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0"/>
  </p:notesMasterIdLst>
  <p:handoutMasterIdLst>
    <p:handoutMasterId r:id="rId21"/>
  </p:handoutMasterIdLst>
  <p:sldIdLst>
    <p:sldId id="257" r:id="rId5"/>
    <p:sldId id="313" r:id="rId6"/>
    <p:sldId id="331" r:id="rId7"/>
    <p:sldId id="329" r:id="rId8"/>
    <p:sldId id="314" r:id="rId9"/>
    <p:sldId id="330" r:id="rId10"/>
    <p:sldId id="321" r:id="rId11"/>
    <p:sldId id="332" r:id="rId12"/>
    <p:sldId id="315" r:id="rId13"/>
    <p:sldId id="333" r:id="rId14"/>
    <p:sldId id="316" r:id="rId15"/>
    <p:sldId id="322" r:id="rId16"/>
    <p:sldId id="326" r:id="rId17"/>
    <p:sldId id="328" r:id="rId18"/>
    <p:sldId id="327" r:id="rId19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0068E"/>
    <a:srgbClr val="EAEAF5"/>
    <a:srgbClr val="ADB2DC"/>
    <a:srgbClr val="133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68" autoAdjust="0"/>
    <p:restoredTop sz="94629"/>
  </p:normalViewPr>
  <p:slideViewPr>
    <p:cSldViewPr snapToGrid="0" snapToObjects="1">
      <p:cViewPr varScale="1">
        <p:scale>
          <a:sx n="89" d="100"/>
          <a:sy n="89" d="100"/>
        </p:scale>
        <p:origin x="556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30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4E0218-1E62-444C-9E76-2880F86D52C8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461971F-232A-9D4A-9296-BBFB6740E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87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5E1F5C8-F12F-0243-953C-A82776D5FACB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386F4C-2B88-2749-ACE0-07DD5F33F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33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 userDrawn="1"/>
        </p:nvSpPr>
        <p:spPr>
          <a:xfrm>
            <a:off x="464204" y="4306192"/>
            <a:ext cx="4002421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200" b="1" dirty="0">
                <a:cs typeface="Arial" charset="0"/>
              </a:rPr>
              <a:t>University of Rochester</a:t>
            </a:r>
          </a:p>
          <a:p>
            <a:r>
              <a:rPr lang="en-US" sz="1200" b="1" dirty="0">
                <a:cs typeface="Arial" charset="0"/>
              </a:rPr>
              <a:t>Laboratory for Laser Energetics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595596" y="4490858"/>
            <a:ext cx="4105026" cy="1846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r>
              <a:rPr lang="en-US" sz="1200" b="1" dirty="0">
                <a:cs typeface="Arial" charset="0"/>
              </a:rPr>
              <a:t>5 August 2019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CB29B47-F6CA-774A-ABC6-F1CC6F49C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0624"/>
            <a:ext cx="8229600" cy="246888"/>
          </a:xfrm>
        </p:spPr>
        <p:txBody>
          <a:bodyPr lIns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456112"/>
          </a:xfrm>
        </p:spPr>
        <p:txBody>
          <a:bodyPr/>
          <a:lstStyle>
            <a:lvl2pPr marL="574675" indent="-231775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B843D8F-EA12-284B-873C-633CDB69E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E04170-2BD8-B043-A6C4-2F08F0ED3A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____________</a:t>
            </a:r>
          </a:p>
          <a:p>
            <a:r>
              <a:rPr lang="en-US"/>
              <a:t>	*	First reference</a:t>
            </a:r>
          </a:p>
          <a:p>
            <a:r>
              <a:rPr lang="en-US"/>
              <a:t>	**	Second reference</a:t>
            </a:r>
          </a:p>
          <a:p>
            <a:r>
              <a:rPr lang="en-US" baseline="30000">
                <a:cs typeface="Arial"/>
              </a:rPr>
              <a:t>	†	</a:t>
            </a:r>
            <a:r>
              <a:rPr lang="en-US">
                <a:cs typeface="Arial"/>
              </a:rPr>
              <a:t>Third reference</a:t>
            </a:r>
          </a:p>
          <a:p>
            <a:r>
              <a:rPr lang="en-US" baseline="30000">
                <a:cs typeface="Arial"/>
              </a:rPr>
              <a:t>	‡</a:t>
            </a:r>
            <a:r>
              <a:rPr lang="en-US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456112"/>
          </a:xfrm>
        </p:spPr>
        <p:txBody>
          <a:bodyPr/>
          <a:lstStyle>
            <a:lvl2pPr marL="574675" indent="-231775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578D64-8A76-214B-AB34-0AE4ACC764CD}"/>
              </a:ext>
            </a:extLst>
          </p:cNvPr>
          <p:cNvSpPr/>
          <p:nvPr userDrawn="1"/>
        </p:nvSpPr>
        <p:spPr>
          <a:xfrm>
            <a:off x="457200" y="108389"/>
            <a:ext cx="886968" cy="276999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altLang="en-US" sz="1200" b="1" dirty="0">
                <a:solidFill>
                  <a:schemeClr val="bg1"/>
                </a:solidFill>
              </a:rPr>
              <a:t>Summary</a:t>
            </a:r>
            <a:endParaRPr lang="en-US" sz="12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B5E729-FFE8-4A43-B14D-6C50DF9EF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2920"/>
            <a:ext cx="8229600" cy="2468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956126-ACF8-B141-927E-E7AB20EC6B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____________</a:t>
            </a:r>
          </a:p>
          <a:p>
            <a:r>
              <a:rPr lang="en-US"/>
              <a:t>	*	First reference</a:t>
            </a:r>
          </a:p>
          <a:p>
            <a:r>
              <a:rPr lang="en-US"/>
              <a:t>	**	Second reference</a:t>
            </a:r>
          </a:p>
          <a:p>
            <a:r>
              <a:rPr lang="en-US" baseline="30000">
                <a:cs typeface="Arial"/>
              </a:rPr>
              <a:t>	†	</a:t>
            </a:r>
            <a:r>
              <a:rPr lang="en-US">
                <a:cs typeface="Arial"/>
              </a:rPr>
              <a:t>Third reference</a:t>
            </a:r>
          </a:p>
          <a:p>
            <a:r>
              <a:rPr lang="en-US" baseline="30000">
                <a:cs typeface="Arial"/>
              </a:rPr>
              <a:t>	‡</a:t>
            </a:r>
            <a:r>
              <a:rPr lang="en-US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238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456112"/>
          </a:xfrm>
        </p:spPr>
        <p:txBody>
          <a:bodyPr/>
          <a:lstStyle>
            <a:lvl2pPr marL="574675" indent="-231775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578D64-8A76-214B-AB34-0AE4ACC764CD}"/>
              </a:ext>
            </a:extLst>
          </p:cNvPr>
          <p:cNvSpPr/>
          <p:nvPr userDrawn="1"/>
        </p:nvSpPr>
        <p:spPr>
          <a:xfrm>
            <a:off x="457200" y="108389"/>
            <a:ext cx="1766830" cy="276999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en-US" sz="1200" b="1" dirty="0">
                <a:solidFill>
                  <a:schemeClr val="bg1"/>
                </a:solidFill>
              </a:rPr>
              <a:t>Summary/Conclusion</a:t>
            </a:r>
            <a:endParaRPr lang="en-US" sz="12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0B07C5-CF90-7040-8D51-2787801C5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2920"/>
            <a:ext cx="8229600" cy="2468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995AF-6637-174A-B3FD-8D6D50516E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____________</a:t>
            </a:r>
          </a:p>
          <a:p>
            <a:r>
              <a:rPr lang="en-US"/>
              <a:t>	*	First reference</a:t>
            </a:r>
          </a:p>
          <a:p>
            <a:r>
              <a:rPr lang="en-US"/>
              <a:t>	**	Second reference</a:t>
            </a:r>
          </a:p>
          <a:p>
            <a:r>
              <a:rPr lang="en-US" baseline="30000">
                <a:cs typeface="Arial"/>
              </a:rPr>
              <a:t>	†	</a:t>
            </a:r>
            <a:r>
              <a:rPr lang="en-US">
                <a:cs typeface="Arial"/>
              </a:rPr>
              <a:t>Third reference</a:t>
            </a:r>
          </a:p>
          <a:p>
            <a:r>
              <a:rPr lang="en-US" baseline="30000">
                <a:cs typeface="Arial"/>
              </a:rPr>
              <a:t>	‡</a:t>
            </a:r>
            <a:r>
              <a:rPr lang="en-US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527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60972"/>
            <a:ext cx="7772400" cy="102155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0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2FA01A-8BE3-D647-AE52-D8D14440E2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____________</a:t>
            </a:r>
          </a:p>
          <a:p>
            <a:r>
              <a:rPr lang="en-US"/>
              <a:t>	*	First reference</a:t>
            </a:r>
          </a:p>
          <a:p>
            <a:r>
              <a:rPr lang="en-US"/>
              <a:t>	**	Second reference</a:t>
            </a:r>
          </a:p>
          <a:p>
            <a:r>
              <a:rPr lang="en-US" baseline="30000">
                <a:cs typeface="Arial"/>
              </a:rPr>
              <a:t>	†	</a:t>
            </a:r>
            <a:r>
              <a:rPr lang="en-US">
                <a:cs typeface="Arial"/>
              </a:rPr>
              <a:t>Third reference</a:t>
            </a:r>
          </a:p>
          <a:p>
            <a:r>
              <a:rPr lang="en-US" baseline="30000">
                <a:cs typeface="Arial"/>
              </a:rPr>
              <a:t>	‡</a:t>
            </a:r>
            <a:r>
              <a:rPr lang="en-US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E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456112"/>
          </a:xfrm>
        </p:spPr>
        <p:txBody>
          <a:bodyPr/>
          <a:lstStyle>
            <a:lvl2pPr marL="574675" indent="-231775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C5717A4-9D79-D64F-961F-BC09F43828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43165" y="4370406"/>
            <a:ext cx="2257669" cy="276999"/>
          </a:xfrm>
          <a:solidFill>
            <a:schemeClr val="accent2"/>
          </a:solidFill>
          <a:ln w="9525" cmpd="sng">
            <a:solidFill>
              <a:schemeClr val="tx1"/>
            </a:solidFill>
          </a:ln>
        </p:spPr>
        <p:txBody>
          <a:bodyPr wrap="none" lIns="45720" tIns="45720" rIns="45720" bIns="45720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graphicFrame>
        <p:nvGraphicFramePr>
          <p:cNvPr id="6" name="Table Placeholder 4">
            <a:extLst>
              <a:ext uri="{FF2B5EF4-FFF2-40B4-BE49-F238E27FC236}">
                <a16:creationId xmlns:a16="http://schemas.microsoft.com/office/drawing/2014/main" id="{6300B93E-A691-F54E-B91C-B095086B8E05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995396814"/>
              </p:ext>
            </p:extLst>
          </p:nvPr>
        </p:nvGraphicFramePr>
        <p:xfrm>
          <a:off x="2520155" y="2808291"/>
          <a:ext cx="4125915" cy="100584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25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1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1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Column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34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Column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34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Column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34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Column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34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Column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34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Row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2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Row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2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Row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2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Row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2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Row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Row</a:t>
                      </a:r>
                      <a:endParaRPr lang="en-US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Row</a:t>
                      </a:r>
                      <a:endParaRPr lang="en-US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Row</a:t>
                      </a:r>
                      <a:endParaRPr lang="en-US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Row</a:t>
                      </a:r>
                      <a:endParaRPr lang="en-US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Row</a:t>
                      </a:r>
                      <a:endParaRPr lang="en-US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24861278-E7D0-5D4A-A76C-D3FD5B44CD91}"/>
              </a:ext>
            </a:extLst>
          </p:cNvPr>
          <p:cNvGrpSpPr/>
          <p:nvPr userDrawn="1"/>
        </p:nvGrpSpPr>
        <p:grpSpPr>
          <a:xfrm>
            <a:off x="6032395" y="2036419"/>
            <a:ext cx="2727257" cy="400263"/>
            <a:chOff x="5832084" y="1665627"/>
            <a:chExt cx="2999983" cy="400263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2F053E5-944D-F74B-A326-F93F8D6CC0EE}"/>
                </a:ext>
              </a:extLst>
            </p:cNvPr>
            <p:cNvCxnSpPr/>
            <p:nvPr userDrawn="1"/>
          </p:nvCxnSpPr>
          <p:spPr>
            <a:xfrm>
              <a:off x="5832084" y="1665627"/>
              <a:ext cx="457200" cy="0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6272318-F373-C645-831B-111469CF27F1}"/>
                </a:ext>
              </a:extLst>
            </p:cNvPr>
            <p:cNvSpPr txBox="1"/>
            <p:nvPr userDrawn="1"/>
          </p:nvSpPr>
          <p:spPr>
            <a:xfrm>
              <a:off x="5832084" y="1696558"/>
              <a:ext cx="2999983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57150" algn="r"/>
                  <a:tab pos="114300" algn="l"/>
                </a:tabLst>
              </a:pPr>
              <a:r>
                <a:rPr lang="en-US" sz="600" b="1" dirty="0"/>
                <a:t>	*	First reference</a:t>
              </a:r>
            </a:p>
            <a:p>
              <a:pPr>
                <a:tabLst>
                  <a:tab pos="57150" algn="r"/>
                  <a:tab pos="114300" algn="l"/>
                </a:tabLst>
              </a:pPr>
              <a:r>
                <a:rPr lang="en-US" sz="600" b="1" dirty="0"/>
                <a:t>	**	Second reference</a:t>
              </a:r>
            </a:p>
            <a:p>
              <a:pPr>
                <a:tabLst>
                  <a:tab pos="57150" algn="r"/>
                  <a:tab pos="114300" algn="l"/>
                </a:tabLst>
              </a:pPr>
              <a:r>
                <a:rPr lang="en-US" sz="600" b="1" baseline="30000" dirty="0">
                  <a:latin typeface="Arial"/>
                  <a:cs typeface="Arial"/>
                </a:rPr>
                <a:t>	†	</a:t>
              </a:r>
              <a:r>
                <a:rPr lang="en-US" sz="600" b="1" baseline="0" dirty="0">
                  <a:latin typeface="Arial"/>
                  <a:cs typeface="Arial"/>
                </a:rPr>
                <a:t>Third reference</a:t>
              </a:r>
            </a:p>
            <a:p>
              <a:pPr>
                <a:tabLst>
                  <a:tab pos="57150" algn="r"/>
                  <a:tab pos="114300" algn="l"/>
                </a:tabLst>
              </a:pPr>
              <a:r>
                <a:rPr lang="en-US" sz="600" b="1" baseline="30000" dirty="0">
                  <a:latin typeface="Arial"/>
                  <a:cs typeface="Arial"/>
                </a:rPr>
                <a:t>	‡</a:t>
              </a:r>
              <a:r>
                <a:rPr lang="en-US" sz="600" b="1" baseline="0" dirty="0">
                  <a:latin typeface="Arial"/>
                  <a:cs typeface="Arial"/>
                </a:rPr>
                <a:t>	Fourth reference</a:t>
              </a:r>
              <a:endParaRPr lang="en-US" sz="600" b="1" baseline="3000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2358378B-F6FC-514F-BC41-AE8CE7C2D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32FE06E-DA56-0F40-8A9B-F4CF1FC27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____________</a:t>
            </a:r>
          </a:p>
          <a:p>
            <a:r>
              <a:rPr lang="en-US"/>
              <a:t>	*	First reference</a:t>
            </a:r>
          </a:p>
          <a:p>
            <a:r>
              <a:rPr lang="en-US"/>
              <a:t>	**	Second reference</a:t>
            </a:r>
          </a:p>
          <a:p>
            <a:r>
              <a:rPr lang="en-US" baseline="30000">
                <a:cs typeface="Arial"/>
              </a:rPr>
              <a:t>	†	</a:t>
            </a:r>
            <a:r>
              <a:rPr lang="en-US">
                <a:cs typeface="Arial"/>
              </a:rPr>
              <a:t>Third reference</a:t>
            </a:r>
          </a:p>
          <a:p>
            <a:r>
              <a:rPr lang="en-US" baseline="30000">
                <a:cs typeface="Arial"/>
              </a:rPr>
              <a:t>	‡</a:t>
            </a:r>
            <a:r>
              <a:rPr lang="en-US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913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4814316"/>
            <a:ext cx="9144000" cy="32918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9000">
                <a:schemeClr val="accent4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UR_standard_color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5" y="4901946"/>
            <a:ext cx="1092452" cy="222382"/>
          </a:xfrm>
          <a:prstGeom prst="rect">
            <a:avLst/>
          </a:prstGeom>
        </p:spPr>
      </p:pic>
      <p:pic>
        <p:nvPicPr>
          <p:cNvPr id="9" name="Picture 8" descr="LLE logo blue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814931"/>
            <a:ext cx="8239125" cy="237038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/>
        </p:nvSpPr>
        <p:spPr>
          <a:xfrm>
            <a:off x="7239000" y="4793456"/>
            <a:ext cx="1905000" cy="3429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800" b="1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A0CC95-8D22-4307-B251-54A7F8C2A0FA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65F2A043-C959-BC46-8696-3C29580BC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0624"/>
            <a:ext cx="8229600" cy="246888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41ECCA-ABA6-FB49-AA5C-1037C1B75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80166" y="4508389"/>
            <a:ext cx="2606634" cy="274637"/>
          </a:xfrm>
          <a:prstGeom prst="rect">
            <a:avLst/>
          </a:prstGeom>
          <a:ln w="3175" cmpd="sng">
            <a:noFill/>
            <a:prstDash val="solid"/>
          </a:ln>
        </p:spPr>
        <p:txBody>
          <a:bodyPr vert="horz" lIns="0" tIns="0" rIns="0" bIns="0" rtlCol="0" anchor="b" anchorCtr="0"/>
          <a:lstStyle>
            <a:lvl1pPr marL="0" indent="0" algn="l">
              <a:tabLst>
                <a:tab pos="57150" algn="r"/>
                <a:tab pos="114300" algn="l"/>
              </a:tabLst>
              <a:defRPr sz="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</a:t>
            </a:r>
          </a:p>
          <a:p>
            <a:r>
              <a:rPr lang="en-US" dirty="0"/>
              <a:t>	*	First reference</a:t>
            </a:r>
          </a:p>
          <a:p>
            <a:r>
              <a:rPr lang="en-US" dirty="0"/>
              <a:t>	**	Second reference</a:t>
            </a:r>
          </a:p>
          <a:p>
            <a:r>
              <a:rPr lang="en-US" baseline="30000" dirty="0">
                <a:cs typeface="Arial"/>
              </a:rPr>
              <a:t>	†	</a:t>
            </a:r>
            <a:r>
              <a:rPr lang="en-US" dirty="0">
                <a:cs typeface="Arial"/>
              </a:rPr>
              <a:t>Third reference</a:t>
            </a:r>
          </a:p>
          <a:p>
            <a:r>
              <a:rPr lang="en-US" baseline="30000" dirty="0">
                <a:cs typeface="Arial"/>
              </a:rPr>
              <a:t>	‡</a:t>
            </a:r>
            <a:r>
              <a:rPr lang="en-US" dirty="0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69" r:id="rId3"/>
    <p:sldLayoutId id="2147493470" r:id="rId4"/>
    <p:sldLayoutId id="2147493458" r:id="rId5"/>
    <p:sldLayoutId id="2147493471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1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7013" indent="-227013" algn="l" defTabSz="457200" rtl="0" eaLnBrk="1" latinLnBrk="0" hangingPunct="1">
        <a:spcBef>
          <a:spcPts val="900"/>
        </a:spcBef>
        <a:buFont typeface="Lucida Grande"/>
        <a:buChar char="•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5425" algn="l" defTabSz="457200" rtl="0" eaLnBrk="1" latinLnBrk="0" hangingPunct="1">
        <a:lnSpc>
          <a:spcPct val="100000"/>
        </a:lnSpc>
        <a:spcBef>
          <a:spcPts val="400"/>
        </a:spcBef>
        <a:buFont typeface="Arial"/>
        <a:buChar char="－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5425" algn="l" defTabSz="457200" rtl="0" eaLnBrk="1" latinLnBrk="0" hangingPunct="1">
        <a:spcBef>
          <a:spcPts val="200"/>
        </a:spcBef>
        <a:buFont typeface="Lucida Grande"/>
        <a:buChar char="-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258888" indent="-231775" algn="l" defTabSz="457200" rtl="0" eaLnBrk="1" latinLnBrk="0" hangingPunct="1">
        <a:lnSpc>
          <a:spcPct val="100000"/>
        </a:lnSpc>
        <a:spcBef>
          <a:spcPts val="0"/>
        </a:spcBef>
        <a:buFont typeface="Lucida Grande"/>
        <a:buChar char="-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603375" indent="-231775" algn="l" defTabSz="457200" rtl="0" eaLnBrk="1" latinLnBrk="0" hangingPunct="1">
        <a:lnSpc>
          <a:spcPct val="100000"/>
        </a:lnSpc>
        <a:spcBef>
          <a:spcPts val="0"/>
        </a:spcBef>
        <a:buFont typeface="Lucida Grande"/>
        <a:buChar char="-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5" orient="horz" pos="588" userDrawn="1">
          <p15:clr>
            <a:srgbClr val="F26B43"/>
          </p15:clr>
        </p15:guide>
        <p15:guide id="6" orient="horz" pos="756" userDrawn="1">
          <p15:clr>
            <a:srgbClr val="F26B43"/>
          </p15:clr>
        </p15:guide>
        <p15:guide id="7" orient="horz" pos="3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rdcu.be/cDhK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rdcu.be/cDhK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7693" y="135463"/>
            <a:ext cx="8427524" cy="770466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1006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 Report on HEDP-Theory Group Performance in 2021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646" y="1601922"/>
            <a:ext cx="49557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r>
              <a:rPr lang="en-US" b="1" dirty="0"/>
              <a:t>S. X. Hu &amp; All </a:t>
            </a:r>
            <a:r>
              <a:rPr lang="en-US" b="1" i="1" dirty="0"/>
              <a:t>HED-t</a:t>
            </a:r>
            <a:r>
              <a:rPr lang="en-US" b="1" dirty="0"/>
              <a:t> Members </a:t>
            </a:r>
            <a:r>
              <a:rPr lang="en-US" b="1" dirty="0">
                <a:sym typeface="Wingdings" panose="05000000000000000000" pitchFamily="2" charset="2"/>
              </a:rPr>
              <a:t></a:t>
            </a:r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sz="1600" b="1" dirty="0"/>
              <a:t>Laboratory for Laser Energetics</a:t>
            </a:r>
          </a:p>
          <a:p>
            <a:pPr algn="ctr"/>
            <a:r>
              <a:rPr lang="en-US" sz="1600" b="1" dirty="0"/>
              <a:t>University of Rochester</a:t>
            </a:r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28A067-7765-40D8-AAB0-11DBDFD9507C}"/>
              </a:ext>
            </a:extLst>
          </p:cNvPr>
          <p:cNvSpPr txBox="1"/>
          <p:nvPr/>
        </p:nvSpPr>
        <p:spPr>
          <a:xfrm>
            <a:off x="622749" y="4432108"/>
            <a:ext cx="80377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HEDP-Theory Group Meeting                                                                                     on 12/16/2021</a:t>
            </a:r>
          </a:p>
          <a:p>
            <a:endParaRPr lang="en-US" sz="1200" b="1" dirty="0"/>
          </a:p>
        </p:txBody>
      </p:sp>
      <p:pic>
        <p:nvPicPr>
          <p:cNvPr id="4098" name="Picture 2" descr="HIGH-ENERGY-DENSITY PHYSICS THEORY GROUP">
            <a:extLst>
              <a:ext uri="{FF2B5EF4-FFF2-40B4-BE49-F238E27FC236}">
                <a16:creationId xmlns:a16="http://schemas.microsoft.com/office/drawing/2014/main" id="{854F7D44-F52C-4D65-ACCF-64D248D1A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097" y="1539625"/>
            <a:ext cx="3567945" cy="267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1262BF-806A-4495-AC44-0B59CFCDBAC3}"/>
              </a:ext>
            </a:extLst>
          </p:cNvPr>
          <p:cNvSpPr txBox="1"/>
          <p:nvPr/>
        </p:nvSpPr>
        <p:spPr>
          <a:xfrm>
            <a:off x="4568480" y="1091649"/>
            <a:ext cx="3925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>
                <a:solidFill>
                  <a:srgbClr val="0000FF"/>
                </a:solidFill>
              </a:rPr>
              <a:t>HED-t @ 2021 </a:t>
            </a:r>
          </a:p>
          <a:p>
            <a:pPr algn="ctr"/>
            <a:r>
              <a:rPr lang="en-US" sz="1200" b="1" i="1" dirty="0">
                <a:solidFill>
                  <a:srgbClr val="0000FF"/>
                </a:solidFill>
              </a:rPr>
              <a:t>(still working on to get our undergrads’ pictures in)</a:t>
            </a:r>
          </a:p>
        </p:txBody>
      </p:sp>
    </p:spTree>
    <p:extLst>
      <p:ext uri="{BB962C8B-B14F-4D97-AF65-F5344CB8AC3E}">
        <p14:creationId xmlns:p14="http://schemas.microsoft.com/office/powerpoint/2010/main" val="3544782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0740" y="143584"/>
            <a:ext cx="7199507" cy="643467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1006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HEDP-Theory Group members gave plenary/invited presentations in conferences/workshops over the year of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4038" y="1109967"/>
            <a:ext cx="8739962" cy="38779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200" dirty="0"/>
              <a:t>V. V. </a:t>
            </a:r>
            <a:r>
              <a:rPr lang="en-US" sz="1200" dirty="0" err="1"/>
              <a:t>Karasiev</a:t>
            </a:r>
            <a:r>
              <a:rPr lang="en-US" sz="1200" dirty="0"/>
              <a:t>, “</a:t>
            </a:r>
            <a:r>
              <a:rPr lang="en-US" sz="1200" i="1" dirty="0"/>
              <a:t>Advancing the Accuracy of DFT Simulations for High-Energy-Density Plasmas by Developing Temperature-Dependent Exchange-Correlation Functional</a:t>
            </a:r>
            <a:r>
              <a:rPr lang="en-US" sz="1200" dirty="0"/>
              <a:t>”, </a:t>
            </a:r>
            <a:r>
              <a:rPr lang="en-US" sz="1200" dirty="0">
                <a:solidFill>
                  <a:srgbClr val="0000FF"/>
                </a:solidFill>
              </a:rPr>
              <a:t>Invited Talk @ 63</a:t>
            </a:r>
            <a:r>
              <a:rPr lang="en-US" sz="1200" baseline="30000" dirty="0">
                <a:solidFill>
                  <a:srgbClr val="0000FF"/>
                </a:solidFill>
              </a:rPr>
              <a:t>rd</a:t>
            </a:r>
            <a:r>
              <a:rPr lang="en-US" sz="1200" dirty="0">
                <a:solidFill>
                  <a:srgbClr val="0000FF"/>
                </a:solidFill>
              </a:rPr>
              <a:t> APS-DPP Meeting</a:t>
            </a:r>
            <a:r>
              <a:rPr lang="en-US" sz="1200" dirty="0"/>
              <a:t>, Nov 8-12, 2021, Pittsburgh, PA</a:t>
            </a:r>
            <a:endParaRPr lang="en-US" sz="1200" dirty="0">
              <a:solidFill>
                <a:srgbClr val="0000FF"/>
              </a:solidFill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FF"/>
              </a:solidFill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200" dirty="0"/>
              <a:t>V. V. </a:t>
            </a:r>
            <a:r>
              <a:rPr lang="en-US" sz="1200" dirty="0" err="1"/>
              <a:t>Karasiev</a:t>
            </a:r>
            <a:r>
              <a:rPr lang="en-US" sz="1200" dirty="0"/>
              <a:t>, “</a:t>
            </a:r>
            <a:r>
              <a:rPr lang="en-US" sz="1200" i="1" dirty="0"/>
              <a:t>Development of free-energy density functional methods for warm dense matter applications”,</a:t>
            </a:r>
            <a:r>
              <a:rPr lang="en-US" sz="1200" dirty="0"/>
              <a:t> </a:t>
            </a:r>
            <a:r>
              <a:rPr lang="en-US" sz="1200" dirty="0">
                <a:solidFill>
                  <a:srgbClr val="0000FF"/>
                </a:solidFill>
              </a:rPr>
              <a:t>Invited Seminar @ European XFEL, </a:t>
            </a:r>
            <a:r>
              <a:rPr lang="en-US" sz="1200" dirty="0"/>
              <a:t>September 30</a:t>
            </a:r>
            <a:r>
              <a:rPr lang="en-US" sz="1200" baseline="30000" dirty="0"/>
              <a:t>th</a:t>
            </a:r>
            <a:r>
              <a:rPr lang="en-US" sz="1200" dirty="0"/>
              <a:t>, 2021</a:t>
            </a:r>
            <a:r>
              <a:rPr lang="en-US" sz="1200" dirty="0">
                <a:solidFill>
                  <a:srgbClr val="0000FF"/>
                </a:solidFill>
              </a:rPr>
              <a:t>.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FF"/>
              </a:solidFill>
            </a:endParaRPr>
          </a:p>
          <a:p>
            <a:pPr marL="2286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S. Zhang, “</a:t>
            </a:r>
            <a:r>
              <a:rPr lang="en-US" sz="1200" i="1" dirty="0"/>
              <a:t>Multi-megabar phase transitions from first principles—examples in MgO and Fe</a:t>
            </a:r>
            <a:r>
              <a:rPr lang="en-US" sz="1200" dirty="0"/>
              <a:t>”, </a:t>
            </a:r>
            <a:r>
              <a:rPr lang="en-US" sz="1200" dirty="0">
                <a:solidFill>
                  <a:srgbClr val="0000FF"/>
                </a:solidFill>
              </a:rPr>
              <a:t>Invited Seminar @ </a:t>
            </a:r>
            <a:r>
              <a:rPr lang="en-US" sz="1200" i="1" dirty="0">
                <a:solidFill>
                  <a:srgbClr val="0000FF"/>
                </a:solidFill>
              </a:rPr>
              <a:t>CMAP</a:t>
            </a:r>
            <a:r>
              <a:rPr lang="en-US" sz="1200" i="1" dirty="0"/>
              <a:t>,</a:t>
            </a:r>
            <a:r>
              <a:rPr lang="en-US" sz="1200" dirty="0"/>
              <a:t> September of 2021</a:t>
            </a:r>
            <a:r>
              <a:rPr lang="en-US" dirty="0"/>
              <a:t>.</a:t>
            </a:r>
            <a:endParaRPr lang="en-US" sz="1200" dirty="0">
              <a:solidFill>
                <a:srgbClr val="0000FF"/>
              </a:solidFill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200" dirty="0"/>
              <a:t>S. Zhang, “</a:t>
            </a:r>
            <a:r>
              <a:rPr lang="en-US" sz="1200" i="1" dirty="0"/>
              <a:t>Molecular to atomic transition in liquid silica at extreme conditions</a:t>
            </a:r>
            <a:r>
              <a:rPr lang="en-US" sz="1200" dirty="0"/>
              <a:t>”, </a:t>
            </a:r>
            <a:r>
              <a:rPr lang="en-US" sz="1200" dirty="0">
                <a:solidFill>
                  <a:srgbClr val="0000FF"/>
                </a:solidFill>
              </a:rPr>
              <a:t>Institute of Physics (IOP)’s Invited Twitter/poster event: “Emerging Leaders Celebration</a:t>
            </a:r>
            <a:r>
              <a:rPr lang="en-US" sz="1200" i="1" dirty="0">
                <a:solidFill>
                  <a:srgbClr val="0000FF"/>
                </a:solidFill>
              </a:rPr>
              <a:t>”</a:t>
            </a:r>
            <a:r>
              <a:rPr lang="en-US" sz="1200" i="1" dirty="0"/>
              <a:t>,</a:t>
            </a:r>
            <a:r>
              <a:rPr lang="en-US" sz="1200" dirty="0"/>
              <a:t> 2021. 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200" dirty="0"/>
              <a:t>S. X. Hu, “</a:t>
            </a:r>
            <a:r>
              <a:rPr lang="en-US" sz="1200" i="1" dirty="0"/>
              <a:t>Probing extreme atomic physics of warm and super-dense plasmas</a:t>
            </a:r>
            <a:r>
              <a:rPr lang="en-US" sz="1200" dirty="0"/>
              <a:t>”, </a:t>
            </a:r>
            <a:r>
              <a:rPr lang="en-US" sz="1200" dirty="0">
                <a:solidFill>
                  <a:srgbClr val="0000FF"/>
                </a:solidFill>
              </a:rPr>
              <a:t>Topical Plenary Talk  @ 5th Asia Pacific Conference on Plasma Physics (AAPPS-DPP-2021), </a:t>
            </a:r>
            <a:r>
              <a:rPr lang="en-US" sz="1200" dirty="0"/>
              <a:t>Sept. 26 – Oct. 1st, 2021.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200" dirty="0"/>
              <a:t>S. X. Hu, “</a:t>
            </a:r>
            <a:r>
              <a:rPr lang="en-US" sz="1200" i="1" dirty="0"/>
              <a:t>Probing Extreme Atomic Physics in Super-dense Plasmas with Average-Atom Model and Ab-Initio Simulations</a:t>
            </a:r>
            <a:r>
              <a:rPr lang="en-US" sz="1200" dirty="0"/>
              <a:t>”, </a:t>
            </a:r>
            <a:r>
              <a:rPr lang="en-US" sz="1200" dirty="0">
                <a:solidFill>
                  <a:srgbClr val="0000FF"/>
                </a:solidFill>
              </a:rPr>
              <a:t>Invited Talk @ Workshop: Average Atom Models for Warm Dense Matter</a:t>
            </a:r>
            <a:r>
              <a:rPr lang="en-US" sz="1200" dirty="0"/>
              <a:t>, organized by UC-Berkeley, June 28-29, 2021.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200" dirty="0"/>
              <a:t>S. X. Hu, “</a:t>
            </a:r>
            <a:r>
              <a:rPr lang="en-US" sz="1200" i="1" dirty="0"/>
              <a:t>Understanding matter under warm and extremely dense conditions</a:t>
            </a:r>
            <a:r>
              <a:rPr lang="en-US" sz="1200" dirty="0"/>
              <a:t>”, </a:t>
            </a:r>
            <a:r>
              <a:rPr lang="en-US" sz="1200" dirty="0">
                <a:solidFill>
                  <a:srgbClr val="0000FF"/>
                </a:solidFill>
              </a:rPr>
              <a:t>Invited Talk @ 2021 APS March Meeting</a:t>
            </a:r>
            <a:r>
              <a:rPr lang="en-US" sz="1200" dirty="0"/>
              <a:t>, Mar. 8 – 12, 2021.</a:t>
            </a:r>
          </a:p>
        </p:txBody>
      </p:sp>
    </p:spTree>
    <p:extLst>
      <p:ext uri="{BB962C8B-B14F-4D97-AF65-F5344CB8AC3E}">
        <p14:creationId xmlns:p14="http://schemas.microsoft.com/office/powerpoint/2010/main" val="954488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0739" y="149764"/>
            <a:ext cx="8747939" cy="643467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1006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collaborations with </a:t>
            </a:r>
            <a:r>
              <a:rPr lang="en-US" sz="2200" dirty="0" err="1">
                <a:solidFill>
                  <a:srgbClr val="1006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HEDx</a:t>
            </a:r>
            <a:r>
              <a:rPr lang="en-US" sz="2200" dirty="0">
                <a:solidFill>
                  <a:srgbClr val="1006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IM, and other groups have been continuously strengthened in 2021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2077" y="953974"/>
            <a:ext cx="867058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FF"/>
                </a:solidFill>
              </a:rPr>
              <a:t>Many internal theory-experiment collaborative projects are on-going between HED-t and HED-x/IM/other Groups: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100" b="1" dirty="0" err="1"/>
              <a:t>MgO</a:t>
            </a:r>
            <a:r>
              <a:rPr lang="en-US" sz="1100" b="1" dirty="0"/>
              <a:t> melting and other HED behaviors (S. Zhang, L. Crandall B. McLellan,…)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100" b="1" dirty="0"/>
              <a:t>Extreme atomic physics at </a:t>
            </a:r>
            <a:r>
              <a:rPr lang="en-US" sz="1100" b="1" dirty="0" err="1"/>
              <a:t>Gbar</a:t>
            </a:r>
            <a:r>
              <a:rPr lang="en-US" sz="1100" b="1" dirty="0"/>
              <a:t> pressures (S. X. Hu, P. </a:t>
            </a:r>
            <a:r>
              <a:rPr lang="en-US" sz="1100" b="1" dirty="0" err="1"/>
              <a:t>Nilson</a:t>
            </a:r>
            <a:r>
              <a:rPr lang="en-US" sz="1100" b="1" dirty="0"/>
              <a:t>, V.V. </a:t>
            </a:r>
            <a:r>
              <a:rPr lang="en-US" sz="1100" b="1" dirty="0" err="1"/>
              <a:t>Karasev</a:t>
            </a:r>
            <a:r>
              <a:rPr lang="en-US" sz="1100" b="1" dirty="0"/>
              <a:t>,….)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100" b="1" dirty="0"/>
              <a:t>Double shock in CH (M. Ghosh, Z. </a:t>
            </a:r>
            <a:r>
              <a:rPr lang="en-US" sz="1100" b="1" dirty="0" err="1"/>
              <a:t>Sprowal</a:t>
            </a:r>
            <a:r>
              <a:rPr lang="en-US" sz="1100" b="1" dirty="0"/>
              <a:t>, S. Zhang …)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100" b="1" dirty="0"/>
              <a:t>Super-hard materials with Boron (S. Zhang, D. </a:t>
            </a:r>
            <a:r>
              <a:rPr lang="en-US" sz="1100" b="1" dirty="0" err="1"/>
              <a:t>Polsin</a:t>
            </a:r>
            <a:r>
              <a:rPr lang="en-US" sz="1100" b="1" dirty="0"/>
              <a:t>,….)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100" b="1" dirty="0"/>
              <a:t>Cone-in-double-shell platform (S.X. Hu, D. </a:t>
            </a:r>
            <a:r>
              <a:rPr lang="en-US" sz="1100" b="1" dirty="0" err="1"/>
              <a:t>Barnak</a:t>
            </a:r>
            <a:r>
              <a:rPr lang="en-US" sz="1100" b="1" dirty="0"/>
              <a:t>, R. </a:t>
            </a:r>
            <a:r>
              <a:rPr lang="en-US" sz="1100" b="1" dirty="0" err="1"/>
              <a:t>Rygg</a:t>
            </a:r>
            <a:r>
              <a:rPr lang="en-US" sz="1100" b="1" dirty="0"/>
              <a:t>, …)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100" b="1" dirty="0"/>
              <a:t>Shock release at CH/DT interface (S. Zhang, M. Marshall,….)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100" b="1" dirty="0"/>
              <a:t>Understanding refractive index of release plasmas (V. </a:t>
            </a:r>
            <a:r>
              <a:rPr lang="en-US" sz="1100" b="1" dirty="0" err="1"/>
              <a:t>Karasev</a:t>
            </a:r>
            <a:r>
              <a:rPr lang="en-US" sz="1100" b="1" dirty="0"/>
              <a:t>, A. </a:t>
            </a:r>
            <a:r>
              <a:rPr lang="en-US" sz="1100" b="1" dirty="0" err="1"/>
              <a:t>Shvydky</a:t>
            </a:r>
            <a:r>
              <a:rPr lang="en-US" sz="1100" b="1" dirty="0"/>
              <a:t>, D. </a:t>
            </a:r>
            <a:r>
              <a:rPr lang="en-US" sz="1100" b="1" dirty="0" err="1"/>
              <a:t>Haberberger</a:t>
            </a:r>
            <a:r>
              <a:rPr lang="en-US" sz="1100" b="1" dirty="0"/>
              <a:t>…)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100" b="1" dirty="0"/>
              <a:t>Laser imprint understanding/mitigation (S.X. Hu, J. Peebles, W. Theobald, S. Regan,…)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100" b="1" dirty="0"/>
              <a:t>Intensity &amp; broadband effects on absorption/electron transport (N. Shaffer, A. </a:t>
            </a:r>
            <a:r>
              <a:rPr lang="en-US" sz="1100" b="1" dirty="0" err="1"/>
              <a:t>Maximov</a:t>
            </a:r>
            <a:r>
              <a:rPr lang="en-US" sz="1100" b="1" dirty="0"/>
              <a:t>, V. </a:t>
            </a:r>
            <a:r>
              <a:rPr lang="en-US" sz="1100" b="1" dirty="0" err="1"/>
              <a:t>Goncharov</a:t>
            </a:r>
            <a:r>
              <a:rPr lang="en-US" sz="1100" b="1" dirty="0"/>
              <a:t>, ...)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1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FF"/>
                </a:solidFill>
              </a:rPr>
              <a:t>Many jointed papers published/submitted with other internal groups in 2021: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100" b="1" dirty="0" err="1"/>
              <a:t>iFPEOS</a:t>
            </a:r>
            <a:r>
              <a:rPr lang="en-US" sz="1100" b="1" dirty="0"/>
              <a:t> table of D2/DT (PRB - published)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100" b="1" dirty="0" err="1"/>
              <a:t>Hugoniot</a:t>
            </a:r>
            <a:r>
              <a:rPr lang="en-US" sz="1100" b="1" dirty="0"/>
              <a:t> and sound-speed of Si (PRB - </a:t>
            </a:r>
            <a:r>
              <a:rPr lang="en-US" sz="1100" b="1" dirty="0" err="1"/>
              <a:t>publishd</a:t>
            </a:r>
            <a:r>
              <a:rPr lang="en-US" sz="1100" b="1" dirty="0"/>
              <a:t>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100" b="1" dirty="0"/>
              <a:t>Species separation of CH shock release (PRR – submitted)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100" b="1" dirty="0"/>
              <a:t>Melting of MgO (PRB – published)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100" b="1" dirty="0"/>
              <a:t>X-ray diffraction of Na @ 400-GPa (Submitted to Nat. </a:t>
            </a:r>
            <a:r>
              <a:rPr lang="en-US" sz="1100" b="1" dirty="0" err="1"/>
              <a:t>Commun</a:t>
            </a:r>
            <a:r>
              <a:rPr lang="en-US" sz="1100" b="1" dirty="0"/>
              <a:t>.)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100" b="1" dirty="0"/>
              <a:t>Early x-ray emission in cryo-DT implosions (PRE – published)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100" b="1" dirty="0"/>
              <a:t>Material properties of CH-shock release plasmas (PRE &amp; </a:t>
            </a:r>
            <a:r>
              <a:rPr lang="en-US" sz="1100" b="1" dirty="0" err="1"/>
              <a:t>PoP</a:t>
            </a:r>
            <a:r>
              <a:rPr lang="en-US" sz="1100" b="1" dirty="0"/>
              <a:t> – published)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100" b="1" dirty="0"/>
              <a:t>Inferring trends on cryo-DT implosions (PRL – published)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100" b="1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411470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0739" y="149764"/>
            <a:ext cx="8450228" cy="643467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1006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collaborations with National Labs and other Universities are healthy/active and productive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0739" y="1004674"/>
            <a:ext cx="7999344" cy="4185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FF"/>
                </a:solidFill>
              </a:rPr>
              <a:t>Collaborations with LANL are actively going on the following three fronts</a:t>
            </a:r>
            <a:r>
              <a:rPr lang="en-US" sz="1400" b="1" dirty="0"/>
              <a:t>: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200" b="1" dirty="0"/>
              <a:t>With L. A. Collins &amp; A. White on TD-</a:t>
            </a:r>
            <a:r>
              <a:rPr lang="en-US" sz="1200" b="1" dirty="0" err="1"/>
              <a:t>mDFT</a:t>
            </a:r>
            <a:r>
              <a:rPr lang="en-US" sz="1200" b="1" dirty="0"/>
              <a:t> development for stopping power and non-local electron thermal transport [</a:t>
            </a:r>
            <a:r>
              <a:rPr lang="en-US" sz="1200" b="1" u="sng" dirty="0"/>
              <a:t>K. Nichols </a:t>
            </a:r>
            <a:r>
              <a:rPr lang="en-US" sz="1200" b="1" dirty="0"/>
              <a:t>(PhD student) &amp; S. Hu]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200" b="1" dirty="0"/>
              <a:t>With M. Schmitt &amp; B. </a:t>
            </a:r>
            <a:r>
              <a:rPr lang="en-US" sz="1200" b="1" dirty="0" err="1"/>
              <a:t>Scheiner</a:t>
            </a:r>
            <a:r>
              <a:rPr lang="en-US" sz="1200" b="1" dirty="0"/>
              <a:t> on double-shell (S. Hu &amp; D. </a:t>
            </a:r>
            <a:r>
              <a:rPr lang="en-US" sz="1200" b="1" dirty="0" err="1"/>
              <a:t>Barnak</a:t>
            </a:r>
            <a:r>
              <a:rPr lang="en-US" sz="1200" b="1" dirty="0"/>
              <a:t>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200" b="1" dirty="0"/>
              <a:t>With C. Starrett on transport and WDM (N. Shaffer, S. Zhang, S. Hu)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FF"/>
                </a:solidFill>
              </a:rPr>
              <a:t>Collaborations with LLNL can be further strengthened</a:t>
            </a:r>
            <a:r>
              <a:rPr lang="en-US" sz="1400" b="1" dirty="0"/>
              <a:t>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200" b="1" dirty="0"/>
              <a:t>QMC simulation of materials (S. Zhang, M. </a:t>
            </a:r>
            <a:r>
              <a:rPr lang="en-US" sz="1200" b="1" dirty="0" err="1"/>
              <a:t>Morelas</a:t>
            </a:r>
            <a:r>
              <a:rPr lang="en-US" sz="1200" b="1" dirty="0"/>
              <a:t>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200" b="1" dirty="0"/>
              <a:t>Melting of Sn (S. Zhang, C. Wu, H. Whitley,…)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200" b="1" dirty="0"/>
              <a:t>VFP simulation of LPI (N. Shaffer, M. Sherlock)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200" b="1" dirty="0"/>
              <a:t>Meta-dynamics and HED-material phases (</a:t>
            </a:r>
            <a:r>
              <a:rPr lang="en-US" sz="1200" b="1" u="sng" dirty="0"/>
              <a:t>R. Paul </a:t>
            </a:r>
            <a:r>
              <a:rPr lang="en-US" sz="1200" b="1" dirty="0"/>
              <a:t>[student], S. Hu, S. </a:t>
            </a:r>
            <a:r>
              <a:rPr lang="en-US" sz="1200" b="1" dirty="0" err="1"/>
              <a:t>Bonev</a:t>
            </a:r>
            <a:r>
              <a:rPr lang="en-US" sz="1200" b="1" dirty="0"/>
              <a:t>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FF"/>
                </a:solidFill>
              </a:rPr>
              <a:t>Collaboration with SNL and Prism on extreme atomic physics has fruited</a:t>
            </a:r>
            <a:r>
              <a:rPr lang="en-US" sz="1400" b="1" dirty="0"/>
              <a:t>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200" b="1" dirty="0"/>
              <a:t>Students involvement (</a:t>
            </a:r>
            <a:r>
              <a:rPr lang="en-US" sz="1200" b="1" u="sng" dirty="0"/>
              <a:t>D. </a:t>
            </a:r>
            <a:r>
              <a:rPr lang="en-US" sz="1200" b="1" u="sng" dirty="0" err="1"/>
              <a:t>Bishel</a:t>
            </a:r>
            <a:r>
              <a:rPr lang="en-US" sz="1200" b="1" dirty="0"/>
              <a:t>, </a:t>
            </a:r>
            <a:r>
              <a:rPr lang="en-US" sz="1200" b="1" u="sng" dirty="0"/>
              <a:t>A. Chin</a:t>
            </a:r>
            <a:r>
              <a:rPr lang="en-US" sz="1200" b="1" dirty="0"/>
              <a:t>, P. </a:t>
            </a:r>
            <a:r>
              <a:rPr lang="en-US" sz="1200" b="1" dirty="0" err="1"/>
              <a:t>Nilson</a:t>
            </a:r>
            <a:r>
              <a:rPr lang="en-US" sz="1200" b="1" dirty="0"/>
              <a:t>, S. Hansen, I. Golovkin, M. Gu, S. Hu)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200" b="1" dirty="0"/>
              <a:t>X-ray line shapes (N. Shaffer, K. Adler, S. Hansen, T. Gomez, C. Starrett)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FF"/>
                </a:solidFill>
              </a:rPr>
              <a:t>Collaboration with CELIA/CEA had resulted in one paper &amp; one LMJ proposal</a:t>
            </a:r>
            <a:r>
              <a:rPr lang="en-US" sz="1400" b="1" dirty="0"/>
              <a:t>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200" b="1" dirty="0"/>
              <a:t>WDM (V. </a:t>
            </a:r>
            <a:r>
              <a:rPr lang="en-US" sz="1200" b="1" dirty="0" err="1"/>
              <a:t>Karasev</a:t>
            </a:r>
            <a:r>
              <a:rPr lang="en-US" sz="1200" b="1" dirty="0"/>
              <a:t>, V. </a:t>
            </a:r>
            <a:r>
              <a:rPr lang="en-US" sz="1200" b="1" dirty="0" err="1"/>
              <a:t>Recoules</a:t>
            </a:r>
            <a:r>
              <a:rPr lang="en-US" sz="1200" b="1" dirty="0"/>
              <a:t>, G. </a:t>
            </a:r>
            <a:r>
              <a:rPr lang="en-US" sz="1200" b="1" dirty="0" err="1"/>
              <a:t>Ducheatau</a:t>
            </a:r>
            <a:r>
              <a:rPr lang="en-US" sz="1200" b="1" dirty="0"/>
              <a:t>, A. </a:t>
            </a:r>
            <a:r>
              <a:rPr lang="en-US" sz="1200" b="1" dirty="0" err="1"/>
              <a:t>Pineau</a:t>
            </a:r>
            <a:r>
              <a:rPr lang="en-US" sz="1200" b="1" dirty="0"/>
              <a:t>, F. </a:t>
            </a:r>
            <a:r>
              <a:rPr lang="en-US" sz="1200" b="1" dirty="0" err="1"/>
              <a:t>Dorchies</a:t>
            </a:r>
            <a:r>
              <a:rPr lang="en-US" sz="1200" b="1" dirty="0"/>
              <a:t>, S. Hu)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FF"/>
                </a:solidFill>
              </a:rPr>
              <a:t>Collaborations with U. Florida (S. </a:t>
            </a:r>
            <a:r>
              <a:rPr lang="en-US" sz="1400" b="1" dirty="0" err="1">
                <a:solidFill>
                  <a:srgbClr val="0000FF"/>
                </a:solidFill>
              </a:rPr>
              <a:t>Trickey</a:t>
            </a:r>
            <a:r>
              <a:rPr lang="en-US" sz="1400" b="1" dirty="0">
                <a:solidFill>
                  <a:srgbClr val="0000FF"/>
                </a:solidFill>
              </a:rPr>
              <a:t>), UC-Berkeley (B. </a:t>
            </a:r>
            <a:r>
              <a:rPr lang="en-US" sz="1400" b="1" dirty="0" err="1">
                <a:solidFill>
                  <a:srgbClr val="0000FF"/>
                </a:solidFill>
              </a:rPr>
              <a:t>Militzer</a:t>
            </a:r>
            <a:r>
              <a:rPr lang="en-US" sz="1400" b="1" dirty="0">
                <a:solidFill>
                  <a:srgbClr val="0000FF"/>
                </a:solidFill>
              </a:rPr>
              <a:t>), U. Buffalo (E. Zurek), PPPL (S. </a:t>
            </a:r>
            <a:r>
              <a:rPr lang="en-US" sz="1400" b="1" dirty="0" err="1">
                <a:solidFill>
                  <a:srgbClr val="0000FF"/>
                </a:solidFill>
              </a:rPr>
              <a:t>Malko</a:t>
            </a:r>
            <a:r>
              <a:rPr lang="en-US" sz="1400" b="1" dirty="0">
                <a:solidFill>
                  <a:srgbClr val="0000FF"/>
                </a:solidFill>
              </a:rPr>
              <a:t> &amp; W. Fox), Princeton (T. Duffy), Imperial College (G. Kagan), UNL (Y. Lu), Uni. of Basel (S. </a:t>
            </a:r>
            <a:r>
              <a:rPr lang="en-US" sz="1400" b="1" dirty="0" err="1">
                <a:solidFill>
                  <a:srgbClr val="0000FF"/>
                </a:solidFill>
              </a:rPr>
              <a:t>Goedecker</a:t>
            </a:r>
            <a:r>
              <a:rPr lang="en-US" sz="1400" b="1" dirty="0">
                <a:solidFill>
                  <a:srgbClr val="0000FF"/>
                </a:solidFill>
              </a:rPr>
              <a:t>), and RIT (Q. Yu) are actively initiated/maintained.</a:t>
            </a:r>
          </a:p>
        </p:txBody>
      </p:sp>
    </p:spTree>
    <p:extLst>
      <p:ext uri="{BB962C8B-B14F-4D97-AF65-F5344CB8AC3E}">
        <p14:creationId xmlns:p14="http://schemas.microsoft.com/office/powerpoint/2010/main" val="3663800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5962" y="198191"/>
            <a:ext cx="8101851" cy="643467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HEDP-Theory Group members have continued participating and serving the broad physics community in 2021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5962" y="1113830"/>
            <a:ext cx="803161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/>
              <a:t>Several members (K. Nichols, B. McLellan, D. </a:t>
            </a:r>
            <a:r>
              <a:rPr lang="en-US" sz="1300" b="1" dirty="0" err="1"/>
              <a:t>Mihaylov</a:t>
            </a:r>
            <a:r>
              <a:rPr lang="en-US" sz="1300" b="1" dirty="0"/>
              <a:t>, N. Shaffer, S. Zhang, V. </a:t>
            </a:r>
            <a:r>
              <a:rPr lang="en-US" sz="1300" b="1" dirty="0" err="1"/>
              <a:t>Karasiev</a:t>
            </a:r>
            <a:r>
              <a:rPr lang="en-US" sz="1300" b="1" dirty="0"/>
              <a:t>, S. Hu) gave talks at APS-DPP-2021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/>
              <a:t>R. Paul, S. Zhang, D. </a:t>
            </a:r>
            <a:r>
              <a:rPr lang="en-US" sz="1300" b="1" dirty="0" err="1"/>
              <a:t>Mihaylov</a:t>
            </a:r>
            <a:r>
              <a:rPr lang="en-US" sz="1300" b="1" dirty="0"/>
              <a:t>, S. Hu presented talks at 2021 APS-March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/>
              <a:t>M. Ghosh &amp; R. Paul presented poster/talk to AGU meeting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/>
              <a:t>S. Zhang, D. </a:t>
            </a:r>
            <a:r>
              <a:rPr lang="en-US" sz="1300" b="1" dirty="0" err="1"/>
              <a:t>Mihaylov</a:t>
            </a:r>
            <a:r>
              <a:rPr lang="en-US" sz="1300" b="1" dirty="0"/>
              <a:t>, V. Karasev, N. Shaffer have participated in the Average-Atom Workshop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/>
              <a:t>V. Karasev refereed papers for PRL/PRB/PRE… and reviewed proposals for DOE/NSF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/>
              <a:t>S. Zhang refereed papers for Nature/PRL/PRB/PRE/….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/>
              <a:t>S. Hu served as </a:t>
            </a:r>
            <a:r>
              <a:rPr lang="en-US" sz="1300" b="1" i="1" dirty="0"/>
              <a:t>panelist</a:t>
            </a:r>
            <a:r>
              <a:rPr lang="en-US" sz="1300" b="1" dirty="0"/>
              <a:t> to NSF’s plasma-physics program &amp; DOE/NNSA’s SAAP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/>
              <a:t>S. Hu served as panelist for LANL’s Double-Shell Milestone Review Panel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/>
              <a:t>S. Hu is co-organizing the 2</a:t>
            </a:r>
            <a:r>
              <a:rPr lang="en-US" sz="1300" b="1" baseline="30000" dirty="0"/>
              <a:t>nd</a:t>
            </a:r>
            <a:r>
              <a:rPr lang="en-US" sz="1300" b="1" dirty="0"/>
              <a:t> Plasma Transport Workshop with national lab folks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/>
              <a:t>Our HED-t Group hosted “virtual” visits/seminars of Dr. Alex White (LANL), Dr. Sang-</a:t>
            </a:r>
            <a:r>
              <a:rPr lang="en-US" sz="1300" b="1" dirty="0" err="1"/>
              <a:t>Kil</a:t>
            </a:r>
            <a:r>
              <a:rPr lang="en-US" sz="1300" b="1" dirty="0"/>
              <a:t> Son (CFEL/Hamburg), Dr. </a:t>
            </a:r>
            <a:r>
              <a:rPr lang="en-US" sz="1300" b="1" dirty="0" err="1"/>
              <a:t>Anour</a:t>
            </a:r>
            <a:r>
              <a:rPr lang="en-US" sz="1300" b="1" dirty="0"/>
              <a:t> </a:t>
            </a:r>
            <a:r>
              <a:rPr lang="en-US" sz="1300" b="1" dirty="0" err="1"/>
              <a:t>Benali</a:t>
            </a:r>
            <a:r>
              <a:rPr lang="en-US" sz="1300" b="1" dirty="0"/>
              <a:t> (ANL), and Dr. Adrien </a:t>
            </a:r>
            <a:r>
              <a:rPr lang="en-US" sz="1300" b="1" dirty="0" err="1"/>
              <a:t>Pineau</a:t>
            </a:r>
            <a:r>
              <a:rPr lang="en-US" sz="1300" b="1" dirty="0"/>
              <a:t> (CELIA)</a:t>
            </a:r>
          </a:p>
        </p:txBody>
      </p:sp>
    </p:spTree>
    <p:extLst>
      <p:ext uri="{BB962C8B-B14F-4D97-AF65-F5344CB8AC3E}">
        <p14:creationId xmlns:p14="http://schemas.microsoft.com/office/powerpoint/2010/main" val="1116546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0493" y="205421"/>
            <a:ext cx="7857889" cy="643467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grants and computational resources acquired/worked in 2021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9470" y="1183706"/>
            <a:ext cx="679993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/>
              <a:t>V. </a:t>
            </a:r>
            <a:r>
              <a:rPr lang="en-US" sz="1500" b="1" dirty="0" err="1"/>
              <a:t>Karasev</a:t>
            </a:r>
            <a:r>
              <a:rPr lang="en-US" sz="1500" b="1" dirty="0"/>
              <a:t> (PI), D. </a:t>
            </a:r>
            <a:r>
              <a:rPr lang="en-US" sz="1500" b="1" dirty="0" err="1"/>
              <a:t>Mihaylov</a:t>
            </a:r>
            <a:r>
              <a:rPr lang="en-US" sz="1500" b="1" dirty="0"/>
              <a:t>, &amp; S. Hu (Co-PI) continued working on our NSF Grant PHY-1802964 (extended to 2022)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/>
              <a:t>V. Karasev (PI) &amp; S. Hu (Co-PI) have submitted a renewal proposal (~$675,000 for 2022-2025) to NSF’s plasma physics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/>
              <a:t>V. Karasev (PI) were awarded ~10 millions of HPC core-hours on NERSC Supercomputers at LBNL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/>
              <a:t>S. Hu &amp; Q. Yu (RIT) received a seed fund of $25,000 from CMAP to initiate Machine-Learning (ML) method for HEDP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/>
              <a:t>S. Hu initiated the collaboration with Prof. Q. Yu (RIT) with a sub-award of ~$50,000 from LLE’s CA to support ML studies for HEDP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646765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1812" y="212059"/>
            <a:ext cx="7857889" cy="643467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</a:p>
        </p:txBody>
      </p:sp>
      <p:sp>
        <p:nvSpPr>
          <p:cNvPr id="7" name="AutoShape 6" descr="Raising The Bar Cartoons and Comics - funny pictures from Cartoon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Coronavirus Vs Science - Toons Mag">
            <a:extLst>
              <a:ext uri="{FF2B5EF4-FFF2-40B4-BE49-F238E27FC236}">
                <a16:creationId xmlns:a16="http://schemas.microsoft.com/office/drawing/2014/main" id="{11FE0A3B-E13D-44AE-97E6-ADDF27445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22" y="1852408"/>
            <a:ext cx="3744878" cy="264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8CC90E-BE71-4636-A453-DE80615FA546}"/>
              </a:ext>
            </a:extLst>
          </p:cNvPr>
          <p:cNvSpPr txBox="1"/>
          <p:nvPr/>
        </p:nvSpPr>
        <p:spPr>
          <a:xfrm>
            <a:off x="2938132" y="1184690"/>
            <a:ext cx="3579628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0000FF"/>
                </a:solidFill>
              </a:rPr>
              <a:t>“Theme” of the year @ 2021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C46D8F5-A49A-4D41-AD03-6F092818FC49}"/>
              </a:ext>
            </a:extLst>
          </p:cNvPr>
          <p:cNvGrpSpPr/>
          <p:nvPr/>
        </p:nvGrpSpPr>
        <p:grpSpPr>
          <a:xfrm>
            <a:off x="5050467" y="1725026"/>
            <a:ext cx="3434314" cy="2902243"/>
            <a:chOff x="4880346" y="1802789"/>
            <a:chExt cx="3434314" cy="2902243"/>
          </a:xfrm>
        </p:grpSpPr>
        <p:pic>
          <p:nvPicPr>
            <p:cNvPr id="6152" name="Picture 8" descr="School Cartoon # 3206 - ANDERTOONS">
              <a:extLst>
                <a:ext uri="{FF2B5EF4-FFF2-40B4-BE49-F238E27FC236}">
                  <a16:creationId xmlns:a16="http://schemas.microsoft.com/office/drawing/2014/main" id="{A7DE8FD9-E79B-4F35-80F9-2A2E3E3D30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1088" y="1802789"/>
              <a:ext cx="3423572" cy="2902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5917BB-D8B3-4728-B4DC-70479D2FEE83}"/>
                </a:ext>
              </a:extLst>
            </p:cNvPr>
            <p:cNvSpPr txBox="1"/>
            <p:nvPr/>
          </p:nvSpPr>
          <p:spPr>
            <a:xfrm>
              <a:off x="4880346" y="4200413"/>
              <a:ext cx="3274827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/>
                <a:t>“</a:t>
              </a:r>
              <a:r>
                <a:rPr lang="en-US" sz="1300" b="1" i="1" dirty="0"/>
                <a:t>If they’re doing too bad, why is it called a progress report?”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2378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6268" y="252032"/>
            <a:ext cx="8794142" cy="643467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1006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new about LLE’s HEDP-Theory Group in 2021? 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1419F09-EE90-4EBD-96B9-7C32CF64205C}"/>
              </a:ext>
            </a:extLst>
          </p:cNvPr>
          <p:cNvGrpSpPr/>
          <p:nvPr/>
        </p:nvGrpSpPr>
        <p:grpSpPr>
          <a:xfrm>
            <a:off x="378279" y="895499"/>
            <a:ext cx="8190431" cy="3900216"/>
            <a:chOff x="256814" y="1097446"/>
            <a:chExt cx="8246146" cy="390021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07A2A48-F877-4745-98F8-BC4985FC4A4B}"/>
                </a:ext>
              </a:extLst>
            </p:cNvPr>
            <p:cNvSpPr txBox="1"/>
            <p:nvPr/>
          </p:nvSpPr>
          <p:spPr>
            <a:xfrm>
              <a:off x="256814" y="1097446"/>
              <a:ext cx="7423759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rgbClr val="0000FF"/>
                  </a:solidFill>
                </a:rPr>
                <a:t>Thanks to the support from Theory Division Director &amp; LLE’s senior management, six (6) new members have joined our group in 2021:</a:t>
              </a:r>
            </a:p>
            <a:p>
              <a:pPr marL="742950" lvl="1" indent="-285750">
                <a:buFont typeface="Wingdings" panose="05000000000000000000" pitchFamily="2" charset="2"/>
                <a:buChar char="Ø"/>
              </a:pPr>
              <a:endParaRPr lang="en-US" sz="600" b="1" dirty="0">
                <a:solidFill>
                  <a:srgbClr val="0000FF"/>
                </a:solidFill>
              </a:endParaRPr>
            </a:p>
            <a:p>
              <a:pPr marL="742950" lvl="1" indent="-285750">
                <a:buFont typeface="Wingdings" panose="05000000000000000000" pitchFamily="2" charset="2"/>
                <a:buChar char="Ø"/>
              </a:pPr>
              <a:r>
                <a:rPr lang="en-US" sz="1400" b="1" u="sng" dirty="0"/>
                <a:t>Nathaniel Shaffer (Assistant Scientist):</a:t>
              </a:r>
              <a:r>
                <a:rPr lang="en-US" sz="1400" b="1" dirty="0"/>
                <a:t> coming from XCP-div @ LANL</a:t>
              </a:r>
            </a:p>
            <a:p>
              <a:pPr marL="742950" lvl="1" indent="-285750">
                <a:buFont typeface="Wingdings" panose="05000000000000000000" pitchFamily="2" charset="2"/>
                <a:buChar char="Ø"/>
              </a:pPr>
              <a:endParaRPr lang="en-US" sz="1400" b="1" dirty="0"/>
            </a:p>
            <a:p>
              <a:pPr marL="742950" lvl="1" indent="-285750">
                <a:buFont typeface="Wingdings" panose="05000000000000000000" pitchFamily="2" charset="2"/>
                <a:buChar char="Ø"/>
              </a:pPr>
              <a:r>
                <a:rPr lang="en-US" sz="1400" b="1" u="sng" dirty="0"/>
                <a:t>Katarina Nichols (Strickland/Horton Fellow): </a:t>
              </a:r>
              <a:r>
                <a:rPr lang="en-US" sz="1400" b="1" dirty="0"/>
                <a:t>PhD student from </a:t>
              </a:r>
              <a:r>
                <a:rPr lang="en-US" sz="1400" b="1" dirty="0" err="1"/>
                <a:t>UoR’s</a:t>
              </a:r>
              <a:r>
                <a:rPr lang="en-US" sz="1400" b="1" dirty="0"/>
                <a:t> P&amp;A Department</a:t>
              </a:r>
            </a:p>
            <a:p>
              <a:pPr marL="742950" lvl="1" indent="-285750">
                <a:buFont typeface="Wingdings" panose="05000000000000000000" pitchFamily="2" charset="2"/>
                <a:buChar char="Ø"/>
              </a:pPr>
              <a:endParaRPr lang="en-US" sz="1400" b="1" dirty="0"/>
            </a:p>
            <a:p>
              <a:pPr marL="742950" lvl="1" indent="-285750">
                <a:buFont typeface="Wingdings" panose="05000000000000000000" pitchFamily="2" charset="2"/>
                <a:buChar char="Ø"/>
              </a:pPr>
              <a:r>
                <a:rPr lang="en-US" sz="1400" b="1" u="sng" dirty="0"/>
                <a:t>Rati </a:t>
              </a:r>
              <a:r>
                <a:rPr lang="en-US" sz="1400" b="1" u="sng" dirty="0" err="1"/>
                <a:t>Goshadze</a:t>
              </a:r>
              <a:r>
                <a:rPr lang="en-US" sz="1400" b="1" u="sng" dirty="0"/>
                <a:t> (NSF-supported): </a:t>
              </a:r>
              <a:r>
                <a:rPr lang="en-US" sz="1400" b="1" dirty="0"/>
                <a:t>PhD student from </a:t>
              </a:r>
              <a:r>
                <a:rPr lang="en-US" sz="1400" b="1" dirty="0" err="1"/>
                <a:t>UoR’s</a:t>
              </a:r>
              <a:r>
                <a:rPr lang="en-US" sz="1400" b="1" dirty="0"/>
                <a:t> P&amp;A Department </a:t>
              </a:r>
            </a:p>
            <a:p>
              <a:pPr marL="742950" lvl="1" indent="-285750">
                <a:buFont typeface="Wingdings" panose="05000000000000000000" pitchFamily="2" charset="2"/>
                <a:buChar char="Ø"/>
              </a:pPr>
              <a:endParaRPr lang="en-US" sz="1400" b="1" dirty="0"/>
            </a:p>
            <a:p>
              <a:pPr marL="742950" lvl="1" indent="-285750">
                <a:buFont typeface="Wingdings" panose="05000000000000000000" pitchFamily="2" charset="2"/>
                <a:buChar char="Ø"/>
              </a:pPr>
              <a:r>
                <a:rPr lang="en-US" sz="1400" b="1" u="sng" dirty="0"/>
                <a:t>Aliza </a:t>
              </a:r>
              <a:r>
                <a:rPr lang="en-US" sz="1400" b="1" u="sng" dirty="0" err="1"/>
                <a:t>Panjwani</a:t>
              </a:r>
              <a:r>
                <a:rPr lang="en-US" sz="1400" b="1" u="sng" dirty="0"/>
                <a:t>: </a:t>
              </a:r>
              <a:r>
                <a:rPr lang="en-US" sz="1400" b="1" dirty="0"/>
                <a:t>Undergraduate student from </a:t>
              </a:r>
              <a:r>
                <a:rPr lang="en-US" sz="1400" b="1" dirty="0" err="1"/>
                <a:t>UoR’s</a:t>
              </a:r>
              <a:r>
                <a:rPr lang="en-US" sz="1400" b="1" dirty="0"/>
                <a:t> Chemistry Department   </a:t>
              </a:r>
            </a:p>
            <a:p>
              <a:pPr marL="742950" lvl="1" indent="-285750">
                <a:buFont typeface="Wingdings" panose="05000000000000000000" pitchFamily="2" charset="2"/>
                <a:buChar char="Ø"/>
              </a:pPr>
              <a:endParaRPr lang="en-US" sz="1400" b="1" u="sng" dirty="0"/>
            </a:p>
            <a:p>
              <a:pPr marL="742950" lvl="1" indent="-285750">
                <a:buFont typeface="Wingdings" panose="05000000000000000000" pitchFamily="2" charset="2"/>
                <a:buChar char="Ø"/>
              </a:pPr>
              <a:r>
                <a:rPr lang="en-US" sz="1400" b="1" u="sng" dirty="0" err="1"/>
                <a:t>Lianming</a:t>
              </a:r>
              <a:r>
                <a:rPr lang="en-US" sz="1400" b="1" u="sng" dirty="0"/>
                <a:t> Hu: </a:t>
              </a:r>
              <a:r>
                <a:rPr lang="en-US" sz="1400" b="1" dirty="0"/>
                <a:t>Undergraduate student from </a:t>
              </a:r>
              <a:r>
                <a:rPr lang="en-US" sz="1400" b="1" dirty="0" err="1"/>
                <a:t>UoR’s</a:t>
              </a:r>
              <a:r>
                <a:rPr lang="en-US" sz="1400" b="1" dirty="0"/>
                <a:t> Mechanical Engineering Department </a:t>
              </a:r>
            </a:p>
            <a:p>
              <a:pPr marL="742950" lvl="1" indent="-285750">
                <a:buFont typeface="Wingdings" panose="05000000000000000000" pitchFamily="2" charset="2"/>
                <a:buChar char="Ø"/>
              </a:pPr>
              <a:endParaRPr lang="en-US" sz="1400" b="1" u="sng" dirty="0"/>
            </a:p>
            <a:p>
              <a:pPr marL="742950" lvl="1" indent="-285750">
                <a:buFont typeface="Wingdings" panose="05000000000000000000" pitchFamily="2" charset="2"/>
                <a:buChar char="Ø"/>
              </a:pPr>
              <a:r>
                <a:rPr lang="en-US" sz="1400" b="1" u="sng" dirty="0"/>
                <a:t>Simran </a:t>
              </a:r>
              <a:r>
                <a:rPr lang="en-US" sz="1400" b="1" u="sng" dirty="0" err="1"/>
                <a:t>Chowdhry</a:t>
              </a:r>
              <a:r>
                <a:rPr lang="en-US" sz="1400" b="1" u="sng" dirty="0"/>
                <a:t>: </a:t>
              </a:r>
              <a:r>
                <a:rPr lang="en-US" sz="1400" b="1" dirty="0"/>
                <a:t>Visiting undergraduate student from Imperil College London (UK) 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B1B7EC5-83A6-498E-A457-FC0B97BC5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1353" y="1385903"/>
              <a:ext cx="524229" cy="73124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1F63690-DAA2-4189-B7D7-1158ABD43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38064" y="2005318"/>
              <a:ext cx="640723" cy="49970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0F1B8C1-40CA-4015-A7D2-CD1DFBE53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73982" y="2498207"/>
              <a:ext cx="628978" cy="62897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7C9F35F-911A-4F50-B236-7F5DE9E0F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66570" y="3124434"/>
              <a:ext cx="628977" cy="66086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EB2BC47-C49D-4DC7-9EC4-91AF8F2CE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47680" y="3682323"/>
              <a:ext cx="524228" cy="6996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BD53FC0-671E-41A7-AD60-985E4CC93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58771" y="4340939"/>
              <a:ext cx="656723" cy="656723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D77746C-22CC-41EB-9F4B-67433EA5DE67}"/>
              </a:ext>
            </a:extLst>
          </p:cNvPr>
          <p:cNvSpPr txBox="1"/>
          <p:nvPr/>
        </p:nvSpPr>
        <p:spPr>
          <a:xfrm>
            <a:off x="2072419" y="4588818"/>
            <a:ext cx="4562574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our </a:t>
            </a:r>
            <a:r>
              <a:rPr lang="en-US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diverse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HED-t Group grows to have  5-scientists + 6-grads + 3-undergrads (still building the “</a:t>
            </a:r>
            <a:r>
              <a:rPr lang="en-US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critical-mass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”)!</a:t>
            </a:r>
          </a:p>
        </p:txBody>
      </p:sp>
    </p:spTree>
    <p:extLst>
      <p:ext uri="{BB962C8B-B14F-4D97-AF65-F5344CB8AC3E}">
        <p14:creationId xmlns:p14="http://schemas.microsoft.com/office/powerpoint/2010/main" val="1417028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6268" y="252032"/>
            <a:ext cx="8794142" cy="643467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1006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new about LLE’s HEDP-Theory Group in 2021?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78B5D9-F082-4F1A-8254-2F69E0333ECA}"/>
              </a:ext>
            </a:extLst>
          </p:cNvPr>
          <p:cNvSpPr txBox="1"/>
          <p:nvPr/>
        </p:nvSpPr>
        <p:spPr>
          <a:xfrm>
            <a:off x="506267" y="1078433"/>
            <a:ext cx="82665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000FF"/>
                </a:solidFill>
              </a:rPr>
              <a:t>We have our FIRST </a:t>
            </a:r>
            <a:r>
              <a:rPr lang="en-US" sz="1500" b="1" i="1" dirty="0">
                <a:solidFill>
                  <a:srgbClr val="0000FF"/>
                </a:solidFill>
              </a:rPr>
              <a:t>first-authored</a:t>
            </a:r>
            <a:r>
              <a:rPr lang="en-US" sz="1500" b="1" dirty="0">
                <a:solidFill>
                  <a:srgbClr val="0000FF"/>
                </a:solidFill>
              </a:rPr>
              <a:t> article published in </a:t>
            </a:r>
            <a:r>
              <a:rPr lang="en-US" sz="1500" b="1" u="sng" dirty="0">
                <a:solidFill>
                  <a:srgbClr val="0000FF"/>
                </a:solidFill>
              </a:rPr>
              <a:t>Nature</a:t>
            </a:r>
            <a:r>
              <a:rPr lang="en-US" sz="1500" b="1" dirty="0">
                <a:solidFill>
                  <a:srgbClr val="0000FF"/>
                </a:solidFill>
              </a:rPr>
              <a:t> today!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200" b="1" i="1" dirty="0">
                <a:solidFill>
                  <a:srgbClr val="0000FF"/>
                </a:solidFill>
              </a:rPr>
              <a:t>(what a good timing!!) </a:t>
            </a:r>
            <a:r>
              <a:rPr lang="en-US" sz="1100" b="1" dirty="0">
                <a:sym typeface="Wingdings" panose="05000000000000000000" pitchFamily="2" charset="2"/>
              </a:rPr>
              <a:t> </a:t>
            </a:r>
            <a:r>
              <a:rPr lang="en-US" sz="1100" b="1" dirty="0"/>
              <a:t>V. V. </a:t>
            </a:r>
            <a:r>
              <a:rPr lang="en-US" sz="1100" b="1" dirty="0" err="1"/>
              <a:t>Karasiev</a:t>
            </a:r>
            <a:r>
              <a:rPr lang="en-US" sz="1100" b="1" dirty="0"/>
              <a:t>, J. </a:t>
            </a:r>
            <a:r>
              <a:rPr lang="en-US" sz="1100" b="1" dirty="0" err="1"/>
              <a:t>Hinz</a:t>
            </a:r>
            <a:r>
              <a:rPr lang="en-US" sz="1100" b="1" dirty="0"/>
              <a:t>, S. X. Hu, S. B. </a:t>
            </a:r>
            <a:r>
              <a:rPr lang="en-US" sz="1100" b="1" dirty="0" err="1"/>
              <a:t>Trickey</a:t>
            </a:r>
            <a:r>
              <a:rPr lang="en-US" sz="1100" b="1" dirty="0"/>
              <a:t>, Nature 600, E12 (2021) ( </a:t>
            </a:r>
            <a:r>
              <a:rPr lang="en-US" sz="1100" dirty="0">
                <a:hlinkClick r:id="rId2"/>
              </a:rPr>
              <a:t>https://rdcu.be/cDhKE</a:t>
            </a:r>
            <a:r>
              <a:rPr lang="en-US" sz="1100" dirty="0"/>
              <a:t> )</a:t>
            </a:r>
            <a:endParaRPr lang="en-US" sz="11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F90AC6-4274-4E52-8E53-12DF6FE6C536}"/>
              </a:ext>
            </a:extLst>
          </p:cNvPr>
          <p:cNvSpPr txBox="1"/>
          <p:nvPr/>
        </p:nvSpPr>
        <p:spPr>
          <a:xfrm>
            <a:off x="506269" y="3411042"/>
            <a:ext cx="76125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500" b="1" u="sng" dirty="0">
                <a:solidFill>
                  <a:srgbClr val="0000FF"/>
                </a:solidFill>
              </a:rPr>
              <a:t>Dr. Valentin </a:t>
            </a:r>
            <a:r>
              <a:rPr lang="en-US" sz="1500" b="1" u="sng" dirty="0" err="1">
                <a:solidFill>
                  <a:srgbClr val="0000FF"/>
                </a:solidFill>
              </a:rPr>
              <a:t>Karasiev</a:t>
            </a:r>
            <a:r>
              <a:rPr lang="en-US" sz="1500" b="1" u="sng" dirty="0">
                <a:solidFill>
                  <a:srgbClr val="0000FF"/>
                </a:solidFill>
              </a:rPr>
              <a:t> </a:t>
            </a:r>
            <a:r>
              <a:rPr lang="en-US" sz="1500" b="1" dirty="0">
                <a:solidFill>
                  <a:srgbClr val="0000FF"/>
                </a:solidFill>
              </a:rPr>
              <a:t>was promoted from Scientist to </a:t>
            </a:r>
            <a:r>
              <a:rPr lang="en-US" sz="1500" b="1" u="sng" dirty="0">
                <a:solidFill>
                  <a:srgbClr val="0000FF"/>
                </a:solidFill>
              </a:rPr>
              <a:t>Staff Scientist</a:t>
            </a:r>
            <a:r>
              <a:rPr lang="en-US" sz="1500" b="1" dirty="0">
                <a:solidFill>
                  <a:srgbClr val="0000FF"/>
                </a:solidFill>
              </a:rPr>
              <a:t>; Congrats!!</a:t>
            </a:r>
            <a:endParaRPr lang="en-US" sz="1500" b="1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7266482-810B-4EE5-A693-30D93C41A207}"/>
              </a:ext>
            </a:extLst>
          </p:cNvPr>
          <p:cNvGrpSpPr/>
          <p:nvPr/>
        </p:nvGrpSpPr>
        <p:grpSpPr>
          <a:xfrm>
            <a:off x="506269" y="3901226"/>
            <a:ext cx="8321106" cy="904237"/>
            <a:chOff x="506269" y="4098981"/>
            <a:chExt cx="8321106" cy="90423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9175E88-7251-4C5D-88FE-D450955E40A8}"/>
                </a:ext>
              </a:extLst>
            </p:cNvPr>
            <p:cNvSpPr txBox="1"/>
            <p:nvPr/>
          </p:nvSpPr>
          <p:spPr>
            <a:xfrm>
              <a:off x="506269" y="4098982"/>
              <a:ext cx="7115736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500" b="1" dirty="0">
                  <a:solidFill>
                    <a:srgbClr val="0000FF"/>
                  </a:solidFill>
                </a:rPr>
                <a:t>Our visiting student, </a:t>
              </a:r>
              <a:r>
                <a:rPr lang="en-US" sz="1500" b="1" u="sng" dirty="0">
                  <a:solidFill>
                    <a:srgbClr val="0000FF"/>
                  </a:solidFill>
                </a:rPr>
                <a:t>Simran </a:t>
              </a:r>
              <a:r>
                <a:rPr lang="en-US" sz="1500" b="1" u="sng" dirty="0" err="1">
                  <a:solidFill>
                    <a:srgbClr val="0000FF"/>
                  </a:solidFill>
                </a:rPr>
                <a:t>Chowdhry</a:t>
              </a:r>
              <a:r>
                <a:rPr lang="en-US" sz="1500" b="1" u="sng" dirty="0">
                  <a:solidFill>
                    <a:srgbClr val="0000FF"/>
                  </a:solidFill>
                </a:rPr>
                <a:t> </a:t>
              </a:r>
              <a:r>
                <a:rPr lang="en-US" sz="1500" b="1" dirty="0">
                  <a:solidFill>
                    <a:srgbClr val="0000FF"/>
                  </a:solidFill>
                </a:rPr>
                <a:t>advised by Dr. Shuai Zhang and Dr. Suxing Hu, has won the </a:t>
              </a:r>
              <a:r>
                <a:rPr lang="en-US" sz="1500" b="1" u="sng" dirty="0">
                  <a:solidFill>
                    <a:srgbClr val="0000FF"/>
                  </a:solidFill>
                </a:rPr>
                <a:t>Outstanding Undergraduate Poster Award </a:t>
              </a:r>
              <a:r>
                <a:rPr lang="en-US" sz="1500" b="1" dirty="0">
                  <a:solidFill>
                    <a:srgbClr val="0000FF"/>
                  </a:solidFill>
                </a:rPr>
                <a:t>at the 63rd APS-DPP Meeting. Congrats to Simran!!</a:t>
              </a:r>
              <a:endParaRPr lang="en-US" sz="1500" b="1" u="sng" dirty="0"/>
            </a:p>
          </p:txBody>
        </p:sp>
        <p:pic>
          <p:nvPicPr>
            <p:cNvPr id="1028" name="Picture 4" descr="Simran Chowdhry in front of poster.">
              <a:extLst>
                <a:ext uri="{FF2B5EF4-FFF2-40B4-BE49-F238E27FC236}">
                  <a16:creationId xmlns:a16="http://schemas.microsoft.com/office/drawing/2014/main" id="{7CC68644-DB46-462F-9E06-4A3B5E4851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1018" y="4098981"/>
              <a:ext cx="1356357" cy="904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Valentin Karasiev">
            <a:extLst>
              <a:ext uri="{FF2B5EF4-FFF2-40B4-BE49-F238E27FC236}">
                <a16:creationId xmlns:a16="http://schemas.microsoft.com/office/drawing/2014/main" id="{DAD7BA1C-BBC6-4E25-BF94-EBB00457D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338" y="2586141"/>
            <a:ext cx="739437" cy="110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C67046-EA26-4DFA-9D9D-9456F73DAA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0355" y="1577421"/>
            <a:ext cx="2786063" cy="185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46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236" y="162426"/>
            <a:ext cx="7957947" cy="594078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1006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Overall our HEDP-Theory Group has made good progress in both science and education, even though the </a:t>
            </a:r>
            <a:r>
              <a:rPr lang="en-US" sz="2000" dirty="0" err="1">
                <a:solidFill>
                  <a:srgbClr val="1006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</a:t>
            </a:r>
            <a:r>
              <a:rPr lang="en-US" sz="2000" dirty="0">
                <a:solidFill>
                  <a:srgbClr val="1006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pandemic continues taking a toll on all of us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2283" y="1082847"/>
            <a:ext cx="8409131" cy="372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500" b="1" dirty="0"/>
              <a:t>Successfully completed</a:t>
            </a:r>
            <a:r>
              <a:rPr lang="en-US" sz="1500" b="1" dirty="0">
                <a:solidFill>
                  <a:srgbClr val="0000FF"/>
                </a:solidFill>
              </a:rPr>
              <a:t> three milestone tasks (including one L2),</a:t>
            </a:r>
            <a:r>
              <a:rPr lang="en-US" sz="1500" b="1" dirty="0"/>
              <a:t> of which </a:t>
            </a:r>
            <a:r>
              <a:rPr lang="en-US" sz="1500" b="1" u="sng" dirty="0"/>
              <a:t>Dr. Deyan </a:t>
            </a:r>
            <a:r>
              <a:rPr lang="en-US" sz="1500" b="1" u="sng" dirty="0" err="1"/>
              <a:t>Mihaylov’s</a:t>
            </a:r>
            <a:r>
              <a:rPr lang="en-US" sz="1500" b="1" u="sng" dirty="0"/>
              <a:t> </a:t>
            </a:r>
            <a:r>
              <a:rPr lang="en-US" sz="1500" b="1" dirty="0"/>
              <a:t>“</a:t>
            </a:r>
            <a:r>
              <a:rPr lang="en-US" sz="1500" b="1" i="1" dirty="0" err="1">
                <a:solidFill>
                  <a:srgbClr val="0000FF"/>
                </a:solidFill>
              </a:rPr>
              <a:t>iFPEOS</a:t>
            </a:r>
            <a:r>
              <a:rPr lang="en-US" sz="1500" b="1" i="1" dirty="0">
                <a:solidFill>
                  <a:srgbClr val="0000FF"/>
                </a:solidFill>
              </a:rPr>
              <a:t> table of D2/DT</a:t>
            </a:r>
            <a:r>
              <a:rPr lang="en-US" sz="1500" b="1" dirty="0"/>
              <a:t>” was the unanimous choice of </a:t>
            </a:r>
            <a:r>
              <a:rPr lang="en-US" sz="1500" b="1" u="sng" dirty="0">
                <a:solidFill>
                  <a:srgbClr val="0000FF"/>
                </a:solidFill>
              </a:rPr>
              <a:t>top accomplishment of FY21</a:t>
            </a:r>
            <a:r>
              <a:rPr lang="en-US" sz="1500" b="1" dirty="0"/>
              <a:t>, selected by LLE’s senior management for reporting to NNSA/DOE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800" b="1" dirty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500" b="1" dirty="0"/>
              <a:t>Published/Submitted </a:t>
            </a:r>
            <a:r>
              <a:rPr lang="en-US" sz="1500" b="1" dirty="0">
                <a:solidFill>
                  <a:srgbClr val="0000FF"/>
                </a:solidFill>
              </a:rPr>
              <a:t>8 first-authored articles </a:t>
            </a:r>
            <a:r>
              <a:rPr lang="en-US" sz="1500" b="1" dirty="0"/>
              <a:t>(including 1 </a:t>
            </a:r>
            <a:r>
              <a:rPr lang="en-US" sz="1500" b="1" i="1" dirty="0"/>
              <a:t>Nature</a:t>
            </a:r>
            <a:r>
              <a:rPr lang="en-US" sz="1500" b="1" dirty="0"/>
              <a:t>, 2 </a:t>
            </a:r>
            <a:r>
              <a:rPr lang="en-US" sz="1500" b="1" i="1" dirty="0"/>
              <a:t>PRL</a:t>
            </a:r>
            <a:r>
              <a:rPr lang="en-US" sz="1500" b="1" dirty="0"/>
              <a:t>, 1 </a:t>
            </a:r>
            <a:r>
              <a:rPr lang="en-US" sz="1500" b="1" i="1" dirty="0"/>
              <a:t>PRB</a:t>
            </a:r>
            <a:r>
              <a:rPr lang="en-US" sz="1500" b="1" dirty="0"/>
              <a:t>, 1 </a:t>
            </a:r>
            <a:r>
              <a:rPr lang="en-US" sz="1500" b="1" i="1" dirty="0"/>
              <a:t>PRR</a:t>
            </a:r>
            <a:r>
              <a:rPr lang="en-US" sz="1500" b="1" dirty="0"/>
              <a:t>, 2 </a:t>
            </a:r>
            <a:r>
              <a:rPr lang="en-US" sz="1500" b="1" i="1" dirty="0"/>
              <a:t>PRE</a:t>
            </a:r>
            <a:r>
              <a:rPr lang="en-US" sz="1500" b="1" dirty="0"/>
              <a:t>, 1 JAP), with </a:t>
            </a:r>
            <a:r>
              <a:rPr lang="en-US" sz="1500" b="1" dirty="0">
                <a:solidFill>
                  <a:srgbClr val="0000FF"/>
                </a:solidFill>
              </a:rPr>
              <a:t>10 more first-authored manuscripts </a:t>
            </a:r>
            <a:r>
              <a:rPr lang="en-US" sz="1500" b="1" dirty="0"/>
              <a:t>in the </a:t>
            </a:r>
            <a:r>
              <a:rPr lang="en-US" sz="1500" b="1" i="1" dirty="0"/>
              <a:t>pipeline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/>
              <a:t>Contributed to </a:t>
            </a:r>
            <a:r>
              <a:rPr lang="en-US" sz="1500" b="1" dirty="0">
                <a:solidFill>
                  <a:srgbClr val="0000FF"/>
                </a:solidFill>
              </a:rPr>
              <a:t>11 co-authored papers </a:t>
            </a:r>
            <a:r>
              <a:rPr lang="en-US" sz="1500" b="1" dirty="0"/>
              <a:t>in 2021 (including 1 </a:t>
            </a:r>
            <a:r>
              <a:rPr lang="en-US" sz="1500" b="1" i="1" dirty="0"/>
              <a:t>PRL</a:t>
            </a:r>
            <a:r>
              <a:rPr lang="en-US" sz="1500" b="1" dirty="0"/>
              <a:t>, 2 </a:t>
            </a:r>
            <a:r>
              <a:rPr lang="en-US" sz="1500" b="1" i="1" dirty="0"/>
              <a:t>PRB</a:t>
            </a:r>
            <a:r>
              <a:rPr lang="en-US" sz="1500" b="1" dirty="0"/>
              <a:t>, 2 </a:t>
            </a:r>
            <a:r>
              <a:rPr lang="en-US" sz="1500" b="1" i="1" dirty="0"/>
              <a:t>PRE</a:t>
            </a:r>
            <a:r>
              <a:rPr lang="en-US" sz="1500" b="1" dirty="0"/>
              <a:t>, 1 </a:t>
            </a:r>
            <a:r>
              <a:rPr lang="en-US" sz="1500" b="1" dirty="0" err="1"/>
              <a:t>PoP</a:t>
            </a:r>
            <a:r>
              <a:rPr lang="en-US" sz="1500" b="1" dirty="0"/>
              <a:t>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000FF"/>
                </a:solidFill>
              </a:rPr>
              <a:t>Collaborations with </a:t>
            </a:r>
            <a:r>
              <a:rPr lang="en-US" sz="1500" b="1" dirty="0" err="1">
                <a:solidFill>
                  <a:srgbClr val="0000FF"/>
                </a:solidFill>
              </a:rPr>
              <a:t>HEDx</a:t>
            </a:r>
            <a:r>
              <a:rPr lang="en-US" sz="1500" b="1" dirty="0">
                <a:solidFill>
                  <a:srgbClr val="0000FF"/>
                </a:solidFill>
              </a:rPr>
              <a:t> Group, National Labs, CELIA/CEA, and Other Universities </a:t>
            </a:r>
            <a:r>
              <a:rPr lang="en-US" sz="1500" b="1" dirty="0"/>
              <a:t>have been continuously strengthened in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/>
              <a:t>Group Scientists gave </a:t>
            </a:r>
            <a:r>
              <a:rPr lang="en-US" sz="1500" b="1" dirty="0">
                <a:solidFill>
                  <a:srgbClr val="0000FF"/>
                </a:solidFill>
              </a:rPr>
              <a:t>Plenary/Invited Talks </a:t>
            </a:r>
            <a:r>
              <a:rPr lang="en-US" sz="1500" b="1" dirty="0"/>
              <a:t>at conferences/workshops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/>
              <a:t>Group Scientists </a:t>
            </a:r>
            <a:r>
              <a:rPr lang="en-US" sz="1500" b="1" dirty="0">
                <a:solidFill>
                  <a:srgbClr val="0000FF"/>
                </a:solidFill>
              </a:rPr>
              <a:t>actively served the broad physics community </a:t>
            </a:r>
            <a:r>
              <a:rPr lang="en-US" sz="1500" b="1" dirty="0"/>
              <a:t>by organizing, chairing, and participating Workshops and Conferences, as well as serving as panelists or reviewers to papers/proposals for scientific journals and funding agencies</a:t>
            </a:r>
            <a:endParaRPr lang="en-US" sz="1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229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2882" y="220659"/>
            <a:ext cx="8393348" cy="643467"/>
          </a:xfrm>
        </p:spPr>
        <p:txBody>
          <a:bodyPr>
            <a:noAutofit/>
          </a:bodyPr>
          <a:lstStyle/>
          <a:p>
            <a:r>
              <a:rPr lang="en-US" sz="22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milestone tasks (including one L2) for DOE/NNSA</a:t>
            </a:r>
            <a:r>
              <a:rPr lang="en-US" sz="2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>
                <a:solidFill>
                  <a:srgbClr val="1006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been completed by HEDP-Theory Group members in FY21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3195BC-507C-4589-A0F0-7C8C7AD1B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113" y="2384809"/>
            <a:ext cx="4241641" cy="24101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A9109B-6E45-44E6-B44D-0FBE4A991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82" y="1232099"/>
            <a:ext cx="4377066" cy="19379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D4A7C23-627E-4005-A42D-DC15CB6B5170}"/>
              </a:ext>
            </a:extLst>
          </p:cNvPr>
          <p:cNvSpPr txBox="1"/>
          <p:nvPr/>
        </p:nvSpPr>
        <p:spPr>
          <a:xfrm>
            <a:off x="382622" y="3398196"/>
            <a:ext cx="4325948" cy="11695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Developing a temperature-dependent meta-GGA exchange-correlation functional (T-SCAN-L) to improve the accuracy of DFT calculations [PI: V. Karasev working with D. </a:t>
            </a:r>
            <a:r>
              <a:rPr lang="en-US" sz="1400" b="1" dirty="0" err="1"/>
              <a:t>Mihaylov</a:t>
            </a:r>
            <a:r>
              <a:rPr lang="en-US" sz="1400" b="1" dirty="0"/>
              <a:t> &amp; S. X. Hu; </a:t>
            </a:r>
            <a:r>
              <a:rPr lang="en-US" sz="1400" b="1" u="sng" dirty="0"/>
              <a:t>LLE-10.8-9 milestone</a:t>
            </a:r>
            <a:r>
              <a:rPr lang="en-US" sz="1400" b="1" dirty="0"/>
              <a:t>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C435C8-7608-4924-AB5C-587E29A2C2EF}"/>
              </a:ext>
            </a:extLst>
          </p:cNvPr>
          <p:cNvSpPr txBox="1"/>
          <p:nvPr/>
        </p:nvSpPr>
        <p:spPr>
          <a:xfrm>
            <a:off x="5408578" y="1420238"/>
            <a:ext cx="289235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Top accomplishment unanimously picked by LLE’s senior management</a:t>
            </a:r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5E82C889-E2DB-480A-90CD-ED9460059BD3}"/>
              </a:ext>
            </a:extLst>
          </p:cNvPr>
          <p:cNvSpPr/>
          <p:nvPr/>
        </p:nvSpPr>
        <p:spPr>
          <a:xfrm>
            <a:off x="4827781" y="1504544"/>
            <a:ext cx="545130" cy="293052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4B55EE-0BD1-4173-A189-62219805D673}"/>
              </a:ext>
            </a:extLst>
          </p:cNvPr>
          <p:cNvSpPr txBox="1"/>
          <p:nvPr/>
        </p:nvSpPr>
        <p:spPr>
          <a:xfrm>
            <a:off x="6585625" y="2107810"/>
            <a:ext cx="1177048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L-2 milestone</a:t>
            </a:r>
          </a:p>
        </p:txBody>
      </p:sp>
    </p:spTree>
    <p:extLst>
      <p:ext uri="{BB962C8B-B14F-4D97-AF65-F5344CB8AC3E}">
        <p14:creationId xmlns:p14="http://schemas.microsoft.com/office/powerpoint/2010/main" val="907380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0740" y="149764"/>
            <a:ext cx="8613260" cy="643467"/>
          </a:xfrm>
        </p:spPr>
        <p:txBody>
          <a:bodyPr>
            <a:noAutofit/>
          </a:bodyPr>
          <a:lstStyle/>
          <a:p>
            <a:r>
              <a:rPr lang="en-US" sz="22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Eight (8) first-authored papers</a:t>
            </a:r>
            <a:r>
              <a:rPr lang="en-US" sz="2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>
                <a:solidFill>
                  <a:srgbClr val="1006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been published/submitted by HEDP-Theory Group members (underlined authors) in 2021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840" y="1077715"/>
            <a:ext cx="8423330" cy="37856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u="sng" dirty="0"/>
              <a:t>V. V. </a:t>
            </a:r>
            <a:r>
              <a:rPr lang="en-US" sz="1200" u="sng" dirty="0" err="1"/>
              <a:t>Karasiev</a:t>
            </a:r>
            <a:r>
              <a:rPr lang="en-US" sz="1200" u="sng" dirty="0"/>
              <a:t> </a:t>
            </a:r>
            <a:r>
              <a:rPr lang="en-US" sz="1200" dirty="0"/>
              <a:t>and </a:t>
            </a:r>
            <a:r>
              <a:rPr lang="en-US" sz="1200" u="sng" dirty="0"/>
              <a:t>S. X. Hu</a:t>
            </a:r>
            <a:r>
              <a:rPr lang="en-US" sz="1200" dirty="0"/>
              <a:t>, “</a:t>
            </a:r>
            <a:r>
              <a:rPr lang="en-US" sz="1200" i="1" dirty="0"/>
              <a:t>Unraveling the intrinsic atomic physics behind x-ray absorption line shifts in warm dense silicon plasmas</a:t>
            </a:r>
            <a:r>
              <a:rPr lang="en-US" sz="1200" dirty="0"/>
              <a:t>”,  </a:t>
            </a:r>
            <a:r>
              <a:rPr lang="en-US" sz="1200" u="sng" dirty="0">
                <a:solidFill>
                  <a:srgbClr val="0000FF"/>
                </a:solidFill>
              </a:rPr>
              <a:t>Phys. Rev. E </a:t>
            </a:r>
            <a:r>
              <a:rPr lang="en-US" sz="1200" b="1" u="sng" dirty="0">
                <a:solidFill>
                  <a:srgbClr val="0000FF"/>
                </a:solidFill>
              </a:rPr>
              <a:t>103</a:t>
            </a:r>
            <a:r>
              <a:rPr lang="en-US" sz="1200" u="sng" dirty="0">
                <a:solidFill>
                  <a:srgbClr val="0000FF"/>
                </a:solidFill>
              </a:rPr>
              <a:t>, 033202 (2021).</a:t>
            </a:r>
          </a:p>
          <a:p>
            <a:pPr marL="228600" indent="-228600">
              <a:buFont typeface="+mj-lt"/>
              <a:buAutoNum type="arabicPeriod"/>
            </a:pPr>
            <a:endParaRPr lang="en-US" sz="600" u="sng" dirty="0">
              <a:solidFill>
                <a:srgbClr val="0000FF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u="sng" dirty="0"/>
              <a:t>D. I. </a:t>
            </a:r>
            <a:r>
              <a:rPr lang="en-US" sz="1200" u="sng" dirty="0" err="1"/>
              <a:t>Mihaylov</a:t>
            </a:r>
            <a:r>
              <a:rPr lang="en-US" sz="1200" dirty="0"/>
              <a:t>, </a:t>
            </a:r>
            <a:r>
              <a:rPr lang="en-US" sz="1200" u="sng" dirty="0"/>
              <a:t>V. V. </a:t>
            </a:r>
            <a:r>
              <a:rPr lang="en-US" sz="1200" u="sng" dirty="0" err="1"/>
              <a:t>Karasiev</a:t>
            </a:r>
            <a:r>
              <a:rPr lang="en-US" sz="1200" dirty="0"/>
              <a:t>, </a:t>
            </a:r>
            <a:r>
              <a:rPr lang="en-US" sz="1200" u="sng" dirty="0"/>
              <a:t>S. X. Hu</a:t>
            </a:r>
            <a:r>
              <a:rPr lang="en-US" sz="1200" dirty="0"/>
              <a:t>, J. R. </a:t>
            </a:r>
            <a:r>
              <a:rPr lang="en-US" sz="1200" dirty="0" err="1"/>
              <a:t>Rygg</a:t>
            </a:r>
            <a:r>
              <a:rPr lang="en-US" sz="1200" dirty="0"/>
              <a:t>, V. N. </a:t>
            </a:r>
            <a:r>
              <a:rPr lang="en-US" sz="1200" dirty="0" err="1"/>
              <a:t>Goncharov</a:t>
            </a:r>
            <a:r>
              <a:rPr lang="en-US" sz="1200" dirty="0"/>
              <a:t>, G. W. Collins, “</a:t>
            </a:r>
            <a:r>
              <a:rPr lang="en-US" sz="1200" i="1" dirty="0"/>
              <a:t>Improved first-principles equation-of-state table of deuterium for high-energy-density applications</a:t>
            </a:r>
            <a:r>
              <a:rPr lang="en-US" sz="1200" dirty="0"/>
              <a:t>”, </a:t>
            </a:r>
            <a:r>
              <a:rPr lang="en-US" sz="1200" u="sng" dirty="0">
                <a:solidFill>
                  <a:srgbClr val="0000FF"/>
                </a:solidFill>
              </a:rPr>
              <a:t>Phys. Rev. B </a:t>
            </a:r>
            <a:r>
              <a:rPr lang="en-US" sz="1200" b="1" u="sng" dirty="0">
                <a:solidFill>
                  <a:srgbClr val="0000FF"/>
                </a:solidFill>
              </a:rPr>
              <a:t>104</a:t>
            </a:r>
            <a:r>
              <a:rPr lang="en-US" sz="1200" u="sng" dirty="0">
                <a:solidFill>
                  <a:srgbClr val="0000FF"/>
                </a:solidFill>
              </a:rPr>
              <a:t>, 144104 (2021)</a:t>
            </a:r>
            <a:r>
              <a:rPr lang="en-US" sz="1200" dirty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en-US" sz="600" u="sng" dirty="0"/>
          </a:p>
          <a:p>
            <a:pPr marL="228600" indent="-228600">
              <a:buFont typeface="+mj-lt"/>
              <a:buAutoNum type="arabicPeriod"/>
            </a:pPr>
            <a:r>
              <a:rPr lang="en-US" sz="1200" u="sng" dirty="0"/>
              <a:t>V. V. </a:t>
            </a:r>
            <a:r>
              <a:rPr lang="en-US" sz="1200" u="sng" dirty="0" err="1"/>
              <a:t>Karasiev</a:t>
            </a:r>
            <a:r>
              <a:rPr lang="en-US" sz="1200" dirty="0"/>
              <a:t>, </a:t>
            </a:r>
            <a:r>
              <a:rPr lang="en-US" sz="1200" u="sng" dirty="0"/>
              <a:t>J. </a:t>
            </a:r>
            <a:r>
              <a:rPr lang="en-US" sz="1200" u="sng" dirty="0" err="1"/>
              <a:t>Hinz</a:t>
            </a:r>
            <a:r>
              <a:rPr lang="en-US" sz="1200" dirty="0"/>
              <a:t>, </a:t>
            </a:r>
            <a:r>
              <a:rPr lang="en-US" sz="1200" u="sng" dirty="0"/>
              <a:t>S. X. Hu</a:t>
            </a:r>
            <a:r>
              <a:rPr lang="en-US" sz="1200" dirty="0"/>
              <a:t>, S. B. </a:t>
            </a:r>
            <a:r>
              <a:rPr lang="en-US" sz="1200" dirty="0" err="1"/>
              <a:t>Trickey</a:t>
            </a:r>
            <a:r>
              <a:rPr lang="en-US" sz="1200" dirty="0"/>
              <a:t>, “</a:t>
            </a:r>
            <a:r>
              <a:rPr lang="en-US" sz="1200" i="1" dirty="0"/>
              <a:t>On the liquid–liquid phase transition of dense hydrogen</a:t>
            </a:r>
            <a:r>
              <a:rPr lang="en-US" sz="1200" dirty="0"/>
              <a:t>”, </a:t>
            </a:r>
            <a:r>
              <a:rPr lang="en-US" sz="1200" u="sng" dirty="0">
                <a:solidFill>
                  <a:srgbClr val="0000FF"/>
                </a:solidFill>
              </a:rPr>
              <a:t>Nature </a:t>
            </a:r>
            <a:r>
              <a:rPr lang="en-US" sz="1200" b="1" u="sng" dirty="0">
                <a:solidFill>
                  <a:srgbClr val="0000FF"/>
                </a:solidFill>
              </a:rPr>
              <a:t>600</a:t>
            </a:r>
            <a:r>
              <a:rPr lang="en-US" sz="1200" u="sng" dirty="0">
                <a:solidFill>
                  <a:srgbClr val="0000FF"/>
                </a:solidFill>
              </a:rPr>
              <a:t>, E12 (2021) [</a:t>
            </a:r>
            <a:r>
              <a:rPr lang="en-US" sz="1200" dirty="0">
                <a:hlinkClick r:id="rId2"/>
              </a:rPr>
              <a:t>https://rdcu.be/cDhKE</a:t>
            </a:r>
            <a:r>
              <a:rPr lang="en-US" sz="1200" dirty="0"/>
              <a:t>]</a:t>
            </a:r>
            <a:r>
              <a:rPr lang="en-US" sz="1200" u="sng" dirty="0">
                <a:solidFill>
                  <a:srgbClr val="0000FF"/>
                </a:solidFill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endParaRPr lang="en-US" sz="600" dirty="0"/>
          </a:p>
          <a:p>
            <a:pPr marL="228600" indent="-228600">
              <a:buFont typeface="+mj-lt"/>
              <a:buAutoNum type="arabicPeriod"/>
            </a:pPr>
            <a:r>
              <a:rPr lang="en-US" sz="1200" u="sng" dirty="0"/>
              <a:t>S. Zhang</a:t>
            </a:r>
            <a:r>
              <a:rPr lang="en-US" sz="1200" dirty="0"/>
              <a:t>, D. E. </a:t>
            </a:r>
            <a:r>
              <a:rPr lang="en-US" sz="1200" dirty="0" err="1"/>
              <a:t>Fratanduono</a:t>
            </a:r>
            <a:r>
              <a:rPr lang="en-US" sz="1200" dirty="0"/>
              <a:t>, M. C. Marshall, J. R. </a:t>
            </a:r>
            <a:r>
              <a:rPr lang="en-US" sz="1200" dirty="0" err="1"/>
              <a:t>Rygg</a:t>
            </a:r>
            <a:r>
              <a:rPr lang="en-US" sz="1200" dirty="0"/>
              <a:t>, Amy E. </a:t>
            </a:r>
            <a:r>
              <a:rPr lang="en-US" sz="1200" dirty="0" err="1"/>
              <a:t>Lazicki</a:t>
            </a:r>
            <a:r>
              <a:rPr lang="en-US" sz="1200" dirty="0"/>
              <a:t>, A. </a:t>
            </a:r>
            <a:r>
              <a:rPr lang="en-US" sz="1200" dirty="0" err="1"/>
              <a:t>Shvydky</a:t>
            </a:r>
            <a:r>
              <a:rPr lang="en-US" sz="1200" dirty="0"/>
              <a:t>, D. </a:t>
            </a:r>
            <a:r>
              <a:rPr lang="en-US" sz="1200" dirty="0" err="1"/>
              <a:t>Haberberger</a:t>
            </a:r>
            <a:r>
              <a:rPr lang="en-US" sz="1200" dirty="0"/>
              <a:t>, V. N. </a:t>
            </a:r>
            <a:r>
              <a:rPr lang="en-US" sz="1200" dirty="0" err="1"/>
              <a:t>Goncharov</a:t>
            </a:r>
            <a:r>
              <a:rPr lang="en-US" sz="1200" dirty="0"/>
              <a:t>, T. R. </a:t>
            </a:r>
            <a:r>
              <a:rPr lang="en-US" sz="1200" dirty="0" err="1"/>
              <a:t>Boehly</a:t>
            </a:r>
            <a:r>
              <a:rPr lang="en-US" sz="1200" dirty="0"/>
              <a:t>, G. W. Collins, and </a:t>
            </a:r>
            <a:r>
              <a:rPr lang="en-US" sz="1200" u="sng" dirty="0"/>
              <a:t>S. X. Hu,</a:t>
            </a:r>
            <a:r>
              <a:rPr lang="en-US" sz="1200" dirty="0"/>
              <a:t> “</a:t>
            </a:r>
            <a:r>
              <a:rPr lang="en-US" sz="1200" i="1" dirty="0"/>
              <a:t>Species separation in polystyrene shock release evidenced by molecular-dynamics simulations and laser-drive experiments</a:t>
            </a:r>
            <a:r>
              <a:rPr lang="en-US" sz="1200" dirty="0"/>
              <a:t>”, </a:t>
            </a:r>
            <a:r>
              <a:rPr lang="en-US" sz="1200" u="sng" dirty="0">
                <a:solidFill>
                  <a:srgbClr val="0000FF"/>
                </a:solidFill>
              </a:rPr>
              <a:t>Phys. Rev. Research (submitted).</a:t>
            </a:r>
          </a:p>
          <a:p>
            <a:pPr marL="228600" indent="-228600">
              <a:buFont typeface="+mj-lt"/>
              <a:buAutoNum type="arabicPeriod"/>
            </a:pPr>
            <a:endParaRPr lang="en-US" sz="600" u="sng" dirty="0">
              <a:solidFill>
                <a:srgbClr val="0000FF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u="sng" dirty="0"/>
              <a:t>S. Zhang</a:t>
            </a:r>
            <a:r>
              <a:rPr lang="en-US" sz="1200" dirty="0"/>
              <a:t>, Miguel A. Morales, Raymond </a:t>
            </a:r>
            <a:r>
              <a:rPr lang="en-US" sz="1200" dirty="0" err="1"/>
              <a:t>Jeanloz</a:t>
            </a:r>
            <a:r>
              <a:rPr lang="en-US" sz="1200" dirty="0"/>
              <a:t>, Marius </a:t>
            </a:r>
            <a:r>
              <a:rPr lang="en-US" sz="1200" dirty="0" err="1"/>
              <a:t>Millot</a:t>
            </a:r>
            <a:r>
              <a:rPr lang="en-US" sz="1200" dirty="0"/>
              <a:t>, </a:t>
            </a:r>
            <a:r>
              <a:rPr lang="en-US" sz="1200" u="sng" dirty="0"/>
              <a:t>S. X. Hu</a:t>
            </a:r>
            <a:r>
              <a:rPr lang="en-US" sz="1200" dirty="0"/>
              <a:t>, and Eva Zurek. “</a:t>
            </a:r>
            <a:r>
              <a:rPr lang="en-US" sz="1200" i="1" dirty="0"/>
              <a:t>Phase transformation path in Aluminum under ramp compression; simulation and experimental study</a:t>
            </a:r>
            <a:r>
              <a:rPr lang="en-US" sz="1200" dirty="0"/>
              <a:t>”, </a:t>
            </a:r>
            <a:r>
              <a:rPr lang="en-US" sz="1200" u="sng" dirty="0">
                <a:solidFill>
                  <a:srgbClr val="0000FF"/>
                </a:solidFill>
              </a:rPr>
              <a:t>J. Appl. Phys. [invited paper] (submitted). </a:t>
            </a:r>
          </a:p>
          <a:p>
            <a:pPr marL="228600" indent="-228600">
              <a:buFont typeface="+mj-lt"/>
              <a:buAutoNum type="arabicPeriod"/>
            </a:pPr>
            <a:endParaRPr lang="en-US" sz="600" u="sng" dirty="0">
              <a:solidFill>
                <a:srgbClr val="0000FF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u="sng" dirty="0"/>
              <a:t>N. R. Shaffer</a:t>
            </a:r>
            <a:r>
              <a:rPr lang="en-US" sz="1200" dirty="0"/>
              <a:t> and C. E. Starrett, "</a:t>
            </a:r>
            <a:r>
              <a:rPr lang="en-US" sz="1200" i="1" dirty="0"/>
              <a:t>Dense plasma opacity via the multiple-scattering method”</a:t>
            </a:r>
            <a:r>
              <a:rPr lang="en-US" sz="1200" dirty="0"/>
              <a:t>, </a:t>
            </a:r>
            <a:r>
              <a:rPr lang="en-US" sz="1200" u="sng" dirty="0">
                <a:solidFill>
                  <a:srgbClr val="0000FF"/>
                </a:solidFill>
              </a:rPr>
              <a:t>Phys. Rev. E (submitted).</a:t>
            </a:r>
          </a:p>
          <a:p>
            <a:pPr marL="228600" indent="-228600">
              <a:buFont typeface="+mj-lt"/>
              <a:buAutoNum type="arabicPeriod"/>
            </a:pPr>
            <a:endParaRPr lang="en-US" sz="600" u="sng" dirty="0"/>
          </a:p>
          <a:p>
            <a:pPr marL="228600" indent="-228600">
              <a:buFont typeface="+mj-lt"/>
              <a:buAutoNum type="arabicPeriod"/>
            </a:pPr>
            <a:r>
              <a:rPr lang="en-US" sz="1200" u="sng" dirty="0"/>
              <a:t>V. V. </a:t>
            </a:r>
            <a:r>
              <a:rPr lang="en-US" sz="1200" u="sng" dirty="0" err="1"/>
              <a:t>Karasiev</a:t>
            </a:r>
            <a:r>
              <a:rPr lang="en-US" sz="1200" dirty="0"/>
              <a:t>,</a:t>
            </a:r>
            <a:r>
              <a:rPr lang="en-US" sz="1200" u="sng" dirty="0"/>
              <a:t> D. I. </a:t>
            </a:r>
            <a:r>
              <a:rPr lang="en-US" sz="1200" u="sng" dirty="0" err="1"/>
              <a:t>Mihaylov</a:t>
            </a:r>
            <a:r>
              <a:rPr lang="en-US" sz="1200" dirty="0"/>
              <a:t>, </a:t>
            </a:r>
            <a:r>
              <a:rPr lang="en-US" sz="1200" u="sng" dirty="0"/>
              <a:t>S. X. Hu,</a:t>
            </a:r>
            <a:r>
              <a:rPr lang="en-US" sz="1200" dirty="0"/>
              <a:t> “</a:t>
            </a:r>
            <a:r>
              <a:rPr lang="en-US" sz="1200" i="1" dirty="0"/>
              <a:t>Meta-GGA exchange-correlation free-energy density functional to achieve unprecedented accuracy for warm-dense-matter simulations</a:t>
            </a:r>
            <a:r>
              <a:rPr lang="en-US" sz="1200" dirty="0"/>
              <a:t>”</a:t>
            </a:r>
            <a:r>
              <a:rPr lang="en-US" sz="1200" i="1" dirty="0"/>
              <a:t>, </a:t>
            </a:r>
            <a:r>
              <a:rPr lang="en-US" sz="1200" u="sng" dirty="0">
                <a:solidFill>
                  <a:srgbClr val="0000FF"/>
                </a:solidFill>
              </a:rPr>
              <a:t>Phys. Rev. Lett. (submitted).</a:t>
            </a:r>
          </a:p>
          <a:p>
            <a:pPr marL="228600" indent="-228600">
              <a:buFont typeface="+mj-lt"/>
              <a:buAutoNum type="arabicPeriod"/>
            </a:pPr>
            <a:endParaRPr lang="en-US" sz="600" dirty="0"/>
          </a:p>
          <a:p>
            <a:pPr marL="228600" indent="-228600">
              <a:buFont typeface="+mj-lt"/>
              <a:buAutoNum type="arabicPeriod"/>
            </a:pPr>
            <a:r>
              <a:rPr lang="en-US" sz="1200" u="sng" dirty="0"/>
              <a:t>S. X. Hu</a:t>
            </a:r>
            <a:r>
              <a:rPr lang="en-US" sz="1200" dirty="0"/>
              <a:t>, </a:t>
            </a:r>
            <a:r>
              <a:rPr lang="en-US" sz="1200" u="sng" dirty="0"/>
              <a:t>R. Paul</a:t>
            </a:r>
            <a:r>
              <a:rPr lang="en-US" sz="1200" dirty="0"/>
              <a:t>, </a:t>
            </a:r>
            <a:r>
              <a:rPr lang="en-US" sz="1200" u="sng" dirty="0"/>
              <a:t>V. V. </a:t>
            </a:r>
            <a:r>
              <a:rPr lang="en-US" sz="1200" u="sng" dirty="0" err="1"/>
              <a:t>Karasiev</a:t>
            </a:r>
            <a:r>
              <a:rPr lang="en-US" sz="1200" dirty="0"/>
              <a:t>, R. P. Dias, “</a:t>
            </a:r>
            <a:r>
              <a:rPr lang="en-US" sz="1200" i="1" dirty="0"/>
              <a:t>Revealing the Stoichiometry, Structure, and Isotope Effect of the Room-Temperature Superconductor of Carbonaceous-Sulfur-Hydride under High Pressure</a:t>
            </a:r>
            <a:r>
              <a:rPr lang="en-US" sz="1200" dirty="0"/>
              <a:t>”, </a:t>
            </a:r>
            <a:r>
              <a:rPr lang="en-US" sz="1200" u="sng" dirty="0">
                <a:solidFill>
                  <a:srgbClr val="0000FF"/>
                </a:solidFill>
              </a:rPr>
              <a:t>Phys. Rev. Lett. (submitted).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72595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4799" y="201645"/>
            <a:ext cx="7783166" cy="643467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It looks like the </a:t>
            </a:r>
            <a:r>
              <a:rPr lang="en-US" sz="2200" dirty="0" err="1">
                <a:solidFill>
                  <a:schemeClr val="tx1"/>
                </a:solidFill>
              </a:rPr>
              <a:t>Covid</a:t>
            </a:r>
            <a:r>
              <a:rPr lang="en-US" sz="2200" dirty="0">
                <a:solidFill>
                  <a:schemeClr val="tx1"/>
                </a:solidFill>
              </a:rPr>
              <a:t> pandemic is </a:t>
            </a:r>
            <a:r>
              <a:rPr lang="en-US" sz="2200" i="1" dirty="0">
                <a:solidFill>
                  <a:schemeClr val="tx1"/>
                </a:solidFill>
              </a:rPr>
              <a:t>truly</a:t>
            </a:r>
            <a:r>
              <a:rPr lang="en-US" sz="2200" dirty="0">
                <a:solidFill>
                  <a:schemeClr val="tx1"/>
                </a:solidFill>
              </a:rPr>
              <a:t> taking a toll on our graduate students </a:t>
            </a:r>
            <a:r>
              <a:rPr 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en-US" sz="2200" i="1" dirty="0">
                <a:solidFill>
                  <a:schemeClr val="tx1"/>
                </a:solidFill>
                <a:sym typeface="Wingdings" panose="05000000000000000000" pitchFamily="2" charset="2"/>
              </a:rPr>
              <a:t>no publication/submission???</a:t>
            </a:r>
            <a:r>
              <a:rPr lang="en-US" sz="2200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200" i="1" dirty="0">
              <a:solidFill>
                <a:srgbClr val="1006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9CBED7-3CB6-48F0-A121-30352458E7F3}"/>
              </a:ext>
            </a:extLst>
          </p:cNvPr>
          <p:cNvSpPr txBox="1"/>
          <p:nvPr/>
        </p:nvSpPr>
        <p:spPr>
          <a:xfrm>
            <a:off x="2347608" y="4559029"/>
            <a:ext cx="44487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(Thanks to Deyan for finding out this interesting cartoon)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773B1B-BE93-45C3-B854-698DA6746256}"/>
              </a:ext>
            </a:extLst>
          </p:cNvPr>
          <p:cNvSpPr txBox="1"/>
          <p:nvPr/>
        </p:nvSpPr>
        <p:spPr>
          <a:xfrm>
            <a:off x="2831412" y="1112085"/>
            <a:ext cx="3932033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</a:rPr>
              <a:t>We are still </a:t>
            </a:r>
            <a:r>
              <a:rPr lang="en-US" sz="1600" b="1" i="1" dirty="0">
                <a:solidFill>
                  <a:srgbClr val="0000FF"/>
                </a:solidFill>
              </a:rPr>
              <a:t>DEBUGGING</a:t>
            </a:r>
            <a:r>
              <a:rPr lang="en-US" sz="1600" b="1" dirty="0">
                <a:solidFill>
                  <a:srgbClr val="0000FF"/>
                </a:solidFill>
              </a:rPr>
              <a:t> the “</a:t>
            </a:r>
            <a:r>
              <a:rPr lang="en-US" sz="1600" b="1" i="1" dirty="0">
                <a:solidFill>
                  <a:srgbClr val="0000FF"/>
                </a:solidFill>
              </a:rPr>
              <a:t>code”</a:t>
            </a:r>
            <a:r>
              <a:rPr lang="en-US" sz="1600" b="1" dirty="0">
                <a:solidFill>
                  <a:srgbClr val="0000FF"/>
                </a:solidFill>
              </a:rPr>
              <a:t>….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3368D2-62A7-4DF3-BB22-5F192135AB64}"/>
              </a:ext>
            </a:extLst>
          </p:cNvPr>
          <p:cNvGrpSpPr/>
          <p:nvPr/>
        </p:nvGrpSpPr>
        <p:grpSpPr>
          <a:xfrm>
            <a:off x="890829" y="1374584"/>
            <a:ext cx="7533323" cy="3264440"/>
            <a:chOff x="890829" y="1374584"/>
            <a:chExt cx="7533323" cy="326444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1240A3E-310F-4F78-8783-9BC6AF64284D}"/>
                </a:ext>
              </a:extLst>
            </p:cNvPr>
            <p:cNvGrpSpPr/>
            <p:nvPr/>
          </p:nvGrpSpPr>
          <p:grpSpPr>
            <a:xfrm>
              <a:off x="890829" y="1374584"/>
              <a:ext cx="7533323" cy="3264440"/>
              <a:chOff x="890829" y="1433089"/>
              <a:chExt cx="7533323" cy="3264440"/>
            </a:xfrm>
          </p:grpSpPr>
          <p:pic>
            <p:nvPicPr>
              <p:cNvPr id="5122" name="Picture 2" descr="http://www.phdcomics.com/comics/archive/phd121313s.gif">
                <a:extLst>
                  <a:ext uri="{FF2B5EF4-FFF2-40B4-BE49-F238E27FC236}">
                    <a16:creationId xmlns:a16="http://schemas.microsoft.com/office/drawing/2014/main" id="{530E6824-4E1D-410F-9A12-3C19CDDB2C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0829" y="1433089"/>
                <a:ext cx="7533323" cy="3264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Multiplication Sign 5">
                <a:extLst>
                  <a:ext uri="{FF2B5EF4-FFF2-40B4-BE49-F238E27FC236}">
                    <a16:creationId xmlns:a16="http://schemas.microsoft.com/office/drawing/2014/main" id="{9C317927-B490-46BB-AF54-285F223146A0}"/>
                  </a:ext>
                </a:extLst>
              </p:cNvPr>
              <p:cNvSpPr/>
              <p:nvPr/>
            </p:nvSpPr>
            <p:spPr>
              <a:xfrm>
                <a:off x="5222132" y="2609856"/>
                <a:ext cx="348575" cy="549375"/>
              </a:xfrm>
              <a:prstGeom prst="mathMultiply">
                <a:avLst/>
              </a:prstGeom>
              <a:noFill/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4BB435-DE1F-49BB-8F7C-F02F37F280DF}"/>
                </a:ext>
              </a:extLst>
            </p:cNvPr>
            <p:cNvSpPr txBox="1"/>
            <p:nvPr/>
          </p:nvSpPr>
          <p:spPr>
            <a:xfrm>
              <a:off x="5396419" y="2869964"/>
              <a:ext cx="6357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~1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5740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9479" y="276869"/>
            <a:ext cx="8832111" cy="643467"/>
          </a:xfrm>
        </p:spPr>
        <p:txBody>
          <a:bodyPr>
            <a:noAutofit/>
          </a:bodyPr>
          <a:lstStyle/>
          <a:p>
            <a:r>
              <a:rPr lang="en-US" sz="22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 (10) first-authored manuscripts</a:t>
            </a:r>
            <a:r>
              <a:rPr lang="en-US" sz="2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>
                <a:solidFill>
                  <a:srgbClr val="1006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currently in preparation for submission (</a:t>
            </a:r>
            <a:r>
              <a:rPr lang="en-US" sz="1800" i="1" dirty="0">
                <a:solidFill>
                  <a:srgbClr val="1006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“page” will get turned for our grads in 2022….</a:t>
            </a:r>
            <a:r>
              <a:rPr lang="en-US" sz="2200" dirty="0">
                <a:solidFill>
                  <a:srgbClr val="1006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3F3809-BA5D-4B1F-97B7-12CC88473C6C}"/>
              </a:ext>
            </a:extLst>
          </p:cNvPr>
          <p:cNvGrpSpPr/>
          <p:nvPr/>
        </p:nvGrpSpPr>
        <p:grpSpPr>
          <a:xfrm>
            <a:off x="91746" y="1072043"/>
            <a:ext cx="8974401" cy="4031873"/>
            <a:chOff x="98231" y="1208231"/>
            <a:chExt cx="8974401" cy="4031873"/>
          </a:xfrm>
        </p:grpSpPr>
        <p:sp>
          <p:nvSpPr>
            <p:cNvPr id="4" name="TextBox 3"/>
            <p:cNvSpPr txBox="1"/>
            <p:nvPr/>
          </p:nvSpPr>
          <p:spPr>
            <a:xfrm>
              <a:off x="538884" y="1208231"/>
              <a:ext cx="8533748" cy="40318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marL="228600" indent="-228600">
                <a:buFont typeface="+mj-lt"/>
                <a:buAutoNum type="arabicPeriod"/>
              </a:pPr>
              <a:r>
                <a:rPr lang="en-US" sz="1200" u="sng" dirty="0"/>
                <a:t>M. Ghosh (Horton Fellow)</a:t>
              </a:r>
              <a:r>
                <a:rPr lang="en-US" sz="1200" dirty="0"/>
                <a:t> </a:t>
              </a:r>
              <a:r>
                <a:rPr lang="en-US" sz="1200" i="1" dirty="0"/>
                <a:t>et al.</a:t>
              </a:r>
              <a:r>
                <a:rPr lang="en-US" sz="1200" dirty="0"/>
                <a:t>, "</a:t>
              </a:r>
              <a:r>
                <a:rPr lang="en-US" sz="1200" i="1" dirty="0"/>
                <a:t>Cooperative diffusion of Fe under earth and super-earth core conditions", </a:t>
              </a:r>
              <a:r>
                <a:rPr lang="en-US" sz="1200" dirty="0">
                  <a:solidFill>
                    <a:srgbClr val="0000FF"/>
                  </a:solidFill>
                </a:rPr>
                <a:t>Nature Chemistry (2022)</a:t>
              </a:r>
              <a:endParaRPr lang="en-US" sz="1200" dirty="0"/>
            </a:p>
            <a:p>
              <a:pPr marL="228600" indent="-228600">
                <a:buFont typeface="+mj-lt"/>
                <a:buAutoNum type="arabicPeriod"/>
              </a:pPr>
              <a:endParaRPr lang="en-US" sz="500" dirty="0"/>
            </a:p>
            <a:p>
              <a:pPr marL="228600" indent="-228600">
                <a:buFont typeface="+mj-lt"/>
                <a:buAutoNum type="arabicPeriod"/>
              </a:pPr>
              <a:r>
                <a:rPr lang="en-US" sz="1200" u="sng" dirty="0"/>
                <a:t>R. Paul (Horton Fellow)</a:t>
              </a:r>
              <a:r>
                <a:rPr lang="en-US" sz="1200" i="1" dirty="0"/>
                <a:t> et al., “Thermally-driven Charge-state and Magnetic Transitions in FeO2 under high pressures”, </a:t>
              </a:r>
              <a:r>
                <a:rPr lang="en-US" sz="1200" dirty="0">
                  <a:solidFill>
                    <a:srgbClr val="0000FF"/>
                  </a:solidFill>
                </a:rPr>
                <a:t>Physical Review Letters (2022).</a:t>
              </a:r>
              <a:br>
                <a:rPr lang="en-US" sz="1200" dirty="0"/>
              </a:br>
              <a:endParaRPr lang="en-US" sz="500" dirty="0"/>
            </a:p>
            <a:p>
              <a:pPr marL="228600" indent="-228600">
                <a:buFont typeface="+mj-lt"/>
                <a:buAutoNum type="arabicPeriod"/>
              </a:pPr>
              <a:r>
                <a:rPr lang="en-US" sz="1200" u="sng" dirty="0"/>
                <a:t>J. </a:t>
              </a:r>
              <a:r>
                <a:rPr lang="en-US" sz="1200" u="sng" dirty="0" err="1"/>
                <a:t>Hinz</a:t>
              </a:r>
              <a:r>
                <a:rPr lang="en-US" sz="1200" u="sng" dirty="0"/>
                <a:t> (Horton Fellow)</a:t>
              </a:r>
              <a:r>
                <a:rPr lang="en-US" sz="1200" i="1" dirty="0"/>
                <a:t> et al., “Transferability of Machine-Learning Models for High-Energy-Density Physics</a:t>
              </a:r>
              <a:r>
                <a:rPr lang="en-US" sz="1200" dirty="0"/>
                <a:t>”, </a:t>
              </a:r>
              <a:r>
                <a:rPr lang="en-US" sz="1200" dirty="0">
                  <a:solidFill>
                    <a:srgbClr val="0000FF"/>
                  </a:solidFill>
                </a:rPr>
                <a:t>Physical  Review B (?) (2022).</a:t>
              </a:r>
            </a:p>
            <a:p>
              <a:pPr marL="228600" indent="-228600">
                <a:buFont typeface="+mj-lt"/>
                <a:buAutoNum type="arabicPeriod"/>
              </a:pPr>
              <a:endParaRPr lang="en-US" sz="500" dirty="0"/>
            </a:p>
            <a:p>
              <a:pPr marL="228600" indent="-228600">
                <a:buFont typeface="+mj-lt"/>
                <a:buAutoNum type="arabicPeriod"/>
              </a:pPr>
              <a:r>
                <a:rPr lang="en-US" sz="1200" u="sng" dirty="0"/>
                <a:t>B. McLellan (Horton Fellow)</a:t>
              </a:r>
              <a:r>
                <a:rPr lang="en-US" sz="1200" i="1" dirty="0"/>
                <a:t> et al., “On the B1-B2 phase transition pathway of MgO under high pressures</a:t>
              </a:r>
              <a:r>
                <a:rPr lang="en-US" sz="1200" dirty="0"/>
                <a:t>”, </a:t>
              </a:r>
              <a:r>
                <a:rPr lang="en-US" sz="1200" dirty="0">
                  <a:solidFill>
                    <a:srgbClr val="0000FF"/>
                  </a:solidFill>
                </a:rPr>
                <a:t>Physical Review B (2022).</a:t>
              </a:r>
            </a:p>
            <a:p>
              <a:pPr marL="228600" indent="-228600">
                <a:buFont typeface="+mj-lt"/>
                <a:buAutoNum type="arabicPeriod"/>
              </a:pPr>
              <a:endParaRPr lang="en-US" sz="500" dirty="0"/>
            </a:p>
            <a:p>
              <a:pPr marL="228600" indent="-228600">
                <a:buFont typeface="+mj-lt"/>
                <a:buAutoNum type="arabicPeriod"/>
              </a:pPr>
              <a:r>
                <a:rPr lang="en-US" sz="1200" u="sng" dirty="0"/>
                <a:t>R. </a:t>
              </a:r>
              <a:r>
                <a:rPr lang="en-US" sz="1200" u="sng" dirty="0" err="1"/>
                <a:t>Goshdaze</a:t>
              </a:r>
              <a:r>
                <a:rPr lang="en-US" sz="1200" i="1" dirty="0"/>
                <a:t> et al., “Metallization of polystyrene under shock compression</a:t>
              </a:r>
              <a:r>
                <a:rPr lang="en-US" sz="1200" dirty="0"/>
                <a:t>”, </a:t>
              </a:r>
              <a:r>
                <a:rPr lang="en-US" sz="1200" dirty="0">
                  <a:solidFill>
                    <a:srgbClr val="0000FF"/>
                  </a:solidFill>
                </a:rPr>
                <a:t>Physical Review B (2022).</a:t>
              </a:r>
            </a:p>
            <a:p>
              <a:pPr marL="228600" indent="-228600">
                <a:buFont typeface="+mj-lt"/>
                <a:buAutoNum type="arabicPeriod"/>
              </a:pPr>
              <a:endParaRPr lang="en-US" sz="500" dirty="0"/>
            </a:p>
            <a:p>
              <a:pPr marL="228600" indent="-228600">
                <a:buFont typeface="+mj-lt"/>
                <a:buAutoNum type="arabicPeriod"/>
              </a:pPr>
              <a:r>
                <a:rPr lang="en-US" sz="1200" u="sng" dirty="0"/>
                <a:t>V. V. </a:t>
              </a:r>
              <a:r>
                <a:rPr lang="en-US" sz="1200" u="sng" dirty="0" err="1"/>
                <a:t>Karasiev</a:t>
              </a:r>
              <a:r>
                <a:rPr lang="en-US" sz="1200" dirty="0"/>
                <a:t> </a:t>
              </a:r>
              <a:r>
                <a:rPr lang="en-US" sz="1200" i="1" dirty="0"/>
                <a:t>et al., “Derivation of meta-GGA non-interacting free-energy functional”</a:t>
              </a:r>
              <a:r>
                <a:rPr lang="en-US" sz="1200" dirty="0"/>
                <a:t>, </a:t>
              </a:r>
              <a:r>
                <a:rPr lang="en-US" sz="1200" dirty="0">
                  <a:solidFill>
                    <a:srgbClr val="0000FF"/>
                  </a:solidFill>
                </a:rPr>
                <a:t>Physical Review B (?) (2022).</a:t>
              </a:r>
            </a:p>
            <a:p>
              <a:pPr marL="228600" indent="-228600">
                <a:buFont typeface="+mj-lt"/>
                <a:buAutoNum type="arabicPeriod"/>
              </a:pPr>
              <a:endParaRPr lang="en-US" sz="500" dirty="0"/>
            </a:p>
            <a:p>
              <a:pPr marL="228600" indent="-228600">
                <a:buFont typeface="+mj-lt"/>
                <a:buAutoNum type="arabicPeriod"/>
              </a:pPr>
              <a:r>
                <a:rPr lang="en-US" sz="1200" u="sng" dirty="0"/>
                <a:t>S. Zhang</a:t>
              </a:r>
              <a:r>
                <a:rPr lang="en-US" sz="1200" dirty="0"/>
                <a:t> </a:t>
              </a:r>
              <a:r>
                <a:rPr lang="en-US" sz="1200" i="1" dirty="0"/>
                <a:t>et al., “Study of B1-B2 phase transition of MgO with diffusion Monte-Carlo method”</a:t>
              </a:r>
              <a:r>
                <a:rPr lang="en-US" sz="1200" dirty="0"/>
                <a:t>, </a:t>
              </a:r>
              <a:r>
                <a:rPr lang="en-US" sz="1200" dirty="0">
                  <a:solidFill>
                    <a:srgbClr val="0000FF"/>
                  </a:solidFill>
                </a:rPr>
                <a:t>Physical Review B (2022).</a:t>
              </a:r>
            </a:p>
            <a:p>
              <a:pPr marL="228600" indent="-228600">
                <a:buFont typeface="+mj-lt"/>
                <a:buAutoNum type="arabicPeriod"/>
              </a:pPr>
              <a:endParaRPr lang="en-US" sz="500" dirty="0"/>
            </a:p>
            <a:p>
              <a:pPr marL="228600" indent="-228600">
                <a:buFont typeface="+mj-lt"/>
                <a:buAutoNum type="arabicPeriod"/>
              </a:pPr>
              <a:r>
                <a:rPr lang="en-US" sz="1200" u="sng" dirty="0"/>
                <a:t>V. V. </a:t>
              </a:r>
              <a:r>
                <a:rPr lang="en-US" sz="1200" u="sng" dirty="0" err="1"/>
                <a:t>Karasiev</a:t>
              </a:r>
              <a:r>
                <a:rPr lang="en-US" sz="1200" u="sng" dirty="0"/>
                <a:t> </a:t>
              </a:r>
              <a:r>
                <a:rPr lang="en-US" sz="1200" i="1" dirty="0"/>
                <a:t>et al., “Examining the iron opacity discrepancy with DFT”, </a:t>
              </a:r>
              <a:r>
                <a:rPr lang="en-US" sz="1200" dirty="0">
                  <a:solidFill>
                    <a:srgbClr val="0000FF"/>
                  </a:solidFill>
                </a:rPr>
                <a:t>Physical Review E(?) (2022).</a:t>
              </a:r>
            </a:p>
            <a:p>
              <a:pPr marL="228600" indent="-228600">
                <a:buFont typeface="+mj-lt"/>
                <a:buAutoNum type="arabicPeriod"/>
              </a:pPr>
              <a:endParaRPr lang="en-US" sz="500" u="sng" dirty="0"/>
            </a:p>
            <a:p>
              <a:pPr marL="228600" indent="-228600">
                <a:buFont typeface="+mj-lt"/>
                <a:buAutoNum type="arabicPeriod"/>
              </a:pPr>
              <a:r>
                <a:rPr lang="en-US" sz="1200" u="sng" dirty="0"/>
                <a:t>S. X. Hu</a:t>
              </a:r>
              <a:r>
                <a:rPr lang="en-US" sz="1200" dirty="0"/>
                <a:t> </a:t>
              </a:r>
              <a:r>
                <a:rPr lang="en-US" sz="1200" i="1" dirty="0"/>
                <a:t>et al., “Probing Extreme Atomic Physics at </a:t>
              </a:r>
              <a:r>
                <a:rPr lang="en-US" sz="1200" i="1" dirty="0" err="1"/>
                <a:t>Gbar</a:t>
              </a:r>
              <a:r>
                <a:rPr lang="en-US" sz="1200" i="1" dirty="0"/>
                <a:t> Pressures”, </a:t>
              </a:r>
              <a:r>
                <a:rPr lang="en-US" sz="1200" dirty="0">
                  <a:solidFill>
                    <a:srgbClr val="0000FF"/>
                  </a:solidFill>
                </a:rPr>
                <a:t>Nature Physics (2022).</a:t>
              </a:r>
            </a:p>
            <a:p>
              <a:pPr marL="228600" indent="-228600">
                <a:buFont typeface="+mj-lt"/>
                <a:buAutoNum type="arabicPeriod"/>
              </a:pPr>
              <a:endParaRPr lang="en-US" sz="500" dirty="0">
                <a:solidFill>
                  <a:srgbClr val="0000FF"/>
                </a:solidFill>
              </a:endParaRPr>
            </a:p>
            <a:p>
              <a:pPr marL="228600" indent="-228600">
                <a:buFont typeface="+mj-lt"/>
                <a:buAutoNum type="arabicPeriod"/>
              </a:pPr>
              <a:endParaRPr lang="en-US" sz="100" dirty="0"/>
            </a:p>
            <a:p>
              <a:pPr marL="228600" indent="-228600">
                <a:buFont typeface="+mj-lt"/>
                <a:buAutoNum type="arabicPeriod"/>
              </a:pPr>
              <a:r>
                <a:rPr lang="en-US" sz="1200" u="sng" dirty="0"/>
                <a:t>S. X. Hu</a:t>
              </a:r>
              <a:r>
                <a:rPr lang="en-US" sz="1200" dirty="0"/>
                <a:t> </a:t>
              </a:r>
              <a:r>
                <a:rPr lang="en-US" sz="1200" i="1" dirty="0"/>
                <a:t>et al., “VERITAS: A DFT-based multi-band kinetic code for x-ray spectroscopy of warm-/hot-dense plasmas”, </a:t>
              </a:r>
              <a:r>
                <a:rPr lang="en-US" sz="1200" dirty="0">
                  <a:solidFill>
                    <a:srgbClr val="0000FF"/>
                  </a:solidFill>
                </a:rPr>
                <a:t>Physical Review E (2022).</a:t>
              </a:r>
            </a:p>
            <a:p>
              <a:pPr marL="228600" indent="-228600">
                <a:buFont typeface="+mj-lt"/>
                <a:buAutoNum type="arabicPeriod"/>
              </a:pPr>
              <a:endParaRPr lang="en-US" sz="600" u="sng" dirty="0"/>
            </a:p>
            <a:p>
              <a:pPr marL="228600" indent="-228600">
                <a:buFont typeface="+mj-lt"/>
                <a:buAutoNum type="arabicPeriod"/>
              </a:pPr>
              <a:endParaRPr lang="en-US" sz="600" u="sng" dirty="0"/>
            </a:p>
            <a:p>
              <a:r>
                <a:rPr lang="en-US" sz="1200" dirty="0"/>
                <a:t>…… (</a:t>
              </a:r>
              <a:r>
                <a:rPr lang="en-US" sz="1200" dirty="0">
                  <a:solidFill>
                    <a:srgbClr val="0000FF"/>
                  </a:solidFill>
                </a:rPr>
                <a:t>more to come in 2022?</a:t>
              </a:r>
              <a:r>
                <a:rPr lang="en-US" sz="1200" dirty="0"/>
                <a:t>)</a:t>
              </a:r>
            </a:p>
          </p:txBody>
        </p:sp>
        <p:sp>
          <p:nvSpPr>
            <p:cNvPr id="2" name="Left Brace 1">
              <a:extLst>
                <a:ext uri="{FF2B5EF4-FFF2-40B4-BE49-F238E27FC236}">
                  <a16:creationId xmlns:a16="http://schemas.microsoft.com/office/drawing/2014/main" id="{0A30D081-748A-4CB2-8FE6-030B849D6DDA}"/>
                </a:ext>
              </a:extLst>
            </p:cNvPr>
            <p:cNvSpPr/>
            <p:nvPr/>
          </p:nvSpPr>
          <p:spPr>
            <a:xfrm>
              <a:off x="439479" y="1275907"/>
              <a:ext cx="205563" cy="1991833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6485DED-79AC-477C-938C-216F62174E0F}"/>
                </a:ext>
              </a:extLst>
            </p:cNvPr>
            <p:cNvSpPr txBox="1"/>
            <p:nvPr/>
          </p:nvSpPr>
          <p:spPr>
            <a:xfrm rot="16200000">
              <a:off x="-609117" y="2117934"/>
              <a:ext cx="1722474" cy="30777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By HED-t Grads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5912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0740" y="149764"/>
            <a:ext cx="7794276" cy="643467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1006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HEDP-Theory Group members (</a:t>
            </a:r>
            <a:r>
              <a:rPr lang="en-US" sz="1800" dirty="0">
                <a:solidFill>
                  <a:srgbClr val="1006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underlined</a:t>
            </a:r>
            <a:r>
              <a:rPr lang="en-US" sz="2400" dirty="0">
                <a:solidFill>
                  <a:srgbClr val="1006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contributed to 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twelve (12) co-authored papers </a:t>
            </a:r>
            <a:r>
              <a:rPr lang="en-US" sz="2400" dirty="0">
                <a:solidFill>
                  <a:srgbClr val="1006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published in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272" y="975288"/>
            <a:ext cx="8839200" cy="41857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en-US" sz="1000" dirty="0"/>
              <a:t>Katerina P. </a:t>
            </a:r>
            <a:r>
              <a:rPr lang="en-US" sz="1000" dirty="0" err="1"/>
              <a:t>Hilleke</a:t>
            </a:r>
            <a:r>
              <a:rPr lang="en-US" sz="1000" dirty="0"/>
              <a:t>, Tadashi </a:t>
            </a:r>
            <a:r>
              <a:rPr lang="en-US" sz="1000" dirty="0" err="1"/>
              <a:t>Ogitsu</a:t>
            </a:r>
            <a:r>
              <a:rPr lang="en-US" sz="1000" dirty="0"/>
              <a:t>, </a:t>
            </a:r>
            <a:r>
              <a:rPr lang="en-US" sz="1000" u="sng" dirty="0"/>
              <a:t>Shuai Zhang</a:t>
            </a:r>
            <a:r>
              <a:rPr lang="en-US" sz="1000" dirty="0"/>
              <a:t>, Eva Zurek. “</a:t>
            </a:r>
            <a:r>
              <a:rPr lang="en-US" sz="1000" i="1" dirty="0"/>
              <a:t>Structural motifs and bonding in two families of boron structures predicted at megabar pressures</a:t>
            </a:r>
            <a:r>
              <a:rPr lang="en-US" sz="1000" dirty="0"/>
              <a:t>”, </a:t>
            </a:r>
            <a:r>
              <a:rPr lang="en-US" sz="1000" dirty="0">
                <a:solidFill>
                  <a:srgbClr val="0000FF"/>
                </a:solidFill>
              </a:rPr>
              <a:t>Phys. Rev. Mater. </a:t>
            </a:r>
            <a:r>
              <a:rPr lang="en-US" sz="1000" b="1" dirty="0">
                <a:solidFill>
                  <a:srgbClr val="0000FF"/>
                </a:solidFill>
              </a:rPr>
              <a:t>5</a:t>
            </a:r>
            <a:r>
              <a:rPr lang="en-US" sz="1000" dirty="0">
                <a:solidFill>
                  <a:srgbClr val="0000FF"/>
                </a:solidFill>
              </a:rPr>
              <a:t>, 053605 (2021).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000" dirty="0"/>
              <a:t>Heather D. Whitley, …, Philip A. Sterne, Damian C. Swift, Lin Yang, </a:t>
            </a:r>
            <a:r>
              <a:rPr lang="en-US" sz="1000" u="sng" dirty="0"/>
              <a:t>Shuai Zhang</a:t>
            </a:r>
            <a:r>
              <a:rPr lang="en-US" sz="1000" dirty="0"/>
              <a:t>. “</a:t>
            </a:r>
            <a:r>
              <a:rPr lang="en-US" sz="1000" i="1" dirty="0"/>
              <a:t>Comparison of ablators for the polar direct drive exploding pusher platform</a:t>
            </a:r>
            <a:r>
              <a:rPr lang="en-US" sz="1000" dirty="0"/>
              <a:t>”, </a:t>
            </a:r>
            <a:r>
              <a:rPr lang="en-US" sz="1000" dirty="0">
                <a:solidFill>
                  <a:srgbClr val="0000FF"/>
                </a:solidFill>
              </a:rPr>
              <a:t>High </a:t>
            </a:r>
            <a:r>
              <a:rPr lang="en-US" sz="1000" dirty="0" err="1">
                <a:solidFill>
                  <a:srgbClr val="0000FF"/>
                </a:solidFill>
              </a:rPr>
              <a:t>Energ</a:t>
            </a:r>
            <a:r>
              <a:rPr lang="en-US" sz="1000" dirty="0">
                <a:solidFill>
                  <a:srgbClr val="0000FF"/>
                </a:solidFill>
              </a:rPr>
              <a:t>. Dens. Phys., </a:t>
            </a:r>
            <a:r>
              <a:rPr lang="en-US" sz="1000" b="1" dirty="0">
                <a:solidFill>
                  <a:srgbClr val="0000FF"/>
                </a:solidFill>
              </a:rPr>
              <a:t>38</a:t>
            </a:r>
            <a:r>
              <a:rPr lang="en-US" sz="1000" dirty="0">
                <a:solidFill>
                  <a:srgbClr val="0000FF"/>
                </a:solidFill>
              </a:rPr>
              <a:t>, 100928 (2021).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000" dirty="0"/>
              <a:t>Burkhard </a:t>
            </a:r>
            <a:r>
              <a:rPr lang="en-US" sz="1000" dirty="0" err="1"/>
              <a:t>Militzer</a:t>
            </a:r>
            <a:r>
              <a:rPr lang="en-US" sz="1000" dirty="0"/>
              <a:t>, Felipe González-</a:t>
            </a:r>
            <a:r>
              <a:rPr lang="en-US" sz="1000" dirty="0" err="1"/>
              <a:t>Cataldo</a:t>
            </a:r>
            <a:r>
              <a:rPr lang="en-US" sz="1000" dirty="0"/>
              <a:t>, </a:t>
            </a:r>
            <a:r>
              <a:rPr lang="en-US" sz="1000" u="sng" dirty="0"/>
              <a:t>Shuai Zhang</a:t>
            </a:r>
            <a:r>
              <a:rPr lang="en-US" sz="1000" dirty="0"/>
              <a:t>, Kevin Driver, François </a:t>
            </a:r>
            <a:r>
              <a:rPr lang="en-US" sz="1000" dirty="0" err="1"/>
              <a:t>Soubiran</a:t>
            </a:r>
            <a:r>
              <a:rPr lang="en-US" sz="1000" dirty="0"/>
              <a:t>. “</a:t>
            </a:r>
            <a:r>
              <a:rPr lang="en-US" sz="1000" i="1" dirty="0"/>
              <a:t>First-principles equation of state database for warm dense matter computation</a:t>
            </a:r>
            <a:r>
              <a:rPr lang="en-US" sz="1000" dirty="0"/>
              <a:t>”,  </a:t>
            </a:r>
            <a:r>
              <a:rPr lang="en-US" sz="1000" dirty="0">
                <a:solidFill>
                  <a:srgbClr val="0000FF"/>
                </a:solidFill>
              </a:rPr>
              <a:t>Phys. Rev. E </a:t>
            </a:r>
            <a:r>
              <a:rPr lang="en-US" sz="1000" b="1" dirty="0">
                <a:solidFill>
                  <a:srgbClr val="0000FF"/>
                </a:solidFill>
              </a:rPr>
              <a:t>103</a:t>
            </a:r>
            <a:r>
              <a:rPr lang="en-US" sz="1000" dirty="0">
                <a:solidFill>
                  <a:srgbClr val="0000FF"/>
                </a:solidFill>
              </a:rPr>
              <a:t>, 013203 (2021).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000" dirty="0"/>
              <a:t>R. C. Shah, </a:t>
            </a:r>
            <a:r>
              <a:rPr lang="en-US" sz="1000" u="sng" dirty="0"/>
              <a:t>S. X. Hu</a:t>
            </a:r>
            <a:r>
              <a:rPr lang="en-US" sz="1000" dirty="0"/>
              <a:t>, I. V. </a:t>
            </a:r>
            <a:r>
              <a:rPr lang="en-US" sz="1000" dirty="0" err="1"/>
              <a:t>Igumenshchev</a:t>
            </a:r>
            <a:r>
              <a:rPr lang="en-US" sz="1000" dirty="0"/>
              <a:t>, …, W. Theobald, S. P. Regan, “</a:t>
            </a:r>
            <a:r>
              <a:rPr lang="en-US" sz="1000" i="1" dirty="0"/>
              <a:t>Observations of anomalous x-ray emission at early stages of hot-spot formation in deuterium-tritium cryogenic implosions</a:t>
            </a:r>
            <a:r>
              <a:rPr lang="en-US" sz="1000" dirty="0"/>
              <a:t>”, </a:t>
            </a:r>
            <a:r>
              <a:rPr lang="en-US" sz="1000" dirty="0">
                <a:solidFill>
                  <a:srgbClr val="0000FF"/>
                </a:solidFill>
              </a:rPr>
              <a:t>Phys. Rev. E </a:t>
            </a:r>
            <a:r>
              <a:rPr lang="en-US" sz="1000" b="1" dirty="0">
                <a:solidFill>
                  <a:srgbClr val="0000FF"/>
                </a:solidFill>
              </a:rPr>
              <a:t>103</a:t>
            </a:r>
            <a:r>
              <a:rPr lang="en-US" sz="1000" dirty="0">
                <a:solidFill>
                  <a:srgbClr val="0000FF"/>
                </a:solidFill>
              </a:rPr>
              <a:t>, 023201 (2021).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000" dirty="0"/>
              <a:t>A. </a:t>
            </a:r>
            <a:r>
              <a:rPr lang="en-US" sz="1000" dirty="0" err="1"/>
              <a:t>Shvydky</a:t>
            </a:r>
            <a:r>
              <a:rPr lang="en-US" sz="1000" dirty="0"/>
              <a:t>, A. V. </a:t>
            </a:r>
            <a:r>
              <a:rPr lang="en-US" sz="1000" dirty="0" err="1"/>
              <a:t>Maximov</a:t>
            </a:r>
            <a:r>
              <a:rPr lang="en-US" sz="1000" dirty="0"/>
              <a:t>, </a:t>
            </a:r>
            <a:r>
              <a:rPr lang="en-US" sz="1000" u="sng" dirty="0"/>
              <a:t>V. V. </a:t>
            </a:r>
            <a:r>
              <a:rPr lang="en-US" sz="1000" u="sng" dirty="0" err="1"/>
              <a:t>Karasiev</a:t>
            </a:r>
            <a:r>
              <a:rPr lang="en-US" sz="1000" dirty="0"/>
              <a:t>, D. </a:t>
            </a:r>
            <a:r>
              <a:rPr lang="en-US" sz="1000" dirty="0" err="1"/>
              <a:t>Haberberger</a:t>
            </a:r>
            <a:r>
              <a:rPr lang="en-US" sz="1000" dirty="0"/>
              <a:t>, </a:t>
            </a:r>
            <a:r>
              <a:rPr lang="en-US" sz="1000" u="sng" dirty="0"/>
              <a:t>S. X. Hu</a:t>
            </a:r>
            <a:r>
              <a:rPr lang="en-US" sz="1000" dirty="0"/>
              <a:t>, V. N. </a:t>
            </a:r>
            <a:r>
              <a:rPr lang="en-US" sz="1000" dirty="0" err="1"/>
              <a:t>Goncharov</a:t>
            </a:r>
            <a:r>
              <a:rPr lang="en-US" sz="1000" dirty="0"/>
              <a:t>, “</a:t>
            </a:r>
            <a:r>
              <a:rPr lang="en-US" sz="1000" i="1" dirty="0"/>
              <a:t>Ionization state and dielectric constant in cold rarefied hydrocarbon plasmas of inertial confinement fusion</a:t>
            </a:r>
            <a:r>
              <a:rPr lang="en-US" sz="1000" dirty="0"/>
              <a:t>”,  </a:t>
            </a:r>
            <a:r>
              <a:rPr lang="en-US" sz="1000" dirty="0">
                <a:solidFill>
                  <a:srgbClr val="0000FF"/>
                </a:solidFill>
              </a:rPr>
              <a:t>Phys. Rev. E </a:t>
            </a:r>
            <a:r>
              <a:rPr lang="en-US" sz="1000" b="1" dirty="0">
                <a:solidFill>
                  <a:srgbClr val="0000FF"/>
                </a:solidFill>
              </a:rPr>
              <a:t>104</a:t>
            </a:r>
            <a:r>
              <a:rPr lang="en-US" sz="1000" dirty="0">
                <a:solidFill>
                  <a:srgbClr val="0000FF"/>
                </a:solidFill>
              </a:rPr>
              <a:t>, 045207 (2021).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000" dirty="0"/>
              <a:t>A. Lees, R. </a:t>
            </a:r>
            <a:r>
              <a:rPr lang="en-US" sz="1000" dirty="0" err="1"/>
              <a:t>Betti</a:t>
            </a:r>
            <a:r>
              <a:rPr lang="en-US" sz="1000" dirty="0"/>
              <a:t>, J. P. Knauer,…, </a:t>
            </a:r>
            <a:r>
              <a:rPr lang="en-US" sz="1000" u="sng" dirty="0"/>
              <a:t>S. X. Hu</a:t>
            </a:r>
            <a:r>
              <a:rPr lang="en-US" sz="1000" dirty="0"/>
              <a:t>, …, “</a:t>
            </a:r>
            <a:r>
              <a:rPr lang="en-US" sz="1000" i="1" dirty="0"/>
              <a:t>Experimentally Inferred Fusion Yield Dependencies of OMEGA Inertial Confinement Fusion Implosions</a:t>
            </a:r>
            <a:r>
              <a:rPr lang="en-US" sz="1000" dirty="0"/>
              <a:t>”, </a:t>
            </a:r>
            <a:r>
              <a:rPr lang="en-US" sz="1000" dirty="0">
                <a:solidFill>
                  <a:srgbClr val="0000FF"/>
                </a:solidFill>
              </a:rPr>
              <a:t>Phys. Rev. Lett. </a:t>
            </a:r>
            <a:r>
              <a:rPr lang="en-US" sz="1000" b="1" dirty="0">
                <a:solidFill>
                  <a:srgbClr val="0000FF"/>
                </a:solidFill>
              </a:rPr>
              <a:t>127</a:t>
            </a:r>
            <a:r>
              <a:rPr lang="en-US" sz="1000" dirty="0">
                <a:solidFill>
                  <a:srgbClr val="0000FF"/>
                </a:solidFill>
              </a:rPr>
              <a:t>, 105001 (2021).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000" dirty="0"/>
              <a:t>A. </a:t>
            </a:r>
            <a:r>
              <a:rPr lang="en-US" sz="1000" dirty="0" err="1"/>
              <a:t>Pineau</a:t>
            </a:r>
            <a:r>
              <a:rPr lang="en-US" sz="1000" dirty="0"/>
              <a:t>, B. </a:t>
            </a:r>
            <a:r>
              <a:rPr lang="en-US" sz="1000" dirty="0" err="1"/>
              <a:t>Chimier</a:t>
            </a:r>
            <a:r>
              <a:rPr lang="en-US" sz="1000" u="sng" dirty="0"/>
              <a:t>, S. X. Hu</a:t>
            </a:r>
            <a:r>
              <a:rPr lang="en-US" sz="1000" dirty="0"/>
              <a:t>, G. </a:t>
            </a:r>
            <a:r>
              <a:rPr lang="en-US" sz="1000" dirty="0" err="1"/>
              <a:t>Duchateau</a:t>
            </a:r>
            <a:r>
              <a:rPr lang="en-US" sz="1000" dirty="0"/>
              <a:t>, “</a:t>
            </a:r>
            <a:r>
              <a:rPr lang="en-US" sz="1000" i="1" dirty="0"/>
              <a:t>Improved modeling of the solid-to-plasma transition of polystyrene ablator for laser direct-drive inertial confinement fusion hydrocodes</a:t>
            </a:r>
            <a:r>
              <a:rPr lang="en-US" sz="1000" dirty="0"/>
              <a:t>”, </a:t>
            </a:r>
            <a:r>
              <a:rPr lang="en-US" sz="1000" dirty="0">
                <a:solidFill>
                  <a:srgbClr val="0000FF"/>
                </a:solidFill>
              </a:rPr>
              <a:t>Phys. Rev. E </a:t>
            </a:r>
            <a:r>
              <a:rPr lang="en-US" sz="1000" b="1" dirty="0">
                <a:solidFill>
                  <a:srgbClr val="0000FF"/>
                </a:solidFill>
              </a:rPr>
              <a:t>104</a:t>
            </a:r>
            <a:r>
              <a:rPr lang="en-US" sz="1000" dirty="0">
                <a:solidFill>
                  <a:srgbClr val="0000FF"/>
                </a:solidFill>
              </a:rPr>
              <a:t>, 015210 (2021).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000" dirty="0"/>
              <a:t>L. E. Hansen, D. E. </a:t>
            </a:r>
            <a:r>
              <a:rPr lang="en-US" sz="1000" dirty="0" err="1"/>
              <a:t>Fratanduono</a:t>
            </a:r>
            <a:r>
              <a:rPr lang="en-US" sz="1000" dirty="0"/>
              <a:t>, </a:t>
            </a:r>
            <a:r>
              <a:rPr lang="en-US" sz="1000" u="sng" dirty="0"/>
              <a:t>S. Zhang</a:t>
            </a:r>
            <a:r>
              <a:rPr lang="en-US" sz="1000" dirty="0"/>
              <a:t>, D. G. Hicks, T. </a:t>
            </a:r>
            <a:r>
              <a:rPr lang="en-US" sz="1000" dirty="0" err="1"/>
              <a:t>Suer</a:t>
            </a:r>
            <a:r>
              <a:rPr lang="en-US" sz="1000" dirty="0"/>
              <a:t>, Z. K. </a:t>
            </a:r>
            <a:r>
              <a:rPr lang="en-US" sz="1000" dirty="0" err="1"/>
              <a:t>Sprowal</a:t>
            </a:r>
            <a:r>
              <a:rPr lang="en-US" sz="1000" dirty="0"/>
              <a:t>, M. F. Huff, X. Gong, B. J. Henderson, D. N. </a:t>
            </a:r>
            <a:r>
              <a:rPr lang="en-US" sz="1000" dirty="0" err="1"/>
              <a:t>Polsin</a:t>
            </a:r>
            <a:r>
              <a:rPr lang="en-US" sz="1000" dirty="0"/>
              <a:t>, M. </a:t>
            </a:r>
            <a:r>
              <a:rPr lang="en-US" sz="1000" dirty="0" err="1"/>
              <a:t>Zaghoo</a:t>
            </a:r>
            <a:r>
              <a:rPr lang="en-US" sz="1000" dirty="0"/>
              <a:t>, </a:t>
            </a:r>
            <a:r>
              <a:rPr lang="en-US" sz="1000" u="sng" dirty="0"/>
              <a:t>S. X. Hu</a:t>
            </a:r>
            <a:r>
              <a:rPr lang="en-US" sz="1000" dirty="0"/>
              <a:t>, G. W. Collins, J. R. </a:t>
            </a:r>
            <a:r>
              <a:rPr lang="en-US" sz="1000" dirty="0" err="1"/>
              <a:t>Rygg</a:t>
            </a:r>
            <a:r>
              <a:rPr lang="en-US" sz="1000" dirty="0"/>
              <a:t>, “</a:t>
            </a:r>
            <a:r>
              <a:rPr lang="en-US" sz="1000" i="1" dirty="0"/>
              <a:t>Melting of magnesium oxide up to two </a:t>
            </a:r>
            <a:r>
              <a:rPr lang="en-US" sz="1000" i="1" dirty="0" err="1"/>
              <a:t>terapascals</a:t>
            </a:r>
            <a:r>
              <a:rPr lang="en-US" sz="1000" i="1" dirty="0"/>
              <a:t> using double-shock compression</a:t>
            </a:r>
            <a:r>
              <a:rPr lang="en-US" sz="1000" dirty="0"/>
              <a:t>”, </a:t>
            </a:r>
            <a:r>
              <a:rPr lang="en-US" sz="1000" dirty="0">
                <a:solidFill>
                  <a:srgbClr val="0000FF"/>
                </a:solidFill>
              </a:rPr>
              <a:t>Phys. Rev. B </a:t>
            </a:r>
            <a:r>
              <a:rPr lang="en-US" sz="1000" b="1" dirty="0">
                <a:solidFill>
                  <a:srgbClr val="0000FF"/>
                </a:solidFill>
              </a:rPr>
              <a:t>104</a:t>
            </a:r>
            <a:r>
              <a:rPr lang="en-US" sz="1000" dirty="0">
                <a:solidFill>
                  <a:srgbClr val="0000FF"/>
                </a:solidFill>
              </a:rPr>
              <a:t>, 014106 (2021).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000" dirty="0"/>
              <a:t>B. J. Henderson, M. C. Marshall, T. R. </a:t>
            </a:r>
            <a:r>
              <a:rPr lang="en-US" sz="1000" dirty="0" err="1"/>
              <a:t>Boehly</a:t>
            </a:r>
            <a:r>
              <a:rPr lang="en-US" sz="1000" dirty="0"/>
              <a:t>, </a:t>
            </a:r>
            <a:r>
              <a:rPr lang="en-US" sz="1000" u="sng" dirty="0"/>
              <a:t>R. Paul</a:t>
            </a:r>
            <a:r>
              <a:rPr lang="en-US" sz="1000" dirty="0"/>
              <a:t>, C. A. McCoy, </a:t>
            </a:r>
            <a:r>
              <a:rPr lang="en-US" sz="1000" u="sng" dirty="0"/>
              <a:t>S. X. Hu</a:t>
            </a:r>
            <a:r>
              <a:rPr lang="en-US" sz="1000" dirty="0"/>
              <a:t>, D. N. </a:t>
            </a:r>
            <a:r>
              <a:rPr lang="en-US" sz="1000" dirty="0" err="1"/>
              <a:t>Polsin</a:t>
            </a:r>
            <a:r>
              <a:rPr lang="en-US" sz="1000" dirty="0"/>
              <a:t>, L. E. Crandall, M. F. Huff, D. A. Chin, J. J. Ruby, X. Gong, D. E. </a:t>
            </a:r>
            <a:r>
              <a:rPr lang="en-US" sz="1000" dirty="0" err="1"/>
              <a:t>Fratanduono</a:t>
            </a:r>
            <a:r>
              <a:rPr lang="en-US" sz="1000" dirty="0"/>
              <a:t>, J. H. Eggert, J. R. </a:t>
            </a:r>
            <a:r>
              <a:rPr lang="en-US" sz="1000" dirty="0" err="1"/>
              <a:t>Rygg</a:t>
            </a:r>
            <a:r>
              <a:rPr lang="en-US" sz="1000" dirty="0"/>
              <a:t>, G. W. Collins, “</a:t>
            </a:r>
            <a:r>
              <a:rPr lang="en-US" sz="1000" i="1" dirty="0"/>
              <a:t>Shock-compressed silicon: </a:t>
            </a:r>
            <a:r>
              <a:rPr lang="en-US" sz="1000" i="1" dirty="0" err="1"/>
              <a:t>Hugoniot</a:t>
            </a:r>
            <a:r>
              <a:rPr lang="en-US" sz="1000" i="1" dirty="0"/>
              <a:t> and sound speed up to 2100 </a:t>
            </a:r>
            <a:r>
              <a:rPr lang="en-US" sz="1000" i="1" dirty="0" err="1"/>
              <a:t>GPa</a:t>
            </a:r>
            <a:r>
              <a:rPr lang="en-US" sz="1000" dirty="0"/>
              <a:t>”, </a:t>
            </a:r>
            <a:r>
              <a:rPr lang="en-US" sz="1000" dirty="0">
                <a:solidFill>
                  <a:srgbClr val="0000FF"/>
                </a:solidFill>
              </a:rPr>
              <a:t>Phys. Rev. B </a:t>
            </a:r>
            <a:r>
              <a:rPr lang="en-US" sz="1000" b="1" dirty="0">
                <a:solidFill>
                  <a:srgbClr val="0000FF"/>
                </a:solidFill>
              </a:rPr>
              <a:t>103</a:t>
            </a:r>
            <a:r>
              <a:rPr lang="en-US" sz="1000" dirty="0">
                <a:solidFill>
                  <a:srgbClr val="0000FF"/>
                </a:solidFill>
              </a:rPr>
              <a:t>, 094115 (2021).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000" dirty="0"/>
              <a:t>A. </a:t>
            </a:r>
            <a:r>
              <a:rPr lang="en-US" sz="1000" dirty="0" err="1"/>
              <a:t>Shvydky</a:t>
            </a:r>
            <a:r>
              <a:rPr lang="en-US" sz="1000" dirty="0"/>
              <a:t>, D. </a:t>
            </a:r>
            <a:r>
              <a:rPr lang="en-US" sz="1000" dirty="0" err="1"/>
              <a:t>Haberberger</a:t>
            </a:r>
            <a:r>
              <a:rPr lang="en-US" sz="1000" dirty="0"/>
              <a:t>, A. V. </a:t>
            </a:r>
            <a:r>
              <a:rPr lang="en-US" sz="1000" dirty="0" err="1"/>
              <a:t>Maximov</a:t>
            </a:r>
            <a:r>
              <a:rPr lang="en-US" sz="1000" dirty="0"/>
              <a:t>, …, </a:t>
            </a:r>
            <a:r>
              <a:rPr lang="en-US" sz="1000" u="sng" dirty="0"/>
              <a:t>S. X. Hu</a:t>
            </a:r>
            <a:r>
              <a:rPr lang="en-US" sz="1000" dirty="0"/>
              <a:t>, …, </a:t>
            </a:r>
            <a:r>
              <a:rPr lang="en-US" sz="1000" u="sng" dirty="0"/>
              <a:t>V. V. </a:t>
            </a:r>
            <a:r>
              <a:rPr lang="en-US" sz="1000" u="sng" dirty="0" err="1"/>
              <a:t>Karasiev</a:t>
            </a:r>
            <a:r>
              <a:rPr lang="en-US" sz="1000" dirty="0"/>
              <a:t>,…, “</a:t>
            </a:r>
            <a:r>
              <a:rPr lang="en-US" sz="1000" i="1" dirty="0"/>
              <a:t>Density evolution after shock release from laser-driven polystyrene (CH) targets in inertial confinement fusion</a:t>
            </a:r>
            <a:r>
              <a:rPr lang="en-US" sz="1000" dirty="0"/>
              <a:t>”, </a:t>
            </a:r>
            <a:r>
              <a:rPr lang="en-US" sz="1000" dirty="0">
                <a:solidFill>
                  <a:srgbClr val="0000FF"/>
                </a:solidFill>
              </a:rPr>
              <a:t>Phys. Plasmas </a:t>
            </a:r>
            <a:r>
              <a:rPr lang="en-US" sz="1000" b="1" dirty="0">
                <a:solidFill>
                  <a:srgbClr val="0000FF"/>
                </a:solidFill>
              </a:rPr>
              <a:t>28</a:t>
            </a:r>
            <a:r>
              <a:rPr lang="en-US" sz="1000" dirty="0">
                <a:solidFill>
                  <a:srgbClr val="0000FF"/>
                </a:solidFill>
              </a:rPr>
              <a:t>, 092703 (2021).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/>
              <a:t>A. </a:t>
            </a:r>
            <a:r>
              <a:rPr lang="en-US" sz="1000" dirty="0" err="1"/>
              <a:t>Kryjevski</a:t>
            </a:r>
            <a:r>
              <a:rPr lang="en-US" sz="1000" dirty="0"/>
              <a:t>, T. </a:t>
            </a:r>
            <a:r>
              <a:rPr lang="en-US" sz="1000" dirty="0" err="1"/>
              <a:t>Luu</a:t>
            </a:r>
            <a:r>
              <a:rPr lang="en-US" sz="1000" dirty="0"/>
              <a:t>, </a:t>
            </a:r>
            <a:r>
              <a:rPr lang="en-US" sz="1000" u="sng" dirty="0"/>
              <a:t>V. V. </a:t>
            </a:r>
            <a:r>
              <a:rPr lang="en-US" sz="1000" u="sng" dirty="0" err="1"/>
              <a:t>Karasiev</a:t>
            </a:r>
            <a:r>
              <a:rPr lang="en-US" sz="1000" dirty="0"/>
              <a:t>, “</a:t>
            </a:r>
            <a:r>
              <a:rPr lang="en-US" sz="1000" i="1" dirty="0"/>
              <a:t>Electronic structure of semiconductor nanoparticles from stochastic evaluation of imaginary-time path integral</a:t>
            </a:r>
            <a:r>
              <a:rPr lang="en-US" sz="1000" dirty="0"/>
              <a:t>”, </a:t>
            </a:r>
            <a:r>
              <a:rPr lang="en-US" sz="1000" dirty="0">
                <a:solidFill>
                  <a:srgbClr val="0000FF"/>
                </a:solidFill>
              </a:rPr>
              <a:t>Phys. Rev. Research 3, 023173 (2021).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/>
              <a:t>M. </a:t>
            </a:r>
            <a:r>
              <a:rPr lang="en-US" sz="1000" dirty="0" err="1"/>
              <a:t>Laraia</a:t>
            </a:r>
            <a:r>
              <a:rPr lang="en-US" sz="1000" dirty="0"/>
              <a:t>, C. Hansen, </a:t>
            </a:r>
            <a:r>
              <a:rPr lang="en-US" sz="1000" u="sng" dirty="0"/>
              <a:t>N. R. Shaffer</a:t>
            </a:r>
            <a:r>
              <a:rPr lang="en-US" sz="1000" dirty="0"/>
              <a:t>, D. </a:t>
            </a:r>
            <a:r>
              <a:rPr lang="en-US" sz="1000" dirty="0" err="1"/>
              <a:t>Saumon</a:t>
            </a:r>
            <a:r>
              <a:rPr lang="en-US" sz="1000" dirty="0"/>
              <a:t>, D. P. Kilcrease, C.E. Starrett, “</a:t>
            </a:r>
            <a:r>
              <a:rPr lang="en-US" sz="1000" i="1" dirty="0"/>
              <a:t>Real-space Green's functions for warm dense matter</a:t>
            </a:r>
            <a:r>
              <a:rPr lang="en-US" sz="1000" dirty="0"/>
              <a:t>”, </a:t>
            </a:r>
            <a:r>
              <a:rPr lang="en-US" sz="1000" dirty="0">
                <a:solidFill>
                  <a:srgbClr val="0000FF"/>
                </a:solidFill>
              </a:rPr>
              <a:t>High Energy Density Phys. 40, 100940 (2021).</a:t>
            </a:r>
          </a:p>
        </p:txBody>
      </p:sp>
    </p:spTree>
    <p:extLst>
      <p:ext uri="{BB962C8B-B14F-4D97-AF65-F5344CB8AC3E}">
        <p14:creationId xmlns:p14="http://schemas.microsoft.com/office/powerpoint/2010/main" val="1411470470"/>
      </p:ext>
    </p:extLst>
  </p:cSld>
  <p:clrMapOvr>
    <a:masterClrMapping/>
  </p:clrMapOvr>
</p:sld>
</file>

<file path=ppt/theme/theme1.xml><?xml version="1.0" encoding="utf-8"?>
<a:theme xmlns:a="http://schemas.openxmlformats.org/drawingml/2006/main" name="16x9_PPT_template">
  <a:themeElements>
    <a:clrScheme name="LLE colors">
      <a:dk1>
        <a:srgbClr val="000000"/>
      </a:dk1>
      <a:lt1>
        <a:srgbClr val="FFFFFF"/>
      </a:lt1>
      <a:dk2>
        <a:srgbClr val="023992"/>
      </a:dk2>
      <a:lt2>
        <a:srgbClr val="D62230"/>
      </a:lt2>
      <a:accent1>
        <a:srgbClr val="F27A18"/>
      </a:accent1>
      <a:accent2>
        <a:srgbClr val="FFEA4E"/>
      </a:accent2>
      <a:accent3>
        <a:srgbClr val="019E54"/>
      </a:accent3>
      <a:accent4>
        <a:srgbClr val="0063B4"/>
      </a:accent4>
      <a:accent5>
        <a:srgbClr val="008EDC"/>
      </a:accent5>
      <a:accent6>
        <a:srgbClr val="822685"/>
      </a:accent6>
      <a:hlink>
        <a:srgbClr val="053A92"/>
      </a:hlink>
      <a:folHlink>
        <a:srgbClr val="4A8ED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16x9_PPT_tempalate18" id="{A31BD571-8746-C041-8420-DD0076481370}" vid="{94BEDEBA-7A5F-CA40-B7DA-3270EA3FF3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16x9_PPT_template</Template>
  <TotalTime>11960</TotalTime>
  <Words>3337</Words>
  <Application>Microsoft Office PowerPoint</Application>
  <PresentationFormat>On-screen Show (16:9)</PresentationFormat>
  <Paragraphs>191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Lucida Grande</vt:lpstr>
      <vt:lpstr>Wingdings</vt:lpstr>
      <vt:lpstr>16x9_PPT_template</vt:lpstr>
      <vt:lpstr>Progress Report on HEDP-Theory Group Performance in 2021</vt:lpstr>
      <vt:lpstr>What’s new about LLE’s HEDP-Theory Group in 2021?  </vt:lpstr>
      <vt:lpstr>What’s new about LLE’s HEDP-Theory Group in 2021?  </vt:lpstr>
      <vt:lpstr>Overall our HEDP-Theory Group has made good progress in both science and education, even though the Covid pandemic continues taking a toll on all of us  </vt:lpstr>
      <vt:lpstr>Three milestone tasks (including one L2) for DOE/NNSA have been completed by HEDP-Theory Group members in FY21 </vt:lpstr>
      <vt:lpstr>Eight (8) first-authored papers have been published/submitted by HEDP-Theory Group members (underlined authors) in 2021 </vt:lpstr>
      <vt:lpstr>It looks like the Covid pandemic is truly taking a toll on our graduate students  no publication/submission??? </vt:lpstr>
      <vt:lpstr>Ten (10) first-authored manuscripts are currently in preparation for submission (the “page” will get turned for our grads in 2022….)</vt:lpstr>
      <vt:lpstr>HEDP-Theory Group members (underlined) contributed to twelve (12) co-authored papers published in 2021</vt:lpstr>
      <vt:lpstr>HEDP-Theory Group members gave plenary/invited presentations in conferences/workshops over the year of 2021</vt:lpstr>
      <vt:lpstr>Internal collaborations with HEDx, IM, and other groups have been continuously strengthened in 2021</vt:lpstr>
      <vt:lpstr>External collaborations with National Labs and other Universities are healthy/active and productive</vt:lpstr>
      <vt:lpstr>HEDP-Theory Group members have continued participating and serving the broad physics community in 2021</vt:lpstr>
      <vt:lpstr>External grants and computational resources acquired/worked in 2021 </vt:lpstr>
      <vt:lpstr>Summary</vt:lpstr>
    </vt:vector>
  </TitlesOfParts>
  <Company>LLE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Rahul C. Shah</dc:creator>
  <cp:lastModifiedBy>Suxing Hu</cp:lastModifiedBy>
  <cp:revision>303</cp:revision>
  <cp:lastPrinted>2019-05-24T16:08:52Z</cp:lastPrinted>
  <dcterms:created xsi:type="dcterms:W3CDTF">2019-05-17T13:10:32Z</dcterms:created>
  <dcterms:modified xsi:type="dcterms:W3CDTF">2021-12-17T22:07:24Z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