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14" r:id="rId1"/>
  </p:sldMasterIdLst>
  <p:notesMasterIdLst>
    <p:notesMasterId r:id="rId18"/>
  </p:notesMasterIdLst>
  <p:handoutMasterIdLst>
    <p:handoutMasterId r:id="rId19"/>
  </p:handoutMasterIdLst>
  <p:sldIdLst>
    <p:sldId id="259" r:id="rId2"/>
    <p:sldId id="270" r:id="rId3"/>
    <p:sldId id="271" r:id="rId4"/>
    <p:sldId id="272" r:id="rId5"/>
    <p:sldId id="278" r:id="rId6"/>
    <p:sldId id="282" r:id="rId7"/>
    <p:sldId id="279" r:id="rId8"/>
    <p:sldId id="285" r:id="rId9"/>
    <p:sldId id="277" r:id="rId10"/>
    <p:sldId id="276" r:id="rId11"/>
    <p:sldId id="274" r:id="rId12"/>
    <p:sldId id="283" r:id="rId13"/>
    <p:sldId id="284" r:id="rId14"/>
    <p:sldId id="281" r:id="rId15"/>
    <p:sldId id="286" r:id="rId16"/>
    <p:sldId id="280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F8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72" autoAdjust="0"/>
    <p:restoredTop sz="96272" autoAdjust="0"/>
  </p:normalViewPr>
  <p:slideViewPr>
    <p:cSldViewPr>
      <p:cViewPr varScale="1">
        <p:scale>
          <a:sx n="126" d="100"/>
          <a:sy n="126" d="100"/>
        </p:scale>
        <p:origin x="768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>
      <p:cViewPr varScale="1">
        <p:scale>
          <a:sx n="71" d="100"/>
          <a:sy n="71" d="100"/>
        </p:scale>
        <p:origin x="-1968" y="-9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7BC510-34BA-4E09-9618-F80A27368726}" type="datetimeFigureOut">
              <a:rPr lang="en-US" smtClean="0"/>
              <a:pPr/>
              <a:t>4/24/19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624CA6-C559-4822-BAAC-A8EDDA8FA44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8407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75680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>
          <a:xfrm>
            <a:off x="453542" y="2819400"/>
            <a:ext cx="8229600" cy="1143000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add title</a:t>
            </a:r>
            <a:br>
              <a:rPr lang="en-US" dirty="0"/>
            </a:b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3" hasCustomPrompt="1"/>
          </p:nvPr>
        </p:nvSpPr>
        <p:spPr>
          <a:xfrm>
            <a:off x="7391400" y="6553200"/>
            <a:ext cx="1647675" cy="3048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2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LA-UR-18-XXXXX</a:t>
            </a: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4"/>
          </p:nvPr>
        </p:nvSpPr>
        <p:spPr>
          <a:xfrm>
            <a:off x="8312300" y="6019800"/>
            <a:ext cx="723900" cy="365125"/>
          </a:xfrm>
        </p:spPr>
        <p:txBody>
          <a:bodyPr/>
          <a:lstStyle/>
          <a:p>
            <a:r>
              <a:rPr lang="en-US"/>
              <a:t>Slide </a:t>
            </a:r>
            <a:fld id="{2651EAAB-5D0D-473B-859D-C18D8179491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5" hasCustomPrompt="1"/>
          </p:nvPr>
        </p:nvSpPr>
        <p:spPr>
          <a:xfrm>
            <a:off x="990600" y="4038600"/>
            <a:ext cx="7162800" cy="914400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400"/>
            </a:lvl1pPr>
            <a:lvl2pPr marL="344488" indent="0" algn="ctr">
              <a:buNone/>
              <a:defRPr sz="2400"/>
            </a:lvl2pPr>
            <a:lvl3pPr marL="681037" indent="0" algn="ctr">
              <a:buNone/>
              <a:defRPr sz="2400"/>
            </a:lvl3pPr>
            <a:lvl4pPr marL="1031875" indent="0" algn="ctr">
              <a:buNone/>
              <a:defRPr sz="2400"/>
            </a:lvl4pPr>
            <a:lvl5pPr marL="1604963" indent="0" algn="ctr">
              <a:buNone/>
              <a:defRPr sz="2400"/>
            </a:lvl5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20" name="Text Placeholder 18"/>
          <p:cNvSpPr>
            <a:spLocks noGrp="1"/>
          </p:cNvSpPr>
          <p:nvPr>
            <p:ph type="body" sz="quarter" idx="16" hasCustomPrompt="1"/>
          </p:nvPr>
        </p:nvSpPr>
        <p:spPr>
          <a:xfrm>
            <a:off x="2168042" y="5029200"/>
            <a:ext cx="4800600" cy="9906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spcBef>
                <a:spcPts val="0"/>
              </a:spcBef>
              <a:buNone/>
              <a:defRPr sz="2000"/>
            </a:lvl1pPr>
            <a:lvl2pPr marL="344488" indent="0" algn="ctr">
              <a:buNone/>
              <a:defRPr sz="2400"/>
            </a:lvl2pPr>
            <a:lvl3pPr marL="681037" indent="0" algn="ctr">
              <a:buNone/>
              <a:defRPr sz="2400"/>
            </a:lvl3pPr>
            <a:lvl4pPr marL="1031875" indent="0" algn="ctr">
              <a:buNone/>
              <a:defRPr sz="2400"/>
            </a:lvl4pPr>
            <a:lvl5pPr marL="1604963" indent="0" algn="ctr">
              <a:buNone/>
              <a:defRPr sz="2400"/>
            </a:lvl5pPr>
          </a:lstStyle>
          <a:p>
            <a:pPr lvl="0"/>
            <a:r>
              <a:rPr lang="en-US" dirty="0"/>
              <a:t>Click to add author, date</a:t>
            </a:r>
          </a:p>
        </p:txBody>
      </p:sp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2282342" y="6553200"/>
            <a:ext cx="45720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</a:rPr>
              <a:t>Managed by Triad National Security, LLC for the U.S. Department of Energy’s NNSA</a:t>
            </a:r>
          </a:p>
        </p:txBody>
      </p:sp>
    </p:spTree>
    <p:extLst>
      <p:ext uri="{BB962C8B-B14F-4D97-AF65-F5344CB8AC3E}">
        <p14:creationId xmlns:p14="http://schemas.microsoft.com/office/powerpoint/2010/main" val="38640780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/>
              <a:t>Slide </a:t>
            </a:r>
            <a:fld id="{2651EAAB-5D0D-473B-859D-C18D8179491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/>
          </p:nvPr>
        </p:nvSpPr>
        <p:spPr>
          <a:xfrm>
            <a:off x="457200" y="1600200"/>
            <a:ext cx="8229600" cy="4343399"/>
          </a:xfrm>
        </p:spPr>
        <p:txBody>
          <a:bodyPr/>
          <a:lstStyle>
            <a:lvl1pPr>
              <a:spcBef>
                <a:spcPts val="0"/>
              </a:spcBef>
              <a:spcAft>
                <a:spcPts val="600"/>
              </a:spcAft>
              <a:defRPr/>
            </a:lvl1pPr>
            <a:lvl2pPr>
              <a:spcBef>
                <a:spcPts val="0"/>
              </a:spcBef>
              <a:spcAft>
                <a:spcPts val="600"/>
              </a:spcAft>
              <a:defRPr/>
            </a:lvl2pPr>
            <a:lvl3pPr>
              <a:spcBef>
                <a:spcPts val="0"/>
              </a:spcBef>
              <a:spcAft>
                <a:spcPts val="600"/>
              </a:spcAft>
              <a:defRPr/>
            </a:lvl3pPr>
            <a:lvl4pPr>
              <a:spcBef>
                <a:spcPts val="0"/>
              </a:spcBef>
              <a:spcAft>
                <a:spcPts val="600"/>
              </a:spcAft>
              <a:defRPr/>
            </a:lvl4pPr>
            <a:lvl5pPr>
              <a:spcBef>
                <a:spcPts val="0"/>
              </a:spcBef>
              <a:spcAft>
                <a:spcPts val="600"/>
              </a:spcAft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0614296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/>
              <a:t>Slide </a:t>
            </a:r>
            <a:fld id="{2651EAAB-5D0D-473B-859D-C18D8179491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457200" y="1600200"/>
            <a:ext cx="4038600" cy="4419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648200" y="1600200"/>
            <a:ext cx="4038600" cy="4419600"/>
          </a:xfrm>
        </p:spPr>
        <p:txBody>
          <a:bodyPr/>
          <a:lstStyle>
            <a:lvl1pPr>
              <a:spcBef>
                <a:spcPts val="0"/>
              </a:spcBef>
              <a:spcAft>
                <a:spcPts val="600"/>
              </a:spcAft>
              <a:defRPr/>
            </a:lvl1pPr>
            <a:lvl2pPr>
              <a:spcBef>
                <a:spcPts val="0"/>
              </a:spcBef>
              <a:spcAft>
                <a:spcPts val="600"/>
              </a:spcAft>
              <a:defRPr/>
            </a:lvl2pPr>
            <a:lvl3pPr marL="1031875" indent="-350838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lvl3pPr>
            <a:lvl4pPr marL="1374775" indent="-3429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–"/>
              <a:defRPr/>
            </a:lvl4pPr>
            <a:lvl5pPr marL="1603375" indent="-225425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9597776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Object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4B834"/>
              </a:buClr>
              <a:buSzTx/>
              <a:buFont typeface="Wingdings" pitchFamily="2" charset="2"/>
              <a:buNone/>
              <a:tabLst/>
              <a:defRPr sz="2400" i="1">
                <a:solidFill>
                  <a:schemeClr val="tx1"/>
                </a:solidFill>
              </a:defRPr>
            </a:lvl1pPr>
            <a:lvl2pPr marL="690563" marR="0" indent="-3460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4B834"/>
              </a:buClr>
              <a:buSzPct val="120000"/>
              <a:buFont typeface="Arial" panose="020B0604020202020204" pitchFamily="34" charset="0"/>
              <a:buChar char="–"/>
              <a:tabLst/>
              <a:def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Arial" pitchFamily="34" charset="0"/>
              </a:defRPr>
            </a:lvl2pPr>
            <a:lvl3pPr marL="1031875" marR="0" indent="-35083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4B834"/>
              </a:buClr>
              <a:buSzPct val="130000"/>
              <a:buFont typeface="Arial" pitchFamily="34" charset="0"/>
              <a:buChar char="•"/>
              <a:tabLst/>
              <a:defRPr sz="2000">
                <a:solidFill>
                  <a:schemeClr val="tx1"/>
                </a:solidFill>
              </a:defRPr>
            </a:lvl3pPr>
            <a:lvl4pPr marL="1374775" marR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4B834"/>
              </a:buClr>
              <a:buSzPct val="130000"/>
              <a:buFont typeface="Arial" panose="020B0604020202020204" pitchFamily="34" charset="0"/>
              <a:buChar char="-"/>
              <a:tabLst/>
              <a:defRPr sz="1800">
                <a:solidFill>
                  <a:schemeClr val="tx1"/>
                </a:solidFill>
              </a:defRPr>
            </a:lvl4pPr>
            <a:lvl5pPr marL="1830388" marR="0" indent="-22542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4B834"/>
              </a:buClr>
              <a:buSzTx/>
              <a:buFont typeface="Arial" pitchFamily="34" charset="0"/>
              <a:buChar char="–"/>
              <a:tabLst/>
              <a:defRPr sz="18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icon to add  graphics</a:t>
            </a:r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648200" y="4906963"/>
            <a:ext cx="4038600" cy="12192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lang="en-US" sz="2000" i="1" dirty="0" smtClean="0"/>
            </a:lvl1pPr>
            <a:lvl2pPr marL="457200" indent="0">
              <a:buFontTx/>
              <a:buNone/>
              <a:defRPr lang="en-US" sz="2000" dirty="0" smtClean="0"/>
            </a:lvl2pPr>
            <a:lvl3pPr marL="914400" indent="0">
              <a:buFontTx/>
              <a:buNone/>
              <a:defRPr lang="en-US" sz="2000" dirty="0" smtClean="0"/>
            </a:lvl3pPr>
            <a:lvl4pPr marL="1371600" indent="0">
              <a:buFontTx/>
              <a:buNone/>
              <a:defRPr lang="en-US" sz="2000" dirty="0" smtClean="0"/>
            </a:lvl4pPr>
            <a:lvl5pPr marL="1828800" indent="0">
              <a:buFontTx/>
              <a:buNone/>
              <a:defRPr lang="en-US" sz="2000" dirty="0"/>
            </a:lvl5pPr>
          </a:lstStyle>
          <a:p>
            <a:pPr lvl="0"/>
            <a:r>
              <a:rPr lang="en-US" dirty="0"/>
              <a:t>Click to add caption</a:t>
            </a:r>
          </a:p>
        </p:txBody>
      </p:sp>
      <p:sp>
        <p:nvSpPr>
          <p:cNvPr id="6" name="Content Placeholder 9"/>
          <p:cNvSpPr>
            <a:spLocks noGrp="1"/>
          </p:cNvSpPr>
          <p:nvPr>
            <p:ph sz="quarter" idx="12" hasCustomPrompt="1"/>
          </p:nvPr>
        </p:nvSpPr>
        <p:spPr>
          <a:xfrm>
            <a:off x="4648200" y="1600200"/>
            <a:ext cx="4038600" cy="3200400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768"/>
              </a:spcBef>
              <a:spcAft>
                <a:spcPts val="0"/>
              </a:spcAft>
              <a:buClr>
                <a:srgbClr val="F4B834"/>
              </a:buClr>
              <a:buSzTx/>
              <a:buFontTx/>
              <a:buNone/>
              <a:tabLst/>
              <a:defRPr lang="en-US" sz="2400" i="1" kern="1200" baseline="0" dirty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</a:lstStyle>
          <a:p>
            <a:pPr lvl="0"/>
            <a:r>
              <a:rPr lang="en-US" dirty="0"/>
              <a:t>Click icon to add graphics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/>
              <a:t>Slide </a:t>
            </a:r>
            <a:fld id="{2651EAAB-5D0D-473B-859D-C18D8179491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84231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dirty="0"/>
              <a:t>Click to add title</a:t>
            </a:r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4906963"/>
            <a:ext cx="8229600" cy="12192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lang="en-US" sz="2000" i="1" dirty="0" smtClean="0"/>
            </a:lvl1pPr>
            <a:lvl2pPr marL="457200" indent="0">
              <a:buFontTx/>
              <a:buNone/>
              <a:defRPr lang="en-US" sz="2000" dirty="0" smtClean="0"/>
            </a:lvl2pPr>
            <a:lvl3pPr marL="914400" indent="0">
              <a:buFontTx/>
              <a:buNone/>
              <a:defRPr lang="en-US" sz="2000" dirty="0" smtClean="0"/>
            </a:lvl3pPr>
            <a:lvl4pPr marL="1371600" indent="0">
              <a:buFontTx/>
              <a:buNone/>
              <a:defRPr lang="en-US" sz="2000" dirty="0" smtClean="0"/>
            </a:lvl4pPr>
            <a:lvl5pPr marL="1828800" indent="0">
              <a:buFontTx/>
              <a:buNone/>
              <a:defRPr lang="en-US" sz="2000" dirty="0"/>
            </a:lvl5pPr>
          </a:lstStyle>
          <a:p>
            <a:pPr lvl="0"/>
            <a:r>
              <a:rPr lang="en-US" dirty="0"/>
              <a:t>Click to add caption</a:t>
            </a:r>
          </a:p>
        </p:txBody>
      </p:sp>
      <p:sp>
        <p:nvSpPr>
          <p:cNvPr id="6" name="Content Placeholder 9"/>
          <p:cNvSpPr>
            <a:spLocks noGrp="1"/>
          </p:cNvSpPr>
          <p:nvPr>
            <p:ph sz="quarter" idx="12" hasCustomPrompt="1"/>
          </p:nvPr>
        </p:nvSpPr>
        <p:spPr>
          <a:xfrm>
            <a:off x="457200" y="1600200"/>
            <a:ext cx="8229600" cy="3200400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768"/>
              </a:spcBef>
              <a:spcAft>
                <a:spcPts val="0"/>
              </a:spcAft>
              <a:buClr>
                <a:srgbClr val="F4B834"/>
              </a:buClr>
              <a:buSzTx/>
              <a:buFontTx/>
              <a:buNone/>
              <a:tabLst/>
              <a:defRPr lang="en-US" sz="2800" i="1" kern="1200" baseline="0" dirty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</a:lstStyle>
          <a:p>
            <a:pPr lvl="0"/>
            <a:r>
              <a:rPr lang="en-US" dirty="0"/>
              <a:t>Click icon to add graphics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/>
              <a:t>Slide </a:t>
            </a:r>
            <a:fld id="{2651EAAB-5D0D-473B-859D-C18D8179491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95822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 dirty="0"/>
              <a:t>Click to add slide title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>
            <a:noAutofit/>
          </a:bodyPr>
          <a:lstStyle>
            <a:lvl1pPr marL="346075" marR="0" indent="-346075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4B834"/>
              </a:buClr>
              <a:buSzTx/>
              <a:buFont typeface="Wingdings" pitchFamily="2" charset="2"/>
              <a:buChar char="§"/>
              <a:tabLst/>
              <a:defRPr baseline="0">
                <a:solidFill>
                  <a:schemeClr val="tx1"/>
                </a:solidFill>
              </a:defRPr>
            </a:lvl1pPr>
            <a:lvl2pPr marL="690563" marR="0" indent="-34607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4B834"/>
              </a:buClr>
              <a:buSzPct val="120000"/>
              <a:buFont typeface="Arial" panose="020B0604020202020204" pitchFamily="34" charset="0"/>
              <a:buChar char="–"/>
              <a:tabLst/>
              <a:def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Arial" pitchFamily="34" charset="0"/>
              </a:defRPr>
            </a:lvl2pPr>
            <a:lvl3pPr marL="1031875" marR="0" indent="-350838" algn="l" defTabSz="914400" rtl="0" eaLnBrk="1" fontAlgn="auto" latinLnBrk="0" hangingPunct="1">
              <a:lnSpc>
                <a:spcPct val="100000"/>
              </a:lnSpc>
              <a:spcBef>
                <a:spcPts val="576"/>
              </a:spcBef>
              <a:spcAft>
                <a:spcPts val="0"/>
              </a:spcAft>
              <a:buClr>
                <a:srgbClr val="F4B834"/>
              </a:buClr>
              <a:buSzPct val="130000"/>
              <a:buFont typeface="Arial" pitchFamily="34" charset="0"/>
              <a:buChar char="•"/>
              <a:tabLst/>
              <a:defRPr>
                <a:solidFill>
                  <a:schemeClr val="tx1"/>
                </a:solidFill>
              </a:defRPr>
            </a:lvl3pPr>
            <a:lvl4pPr marL="1374775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4B834"/>
              </a:buClr>
              <a:buSzPct val="130000"/>
              <a:buFont typeface="Arial" panose="020B0604020202020204" pitchFamily="34" charset="0"/>
              <a:buChar char="-"/>
              <a:tabLst/>
              <a:defRPr>
                <a:solidFill>
                  <a:schemeClr val="tx1"/>
                </a:solidFill>
              </a:defRPr>
            </a:lvl4pPr>
            <a:lvl5pPr marL="1830388" marR="0" indent="-22542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4B834"/>
              </a:buClr>
              <a:buSzTx/>
              <a:buFont typeface="Arial" pitchFamily="34" charset="0"/>
              <a:buChar char="–"/>
              <a:tabLst/>
              <a:defRPr>
                <a:solidFill>
                  <a:schemeClr val="tx1"/>
                </a:solidFill>
              </a:defRPr>
            </a:lvl5pPr>
          </a:lstStyle>
          <a:p>
            <a:pPr marL="346075" marR="0" lvl="0" indent="-346075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4B834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cs typeface="Arial" pitchFamily="34" charset="0"/>
              </a:rPr>
              <a:t>Click to add text </a:t>
            </a:r>
          </a:p>
          <a:p>
            <a:pPr marL="690563" marR="0" lvl="1" indent="-34607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4B834"/>
              </a:buClr>
              <a:buSzPct val="120000"/>
              <a:buFont typeface="Arial" panose="020B0604020202020204" pitchFamily="34" charset="0"/>
              <a:buChar char="–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Second level text</a:t>
            </a:r>
          </a:p>
          <a:p>
            <a:pPr marL="1031875" marR="0" lvl="2" indent="-350838" algn="l" defTabSz="914400" rtl="0" eaLnBrk="1" fontAlgn="auto" latinLnBrk="0" hangingPunct="1">
              <a:lnSpc>
                <a:spcPct val="100000"/>
              </a:lnSpc>
              <a:spcBef>
                <a:spcPts val="576"/>
              </a:spcBef>
              <a:spcAft>
                <a:spcPts val="0"/>
              </a:spcAft>
              <a:buClr>
                <a:srgbClr val="F4B834"/>
              </a:buClr>
              <a:buSzPct val="130000"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Third level text</a:t>
            </a:r>
          </a:p>
          <a:p>
            <a:pPr marL="1374775" marR="0" lvl="3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4B834"/>
              </a:buClr>
              <a:buSzPct val="130000"/>
              <a:buFont typeface="Arial" panose="020B0604020202020204" pitchFamily="34" charset="0"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Fourth level text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C11BF5-470C-444C-A2B6-C0C3FAC323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9105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868CB-0BFE-AE4E-9D9D-E3B484F565CE}" type="datetimeFigureOut">
              <a:rPr lang="en-US" smtClean="0"/>
              <a:t>4/24/19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11BF5-470C-444C-A2B6-C0C3FAC323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8832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3619500" y="6076950"/>
            <a:ext cx="1905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aseline="0" dirty="0">
                <a:solidFill>
                  <a:schemeClr val="tx1"/>
                </a:solidFill>
                <a:latin typeface="Arial" panose="020B0604020202020204" pitchFamily="34" charset="0"/>
              </a:rPr>
              <a:t>UNCLASSIFIED</a:t>
            </a:r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305800" y="5943600"/>
            <a:ext cx="6477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marL="0" algn="r" defTabSz="914400" rtl="0" eaLnBrk="1" latinLnBrk="0" hangingPunct="1">
              <a:defRPr lang="en-US" sz="1000" kern="1200" normalizeH="0" baseline="0" smtClean="0">
                <a:solidFill>
                  <a:srgbClr val="F4B834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r>
              <a:rPr lang="en-US" dirty="0"/>
              <a:t>Slide </a:t>
            </a:r>
            <a:fld id="{2651EAAB-5D0D-473B-859D-C18D8179491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Placeholder 3"/>
          <p:cNvSpPr>
            <a:spLocks noGrp="1"/>
          </p:cNvSpPr>
          <p:nvPr>
            <p:ph type="title"/>
          </p:nvPr>
        </p:nvSpPr>
        <p:spPr>
          <a:xfrm>
            <a:off x="457200" y="368300"/>
            <a:ext cx="8229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457200" y="1820212"/>
            <a:ext cx="8229600" cy="41303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5774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23" r:id="rId3"/>
    <p:sldLayoutId id="2147483719" r:id="rId4"/>
    <p:sldLayoutId id="2147483721" r:id="rId5"/>
    <p:sldLayoutId id="2147483724" r:id="rId6"/>
    <p:sldLayoutId id="2147483725" r:id="rId7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200" b="1" kern="1200" baseline="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6075" marR="0" indent="-346075" algn="l" defTabSz="914400" rtl="0" eaLnBrk="1" fontAlgn="auto" latinLnBrk="0" hangingPunct="1">
        <a:lnSpc>
          <a:spcPct val="100000"/>
        </a:lnSpc>
        <a:spcBef>
          <a:spcPts val="600"/>
        </a:spcBef>
        <a:spcAft>
          <a:spcPts val="0"/>
        </a:spcAft>
        <a:buClr>
          <a:srgbClr val="F4B834"/>
        </a:buClr>
        <a:buSzPct val="100000"/>
        <a:buFont typeface="Wingdings" pitchFamily="2" charset="2"/>
        <a:buChar char="§"/>
        <a:tabLst/>
        <a:defRPr kumimoji="0" lang="en-US" sz="2800" b="0" i="0" u="none" strike="noStrike" kern="1200" cap="none" spc="0" normalizeH="0" baseline="0" noProof="0" smtClean="0">
          <a:ln>
            <a:noFill/>
          </a:ln>
          <a:solidFill>
            <a:schemeClr val="tx1"/>
          </a:solidFill>
          <a:effectLst/>
          <a:uLnTx/>
          <a:uFillTx/>
          <a:latin typeface="+mn-lt"/>
          <a:ea typeface="+mn-ea"/>
          <a:cs typeface="Arial" pitchFamily="34" charset="0"/>
        </a:defRPr>
      </a:lvl1pPr>
      <a:lvl2pPr marL="690563" marR="0" indent="-346075" algn="l" defTabSz="914400" rtl="0" eaLnBrk="1" fontAlgn="auto" latinLnBrk="0" hangingPunct="1">
        <a:lnSpc>
          <a:spcPct val="100000"/>
        </a:lnSpc>
        <a:spcBef>
          <a:spcPts val="600"/>
        </a:spcBef>
        <a:spcAft>
          <a:spcPts val="0"/>
        </a:spcAft>
        <a:buClr>
          <a:srgbClr val="F4B834"/>
        </a:buClr>
        <a:buSzPct val="100000"/>
        <a:buFont typeface="Arial" panose="020B0604020202020204" pitchFamily="34" charset="0"/>
        <a:buChar char="–"/>
        <a:tabLst/>
        <a:defRPr sz="2400" kern="1200" baseline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031875" marR="0" indent="-350838" algn="l" defTabSz="914400" rtl="0" eaLnBrk="1" fontAlgn="auto" latinLnBrk="0" hangingPunct="1">
        <a:lnSpc>
          <a:spcPct val="100000"/>
        </a:lnSpc>
        <a:spcBef>
          <a:spcPts val="600"/>
        </a:spcBef>
        <a:spcAft>
          <a:spcPts val="0"/>
        </a:spcAft>
        <a:buClr>
          <a:srgbClr val="F4B834"/>
        </a:buClr>
        <a:buSzPct val="100000"/>
        <a:buFont typeface="Wingdings" panose="05000000000000000000" pitchFamily="2" charset="2"/>
        <a:buChar char="§"/>
        <a:tabLst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74775" marR="0" indent="-342900" algn="l" defTabSz="914400" rtl="0" eaLnBrk="1" fontAlgn="auto" latinLnBrk="0" hangingPunct="1">
        <a:lnSpc>
          <a:spcPct val="100000"/>
        </a:lnSpc>
        <a:spcBef>
          <a:spcPts val="600"/>
        </a:spcBef>
        <a:spcAft>
          <a:spcPts val="0"/>
        </a:spcAft>
        <a:buClr>
          <a:srgbClr val="F4B834"/>
        </a:buClr>
        <a:buSzPct val="100000"/>
        <a:buFont typeface="Arial" panose="020B0604020202020204" pitchFamily="34" charset="0"/>
        <a:buChar char="–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716088" marR="0" indent="-342900" algn="l" defTabSz="914400" rtl="0" eaLnBrk="1" fontAlgn="auto" latinLnBrk="0" hangingPunct="1">
        <a:lnSpc>
          <a:spcPct val="100000"/>
        </a:lnSpc>
        <a:spcBef>
          <a:spcPts val="600"/>
        </a:spcBef>
        <a:spcAft>
          <a:spcPts val="0"/>
        </a:spcAft>
        <a:buClr>
          <a:srgbClr val="F4B834"/>
        </a:buClr>
        <a:buSzTx/>
        <a:buFont typeface="Wingdings" panose="05000000000000000000" pitchFamily="2" charset="2"/>
        <a:buChar char="§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8.png"/><Relationship Id="rId4" Type="http://schemas.openxmlformats.org/officeDocument/2006/relationships/image" Target="../media/image17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5.tif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Recent Foams and Aerogels Development at Los Alamos National Laboratory</a:t>
            </a:r>
            <a:br>
              <a:rPr lang="en-US" dirty="0"/>
            </a:br>
            <a:endParaRPr lang="en-US" sz="2800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1100" dirty="0"/>
              <a:t>LA-UR-19-23279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5"/>
          </p:nvPr>
        </p:nvSpPr>
        <p:spPr>
          <a:xfrm>
            <a:off x="990600" y="4038600"/>
            <a:ext cx="7239000" cy="914400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sz="2000" b="1" dirty="0">
                <a:solidFill>
                  <a:schemeClr val="bg1">
                    <a:lumMod val="50000"/>
                  </a:schemeClr>
                </a:solidFill>
              </a:rPr>
              <a:t>23</a:t>
            </a:r>
            <a:r>
              <a:rPr lang="en-US" sz="2000" b="1" baseline="30000" dirty="0">
                <a:solidFill>
                  <a:schemeClr val="bg1">
                    <a:lumMod val="50000"/>
                  </a:schemeClr>
                </a:solidFill>
              </a:rPr>
              <a:t>rd</a:t>
            </a:r>
            <a:r>
              <a:rPr lang="en-US" sz="2000" b="1" dirty="0">
                <a:solidFill>
                  <a:schemeClr val="bg1">
                    <a:lumMod val="50000"/>
                  </a:schemeClr>
                </a:solidFill>
              </a:rPr>
              <a:t> Target Fabrication Specialists’ Meeting</a:t>
            </a:r>
          </a:p>
          <a:p>
            <a:pPr>
              <a:spcBef>
                <a:spcPts val="0"/>
              </a:spcBef>
            </a:pPr>
            <a:r>
              <a:rPr lang="en-US" sz="2000" b="1" dirty="0">
                <a:solidFill>
                  <a:schemeClr val="bg1">
                    <a:lumMod val="50000"/>
                  </a:schemeClr>
                </a:solidFill>
              </a:rPr>
              <a:t>April 23-26 2019, Annapolis MD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6"/>
          </p:nvPr>
        </p:nvSpPr>
        <p:spPr>
          <a:xfrm>
            <a:off x="2180982" y="5181600"/>
            <a:ext cx="4800600" cy="6858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Chris Hamilton, Christina Hanson, Stephanie Edwards, and John </a:t>
            </a:r>
            <a:r>
              <a:rPr lang="en-US" dirty="0" err="1"/>
              <a:t>Oertel</a:t>
            </a:r>
            <a:endParaRPr lang="en-US" dirty="0"/>
          </a:p>
          <a:p>
            <a:pPr>
              <a:spcBef>
                <a:spcPts val="0"/>
              </a:spcBef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5018771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923DDC-2041-C84E-9E6A-5E6C03BDA7D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/>
              <a:t>Slide </a:t>
            </a:r>
            <a:fld id="{2651EAAB-5D0D-473B-859D-C18D8179491F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ED6EF967-BC3C-1E4F-9542-349C466A14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z="2900" dirty="0"/>
              <a:t>Polyimide Aerogels for Other Applications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0E054E4-A744-D545-8280-22607F1F4CB6}"/>
              </a:ext>
            </a:extLst>
          </p:cNvPr>
          <p:cNvSpPr txBox="1">
            <a:spLocks/>
          </p:cNvSpPr>
          <p:nvPr/>
        </p:nvSpPr>
        <p:spPr>
          <a:xfrm>
            <a:off x="457200" y="1600200"/>
            <a:ext cx="8229600" cy="4343399"/>
          </a:xfrm>
          <a:prstGeom prst="rect">
            <a:avLst/>
          </a:prstGeom>
        </p:spPr>
        <p:txBody>
          <a:bodyPr>
            <a:normAutofit/>
          </a:bodyPr>
          <a:lstStyle>
            <a:lvl1pPr marL="346075" marR="0" indent="-346075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4B834"/>
              </a:buClr>
              <a:buSzPct val="100000"/>
              <a:buFont typeface="Wingdings" pitchFamily="2" charset="2"/>
              <a:buChar char="§"/>
              <a:tabLst/>
              <a:def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defRPr>
            </a:lvl1pPr>
            <a:lvl2pPr marL="690563" marR="0" indent="-346075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4B834"/>
              </a:buClr>
              <a:buSzPct val="100000"/>
              <a:buFont typeface="Arial" panose="020B0604020202020204" pitchFamily="34" charset="0"/>
              <a:buChar char="–"/>
              <a:tabLst/>
              <a:defRPr sz="240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031875" marR="0" indent="-350838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4B834"/>
              </a:buClr>
              <a:buSzPct val="100000"/>
              <a:buFont typeface="Wingdings" panose="05000000000000000000" pitchFamily="2" charset="2"/>
              <a:buChar char="§"/>
              <a:tabLst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4775" marR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4B834"/>
              </a:buClr>
              <a:buSzPct val="100000"/>
              <a:buFont typeface="Arial" panose="020B0604020202020204" pitchFamily="34" charset="0"/>
              <a:buChar char="–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16088" marR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4B834"/>
              </a:buClr>
              <a:buSzTx/>
              <a:buFont typeface="Wingdings" panose="05000000000000000000" pitchFamily="2" charset="2"/>
              <a:buChar char="§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/>
              <a:t>Stockpile materials replacement</a:t>
            </a:r>
          </a:p>
          <a:p>
            <a:pPr marL="687388" lvl="1" indent="-342900">
              <a:buFont typeface="Arial" panose="020B0604020202020204" pitchFamily="34" charset="0"/>
              <a:buChar char="•"/>
            </a:pPr>
            <a:r>
              <a:rPr lang="en-US" sz="1600" b="1" dirty="0"/>
              <a:t>APO-BMI, alternate drying methods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/>
              <a:t>LDRD- buoyant solids</a:t>
            </a:r>
          </a:p>
          <a:p>
            <a:pPr marL="687388" lvl="1" indent="-342900">
              <a:buFont typeface="Arial" panose="020B0604020202020204" pitchFamily="34" charset="0"/>
              <a:buChar char="•"/>
            </a:pPr>
            <a:r>
              <a:rPr lang="en-US" sz="1600" b="1" dirty="0"/>
              <a:t>SiO</a:t>
            </a:r>
            <a:r>
              <a:rPr lang="en-US" sz="1600" b="1" baseline="-25000" dirty="0"/>
              <a:t>2</a:t>
            </a:r>
            <a:r>
              <a:rPr lang="en-US" sz="1600" b="1" dirty="0"/>
              <a:t> not viable</a:t>
            </a:r>
          </a:p>
          <a:p>
            <a:pPr marL="687388" lvl="1" indent="-342900">
              <a:buFont typeface="Arial" panose="020B0604020202020204" pitchFamily="34" charset="0"/>
              <a:buChar char="•"/>
            </a:pPr>
            <a:r>
              <a:rPr lang="en-US" sz="1600" b="1" dirty="0"/>
              <a:t>alternate drying strategies, composites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/>
              <a:t>Energetics: switchable </a:t>
            </a:r>
            <a:r>
              <a:rPr lang="en-US" sz="2000" b="1" dirty="0" err="1"/>
              <a:t>safing</a:t>
            </a:r>
            <a:endParaRPr lang="en-US" sz="2000" b="1" dirty="0"/>
          </a:p>
          <a:p>
            <a:pPr marL="687388" lvl="1" indent="-342900">
              <a:buFont typeface="Arial" panose="020B0604020202020204" pitchFamily="34" charset="0"/>
              <a:buChar char="•"/>
            </a:pPr>
            <a:r>
              <a:rPr lang="en-US" sz="1600" b="1" dirty="0"/>
              <a:t>eventually: sensitized, MIC, other composites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/>
              <a:t>GS</a:t>
            </a:r>
          </a:p>
          <a:p>
            <a:pPr marL="0" indent="0">
              <a:buFont typeface="Wingdings" pitchFamily="2" charset="2"/>
              <a:buNone/>
            </a:pPr>
            <a:endParaRPr lang="en-US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D31F5D7-BB39-3847-A5C0-DDFADD5254DA}"/>
              </a:ext>
            </a:extLst>
          </p:cNvPr>
          <p:cNvGrpSpPr/>
          <p:nvPr/>
        </p:nvGrpSpPr>
        <p:grpSpPr>
          <a:xfrm>
            <a:off x="6362700" y="3894516"/>
            <a:ext cx="2057400" cy="1688497"/>
            <a:chOff x="5901617" y="1375169"/>
            <a:chExt cx="2785183" cy="245388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0D20D03-D5F5-364D-A248-3BC94C6F13C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1617" y="1375169"/>
              <a:ext cx="2785183" cy="2453881"/>
            </a:xfrm>
            <a:prstGeom prst="rect">
              <a:avLst/>
            </a:prstGeom>
          </p:spPr>
        </p:pic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ECB06163-39A8-5940-9E99-E1C0DAA6558E}"/>
                </a:ext>
              </a:extLst>
            </p:cNvPr>
            <p:cNvCxnSpPr>
              <a:cxnSpLocks/>
            </p:cNvCxnSpPr>
            <p:nvPr/>
          </p:nvCxnSpPr>
          <p:spPr>
            <a:xfrm>
              <a:off x="6341708" y="3389971"/>
              <a:ext cx="1811692" cy="0"/>
            </a:xfrm>
            <a:prstGeom prst="line">
              <a:avLst/>
            </a:prstGeom>
            <a:ln w="635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B017AC2-37BC-8E4A-B8E3-732C41974207}"/>
                </a:ext>
              </a:extLst>
            </p:cNvPr>
            <p:cNvSpPr txBox="1"/>
            <p:nvPr/>
          </p:nvSpPr>
          <p:spPr>
            <a:xfrm>
              <a:off x="6456008" y="3368358"/>
              <a:ext cx="1676400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10 cm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462A87CD-30A1-FD43-BC3C-60CF8C8370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1679" y="1143000"/>
            <a:ext cx="1745842" cy="236220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73D65D8-DFFD-1D42-A60A-99672174D3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9000" y="1143000"/>
            <a:ext cx="1866230" cy="236220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8E762FA-9A71-7642-BAC9-B569FEDD8BCE}"/>
              </a:ext>
            </a:extLst>
          </p:cNvPr>
          <p:cNvSpPr txBox="1"/>
          <p:nvPr/>
        </p:nvSpPr>
        <p:spPr>
          <a:xfrm>
            <a:off x="5638799" y="3561359"/>
            <a:ext cx="3429001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/>
              <a:t>aerogel detonation? L: before, R: after</a:t>
            </a:r>
            <a:endParaRPr lang="en-US" sz="1200" baseline="300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DC9FD57-E906-4644-B4D0-DC012F1EE047}"/>
              </a:ext>
            </a:extLst>
          </p:cNvPr>
          <p:cNvSpPr txBox="1"/>
          <p:nvPr/>
        </p:nvSpPr>
        <p:spPr>
          <a:xfrm>
            <a:off x="6267115" y="5590496"/>
            <a:ext cx="22672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PI aerogel hemi, 120 mg/cm</a:t>
            </a:r>
            <a:r>
              <a:rPr lang="en-US" sz="1200" baseline="30000" dirty="0"/>
              <a:t>3</a:t>
            </a:r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E7BE4988-BBE1-7B49-84A8-BD4744D875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046"/>
          <a:stretch/>
        </p:blipFill>
        <p:spPr bwMode="auto">
          <a:xfrm>
            <a:off x="3795536" y="4041437"/>
            <a:ext cx="2128414" cy="167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A99AE9D7-947B-7D47-B857-F5CFCFA34D1D}"/>
              </a:ext>
            </a:extLst>
          </p:cNvPr>
          <p:cNvSpPr/>
          <p:nvPr/>
        </p:nvSpPr>
        <p:spPr>
          <a:xfrm>
            <a:off x="3728426" y="5806281"/>
            <a:ext cx="192757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http://</a:t>
            </a:r>
            <a:r>
              <a:rPr lang="en-US" sz="1200" dirty="0" err="1"/>
              <a:t>asd.gsfc.nasa.gov</a:t>
            </a:r>
            <a:r>
              <a:rPr lang="en-US" sz="1200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6730434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27397B-9BFE-A441-8843-951C61EDDD9B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/>
              <a:t>Slide </a:t>
            </a:r>
            <a:fld id="{2651EAAB-5D0D-473B-859D-C18D8179491F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B1B18843-F30E-BA4B-BBA8-69CB799D57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z="2900" dirty="0"/>
              <a:t>SiO</a:t>
            </a:r>
            <a:r>
              <a:rPr lang="en-US" sz="2900" baseline="-25000" dirty="0"/>
              <a:t>2</a:t>
            </a:r>
            <a:r>
              <a:rPr lang="en-US" sz="2900" dirty="0"/>
              <a:t> Aerogel Cherenkov detectors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BE2C1E84-066D-E84B-8F4C-9D0E5515C1C2}"/>
              </a:ext>
            </a:extLst>
          </p:cNvPr>
          <p:cNvSpPr txBox="1">
            <a:spLocks/>
          </p:cNvSpPr>
          <p:nvPr/>
        </p:nvSpPr>
        <p:spPr>
          <a:xfrm>
            <a:off x="457200" y="1600201"/>
            <a:ext cx="5943600" cy="4343399"/>
          </a:xfrm>
          <a:prstGeom prst="rect">
            <a:avLst/>
          </a:prstGeom>
        </p:spPr>
        <p:txBody>
          <a:bodyPr>
            <a:normAutofit/>
          </a:bodyPr>
          <a:lstStyle>
            <a:lvl1pPr marL="346075" marR="0" indent="-346075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4B834"/>
              </a:buClr>
              <a:buSzPct val="100000"/>
              <a:buFont typeface="Wingdings" pitchFamily="2" charset="2"/>
              <a:buChar char="§"/>
              <a:tabLst/>
              <a:def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defRPr>
            </a:lvl1pPr>
            <a:lvl2pPr marL="690563" marR="0" indent="-346075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4B834"/>
              </a:buClr>
              <a:buSzPct val="100000"/>
              <a:buFont typeface="Arial" panose="020B0604020202020204" pitchFamily="34" charset="0"/>
              <a:buChar char="–"/>
              <a:tabLst/>
              <a:defRPr sz="240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031875" marR="0" indent="-350838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4B834"/>
              </a:buClr>
              <a:buSzPct val="100000"/>
              <a:buFont typeface="Wingdings" panose="05000000000000000000" pitchFamily="2" charset="2"/>
              <a:buChar char="§"/>
              <a:tabLst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4775" marR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4B834"/>
              </a:buClr>
              <a:buSzPct val="100000"/>
              <a:buFont typeface="Arial" panose="020B0604020202020204" pitchFamily="34" charset="0"/>
              <a:buChar char="–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16088" marR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4B834"/>
              </a:buClr>
              <a:buSzTx/>
              <a:buFont typeface="Wingdings" panose="05000000000000000000" pitchFamily="2" charset="2"/>
              <a:buChar char="§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/>
              <a:t>Cherenkov radiation</a:t>
            </a:r>
          </a:p>
          <a:p>
            <a:pPr marL="687388" lvl="1" indent="-342900">
              <a:buFont typeface="Arial" panose="020B0604020202020204" pitchFamily="34" charset="0"/>
              <a:buChar char="•"/>
            </a:pPr>
            <a:r>
              <a:rPr lang="en-US" sz="1600" b="1" dirty="0"/>
              <a:t>gas, liquid, aerogels in between</a:t>
            </a:r>
          </a:p>
          <a:p>
            <a:pPr marL="687388" lvl="1" indent="-342900">
              <a:buFont typeface="Arial" panose="020B0604020202020204" pitchFamily="34" charset="0"/>
              <a:buChar char="•"/>
            </a:pPr>
            <a:r>
              <a:rPr lang="en-US" sz="1600" b="1" dirty="0" err="1"/>
              <a:t>refr</a:t>
            </a:r>
            <a:r>
              <a:rPr lang="en-US" sz="1600" b="1" dirty="0"/>
              <a:t>. index (density) determines energy threshold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/>
              <a:t>ACD fielded on Cygnus at NNSS, now Z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B19172D-4B1B-F54E-80C3-524D4DFA7EF3}"/>
              </a:ext>
            </a:extLst>
          </p:cNvPr>
          <p:cNvGrpSpPr>
            <a:grpSpLocks noChangeAspect="1"/>
          </p:cNvGrpSpPr>
          <p:nvPr/>
        </p:nvGrpSpPr>
        <p:grpSpPr>
          <a:xfrm>
            <a:off x="-76200" y="3048000"/>
            <a:ext cx="5943600" cy="3091062"/>
            <a:chOff x="2438794" y="1655876"/>
            <a:chExt cx="6395229" cy="3325939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6507675F-E3B5-BB49-8D64-B928F5F4AFDD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438794" y="1655876"/>
              <a:ext cx="6395229" cy="3325939"/>
              <a:chOff x="94593" y="1124599"/>
              <a:chExt cx="8394372" cy="4365625"/>
            </a:xfrm>
          </p:grpSpPr>
          <p:pic>
            <p:nvPicPr>
              <p:cNvPr id="13" name="Picture 1">
                <a:extLst>
                  <a:ext uri="{FF2B5EF4-FFF2-40B4-BE49-F238E27FC236}">
                    <a16:creationId xmlns:a16="http://schemas.microsoft.com/office/drawing/2014/main" id="{84449F62-8A11-DF40-86C8-C981343D56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4290" y="1124599"/>
                <a:ext cx="8194675" cy="43656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4" name="TextBox 31">
                <a:extLst>
                  <a:ext uri="{FF2B5EF4-FFF2-40B4-BE49-F238E27FC236}">
                    <a16:creationId xmlns:a16="http://schemas.microsoft.com/office/drawing/2014/main" id="{E8F93C25-71B6-3246-9D36-B6C317A5C14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816515" y="4353191"/>
                <a:ext cx="1537597" cy="65202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9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1200" b="1" dirty="0">
                    <a:solidFill>
                      <a:srgbClr val="00B0F0"/>
                    </a:solidFill>
                  </a:rPr>
                  <a:t>Cherenkov radiator 1</a:t>
                </a:r>
              </a:p>
            </p:txBody>
          </p:sp>
          <p:cxnSp>
            <p:nvCxnSpPr>
              <p:cNvPr id="15" name="Straight Arrow Connector 14">
                <a:extLst>
                  <a:ext uri="{FF2B5EF4-FFF2-40B4-BE49-F238E27FC236}">
                    <a16:creationId xmlns:a16="http://schemas.microsoft.com/office/drawing/2014/main" id="{D6BADF4F-62E4-8142-9894-3AE527CC4E29}"/>
                  </a:ext>
                </a:extLst>
              </p:cNvPr>
              <p:cNvCxnSpPr/>
              <p:nvPr/>
            </p:nvCxnSpPr>
            <p:spPr>
              <a:xfrm flipV="1">
                <a:off x="2745252" y="3511816"/>
                <a:ext cx="428678" cy="841377"/>
              </a:xfrm>
              <a:prstGeom prst="straightConnector1">
                <a:avLst/>
              </a:prstGeom>
              <a:ln w="2540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13AD3DC-3904-4F4F-ABC8-204730DE26E8}"/>
                  </a:ext>
                </a:extLst>
              </p:cNvPr>
              <p:cNvSpPr txBox="1"/>
              <p:nvPr/>
            </p:nvSpPr>
            <p:spPr>
              <a:xfrm>
                <a:off x="3886519" y="1943841"/>
                <a:ext cx="601773" cy="32319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320" b="1" dirty="0">
                    <a:solidFill>
                      <a:schemeClr val="bg1"/>
                    </a:solidFill>
                  </a:rPr>
                  <a:t>OAP</a:t>
                </a: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F92D0951-DD6A-044C-B394-8829786D07BA}"/>
                  </a:ext>
                </a:extLst>
              </p:cNvPr>
              <p:cNvSpPr txBox="1"/>
              <p:nvPr/>
            </p:nvSpPr>
            <p:spPr>
              <a:xfrm>
                <a:off x="3939374" y="3335614"/>
                <a:ext cx="601773" cy="32319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320" b="1" dirty="0">
                    <a:solidFill>
                      <a:schemeClr val="bg1"/>
                    </a:solidFill>
                  </a:rPr>
                  <a:t>OAP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5C5F0EEF-DA72-3244-98B5-055325FE3005}"/>
                  </a:ext>
                </a:extLst>
              </p:cNvPr>
              <p:cNvSpPr txBox="1"/>
              <p:nvPr/>
            </p:nvSpPr>
            <p:spPr>
              <a:xfrm>
                <a:off x="2565713" y="2021267"/>
                <a:ext cx="593006" cy="32319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320" b="1" dirty="0">
                    <a:solidFill>
                      <a:srgbClr val="002060"/>
                    </a:solidFill>
                  </a:rPr>
                  <a:t>PMT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9DFDCA3-B8A4-974B-AF64-8CFFF44DBA84}"/>
                  </a:ext>
                </a:extLst>
              </p:cNvPr>
              <p:cNvSpPr txBox="1"/>
              <p:nvPr/>
            </p:nvSpPr>
            <p:spPr>
              <a:xfrm rot="16200000">
                <a:off x="425787" y="4232885"/>
                <a:ext cx="1273613" cy="54538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320" b="1" dirty="0">
                    <a:solidFill>
                      <a:schemeClr val="bg1"/>
                    </a:solidFill>
                  </a:rPr>
                  <a:t>4” Tungsten</a:t>
                </a:r>
              </a:p>
              <a:p>
                <a:r>
                  <a:rPr lang="en-US" sz="1320" b="1" dirty="0">
                    <a:solidFill>
                      <a:schemeClr val="bg1"/>
                    </a:solidFill>
                  </a:rPr>
                  <a:t>Collimator</a:t>
                </a:r>
              </a:p>
            </p:txBody>
          </p:sp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7DF6BC2B-B1D5-5846-857F-A2E36C509B02}"/>
                  </a:ext>
                </a:extLst>
              </p:cNvPr>
              <p:cNvGrpSpPr/>
              <p:nvPr/>
            </p:nvGrpSpPr>
            <p:grpSpPr>
              <a:xfrm>
                <a:off x="94593" y="2954142"/>
                <a:ext cx="8200697" cy="426050"/>
                <a:chOff x="-47297" y="3020551"/>
                <a:chExt cx="8200697" cy="426050"/>
              </a:xfrm>
            </p:grpSpPr>
            <p:cxnSp>
              <p:nvCxnSpPr>
                <p:cNvPr id="26" name="Straight Arrow Connector 25">
                  <a:extLst>
                    <a:ext uri="{FF2B5EF4-FFF2-40B4-BE49-F238E27FC236}">
                      <a16:creationId xmlns:a16="http://schemas.microsoft.com/office/drawing/2014/main" id="{D8B7AA0D-EF10-394D-A02E-550F59E6D078}"/>
                    </a:ext>
                  </a:extLst>
                </p:cNvPr>
                <p:cNvCxnSpPr/>
                <p:nvPr/>
              </p:nvCxnSpPr>
              <p:spPr>
                <a:xfrm flipV="1">
                  <a:off x="-47297" y="3446601"/>
                  <a:ext cx="8200697" cy="0"/>
                </a:xfrm>
                <a:prstGeom prst="straightConnector1">
                  <a:avLst/>
                </a:prstGeom>
                <a:ln w="28575">
                  <a:solidFill>
                    <a:srgbClr val="FFFF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C5880D2E-6F11-A844-8677-0426C1CD4DB9}"/>
                    </a:ext>
                  </a:extLst>
                </p:cNvPr>
                <p:cNvSpPr txBox="1"/>
                <p:nvPr/>
              </p:nvSpPr>
              <p:spPr>
                <a:xfrm>
                  <a:off x="1198187" y="3020551"/>
                  <a:ext cx="819196" cy="34338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40" b="1" dirty="0">
                      <a:solidFill>
                        <a:srgbClr val="FFFF00"/>
                      </a:solidFill>
                    </a:rPr>
                    <a:t>X-rays</a:t>
                  </a:r>
                </a:p>
              </p:txBody>
            </p:sp>
          </p:grpSp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8126ACA1-A85A-4E4B-B68F-3AC47D9E1F52}"/>
                  </a:ext>
                </a:extLst>
              </p:cNvPr>
              <p:cNvGrpSpPr/>
              <p:nvPr/>
            </p:nvGrpSpPr>
            <p:grpSpPr>
              <a:xfrm>
                <a:off x="3128243" y="2282444"/>
                <a:ext cx="953823" cy="1152759"/>
                <a:chOff x="2986353" y="2348853"/>
                <a:chExt cx="953823" cy="1152759"/>
              </a:xfrm>
            </p:grpSpPr>
            <p:cxnSp>
              <p:nvCxnSpPr>
                <p:cNvPr id="22" name="Straight Arrow Connector 21">
                  <a:extLst>
                    <a:ext uri="{FF2B5EF4-FFF2-40B4-BE49-F238E27FC236}">
                      <a16:creationId xmlns:a16="http://schemas.microsoft.com/office/drawing/2014/main" id="{27329FBB-B96E-D941-B1AD-3D7C0811E40A}"/>
                    </a:ext>
                  </a:extLst>
                </p:cNvPr>
                <p:cNvCxnSpPr/>
                <p:nvPr/>
              </p:nvCxnSpPr>
              <p:spPr>
                <a:xfrm>
                  <a:off x="2986353" y="3501612"/>
                  <a:ext cx="953822" cy="0"/>
                </a:xfrm>
                <a:prstGeom prst="straightConnector1">
                  <a:avLst/>
                </a:prstGeom>
                <a:ln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Arrow Connector 22">
                  <a:extLst>
                    <a:ext uri="{FF2B5EF4-FFF2-40B4-BE49-F238E27FC236}">
                      <a16:creationId xmlns:a16="http://schemas.microsoft.com/office/drawing/2014/main" id="{50ACC203-AB23-9342-BC0F-7F7076069689}"/>
                    </a:ext>
                  </a:extLst>
                </p:cNvPr>
                <p:cNvCxnSpPr/>
                <p:nvPr/>
              </p:nvCxnSpPr>
              <p:spPr>
                <a:xfrm flipH="1">
                  <a:off x="2986353" y="2348853"/>
                  <a:ext cx="953821" cy="0"/>
                </a:xfrm>
                <a:prstGeom prst="straightConnector1">
                  <a:avLst/>
                </a:prstGeom>
                <a:ln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Arrow Connector 23">
                  <a:extLst>
                    <a:ext uri="{FF2B5EF4-FFF2-40B4-BE49-F238E27FC236}">
                      <a16:creationId xmlns:a16="http://schemas.microsoft.com/office/drawing/2014/main" id="{395D31CB-5BE0-7941-B48E-68F1ACE810AA}"/>
                    </a:ext>
                  </a:extLst>
                </p:cNvPr>
                <p:cNvCxnSpPr/>
                <p:nvPr/>
              </p:nvCxnSpPr>
              <p:spPr>
                <a:xfrm rot="5400000" flipH="1">
                  <a:off x="3463264" y="2825765"/>
                  <a:ext cx="953824" cy="0"/>
                </a:xfrm>
                <a:prstGeom prst="straightConnector1">
                  <a:avLst/>
                </a:prstGeom>
                <a:ln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11" name="TextBox 31">
              <a:extLst>
                <a:ext uri="{FF2B5EF4-FFF2-40B4-BE49-F238E27FC236}">
                  <a16:creationId xmlns:a16="http://schemas.microsoft.com/office/drawing/2014/main" id="{E81F3DFA-9BA1-A349-B2E9-5ED3BE938AB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516508" y="2229992"/>
              <a:ext cx="1275064" cy="49674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9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9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9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9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9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200" b="1" dirty="0">
                  <a:solidFill>
                    <a:srgbClr val="00B0F0"/>
                  </a:solidFill>
                </a:rPr>
                <a:t>Cherenkov radiator 2</a:t>
              </a: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3D1950C8-70AC-794C-9BF9-326CEB12482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462723" y="2726737"/>
              <a:ext cx="239557" cy="526684"/>
            </a:xfrm>
            <a:prstGeom prst="straightConnector1">
              <a:avLst/>
            </a:prstGeom>
            <a:ln w="254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7CC3ACD7-F6DA-4144-AE23-956A20ED07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194796"/>
            <a:ext cx="2977627" cy="3986804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27434D10-3A9C-F241-B58F-094FF329CC0D}"/>
              </a:ext>
            </a:extLst>
          </p:cNvPr>
          <p:cNvSpPr txBox="1"/>
          <p:nvPr/>
        </p:nvSpPr>
        <p:spPr>
          <a:xfrm>
            <a:off x="5941104" y="5334000"/>
            <a:ext cx="3132524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dirty="0"/>
              <a:t>Y. Kim et al., </a:t>
            </a:r>
            <a:r>
              <a:rPr lang="pt" sz="1000" i="1" dirty="0"/>
              <a:t>Rev. </a:t>
            </a:r>
            <a:r>
              <a:rPr lang="pt" sz="1000" i="1" dirty="0" err="1"/>
              <a:t>Sci</a:t>
            </a:r>
            <a:r>
              <a:rPr lang="pt" sz="1000" i="1" dirty="0"/>
              <a:t>. </a:t>
            </a:r>
            <a:r>
              <a:rPr lang="pt" sz="1000" i="1" dirty="0" err="1"/>
              <a:t>Instrum</a:t>
            </a:r>
            <a:r>
              <a:rPr lang="pt" sz="1000" i="1" dirty="0"/>
              <a:t>. </a:t>
            </a:r>
            <a:r>
              <a:rPr lang="pt" sz="1000" b="1" dirty="0"/>
              <a:t>2016</a:t>
            </a:r>
            <a:r>
              <a:rPr lang="pt" sz="1000" i="1" dirty="0"/>
              <a:t>, 87, </a:t>
            </a:r>
            <a:r>
              <a:rPr lang="pt" sz="1000" dirty="0"/>
              <a:t>11E723</a:t>
            </a:r>
            <a:r>
              <a:rPr lang="pt" sz="1000" i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662471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27397B-9BFE-A441-8843-951C61EDDD9B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/>
              <a:t>Slide </a:t>
            </a:r>
            <a:fld id="{2651EAAB-5D0D-473B-859D-C18D8179491F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B1B18843-F30E-BA4B-BBA8-69CB799D57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z="2900" dirty="0"/>
              <a:t>SiO</a:t>
            </a:r>
            <a:r>
              <a:rPr lang="en-US" sz="2900" baseline="-25000" dirty="0"/>
              <a:t>2</a:t>
            </a:r>
            <a:r>
              <a:rPr lang="en-US" sz="2900" dirty="0"/>
              <a:t> Aerogel Cherenkov detectors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BE2C1E84-066D-E84B-8F4C-9D0E5515C1C2}"/>
              </a:ext>
            </a:extLst>
          </p:cNvPr>
          <p:cNvSpPr txBox="1">
            <a:spLocks/>
          </p:cNvSpPr>
          <p:nvPr/>
        </p:nvSpPr>
        <p:spPr>
          <a:xfrm>
            <a:off x="457200" y="1600200"/>
            <a:ext cx="5943600" cy="2027238"/>
          </a:xfrm>
          <a:prstGeom prst="rect">
            <a:avLst/>
          </a:prstGeom>
        </p:spPr>
        <p:txBody>
          <a:bodyPr>
            <a:normAutofit/>
          </a:bodyPr>
          <a:lstStyle>
            <a:lvl1pPr marL="346075" marR="0" indent="-346075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4B834"/>
              </a:buClr>
              <a:buSzPct val="100000"/>
              <a:buFont typeface="Wingdings" pitchFamily="2" charset="2"/>
              <a:buChar char="§"/>
              <a:tabLst/>
              <a:def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defRPr>
            </a:lvl1pPr>
            <a:lvl2pPr marL="690563" marR="0" indent="-346075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4B834"/>
              </a:buClr>
              <a:buSzPct val="100000"/>
              <a:buFont typeface="Arial" panose="020B0604020202020204" pitchFamily="34" charset="0"/>
              <a:buChar char="–"/>
              <a:tabLst/>
              <a:defRPr sz="240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031875" marR="0" indent="-350838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4B834"/>
              </a:buClr>
              <a:buSzPct val="100000"/>
              <a:buFont typeface="Wingdings" panose="05000000000000000000" pitchFamily="2" charset="2"/>
              <a:buChar char="§"/>
              <a:tabLst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4775" marR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4B834"/>
              </a:buClr>
              <a:buSzPct val="100000"/>
              <a:buFont typeface="Arial" panose="020B0604020202020204" pitchFamily="34" charset="0"/>
              <a:buChar char="–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16088" marR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4B834"/>
              </a:buClr>
              <a:buSzTx/>
              <a:buFont typeface="Wingdings" panose="05000000000000000000" pitchFamily="2" charset="2"/>
              <a:buChar char="§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/>
              <a:t>Density range 10 to 425 mg/cm</a:t>
            </a:r>
            <a:r>
              <a:rPr lang="en-US" sz="2000" b="1" baseline="30000" dirty="0"/>
              <a:t>3</a:t>
            </a:r>
          </a:p>
          <a:p>
            <a:pPr marL="687388" lvl="1" indent="-342900">
              <a:buFont typeface="Arial" panose="020B0604020202020204" pitchFamily="34" charset="0"/>
              <a:buChar char="•"/>
            </a:pPr>
            <a:r>
              <a:rPr lang="en-US" sz="1600" b="1" dirty="0"/>
              <a:t>thermal sintering required for high d</a:t>
            </a:r>
          </a:p>
          <a:p>
            <a:pPr marL="687388" lvl="1" indent="-342900">
              <a:buFont typeface="Arial" panose="020B0604020202020204" pitchFamily="34" charset="0"/>
              <a:buChar char="•"/>
            </a:pPr>
            <a:r>
              <a:rPr lang="en-US" sz="1600" b="1" dirty="0"/>
              <a:t>chemistry: TMOS, MeSi51, CS</a:t>
            </a:r>
          </a:p>
          <a:p>
            <a:pPr marL="687388" lvl="1" indent="-342900">
              <a:buFont typeface="Arial" panose="020B0604020202020204" pitchFamily="34" charset="0"/>
              <a:buChar char="•"/>
            </a:pPr>
            <a:r>
              <a:rPr lang="en-US" sz="1600" b="1" dirty="0"/>
              <a:t>critical parameter: optical clarity</a:t>
            </a:r>
          </a:p>
          <a:p>
            <a:pPr marL="687388" lvl="1" indent="-342900">
              <a:buFont typeface="Arial" panose="020B0604020202020204" pitchFamily="34" charset="0"/>
              <a:buChar char="•"/>
            </a:pPr>
            <a:r>
              <a:rPr lang="en-US" sz="1600" b="1" dirty="0"/>
              <a:t>Machining, solvents</a:t>
            </a:r>
            <a:endParaRPr lang="en-US" sz="2000" b="1" dirty="0"/>
          </a:p>
          <a:p>
            <a:pPr marL="0" indent="0">
              <a:buFont typeface="Wingdings" pitchFamily="2" charset="2"/>
              <a:buNone/>
            </a:pP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293837B-4DD9-C049-B1CF-C3BFCE2F07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990600"/>
            <a:ext cx="3185991" cy="245380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3B23854-B0EF-6445-8EE2-F23F5F155F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15" y="3505200"/>
            <a:ext cx="7443285" cy="1773109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2EB94767-6D68-CC42-9F94-919235478F71}"/>
              </a:ext>
            </a:extLst>
          </p:cNvPr>
          <p:cNvSpPr txBox="1"/>
          <p:nvPr/>
        </p:nvSpPr>
        <p:spPr>
          <a:xfrm>
            <a:off x="838200" y="5331023"/>
            <a:ext cx="693420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/>
              <a:t>Aerogel Cherenkov radiators, L to R: density 70, 164, 285, 348, 426 mg/cm</a:t>
            </a:r>
            <a:r>
              <a:rPr lang="en-US" sz="1200" baseline="30000" dirty="0"/>
              <a:t>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01C3D7B-9C24-9E40-B3FF-220DABE583E5}"/>
              </a:ext>
            </a:extLst>
          </p:cNvPr>
          <p:cNvSpPr txBox="1"/>
          <p:nvPr/>
        </p:nvSpPr>
        <p:spPr>
          <a:xfrm>
            <a:off x="0" y="5925979"/>
            <a:ext cx="3812497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dirty="0"/>
              <a:t>M. Tabata et al., </a:t>
            </a:r>
            <a:r>
              <a:rPr lang="en-US" sz="1000" i="1" dirty="0" err="1"/>
              <a:t>Nucl</a:t>
            </a:r>
            <a:r>
              <a:rPr lang="en-US" sz="1000" i="1" dirty="0"/>
              <a:t>. </a:t>
            </a:r>
            <a:r>
              <a:rPr lang="en-US" sz="1000" i="1" dirty="0" err="1"/>
              <a:t>Instrum</a:t>
            </a:r>
            <a:r>
              <a:rPr lang="en-US" sz="1000" i="1" dirty="0"/>
              <a:t>. Meth. A </a:t>
            </a:r>
            <a:r>
              <a:rPr lang="en-US" sz="1000" b="1" dirty="0"/>
              <a:t>2012</a:t>
            </a:r>
            <a:r>
              <a:rPr lang="en-US" sz="1000" dirty="0"/>
              <a:t>, </a:t>
            </a:r>
            <a:r>
              <a:rPr lang="en-US" sz="1000" i="1" dirty="0"/>
              <a:t>668</a:t>
            </a:r>
            <a:r>
              <a:rPr lang="en-US" sz="1000" dirty="0"/>
              <a:t>, 64.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1D44F0D-2044-4D40-943A-5D792A7AE99D}"/>
              </a:ext>
            </a:extLst>
          </p:cNvPr>
          <p:cNvSpPr txBox="1"/>
          <p:nvPr/>
        </p:nvSpPr>
        <p:spPr>
          <a:xfrm>
            <a:off x="-1" y="5697379"/>
            <a:ext cx="5805609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dirty="0"/>
              <a:t>I.L. Rasmussen, </a:t>
            </a:r>
            <a:r>
              <a:rPr lang="en-US" sz="1000" i="1" dirty="0"/>
              <a:t>J. Physique Colloq. </a:t>
            </a:r>
            <a:r>
              <a:rPr lang="en-US" sz="1000" b="1" dirty="0"/>
              <a:t>1989</a:t>
            </a:r>
            <a:r>
              <a:rPr lang="en-US" sz="1000" dirty="0"/>
              <a:t>, </a:t>
            </a:r>
            <a:r>
              <a:rPr lang="en-US" sz="1000" i="1" dirty="0"/>
              <a:t>C4</a:t>
            </a:r>
            <a:r>
              <a:rPr lang="en-US" sz="1000" dirty="0"/>
              <a:t>, C4-221 (2</a:t>
            </a:r>
            <a:r>
              <a:rPr lang="en-US" sz="1000" baseline="30000" dirty="0"/>
              <a:t>nd</a:t>
            </a:r>
            <a:r>
              <a:rPr lang="en-US" sz="1000" dirty="0"/>
              <a:t> Int. </a:t>
            </a:r>
            <a:r>
              <a:rPr lang="en-US" sz="1000" dirty="0" err="1"/>
              <a:t>Symp</a:t>
            </a:r>
            <a:r>
              <a:rPr lang="en-US" sz="1000" dirty="0"/>
              <a:t>. Aerogels 1988).</a:t>
            </a:r>
          </a:p>
        </p:txBody>
      </p:sp>
    </p:spTree>
    <p:extLst>
      <p:ext uri="{BB962C8B-B14F-4D97-AF65-F5344CB8AC3E}">
        <p14:creationId xmlns:p14="http://schemas.microsoft.com/office/powerpoint/2010/main" val="40958895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27397B-9BFE-A441-8843-951C61EDDD9B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/>
              <a:t>Slide </a:t>
            </a:r>
            <a:fld id="{2651EAAB-5D0D-473B-859D-C18D8179491F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44E9CBA-0956-1547-BFB2-0F4094459F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868495"/>
            <a:ext cx="3771974" cy="192419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8A28869-84BF-6546-817A-575A6C056C42}"/>
              </a:ext>
            </a:extLst>
          </p:cNvPr>
          <p:cNvSpPr txBox="1"/>
          <p:nvPr/>
        </p:nvSpPr>
        <p:spPr>
          <a:xfrm>
            <a:off x="279400" y="5791200"/>
            <a:ext cx="398780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348 mg/cm3 aerogels, L: machined; R: as cast.</a:t>
            </a:r>
          </a:p>
        </p:txBody>
      </p:sp>
      <p:sp>
        <p:nvSpPr>
          <p:cNvPr id="11" name="Title 2">
            <a:extLst>
              <a:ext uri="{FF2B5EF4-FFF2-40B4-BE49-F238E27FC236}">
                <a16:creationId xmlns:a16="http://schemas.microsoft.com/office/drawing/2014/main" id="{BF806B0E-CF3B-E548-A93E-286BAC7279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z="2900" dirty="0"/>
              <a:t>SiO</a:t>
            </a:r>
            <a:r>
              <a:rPr lang="en-US" sz="2900" baseline="-25000" dirty="0"/>
              <a:t>2</a:t>
            </a:r>
            <a:r>
              <a:rPr lang="en-US" sz="2900" dirty="0"/>
              <a:t> Aerogel Cherenkov detectors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30810C20-223C-9A48-B033-137BE7EB1134}"/>
              </a:ext>
            </a:extLst>
          </p:cNvPr>
          <p:cNvSpPr txBox="1">
            <a:spLocks/>
          </p:cNvSpPr>
          <p:nvPr/>
        </p:nvSpPr>
        <p:spPr>
          <a:xfrm>
            <a:off x="457200" y="1600200"/>
            <a:ext cx="5943600" cy="2027238"/>
          </a:xfrm>
          <a:prstGeom prst="rect">
            <a:avLst/>
          </a:prstGeom>
        </p:spPr>
        <p:txBody>
          <a:bodyPr>
            <a:normAutofit/>
          </a:bodyPr>
          <a:lstStyle>
            <a:lvl1pPr marL="346075" marR="0" indent="-346075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4B834"/>
              </a:buClr>
              <a:buSzPct val="100000"/>
              <a:buFont typeface="Wingdings" pitchFamily="2" charset="2"/>
              <a:buChar char="§"/>
              <a:tabLst/>
              <a:def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defRPr>
            </a:lvl1pPr>
            <a:lvl2pPr marL="690563" marR="0" indent="-346075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4B834"/>
              </a:buClr>
              <a:buSzPct val="100000"/>
              <a:buFont typeface="Arial" panose="020B0604020202020204" pitchFamily="34" charset="0"/>
              <a:buChar char="–"/>
              <a:tabLst/>
              <a:defRPr sz="240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031875" marR="0" indent="-350838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4B834"/>
              </a:buClr>
              <a:buSzPct val="100000"/>
              <a:buFont typeface="Wingdings" panose="05000000000000000000" pitchFamily="2" charset="2"/>
              <a:buChar char="§"/>
              <a:tabLst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4775" marR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4B834"/>
              </a:buClr>
              <a:buSzPct val="100000"/>
              <a:buFont typeface="Arial" panose="020B0604020202020204" pitchFamily="34" charset="0"/>
              <a:buChar char="–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16088" marR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4B834"/>
              </a:buClr>
              <a:buSzTx/>
              <a:buFont typeface="Wingdings" panose="05000000000000000000" pitchFamily="2" charset="2"/>
              <a:buChar char="§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/>
              <a:t>More info</a:t>
            </a:r>
          </a:p>
          <a:p>
            <a:pPr marL="687388" lvl="1" indent="-342900">
              <a:buFont typeface="Arial" panose="020B0604020202020204" pitchFamily="34" charset="0"/>
              <a:buChar char="•"/>
            </a:pPr>
            <a:r>
              <a:rPr lang="en-US" sz="1600" b="1" dirty="0"/>
              <a:t>thermal sintering</a:t>
            </a:r>
          </a:p>
          <a:p>
            <a:pPr marL="687388" lvl="1" indent="-342900">
              <a:buFont typeface="Arial" panose="020B0604020202020204" pitchFamily="34" charset="0"/>
              <a:buChar char="•"/>
            </a:pPr>
            <a:r>
              <a:rPr lang="en-US" sz="1600" b="1" dirty="0"/>
              <a:t>Machining, solvent?</a:t>
            </a:r>
            <a:endParaRPr lang="en-US" sz="2000" b="1" dirty="0"/>
          </a:p>
          <a:p>
            <a:pPr marL="0" indent="0">
              <a:buFont typeface="Wingdings" pitchFamily="2" charset="2"/>
              <a:buNone/>
            </a:pP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6320C5B-BC34-3940-B5AC-C4C54CEAEF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1316" y="1143000"/>
            <a:ext cx="2721684" cy="243265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8733DB8-F8CA-0D42-9630-F75EA0ABA4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3622" y="1143000"/>
            <a:ext cx="2447578" cy="244757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1C81895-FDC6-CB46-8A6B-2B2D75AEAB73}"/>
              </a:ext>
            </a:extLst>
          </p:cNvPr>
          <p:cNvSpPr txBox="1"/>
          <p:nvPr/>
        </p:nvSpPr>
        <p:spPr>
          <a:xfrm>
            <a:off x="3262191" y="3606052"/>
            <a:ext cx="5805609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dirty="0"/>
              <a:t>From I.L. Rasmussen, </a:t>
            </a:r>
            <a:r>
              <a:rPr lang="en-US" sz="1000" i="1" dirty="0"/>
              <a:t>J. Physique Colloq. </a:t>
            </a:r>
            <a:r>
              <a:rPr lang="en-US" sz="1000" b="1" dirty="0"/>
              <a:t>1989</a:t>
            </a:r>
            <a:r>
              <a:rPr lang="en-US" sz="1000" dirty="0"/>
              <a:t>, </a:t>
            </a:r>
            <a:r>
              <a:rPr lang="en-US" sz="1000" i="1" dirty="0"/>
              <a:t>C4</a:t>
            </a:r>
            <a:r>
              <a:rPr lang="en-US" sz="1000" dirty="0"/>
              <a:t>, C4-221 (2</a:t>
            </a:r>
            <a:r>
              <a:rPr lang="en-US" sz="1000" baseline="30000" dirty="0"/>
              <a:t>nd</a:t>
            </a:r>
            <a:r>
              <a:rPr lang="en-US" sz="1000" dirty="0"/>
              <a:t> Int. </a:t>
            </a:r>
            <a:r>
              <a:rPr lang="en-US" sz="1000" dirty="0" err="1"/>
              <a:t>Symp</a:t>
            </a:r>
            <a:r>
              <a:rPr lang="en-US" sz="1000" dirty="0"/>
              <a:t>. Aerogels 1988).</a:t>
            </a:r>
          </a:p>
        </p:txBody>
      </p:sp>
    </p:spTree>
    <p:extLst>
      <p:ext uri="{BB962C8B-B14F-4D97-AF65-F5344CB8AC3E}">
        <p14:creationId xmlns:p14="http://schemas.microsoft.com/office/powerpoint/2010/main" val="9854817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/>
              <a:t>Slide </a:t>
            </a:r>
            <a:fld id="{2651EAAB-5D0D-473B-859D-C18D8179491F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900" dirty="0">
                <a:solidFill>
                  <a:prstClr val="black"/>
                </a:solidFill>
              </a:rPr>
              <a:t>Summary</a:t>
            </a:r>
            <a:endParaRPr lang="en-US" dirty="0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6DB59AFE-533A-9E4A-A180-DBC7E491F59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7200" y="1600200"/>
            <a:ext cx="8229600" cy="4343399"/>
          </a:xfrm>
        </p:spPr>
        <p:txBody>
          <a:bodyPr>
            <a:normAutofit fontScale="92500" lnSpcReduction="2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/>
              <a:t>Plethora of foams:</a:t>
            </a:r>
          </a:p>
          <a:p>
            <a:pPr marL="687388" lvl="1" indent="-342900">
              <a:buFont typeface="Arial" panose="020B0604020202020204" pitchFamily="34" charset="0"/>
              <a:buChar char="•"/>
            </a:pPr>
            <a:r>
              <a:rPr lang="en-US" sz="1600" b="1" dirty="0"/>
              <a:t>DVB, Ta</a:t>
            </a:r>
            <a:r>
              <a:rPr lang="en-US" sz="1600" b="1" baseline="-25000" dirty="0"/>
              <a:t>2</a:t>
            </a:r>
            <a:r>
              <a:rPr lang="en-US" sz="1600" b="1" dirty="0"/>
              <a:t>O</a:t>
            </a:r>
            <a:r>
              <a:rPr lang="en-US" sz="1600" b="1" baseline="-25000" dirty="0"/>
              <a:t>5</a:t>
            </a:r>
            <a:r>
              <a:rPr lang="en-US" sz="1600" b="1" dirty="0"/>
              <a:t>, PI, SiO</a:t>
            </a:r>
            <a:r>
              <a:rPr lang="en-US" sz="1600" b="1" baseline="-25000" dirty="0"/>
              <a:t>2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/>
              <a:t>Acknowledgments</a:t>
            </a:r>
          </a:p>
          <a:p>
            <a:pPr marL="687388" lvl="1" indent="-342900">
              <a:buFont typeface="Arial" panose="020B0604020202020204" pitchFamily="34" charset="0"/>
              <a:buChar char="•"/>
            </a:pPr>
            <a:r>
              <a:rPr lang="en-US" sz="1600" b="1" dirty="0"/>
              <a:t>LANL MST-7 Target Fab team</a:t>
            </a:r>
          </a:p>
          <a:p>
            <a:pPr marL="687388" lvl="1" indent="-342900">
              <a:buFont typeface="Arial" panose="020B0604020202020204" pitchFamily="34" charset="0"/>
              <a:buChar char="•"/>
            </a:pPr>
            <a:r>
              <a:rPr lang="en-US" sz="1600" b="1" dirty="0"/>
              <a:t>Miles Beaux, Bryce Tappan</a:t>
            </a:r>
          </a:p>
          <a:p>
            <a:pPr marL="687388" lvl="1" indent="-342900">
              <a:buFont typeface="Arial" panose="020B0604020202020204" pitchFamily="34" charset="0"/>
              <a:buChar char="•"/>
            </a:pPr>
            <a:r>
              <a:rPr lang="en-US" sz="1600" b="1" dirty="0"/>
              <a:t>Matt Lee, Kyle </a:t>
            </a:r>
            <a:r>
              <a:rPr lang="en-US" sz="1600" b="1" dirty="0" err="1"/>
              <a:t>Cluff</a:t>
            </a:r>
            <a:endParaRPr lang="en-US" sz="1600" b="1" dirty="0"/>
          </a:p>
          <a:p>
            <a:pPr marL="687388" lvl="1" indent="-342900">
              <a:buFont typeface="Arial" panose="020B0604020202020204" pitchFamily="34" charset="0"/>
              <a:buChar char="•"/>
            </a:pPr>
            <a:r>
              <a:rPr lang="en-US" sz="1600" b="1" dirty="0"/>
              <a:t>Hans Herrmann, </a:t>
            </a:r>
            <a:r>
              <a:rPr lang="en-US" sz="1600" b="1" dirty="0" err="1"/>
              <a:t>Yongho</a:t>
            </a:r>
            <a:r>
              <a:rPr lang="en-US" sz="1600" b="1" dirty="0"/>
              <a:t> Kim</a:t>
            </a:r>
          </a:p>
          <a:p>
            <a:pPr marL="687388" lvl="1" indent="-342900">
              <a:buFont typeface="Arial" panose="020B0604020202020204" pitchFamily="34" charset="0"/>
              <a:buChar char="•"/>
            </a:pPr>
            <a:r>
              <a:rPr lang="en-US" sz="1600" b="1" dirty="0"/>
              <a:t>target fab colleagues at LLNL, GA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/>
              <a:t>References:</a:t>
            </a:r>
          </a:p>
          <a:p>
            <a:pPr marL="687388" lvl="1" indent="-342900">
              <a:buFont typeface="Arial" panose="020B0604020202020204" pitchFamily="34" charset="0"/>
              <a:buChar char="•"/>
            </a:pPr>
            <a:r>
              <a:rPr lang="en-US" sz="1600" dirty="0"/>
              <a:t>M.A.B. Meador et al., </a:t>
            </a:r>
            <a:r>
              <a:rPr lang="en-US" sz="1600" i="1" dirty="0"/>
              <a:t>ACS Appl. Mater. Interfaces </a:t>
            </a:r>
            <a:r>
              <a:rPr lang="en-US" sz="1600" b="1" dirty="0"/>
              <a:t>2015</a:t>
            </a:r>
            <a:r>
              <a:rPr lang="en-US" sz="1600" dirty="0"/>
              <a:t>, </a:t>
            </a:r>
            <a:r>
              <a:rPr lang="en-US" sz="1600" i="1" dirty="0"/>
              <a:t>7</a:t>
            </a:r>
            <a:r>
              <a:rPr lang="en-US" sz="1600" dirty="0"/>
              <a:t>, 1240.</a:t>
            </a:r>
          </a:p>
          <a:p>
            <a:pPr marL="687388" lvl="1" indent="-342900">
              <a:buFont typeface="Arial" panose="020B0604020202020204" pitchFamily="34" charset="0"/>
              <a:buChar char="•"/>
            </a:pPr>
            <a:r>
              <a:rPr lang="en-US" sz="1600" dirty="0"/>
              <a:t>M. Hegde et al., </a:t>
            </a:r>
            <a:r>
              <a:rPr lang="en-US" sz="1600" i="1" dirty="0"/>
              <a:t>Adv. Mater. </a:t>
            </a:r>
            <a:r>
              <a:rPr lang="en-US" sz="1600" b="1" dirty="0"/>
              <a:t>2017</a:t>
            </a:r>
            <a:r>
              <a:rPr lang="en-US" sz="1600" dirty="0"/>
              <a:t>, </a:t>
            </a:r>
            <a:r>
              <a:rPr lang="en-US" sz="1600" i="1" dirty="0"/>
              <a:t>29</a:t>
            </a:r>
            <a:r>
              <a:rPr lang="en-US" sz="1600" dirty="0"/>
              <a:t>, 1701240.</a:t>
            </a:r>
          </a:p>
          <a:p>
            <a:pPr marL="687388" lvl="1" indent="-342900">
              <a:buFont typeface="Arial" panose="020B0604020202020204" pitchFamily="34" charset="0"/>
              <a:buChar char="•"/>
            </a:pPr>
            <a:r>
              <a:rPr lang="en-US" sz="1600" dirty="0"/>
              <a:t>M. Herzberger et al., </a:t>
            </a:r>
            <a:r>
              <a:rPr lang="en-US" sz="1600" i="1" dirty="0"/>
              <a:t>ACS Macro Lett. </a:t>
            </a:r>
            <a:r>
              <a:rPr lang="en-US" sz="1600" b="1" dirty="0"/>
              <a:t>2018</a:t>
            </a:r>
            <a:r>
              <a:rPr lang="en-US" sz="1600" dirty="0"/>
              <a:t>, </a:t>
            </a:r>
            <a:r>
              <a:rPr lang="en-US" sz="1600" i="1" dirty="0"/>
              <a:t>7</a:t>
            </a:r>
            <a:r>
              <a:rPr lang="en-US" sz="1600" dirty="0"/>
              <a:t>, 493.</a:t>
            </a:r>
          </a:p>
          <a:p>
            <a:pPr marL="687388" lvl="1" indent="-342900">
              <a:buFont typeface="Arial" panose="020B0604020202020204" pitchFamily="34" charset="0"/>
              <a:buChar char="•"/>
            </a:pPr>
            <a:r>
              <a:rPr lang="en-US" sz="1600" dirty="0"/>
              <a:t>D. A. Rau et al., </a:t>
            </a:r>
            <a:r>
              <a:rPr lang="en-US" sz="1600" i="1" dirty="0"/>
              <a:t>ACS Appl. Mater. Interfaces </a:t>
            </a:r>
            <a:r>
              <a:rPr lang="en-US" sz="1600" b="1" dirty="0"/>
              <a:t>2018</a:t>
            </a:r>
            <a:r>
              <a:rPr lang="en-US" sz="1600" dirty="0"/>
              <a:t>, </a:t>
            </a:r>
            <a:r>
              <a:rPr lang="en-US" sz="1600" i="1" dirty="0"/>
              <a:t>10</a:t>
            </a:r>
            <a:r>
              <a:rPr lang="en-US" sz="1600" dirty="0"/>
              <a:t>, 34828.</a:t>
            </a:r>
          </a:p>
          <a:p>
            <a:pPr marL="687388" lvl="1" indent="-342900">
              <a:buFont typeface="Arial" panose="020B0604020202020204" pitchFamily="34" charset="0"/>
              <a:buChar char="•"/>
            </a:pPr>
            <a:r>
              <a:rPr lang="en-US" sz="1600" dirty="0"/>
              <a:t>Y. Kim et al., </a:t>
            </a:r>
            <a:r>
              <a:rPr lang="pt" sz="1600" i="1" dirty="0"/>
              <a:t>Rev. </a:t>
            </a:r>
            <a:r>
              <a:rPr lang="pt" sz="1600" i="1" dirty="0" err="1"/>
              <a:t>Sci</a:t>
            </a:r>
            <a:r>
              <a:rPr lang="pt" sz="1600" i="1" dirty="0"/>
              <a:t>. </a:t>
            </a:r>
            <a:r>
              <a:rPr lang="pt" sz="1600" i="1" dirty="0" err="1"/>
              <a:t>Instrum</a:t>
            </a:r>
            <a:r>
              <a:rPr lang="pt" sz="1600" i="1" dirty="0"/>
              <a:t>. </a:t>
            </a:r>
            <a:r>
              <a:rPr lang="pt" sz="1600" b="1" dirty="0"/>
              <a:t>2016</a:t>
            </a:r>
            <a:r>
              <a:rPr lang="pt" sz="1600" i="1" dirty="0"/>
              <a:t>, 87, </a:t>
            </a:r>
            <a:r>
              <a:rPr lang="pt" sz="1600" dirty="0"/>
              <a:t>11E723</a:t>
            </a:r>
            <a:r>
              <a:rPr lang="pt" sz="1600" i="1" dirty="0"/>
              <a:t>.</a:t>
            </a:r>
          </a:p>
          <a:p>
            <a:pPr marL="687388" lvl="1" indent="-342900">
              <a:buFont typeface="Arial" panose="020B0604020202020204" pitchFamily="34" charset="0"/>
              <a:buChar char="•"/>
            </a:pPr>
            <a:r>
              <a:rPr lang="en-US" sz="1600" dirty="0"/>
              <a:t>I.L. Rasmussen, </a:t>
            </a:r>
            <a:r>
              <a:rPr lang="en-US" sz="1600" i="1" dirty="0"/>
              <a:t>J. Physique Colloq. </a:t>
            </a:r>
            <a:r>
              <a:rPr lang="en-US" sz="1600" b="1" dirty="0"/>
              <a:t>1989</a:t>
            </a:r>
            <a:r>
              <a:rPr lang="en-US" sz="1600" dirty="0"/>
              <a:t>, </a:t>
            </a:r>
            <a:r>
              <a:rPr lang="en-US" sz="1600" i="1" dirty="0"/>
              <a:t>C4</a:t>
            </a:r>
            <a:r>
              <a:rPr lang="en-US" sz="1600" dirty="0"/>
              <a:t>, C4-221.</a:t>
            </a:r>
          </a:p>
          <a:p>
            <a:pPr marL="687388" lvl="1" indent="-342900">
              <a:buFont typeface="Arial" panose="020B0604020202020204" pitchFamily="34" charset="0"/>
              <a:buChar char="•"/>
            </a:pPr>
            <a:endParaRPr lang="en-US" sz="16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F813329-7664-E84F-B0CD-F129957B7D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0240" y="76200"/>
            <a:ext cx="4607560" cy="3455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7734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AB8ADB36-544F-EC49-88F2-65EF91ED35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2057400"/>
            <a:ext cx="2647950" cy="35306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6A677CD-4430-CE4A-BB1A-5206C71204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355600"/>
            <a:ext cx="3352800" cy="44704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/>
              <a:t>Slide </a:t>
            </a:r>
            <a:fld id="{2651EAAB-5D0D-473B-859D-C18D8179491F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1571E77-3AD4-184B-8B2B-BD918DBD1F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52400"/>
            <a:ext cx="2514600" cy="33528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4E56F9F-3543-C04D-BE1B-89259A8FD2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0" y="2938462"/>
            <a:ext cx="2343150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4898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phere2.png">
            <a:extLst>
              <a:ext uri="{FF2B5EF4-FFF2-40B4-BE49-F238E27FC236}">
                <a16:creationId xmlns:a16="http://schemas.microsoft.com/office/drawing/2014/main" id="{8942AA8F-D8AF-9040-BDDD-66C7E3CAA71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598" b="12293"/>
          <a:stretch/>
        </p:blipFill>
        <p:spPr>
          <a:xfrm>
            <a:off x="6128023" y="2053118"/>
            <a:ext cx="2907520" cy="1981200"/>
          </a:xfrm>
          <a:prstGeom prst="rect">
            <a:avLst/>
          </a:prstGeom>
        </p:spPr>
      </p:pic>
      <p:pic>
        <p:nvPicPr>
          <p:cNvPr id="9" name="Picture 8" descr="sphere.png">
            <a:extLst>
              <a:ext uri="{FF2B5EF4-FFF2-40B4-BE49-F238E27FC236}">
                <a16:creationId xmlns:a16="http://schemas.microsoft.com/office/drawing/2014/main" id="{6110AA2E-4380-3941-8172-4FB25082521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784"/>
          <a:stretch/>
        </p:blipFill>
        <p:spPr>
          <a:xfrm>
            <a:off x="5018678" y="3863181"/>
            <a:ext cx="2679700" cy="1902809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4DEA6A7-72EF-C74E-8E1B-7DA060AC5998}"/>
              </a:ext>
            </a:extLst>
          </p:cNvPr>
          <p:cNvSpPr txBox="1">
            <a:spLocks/>
          </p:cNvSpPr>
          <p:nvPr/>
        </p:nvSpPr>
        <p:spPr>
          <a:xfrm>
            <a:off x="457200" y="304800"/>
            <a:ext cx="7162009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900" b="1" dirty="0">
                <a:latin typeface="Arial" panose="020B0604020202020204" pitchFamily="34" charset="0"/>
                <a:cs typeface="Arial" panose="020B0604020202020204" pitchFamily="34" charset="0"/>
              </a:rPr>
              <a:t>Future Directions and Materials</a:t>
            </a:r>
          </a:p>
        </p:txBody>
      </p:sp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8BF6350B-DE76-FF40-9231-76495B21980B}"/>
              </a:ext>
            </a:extLst>
          </p:cNvPr>
          <p:cNvSpPr txBox="1">
            <a:spLocks/>
          </p:cNvSpPr>
          <p:nvPr/>
        </p:nvSpPr>
        <p:spPr>
          <a:xfrm>
            <a:off x="457200" y="1600200"/>
            <a:ext cx="8382000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4B834"/>
              </a:buClr>
              <a:buSzTx/>
              <a:buFont typeface="Wingdings" pitchFamily="2" charset="2"/>
              <a:buNone/>
              <a:tabLst/>
              <a:def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defRPr>
            </a:lvl1pPr>
            <a:lvl2pPr marL="45720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4B834"/>
              </a:buClr>
              <a:buSzPct val="120000"/>
              <a:buFont typeface="Arial" panose="020B0604020202020204" pitchFamily="34" charset="0"/>
              <a:buNone/>
              <a:tabLst/>
              <a:defRPr sz="2400" kern="1200" baseline="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marR="0" indent="0" algn="ctr" defTabSz="914400" rtl="0" eaLnBrk="1" fontAlgn="auto" latinLnBrk="0" hangingPunct="1">
              <a:lnSpc>
                <a:spcPct val="100000"/>
              </a:lnSpc>
              <a:spcBef>
                <a:spcPts val="576"/>
              </a:spcBef>
              <a:spcAft>
                <a:spcPts val="0"/>
              </a:spcAft>
              <a:buClr>
                <a:srgbClr val="F4B834"/>
              </a:buClr>
              <a:buSzPct val="130000"/>
              <a:buFont typeface="Arial" pitchFamily="34" charset="0"/>
              <a:buNone/>
              <a:tabLst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4B834"/>
              </a:buClr>
              <a:buSzPct val="130000"/>
              <a:buFont typeface="Arial" panose="020B0604020202020204" pitchFamily="34" charset="0"/>
              <a:buNone/>
              <a:tabLst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4B834"/>
              </a:buClr>
              <a:buSzTx/>
              <a:buFont typeface="Arial" pitchFamily="34" charset="0"/>
              <a:buNone/>
              <a:tabLst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1"/>
                </a:solidFill>
              </a:rPr>
              <a:t>Double Shells, Revolver, other future platform requirements</a:t>
            </a:r>
          </a:p>
          <a:p>
            <a:pPr marL="800100" lvl="1" indent="-342900" algn="l">
              <a:spcBef>
                <a:spcPts val="0"/>
              </a:spcBef>
              <a:buSzTx/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tx1"/>
                </a:solidFill>
                <a:latin typeface="+mn-lt"/>
              </a:rPr>
              <a:t>Precisely controlled density- </a:t>
            </a:r>
            <a:r>
              <a:rPr lang="en-US" sz="1600" b="1" i="1" dirty="0">
                <a:solidFill>
                  <a:schemeClr val="tx2"/>
                </a:solidFill>
                <a:latin typeface="+mn-lt"/>
              </a:rPr>
              <a:t>density gradients</a:t>
            </a:r>
          </a:p>
          <a:p>
            <a:pPr marL="800100" lvl="1" indent="-342900" algn="l">
              <a:spcBef>
                <a:spcPts val="0"/>
              </a:spcBef>
              <a:buSzTx/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tx1"/>
                </a:solidFill>
                <a:latin typeface="+mn-lt"/>
              </a:rPr>
              <a:t>Pure metals, mixed metals, compositional gradients</a:t>
            </a:r>
          </a:p>
          <a:p>
            <a:pPr marL="800100" lvl="1" indent="-342900" algn="l">
              <a:spcBef>
                <a:spcPts val="0"/>
              </a:spcBef>
              <a:buSzTx/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tx1"/>
                </a:solidFill>
                <a:latin typeface="+mn-lt"/>
              </a:rPr>
              <a:t>Spherical geometries- </a:t>
            </a:r>
            <a:r>
              <a:rPr lang="en-US" sz="1600" b="1" i="1" dirty="0">
                <a:solidFill>
                  <a:schemeClr val="tx2"/>
                </a:solidFill>
                <a:latin typeface="+mn-lt"/>
              </a:rPr>
              <a:t>radial density gradients</a:t>
            </a:r>
          </a:p>
          <a:p>
            <a:pPr marL="800100" lvl="1" indent="-342900" algn="l">
              <a:spcBef>
                <a:spcPts val="0"/>
              </a:spcBef>
              <a:buSzTx/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tx1"/>
                </a:solidFill>
                <a:latin typeface="+mn-lt"/>
              </a:rPr>
              <a:t>Structural foams require strength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b="1" dirty="0" err="1">
                <a:solidFill>
                  <a:schemeClr val="tx1"/>
                </a:solidFill>
              </a:rPr>
              <a:t>Bijels</a:t>
            </a:r>
            <a:r>
              <a:rPr lang="en-US" sz="2000" b="1" dirty="0">
                <a:solidFill>
                  <a:schemeClr val="tx1"/>
                </a:solidFill>
              </a:rPr>
              <a:t>: past and present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tx1"/>
                </a:solidFill>
              </a:rPr>
              <a:t>Tunability, flexibility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1600" b="1" dirty="0" err="1">
                <a:solidFill>
                  <a:schemeClr val="tx1"/>
                </a:solidFill>
              </a:rPr>
              <a:t>Bijel</a:t>
            </a:r>
            <a:r>
              <a:rPr lang="en-US" sz="1600" b="1" dirty="0">
                <a:solidFill>
                  <a:schemeClr val="tx1"/>
                </a:solidFill>
              </a:rPr>
              <a:t> templated, polymer cast metal foams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tx1"/>
                </a:solidFill>
              </a:rPr>
              <a:t>True metal particle stabilized </a:t>
            </a:r>
            <a:r>
              <a:rPr lang="en-US" sz="1600" b="1" dirty="0" err="1">
                <a:solidFill>
                  <a:schemeClr val="tx1"/>
                </a:solidFill>
              </a:rPr>
              <a:t>bijels</a:t>
            </a:r>
            <a:endParaRPr lang="en-US" sz="1600" b="1" dirty="0">
              <a:solidFill>
                <a:schemeClr val="tx1"/>
              </a:solidFill>
            </a:endParaRP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1600" b="1" dirty="0" err="1">
                <a:solidFill>
                  <a:schemeClr val="tx1"/>
                </a:solidFill>
              </a:rPr>
              <a:t>Bijel</a:t>
            </a:r>
            <a:r>
              <a:rPr lang="en-US" sz="1600" b="1" dirty="0">
                <a:solidFill>
                  <a:schemeClr val="tx1"/>
                </a:solidFill>
              </a:rPr>
              <a:t> templated ultralow density carbon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1"/>
                </a:solidFill>
              </a:rPr>
              <a:t>Recent AM advances for metals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tx1"/>
                </a:solidFill>
              </a:rPr>
              <a:t>Printed metal foams: density gradients</a:t>
            </a:r>
          </a:p>
        </p:txBody>
      </p:sp>
    </p:spTree>
    <p:extLst>
      <p:ext uri="{BB962C8B-B14F-4D97-AF65-F5344CB8AC3E}">
        <p14:creationId xmlns:p14="http://schemas.microsoft.com/office/powerpoint/2010/main" val="14646191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/>
              <a:t>Slide </a:t>
            </a:r>
            <a:fld id="{2651EAAB-5D0D-473B-859D-C18D8179491F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/>
              <a:t>DVB aerogel, tantalum oxide</a:t>
            </a:r>
          </a:p>
          <a:p>
            <a:pPr marL="687388" lvl="1" indent="-342900">
              <a:buFont typeface="Arial" panose="020B0604020202020204" pitchFamily="34" charset="0"/>
              <a:buChar char="•"/>
            </a:pPr>
            <a:r>
              <a:rPr lang="en-US" sz="1600" b="1" dirty="0"/>
              <a:t>lower d, Doped DVB, Ta</a:t>
            </a:r>
            <a:r>
              <a:rPr lang="en-US" sz="1600" b="1" baseline="-25000" dirty="0"/>
              <a:t>2</a:t>
            </a:r>
            <a:r>
              <a:rPr lang="en-US" sz="1600" b="1" dirty="0"/>
              <a:t>O</a:t>
            </a:r>
            <a:r>
              <a:rPr lang="en-US" sz="1600" b="1" baseline="-25000" dirty="0"/>
              <a:t>5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/>
              <a:t>Polyimide aerogels, for targets</a:t>
            </a:r>
          </a:p>
          <a:p>
            <a:pPr marL="687388" lvl="1" indent="-342900">
              <a:buFont typeface="Arial" panose="020B0604020202020204" pitchFamily="34" charset="0"/>
              <a:buChar char="•"/>
            </a:pPr>
            <a:r>
              <a:rPr lang="en-US" sz="1600" b="1" dirty="0"/>
              <a:t>possible candidate for DS, </a:t>
            </a:r>
            <a:r>
              <a:rPr lang="en-US" sz="1600" b="1" dirty="0" err="1"/>
              <a:t>MShock</a:t>
            </a:r>
            <a:endParaRPr lang="en-US" sz="16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/>
              <a:t>PI aerogel: AM R&amp;D, non target fab</a:t>
            </a:r>
          </a:p>
          <a:p>
            <a:pPr marL="687388" lvl="1" indent="-342900">
              <a:buFont typeface="Arial" panose="020B0604020202020204" pitchFamily="34" charset="0"/>
              <a:buChar char="•"/>
            </a:pPr>
            <a:r>
              <a:rPr lang="en-US" sz="1600" b="1" dirty="0"/>
              <a:t>additive manufacturing</a:t>
            </a:r>
          </a:p>
          <a:p>
            <a:pPr marL="687388" lvl="1" indent="-342900">
              <a:buFont typeface="Arial" panose="020B0604020202020204" pitchFamily="34" charset="0"/>
              <a:buChar char="•"/>
            </a:pPr>
            <a:r>
              <a:rPr lang="en-US" sz="1600" b="1" dirty="0"/>
              <a:t>stockpile materials replacement</a:t>
            </a:r>
          </a:p>
          <a:p>
            <a:pPr marL="687388" lvl="1" indent="-342900">
              <a:buFont typeface="Arial" panose="020B0604020202020204" pitchFamily="34" charset="0"/>
              <a:buChar char="•"/>
            </a:pPr>
            <a:r>
              <a:rPr lang="en-US" sz="1600" b="1" dirty="0"/>
              <a:t>air-buoyant solids</a:t>
            </a:r>
          </a:p>
          <a:p>
            <a:pPr marL="687388" lvl="1" indent="-342900">
              <a:buFont typeface="Arial" panose="020B0604020202020204" pitchFamily="34" charset="0"/>
              <a:buChar char="•"/>
            </a:pPr>
            <a:r>
              <a:rPr lang="en-US" sz="1600" b="1" dirty="0"/>
              <a:t>energetic materials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/>
              <a:t>Silica aerogels for Cherenkov detectors</a:t>
            </a:r>
          </a:p>
          <a:p>
            <a:pPr marL="687388" lvl="1" indent="-342900">
              <a:buFont typeface="Arial" panose="020B0604020202020204" pitchFamily="34" charset="0"/>
              <a:buChar char="•"/>
            </a:pPr>
            <a:r>
              <a:rPr lang="en-US" sz="1600" b="1" dirty="0"/>
              <a:t>attaining high densities,  low densities</a:t>
            </a:r>
          </a:p>
          <a:p>
            <a:pPr marL="687388" lvl="1" indent="-342900">
              <a:buFont typeface="Arial" panose="020B0604020202020204" pitchFamily="34" charset="0"/>
              <a:buChar char="•"/>
            </a:pPr>
            <a:r>
              <a:rPr lang="en-US" sz="1600" b="1" dirty="0"/>
              <a:t>critical parameters: clarity, light collection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900" dirty="0">
                <a:solidFill>
                  <a:prstClr val="black"/>
                </a:solidFill>
              </a:rPr>
              <a:t>Outline</a:t>
            </a:r>
            <a:endParaRPr lang="en-US" dirty="0"/>
          </a:p>
        </p:txBody>
      </p:sp>
      <p:pic>
        <p:nvPicPr>
          <p:cNvPr id="5" name="Content Placeholder 6">
            <a:extLst>
              <a:ext uri="{FF2B5EF4-FFF2-40B4-BE49-F238E27FC236}">
                <a16:creationId xmlns:a16="http://schemas.microsoft.com/office/drawing/2014/main" id="{84214B87-0BC7-6D4B-A709-E965212F21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colorTemperature colorTemp="11500"/>
                    </a14:imgEffect>
                    <a14:imgEffect>
                      <a14:saturation sat="19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10200" y="1140527"/>
            <a:ext cx="3356097" cy="25170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531267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/>
              <a:t>Slide </a:t>
            </a:r>
            <a:fld id="{2651EAAB-5D0D-473B-859D-C18D8179491F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900" dirty="0"/>
              <a:t>DVB Aerogel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033BB2A-6988-2D4F-972F-65D354E7444D}"/>
              </a:ext>
            </a:extLst>
          </p:cNvPr>
          <p:cNvSpPr txBox="1">
            <a:spLocks/>
          </p:cNvSpPr>
          <p:nvPr/>
        </p:nvSpPr>
        <p:spPr>
          <a:xfrm>
            <a:off x="457200" y="1600200"/>
            <a:ext cx="8229600" cy="4343399"/>
          </a:xfrm>
          <a:prstGeom prst="rect">
            <a:avLst/>
          </a:prstGeom>
        </p:spPr>
        <p:txBody>
          <a:bodyPr>
            <a:normAutofit/>
          </a:bodyPr>
          <a:lstStyle>
            <a:lvl1pPr marL="346075" marR="0" indent="-346075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4B834"/>
              </a:buClr>
              <a:buSzPct val="100000"/>
              <a:buFont typeface="Wingdings" pitchFamily="2" charset="2"/>
              <a:buChar char="§"/>
              <a:tabLst/>
              <a:def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defRPr>
            </a:lvl1pPr>
            <a:lvl2pPr marL="690563" marR="0" indent="-346075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4B834"/>
              </a:buClr>
              <a:buSzPct val="100000"/>
              <a:buFont typeface="Arial" panose="020B0604020202020204" pitchFamily="34" charset="0"/>
              <a:buChar char="–"/>
              <a:tabLst/>
              <a:defRPr sz="240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031875" marR="0" indent="-350838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4B834"/>
              </a:buClr>
              <a:buSzPct val="100000"/>
              <a:buFont typeface="Wingdings" panose="05000000000000000000" pitchFamily="2" charset="2"/>
              <a:buChar char="§"/>
              <a:tabLst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4775" marR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4B834"/>
              </a:buClr>
              <a:buSzPct val="100000"/>
              <a:buFont typeface="Arial" panose="020B0604020202020204" pitchFamily="34" charset="0"/>
              <a:buChar char="–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16088" marR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4B834"/>
              </a:buClr>
              <a:buSzTx/>
              <a:buFont typeface="Wingdings" panose="05000000000000000000" pitchFamily="2" charset="2"/>
              <a:buChar char="§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 err="1"/>
              <a:t>polyHIPE</a:t>
            </a:r>
            <a:r>
              <a:rPr lang="en-US" sz="2000" b="1" dirty="0"/>
              <a:t> still problematic</a:t>
            </a:r>
          </a:p>
          <a:p>
            <a:pPr marL="687388" lvl="1" indent="-342900">
              <a:buFont typeface="Arial" panose="020B0604020202020204" pitchFamily="34" charset="0"/>
              <a:buChar char="•"/>
            </a:pPr>
            <a:r>
              <a:rPr lang="en-US" sz="1600" b="1" dirty="0"/>
              <a:t>voids, shrinkage at low densities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/>
              <a:t>Reduced density DVB aerogel</a:t>
            </a:r>
          </a:p>
          <a:p>
            <a:pPr marL="687388" lvl="1" indent="-342900">
              <a:buFont typeface="Arial" panose="020B0604020202020204" pitchFamily="34" charset="0"/>
              <a:buChar char="•"/>
            </a:pPr>
            <a:r>
              <a:rPr lang="en-US" sz="1600" b="1" dirty="0"/>
              <a:t>for Double Shell, MARBLE?</a:t>
            </a:r>
          </a:p>
          <a:p>
            <a:pPr marL="687388" lvl="1" indent="-342900">
              <a:buFont typeface="Arial" panose="020B0604020202020204" pitchFamily="34" charset="0"/>
              <a:buChar char="•"/>
            </a:pPr>
            <a:r>
              <a:rPr lang="en-US" sz="1600" b="1" dirty="0"/>
              <a:t>reduced d from 30 mg/cm</a:t>
            </a:r>
            <a:r>
              <a:rPr lang="en-US" sz="1600" b="1" baseline="30000" dirty="0"/>
              <a:t>3</a:t>
            </a:r>
            <a:r>
              <a:rPr lang="en-US" sz="1600" b="1" dirty="0"/>
              <a:t> to 16 mg/cm</a:t>
            </a:r>
            <a:r>
              <a:rPr lang="en-US" sz="1600" b="1" baseline="30000" dirty="0"/>
              <a:t>3</a:t>
            </a:r>
            <a:r>
              <a:rPr lang="en-US" sz="1600" b="1" dirty="0"/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/>
              <a:t>Doped full-d plastics</a:t>
            </a:r>
          </a:p>
          <a:p>
            <a:pPr marL="687388" lvl="1" indent="-342900">
              <a:buFont typeface="Arial" panose="020B0604020202020204" pitchFamily="34" charset="0"/>
              <a:buChar char="•"/>
            </a:pPr>
            <a:r>
              <a:rPr lang="en-US" sz="1600" b="1" dirty="0"/>
              <a:t>halogens, silicon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/>
              <a:t>Doped DVB aerogel</a:t>
            </a:r>
          </a:p>
          <a:p>
            <a:pPr marL="687388" lvl="1" indent="-342900">
              <a:buFont typeface="Arial" panose="020B0604020202020204" pitchFamily="34" charset="0"/>
              <a:buChar char="•"/>
            </a:pPr>
            <a:r>
              <a:rPr lang="en-US" sz="1600" b="1" dirty="0"/>
              <a:t>~100 mg/cm</a:t>
            </a:r>
            <a:r>
              <a:rPr lang="en-US" sz="1600" b="1" baseline="30000" dirty="0"/>
              <a:t>3</a:t>
            </a:r>
            <a:r>
              <a:rPr lang="en-US" sz="1600" b="1" dirty="0"/>
              <a:t> Si doped, Cl doped (LDRD)</a:t>
            </a:r>
          </a:p>
          <a:p>
            <a:pPr marL="687388" lvl="1" indent="-342900">
              <a:buFont typeface="Arial" panose="020B0604020202020204" pitchFamily="34" charset="0"/>
              <a:buChar char="•"/>
            </a:pPr>
            <a:r>
              <a:rPr lang="en-US" sz="1600" b="1" dirty="0"/>
              <a:t>3% Cl, 3% I doped less robust (</a:t>
            </a:r>
            <a:r>
              <a:rPr lang="en-US" sz="1600" b="1" dirty="0" err="1"/>
              <a:t>MShock</a:t>
            </a:r>
            <a:r>
              <a:rPr lang="en-US" sz="1600" b="1" dirty="0"/>
              <a:t>)</a:t>
            </a:r>
          </a:p>
          <a:p>
            <a:pPr marL="0" indent="0">
              <a:buFont typeface="Wingdings" pitchFamily="2" charset="2"/>
              <a:buNone/>
            </a:pPr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39C4F74C-2B19-5946-9839-B98E9335A1D0}"/>
              </a:ext>
            </a:extLst>
          </p:cNvPr>
          <p:cNvSpPr txBox="1">
            <a:spLocks/>
          </p:cNvSpPr>
          <p:nvPr/>
        </p:nvSpPr>
        <p:spPr>
          <a:xfrm>
            <a:off x="457200" y="4906963"/>
            <a:ext cx="8229600" cy="12192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lang="en-US" sz="1000" kern="1200" normalizeH="0" baseline="0" smtClean="0">
                <a:solidFill>
                  <a:srgbClr val="F4B834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000" i="1" dirty="0">
                <a:solidFill>
                  <a:schemeClr val="tx1"/>
                </a:solidFill>
              </a:rPr>
              <a:t>Checked out Stephanie Edwards’ poster?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89CCB06-EF64-DA48-BAAC-E3AF4D93CF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6263940" y="2829986"/>
            <a:ext cx="1835820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BD56E3E-A8F2-A343-B170-7EB19C58589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78" t="14048" r="34143" b="15714"/>
          <a:stretch/>
        </p:blipFill>
        <p:spPr>
          <a:xfrm>
            <a:off x="6107325" y="731837"/>
            <a:ext cx="2198475" cy="219847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6463C09-3BAE-3C43-B6FF-08E98CD07717}"/>
              </a:ext>
            </a:extLst>
          </p:cNvPr>
          <p:cNvSpPr txBox="1"/>
          <p:nvPr/>
        </p:nvSpPr>
        <p:spPr>
          <a:xfrm>
            <a:off x="5734050" y="5271393"/>
            <a:ext cx="2687894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/>
              <a:t>Double Shell parts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EA76769-DA3C-414F-AE32-6886D6FF24C3}"/>
              </a:ext>
            </a:extLst>
          </p:cNvPr>
          <p:cNvSpPr txBox="1"/>
          <p:nvPr/>
        </p:nvSpPr>
        <p:spPr>
          <a:xfrm>
            <a:off x="6024979" y="2959583"/>
            <a:ext cx="2433221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/>
              <a:t>DVB in MARBLE VC target</a:t>
            </a:r>
          </a:p>
        </p:txBody>
      </p:sp>
    </p:spTree>
    <p:extLst>
      <p:ext uri="{BB962C8B-B14F-4D97-AF65-F5344CB8AC3E}">
        <p14:creationId xmlns:p14="http://schemas.microsoft.com/office/powerpoint/2010/main" val="197398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/>
              <a:t>Slide </a:t>
            </a:r>
            <a:fld id="{2651EAAB-5D0D-473B-859D-C18D8179491F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10" name="Title 2">
            <a:extLst>
              <a:ext uri="{FF2B5EF4-FFF2-40B4-BE49-F238E27FC236}">
                <a16:creationId xmlns:a16="http://schemas.microsoft.com/office/drawing/2014/main" id="{136A037B-3F9F-FB47-A9E1-B48520A193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z="2900" dirty="0"/>
              <a:t>Tantalum Oxide Aerogel, </a:t>
            </a:r>
            <a:r>
              <a:rPr lang="en-US" sz="2900" dirty="0" err="1"/>
              <a:t>Ti</a:t>
            </a:r>
            <a:r>
              <a:rPr lang="en-US" sz="2900" dirty="0"/>
              <a:t> doped SiO2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CE3A6496-BCEB-A44B-AA69-0D617802CCC7}"/>
              </a:ext>
            </a:extLst>
          </p:cNvPr>
          <p:cNvSpPr txBox="1">
            <a:spLocks/>
          </p:cNvSpPr>
          <p:nvPr/>
        </p:nvSpPr>
        <p:spPr>
          <a:xfrm>
            <a:off x="457200" y="1600200"/>
            <a:ext cx="8229600" cy="4343399"/>
          </a:xfrm>
          <a:prstGeom prst="rect">
            <a:avLst/>
          </a:prstGeom>
        </p:spPr>
        <p:txBody>
          <a:bodyPr>
            <a:normAutofit/>
          </a:bodyPr>
          <a:lstStyle>
            <a:lvl1pPr marL="346075" marR="0" indent="-346075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4B834"/>
              </a:buClr>
              <a:buSzPct val="100000"/>
              <a:buFont typeface="Wingdings" pitchFamily="2" charset="2"/>
              <a:buChar char="§"/>
              <a:tabLst/>
              <a:def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defRPr>
            </a:lvl1pPr>
            <a:lvl2pPr marL="690563" marR="0" indent="-346075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4B834"/>
              </a:buClr>
              <a:buSzPct val="100000"/>
              <a:buFont typeface="Arial" panose="020B0604020202020204" pitchFamily="34" charset="0"/>
              <a:buChar char="–"/>
              <a:tabLst/>
              <a:defRPr sz="240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031875" marR="0" indent="-350838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4B834"/>
              </a:buClr>
              <a:buSzPct val="100000"/>
              <a:buFont typeface="Wingdings" panose="05000000000000000000" pitchFamily="2" charset="2"/>
              <a:buChar char="§"/>
              <a:tabLst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4775" marR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4B834"/>
              </a:buClr>
              <a:buSzPct val="100000"/>
              <a:buFont typeface="Arial" panose="020B0604020202020204" pitchFamily="34" charset="0"/>
              <a:buChar char="–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16088" marR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4B834"/>
              </a:buClr>
              <a:buSzTx/>
              <a:buFont typeface="Wingdings" panose="05000000000000000000" pitchFamily="2" charset="2"/>
              <a:buChar char="§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/>
              <a:t>1:5 TiO</a:t>
            </a:r>
            <a:r>
              <a:rPr lang="en-US" sz="2000" b="1" baseline="-25000" dirty="0"/>
              <a:t>2</a:t>
            </a:r>
            <a:r>
              <a:rPr lang="en-US" sz="2000" b="1" dirty="0"/>
              <a:t>:SiO</a:t>
            </a:r>
            <a:r>
              <a:rPr lang="en-US" sz="2000" b="1" baseline="-25000" dirty="0"/>
              <a:t>2</a:t>
            </a:r>
          </a:p>
          <a:p>
            <a:pPr marL="687388" lvl="1" indent="-342900">
              <a:buFont typeface="Arial" panose="020B0604020202020204" pitchFamily="34" charset="0"/>
              <a:buChar char="•"/>
            </a:pPr>
            <a:r>
              <a:rPr lang="en-US" sz="1600" b="1" dirty="0"/>
              <a:t>Chunky/ smooth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/>
              <a:t>Ta</a:t>
            </a:r>
            <a:r>
              <a:rPr lang="en-US" sz="2000" b="1" baseline="-25000" dirty="0"/>
              <a:t>2</a:t>
            </a:r>
            <a:r>
              <a:rPr lang="en-US" sz="2000" b="1" dirty="0"/>
              <a:t>O</a:t>
            </a:r>
            <a:r>
              <a:rPr lang="en-US" sz="2000" b="1" baseline="-25000" dirty="0"/>
              <a:t>5</a:t>
            </a:r>
            <a:r>
              <a:rPr lang="en-US" sz="2000" b="1" dirty="0"/>
              <a:t> aerogel: high z, low d</a:t>
            </a:r>
          </a:p>
          <a:p>
            <a:pPr marL="687388" lvl="1" indent="-342900">
              <a:buFont typeface="Arial" panose="020B0604020202020204" pitchFamily="34" charset="0"/>
              <a:buChar char="•"/>
            </a:pPr>
            <a:r>
              <a:rPr lang="en-US" sz="1600" b="1" dirty="0"/>
              <a:t>for DS, other applications</a:t>
            </a:r>
          </a:p>
          <a:p>
            <a:pPr marL="687388" lvl="1" indent="-342900">
              <a:buFont typeface="Arial" panose="020B0604020202020204" pitchFamily="34" charset="0"/>
              <a:buChar char="•"/>
            </a:pPr>
            <a:r>
              <a:rPr lang="en-US" sz="1600" b="1" dirty="0"/>
              <a:t>200 mg/cm</a:t>
            </a:r>
            <a:r>
              <a:rPr lang="en-US" sz="1600" b="1" baseline="30000" dirty="0"/>
              <a:t>3</a:t>
            </a:r>
            <a:r>
              <a:rPr lang="en-US" sz="1600" b="1" dirty="0"/>
              <a:t>, 400 mg/cm</a:t>
            </a:r>
            <a:r>
              <a:rPr lang="en-US" sz="1600" b="1" baseline="30000" dirty="0"/>
              <a:t>3</a:t>
            </a:r>
          </a:p>
          <a:p>
            <a:pPr marL="0" indent="0">
              <a:buNone/>
            </a:pPr>
            <a:endParaRPr lang="en-US" sz="1600" b="1" dirty="0"/>
          </a:p>
          <a:p>
            <a:pPr marL="0" indent="0">
              <a:buFont typeface="Wingdings" pitchFamily="2" charset="2"/>
              <a:buNone/>
            </a:pPr>
            <a:endParaRPr lang="en-US" dirty="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8899001E-A38E-CB43-866A-E90ABAD177B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87020" y="5791200"/>
            <a:ext cx="8229600" cy="748407"/>
          </a:xfrm>
        </p:spPr>
        <p:txBody>
          <a:bodyPr/>
          <a:lstStyle/>
          <a:p>
            <a:r>
              <a:rPr lang="en-US" dirty="0"/>
              <a:t>Checked out Stephanie Edwards’ poster?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159B9D1-D78E-0747-BBC9-6AB41F6BB6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27" t="37806"/>
          <a:stretch/>
        </p:blipFill>
        <p:spPr>
          <a:xfrm>
            <a:off x="5491693" y="1828800"/>
            <a:ext cx="2590800" cy="207026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7EE19E3-CE9C-2149-B187-06C2F1A5A1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7759" y="3505200"/>
            <a:ext cx="2661707" cy="199628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636589D-32FE-1E45-8639-CDEA54FB8916}"/>
              </a:ext>
            </a:extLst>
          </p:cNvPr>
          <p:cNvSpPr txBox="1"/>
          <p:nvPr/>
        </p:nvSpPr>
        <p:spPr>
          <a:xfrm>
            <a:off x="5443146" y="3989167"/>
            <a:ext cx="3091254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/>
              <a:t>Machined tantalum oxide aerogel sphere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F643524-63A1-CF42-A894-7CB373BBE8FA}"/>
              </a:ext>
            </a:extLst>
          </p:cNvPr>
          <p:cNvSpPr txBox="1"/>
          <p:nvPr/>
        </p:nvSpPr>
        <p:spPr>
          <a:xfrm>
            <a:off x="2430919" y="5529281"/>
            <a:ext cx="3091254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/>
              <a:t>tantalum oxide aerogel. ~250 mg/cm</a:t>
            </a:r>
            <a:r>
              <a:rPr lang="en-US" sz="1200" baseline="30000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8952754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DACA47DB-0D67-AC47-8D57-FC5C6591DBF6}"/>
              </a:ext>
            </a:extLst>
          </p:cNvPr>
          <p:cNvSpPr txBox="1">
            <a:spLocks/>
          </p:cNvSpPr>
          <p:nvPr/>
        </p:nvSpPr>
        <p:spPr>
          <a:xfrm>
            <a:off x="457200" y="448160"/>
            <a:ext cx="8229600" cy="7710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900" b="1" dirty="0">
                <a:latin typeface="Arial" panose="020B0604020202020204" pitchFamily="34" charset="0"/>
                <a:cs typeface="Arial" panose="020B0604020202020204" pitchFamily="34" charset="0"/>
              </a:rPr>
              <a:t>Polyimide Aerogel</a:t>
            </a:r>
          </a:p>
        </p:txBody>
      </p: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76A5CBDF-8F24-0C4D-9E42-4F969C5E2FF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242048" y="6565392"/>
            <a:ext cx="1700784" cy="246888"/>
          </a:xfrm>
        </p:spPr>
        <p:txBody>
          <a:bodyPr/>
          <a:lstStyle/>
          <a:p>
            <a:r>
              <a:rPr lang="en-US"/>
              <a:t>Slide </a:t>
            </a:r>
            <a:fld id="{23B0729D-0C76-4DC3-9F59-8792B55E40AA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91AA501-0D4E-5F4D-86F7-DB3360B3C4BC}"/>
              </a:ext>
            </a:extLst>
          </p:cNvPr>
          <p:cNvSpPr txBox="1"/>
          <p:nvPr/>
        </p:nvSpPr>
        <p:spPr>
          <a:xfrm>
            <a:off x="6858000" y="5562600"/>
            <a:ext cx="1371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2 mm</a:t>
            </a:r>
          </a:p>
        </p:txBody>
      </p:sp>
      <p:sp>
        <p:nvSpPr>
          <p:cNvPr id="25" name="Content Placeholder 5">
            <a:extLst>
              <a:ext uri="{FF2B5EF4-FFF2-40B4-BE49-F238E27FC236}">
                <a16:creationId xmlns:a16="http://schemas.microsoft.com/office/drawing/2014/main" id="{28FD957D-0B76-AA4A-9377-5BFC27E641FE}"/>
              </a:ext>
            </a:extLst>
          </p:cNvPr>
          <p:cNvSpPr txBox="1">
            <a:spLocks/>
          </p:cNvSpPr>
          <p:nvPr/>
        </p:nvSpPr>
        <p:spPr>
          <a:xfrm>
            <a:off x="43841" y="1582589"/>
            <a:ext cx="5192040" cy="16178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4B834"/>
              </a:buClr>
              <a:buSzTx/>
              <a:buFont typeface="Wingdings" pitchFamily="2" charset="2"/>
              <a:buNone/>
              <a:tabLst/>
              <a:def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defRPr>
            </a:lvl1pPr>
            <a:lvl2pPr marL="45720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4B834"/>
              </a:buClr>
              <a:buSzPct val="120000"/>
              <a:buFont typeface="Arial" panose="020B0604020202020204" pitchFamily="34" charset="0"/>
              <a:buNone/>
              <a:tabLst/>
              <a:defRPr sz="2400" kern="1200" baseline="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marR="0" indent="0" algn="ctr" defTabSz="914400" rtl="0" eaLnBrk="1" fontAlgn="auto" latinLnBrk="0" hangingPunct="1">
              <a:lnSpc>
                <a:spcPct val="100000"/>
              </a:lnSpc>
              <a:spcBef>
                <a:spcPts val="576"/>
              </a:spcBef>
              <a:spcAft>
                <a:spcPts val="0"/>
              </a:spcAft>
              <a:buClr>
                <a:srgbClr val="F4B834"/>
              </a:buClr>
              <a:buSzPct val="130000"/>
              <a:buFont typeface="Arial" pitchFamily="34" charset="0"/>
              <a:buNone/>
              <a:tabLst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4B834"/>
              </a:buClr>
              <a:buSzPct val="130000"/>
              <a:buFont typeface="Arial" panose="020B0604020202020204" pitchFamily="34" charset="0"/>
              <a:buNone/>
              <a:tabLst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4B834"/>
              </a:buClr>
              <a:buSzTx/>
              <a:buFont typeface="Arial" pitchFamily="34" charset="0"/>
              <a:buNone/>
              <a:tabLst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1"/>
                </a:solidFill>
              </a:rPr>
              <a:t>Dianhydride + diamine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000" b="1" dirty="0" err="1">
                <a:solidFill>
                  <a:schemeClr val="tx1"/>
                </a:solidFill>
              </a:rPr>
              <a:t>Polyamic</a:t>
            </a:r>
            <a:r>
              <a:rPr lang="en-US" sz="2000" b="1" dirty="0">
                <a:solidFill>
                  <a:schemeClr val="tx1"/>
                </a:solidFill>
              </a:rPr>
              <a:t> acid oligomers </a:t>
            </a:r>
            <a:r>
              <a:rPr lang="en-US" sz="2000" b="1" dirty="0" err="1">
                <a:solidFill>
                  <a:schemeClr val="tx1"/>
                </a:solidFill>
              </a:rPr>
              <a:t>imidized</a:t>
            </a:r>
            <a:endParaRPr lang="en-US" sz="2000" b="1" dirty="0">
              <a:solidFill>
                <a:schemeClr val="tx1"/>
              </a:solidFill>
            </a:endParaRPr>
          </a:p>
          <a:p>
            <a:pPr marL="1257300" lvl="2" indent="-342900" algn="l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tx1"/>
                </a:solidFill>
              </a:rPr>
              <a:t>thermally or chemically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1"/>
                </a:solidFill>
              </a:rPr>
              <a:t>Crosslinking to form gels</a:t>
            </a:r>
          </a:p>
          <a:p>
            <a:pPr marL="1257300" lvl="2" indent="-342900" algn="l">
              <a:buFont typeface="Arial" panose="020B0604020202020204" pitchFamily="34" charset="0"/>
              <a:buChar char="•"/>
            </a:pPr>
            <a:r>
              <a:rPr lang="en-US" sz="1600" b="1" dirty="0" err="1">
                <a:solidFill>
                  <a:schemeClr val="tx1"/>
                </a:solidFill>
              </a:rPr>
              <a:t>triamines</a:t>
            </a:r>
            <a:r>
              <a:rPr lang="en-US" sz="1600" b="1" dirty="0">
                <a:solidFill>
                  <a:schemeClr val="tx1"/>
                </a:solidFill>
              </a:rPr>
              <a:t>, acid chlorides, </a:t>
            </a:r>
            <a:r>
              <a:rPr lang="en-US" sz="1600" b="1" dirty="0" err="1">
                <a:solidFill>
                  <a:schemeClr val="tx1"/>
                </a:solidFill>
              </a:rPr>
              <a:t>etc</a:t>
            </a:r>
            <a:endParaRPr lang="en-US" sz="1600" b="1" dirty="0">
              <a:solidFill>
                <a:schemeClr val="tx1"/>
              </a:solidFill>
            </a:endParaRP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1"/>
                </a:solidFill>
              </a:rPr>
              <a:t>Wide variety of monomers:</a:t>
            </a:r>
          </a:p>
          <a:p>
            <a:pPr marL="1257300" lvl="2" indent="-342900" algn="l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tx1"/>
                </a:solidFill>
              </a:rPr>
              <a:t> tailored properties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3188054-28BD-1349-A4C9-A2CDEB950DB5}"/>
              </a:ext>
            </a:extLst>
          </p:cNvPr>
          <p:cNvSpPr txBox="1"/>
          <p:nvPr/>
        </p:nvSpPr>
        <p:spPr>
          <a:xfrm>
            <a:off x="6858000" y="5562600"/>
            <a:ext cx="1371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2 mm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1E1EE07-34B0-FB4A-9134-14D3B45C34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5881" y="228600"/>
            <a:ext cx="3669374" cy="3358303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508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Content Placeholder 6">
            <a:extLst>
              <a:ext uri="{FF2B5EF4-FFF2-40B4-BE49-F238E27FC236}">
                <a16:creationId xmlns:a16="http://schemas.microsoft.com/office/drawing/2014/main" id="{5EFDD8A2-04E4-C348-B239-D3807108CF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colorTemperature colorTemp="11500"/>
                    </a14:imgEffect>
                    <a14:imgEffect>
                      <a14:saturation sat="19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00200" y="4085657"/>
            <a:ext cx="2517897" cy="188842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C0F6A8C-BD82-6C45-9BB6-BC526799DD45}"/>
              </a:ext>
            </a:extLst>
          </p:cNvPr>
          <p:cNvSpPr txBox="1"/>
          <p:nvPr/>
        </p:nvSpPr>
        <p:spPr>
          <a:xfrm>
            <a:off x="5185336" y="3827134"/>
            <a:ext cx="3921342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dirty="0"/>
              <a:t>M.A.B. Meador et al., </a:t>
            </a:r>
            <a:r>
              <a:rPr lang="en-US" sz="1000" i="1" dirty="0"/>
              <a:t>ACS Appl. Mater. Interfaces </a:t>
            </a:r>
            <a:r>
              <a:rPr lang="en-US" sz="1000" b="1" dirty="0"/>
              <a:t>2015</a:t>
            </a:r>
            <a:r>
              <a:rPr lang="en-US" sz="1000" dirty="0"/>
              <a:t>, </a:t>
            </a:r>
            <a:r>
              <a:rPr lang="en-US" sz="1000" i="1" dirty="0"/>
              <a:t>7</a:t>
            </a:r>
            <a:r>
              <a:rPr lang="en-US" sz="1000" dirty="0"/>
              <a:t>, 1240.</a:t>
            </a:r>
          </a:p>
        </p:txBody>
      </p:sp>
    </p:spTree>
    <p:extLst>
      <p:ext uri="{BB962C8B-B14F-4D97-AF65-F5344CB8AC3E}">
        <p14:creationId xmlns:p14="http://schemas.microsoft.com/office/powerpoint/2010/main" val="8758708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76A5CBDF-8F24-0C4D-9E42-4F969C5E2FF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242048" y="6565392"/>
            <a:ext cx="1700784" cy="246888"/>
          </a:xfrm>
        </p:spPr>
        <p:txBody>
          <a:bodyPr/>
          <a:lstStyle/>
          <a:p>
            <a:r>
              <a:rPr lang="en-US"/>
              <a:t>Slide </a:t>
            </a:r>
            <a:fld id="{23B0729D-0C76-4DC3-9F59-8792B55E40AA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91AA501-0D4E-5F4D-86F7-DB3360B3C4BC}"/>
              </a:ext>
            </a:extLst>
          </p:cNvPr>
          <p:cNvSpPr txBox="1"/>
          <p:nvPr/>
        </p:nvSpPr>
        <p:spPr>
          <a:xfrm>
            <a:off x="6858000" y="5562600"/>
            <a:ext cx="1371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2 mm</a:t>
            </a:r>
          </a:p>
        </p:txBody>
      </p:sp>
      <p:sp>
        <p:nvSpPr>
          <p:cNvPr id="25" name="Content Placeholder 5">
            <a:extLst>
              <a:ext uri="{FF2B5EF4-FFF2-40B4-BE49-F238E27FC236}">
                <a16:creationId xmlns:a16="http://schemas.microsoft.com/office/drawing/2014/main" id="{28FD957D-0B76-AA4A-9377-5BFC27E641FE}"/>
              </a:ext>
            </a:extLst>
          </p:cNvPr>
          <p:cNvSpPr txBox="1">
            <a:spLocks/>
          </p:cNvSpPr>
          <p:nvPr/>
        </p:nvSpPr>
        <p:spPr>
          <a:xfrm>
            <a:off x="457200" y="1600200"/>
            <a:ext cx="4832959" cy="3200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4B834"/>
              </a:buClr>
              <a:buSzTx/>
              <a:buFont typeface="Wingdings" pitchFamily="2" charset="2"/>
              <a:buNone/>
              <a:tabLst/>
              <a:def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defRPr>
            </a:lvl1pPr>
            <a:lvl2pPr marL="45720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4B834"/>
              </a:buClr>
              <a:buSzPct val="120000"/>
              <a:buFont typeface="Arial" panose="020B0604020202020204" pitchFamily="34" charset="0"/>
              <a:buNone/>
              <a:tabLst/>
              <a:defRPr sz="2400" kern="1200" baseline="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marR="0" indent="0" algn="ctr" defTabSz="914400" rtl="0" eaLnBrk="1" fontAlgn="auto" latinLnBrk="0" hangingPunct="1">
              <a:lnSpc>
                <a:spcPct val="100000"/>
              </a:lnSpc>
              <a:spcBef>
                <a:spcPts val="576"/>
              </a:spcBef>
              <a:spcAft>
                <a:spcPts val="0"/>
              </a:spcAft>
              <a:buClr>
                <a:srgbClr val="F4B834"/>
              </a:buClr>
              <a:buSzPct val="130000"/>
              <a:buFont typeface="Arial" pitchFamily="34" charset="0"/>
              <a:buNone/>
              <a:tabLst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4B834"/>
              </a:buClr>
              <a:buSzPct val="130000"/>
              <a:buFont typeface="Arial" panose="020B0604020202020204" pitchFamily="34" charset="0"/>
              <a:buNone/>
              <a:tabLst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4B834"/>
              </a:buClr>
              <a:buSzTx/>
              <a:buFont typeface="Arial" pitchFamily="34" charset="0"/>
              <a:buNone/>
              <a:tabLst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1"/>
                </a:solidFill>
              </a:rPr>
              <a:t>Broad density range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tx1"/>
                </a:solidFill>
              </a:rPr>
              <a:t>17-120 mg/cm</a:t>
            </a:r>
            <a:r>
              <a:rPr lang="en-US" sz="1600" b="1" baseline="30000" dirty="0">
                <a:solidFill>
                  <a:schemeClr val="tx1"/>
                </a:solidFill>
              </a:rPr>
              <a:t>3</a:t>
            </a:r>
            <a:r>
              <a:rPr lang="en-US" sz="1600" b="1" dirty="0">
                <a:solidFill>
                  <a:schemeClr val="tx1"/>
                </a:solidFill>
              </a:rPr>
              <a:t> (GA has done lower, we have done higher)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1"/>
                </a:solidFill>
              </a:rPr>
              <a:t>Machinable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tx1"/>
                </a:solidFill>
              </a:rPr>
              <a:t>DVB replacement for Double Shells?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tx1"/>
                </a:solidFill>
              </a:rPr>
              <a:t>replacement for doped DVB for </a:t>
            </a:r>
            <a:r>
              <a:rPr lang="en-US" sz="1600" b="1" dirty="0" err="1">
                <a:solidFill>
                  <a:schemeClr val="tx1"/>
                </a:solidFill>
              </a:rPr>
              <a:t>Mshock</a:t>
            </a:r>
            <a:r>
              <a:rPr lang="en-US" sz="1600" b="1" dirty="0">
                <a:solidFill>
                  <a:schemeClr val="tx1"/>
                </a:solidFill>
              </a:rPr>
              <a:t>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1"/>
                </a:solidFill>
              </a:rPr>
              <a:t>Tunable stoichiometry?</a:t>
            </a:r>
          </a:p>
          <a:p>
            <a:pPr lvl="1" algn="l"/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3188054-28BD-1349-A4C9-A2CDEB950DB5}"/>
              </a:ext>
            </a:extLst>
          </p:cNvPr>
          <p:cNvSpPr txBox="1"/>
          <p:nvPr/>
        </p:nvSpPr>
        <p:spPr>
          <a:xfrm>
            <a:off x="6858000" y="5562600"/>
            <a:ext cx="1371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2 mm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240B8CA-5051-5343-AC1D-721DDBE4B643}"/>
              </a:ext>
            </a:extLst>
          </p:cNvPr>
          <p:cNvSpPr txBox="1">
            <a:spLocks/>
          </p:cNvSpPr>
          <p:nvPr/>
        </p:nvSpPr>
        <p:spPr>
          <a:xfrm>
            <a:off x="457200" y="448160"/>
            <a:ext cx="8229600" cy="7710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900" b="1" dirty="0">
                <a:latin typeface="Arial" panose="020B0604020202020204" pitchFamily="34" charset="0"/>
                <a:cs typeface="Arial" panose="020B0604020202020204" pitchFamily="34" charset="0"/>
              </a:rPr>
              <a:t>Polyimide Aerogel for Targets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C5322FC-C9F1-B24F-A272-B7C55E8FEF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0159" y="1866392"/>
            <a:ext cx="3777641" cy="2833231"/>
          </a:xfrm>
          <a:prstGeom prst="rect">
            <a:avLst/>
          </a:prstGeom>
        </p:spPr>
      </p:pic>
      <p:pic>
        <p:nvPicPr>
          <p:cNvPr id="9" name="Content Placeholder 6">
            <a:extLst>
              <a:ext uri="{FF2B5EF4-FFF2-40B4-BE49-F238E27FC236}">
                <a16:creationId xmlns:a16="http://schemas.microsoft.com/office/drawing/2014/main" id="{75C0422A-5B35-4142-A75A-6137DE2FE4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colorTemperature colorTemp="11500"/>
                    </a14:imgEffect>
                    <a14:imgEffect>
                      <a14:saturation sat="19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7200" y="4105252"/>
            <a:ext cx="2517897" cy="188842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48434D9-3096-9342-81CF-627AD8ED996F}"/>
              </a:ext>
            </a:extLst>
          </p:cNvPr>
          <p:cNvSpPr txBox="1"/>
          <p:nvPr/>
        </p:nvSpPr>
        <p:spPr>
          <a:xfrm>
            <a:off x="5312372" y="4740333"/>
            <a:ext cx="3831628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/>
              <a:t>Machined PI aerogel, 100 mg/cm</a:t>
            </a:r>
            <a:r>
              <a:rPr lang="en-US" sz="1200" baseline="30000" dirty="0"/>
              <a:t>3</a:t>
            </a:r>
            <a:r>
              <a:rPr lang="en-US" sz="1200" dirty="0"/>
              <a:t> for </a:t>
            </a:r>
            <a:r>
              <a:rPr lang="en-US" sz="1200" dirty="0" err="1"/>
              <a:t>MShock</a:t>
            </a:r>
            <a:r>
              <a:rPr lang="en-US" sz="1200" dirty="0"/>
              <a:t> target</a:t>
            </a:r>
          </a:p>
        </p:txBody>
      </p:sp>
    </p:spTree>
    <p:extLst>
      <p:ext uri="{BB962C8B-B14F-4D97-AF65-F5344CB8AC3E}">
        <p14:creationId xmlns:p14="http://schemas.microsoft.com/office/powerpoint/2010/main" val="29578991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DACA47DB-0D67-AC47-8D57-FC5C6591DBF6}"/>
              </a:ext>
            </a:extLst>
          </p:cNvPr>
          <p:cNvSpPr txBox="1">
            <a:spLocks/>
          </p:cNvSpPr>
          <p:nvPr/>
        </p:nvSpPr>
        <p:spPr>
          <a:xfrm>
            <a:off x="457200" y="448160"/>
            <a:ext cx="8229600" cy="7710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900" b="1" dirty="0">
                <a:latin typeface="Arial" panose="020B0604020202020204" pitchFamily="34" charset="0"/>
                <a:cs typeface="Arial" panose="020B0604020202020204" pitchFamily="34" charset="0"/>
              </a:rPr>
              <a:t>Polyimide Aerogel AM: can we print it?</a:t>
            </a:r>
          </a:p>
        </p:txBody>
      </p: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76A5CBDF-8F24-0C4D-9E42-4F969C5E2FF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242048" y="6565392"/>
            <a:ext cx="1700784" cy="246888"/>
          </a:xfrm>
        </p:spPr>
        <p:txBody>
          <a:bodyPr/>
          <a:lstStyle/>
          <a:p>
            <a:r>
              <a:rPr lang="en-US"/>
              <a:t>Slide </a:t>
            </a:r>
            <a:fld id="{23B0729D-0C76-4DC3-9F59-8792B55E40AA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91AA501-0D4E-5F4D-86F7-DB3360B3C4BC}"/>
              </a:ext>
            </a:extLst>
          </p:cNvPr>
          <p:cNvSpPr txBox="1"/>
          <p:nvPr/>
        </p:nvSpPr>
        <p:spPr>
          <a:xfrm>
            <a:off x="6858000" y="5562600"/>
            <a:ext cx="1371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2 mm</a:t>
            </a:r>
          </a:p>
        </p:txBody>
      </p:sp>
      <p:sp>
        <p:nvSpPr>
          <p:cNvPr id="25" name="Content Placeholder 5">
            <a:extLst>
              <a:ext uri="{FF2B5EF4-FFF2-40B4-BE49-F238E27FC236}">
                <a16:creationId xmlns:a16="http://schemas.microsoft.com/office/drawing/2014/main" id="{28FD957D-0B76-AA4A-9377-5BFC27E641FE}"/>
              </a:ext>
            </a:extLst>
          </p:cNvPr>
          <p:cNvSpPr txBox="1">
            <a:spLocks/>
          </p:cNvSpPr>
          <p:nvPr/>
        </p:nvSpPr>
        <p:spPr>
          <a:xfrm>
            <a:off x="457199" y="1600200"/>
            <a:ext cx="4561479" cy="16178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4B834"/>
              </a:buClr>
              <a:buSzTx/>
              <a:buFont typeface="Wingdings" pitchFamily="2" charset="2"/>
              <a:buNone/>
              <a:tabLst/>
              <a:def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defRPr>
            </a:lvl1pPr>
            <a:lvl2pPr marL="45720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4B834"/>
              </a:buClr>
              <a:buSzPct val="120000"/>
              <a:buFont typeface="Arial" panose="020B0604020202020204" pitchFamily="34" charset="0"/>
              <a:buNone/>
              <a:tabLst/>
              <a:defRPr sz="2400" kern="1200" baseline="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marR="0" indent="0" algn="ctr" defTabSz="914400" rtl="0" eaLnBrk="1" fontAlgn="auto" latinLnBrk="0" hangingPunct="1">
              <a:lnSpc>
                <a:spcPct val="100000"/>
              </a:lnSpc>
              <a:spcBef>
                <a:spcPts val="576"/>
              </a:spcBef>
              <a:spcAft>
                <a:spcPts val="0"/>
              </a:spcAft>
              <a:buClr>
                <a:srgbClr val="F4B834"/>
              </a:buClr>
              <a:buSzPct val="130000"/>
              <a:buFont typeface="Arial" pitchFamily="34" charset="0"/>
              <a:buNone/>
              <a:tabLst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4B834"/>
              </a:buClr>
              <a:buSzPct val="130000"/>
              <a:buFont typeface="Arial" panose="020B0604020202020204" pitchFamily="34" charset="0"/>
              <a:buNone/>
              <a:tabLst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4B834"/>
              </a:buClr>
              <a:buSzTx/>
              <a:buFont typeface="Arial" pitchFamily="34" charset="0"/>
              <a:buNone/>
              <a:tabLst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1"/>
                </a:solidFill>
              </a:rPr>
              <a:t>Introduce acrylate functionality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tx1"/>
                </a:solidFill>
              </a:rPr>
              <a:t>Allows photopolymerization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tx1"/>
                </a:solidFill>
              </a:rPr>
              <a:t>At the cost of lost thermal stability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tx1"/>
                </a:solidFill>
              </a:rPr>
              <a:t>Thermal </a:t>
            </a:r>
            <a:r>
              <a:rPr lang="en-US" sz="1600" b="1" dirty="0" err="1">
                <a:solidFill>
                  <a:schemeClr val="tx1"/>
                </a:solidFill>
              </a:rPr>
              <a:t>imidization</a:t>
            </a:r>
            <a:endParaRPr lang="en-US" sz="1600" b="1" dirty="0">
              <a:solidFill>
                <a:schemeClr val="tx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4F3768-8F91-9C45-AD37-AD296A2B75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7436" y="2933177"/>
            <a:ext cx="3449128" cy="301042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50800" dir="2700000" algn="ctr" rotWithShape="0">
              <a:srgbClr val="000000">
                <a:alpha val="40000"/>
              </a:srgbClr>
            </a:outerShdw>
          </a:effec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C0F6A8C-BD82-6C45-9BB6-BC526799DD45}"/>
              </a:ext>
            </a:extLst>
          </p:cNvPr>
          <p:cNvSpPr txBox="1"/>
          <p:nvPr/>
        </p:nvSpPr>
        <p:spPr>
          <a:xfrm>
            <a:off x="-2497" y="6079866"/>
            <a:ext cx="3232204" cy="2543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dirty="0"/>
              <a:t>from M. Hegde et al., </a:t>
            </a:r>
            <a:r>
              <a:rPr lang="en-US" sz="1000" i="1" dirty="0"/>
              <a:t>Adv. Mater. </a:t>
            </a:r>
            <a:r>
              <a:rPr lang="en-US" sz="1000" b="1" dirty="0"/>
              <a:t>2017</a:t>
            </a:r>
            <a:r>
              <a:rPr lang="en-US" sz="1000" dirty="0"/>
              <a:t>, </a:t>
            </a:r>
            <a:r>
              <a:rPr lang="en-US" sz="1000" i="1" dirty="0"/>
              <a:t>29</a:t>
            </a:r>
            <a:r>
              <a:rPr lang="en-US" sz="1000" dirty="0"/>
              <a:t>, 1701240.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E8B1E56-3353-8D4A-B9C3-8A4B359C0D82}"/>
              </a:ext>
            </a:extLst>
          </p:cNvPr>
          <p:cNvSpPr/>
          <p:nvPr/>
        </p:nvSpPr>
        <p:spPr>
          <a:xfrm>
            <a:off x="4643866" y="3670126"/>
            <a:ext cx="246262" cy="3256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B33D281-F27E-F748-B0B9-A59D9E8C8513}"/>
              </a:ext>
            </a:extLst>
          </p:cNvPr>
          <p:cNvSpPr/>
          <p:nvPr/>
        </p:nvSpPr>
        <p:spPr>
          <a:xfrm>
            <a:off x="753649" y="2588838"/>
            <a:ext cx="246262" cy="3256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10B21B-9A67-3445-A091-6B7A218FEF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8096" y="1041400"/>
            <a:ext cx="1549400" cy="23876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50800" dir="2700000" algn="ctr" rotWithShape="0">
              <a:srgbClr val="000000">
                <a:alpha val="6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092500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DACA47DB-0D67-AC47-8D57-FC5C6591DBF6}"/>
              </a:ext>
            </a:extLst>
          </p:cNvPr>
          <p:cNvSpPr txBox="1">
            <a:spLocks/>
          </p:cNvSpPr>
          <p:nvPr/>
        </p:nvSpPr>
        <p:spPr>
          <a:xfrm>
            <a:off x="457200" y="448160"/>
            <a:ext cx="8229600" cy="7710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900" b="1" dirty="0">
                <a:latin typeface="Arial" panose="020B0604020202020204" pitchFamily="34" charset="0"/>
                <a:cs typeface="Arial" panose="020B0604020202020204" pitchFamily="34" charset="0"/>
              </a:rPr>
              <a:t>Polyimide Aerogel AM: can we print it?</a:t>
            </a:r>
          </a:p>
        </p:txBody>
      </p: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76A5CBDF-8F24-0C4D-9E42-4F969C5E2FF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242048" y="6565392"/>
            <a:ext cx="1700784" cy="246888"/>
          </a:xfrm>
        </p:spPr>
        <p:txBody>
          <a:bodyPr/>
          <a:lstStyle/>
          <a:p>
            <a:r>
              <a:rPr lang="en-US"/>
              <a:t>Slide </a:t>
            </a:r>
            <a:fld id="{23B0729D-0C76-4DC3-9F59-8792B55E40AA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91AA501-0D4E-5F4D-86F7-DB3360B3C4BC}"/>
              </a:ext>
            </a:extLst>
          </p:cNvPr>
          <p:cNvSpPr txBox="1"/>
          <p:nvPr/>
        </p:nvSpPr>
        <p:spPr>
          <a:xfrm>
            <a:off x="6858000" y="5562600"/>
            <a:ext cx="1371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2 mm</a:t>
            </a:r>
          </a:p>
        </p:txBody>
      </p:sp>
      <p:sp>
        <p:nvSpPr>
          <p:cNvPr id="25" name="Content Placeholder 5">
            <a:extLst>
              <a:ext uri="{FF2B5EF4-FFF2-40B4-BE49-F238E27FC236}">
                <a16:creationId xmlns:a16="http://schemas.microsoft.com/office/drawing/2014/main" id="{28FD957D-0B76-AA4A-9377-5BFC27E641FE}"/>
              </a:ext>
            </a:extLst>
          </p:cNvPr>
          <p:cNvSpPr txBox="1">
            <a:spLocks/>
          </p:cNvSpPr>
          <p:nvPr/>
        </p:nvSpPr>
        <p:spPr>
          <a:xfrm>
            <a:off x="457199" y="1600200"/>
            <a:ext cx="4561479" cy="16178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4B834"/>
              </a:buClr>
              <a:buSzTx/>
              <a:buFont typeface="Wingdings" pitchFamily="2" charset="2"/>
              <a:buNone/>
              <a:tabLst/>
              <a:def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defRPr>
            </a:lvl1pPr>
            <a:lvl2pPr marL="45720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4B834"/>
              </a:buClr>
              <a:buSzPct val="120000"/>
              <a:buFont typeface="Arial" panose="020B0604020202020204" pitchFamily="34" charset="0"/>
              <a:buNone/>
              <a:tabLst/>
              <a:defRPr sz="2400" kern="1200" baseline="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marR="0" indent="0" algn="ctr" defTabSz="914400" rtl="0" eaLnBrk="1" fontAlgn="auto" latinLnBrk="0" hangingPunct="1">
              <a:lnSpc>
                <a:spcPct val="100000"/>
              </a:lnSpc>
              <a:spcBef>
                <a:spcPts val="576"/>
              </a:spcBef>
              <a:spcAft>
                <a:spcPts val="0"/>
              </a:spcAft>
              <a:buClr>
                <a:srgbClr val="F4B834"/>
              </a:buClr>
              <a:buSzPct val="130000"/>
              <a:buFont typeface="Arial" pitchFamily="34" charset="0"/>
              <a:buNone/>
              <a:tabLst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4B834"/>
              </a:buClr>
              <a:buSzPct val="130000"/>
              <a:buFont typeface="Arial" panose="020B0604020202020204" pitchFamily="34" charset="0"/>
              <a:buNone/>
              <a:tabLst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4B834"/>
              </a:buClr>
              <a:buSzTx/>
              <a:buFont typeface="Arial" pitchFamily="34" charset="0"/>
              <a:buNone/>
              <a:tabLst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1"/>
                </a:solidFill>
              </a:rPr>
              <a:t>Introduce acrylate salts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tx1"/>
                </a:solidFill>
              </a:rPr>
              <a:t>Allows photopolymerization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tx1"/>
                </a:solidFill>
              </a:rPr>
              <a:t>At the cost of lost thermal stability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tx1"/>
                </a:solidFill>
              </a:rPr>
              <a:t>Unless…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C0F6A8C-BD82-6C45-9BB6-BC526799DD45}"/>
              </a:ext>
            </a:extLst>
          </p:cNvPr>
          <p:cNvSpPr txBox="1"/>
          <p:nvPr/>
        </p:nvSpPr>
        <p:spPr>
          <a:xfrm>
            <a:off x="0" y="5440934"/>
            <a:ext cx="3581400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dirty="0"/>
              <a:t>M. Herzberger et al., </a:t>
            </a:r>
            <a:r>
              <a:rPr lang="en-US" sz="1000" i="1" dirty="0"/>
              <a:t>ACS Macro Lett. </a:t>
            </a:r>
            <a:r>
              <a:rPr lang="en-US" sz="1000" b="1" dirty="0"/>
              <a:t>2018</a:t>
            </a:r>
            <a:r>
              <a:rPr lang="en-US" sz="1000" dirty="0"/>
              <a:t>, </a:t>
            </a:r>
            <a:r>
              <a:rPr lang="en-US" sz="1000" i="1" dirty="0"/>
              <a:t>7</a:t>
            </a:r>
            <a:r>
              <a:rPr lang="en-US" sz="1000" dirty="0"/>
              <a:t>, 493.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E8B1E56-3353-8D4A-B9C3-8A4B359C0D82}"/>
              </a:ext>
            </a:extLst>
          </p:cNvPr>
          <p:cNvSpPr/>
          <p:nvPr/>
        </p:nvSpPr>
        <p:spPr>
          <a:xfrm>
            <a:off x="4643866" y="3670126"/>
            <a:ext cx="246262" cy="3256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B33D281-F27E-F748-B0B9-A59D9E8C8513}"/>
              </a:ext>
            </a:extLst>
          </p:cNvPr>
          <p:cNvSpPr/>
          <p:nvPr/>
        </p:nvSpPr>
        <p:spPr>
          <a:xfrm>
            <a:off x="753649" y="2588838"/>
            <a:ext cx="246262" cy="3256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master.img-000.jpg">
            <a:extLst>
              <a:ext uri="{FF2B5EF4-FFF2-40B4-BE49-F238E27FC236}">
                <a16:creationId xmlns:a16="http://schemas.microsoft.com/office/drawing/2014/main" id="{356DB16B-880C-5F46-A9D0-70E11BEAA7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540" y="3048000"/>
            <a:ext cx="5803727" cy="2311654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A36B04B-0B74-0C48-B1B9-9C70D85EBB55}"/>
              </a:ext>
            </a:extLst>
          </p:cNvPr>
          <p:cNvSpPr txBox="1"/>
          <p:nvPr/>
        </p:nvSpPr>
        <p:spPr>
          <a:xfrm>
            <a:off x="0" y="5697379"/>
            <a:ext cx="3733800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dirty="0"/>
              <a:t>D. A. Rau et al., </a:t>
            </a:r>
            <a:r>
              <a:rPr lang="en-US" sz="1000" i="1" dirty="0"/>
              <a:t>ACS Appl. Mater. Interfaces </a:t>
            </a:r>
            <a:r>
              <a:rPr lang="en-US" sz="1000" b="1" dirty="0"/>
              <a:t>2018</a:t>
            </a:r>
            <a:r>
              <a:rPr lang="en-US" sz="1000" dirty="0"/>
              <a:t>, </a:t>
            </a:r>
            <a:r>
              <a:rPr lang="en-US" sz="1000" i="1" dirty="0"/>
              <a:t>10</a:t>
            </a:r>
            <a:r>
              <a:rPr lang="en-US" sz="1000" dirty="0"/>
              <a:t>, 34828.</a:t>
            </a:r>
          </a:p>
        </p:txBody>
      </p:sp>
    </p:spTree>
    <p:extLst>
      <p:ext uri="{BB962C8B-B14F-4D97-AF65-F5344CB8AC3E}">
        <p14:creationId xmlns:p14="http://schemas.microsoft.com/office/powerpoint/2010/main" val="42870963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923DDC-2041-C84E-9E6A-5E6C03BDA7D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/>
              <a:t>Slide </a:t>
            </a:r>
            <a:fld id="{2651EAAB-5D0D-473B-859D-C18D8179491F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759AB676-8B1D-3445-9AC5-BDF73CB7B9B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3841" y="5715000"/>
            <a:ext cx="8229600" cy="694840"/>
          </a:xfrm>
        </p:spPr>
        <p:txBody>
          <a:bodyPr/>
          <a:lstStyle/>
          <a:p>
            <a:r>
              <a:rPr lang="en-US" dirty="0"/>
              <a:t>Checked out Christina Hanson’s poster?!</a:t>
            </a:r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68C0CF92-9CBA-9E47-B57C-FE15FBD339D1}"/>
              </a:ext>
            </a:extLst>
          </p:cNvPr>
          <p:cNvSpPr txBox="1">
            <a:spLocks/>
          </p:cNvSpPr>
          <p:nvPr/>
        </p:nvSpPr>
        <p:spPr>
          <a:xfrm>
            <a:off x="457199" y="1582589"/>
            <a:ext cx="4953001" cy="16178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4B834"/>
              </a:buClr>
              <a:buSzTx/>
              <a:buFont typeface="Wingdings" pitchFamily="2" charset="2"/>
              <a:buNone/>
              <a:tabLst/>
              <a:def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defRPr>
            </a:lvl1pPr>
            <a:lvl2pPr marL="45720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4B834"/>
              </a:buClr>
              <a:buSzPct val="120000"/>
              <a:buFont typeface="Arial" panose="020B0604020202020204" pitchFamily="34" charset="0"/>
              <a:buNone/>
              <a:tabLst/>
              <a:defRPr sz="2400" kern="1200" baseline="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marR="0" indent="0" algn="ctr" defTabSz="914400" rtl="0" eaLnBrk="1" fontAlgn="auto" latinLnBrk="0" hangingPunct="1">
              <a:lnSpc>
                <a:spcPct val="100000"/>
              </a:lnSpc>
              <a:spcBef>
                <a:spcPts val="576"/>
              </a:spcBef>
              <a:spcAft>
                <a:spcPts val="0"/>
              </a:spcAft>
              <a:buClr>
                <a:srgbClr val="F4B834"/>
              </a:buClr>
              <a:buSzPct val="130000"/>
              <a:buFont typeface="Arial" pitchFamily="34" charset="0"/>
              <a:buNone/>
              <a:tabLst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4B834"/>
              </a:buClr>
              <a:buSzPct val="130000"/>
              <a:buFont typeface="Arial" panose="020B0604020202020204" pitchFamily="34" charset="0"/>
              <a:buNone/>
              <a:tabLst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4B834"/>
              </a:buClr>
              <a:buSzTx/>
              <a:buFont typeface="Arial" pitchFamily="34" charset="0"/>
              <a:buNone/>
              <a:tabLst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1"/>
                </a:solidFill>
              </a:rPr>
              <a:t>Acrylate functionalized monomers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tx1"/>
                </a:solidFill>
              </a:rPr>
              <a:t>photopolymerized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tx1"/>
                </a:solidFill>
              </a:rPr>
              <a:t>supercritical drying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tx1"/>
                </a:solidFill>
              </a:rPr>
              <a:t>thermal </a:t>
            </a:r>
            <a:r>
              <a:rPr lang="en-US" sz="1600" b="1" dirty="0" err="1">
                <a:solidFill>
                  <a:schemeClr val="tx1"/>
                </a:solidFill>
              </a:rPr>
              <a:t>imidization</a:t>
            </a:r>
            <a:r>
              <a:rPr lang="en-US" sz="1600" b="1" dirty="0">
                <a:solidFill>
                  <a:schemeClr val="tx1"/>
                </a:solidFill>
              </a:rPr>
              <a:t>, shrinkage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1"/>
                </a:solidFill>
              </a:rPr>
              <a:t>Direct ink write?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8568DCC-FA84-DA41-996A-9912EB6AC0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965" t="30020" r="7143" b="9689"/>
          <a:stretch/>
        </p:blipFill>
        <p:spPr>
          <a:xfrm>
            <a:off x="5471533" y="1463026"/>
            <a:ext cx="3200400" cy="310371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81010C4-447E-3B45-9DA2-98400AAEB3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237" t="25552" r="14602" b="31306"/>
          <a:stretch/>
        </p:blipFill>
        <p:spPr>
          <a:xfrm>
            <a:off x="1087244" y="3257501"/>
            <a:ext cx="2514601" cy="203271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AF4E6D2-FFA7-AD4C-9798-AF512A626ED1}"/>
              </a:ext>
            </a:extLst>
          </p:cNvPr>
          <p:cNvSpPr txBox="1"/>
          <p:nvPr/>
        </p:nvSpPr>
        <p:spPr>
          <a:xfrm>
            <a:off x="1066800" y="5331023"/>
            <a:ext cx="304800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Thermally treated PI aerogel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E377707-02E7-9A45-8625-C1FEDEF4EF97}"/>
              </a:ext>
            </a:extLst>
          </p:cNvPr>
          <p:cNvSpPr txBox="1"/>
          <p:nvPr/>
        </p:nvSpPr>
        <p:spPr>
          <a:xfrm>
            <a:off x="5638800" y="4569023"/>
            <a:ext cx="350520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3D printed </a:t>
            </a:r>
            <a:r>
              <a:rPr lang="en-US" sz="1400" dirty="0" err="1"/>
              <a:t>polyamic</a:t>
            </a:r>
            <a:r>
              <a:rPr lang="en-US" sz="1400" dirty="0"/>
              <a:t> acid gel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ADB93339-6702-E742-A0CF-5C9C3EEFF285}"/>
              </a:ext>
            </a:extLst>
          </p:cNvPr>
          <p:cNvSpPr txBox="1">
            <a:spLocks/>
          </p:cNvSpPr>
          <p:nvPr/>
        </p:nvSpPr>
        <p:spPr>
          <a:xfrm>
            <a:off x="457200" y="448160"/>
            <a:ext cx="8229600" cy="7710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900" b="1" dirty="0">
                <a:latin typeface="Arial" panose="020B0604020202020204" pitchFamily="34" charset="0"/>
                <a:cs typeface="Arial" panose="020B0604020202020204" pitchFamily="34" charset="0"/>
              </a:rPr>
              <a:t>Polyimide Aerogel AM: can we print it?</a:t>
            </a:r>
          </a:p>
        </p:txBody>
      </p:sp>
    </p:spTree>
    <p:extLst>
      <p:ext uri="{BB962C8B-B14F-4D97-AF65-F5344CB8AC3E}">
        <p14:creationId xmlns:p14="http://schemas.microsoft.com/office/powerpoint/2010/main" val="3622287818"/>
      </p:ext>
    </p:extLst>
  </p:cSld>
  <p:clrMapOvr>
    <a:masterClrMapping/>
  </p:clrMapOvr>
</p:sld>
</file>

<file path=ppt/theme/theme1.xml><?xml version="1.0" encoding="utf-8"?>
<a:theme xmlns:a="http://schemas.openxmlformats.org/drawingml/2006/main" name="slideshow-2014_alt1_r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70t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riad Template 2" id="{17D6B687-6123-4B69-BA24-E3857A34578B}" vid="{34F6DCF4-D531-4FE1-A097-2DAAC24700B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swish-template-2</Template>
  <TotalTime>4207</TotalTime>
  <Words>1018</Words>
  <Application>Microsoft Macintosh PowerPoint</Application>
  <PresentationFormat>On-screen Show (4:3)</PresentationFormat>
  <Paragraphs>171</Paragraphs>
  <Slides>16</Slides>
  <Notes>0</Notes>
  <HiddenSlides>1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Wingdings</vt:lpstr>
      <vt:lpstr>slideshow-2014_alt1_r2</vt:lpstr>
      <vt:lpstr>Recent Foams and Aerogels Development at Los Alamos National Laboratory </vt:lpstr>
      <vt:lpstr>Outline</vt:lpstr>
      <vt:lpstr>DVB Aerogel</vt:lpstr>
      <vt:lpstr>Tantalum Oxide Aerogel, Ti doped SiO2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Polyimide Aerogels for Other Applications</vt:lpstr>
      <vt:lpstr>SiO2 Aerogel Cherenkov detectors</vt:lpstr>
      <vt:lpstr>SiO2 Aerogel Cherenkov detectors</vt:lpstr>
      <vt:lpstr>SiO2 Aerogel Cherenkov detectors</vt:lpstr>
      <vt:lpstr>Summary</vt:lpstr>
      <vt:lpstr>PowerPoint Presentation</vt:lpstr>
      <vt:lpstr>PowerPoint Presentation</vt:lpstr>
    </vt:vector>
  </TitlesOfParts>
  <Company>LANL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Tennessen, Else Maria</dc:creator>
  <cp:lastModifiedBy>Microsoft Office User</cp:lastModifiedBy>
  <cp:revision>64</cp:revision>
  <cp:lastPrinted>2019-04-10T16:29:12Z</cp:lastPrinted>
  <dcterms:created xsi:type="dcterms:W3CDTF">2018-11-01T21:33:21Z</dcterms:created>
  <dcterms:modified xsi:type="dcterms:W3CDTF">2019-04-25T14:02:52Z</dcterms:modified>
</cp:coreProperties>
</file>