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1"/>
    <p:sldMasterId id="2147483813" r:id="rId2"/>
  </p:sldMasterIdLst>
  <p:notesMasterIdLst>
    <p:notesMasterId r:id="rId18"/>
  </p:notesMasterIdLst>
  <p:handoutMasterIdLst>
    <p:handoutMasterId r:id="rId19"/>
  </p:handoutMasterIdLst>
  <p:sldIdLst>
    <p:sldId id="493" r:id="rId3"/>
    <p:sldId id="562" r:id="rId4"/>
    <p:sldId id="561" r:id="rId5"/>
    <p:sldId id="558" r:id="rId6"/>
    <p:sldId id="560" r:id="rId7"/>
    <p:sldId id="549" r:id="rId8"/>
    <p:sldId id="563" r:id="rId9"/>
    <p:sldId id="572" r:id="rId10"/>
    <p:sldId id="567" r:id="rId11"/>
    <p:sldId id="565" r:id="rId12"/>
    <p:sldId id="576" r:id="rId13"/>
    <p:sldId id="568" r:id="rId14"/>
    <p:sldId id="575" r:id="rId15"/>
    <p:sldId id="569" r:id="rId16"/>
    <p:sldId id="537" r:id="rId17"/>
  </p:sldIdLst>
  <p:sldSz cx="9144000" cy="6858000" type="screen4x3"/>
  <p:notesSz cx="7023100" cy="93091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rrmann, Cynthia A.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03" autoAdjust="0"/>
    <p:restoredTop sz="96361" autoAdjust="0"/>
  </p:normalViewPr>
  <p:slideViewPr>
    <p:cSldViewPr snapToGrid="0">
      <p:cViewPr varScale="1">
        <p:scale>
          <a:sx n="156" d="100"/>
          <a:sy n="156" d="100"/>
        </p:scale>
        <p:origin x="184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81116B-359A-F744-B4C7-6780478B20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C95D48-936C-E444-BEA2-E0BB8BCDC0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fld id="{35C2DB90-F14F-0048-AA82-493B332AAEC6}" type="datetimeFigureOut">
              <a:rPr lang="en-US"/>
              <a:pPr>
                <a:defRPr/>
              </a:pPr>
              <a:t>4/19/19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D28CA-C905-C848-B468-0479418A3B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618A1-5C50-0C4C-B1A4-8256CB0137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fld id="{5055086F-63E5-1D43-8F7C-AD59C8651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F606A1-3E01-0344-8B83-5BF1023CC1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D6CA45-6539-0F48-B351-5B97F27171F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fld id="{858CF522-6CAF-E547-97C5-B6A71B4F5AD2}" type="datetimeFigureOut">
              <a:rPr lang="en-US"/>
              <a:pPr>
                <a:defRPr/>
              </a:pPr>
              <a:t>4/19/19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3590105-C100-E141-AB32-5D7CF3FCC0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3" tIns="46627" rIns="93253" bIns="46627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6C54B0E-8EF8-B249-B0D7-B39AF945B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3253" tIns="46627" rIns="93253" bIns="46627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D74D2-882A-F448-AEFE-B1A7881BD88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A1E56-A1BE-8D4C-8742-EA9837DC77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/>
              </a:defRPr>
            </a:lvl1pPr>
          </a:lstStyle>
          <a:p>
            <a:pPr>
              <a:defRPr/>
            </a:pPr>
            <a:fld id="{BE4D5A6A-C2B8-364F-8219-E3C12F7162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>
            <a:extLst>
              <a:ext uri="{FF2B5EF4-FFF2-40B4-BE49-F238E27FC236}">
                <a16:creationId xmlns:a16="http://schemas.microsoft.com/office/drawing/2014/main" id="{F339E572-95E7-7848-908A-809B9C7577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4" name="Notes Placeholder 2">
            <a:extLst>
              <a:ext uri="{FF2B5EF4-FFF2-40B4-BE49-F238E27FC236}">
                <a16:creationId xmlns:a16="http://schemas.microsoft.com/office/drawing/2014/main" id="{DDD50E6F-1849-E64B-8A73-7E9BCFE9CE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5" name="Slide Number Placeholder 3">
            <a:extLst>
              <a:ext uri="{FF2B5EF4-FFF2-40B4-BE49-F238E27FC236}">
                <a16:creationId xmlns:a16="http://schemas.microsoft.com/office/drawing/2014/main" id="{951086C2-B762-DD4A-AB40-BAFE3412C1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A9BCFF-F1F4-1A44-8CA0-4610C3E1FF4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EB7CDF20-73E1-C743-B4A4-B41B500F5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5063"/>
            <a:ext cx="9144000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767179-D519-8348-98CA-230355DA345F}"/>
              </a:ext>
            </a:extLst>
          </p:cNvPr>
          <p:cNvSpPr/>
          <p:nvPr/>
        </p:nvSpPr>
        <p:spPr>
          <a:xfrm>
            <a:off x="0" y="6396038"/>
            <a:ext cx="9144000" cy="465137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A97F48BD-16AF-354F-85EB-8F6C7EB2B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3" y="6416675"/>
            <a:ext cx="450373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300"/>
              </a:spcAft>
              <a:defRPr/>
            </a:pPr>
            <a:r>
              <a:rPr lang="en-US" altLang="en-US" sz="800" dirty="0">
                <a:solidFill>
                  <a:schemeClr val="bg1"/>
                </a:solidFill>
                <a:cs typeface="Arial" panose="020B0604020202020204" pitchFamily="34" charset="0"/>
              </a:rPr>
              <a:t>LLNL-PRES-771781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700" dirty="0">
                <a:solidFill>
                  <a:schemeClr val="bg1"/>
                </a:solidFill>
                <a:cs typeface="Arial" panose="020B0604020202020204" pitchFamily="34" charset="0"/>
              </a:rPr>
              <a:t>This work was performed under the auspices of the U.S. Department of Energy by Lawrence Livermore National Laboratory under contract DE-AC52-07NA27344. Lawrence Livermore National Security, LLC</a:t>
            </a:r>
          </a:p>
        </p:txBody>
      </p:sp>
      <p:pic>
        <p:nvPicPr>
          <p:cNvPr id="8" name="Picture 15" descr="LLNL_Logo_WHT-LRG.png">
            <a:extLst>
              <a:ext uri="{FF2B5EF4-FFF2-40B4-BE49-F238E27FC236}">
                <a16:creationId xmlns:a16="http://schemas.microsoft.com/office/drawing/2014/main" id="{6FC4B5E4-CE01-2546-9F4E-44935ADF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473825"/>
            <a:ext cx="18653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C1B8FD-A1B2-6F46-BA36-385DF2A5B0B6}"/>
              </a:ext>
            </a:extLst>
          </p:cNvPr>
          <p:cNvSpPr/>
          <p:nvPr/>
        </p:nvSpPr>
        <p:spPr>
          <a:xfrm>
            <a:off x="0" y="0"/>
            <a:ext cx="9144000" cy="112713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684808"/>
            <a:ext cx="8229600" cy="954107"/>
          </a:xfrm>
        </p:spPr>
        <p:txBody>
          <a:bodyPr>
            <a:spAutoFit/>
          </a:bodyPr>
          <a:lstStyle>
            <a:lvl1pPr algn="l">
              <a:lnSpc>
                <a:spcPts val="3360"/>
              </a:lnSpc>
              <a:defRPr sz="2800" b="1" i="0" baseline="0"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2144545"/>
            <a:ext cx="562927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Calibri"/>
                <a:cs typeface="Calibri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1" y="3216397"/>
            <a:ext cx="4572000" cy="477838"/>
          </a:xfrm>
        </p:spPr>
        <p:txBody>
          <a:bodyPr rIns="182880" anchor="b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>
                <a:latin typeface="Calibri"/>
                <a:cs typeface="Calibri"/>
              </a:defRPr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42737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LLNL_Logo_WHT-LRG.png">
            <a:extLst>
              <a:ext uri="{FF2B5EF4-FFF2-40B4-BE49-F238E27FC236}">
                <a16:creationId xmlns:a16="http://schemas.microsoft.com/office/drawing/2014/main" id="{8AEE2551-398C-3748-983C-86437C6B9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5437188"/>
            <a:ext cx="3602037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558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378" y="6316956"/>
            <a:ext cx="9144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3574553"/>
            <a:ext cx="9143245" cy="2742973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565126"/>
            <a:ext cx="8229600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2024863"/>
            <a:ext cx="562927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1" y="3096715"/>
            <a:ext cx="4572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8385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LLNL-PRES-XXXXXX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8" name="Picture 17" descr="LLNL_Logo_WHT-LR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7061" y="6446832"/>
            <a:ext cx="1865206" cy="31467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285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486812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19507"/>
            <a:ext cx="82296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52674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95068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551960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49225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28907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945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19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75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573"/>
            <a:ext cx="8229600" cy="101070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638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2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19507"/>
            <a:ext cx="8229600" cy="1008771"/>
          </a:xfrm>
          <a:prstGeom prst="rect">
            <a:avLst/>
          </a:prstGeom>
          <a:effectLst/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124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041"/>
            <a:ext cx="8229600" cy="1011237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accent1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276350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287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041"/>
            <a:ext cx="8229600" cy="1011237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accent1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276350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57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041"/>
            <a:ext cx="8229600" cy="1011237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accent1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276350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276350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51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184275"/>
            <a:ext cx="9144000" cy="524033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B3745C7-F628-EB4B-AA7C-4215B4AD4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7041"/>
            <a:ext cx="8229600" cy="101123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35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894453-9021-5343-BBC4-22CA27ACFE88}"/>
              </a:ext>
            </a:extLst>
          </p:cNvPr>
          <p:cNvSpPr txBox="1">
            <a:spLocks/>
          </p:cNvSpPr>
          <p:nvPr/>
        </p:nvSpPr>
        <p:spPr>
          <a:xfrm>
            <a:off x="457200" y="179388"/>
            <a:ext cx="8229600" cy="1011237"/>
          </a:xfrm>
          <a:prstGeom prst="rect">
            <a:avLst/>
          </a:prstGeom>
          <a:effectLst/>
        </p:spPr>
        <p:txBody>
          <a:bodyPr lIns="0" rIns="45720"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376092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45720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91440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60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defTabSz="914400"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42461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65F18-3452-6640-8B0B-556C5BBBA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7041"/>
            <a:ext cx="8229600" cy="10112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07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905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DFDFFA8-DFD6-3446-9719-C2631403013F}"/>
              </a:ext>
            </a:extLst>
          </p:cNvPr>
          <p:cNvSpPr/>
          <p:nvPr/>
        </p:nvSpPr>
        <p:spPr>
          <a:xfrm>
            <a:off x="0" y="6450013"/>
            <a:ext cx="9144000" cy="4079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7" name="Picture 16" descr="lab_icon_text_no_background_rgb.png">
            <a:extLst>
              <a:ext uri="{FF2B5EF4-FFF2-40B4-BE49-F238E27FC236}">
                <a16:creationId xmlns:a16="http://schemas.microsoft.com/office/drawing/2014/main" id="{53425226-A2F3-FF47-AE11-2E98CA9B2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529388"/>
            <a:ext cx="27305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AB8B9C-BE19-B544-9220-AA17F43C3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1011237"/>
          </a:xfrm>
          <a:prstGeom prst="rect">
            <a:avLst/>
          </a:prstGeom>
          <a:effectLst/>
        </p:spPr>
        <p:txBody>
          <a:bodyPr vert="horz" lIns="0" rIns="45720" rtlCol="0" anchor="t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D9ECAE69-4463-3941-95C9-495C0C5FCD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6350"/>
            <a:ext cx="822960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96CF14-6522-494D-967B-200FC2B8C6AD}"/>
              </a:ext>
            </a:extLst>
          </p:cNvPr>
          <p:cNvSpPr/>
          <p:nvPr/>
        </p:nvSpPr>
        <p:spPr bwMode="invGray">
          <a:xfrm>
            <a:off x="0" y="6427788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31" name="Slide Number Placeholder 7">
            <a:extLst>
              <a:ext uri="{FF2B5EF4-FFF2-40B4-BE49-F238E27FC236}">
                <a16:creationId xmlns:a16="http://schemas.microsoft.com/office/drawing/2014/main" id="{6A477E94-F04D-0043-861B-4A4CD2386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00" y="6423025"/>
            <a:ext cx="3175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34E51292-6348-1442-B990-BB3A10DE2692}" type="slidenum">
              <a:rPr lang="en-US" altLang="en-US" sz="1000" smtClean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100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2" name="Picture 14" descr="NNSA_trans.png">
            <a:extLst>
              <a:ext uri="{FF2B5EF4-FFF2-40B4-BE49-F238E27FC236}">
                <a16:creationId xmlns:a16="http://schemas.microsoft.com/office/drawing/2014/main" id="{954A1568-8CD8-2648-B388-80F965514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6469063"/>
            <a:ext cx="10128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11" r:id="rId8"/>
    <p:sldLayoutId id="2147483809" r:id="rId9"/>
    <p:sldLayoutId id="2147483812" r:id="rId10"/>
  </p:sldLayoutIdLst>
  <p:hf hdr="0" ftr="0" dt="0"/>
  <p:txStyles>
    <p:titleStyle>
      <a:lvl1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285750" indent="-228600" algn="l" rtl="0" eaLnBrk="1" fontAlgn="base" hangingPunct="1">
        <a:spcBef>
          <a:spcPts val="1800"/>
        </a:spcBef>
        <a:spcAft>
          <a:spcPct val="0"/>
        </a:spcAft>
        <a:buClr>
          <a:srgbClr val="376092"/>
        </a:buClr>
        <a:buSzPct val="90000"/>
        <a:buFont typeface="Wingdings" pitchFamily="2" charset="2"/>
        <a:buChar char="§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0" indent="-285750" algn="l" rtl="0" eaLnBrk="1" fontAlgn="base" hangingPunct="1">
        <a:spcBef>
          <a:spcPct val="0"/>
        </a:spcBef>
        <a:spcAft>
          <a:spcPct val="0"/>
        </a:spcAft>
        <a:buSzPct val="90000"/>
        <a:buFont typeface="Calibri" panose="020F0502020204030204" pitchFamily="34" charset="0"/>
        <a:buChar char="—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171450" algn="l" rtl="0" eaLnBrk="1" fontAlgn="base" hangingPunct="1">
        <a:spcBef>
          <a:spcPct val="0"/>
        </a:spcBef>
        <a:spcAft>
          <a:spcPct val="0"/>
        </a:spcAft>
        <a:buSzPct val="9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-171450" algn="l" rtl="0" eaLnBrk="1" fontAlgn="base" hangingPunct="1">
        <a:spcBef>
          <a:spcPct val="0"/>
        </a:spcBef>
        <a:spcAft>
          <a:spcPct val="0"/>
        </a:spcAft>
        <a:buSzPct val="100000"/>
        <a:buFont typeface="Lucida Grande" panose="020B0600040502020204" pitchFamily="34" charset="0"/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00" indent="-17145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tabLst>
          <a:tab pos="1200150" algn="l"/>
        </a:tabLst>
        <a:defRPr lang="en-US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1524"/>
            <a:ext cx="82296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953" y="6698646"/>
            <a:ext cx="873871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600" dirty="0">
                <a:latin typeface="Arial"/>
                <a:cs typeface="Arial"/>
              </a:rPr>
              <a:t>LLNL-PRES-xxxxxx</a:t>
            </a: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8826123" y="6403252"/>
            <a:ext cx="317877" cy="454747"/>
          </a:xfrm>
          <a:prstGeom prst="rect">
            <a:avLst/>
          </a:prstGeom>
        </p:spPr>
        <p:txBody>
          <a:bodyPr rIns="45720" anchor="ctr" anchorCtr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6059" y="1267155"/>
            <a:ext cx="915005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NNSA_trans.png"/>
          <p:cNvPicPr>
            <a:picLocks noChangeAspect="1"/>
          </p:cNvPicPr>
          <p:nvPr/>
        </p:nvPicPr>
        <p:blipFill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68" y="6449398"/>
            <a:ext cx="1012806" cy="390396"/>
          </a:xfrm>
          <a:prstGeom prst="rect">
            <a:avLst/>
          </a:prstGeom>
        </p:spPr>
      </p:pic>
      <p:pic>
        <p:nvPicPr>
          <p:cNvPr id="17" name="Picture 16" descr="lab_icon_text_no_background_rgb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8" y="6496327"/>
            <a:ext cx="2731791" cy="27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4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50" indent="-228600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0" indent="-2857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1714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-171450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00" indent="-171450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50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3.jp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8B89CE1-D65D-8740-ABA8-4B3DA1389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4808"/>
            <a:ext cx="8229600" cy="514115"/>
          </a:xfrm>
        </p:spPr>
        <p:txBody>
          <a:bodyPr/>
          <a:lstStyle/>
          <a:p>
            <a:pPr>
              <a:defRPr/>
            </a:pPr>
            <a:r>
              <a:rPr lang="en-US" dirty="0"/>
              <a:t>Ion Beam Analysis of Laser Targets</a:t>
            </a:r>
          </a:p>
        </p:txBody>
      </p:sp>
      <p:sp>
        <p:nvSpPr>
          <p:cNvPr id="7170" name="Text Placeholder 10">
            <a:extLst>
              <a:ext uri="{FF2B5EF4-FFF2-40B4-BE49-F238E27FC236}">
                <a16:creationId xmlns:a16="http://schemas.microsoft.com/office/drawing/2014/main" id="{C54BB09C-079E-674E-B790-714BDB13F042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457200" y="2144713"/>
            <a:ext cx="5629275" cy="369887"/>
          </a:xfrm>
        </p:spPr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Target Fabrication Meeting 2019</a:t>
            </a:r>
          </a:p>
        </p:txBody>
      </p:sp>
      <p:sp>
        <p:nvSpPr>
          <p:cNvPr id="7171" name="Text Placeholder 4">
            <a:extLst>
              <a:ext uri="{FF2B5EF4-FFF2-40B4-BE49-F238E27FC236}">
                <a16:creationId xmlns:a16="http://schemas.microsoft.com/office/drawing/2014/main" id="{FA701AC4-B303-AA40-B063-958CEE292E7B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>
          <a:xfrm>
            <a:off x="4572000" y="2838450"/>
            <a:ext cx="4572000" cy="477838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Swanee J. Shin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, L. </a:t>
            </a:r>
            <a:r>
              <a:rPr lang="en-US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Bimo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Bayu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Aji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, Sergei O. </a:t>
            </a:r>
            <a:r>
              <a:rPr lang="en-US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Kucheyev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72" name="Text Placeholder 10">
            <a:extLst>
              <a:ext uri="{FF2B5EF4-FFF2-40B4-BE49-F238E27FC236}">
                <a16:creationId xmlns:a16="http://schemas.microsoft.com/office/drawing/2014/main" id="{92BFBBC1-DB60-2247-BBF3-162AF8136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3640138"/>
            <a:ext cx="327818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1440" r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April 25,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7C5ECC6-DA99-9E4A-8706-5CD1C96060CA}"/>
              </a:ext>
            </a:extLst>
          </p:cNvPr>
          <p:cNvSpPr/>
          <p:nvPr/>
        </p:nvSpPr>
        <p:spPr bwMode="auto">
          <a:xfrm>
            <a:off x="0" y="5386439"/>
            <a:ext cx="9144000" cy="10528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id="{9805ACFF-ACE1-7845-B9E3-F8BBE588C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" y="5590017"/>
            <a:ext cx="9144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</a:rPr>
              <a:t>-   </a:t>
            </a:r>
            <a:r>
              <a:rPr lang="en-US" sz="2000" dirty="0">
                <a:solidFill>
                  <a:schemeClr val="bg1"/>
                </a:solidFill>
              </a:rPr>
              <a:t>Hydrogen concentration was measured as a function of ion dose</a:t>
            </a:r>
          </a:p>
          <a:p>
            <a:r>
              <a:rPr lang="en-US" sz="2000" dirty="0">
                <a:solidFill>
                  <a:schemeClr val="bg1"/>
                </a:solidFill>
              </a:rPr>
              <a:t>-   Combined with RBS, we were able to measure C, O, H concentration in GDP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FAB8CA-1143-AB4E-ABB9-2D7861CB6178}"/>
              </a:ext>
            </a:extLst>
          </p:cNvPr>
          <p:cNvSpPr/>
          <p:nvPr/>
        </p:nvSpPr>
        <p:spPr bwMode="auto">
          <a:xfrm>
            <a:off x="457200" y="1124649"/>
            <a:ext cx="470491" cy="39935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AE1E3-4F13-5140-8124-5168CF7AF099}"/>
              </a:ext>
            </a:extLst>
          </p:cNvPr>
          <p:cNvSpPr txBox="1"/>
          <p:nvPr/>
        </p:nvSpPr>
        <p:spPr>
          <a:xfrm>
            <a:off x="457200" y="-3167"/>
            <a:ext cx="8477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ERDA (Elastic Recoil Detection Analysis) could measure depth profiles of hydrogen in targets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9E9B801-8A33-6D4C-BD4B-AF64B7A4C215}"/>
              </a:ext>
            </a:extLst>
          </p:cNvPr>
          <p:cNvGrpSpPr/>
          <p:nvPr/>
        </p:nvGrpSpPr>
        <p:grpSpPr>
          <a:xfrm>
            <a:off x="4305012" y="2202356"/>
            <a:ext cx="1665884" cy="2707978"/>
            <a:chOff x="4489149" y="2021611"/>
            <a:chExt cx="1777051" cy="2871744"/>
          </a:xfrm>
        </p:grpSpPr>
        <p:pic>
          <p:nvPicPr>
            <p:cNvPr id="8" name="Picture 40">
              <a:extLst>
                <a:ext uri="{FF2B5EF4-FFF2-40B4-BE49-F238E27FC236}">
                  <a16:creationId xmlns:a16="http://schemas.microsoft.com/office/drawing/2014/main" id="{D460DD88-F8E9-C149-AEF1-03A4CAD3E3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89149" y="2021611"/>
              <a:ext cx="1777051" cy="2351140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926C730-B4FE-334B-8FEF-FD50E64B3395}"/>
                </a:ext>
              </a:extLst>
            </p:cNvPr>
            <p:cNvSpPr/>
            <p:nvPr/>
          </p:nvSpPr>
          <p:spPr bwMode="auto">
            <a:xfrm>
              <a:off x="4827772" y="3978955"/>
              <a:ext cx="1196340" cy="914400"/>
            </a:xfrm>
            <a:prstGeom prst="ellipse">
              <a:avLst/>
            </a:prstGeom>
            <a:noFill/>
            <a:ln>
              <a:noFill/>
              <a:headEnd/>
              <a:tailEnd/>
            </a:ln>
            <a:effectLst>
              <a:outerShdw blurRad="45000" dist="25000" dir="5400000" rotWithShape="0">
                <a:srgbClr val="FF0000">
                  <a:alpha val="38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D30BFAE-B617-194B-A063-A3CC83675E18}"/>
                </a:ext>
              </a:extLst>
            </p:cNvPr>
            <p:cNvSpPr/>
            <p:nvPr/>
          </p:nvSpPr>
          <p:spPr bwMode="auto">
            <a:xfrm>
              <a:off x="4506626" y="3982275"/>
              <a:ext cx="824203" cy="69081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0083B1E-424A-0C40-B5BB-7BB14D9DFFE5}"/>
                </a:ext>
              </a:extLst>
            </p:cNvPr>
            <p:cNvCxnSpPr>
              <a:cxnSpLocks/>
            </p:cNvCxnSpPr>
            <p:nvPr/>
          </p:nvCxnSpPr>
          <p:spPr>
            <a:xfrm>
              <a:off x="5710190" y="2233061"/>
              <a:ext cx="0" cy="890363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30CCA37-E183-7949-8465-EED0A923C1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9804" y="3181226"/>
              <a:ext cx="464253" cy="69081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43624B0-1F20-5F42-848C-F9A6E5221F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06966" y="3847989"/>
              <a:ext cx="243862" cy="37133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94EE080-9CC9-C641-B277-802DD1F26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9" y="1670926"/>
            <a:ext cx="4138027" cy="36243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D39300-DCEA-5248-93B9-4D77A63B550E}"/>
              </a:ext>
            </a:extLst>
          </p:cNvPr>
          <p:cNvSpPr txBox="1"/>
          <p:nvPr/>
        </p:nvSpPr>
        <p:spPr>
          <a:xfrm>
            <a:off x="92699" y="1107905"/>
            <a:ext cx="9074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Evolution of hydrogen concentration in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implanted GDP for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RadChem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experiments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A0A26E-3799-C645-A797-55D3CC715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895" y="2067255"/>
            <a:ext cx="3067230" cy="25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20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AB2F153-45E4-1B40-B72F-90776A727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3" y="1312377"/>
            <a:ext cx="4425233" cy="3910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4BCB6C-F8C9-B543-B75D-3EE1D3E0C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846" y="1807763"/>
            <a:ext cx="2408943" cy="20615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FAB8CA-1143-AB4E-ABB9-2D7861CB6178}"/>
              </a:ext>
            </a:extLst>
          </p:cNvPr>
          <p:cNvSpPr/>
          <p:nvPr/>
        </p:nvSpPr>
        <p:spPr bwMode="auto">
          <a:xfrm>
            <a:off x="457200" y="1312377"/>
            <a:ext cx="470491" cy="39935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AE1E3-4F13-5140-8124-5168CF7AF099}"/>
              </a:ext>
            </a:extLst>
          </p:cNvPr>
          <p:cNvSpPr txBox="1"/>
          <p:nvPr/>
        </p:nvSpPr>
        <p:spPr>
          <a:xfrm>
            <a:off x="457200" y="-3167"/>
            <a:ext cx="8461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RBS, ERDA, and RGA are used to measure decomposition kinetics of alpha-irradiated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Stycast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AF0B13-230F-4C48-8844-F7E7A2F89597}"/>
              </a:ext>
            </a:extLst>
          </p:cNvPr>
          <p:cNvSpPr/>
          <p:nvPr/>
        </p:nvSpPr>
        <p:spPr>
          <a:xfrm>
            <a:off x="139374" y="5401173"/>
            <a:ext cx="4814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Complete compositional analysis from RBS+ERDA: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 1.00 H 0.96 N 0.06 O 0.10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D9A1C2-BEFE-C24F-9A1C-6569940E9E6B}"/>
              </a:ext>
            </a:extLst>
          </p:cNvPr>
          <p:cNvSpPr txBox="1"/>
          <p:nvPr/>
        </p:nvSpPr>
        <p:spPr>
          <a:xfrm>
            <a:off x="785570" y="3739473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RBS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73E08A-3121-8647-AB39-F2D6BE644367}"/>
              </a:ext>
            </a:extLst>
          </p:cNvPr>
          <p:cNvSpPr/>
          <p:nvPr/>
        </p:nvSpPr>
        <p:spPr>
          <a:xfrm>
            <a:off x="5445145" y="981430"/>
            <a:ext cx="36851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presentation: M. Wilson, Wed 1:50 PM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067778-48A0-654D-891D-0A4B0B531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218" y="1670421"/>
            <a:ext cx="4336227" cy="35348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B8773D-B5B9-F747-9A01-7895D2F9C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332" y="1885857"/>
            <a:ext cx="1985058" cy="15609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DA81994-3069-0B4D-A9EF-072E752A2374}"/>
              </a:ext>
            </a:extLst>
          </p:cNvPr>
          <p:cNvSpPr txBox="1"/>
          <p:nvPr/>
        </p:nvSpPr>
        <p:spPr>
          <a:xfrm>
            <a:off x="6987869" y="4195160"/>
            <a:ext cx="599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RGA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BE3771-DC0E-F748-A3B9-EA2852C79BA5}"/>
              </a:ext>
            </a:extLst>
          </p:cNvPr>
          <p:cNvSpPr txBox="1"/>
          <p:nvPr/>
        </p:nvSpPr>
        <p:spPr>
          <a:xfrm>
            <a:off x="3329976" y="2469217"/>
            <a:ext cx="70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ERDA</a:t>
            </a:r>
          </a:p>
        </p:txBody>
      </p:sp>
    </p:spTree>
    <p:extLst>
      <p:ext uri="{BB962C8B-B14F-4D97-AF65-F5344CB8AC3E}">
        <p14:creationId xmlns:p14="http://schemas.microsoft.com/office/powerpoint/2010/main" val="4036557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400269A-36DD-604B-B6F5-DD4EC25D5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7573"/>
            <a:ext cx="8564880" cy="1010705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PIXE (Particle Induced X-ray Emission) provides excellent low- &amp; mid-Z detection sensitivity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7C5ECC6-DA99-9E4A-8706-5CD1C96060CA}"/>
              </a:ext>
            </a:extLst>
          </p:cNvPr>
          <p:cNvSpPr/>
          <p:nvPr/>
        </p:nvSpPr>
        <p:spPr bwMode="auto">
          <a:xfrm>
            <a:off x="0" y="5386439"/>
            <a:ext cx="9144000" cy="10528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C04644-8134-FE46-94C6-683C0C967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20" y="1546313"/>
            <a:ext cx="4244340" cy="3287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6ECF5F-70F7-414A-BC1E-EFE70C4798E0}"/>
              </a:ext>
            </a:extLst>
          </p:cNvPr>
          <p:cNvSpPr txBox="1"/>
          <p:nvPr/>
        </p:nvSpPr>
        <p:spPr>
          <a:xfrm>
            <a:off x="2396356" y="1077736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PIXE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236F9C-0DDF-844D-91FE-D1070009775B}"/>
              </a:ext>
            </a:extLst>
          </p:cNvPr>
          <p:cNvCxnSpPr/>
          <p:nvPr/>
        </p:nvCxnSpPr>
        <p:spPr>
          <a:xfrm flipV="1">
            <a:off x="1351008" y="2702324"/>
            <a:ext cx="0" cy="119634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CB1847-3C68-C74C-8CB6-FCA009BC9A10}"/>
              </a:ext>
            </a:extLst>
          </p:cNvPr>
          <p:cNvCxnSpPr/>
          <p:nvPr/>
        </p:nvCxnSpPr>
        <p:spPr>
          <a:xfrm flipV="1">
            <a:off x="1671048" y="3037604"/>
            <a:ext cx="0" cy="119634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2A1604C-0113-864A-9B0A-A41BD51F0759}"/>
                  </a:ext>
                </a:extLst>
              </p:cNvPr>
              <p:cNvSpPr txBox="1"/>
              <p:nvPr/>
            </p:nvSpPr>
            <p:spPr>
              <a:xfrm>
                <a:off x="1053213" y="3898664"/>
                <a:ext cx="5267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 K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𝛼</m:t>
                    </m:r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2A1604C-0113-864A-9B0A-A41BD51F0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213" y="3898664"/>
                <a:ext cx="526747" cy="307777"/>
              </a:xfrm>
              <a:prstGeom prst="rect">
                <a:avLst/>
              </a:prstGeom>
              <a:blipFill>
                <a:blip r:embed="rId3"/>
                <a:stretch>
                  <a:fillRect l="-2381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A97F32A-1B89-C849-829B-7B80C49D78A7}"/>
                  </a:ext>
                </a:extLst>
              </p:cNvPr>
              <p:cNvSpPr txBox="1"/>
              <p:nvPr/>
            </p:nvSpPr>
            <p:spPr>
              <a:xfrm>
                <a:off x="1395576" y="4233944"/>
                <a:ext cx="5491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 K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𝛼</m:t>
                    </m:r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A97F32A-1B89-C849-829B-7B80C49D7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576" y="4233944"/>
                <a:ext cx="549189" cy="307777"/>
              </a:xfrm>
              <a:prstGeom prst="rect">
                <a:avLst/>
              </a:prstGeom>
              <a:blipFill>
                <a:blip r:embed="rId4"/>
                <a:stretch>
                  <a:fillRect l="-227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F39193FD-D2C8-3948-97C5-300993AD98E1}"/>
              </a:ext>
            </a:extLst>
          </p:cNvPr>
          <p:cNvSpPr txBox="1"/>
          <p:nvPr/>
        </p:nvSpPr>
        <p:spPr>
          <a:xfrm>
            <a:off x="2112005" y="4833861"/>
            <a:ext cx="1361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Energy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D2AC69-1572-A745-8280-72F5916CF10B}"/>
              </a:ext>
            </a:extLst>
          </p:cNvPr>
          <p:cNvSpPr txBox="1"/>
          <p:nvPr/>
        </p:nvSpPr>
        <p:spPr>
          <a:xfrm>
            <a:off x="6534550" y="4833596"/>
            <a:ext cx="1361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Energy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62689C-40F3-A945-A378-1F02F5B72538}"/>
              </a:ext>
            </a:extLst>
          </p:cNvPr>
          <p:cNvSpPr txBox="1"/>
          <p:nvPr/>
        </p:nvSpPr>
        <p:spPr>
          <a:xfrm rot="16200000">
            <a:off x="210632" y="2856191"/>
            <a:ext cx="636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E06517-E27B-DA44-9E3A-49E9097AE702}"/>
              </a:ext>
            </a:extLst>
          </p:cNvPr>
          <p:cNvSpPr txBox="1"/>
          <p:nvPr/>
        </p:nvSpPr>
        <p:spPr>
          <a:xfrm rot="16200000">
            <a:off x="4657325" y="2753100"/>
            <a:ext cx="636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Yield</a:t>
            </a:r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id="{405BC8EB-FFEB-5E46-864D-E86C3EF8F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" y="5743905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  The principle is similar to EDS, but PIXE has better sensitivity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292487-515B-8543-BE33-44F0D783E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493" y="1666248"/>
            <a:ext cx="3166841" cy="3179366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D4589FF-6C84-574F-9C86-4AA79572EC61}"/>
              </a:ext>
            </a:extLst>
          </p:cNvPr>
          <p:cNvCxnSpPr/>
          <p:nvPr/>
        </p:nvCxnSpPr>
        <p:spPr>
          <a:xfrm flipV="1">
            <a:off x="5722899" y="3516887"/>
            <a:ext cx="0" cy="119634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BEFC2D5-D1A5-E949-BD44-46FDCC0CB9D2}"/>
              </a:ext>
            </a:extLst>
          </p:cNvPr>
          <p:cNvCxnSpPr/>
          <p:nvPr/>
        </p:nvCxnSpPr>
        <p:spPr>
          <a:xfrm flipV="1">
            <a:off x="5956313" y="3852167"/>
            <a:ext cx="0" cy="119634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73BE768-8C2D-9849-A566-7D18234E1EAE}"/>
                  </a:ext>
                </a:extLst>
              </p:cNvPr>
              <p:cNvSpPr txBox="1"/>
              <p:nvPr/>
            </p:nvSpPr>
            <p:spPr>
              <a:xfrm>
                <a:off x="5425104" y="4713227"/>
                <a:ext cx="5267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 K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𝛼</m:t>
                    </m:r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73BE768-8C2D-9849-A566-7D18234E1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5104" y="4713227"/>
                <a:ext cx="526747" cy="307777"/>
              </a:xfrm>
              <a:prstGeom prst="rect">
                <a:avLst/>
              </a:prstGeom>
              <a:blipFill>
                <a:blip r:embed="rId6"/>
                <a:stretch>
                  <a:fillRect l="-232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C267EF-9509-074F-BB25-E6C029BC61EC}"/>
                  </a:ext>
                </a:extLst>
              </p:cNvPr>
              <p:cNvSpPr txBox="1"/>
              <p:nvPr/>
            </p:nvSpPr>
            <p:spPr>
              <a:xfrm>
                <a:off x="5680841" y="5048507"/>
                <a:ext cx="5491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 K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𝛼</m:t>
                    </m:r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C267EF-9509-074F-BB25-E6C029BC6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841" y="5048507"/>
                <a:ext cx="549189" cy="307777"/>
              </a:xfrm>
              <a:prstGeom prst="rect">
                <a:avLst/>
              </a:prstGeom>
              <a:blipFill>
                <a:blip r:embed="rId7"/>
                <a:stretch>
                  <a:fillRect l="-2222" t="-4000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5C752365-7A7A-054C-93DA-1F086784F133}"/>
              </a:ext>
            </a:extLst>
          </p:cNvPr>
          <p:cNvSpPr txBox="1"/>
          <p:nvPr/>
        </p:nvSpPr>
        <p:spPr>
          <a:xfrm>
            <a:off x="6674914" y="1074747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345E93-9DF5-8B40-8CF1-475FDF92A8F5}"/>
              </a:ext>
            </a:extLst>
          </p:cNvPr>
          <p:cNvSpPr txBox="1"/>
          <p:nvPr/>
        </p:nvSpPr>
        <p:spPr>
          <a:xfrm>
            <a:off x="2998406" y="2139423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GDP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178893-F290-A94E-A8F6-99474C413944}"/>
              </a:ext>
            </a:extLst>
          </p:cNvPr>
          <p:cNvSpPr txBox="1"/>
          <p:nvPr/>
        </p:nvSpPr>
        <p:spPr>
          <a:xfrm>
            <a:off x="6783809" y="2172600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GDP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C7EC33-7A90-1440-A39D-E12E799BB212}"/>
              </a:ext>
            </a:extLst>
          </p:cNvPr>
          <p:cNvCxnSpPr>
            <a:cxnSpLocks/>
          </p:cNvCxnSpPr>
          <p:nvPr/>
        </p:nvCxnSpPr>
        <p:spPr>
          <a:xfrm>
            <a:off x="5480656" y="1665983"/>
            <a:ext cx="2777678" cy="265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4B2FC0-6380-8C43-88B0-42BEE3EF379B}"/>
              </a:ext>
            </a:extLst>
          </p:cNvPr>
          <p:cNvCxnSpPr/>
          <p:nvPr/>
        </p:nvCxnSpPr>
        <p:spPr>
          <a:xfrm flipV="1">
            <a:off x="8248709" y="1666248"/>
            <a:ext cx="0" cy="2957944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236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78524B-1110-9D47-94E1-FD8FA2695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10" y="3187187"/>
            <a:ext cx="2875871" cy="22882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76AFEC3-E20F-AE4E-A3B3-7F767EE9A9FB}"/>
              </a:ext>
            </a:extLst>
          </p:cNvPr>
          <p:cNvSpPr txBox="1"/>
          <p:nvPr/>
        </p:nvSpPr>
        <p:spPr>
          <a:xfrm>
            <a:off x="406160" y="2317"/>
            <a:ext cx="8839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NRA could be used for isotope profiling (D in HDC capsule)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0E8193E-3680-0C4D-855B-78239A361258}"/>
              </a:ext>
            </a:extLst>
          </p:cNvPr>
          <p:cNvSpPr txBox="1">
            <a:spLocks/>
          </p:cNvSpPr>
          <p:nvPr/>
        </p:nvSpPr>
        <p:spPr>
          <a:xfrm>
            <a:off x="445972" y="595043"/>
            <a:ext cx="7242751" cy="143860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28600" algn="l" rtl="0" eaLnBrk="1" fontAlgn="base" hangingPunct="1">
              <a:spcBef>
                <a:spcPts val="1800"/>
              </a:spcBef>
              <a:spcAft>
                <a:spcPct val="0"/>
              </a:spcAft>
              <a:buClr>
                <a:srgbClr val="376092"/>
              </a:buClr>
              <a:buSzPct val="90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fontAlgn="base" hangingPunct="1">
              <a:spcBef>
                <a:spcPct val="0"/>
              </a:spcBef>
              <a:spcAft>
                <a:spcPct val="0"/>
              </a:spcAft>
              <a:buSzPct val="90000"/>
              <a:buFont typeface="Calibri" panose="020F0502020204030204" pitchFamily="34" charset="0"/>
              <a:buChar char="—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fontAlgn="base" hangingPunct="1">
              <a:spcBef>
                <a:spcPct val="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fontAlgn="base" hangingPunct="1">
              <a:spcBef>
                <a:spcPct val="0"/>
              </a:spcBef>
              <a:spcAft>
                <a:spcPct val="0"/>
              </a:spcAft>
              <a:buSzPct val="100000"/>
              <a:buFont typeface="Lucida Grande" panose="020B0600040502020204" pitchFamily="34" charset="0"/>
              <a:buChar char="–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 lang="en-US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baseline="30000" dirty="0"/>
              <a:t>3</a:t>
            </a:r>
            <a:r>
              <a:rPr lang="en-US" dirty="0"/>
              <a:t>He NRA for deuterium profiling</a:t>
            </a:r>
          </a:p>
          <a:p>
            <a:pPr defTabSz="914400"/>
            <a:r>
              <a:rPr lang="en-US" baseline="30000" dirty="0"/>
              <a:t>2</a:t>
            </a:r>
            <a:r>
              <a:rPr lang="en-US" dirty="0"/>
              <a:t>D + </a:t>
            </a:r>
            <a:r>
              <a:rPr lang="en-US" baseline="30000" dirty="0"/>
              <a:t>3</a:t>
            </a:r>
            <a:r>
              <a:rPr lang="en-US" dirty="0"/>
              <a:t>He = </a:t>
            </a:r>
            <a:r>
              <a:rPr lang="en-US" baseline="30000" dirty="0"/>
              <a:t>1</a:t>
            </a:r>
            <a:r>
              <a:rPr lang="en-US" dirty="0"/>
              <a:t>H + </a:t>
            </a:r>
            <a:r>
              <a:rPr lang="en-US" baseline="30000" dirty="0"/>
              <a:t>4</a:t>
            </a:r>
            <a:r>
              <a:rPr lang="en-US" dirty="0"/>
              <a:t>He, Q = 18.4 MeV</a:t>
            </a:r>
          </a:p>
          <a:p>
            <a:pPr defTabSz="914400"/>
            <a:r>
              <a:rPr lang="en-US" dirty="0"/>
              <a:t>Increase in ion energy (inverse kinematics), most energy taken by </a:t>
            </a:r>
            <a:r>
              <a:rPr lang="en-US" baseline="30000" dirty="0"/>
              <a:t>1</a:t>
            </a:r>
            <a:r>
              <a:rPr lang="en-US" dirty="0"/>
              <a:t>H</a:t>
            </a:r>
          </a:p>
          <a:p>
            <a:pPr defTabSz="914400"/>
            <a:r>
              <a:rPr lang="en-US" dirty="0"/>
              <a:t>Integrate </a:t>
            </a:r>
            <a:r>
              <a:rPr lang="en-US" baseline="30000" dirty="0"/>
              <a:t>1</a:t>
            </a:r>
            <a:r>
              <a:rPr lang="en-US" dirty="0"/>
              <a:t>H peak to calculate D concentration</a:t>
            </a:r>
            <a:br>
              <a:rPr lang="en-US" dirty="0"/>
            </a:b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E0C070-EC30-7F42-BF95-1602FC114244}"/>
              </a:ext>
            </a:extLst>
          </p:cNvPr>
          <p:cNvSpPr txBox="1"/>
          <p:nvPr/>
        </p:nvSpPr>
        <p:spPr>
          <a:xfrm>
            <a:off x="5574660" y="6076257"/>
            <a:ext cx="263866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0.8 MeV 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He NRA of CD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3123E3-E29C-D842-A28E-0243A8731769}"/>
              </a:ext>
            </a:extLst>
          </p:cNvPr>
          <p:cNvSpPr txBox="1"/>
          <p:nvPr/>
        </p:nvSpPr>
        <p:spPr>
          <a:xfrm>
            <a:off x="1415641" y="5489371"/>
            <a:ext cx="1997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Incident energy (MeV)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0AD81E-5FAA-3449-B3D8-ECA9232671D9}"/>
              </a:ext>
            </a:extLst>
          </p:cNvPr>
          <p:cNvSpPr txBox="1"/>
          <p:nvPr/>
        </p:nvSpPr>
        <p:spPr>
          <a:xfrm rot="16200000">
            <a:off x="-174050" y="4055270"/>
            <a:ext cx="1574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Cross section (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6DEBA4-0934-3340-B6E9-80B0E216AC38}"/>
              </a:ext>
            </a:extLst>
          </p:cNvPr>
          <p:cNvSpPr txBox="1"/>
          <p:nvPr/>
        </p:nvSpPr>
        <p:spPr>
          <a:xfrm>
            <a:off x="1787089" y="3345530"/>
            <a:ext cx="1960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D(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He,p)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scattering cross section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1C69FE-A424-C848-A542-3D063C38C1AF}"/>
              </a:ext>
            </a:extLst>
          </p:cNvPr>
          <p:cNvGrpSpPr/>
          <p:nvPr/>
        </p:nvGrpSpPr>
        <p:grpSpPr>
          <a:xfrm>
            <a:off x="4433325" y="2326024"/>
            <a:ext cx="4023360" cy="3643766"/>
            <a:chOff x="4352124" y="2485827"/>
            <a:chExt cx="4023360" cy="364376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DE471DD-4242-7B40-B2F6-53152AA4DE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52124" y="2485827"/>
              <a:ext cx="4023360" cy="3643766"/>
              <a:chOff x="1295400" y="833287"/>
              <a:chExt cx="6174612" cy="559205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D586A04-82AA-A24C-BEB2-84A54758F3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95400" y="833287"/>
                <a:ext cx="6019800" cy="559205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E20027-D74F-7E45-9372-783EF01B6D44}"/>
                  </a:ext>
                </a:extLst>
              </p:cNvPr>
              <p:cNvSpPr txBox="1"/>
              <p:nvPr/>
            </p:nvSpPr>
            <p:spPr>
              <a:xfrm>
                <a:off x="1968661" y="3747406"/>
                <a:ext cx="1770210" cy="7654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C(</a:t>
                </a:r>
                <a:r>
                  <a:rPr lang="en-US" altLang="ko-KR" sz="14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He,</a:t>
                </a:r>
                <a:r>
                  <a:rPr lang="en-US" altLang="ko-KR" sz="14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He)C</a:t>
                </a:r>
              </a:p>
              <a:p>
                <a:pPr algn="ctr"/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(RBS)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4EA117E-2493-3342-AE7C-604D27F486A0}"/>
                  </a:ext>
                </a:extLst>
              </p:cNvPr>
              <p:cNvSpPr txBox="1"/>
              <p:nvPr/>
            </p:nvSpPr>
            <p:spPr>
              <a:xfrm>
                <a:off x="3940830" y="1565796"/>
                <a:ext cx="1460925" cy="7654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diagnostics</a:t>
                </a:r>
              </a:p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pulse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A07FBA2-8FBB-1B42-B918-A83E642701FD}"/>
                  </a:ext>
                </a:extLst>
              </p:cNvPr>
              <p:cNvSpPr txBox="1"/>
              <p:nvPr/>
            </p:nvSpPr>
            <p:spPr>
              <a:xfrm>
                <a:off x="4692274" y="3989478"/>
                <a:ext cx="1943522" cy="4502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D(</a:t>
                </a:r>
                <a:r>
                  <a:rPr lang="en-US" sz="14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He,</a:t>
                </a:r>
                <a:r>
                  <a:rPr lang="en-US" sz="1400" baseline="30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en-US" sz="14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</a:t>
                </a: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)H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C04E24E-FCA0-9149-874E-53BC2E978E2D}"/>
                  </a:ext>
                </a:extLst>
              </p:cNvPr>
              <p:cNvSpPr txBox="1"/>
              <p:nvPr/>
            </p:nvSpPr>
            <p:spPr>
              <a:xfrm>
                <a:off x="5790426" y="4856509"/>
                <a:ext cx="1679586" cy="4502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D(</a:t>
                </a:r>
                <a:r>
                  <a:rPr lang="en-US" sz="14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He,</a:t>
                </a:r>
                <a:r>
                  <a:rPr lang="en-US" sz="1400" baseline="30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14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lang="en-US" sz="1400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He</a:t>
                </a:r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E1E2A44-0CA9-0642-8AD9-4D840AB45951}"/>
                </a:ext>
              </a:extLst>
            </p:cNvPr>
            <p:cNvCxnSpPr/>
            <p:nvPr/>
          </p:nvCxnSpPr>
          <p:spPr>
            <a:xfrm flipH="1">
              <a:off x="5975011" y="3491552"/>
              <a:ext cx="223365" cy="134368"/>
            </a:xfrm>
            <a:prstGeom prst="straightConnector1">
              <a:avLst/>
            </a:prstGeom>
            <a:ln w="28575" cmpd="sng">
              <a:solidFill>
                <a:schemeClr val="accent1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BF6FCE6-C081-7C4B-BCAA-D7A320AB3934}"/>
              </a:ext>
            </a:extLst>
          </p:cNvPr>
          <p:cNvCxnSpPr>
            <a:cxnSpLocks/>
          </p:cNvCxnSpPr>
          <p:nvPr/>
        </p:nvCxnSpPr>
        <p:spPr>
          <a:xfrm flipV="1">
            <a:off x="1677697" y="3868750"/>
            <a:ext cx="0" cy="1045862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18E8DF9-0A21-3F44-B0CC-BD22BFFFB9DA}"/>
              </a:ext>
            </a:extLst>
          </p:cNvPr>
          <p:cNvSpPr txBox="1"/>
          <p:nvPr/>
        </p:nvSpPr>
        <p:spPr>
          <a:xfrm>
            <a:off x="1305602" y="496161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0.8 MeV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30506D-02B0-2840-8357-8952041FCD33}"/>
              </a:ext>
            </a:extLst>
          </p:cNvPr>
          <p:cNvSpPr/>
          <p:nvPr/>
        </p:nvSpPr>
        <p:spPr bwMode="auto">
          <a:xfrm>
            <a:off x="7291734" y="4845052"/>
            <a:ext cx="1235488" cy="911429"/>
          </a:xfrm>
          <a:prstGeom prst="ellipse">
            <a:avLst/>
          </a:prstGeom>
          <a:noFill/>
          <a:ln w="12700"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882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400269A-36DD-604B-B6F5-DD4EC25D5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8110"/>
            <a:ext cx="8229600" cy="1010705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Ion Beam Analysis is flexible and can provide crucial elemental information regarding target components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AFA6F0-9D28-3A4C-BB04-77EB681C38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423682"/>
              </p:ext>
            </p:extLst>
          </p:nvPr>
        </p:nvGraphicFramePr>
        <p:xfrm>
          <a:off x="391788" y="886991"/>
          <a:ext cx="8413531" cy="550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8373">
                  <a:extLst>
                    <a:ext uri="{9D8B030D-6E8A-4147-A177-3AD203B41FA5}">
                      <a16:colId xmlns:a16="http://schemas.microsoft.com/office/drawing/2014/main" val="4279660804"/>
                    </a:ext>
                  </a:extLst>
                </a:gridCol>
                <a:gridCol w="4225158">
                  <a:extLst>
                    <a:ext uri="{9D8B030D-6E8A-4147-A177-3AD203B41FA5}">
                      <a16:colId xmlns:a16="http://schemas.microsoft.com/office/drawing/2014/main" val="1141711408"/>
                    </a:ext>
                  </a:extLst>
                </a:gridCol>
              </a:tblGrid>
              <a:tr h="21031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RBS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Strength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Quantitative without standards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Depth-profiling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Non-destructive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Simple, fast, and direct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Weakness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No phase or microstructure information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Moderate sensitivity for light impurities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Expensive and rare facility</a:t>
                      </a: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373646"/>
                  </a:ext>
                </a:extLst>
              </a:tr>
              <a:tr h="93238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sng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ERDA</a:t>
                      </a:r>
                    </a:p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Depth profile of H, 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916833"/>
                  </a:ext>
                </a:extLst>
              </a:tr>
              <a:tr h="731520">
                <a:tc gridSpan="2">
                  <a:txBody>
                    <a:bodyPr/>
                    <a:lstStyle/>
                    <a:p>
                      <a:r>
                        <a:rPr kumimoji="0" lang="en-US" sz="2400" b="1" u="sng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nRBS</a:t>
                      </a:r>
                      <a:endParaRPr kumimoji="0" lang="en-US" sz="2400" b="1" u="sng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Selectively enhanced detection sensitivity (isotope specific)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215711"/>
                  </a:ext>
                </a:extLst>
              </a:tr>
              <a:tr h="731520">
                <a:tc gridSpan="2">
                  <a:txBody>
                    <a:bodyPr/>
                    <a:lstStyle/>
                    <a:p>
                      <a:r>
                        <a:rPr kumimoji="0" lang="en-US" sz="2400" b="1" u="sng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PIXE</a:t>
                      </a:r>
                    </a:p>
                    <a:p>
                      <a:r>
                        <a:rPr lang="en-US" b="0" u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Similar to EDS but with better sensitivity. Good for low- &amp; mid-Z atom detection in heavy matrix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702393"/>
                  </a:ext>
                </a:extLst>
              </a:tr>
              <a:tr h="731520">
                <a:tc gridSpan="2"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400" b="1" u="sng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NRA</a:t>
                      </a:r>
                    </a:p>
                    <a:p>
                      <a:r>
                        <a:rPr lang="en-US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 products of nuclear reactions (isotope specific)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466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1013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5B3DBA1-1FC2-BA4F-9108-CD492443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877"/>
            <a:ext cx="8229600" cy="1008771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Ion beam analysis (IBA) is an important tool to measure elemental composition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640EB3-B702-FF45-8764-E02DAF786C7B}"/>
              </a:ext>
            </a:extLst>
          </p:cNvPr>
          <p:cNvSpPr txBox="1"/>
          <p:nvPr/>
        </p:nvSpPr>
        <p:spPr>
          <a:xfrm>
            <a:off x="1473637" y="4855236"/>
            <a:ext cx="4372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RBS : Rutherford Backscattering Spectrometry</a:t>
            </a: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ERDA : Elastic Recoil Detection Analysis</a:t>
            </a: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NRA : Nuclear Reaction Analysis</a:t>
            </a:r>
          </a:p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PIXE : Particle Induced X-ray Emission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DBCB64-8F77-0044-974F-4A92A3484C47}"/>
              </a:ext>
            </a:extLst>
          </p:cNvPr>
          <p:cNvGrpSpPr/>
          <p:nvPr/>
        </p:nvGrpSpPr>
        <p:grpSpPr>
          <a:xfrm>
            <a:off x="87355" y="1010031"/>
            <a:ext cx="5978165" cy="3782949"/>
            <a:chOff x="1058484" y="908691"/>
            <a:chExt cx="6570246" cy="425540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E78192A-FF23-B346-9D21-035B07E23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3092" y="908691"/>
              <a:ext cx="6365638" cy="3992486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4AF69D6-5498-D840-AA0A-94FDE04391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1831" y="1008759"/>
              <a:ext cx="0" cy="3715350"/>
            </a:xfrm>
            <a:prstGeom prst="line">
              <a:avLst/>
            </a:prstGeom>
            <a:ln w="22225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112DA5F-CA68-8842-9A31-F88CA19A6A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7645" y="1008759"/>
              <a:ext cx="0" cy="3715351"/>
            </a:xfrm>
            <a:prstGeom prst="line">
              <a:avLst/>
            </a:prstGeom>
            <a:ln w="22225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648703-D500-944C-BCB9-A61675F34DD7}"/>
                </a:ext>
              </a:extLst>
            </p:cNvPr>
            <p:cNvSpPr txBox="1"/>
            <p:nvPr/>
          </p:nvSpPr>
          <p:spPr>
            <a:xfrm>
              <a:off x="1959105" y="1018384"/>
              <a:ext cx="1148753" cy="34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Low Energy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4B58A44-FC38-5947-843C-BE9949660539}"/>
                </a:ext>
              </a:extLst>
            </p:cNvPr>
            <p:cNvSpPr txBox="1"/>
            <p:nvPr/>
          </p:nvSpPr>
          <p:spPr>
            <a:xfrm>
              <a:off x="3372477" y="1018383"/>
              <a:ext cx="1525163" cy="34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Medium Energy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9F5777-8535-3944-9391-634239530428}"/>
                </a:ext>
              </a:extLst>
            </p:cNvPr>
            <p:cNvSpPr txBox="1"/>
            <p:nvPr/>
          </p:nvSpPr>
          <p:spPr>
            <a:xfrm>
              <a:off x="5555424" y="1018384"/>
              <a:ext cx="1443906" cy="346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High Energy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CAD6B4-8CEF-394F-AEB2-60F8CE17CFA9}"/>
                </a:ext>
              </a:extLst>
            </p:cNvPr>
            <p:cNvSpPr txBox="1"/>
            <p:nvPr/>
          </p:nvSpPr>
          <p:spPr>
            <a:xfrm rot="16200000">
              <a:off x="491822" y="2887704"/>
              <a:ext cx="14718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Ion Mass (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amu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1C5B99-9D6E-5046-B3E8-84CC21B27873}"/>
                </a:ext>
              </a:extLst>
            </p:cNvPr>
            <p:cNvSpPr txBox="1"/>
            <p:nvPr/>
          </p:nvSpPr>
          <p:spPr>
            <a:xfrm>
              <a:off x="3692075" y="4825545"/>
              <a:ext cx="15458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Ion Energy (</a:t>
              </a: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keV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57CEB7-C36F-4742-8B48-19F0BB5CDF27}"/>
                </a:ext>
              </a:extLst>
            </p:cNvPr>
            <p:cNvSpPr txBox="1"/>
            <p:nvPr/>
          </p:nvSpPr>
          <p:spPr>
            <a:xfrm>
              <a:off x="1987961" y="4314524"/>
              <a:ext cx="2808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EC9A5C-AACC-B742-A106-82636E75B68C}"/>
                </a:ext>
              </a:extLst>
            </p:cNvPr>
            <p:cNvSpPr txBox="1"/>
            <p:nvPr/>
          </p:nvSpPr>
          <p:spPr>
            <a:xfrm>
              <a:off x="1976171" y="3530713"/>
              <a:ext cx="483413" cy="296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He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91D16DF-144B-1B4A-BDFA-E32C2384A37A}"/>
                </a:ext>
              </a:extLst>
            </p:cNvPr>
            <p:cNvSpPr txBox="1"/>
            <p:nvPr/>
          </p:nvSpPr>
          <p:spPr>
            <a:xfrm>
              <a:off x="1965847" y="2064444"/>
              <a:ext cx="443783" cy="296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Ar</a:t>
              </a: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2766D98-1B22-B94A-96A5-DCADCB506682}"/>
                </a:ext>
              </a:extLst>
            </p:cNvPr>
            <p:cNvCxnSpPr>
              <a:cxnSpLocks/>
            </p:cNvCxnSpPr>
            <p:nvPr/>
          </p:nvCxnSpPr>
          <p:spPr>
            <a:xfrm>
              <a:off x="1756804" y="2213545"/>
              <a:ext cx="265106" cy="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78BCD8F-DDC0-F84A-A742-41C8E48F6D36}"/>
                </a:ext>
              </a:extLst>
            </p:cNvPr>
            <p:cNvCxnSpPr>
              <a:cxnSpLocks/>
            </p:cNvCxnSpPr>
            <p:nvPr/>
          </p:nvCxnSpPr>
          <p:spPr>
            <a:xfrm>
              <a:off x="1764822" y="3665355"/>
              <a:ext cx="265106" cy="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E46F14D-0D9E-4445-B4A1-7B41DF5F268A}"/>
                </a:ext>
              </a:extLst>
            </p:cNvPr>
            <p:cNvCxnSpPr>
              <a:cxnSpLocks/>
            </p:cNvCxnSpPr>
            <p:nvPr/>
          </p:nvCxnSpPr>
          <p:spPr>
            <a:xfrm>
              <a:off x="1763221" y="4453025"/>
              <a:ext cx="265106" cy="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DA93CFA-0A1C-4D49-BA3F-220530A0910B}"/>
                </a:ext>
              </a:extLst>
            </p:cNvPr>
            <p:cNvCxnSpPr>
              <a:cxnSpLocks/>
            </p:cNvCxnSpPr>
            <p:nvPr/>
          </p:nvCxnSpPr>
          <p:spPr>
            <a:xfrm>
              <a:off x="1763221" y="1326160"/>
              <a:ext cx="5763726" cy="0"/>
            </a:xfrm>
            <a:prstGeom prst="line">
              <a:avLst/>
            </a:prstGeom>
            <a:ln w="222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9E48075-5B6B-294B-8620-84AB37EABC2B}"/>
                </a:ext>
              </a:extLst>
            </p:cNvPr>
            <p:cNvSpPr/>
            <p:nvPr/>
          </p:nvSpPr>
          <p:spPr bwMode="auto">
            <a:xfrm>
              <a:off x="2275684" y="1658215"/>
              <a:ext cx="558103" cy="122718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9825B59-92A1-1746-96DD-E3C0852D1B99}"/>
                </a:ext>
              </a:extLst>
            </p:cNvPr>
            <p:cNvSpPr txBox="1"/>
            <p:nvPr/>
          </p:nvSpPr>
          <p:spPr>
            <a:xfrm>
              <a:off x="2276265" y="2123574"/>
              <a:ext cx="619914" cy="296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SIMS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6754026-64CB-7046-8ED4-CB9C52AB079F}"/>
                </a:ext>
              </a:extLst>
            </p:cNvPr>
            <p:cNvSpPr/>
            <p:nvPr/>
          </p:nvSpPr>
          <p:spPr bwMode="auto">
            <a:xfrm>
              <a:off x="2313822" y="3093515"/>
              <a:ext cx="558103" cy="122718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49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E55F67B-8A68-764C-A502-DD6FA8FB1DCF}"/>
                </a:ext>
              </a:extLst>
            </p:cNvPr>
            <p:cNvSpPr txBox="1"/>
            <p:nvPr/>
          </p:nvSpPr>
          <p:spPr>
            <a:xfrm>
              <a:off x="2348403" y="3558866"/>
              <a:ext cx="521313" cy="296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LEIS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000D84B-0D24-0140-95DC-6C68E24581DA}"/>
                </a:ext>
              </a:extLst>
            </p:cNvPr>
            <p:cNvSpPr/>
            <p:nvPr/>
          </p:nvSpPr>
          <p:spPr bwMode="auto">
            <a:xfrm>
              <a:off x="3721488" y="2877512"/>
              <a:ext cx="638476" cy="1306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5EDD805-14F6-BE49-9FB2-D33BF3EF7328}"/>
                </a:ext>
              </a:extLst>
            </p:cNvPr>
            <p:cNvSpPr txBox="1"/>
            <p:nvPr/>
          </p:nvSpPr>
          <p:spPr>
            <a:xfrm>
              <a:off x="3749876" y="3381068"/>
              <a:ext cx="638476" cy="296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MEIS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EEA2B5E-924D-1A4A-B03C-00A4F113021E}"/>
                </a:ext>
              </a:extLst>
            </p:cNvPr>
            <p:cNvSpPr/>
            <p:nvPr/>
          </p:nvSpPr>
          <p:spPr bwMode="auto">
            <a:xfrm>
              <a:off x="4962781" y="3405449"/>
              <a:ext cx="1243035" cy="47990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E62FA10-F5C7-F542-997B-8B85872EFC9F}"/>
                </a:ext>
              </a:extLst>
            </p:cNvPr>
            <p:cNvSpPr txBox="1"/>
            <p:nvPr/>
          </p:nvSpPr>
          <p:spPr>
            <a:xfrm>
              <a:off x="5365631" y="3481021"/>
              <a:ext cx="587591" cy="311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RBS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C380DCE-B01D-0646-B486-5D7B44879679}"/>
                </a:ext>
              </a:extLst>
            </p:cNvPr>
            <p:cNvSpPr/>
            <p:nvPr/>
          </p:nvSpPr>
          <p:spPr bwMode="auto">
            <a:xfrm rot="18446290">
              <a:off x="5526897" y="2228830"/>
              <a:ext cx="1892979" cy="55989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8582E00-26F1-0342-8DA8-316F37118E25}"/>
                </a:ext>
              </a:extLst>
            </p:cNvPr>
            <p:cNvSpPr txBox="1"/>
            <p:nvPr/>
          </p:nvSpPr>
          <p:spPr>
            <a:xfrm rot="18444177">
              <a:off x="6140828" y="2395497"/>
              <a:ext cx="608320" cy="296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ERDA</a:t>
              </a: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CE1AF32-85F8-EA49-8856-58B20CF4C138}"/>
                </a:ext>
              </a:extLst>
            </p:cNvPr>
            <p:cNvSpPr/>
            <p:nvPr/>
          </p:nvSpPr>
          <p:spPr bwMode="auto">
            <a:xfrm>
              <a:off x="4957135" y="2781227"/>
              <a:ext cx="2491239" cy="1768255"/>
            </a:xfrm>
            <a:custGeom>
              <a:avLst/>
              <a:gdLst>
                <a:gd name="connsiteX0" fmla="*/ 1556067 w 2491239"/>
                <a:gd name="connsiteY0" fmla="*/ 690101 h 1768255"/>
                <a:gd name="connsiteX1" fmla="*/ 1103680 w 2491239"/>
                <a:gd name="connsiteY1" fmla="*/ 1152114 h 1768255"/>
                <a:gd name="connsiteX2" fmla="*/ 237406 w 2491239"/>
                <a:gd name="connsiteY2" fmla="*/ 1286868 h 1768255"/>
                <a:gd name="connsiteX3" fmla="*/ 6400 w 2491239"/>
                <a:gd name="connsiteY3" fmla="*/ 1556375 h 1768255"/>
                <a:gd name="connsiteX4" fmla="*/ 420286 w 2491239"/>
                <a:gd name="connsiteY4" fmla="*/ 1768131 h 1768255"/>
                <a:gd name="connsiteX5" fmla="*/ 1527191 w 2491239"/>
                <a:gd name="connsiteY5" fmla="*/ 1527499 h 1768255"/>
                <a:gd name="connsiteX6" fmla="*/ 2181709 w 2491239"/>
                <a:gd name="connsiteY6" fmla="*/ 872981 h 1768255"/>
                <a:gd name="connsiteX7" fmla="*/ 2489718 w 2491239"/>
                <a:gd name="connsiteY7" fmla="*/ 170337 h 1768255"/>
                <a:gd name="connsiteX8" fmla="*/ 2066206 w 2491239"/>
                <a:gd name="connsiteY8" fmla="*/ 35584 h 1768255"/>
                <a:gd name="connsiteX9" fmla="*/ 1556067 w 2491239"/>
                <a:gd name="connsiteY9" fmla="*/ 690101 h 176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91239" h="1768255">
                  <a:moveTo>
                    <a:pt x="1556067" y="690101"/>
                  </a:moveTo>
                  <a:cubicBezTo>
                    <a:pt x="1395646" y="876189"/>
                    <a:pt x="1323457" y="1052653"/>
                    <a:pt x="1103680" y="1152114"/>
                  </a:cubicBezTo>
                  <a:cubicBezTo>
                    <a:pt x="883903" y="1251575"/>
                    <a:pt x="420286" y="1219491"/>
                    <a:pt x="237406" y="1286868"/>
                  </a:cubicBezTo>
                  <a:cubicBezTo>
                    <a:pt x="54526" y="1354245"/>
                    <a:pt x="-24080" y="1476165"/>
                    <a:pt x="6400" y="1556375"/>
                  </a:cubicBezTo>
                  <a:cubicBezTo>
                    <a:pt x="36880" y="1636585"/>
                    <a:pt x="166821" y="1772944"/>
                    <a:pt x="420286" y="1768131"/>
                  </a:cubicBezTo>
                  <a:cubicBezTo>
                    <a:pt x="673751" y="1763318"/>
                    <a:pt x="1233621" y="1676691"/>
                    <a:pt x="1527191" y="1527499"/>
                  </a:cubicBezTo>
                  <a:cubicBezTo>
                    <a:pt x="1820761" y="1378307"/>
                    <a:pt x="2021288" y="1099175"/>
                    <a:pt x="2181709" y="872981"/>
                  </a:cubicBezTo>
                  <a:cubicBezTo>
                    <a:pt x="2342130" y="646787"/>
                    <a:pt x="2508968" y="309903"/>
                    <a:pt x="2489718" y="170337"/>
                  </a:cubicBezTo>
                  <a:cubicBezTo>
                    <a:pt x="2470468" y="30771"/>
                    <a:pt x="2221814" y="-51043"/>
                    <a:pt x="2066206" y="35584"/>
                  </a:cubicBezTo>
                  <a:cubicBezTo>
                    <a:pt x="1910598" y="122211"/>
                    <a:pt x="1716488" y="504013"/>
                    <a:pt x="1556067" y="69010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8FB8192-905F-FE4A-9629-675A7DCD03D3}"/>
                </a:ext>
              </a:extLst>
            </p:cNvPr>
            <p:cNvSpPr txBox="1"/>
            <p:nvPr/>
          </p:nvSpPr>
          <p:spPr>
            <a:xfrm rot="19646128">
              <a:off x="5714693" y="3812028"/>
              <a:ext cx="1341730" cy="311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NRA, PIXE, PIGE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553F555-F965-FF4B-98CC-A37016499FBD}"/>
                </a:ext>
              </a:extLst>
            </p:cNvPr>
            <p:cNvSpPr/>
            <p:nvPr/>
          </p:nvSpPr>
          <p:spPr bwMode="auto">
            <a:xfrm>
              <a:off x="4897645" y="1018383"/>
              <a:ext cx="2629296" cy="36576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4F9443-4B96-C04C-8091-E6D258C03FE4}"/>
              </a:ext>
            </a:extLst>
          </p:cNvPr>
          <p:cNvSpPr txBox="1"/>
          <p:nvPr/>
        </p:nvSpPr>
        <p:spPr>
          <a:xfrm>
            <a:off x="0" y="5943464"/>
            <a:ext cx="9144000" cy="5402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defRPr sz="1600">
                <a:solidFill>
                  <a:srgbClr val="000000"/>
                </a:solidFill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Combined with other complementary tools IBA provides critical pre-shot data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6AF3BA-9DE8-5E4E-8455-6217085083CD}"/>
              </a:ext>
            </a:extLst>
          </p:cNvPr>
          <p:cNvSpPr txBox="1"/>
          <p:nvPr/>
        </p:nvSpPr>
        <p:spPr>
          <a:xfrm>
            <a:off x="6332472" y="2211807"/>
            <a:ext cx="29003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 in HDC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Mid Z in opacity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Depth profiling of gradient density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Low Z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Hydrogen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Deuterium content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BDFBA5-18FF-5848-B5EF-B6BDED149B8E}"/>
              </a:ext>
            </a:extLst>
          </p:cNvPr>
          <p:cNvSpPr txBox="1"/>
          <p:nvPr/>
        </p:nvSpPr>
        <p:spPr>
          <a:xfrm>
            <a:off x="6395464" y="1216441"/>
            <a:ext cx="2456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Ion beam analysis is widely used for targets metrology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861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5B3DBA1-1FC2-BA4F-9108-CD492443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026"/>
            <a:ext cx="8229600" cy="1008771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Ion beam analysis is based on physical interaction between incident ions and target atoms</a:t>
            </a:r>
          </a:p>
        </p:txBody>
      </p:sp>
      <p:pic>
        <p:nvPicPr>
          <p:cNvPr id="1026" name="Picture 2" descr="Image result for rutherford">
            <a:extLst>
              <a:ext uri="{FF2B5EF4-FFF2-40B4-BE49-F238E27FC236}">
                <a16:creationId xmlns:a16="http://schemas.microsoft.com/office/drawing/2014/main" id="{973E5F17-3D75-084D-979D-2487A1871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88" y="1055739"/>
            <a:ext cx="2910349" cy="136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rnest Rutherford LOC.jpg">
            <a:extLst>
              <a:ext uri="{FF2B5EF4-FFF2-40B4-BE49-F238E27FC236}">
                <a16:creationId xmlns:a16="http://schemas.microsoft.com/office/drawing/2014/main" id="{47BFFE5A-C848-0C4A-B68C-3A7DD819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5739"/>
            <a:ext cx="1420679" cy="190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2825F32-81BA-3341-B6BB-0DE763B8DC02}"/>
              </a:ext>
            </a:extLst>
          </p:cNvPr>
          <p:cNvSpPr txBox="1"/>
          <p:nvPr/>
        </p:nvSpPr>
        <p:spPr>
          <a:xfrm>
            <a:off x="2075316" y="1026864"/>
            <a:ext cx="354712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Ernest Rutherford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(1871-1937)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Known as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“the father of nuclear physics”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Discovered alpha, beta radioactivity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Discovered atomic nucleus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Discovered proton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38CFE7E1-CDF5-1E48-9682-32E6057EB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459" y="3504569"/>
            <a:ext cx="2653994" cy="2069541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2CC2660B-02BF-F045-AD90-D896CC6C4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69" y="3245378"/>
            <a:ext cx="2653994" cy="2564867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2ABEF358-1B86-C545-9298-61A78FF2D167}"/>
              </a:ext>
            </a:extLst>
          </p:cNvPr>
          <p:cNvSpPr txBox="1"/>
          <p:nvPr/>
        </p:nvSpPr>
        <p:spPr>
          <a:xfrm>
            <a:off x="782603" y="5810245"/>
            <a:ext cx="1916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 foil experiment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0A38CBA0-B62C-B347-BF04-2E6D0197FECD}"/>
              </a:ext>
            </a:extLst>
          </p:cNvPr>
          <p:cNvSpPr txBox="1"/>
          <p:nvPr/>
        </p:nvSpPr>
        <p:spPr>
          <a:xfrm>
            <a:off x="4066464" y="5810245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Rutherford model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945D592A-BC62-9A4A-9FF6-F7986513869D}"/>
              </a:ext>
            </a:extLst>
          </p:cNvPr>
          <p:cNvSpPr txBox="1"/>
          <p:nvPr/>
        </p:nvSpPr>
        <p:spPr>
          <a:xfrm>
            <a:off x="6622423" y="3245378"/>
            <a:ext cx="22138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Form the basis of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Ion beam analysis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Atomic model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Nuclear reactions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Manhattan project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LLNL</a:t>
            </a:r>
          </a:p>
        </p:txBody>
      </p:sp>
    </p:spTree>
    <p:extLst>
      <p:ext uri="{BB962C8B-B14F-4D97-AF65-F5344CB8AC3E}">
        <p14:creationId xmlns:p14="http://schemas.microsoft.com/office/powerpoint/2010/main" val="2487138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5B3DBA1-1FC2-BA4F-9108-CD4924438B9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en-US" sz="2800" dirty="0"/>
              <a:t>Ion beam facility at LLNL allows probing materials with up to 4 MeV/charge 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DA52BC9-E337-004C-9BB5-87A03D5E4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44" y="1023542"/>
            <a:ext cx="2250179" cy="512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A517BB-AF9C-FE4A-B1D9-C5D4A037E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854" y="1023570"/>
            <a:ext cx="2298729" cy="17240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C0EB17-2C7A-FD48-8A74-9D1423C23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431" y="3429000"/>
            <a:ext cx="3636643" cy="2727483"/>
          </a:xfrm>
          <a:prstGeom prst="rect">
            <a:avLst/>
          </a:prstGeom>
        </p:spPr>
      </p:pic>
      <p:pic>
        <p:nvPicPr>
          <p:cNvPr id="17" name="Picture 7" descr="Chain Drive">
            <a:extLst>
              <a:ext uri="{FF2B5EF4-FFF2-40B4-BE49-F238E27FC236}">
                <a16:creationId xmlns:a16="http://schemas.microsoft.com/office/drawing/2014/main" id="{CB78E323-8200-6742-9DFB-CA10A4943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r="4839"/>
          <a:stretch>
            <a:fillRect/>
          </a:stretch>
        </p:blipFill>
        <p:spPr bwMode="auto">
          <a:xfrm>
            <a:off x="5916970" y="1023542"/>
            <a:ext cx="2823786" cy="254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8BE627-0660-5F4A-867F-9BCD5A8A4045}"/>
              </a:ext>
            </a:extLst>
          </p:cNvPr>
          <p:cNvSpPr txBox="1"/>
          <p:nvPr/>
        </p:nvSpPr>
        <p:spPr>
          <a:xfrm>
            <a:off x="3108854" y="2593728"/>
            <a:ext cx="2298729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Control console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889A5E-019E-5F42-8812-1958A0F53AA4}"/>
              </a:ext>
            </a:extLst>
          </p:cNvPr>
          <p:cNvSpPr txBox="1"/>
          <p:nvPr/>
        </p:nvSpPr>
        <p:spPr>
          <a:xfrm>
            <a:off x="5916970" y="1023542"/>
            <a:ext cx="282378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Charging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C01E68-97CF-A241-B372-4B3CA8E8C164}"/>
              </a:ext>
            </a:extLst>
          </p:cNvPr>
          <p:cNvSpPr txBox="1"/>
          <p:nvPr/>
        </p:nvSpPr>
        <p:spPr>
          <a:xfrm>
            <a:off x="3104430" y="6047876"/>
            <a:ext cx="3636643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Acceleration tube and gas bottles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A3BC31-BC9B-8B41-BAFA-BA3E3C155A78}"/>
              </a:ext>
            </a:extLst>
          </p:cNvPr>
          <p:cNvSpPr txBox="1"/>
          <p:nvPr/>
        </p:nvSpPr>
        <p:spPr>
          <a:xfrm>
            <a:off x="403246" y="5940154"/>
            <a:ext cx="225017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Pressure vessel &amp; </a:t>
            </a:r>
          </a:p>
          <a:p>
            <a:pPr algn="ctr"/>
            <a:r>
              <a:rPr lang="en-US" sz="1400" dirty="0"/>
              <a:t>beam lines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4512A12-76EA-E34F-A3F8-C793FC0EF0AB}"/>
              </a:ext>
            </a:extLst>
          </p:cNvPr>
          <p:cNvCxnSpPr>
            <a:cxnSpLocks/>
          </p:cNvCxnSpPr>
          <p:nvPr/>
        </p:nvCxnSpPr>
        <p:spPr>
          <a:xfrm flipH="1" flipV="1">
            <a:off x="6172693" y="5005953"/>
            <a:ext cx="763665" cy="528439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B0A29CA-D875-3F4B-9C46-65A8EEE58D74}"/>
              </a:ext>
            </a:extLst>
          </p:cNvPr>
          <p:cNvSpPr txBox="1"/>
          <p:nvPr/>
        </p:nvSpPr>
        <p:spPr>
          <a:xfrm>
            <a:off x="6934446" y="5380503"/>
            <a:ext cx="1006045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 bottles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B50443F-2C9C-9647-8FC0-BB10F5B1B4CF}"/>
              </a:ext>
            </a:extLst>
          </p:cNvPr>
          <p:cNvCxnSpPr>
            <a:cxnSpLocks/>
          </p:cNvCxnSpPr>
          <p:nvPr/>
        </p:nvCxnSpPr>
        <p:spPr>
          <a:xfrm flipH="1" flipV="1">
            <a:off x="6819254" y="2507757"/>
            <a:ext cx="618215" cy="1239325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932742C-7B9F-D14E-BECB-6392F9926160}"/>
              </a:ext>
            </a:extLst>
          </p:cNvPr>
          <p:cNvCxnSpPr>
            <a:cxnSpLocks/>
          </p:cNvCxnSpPr>
          <p:nvPr/>
        </p:nvCxnSpPr>
        <p:spPr>
          <a:xfrm flipH="1">
            <a:off x="1834623" y="4185708"/>
            <a:ext cx="552810" cy="877223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9770AE0-8706-AD40-9640-2F0BF5500A89}"/>
              </a:ext>
            </a:extLst>
          </p:cNvPr>
          <p:cNvSpPr txBox="1"/>
          <p:nvPr/>
        </p:nvSpPr>
        <p:spPr>
          <a:xfrm>
            <a:off x="2033586" y="3897349"/>
            <a:ext cx="129548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Pressure vessel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BC21AB8-AD0A-614C-9AEF-706F4F5C9FC1}"/>
              </a:ext>
            </a:extLst>
          </p:cNvPr>
          <p:cNvCxnSpPr>
            <a:cxnSpLocks/>
          </p:cNvCxnSpPr>
          <p:nvPr/>
        </p:nvCxnSpPr>
        <p:spPr>
          <a:xfrm flipV="1">
            <a:off x="3859078" y="5100895"/>
            <a:ext cx="300009" cy="473727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079C7A3-C1D9-8D42-980B-01514C29FA9F}"/>
              </a:ext>
            </a:extLst>
          </p:cNvPr>
          <p:cNvSpPr txBox="1"/>
          <p:nvPr/>
        </p:nvSpPr>
        <p:spPr>
          <a:xfrm>
            <a:off x="2952694" y="5540929"/>
            <a:ext cx="1492267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Acceleration Tube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BFB748B-6F9D-374C-897F-6A3752DECA0D}"/>
              </a:ext>
            </a:extLst>
          </p:cNvPr>
          <p:cNvCxnSpPr>
            <a:cxnSpLocks/>
          </p:cNvCxnSpPr>
          <p:nvPr/>
        </p:nvCxnSpPr>
        <p:spPr>
          <a:xfrm flipH="1">
            <a:off x="1910440" y="3128430"/>
            <a:ext cx="602984" cy="8102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F1EDA1C-C49B-4B46-9630-502646935282}"/>
              </a:ext>
            </a:extLst>
          </p:cNvPr>
          <p:cNvSpPr txBox="1"/>
          <p:nvPr/>
        </p:nvSpPr>
        <p:spPr>
          <a:xfrm>
            <a:off x="2362689" y="3010417"/>
            <a:ext cx="1381147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Bending magnet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BEBA1A2-F00A-B548-A41F-74BD13DAEC74}"/>
              </a:ext>
            </a:extLst>
          </p:cNvPr>
          <p:cNvCxnSpPr>
            <a:cxnSpLocks/>
          </p:cNvCxnSpPr>
          <p:nvPr/>
        </p:nvCxnSpPr>
        <p:spPr>
          <a:xfrm>
            <a:off x="1092140" y="1600584"/>
            <a:ext cx="256627" cy="993144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F4A0D5B-32C4-4947-B225-C18176562F50}"/>
              </a:ext>
            </a:extLst>
          </p:cNvPr>
          <p:cNvSpPr txBox="1"/>
          <p:nvPr/>
        </p:nvSpPr>
        <p:spPr>
          <a:xfrm>
            <a:off x="149469" y="1288466"/>
            <a:ext cx="1803128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beam line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1E5506-2832-D443-BD87-CD1E5BF00471}"/>
              </a:ext>
            </a:extLst>
          </p:cNvPr>
          <p:cNvSpPr txBox="1"/>
          <p:nvPr/>
        </p:nvSpPr>
        <p:spPr>
          <a:xfrm>
            <a:off x="7339282" y="3720644"/>
            <a:ext cx="1261051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Charging chain</a:t>
            </a:r>
          </a:p>
        </p:txBody>
      </p:sp>
    </p:spTree>
    <p:extLst>
      <p:ext uri="{BB962C8B-B14F-4D97-AF65-F5344CB8AC3E}">
        <p14:creationId xmlns:p14="http://schemas.microsoft.com/office/powerpoint/2010/main" val="7306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5B3DBA1-1FC2-BA4F-9108-CD4924438B9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en-US" sz="2800" dirty="0"/>
              <a:t>The ion beam facility is equipped with various diagnostics for state-of-the-art ion beam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BAE0F7-4059-FA43-962E-D422071E5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21065" y="2079560"/>
            <a:ext cx="3761116" cy="28208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3FCA5E-C9DF-4647-9E35-825C80331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68" y="1387887"/>
            <a:ext cx="2820837" cy="35923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82459B-30DB-EF41-A023-64F60BFA2137}"/>
              </a:ext>
            </a:extLst>
          </p:cNvPr>
          <p:cNvSpPr txBox="1"/>
          <p:nvPr/>
        </p:nvSpPr>
        <p:spPr>
          <a:xfrm>
            <a:off x="744111" y="4951911"/>
            <a:ext cx="284476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Analysis chamber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E22623-805E-AB42-A947-26379A31FBB0}"/>
              </a:ext>
            </a:extLst>
          </p:cNvPr>
          <p:cNvSpPr txBox="1"/>
          <p:nvPr/>
        </p:nvSpPr>
        <p:spPr>
          <a:xfrm>
            <a:off x="6261041" y="1134760"/>
            <a:ext cx="1275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18B5AB-595D-0943-A772-5C5537E84B28}"/>
              </a:ext>
            </a:extLst>
          </p:cNvPr>
          <p:cNvSpPr txBox="1"/>
          <p:nvPr/>
        </p:nvSpPr>
        <p:spPr>
          <a:xfrm>
            <a:off x="4066864" y="4129208"/>
            <a:ext cx="150547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detector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BB4BAF-4220-EF40-BB1B-EE8A6FB57B46}"/>
              </a:ext>
            </a:extLst>
          </p:cNvPr>
          <p:cNvSpPr txBox="1"/>
          <p:nvPr/>
        </p:nvSpPr>
        <p:spPr>
          <a:xfrm>
            <a:off x="6093046" y="4967281"/>
            <a:ext cx="144347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/>
              <a:t>164</a:t>
            </a:r>
            <a:r>
              <a:rPr lang="en-US" baseline="30000" dirty="0"/>
              <a:t>◦</a:t>
            </a:r>
            <a:r>
              <a:rPr lang="en-US" dirty="0"/>
              <a:t> detector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67F0B5-3A66-E141-A6EF-249062410ED6}"/>
              </a:ext>
            </a:extLst>
          </p:cNvPr>
          <p:cNvSpPr txBox="1"/>
          <p:nvPr/>
        </p:nvSpPr>
        <p:spPr>
          <a:xfrm>
            <a:off x="7812477" y="3757255"/>
            <a:ext cx="96000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/>
              <a:t>Electron</a:t>
            </a:r>
          </a:p>
          <a:p>
            <a:pPr algn="ctr"/>
            <a:r>
              <a:rPr lang="en-US" dirty="0"/>
              <a:t>gun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AE892B1-8824-0B43-9D9E-E3DE1A9E0A52}"/>
              </a:ext>
            </a:extLst>
          </p:cNvPr>
          <p:cNvCxnSpPr/>
          <p:nvPr/>
        </p:nvCxnSpPr>
        <p:spPr>
          <a:xfrm flipV="1">
            <a:off x="5169730" y="3782698"/>
            <a:ext cx="540656" cy="346510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F8F4F9B-F9EB-234A-B907-DAE32A2BF193}"/>
              </a:ext>
            </a:extLst>
          </p:cNvPr>
          <p:cNvCxnSpPr>
            <a:cxnSpLocks/>
          </p:cNvCxnSpPr>
          <p:nvPr/>
        </p:nvCxnSpPr>
        <p:spPr>
          <a:xfrm flipH="1">
            <a:off x="6501624" y="1489655"/>
            <a:ext cx="255637" cy="1409019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CC6E450-A421-3345-B5C7-832ACB37D8CA}"/>
              </a:ext>
            </a:extLst>
          </p:cNvPr>
          <p:cNvCxnSpPr>
            <a:cxnSpLocks/>
          </p:cNvCxnSpPr>
          <p:nvPr/>
        </p:nvCxnSpPr>
        <p:spPr>
          <a:xfrm flipH="1" flipV="1">
            <a:off x="6521890" y="4130736"/>
            <a:ext cx="105934" cy="850608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030ED4B-937E-434B-B45E-98F3455440BB}"/>
              </a:ext>
            </a:extLst>
          </p:cNvPr>
          <p:cNvCxnSpPr/>
          <p:nvPr/>
        </p:nvCxnSpPr>
        <p:spPr>
          <a:xfrm flipH="1" flipV="1">
            <a:off x="7050187" y="3667369"/>
            <a:ext cx="762290" cy="294899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F226780-8A5F-2847-BE32-2C949B2B8B8D}"/>
              </a:ext>
            </a:extLst>
          </p:cNvPr>
          <p:cNvCxnSpPr/>
          <p:nvPr/>
        </p:nvCxnSpPr>
        <p:spPr>
          <a:xfrm>
            <a:off x="1076073" y="1378185"/>
            <a:ext cx="903582" cy="591095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71DE7EE-30E7-0549-AC57-0810228F8724}"/>
              </a:ext>
            </a:extLst>
          </p:cNvPr>
          <p:cNvSpPr txBox="1"/>
          <p:nvPr/>
        </p:nvSpPr>
        <p:spPr>
          <a:xfrm>
            <a:off x="519550" y="1075260"/>
            <a:ext cx="58650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RGA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24E073D-21A1-A84A-8B61-BF9169F8CBD7}"/>
              </a:ext>
            </a:extLst>
          </p:cNvPr>
          <p:cNvCxnSpPr>
            <a:cxnSpLocks/>
          </p:cNvCxnSpPr>
          <p:nvPr/>
        </p:nvCxnSpPr>
        <p:spPr>
          <a:xfrm flipH="1" flipV="1">
            <a:off x="2647437" y="3644077"/>
            <a:ext cx="972882" cy="23292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06B5E2D-4843-AE43-A94F-FD6DBE4BB896}"/>
              </a:ext>
            </a:extLst>
          </p:cNvPr>
          <p:cNvCxnSpPr>
            <a:cxnSpLocks/>
          </p:cNvCxnSpPr>
          <p:nvPr/>
        </p:nvCxnSpPr>
        <p:spPr>
          <a:xfrm flipH="1">
            <a:off x="6618195" y="1619913"/>
            <a:ext cx="1511367" cy="1816723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7CD9CF6-A94B-2741-9ACE-763488ED7B94}"/>
              </a:ext>
            </a:extLst>
          </p:cNvPr>
          <p:cNvSpPr txBox="1"/>
          <p:nvPr/>
        </p:nvSpPr>
        <p:spPr>
          <a:xfrm>
            <a:off x="8138147" y="1059895"/>
            <a:ext cx="100585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/>
              <a:t>Annular </a:t>
            </a:r>
          </a:p>
          <a:p>
            <a:pPr algn="ctr"/>
            <a:r>
              <a:rPr lang="en-US" dirty="0"/>
              <a:t>detector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9F340E-05D2-D04E-BCEC-87E9A499B21C}"/>
              </a:ext>
            </a:extLst>
          </p:cNvPr>
          <p:cNvSpPr txBox="1"/>
          <p:nvPr/>
        </p:nvSpPr>
        <p:spPr>
          <a:xfrm>
            <a:off x="801879" y="5467815"/>
            <a:ext cx="6002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RGA: Residual Gas Analyzer for detecting gaseous species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X-ray detector: Used for PIXE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Annular, 164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◦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and glancing angle detectors: Used for RBS, NRA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B5FD51-F4E9-B346-8C09-6175BC2844E8}"/>
              </a:ext>
            </a:extLst>
          </p:cNvPr>
          <p:cNvSpPr txBox="1"/>
          <p:nvPr/>
        </p:nvSpPr>
        <p:spPr>
          <a:xfrm>
            <a:off x="3465260" y="3445486"/>
            <a:ext cx="10727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/>
              <a:t>PIGE port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2468F89-F9A0-C24E-87F2-BB15A8725D8E}"/>
              </a:ext>
            </a:extLst>
          </p:cNvPr>
          <p:cNvCxnSpPr>
            <a:cxnSpLocks/>
          </p:cNvCxnSpPr>
          <p:nvPr/>
        </p:nvCxnSpPr>
        <p:spPr>
          <a:xfrm>
            <a:off x="876556" y="2994564"/>
            <a:ext cx="387341" cy="485064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CF6962A-6A24-EA4C-A040-DD8108AC5A3B}"/>
              </a:ext>
            </a:extLst>
          </p:cNvPr>
          <p:cNvSpPr txBox="1"/>
          <p:nvPr/>
        </p:nvSpPr>
        <p:spPr>
          <a:xfrm>
            <a:off x="121044" y="2353084"/>
            <a:ext cx="98501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/>
              <a:t>ERDA </a:t>
            </a:r>
          </a:p>
          <a:p>
            <a:pPr algn="ctr"/>
            <a:r>
              <a:rPr lang="en-US" dirty="0"/>
              <a:t>detector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63B0A57-205D-FA4E-8A4C-8DEF553F3F1F}"/>
              </a:ext>
            </a:extLst>
          </p:cNvPr>
          <p:cNvCxnSpPr>
            <a:cxnSpLocks/>
          </p:cNvCxnSpPr>
          <p:nvPr/>
        </p:nvCxnSpPr>
        <p:spPr>
          <a:xfrm flipV="1">
            <a:off x="1070226" y="3542923"/>
            <a:ext cx="352334" cy="413030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9D4962E-7B0A-9B44-8B03-F958AAC015C9}"/>
              </a:ext>
            </a:extLst>
          </p:cNvPr>
          <p:cNvSpPr txBox="1"/>
          <p:nvPr/>
        </p:nvSpPr>
        <p:spPr>
          <a:xfrm>
            <a:off x="21277" y="3924129"/>
            <a:ext cx="128336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/>
              <a:t>Sputter gun</a:t>
            </a:r>
          </a:p>
          <a:p>
            <a:pPr algn="ctr"/>
            <a:r>
              <a:rPr lang="en-US" dirty="0"/>
              <a:t>port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CBAA9F6-489F-1C40-93E7-E141B7C4DA99}"/>
              </a:ext>
            </a:extLst>
          </p:cNvPr>
          <p:cNvCxnSpPr>
            <a:cxnSpLocks/>
          </p:cNvCxnSpPr>
          <p:nvPr/>
        </p:nvCxnSpPr>
        <p:spPr>
          <a:xfrm flipH="1">
            <a:off x="3314701" y="2810850"/>
            <a:ext cx="424542" cy="552836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E960A6F-5D22-184D-88D5-58165C88AFA3}"/>
              </a:ext>
            </a:extLst>
          </p:cNvPr>
          <p:cNvSpPr txBox="1"/>
          <p:nvPr/>
        </p:nvSpPr>
        <p:spPr>
          <a:xfrm>
            <a:off x="3434610" y="2164519"/>
            <a:ext cx="126297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/>
              <a:t>Microbeam</a:t>
            </a:r>
          </a:p>
          <a:p>
            <a:pPr algn="ctr"/>
            <a:r>
              <a:rPr lang="en-US" dirty="0"/>
              <a:t>lens</a:t>
            </a:r>
          </a:p>
        </p:txBody>
      </p:sp>
    </p:spTree>
    <p:extLst>
      <p:ext uri="{BB962C8B-B14F-4D97-AF65-F5344CB8AC3E}">
        <p14:creationId xmlns:p14="http://schemas.microsoft.com/office/powerpoint/2010/main" val="3201045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3C1A0B2-431A-C248-AA46-9D46AEE9C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8" y="1178326"/>
            <a:ext cx="4718085" cy="3822155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E400269A-36DD-604B-B6F5-DD4EC25D5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10078"/>
            <a:ext cx="8686799" cy="1010705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RBS is used to measure W concentration in HDC capsule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D5DB44-D2AC-074E-B851-D9ECDE4D249E}"/>
              </a:ext>
            </a:extLst>
          </p:cNvPr>
          <p:cNvSpPr txBox="1"/>
          <p:nvPr/>
        </p:nvSpPr>
        <p:spPr>
          <a:xfrm>
            <a:off x="2223224" y="2272021"/>
            <a:ext cx="2219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[W] = 0.27 at.%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98BE62-14B2-634D-880A-C526034F4CE1}"/>
              </a:ext>
            </a:extLst>
          </p:cNvPr>
          <p:cNvCxnSpPr>
            <a:cxnSpLocks/>
          </p:cNvCxnSpPr>
          <p:nvPr/>
        </p:nvCxnSpPr>
        <p:spPr>
          <a:xfrm flipV="1">
            <a:off x="4442695" y="4404027"/>
            <a:ext cx="0" cy="33349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457DB58-C4DE-C54A-B3E2-38B3D4DE63D9}"/>
              </a:ext>
            </a:extLst>
          </p:cNvPr>
          <p:cNvSpPr txBox="1"/>
          <p:nvPr/>
        </p:nvSpPr>
        <p:spPr>
          <a:xfrm>
            <a:off x="3457617" y="4754981"/>
            <a:ext cx="12763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Atomic mass: </a:t>
            </a:r>
            <a:r>
              <a:rPr lang="en-US" sz="11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184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6BA01C7-CEA3-294C-B318-C3472A89932A}"/>
              </a:ext>
            </a:extLst>
          </p:cNvPr>
          <p:cNvCxnSpPr>
            <a:cxnSpLocks/>
          </p:cNvCxnSpPr>
          <p:nvPr/>
        </p:nvCxnSpPr>
        <p:spPr>
          <a:xfrm flipV="1">
            <a:off x="4181551" y="3974776"/>
            <a:ext cx="0" cy="464473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46F0684-201A-C84B-B086-6F4C72B4554A}"/>
              </a:ext>
            </a:extLst>
          </p:cNvPr>
          <p:cNvSpPr txBox="1"/>
          <p:nvPr/>
        </p:nvSpPr>
        <p:spPr>
          <a:xfrm>
            <a:off x="4243693" y="3900167"/>
            <a:ext cx="2025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Composition</a:t>
            </a:r>
          </a:p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(scattering cross section)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1E450BE-3D4B-8C44-A2C6-832B574F4028}"/>
              </a:ext>
            </a:extLst>
          </p:cNvPr>
          <p:cNvCxnSpPr>
            <a:cxnSpLocks/>
          </p:cNvCxnSpPr>
          <p:nvPr/>
        </p:nvCxnSpPr>
        <p:spPr>
          <a:xfrm flipH="1">
            <a:off x="2491411" y="3645958"/>
            <a:ext cx="1752282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2E3953F-BE06-6D4C-84BA-EB800B1B6F6B}"/>
              </a:ext>
            </a:extLst>
          </p:cNvPr>
          <p:cNvSpPr txBox="1"/>
          <p:nvPr/>
        </p:nvSpPr>
        <p:spPr>
          <a:xfrm>
            <a:off x="2650789" y="3137780"/>
            <a:ext cx="1460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Depth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(stopping power)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7EC44E4-34EB-424C-B2B3-2683972931EF}"/>
              </a:ext>
            </a:extLst>
          </p:cNvPr>
          <p:cNvCxnSpPr>
            <a:cxnSpLocks/>
          </p:cNvCxnSpPr>
          <p:nvPr/>
        </p:nvCxnSpPr>
        <p:spPr>
          <a:xfrm flipV="1">
            <a:off x="1807964" y="4426433"/>
            <a:ext cx="0" cy="38541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E34F30A-29AD-AE49-9FCF-267EC1317764}"/>
              </a:ext>
            </a:extLst>
          </p:cNvPr>
          <p:cNvSpPr txBox="1"/>
          <p:nvPr/>
        </p:nvSpPr>
        <p:spPr>
          <a:xfrm>
            <a:off x="1154358" y="4760002"/>
            <a:ext cx="11753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Atomic mass: </a:t>
            </a:r>
            <a:r>
              <a:rPr lang="en-US" sz="11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7C5ECC6-DA99-9E4A-8706-5CD1C96060CA}"/>
              </a:ext>
            </a:extLst>
          </p:cNvPr>
          <p:cNvSpPr/>
          <p:nvPr/>
        </p:nvSpPr>
        <p:spPr bwMode="auto">
          <a:xfrm>
            <a:off x="0" y="5386439"/>
            <a:ext cx="9144000" cy="10528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4" name="Rectangle 7">
            <a:extLst>
              <a:ext uri="{FF2B5EF4-FFF2-40B4-BE49-F238E27FC236}">
                <a16:creationId xmlns:a16="http://schemas.microsoft.com/office/drawing/2014/main" id="{9805ACFF-ACE1-7845-B9E3-F8BBE588C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62" y="5437676"/>
            <a:ext cx="68451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r>
              <a:rPr lang="en-US" sz="20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large scattering cross section of W allows: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Easy detection of low W concentration</a:t>
            </a:r>
          </a:p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Capable of resolving ~0.02 at.% difference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620525-664D-C84E-8D19-41BB3CFBA6CA}"/>
              </a:ext>
            </a:extLst>
          </p:cNvPr>
          <p:cNvCxnSpPr/>
          <p:nvPr/>
        </p:nvCxnSpPr>
        <p:spPr>
          <a:xfrm flipH="1" flipV="1">
            <a:off x="4442695" y="4433469"/>
            <a:ext cx="535644" cy="378374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458C459-FB8E-B147-8DD6-7799F8E8FF49}"/>
              </a:ext>
            </a:extLst>
          </p:cNvPr>
          <p:cNvSpPr txBox="1"/>
          <p:nvPr/>
        </p:nvSpPr>
        <p:spPr>
          <a:xfrm>
            <a:off x="4932577" y="4785476"/>
            <a:ext cx="1611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atomic mass</a:t>
            </a:r>
          </a:p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(kinematic factors)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A1A9E-9DEA-9E48-B2BA-D08B4EDA0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366" y="1347862"/>
            <a:ext cx="966676" cy="2552305"/>
          </a:xfrm>
          <a:prstGeom prst="rect">
            <a:avLst/>
          </a:prstGeom>
        </p:spPr>
      </p:pic>
      <p:sp>
        <p:nvSpPr>
          <p:cNvPr id="25" name="Line 19">
            <a:extLst>
              <a:ext uri="{FF2B5EF4-FFF2-40B4-BE49-F238E27FC236}">
                <a16:creationId xmlns:a16="http://schemas.microsoft.com/office/drawing/2014/main" id="{839AC883-C349-DA4E-AC50-762BEC6457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65017" y="2536401"/>
            <a:ext cx="720636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26" name="Rectangle 22">
            <a:extLst>
              <a:ext uri="{FF2B5EF4-FFF2-40B4-BE49-F238E27FC236}">
                <a16:creationId xmlns:a16="http://schemas.microsoft.com/office/drawing/2014/main" id="{D5C5731C-51E1-9B4A-8E8F-241AD3C23C71}"/>
              </a:ext>
            </a:extLst>
          </p:cNvPr>
          <p:cNvSpPr>
            <a:spLocks noChangeArrowheads="1"/>
          </p:cNvSpPr>
          <p:nvPr/>
        </p:nvSpPr>
        <p:spPr bwMode="auto">
          <a:xfrm rot="17815503">
            <a:off x="6952245" y="2962477"/>
            <a:ext cx="288278" cy="12232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defRPr/>
            </a:pPr>
            <a:endParaRPr kumimoji="1" lang="en-AU" sz="2800" i="1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D7722E-23E4-0540-80EC-11BA91042A3F}"/>
              </a:ext>
            </a:extLst>
          </p:cNvPr>
          <p:cNvSpPr txBox="1"/>
          <p:nvPr/>
        </p:nvSpPr>
        <p:spPr>
          <a:xfrm>
            <a:off x="6242802" y="1511876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MeV He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29008B-268D-7447-AE86-309E2FB07635}"/>
              </a:ext>
            </a:extLst>
          </p:cNvPr>
          <p:cNvSpPr txBox="1"/>
          <p:nvPr/>
        </p:nvSpPr>
        <p:spPr>
          <a:xfrm>
            <a:off x="6639094" y="3147117"/>
            <a:ext cx="82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Detector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6399686-5144-2646-A17C-CB07FB797A2D}"/>
              </a:ext>
            </a:extLst>
          </p:cNvPr>
          <p:cNvSpPr/>
          <p:nvPr/>
        </p:nvSpPr>
        <p:spPr bwMode="auto">
          <a:xfrm>
            <a:off x="5320963" y="2111107"/>
            <a:ext cx="855375" cy="855375"/>
          </a:xfrm>
          <a:prstGeom prst="ellipse">
            <a:avLst/>
          </a:prstGeom>
          <a:noFill/>
          <a:ln w="25400"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2" name="Line 19">
            <a:extLst>
              <a:ext uri="{FF2B5EF4-FFF2-40B4-BE49-F238E27FC236}">
                <a16:creationId xmlns:a16="http://schemas.microsoft.com/office/drawing/2014/main" id="{F05B0007-FD18-B048-87EB-CD3771C1C8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82501" y="2280661"/>
            <a:ext cx="720636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 dirty="0"/>
          </a:p>
        </p:txBody>
      </p:sp>
      <p:sp>
        <p:nvSpPr>
          <p:cNvPr id="36" name="Line 19">
            <a:extLst>
              <a:ext uri="{FF2B5EF4-FFF2-40B4-BE49-F238E27FC236}">
                <a16:creationId xmlns:a16="http://schemas.microsoft.com/office/drawing/2014/main" id="{09D375D7-1B6C-9740-8463-326B8544A5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82501" y="2809350"/>
            <a:ext cx="720636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F71111-EC46-884D-8484-993EFFC8573E}"/>
              </a:ext>
            </a:extLst>
          </p:cNvPr>
          <p:cNvCxnSpPr>
            <a:cxnSpLocks/>
          </p:cNvCxnSpPr>
          <p:nvPr/>
        </p:nvCxnSpPr>
        <p:spPr>
          <a:xfrm>
            <a:off x="6082501" y="1415203"/>
            <a:ext cx="0" cy="855374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378E9FA-9631-C04F-8060-C4844A02B356}"/>
              </a:ext>
            </a:extLst>
          </p:cNvPr>
          <p:cNvCxnSpPr>
            <a:cxnSpLocks/>
          </p:cNvCxnSpPr>
          <p:nvPr/>
        </p:nvCxnSpPr>
        <p:spPr>
          <a:xfrm>
            <a:off x="6086984" y="2809350"/>
            <a:ext cx="0" cy="855374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24C28CC-F70A-1943-86C6-632029FDEA91}"/>
              </a:ext>
            </a:extLst>
          </p:cNvPr>
          <p:cNvSpPr txBox="1"/>
          <p:nvPr/>
        </p:nvSpPr>
        <p:spPr>
          <a:xfrm>
            <a:off x="7478011" y="3953774"/>
            <a:ext cx="16659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Sample holder for 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broad-beam capsule 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</a:p>
        </p:txBody>
      </p:sp>
      <p:sp>
        <p:nvSpPr>
          <p:cNvPr id="43" name="Line 19">
            <a:extLst>
              <a:ext uri="{FF2B5EF4-FFF2-40B4-BE49-F238E27FC236}">
                <a16:creationId xmlns:a16="http://schemas.microsoft.com/office/drawing/2014/main" id="{C639BA87-065B-FE4A-A0A6-8FC4D24674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7323" y="2796926"/>
            <a:ext cx="866954" cy="24654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 dirty="0"/>
          </a:p>
        </p:txBody>
      </p:sp>
      <p:sp>
        <p:nvSpPr>
          <p:cNvPr id="44" name="Line 19">
            <a:extLst>
              <a:ext uri="{FF2B5EF4-FFF2-40B4-BE49-F238E27FC236}">
                <a16:creationId xmlns:a16="http://schemas.microsoft.com/office/drawing/2014/main" id="{80DEF3E2-F9D9-6749-83CF-A2C790B446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6338" y="2562801"/>
            <a:ext cx="827939" cy="363047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 dirty="0"/>
          </a:p>
        </p:txBody>
      </p:sp>
      <p:sp>
        <p:nvSpPr>
          <p:cNvPr id="45" name="Line 19">
            <a:extLst>
              <a:ext uri="{FF2B5EF4-FFF2-40B4-BE49-F238E27FC236}">
                <a16:creationId xmlns:a16="http://schemas.microsoft.com/office/drawing/2014/main" id="{F804825C-C650-2E4B-AA22-6A86B40E1C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56830" y="2329806"/>
            <a:ext cx="866954" cy="537622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EB48D56-A82A-5A4C-948F-BE22FB74EFA1}"/>
              </a:ext>
            </a:extLst>
          </p:cNvPr>
          <p:cNvSpPr txBox="1"/>
          <p:nvPr/>
        </p:nvSpPr>
        <p:spPr>
          <a:xfrm>
            <a:off x="5364141" y="2369434"/>
            <a:ext cx="735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capsule</a:t>
            </a:r>
          </a:p>
        </p:txBody>
      </p:sp>
    </p:spTree>
    <p:extLst>
      <p:ext uri="{BB962C8B-B14F-4D97-AF65-F5344CB8AC3E}">
        <p14:creationId xmlns:p14="http://schemas.microsoft.com/office/powerpoint/2010/main" val="826636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400269A-36DD-604B-B6F5-DD4EC25D5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17573"/>
            <a:ext cx="8415575" cy="1010705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RBS is used to measure Fe and Mg atomic areal densities in </a:t>
            </a:r>
            <a:r>
              <a:rPr lang="en-US" sz="2800" dirty="0" err="1"/>
              <a:t>FeMg</a:t>
            </a:r>
            <a:r>
              <a:rPr lang="en-US" sz="2800" dirty="0"/>
              <a:t> opacity targets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4E462D-1FE8-AC49-9839-F91C9F5A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52" y="1483464"/>
            <a:ext cx="2428198" cy="2083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F43F6-D89A-DB43-8F5D-D7B6F4483601}"/>
              </a:ext>
            </a:extLst>
          </p:cNvPr>
          <p:cNvSpPr txBox="1"/>
          <p:nvPr/>
        </p:nvSpPr>
        <p:spPr>
          <a:xfrm>
            <a:off x="715153" y="1140695"/>
            <a:ext cx="1968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Opacity target geometry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40C932B1-78DB-284A-AB78-3961B4B7A6DE}"/>
              </a:ext>
            </a:extLst>
          </p:cNvPr>
          <p:cNvSpPr txBox="1">
            <a:spLocks/>
          </p:cNvSpPr>
          <p:nvPr/>
        </p:nvSpPr>
        <p:spPr>
          <a:xfrm>
            <a:off x="441452" y="4146089"/>
            <a:ext cx="8294443" cy="101070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28600" algn="l" rtl="0" eaLnBrk="1" fontAlgn="base" hangingPunct="1">
              <a:spcBef>
                <a:spcPts val="1800"/>
              </a:spcBef>
              <a:spcAft>
                <a:spcPct val="0"/>
              </a:spcAft>
              <a:buClr>
                <a:srgbClr val="376092"/>
              </a:buClr>
              <a:buSzPct val="90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fontAlgn="base" hangingPunct="1">
              <a:spcBef>
                <a:spcPct val="0"/>
              </a:spcBef>
              <a:spcAft>
                <a:spcPct val="0"/>
              </a:spcAft>
              <a:buSzPct val="90000"/>
              <a:buFont typeface="Calibri" panose="020F0502020204030204" pitchFamily="34" charset="0"/>
              <a:buChar char="—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fontAlgn="base" hangingPunct="1">
              <a:spcBef>
                <a:spcPct val="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fontAlgn="base" hangingPunct="1">
              <a:spcBef>
                <a:spcPct val="0"/>
              </a:spcBef>
              <a:spcAft>
                <a:spcPct val="0"/>
              </a:spcAft>
              <a:buSzPct val="100000"/>
              <a:buFont typeface="Lucida Grande" panose="020B0600040502020204" pitchFamily="34" charset="0"/>
              <a:buChar char="–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 lang="en-US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000" dirty="0"/>
              <a:t>Beam energy and current were optimized</a:t>
            </a:r>
          </a:p>
          <a:p>
            <a:pPr defTabSz="914400"/>
            <a:r>
              <a:rPr lang="en-US" sz="2000" dirty="0"/>
              <a:t>Advanced simulation method with accurate stopping powers was used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C8A087-E65E-ED43-AF7F-98817FAD2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685" y="924687"/>
            <a:ext cx="3534612" cy="314382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ABDD7D-4E90-884C-BA7C-C3B6A601A260}"/>
              </a:ext>
            </a:extLst>
          </p:cNvPr>
          <p:cNvCxnSpPr>
            <a:cxnSpLocks/>
          </p:cNvCxnSpPr>
          <p:nvPr/>
        </p:nvCxnSpPr>
        <p:spPr>
          <a:xfrm flipV="1">
            <a:off x="7820726" y="3594313"/>
            <a:ext cx="0" cy="270486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40AF800-E708-B04F-8E57-FC39F4CB11B0}"/>
              </a:ext>
            </a:extLst>
          </p:cNvPr>
          <p:cNvSpPr txBox="1"/>
          <p:nvPr/>
        </p:nvSpPr>
        <p:spPr>
          <a:xfrm>
            <a:off x="7583082" y="3821788"/>
            <a:ext cx="45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BA50B8D-9B1A-FC4B-961D-1FCA89154BD1}"/>
              </a:ext>
            </a:extLst>
          </p:cNvPr>
          <p:cNvCxnSpPr>
            <a:cxnSpLocks/>
          </p:cNvCxnSpPr>
          <p:nvPr/>
        </p:nvCxnSpPr>
        <p:spPr>
          <a:xfrm flipV="1">
            <a:off x="8763503" y="3594313"/>
            <a:ext cx="0" cy="270486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6A75D5-3E3D-6C47-8A7B-228910EE7243}"/>
              </a:ext>
            </a:extLst>
          </p:cNvPr>
          <p:cNvSpPr txBox="1"/>
          <p:nvPr/>
        </p:nvSpPr>
        <p:spPr>
          <a:xfrm>
            <a:off x="8562262" y="3821788"/>
            <a:ext cx="378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8745FB7-8900-254F-B3A5-5213CF0515E3}"/>
              </a:ext>
            </a:extLst>
          </p:cNvPr>
          <p:cNvSpPr/>
          <p:nvPr/>
        </p:nvSpPr>
        <p:spPr bwMode="auto">
          <a:xfrm>
            <a:off x="0" y="5238755"/>
            <a:ext cx="9144000" cy="12005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6725ED64-8372-B84C-BDD4-E6F296B55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77364"/>
            <a:ext cx="84810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  Areal densities of Fe and Mg were independently measured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Deviation of 3% or less for 3 independent measurements 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are consistent with 2 independent RBS measurements off-site</a:t>
            </a: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B4D0B3AA-9ADE-4E4E-863A-9709F4B3B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6797" y="1993111"/>
            <a:ext cx="1189144" cy="89703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" name="Line 11">
            <a:extLst>
              <a:ext uri="{FF2B5EF4-FFF2-40B4-BE49-F238E27FC236}">
                <a16:creationId xmlns:a16="http://schemas.microsoft.com/office/drawing/2014/main" id="{B63C18B4-ED32-7D40-A0ED-B526835536A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5942" y="2441628"/>
            <a:ext cx="636346" cy="43398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grpSp>
        <p:nvGrpSpPr>
          <p:cNvPr id="53" name="Group 14">
            <a:extLst>
              <a:ext uri="{FF2B5EF4-FFF2-40B4-BE49-F238E27FC236}">
                <a16:creationId xmlns:a16="http://schemas.microsoft.com/office/drawing/2014/main" id="{C6BDA8A6-CCE9-2F4A-BC99-8F3DC36A1558}"/>
              </a:ext>
            </a:extLst>
          </p:cNvPr>
          <p:cNvGrpSpPr>
            <a:grpSpLocks/>
          </p:cNvGrpSpPr>
          <p:nvPr/>
        </p:nvGrpSpPr>
        <p:grpSpPr bwMode="auto">
          <a:xfrm>
            <a:off x="3849387" y="1830014"/>
            <a:ext cx="576555" cy="122323"/>
            <a:chOff x="4464" y="912"/>
            <a:chExt cx="768" cy="144"/>
          </a:xfrm>
        </p:grpSpPr>
        <p:sp>
          <p:nvSpPr>
            <p:cNvPr id="55" name="Line 15">
              <a:extLst>
                <a:ext uri="{FF2B5EF4-FFF2-40B4-BE49-F238E27FC236}">
                  <a16:creationId xmlns:a16="http://schemas.microsoft.com/office/drawing/2014/main" id="{D47B740F-9A94-0D4D-855E-51B78832AC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4" y="960"/>
              <a:ext cx="76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  <p:sp>
          <p:nvSpPr>
            <p:cNvPr id="56" name="Line 16">
              <a:extLst>
                <a:ext uri="{FF2B5EF4-FFF2-40B4-BE49-F238E27FC236}">
                  <a16:creationId xmlns:a16="http://schemas.microsoft.com/office/drawing/2014/main" id="{09CDFC40-9468-D74F-ACEC-65538885EC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32" y="912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sp>
        <p:nvSpPr>
          <p:cNvPr id="30" name="Line 18">
            <a:extLst>
              <a:ext uri="{FF2B5EF4-FFF2-40B4-BE49-F238E27FC236}">
                <a16:creationId xmlns:a16="http://schemas.microsoft.com/office/drawing/2014/main" id="{E28DF5C2-38C7-4F4B-AB66-C0B42B0E79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3525" y="2441629"/>
            <a:ext cx="1008971" cy="47522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31" name="Line 19">
            <a:extLst>
              <a:ext uri="{FF2B5EF4-FFF2-40B4-BE49-F238E27FC236}">
                <a16:creationId xmlns:a16="http://schemas.microsoft.com/office/drawing/2014/main" id="{F5982586-5CF7-6D4C-BFE9-F49E222DB2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3525" y="2441628"/>
            <a:ext cx="1008971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51" name="Rectangle 22">
            <a:extLst>
              <a:ext uri="{FF2B5EF4-FFF2-40B4-BE49-F238E27FC236}">
                <a16:creationId xmlns:a16="http://schemas.microsoft.com/office/drawing/2014/main" id="{DD47FDBE-FC3E-8145-8938-01C003FA24D0}"/>
              </a:ext>
            </a:extLst>
          </p:cNvPr>
          <p:cNvSpPr>
            <a:spLocks noChangeArrowheads="1"/>
          </p:cNvSpPr>
          <p:nvPr/>
        </p:nvSpPr>
        <p:spPr bwMode="auto">
          <a:xfrm rot="17815503">
            <a:off x="4943960" y="2867706"/>
            <a:ext cx="288278" cy="12232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defRPr/>
            </a:pPr>
            <a:endParaRPr kumimoji="1" lang="en-AU" sz="2800" i="1"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314403-FF3B-6A46-B6E6-9A32DBC136C9}"/>
              </a:ext>
            </a:extLst>
          </p:cNvPr>
          <p:cNvSpPr txBox="1"/>
          <p:nvPr/>
        </p:nvSpPr>
        <p:spPr>
          <a:xfrm>
            <a:off x="3827634" y="1536968"/>
            <a:ext cx="634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Depth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C720FA6-EA83-1D44-9DE6-24E03A6A9DEC}"/>
              </a:ext>
            </a:extLst>
          </p:cNvPr>
          <p:cNvSpPr txBox="1"/>
          <p:nvPr/>
        </p:nvSpPr>
        <p:spPr>
          <a:xfrm>
            <a:off x="4461975" y="1945120"/>
            <a:ext cx="1034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3 MeV He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ions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E94740D-19CE-F641-9242-DF92CC3AC6BC}"/>
              </a:ext>
            </a:extLst>
          </p:cNvPr>
          <p:cNvSpPr txBox="1"/>
          <p:nvPr/>
        </p:nvSpPr>
        <p:spPr>
          <a:xfrm>
            <a:off x="4650060" y="3090846"/>
            <a:ext cx="824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Detector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1FDC4C-4809-4343-9F5E-0A623D8C6055}"/>
              </a:ext>
            </a:extLst>
          </p:cNvPr>
          <p:cNvCxnSpPr/>
          <p:nvPr/>
        </p:nvCxnSpPr>
        <p:spPr>
          <a:xfrm>
            <a:off x="8109679" y="2772657"/>
            <a:ext cx="653824" cy="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1594777-BBFE-1141-8ADF-32D8409E2908}"/>
              </a:ext>
            </a:extLst>
          </p:cNvPr>
          <p:cNvSpPr txBox="1"/>
          <p:nvPr/>
        </p:nvSpPr>
        <p:spPr>
          <a:xfrm>
            <a:off x="7989083" y="2422240"/>
            <a:ext cx="829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~ 300 nm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1E8A31-E1D7-CA4A-9E2B-0C38DCA32C64}"/>
              </a:ext>
            </a:extLst>
          </p:cNvPr>
          <p:cNvSpPr/>
          <p:nvPr/>
        </p:nvSpPr>
        <p:spPr>
          <a:xfrm>
            <a:off x="5507023" y="586133"/>
            <a:ext cx="3623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presentation: H. Huang, Thu 11:00 AM </a:t>
            </a:r>
          </a:p>
        </p:txBody>
      </p:sp>
    </p:spTree>
    <p:extLst>
      <p:ext uri="{BB962C8B-B14F-4D97-AF65-F5344CB8AC3E}">
        <p14:creationId xmlns:p14="http://schemas.microsoft.com/office/powerpoint/2010/main" val="1375529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A4F89C-E4B9-0748-A0DB-6AFAC722D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08" y="1682381"/>
            <a:ext cx="5444707" cy="443011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E400269A-36DD-604B-B6F5-DD4EC25D5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17573"/>
            <a:ext cx="8544393" cy="1010705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Proton beam RBS can measure composition profiles over large depths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3B61A5-56F7-AD4D-999F-DC9289F51BAF}"/>
              </a:ext>
            </a:extLst>
          </p:cNvPr>
          <p:cNvSpPr txBox="1"/>
          <p:nvPr/>
        </p:nvSpPr>
        <p:spPr>
          <a:xfrm>
            <a:off x="815647" y="1021770"/>
            <a:ext cx="4873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scattering from are all taken into account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(Total film thickness, SEM image : ~8.5 um)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949473-3A0E-5347-9534-9396D491A818}"/>
              </a:ext>
            </a:extLst>
          </p:cNvPr>
          <p:cNvCxnSpPr>
            <a:cxnSpLocks/>
          </p:cNvCxnSpPr>
          <p:nvPr/>
        </p:nvCxnSpPr>
        <p:spPr>
          <a:xfrm flipV="1">
            <a:off x="5047983" y="5641674"/>
            <a:ext cx="0" cy="412038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CEC560F-67C1-C544-BE3C-F2C103AADD79}"/>
              </a:ext>
            </a:extLst>
          </p:cNvPr>
          <p:cNvSpPr txBox="1"/>
          <p:nvPr/>
        </p:nvSpPr>
        <p:spPr>
          <a:xfrm>
            <a:off x="4848689" y="6023232"/>
            <a:ext cx="402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667DAB-961E-2B4F-8017-1C95A19CC21C}"/>
              </a:ext>
            </a:extLst>
          </p:cNvPr>
          <p:cNvCxnSpPr>
            <a:cxnSpLocks/>
          </p:cNvCxnSpPr>
          <p:nvPr/>
        </p:nvCxnSpPr>
        <p:spPr>
          <a:xfrm flipV="1">
            <a:off x="3555503" y="3522756"/>
            <a:ext cx="0" cy="412038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FAFCBE3-EB8F-4545-8894-30B9EEC7E12C}"/>
              </a:ext>
            </a:extLst>
          </p:cNvPr>
          <p:cNvSpPr txBox="1"/>
          <p:nvPr/>
        </p:nvSpPr>
        <p:spPr>
          <a:xfrm>
            <a:off x="3340969" y="390431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1F0BAF-D105-384F-8D8D-FF72693A432B}"/>
              </a:ext>
            </a:extLst>
          </p:cNvPr>
          <p:cNvCxnSpPr>
            <a:cxnSpLocks/>
          </p:cNvCxnSpPr>
          <p:nvPr/>
        </p:nvCxnSpPr>
        <p:spPr>
          <a:xfrm>
            <a:off x="3623210" y="2520627"/>
            <a:ext cx="0" cy="1247063"/>
          </a:xfrm>
          <a:prstGeom prst="line">
            <a:avLst/>
          </a:prstGeom>
          <a:ln w="1905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CA5464-F06F-D049-9563-B575F06A2D53}"/>
              </a:ext>
            </a:extLst>
          </p:cNvPr>
          <p:cNvCxnSpPr>
            <a:cxnSpLocks/>
          </p:cNvCxnSpPr>
          <p:nvPr/>
        </p:nvCxnSpPr>
        <p:spPr>
          <a:xfrm>
            <a:off x="5047983" y="2658384"/>
            <a:ext cx="0" cy="3124200"/>
          </a:xfrm>
          <a:prstGeom prst="line">
            <a:avLst/>
          </a:prstGeom>
          <a:ln w="1905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5AC74A8-6A0F-DB47-8E1B-054A356A9A36}"/>
              </a:ext>
            </a:extLst>
          </p:cNvPr>
          <p:cNvCxnSpPr>
            <a:cxnSpLocks/>
          </p:cNvCxnSpPr>
          <p:nvPr/>
        </p:nvCxnSpPr>
        <p:spPr>
          <a:xfrm>
            <a:off x="3623210" y="2819077"/>
            <a:ext cx="1424773" cy="0"/>
          </a:xfrm>
          <a:prstGeom prst="straightConnector1">
            <a:avLst/>
          </a:prstGeom>
          <a:ln w="19050" cmpd="sng">
            <a:solidFill>
              <a:schemeClr val="accent1">
                <a:lumMod val="75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BE103D1-3898-E74D-8E34-C96D6A698FC6}"/>
              </a:ext>
            </a:extLst>
          </p:cNvPr>
          <p:cNvSpPr txBox="1"/>
          <p:nvPr/>
        </p:nvSpPr>
        <p:spPr>
          <a:xfrm>
            <a:off x="3887778" y="2812638"/>
            <a:ext cx="120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~5 um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 spectrum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6BE18C-B00C-B849-B519-43D3A1A61E4E}"/>
              </a:ext>
            </a:extLst>
          </p:cNvPr>
          <p:cNvCxnSpPr>
            <a:cxnSpLocks/>
          </p:cNvCxnSpPr>
          <p:nvPr/>
        </p:nvCxnSpPr>
        <p:spPr>
          <a:xfrm>
            <a:off x="2508785" y="2819077"/>
            <a:ext cx="0" cy="2715857"/>
          </a:xfrm>
          <a:prstGeom prst="line">
            <a:avLst/>
          </a:prstGeom>
          <a:ln w="1905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1454900-FE74-A144-9FF3-B7E972A3FFD7}"/>
              </a:ext>
            </a:extLst>
          </p:cNvPr>
          <p:cNvCxnSpPr>
            <a:cxnSpLocks/>
          </p:cNvCxnSpPr>
          <p:nvPr/>
        </p:nvCxnSpPr>
        <p:spPr>
          <a:xfrm>
            <a:off x="2512847" y="4781227"/>
            <a:ext cx="2535136" cy="0"/>
          </a:xfrm>
          <a:prstGeom prst="straightConnector1">
            <a:avLst/>
          </a:prstGeom>
          <a:ln w="19050" cmpd="sng">
            <a:solidFill>
              <a:schemeClr val="accent1">
                <a:lumMod val="75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3BB3C2F-42D9-1D4E-898E-2856376844A1}"/>
              </a:ext>
            </a:extLst>
          </p:cNvPr>
          <p:cNvSpPr txBox="1"/>
          <p:nvPr/>
        </p:nvSpPr>
        <p:spPr>
          <a:xfrm>
            <a:off x="3252404" y="4752667"/>
            <a:ext cx="1020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~7.6 um </a:t>
            </a:r>
          </a:p>
          <a:p>
            <a:pPr algn="ctr"/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BeW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alloy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7BF67C-EBD4-C341-8FB2-65106E90B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821" y="1741429"/>
            <a:ext cx="3347057" cy="2532217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0E3276D2-6F7F-664C-B4E3-84395641D1BF}"/>
              </a:ext>
            </a:extLst>
          </p:cNvPr>
          <p:cNvSpPr txBox="1">
            <a:spLocks/>
          </p:cNvSpPr>
          <p:nvPr/>
        </p:nvSpPr>
        <p:spPr>
          <a:xfrm>
            <a:off x="5615712" y="4414330"/>
            <a:ext cx="3536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85750" indent="-228600" algn="l" rtl="0" eaLnBrk="1" fontAlgn="base" hangingPunct="1">
              <a:spcBef>
                <a:spcPts val="1800"/>
              </a:spcBef>
              <a:spcAft>
                <a:spcPct val="0"/>
              </a:spcAft>
              <a:buClr>
                <a:srgbClr val="376092"/>
              </a:buClr>
              <a:buSzPct val="90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fontAlgn="base" hangingPunct="1">
              <a:spcBef>
                <a:spcPct val="0"/>
              </a:spcBef>
              <a:spcAft>
                <a:spcPct val="0"/>
              </a:spcAft>
              <a:buSzPct val="90000"/>
              <a:buFont typeface="Calibri" panose="020F0502020204030204" pitchFamily="34" charset="0"/>
              <a:buChar char="—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fontAlgn="base" hangingPunct="1">
              <a:spcBef>
                <a:spcPct val="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fontAlgn="base" hangingPunct="1">
              <a:spcBef>
                <a:spcPct val="0"/>
              </a:spcBef>
              <a:spcAft>
                <a:spcPct val="0"/>
              </a:spcAft>
              <a:buSzPct val="100000"/>
              <a:buFont typeface="Lucida Grande" panose="020B0600040502020204" pitchFamily="34" charset="0"/>
              <a:buChar char="–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 lang="en-US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000" dirty="0"/>
              <a:t>Thickness calculation assumes that the density changes linearly as a function of the </a:t>
            </a:r>
            <a:r>
              <a:rPr lang="en-US" sz="2000" dirty="0" err="1"/>
              <a:t>W:Be</a:t>
            </a:r>
            <a:r>
              <a:rPr lang="en-US" sz="2000" dirty="0"/>
              <a:t> ratio of the alloy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86FB48-F364-254B-974E-178DA7D7B8CA}"/>
              </a:ext>
            </a:extLst>
          </p:cNvPr>
          <p:cNvSpPr txBox="1"/>
          <p:nvPr/>
        </p:nvSpPr>
        <p:spPr>
          <a:xfrm>
            <a:off x="6685897" y="1915355"/>
            <a:ext cx="1284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Depth Profile</a:t>
            </a:r>
          </a:p>
        </p:txBody>
      </p:sp>
    </p:spTree>
    <p:extLst>
      <p:ext uri="{BB962C8B-B14F-4D97-AF65-F5344CB8AC3E}">
        <p14:creationId xmlns:p14="http://schemas.microsoft.com/office/powerpoint/2010/main" val="452774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7D6A21-7D3A-F748-A5FF-F60893C9C41D}"/>
              </a:ext>
            </a:extLst>
          </p:cNvPr>
          <p:cNvSpPr txBox="1">
            <a:spLocks/>
          </p:cNvSpPr>
          <p:nvPr/>
        </p:nvSpPr>
        <p:spPr>
          <a:xfrm>
            <a:off x="123462" y="1239461"/>
            <a:ext cx="9020538" cy="82574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50" indent="-228600" algn="l" rtl="0" eaLnBrk="1" fontAlgn="base" hangingPunct="1">
              <a:spcBef>
                <a:spcPts val="1800"/>
              </a:spcBef>
              <a:spcAft>
                <a:spcPct val="0"/>
              </a:spcAft>
              <a:buClr>
                <a:srgbClr val="376092"/>
              </a:buClr>
              <a:buSzPct val="90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fontAlgn="base" hangingPunct="1">
              <a:spcBef>
                <a:spcPct val="0"/>
              </a:spcBef>
              <a:spcAft>
                <a:spcPct val="0"/>
              </a:spcAft>
              <a:buSzPct val="90000"/>
              <a:buFont typeface="Calibri" panose="020F0502020204030204" pitchFamily="34" charset="0"/>
              <a:buChar char="—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fontAlgn="base" hangingPunct="1">
              <a:spcBef>
                <a:spcPct val="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fontAlgn="base" hangingPunct="1">
              <a:spcBef>
                <a:spcPct val="0"/>
              </a:spcBef>
              <a:spcAft>
                <a:spcPct val="0"/>
              </a:spcAft>
              <a:buSzPct val="100000"/>
              <a:buFont typeface="Lucida Grande" panose="020B0600040502020204" pitchFamily="34" charset="0"/>
              <a:buChar char="–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200150" algn="l"/>
              </a:tabLst>
              <a:defRPr lang="en-US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/>
              <a:t>Light (low Z) element in heavy (high Z) matrix is typically considered non-ideal case for RBS</a:t>
            </a:r>
          </a:p>
          <a:p>
            <a:pPr defTabSz="914400"/>
            <a:r>
              <a:rPr lang="en-US" dirty="0"/>
              <a:t>Resonance scattering (enhanced cross section) could be used to probe low Z elements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82C363-DAA4-7B48-84E8-5CC5A8B1AB6A}"/>
              </a:ext>
            </a:extLst>
          </p:cNvPr>
          <p:cNvSpPr txBox="1"/>
          <p:nvPr/>
        </p:nvSpPr>
        <p:spPr>
          <a:xfrm>
            <a:off x="638651" y="2173432"/>
            <a:ext cx="305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C(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p,p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 ion scattering cross section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CFC30C-2C6F-234F-A288-82C61718B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87" y="2517275"/>
            <a:ext cx="3013860" cy="24605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3396805-C1D8-AA4E-B716-7CDAD3BCF111}"/>
              </a:ext>
            </a:extLst>
          </p:cNvPr>
          <p:cNvSpPr txBox="1"/>
          <p:nvPr/>
        </p:nvSpPr>
        <p:spPr>
          <a:xfrm>
            <a:off x="1168740" y="4972546"/>
            <a:ext cx="1997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Incident energy (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B7FBB1-7A66-D74F-8440-C951640B16A2}"/>
              </a:ext>
            </a:extLst>
          </p:cNvPr>
          <p:cNvSpPr txBox="1"/>
          <p:nvPr/>
        </p:nvSpPr>
        <p:spPr>
          <a:xfrm rot="16200000">
            <a:off x="-632754" y="3460371"/>
            <a:ext cx="1997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Cross section (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62502D1-0308-0B4F-93D0-50C8D7CAC538}"/>
              </a:ext>
            </a:extLst>
          </p:cNvPr>
          <p:cNvCxnSpPr>
            <a:cxnSpLocks/>
          </p:cNvCxnSpPr>
          <p:nvPr/>
        </p:nvCxnSpPr>
        <p:spPr>
          <a:xfrm flipH="1" flipV="1">
            <a:off x="2202512" y="2735504"/>
            <a:ext cx="226989" cy="53977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7634FAD-5C6B-1D42-83FB-E94634BAE341}"/>
              </a:ext>
            </a:extLst>
          </p:cNvPr>
          <p:cNvSpPr txBox="1"/>
          <p:nvPr/>
        </p:nvSpPr>
        <p:spPr>
          <a:xfrm>
            <a:off x="2218858" y="3311340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1.75 MeV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5BFCD1-0AF5-A445-9EAC-94A81A597E88}"/>
              </a:ext>
            </a:extLst>
          </p:cNvPr>
          <p:cNvSpPr txBox="1"/>
          <p:nvPr/>
        </p:nvSpPr>
        <p:spPr>
          <a:xfrm>
            <a:off x="406160" y="2317"/>
            <a:ext cx="85677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Non-Rutherford (resonant) backscattering could be used</a:t>
            </a:r>
          </a:p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detect C contamination on a machined Fe surface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3F7198-89C8-3B4E-BF8F-C684E43D957D}"/>
              </a:ext>
            </a:extLst>
          </p:cNvPr>
          <p:cNvSpPr txBox="1"/>
          <p:nvPr/>
        </p:nvSpPr>
        <p:spPr>
          <a:xfrm>
            <a:off x="4774150" y="2127216"/>
            <a:ext cx="3381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RBS spectrum of carbon substrate </a:t>
            </a:r>
          </a:p>
          <a:p>
            <a:r>
              <a:rPr lang="en-US" sz="1600" dirty="0"/>
              <a:t>using 1.75 MeV proton</a:t>
            </a:r>
            <a:r>
              <a:rPr lang="en-US" sz="1600" baseline="30000" dirty="0"/>
              <a:t> </a:t>
            </a:r>
            <a:r>
              <a:rPr lang="en-US" sz="1600" dirty="0"/>
              <a:t>ion beam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F152E1-C10A-FF46-BED2-C6794B621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655" y="2711991"/>
            <a:ext cx="3565399" cy="2552721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DB4FEE-0495-1743-87D1-BB9269011351}"/>
              </a:ext>
            </a:extLst>
          </p:cNvPr>
          <p:cNvCxnSpPr>
            <a:cxnSpLocks/>
          </p:cNvCxnSpPr>
          <p:nvPr/>
        </p:nvCxnSpPr>
        <p:spPr>
          <a:xfrm flipH="1" flipV="1">
            <a:off x="6767627" y="2950459"/>
            <a:ext cx="173861" cy="389663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E529937-E828-1D4E-A992-F8B4C3D9A278}"/>
              </a:ext>
            </a:extLst>
          </p:cNvPr>
          <p:cNvSpPr txBox="1"/>
          <p:nvPr/>
        </p:nvSpPr>
        <p:spPr>
          <a:xfrm>
            <a:off x="6767627" y="3340122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1.75 MeV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BFC91C-5FDE-9F45-81EE-A7FB236A0183}"/>
              </a:ext>
            </a:extLst>
          </p:cNvPr>
          <p:cNvSpPr/>
          <p:nvPr/>
        </p:nvSpPr>
        <p:spPr bwMode="auto">
          <a:xfrm>
            <a:off x="0" y="5386439"/>
            <a:ext cx="9144000" cy="10528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D8AA056C-857E-C546-A79D-4EED471E4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10" y="5590614"/>
            <a:ext cx="861100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 anchor="ctr">
            <a:spAutoFit/>
          </a:bodyPr>
          <a:lstStyle/>
          <a:p>
            <a:pPr defTabSz="914400"/>
            <a:r>
              <a:rPr lang="en-US" altLang="ko-KR" sz="2000" dirty="0">
                <a:solidFill>
                  <a:schemeClr val="bg1"/>
                </a:solidFill>
              </a:rPr>
              <a:t>-   </a:t>
            </a:r>
            <a:r>
              <a:rPr lang="en-US" sz="2000" dirty="0">
                <a:solidFill>
                  <a:schemeClr val="bg1"/>
                </a:solidFill>
              </a:rPr>
              <a:t>Without resonant peak, even 10 at.% C in Fe matrix is difficult to detect</a:t>
            </a:r>
          </a:p>
          <a:p>
            <a:pPr defTabSz="914400"/>
            <a:r>
              <a:rPr lang="en-US" altLang="ko-KR" sz="2000" dirty="0">
                <a:solidFill>
                  <a:schemeClr val="bg1"/>
                </a:solidFill>
              </a:rPr>
              <a:t>-   </a:t>
            </a:r>
            <a:r>
              <a:rPr lang="en-US" sz="2000" dirty="0">
                <a:solidFill>
                  <a:schemeClr val="bg1"/>
                </a:solidFill>
              </a:rPr>
              <a:t>With resonance peak, 2-3 at.% C on Fe matrix is readily detected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DC2F1F-48B7-964C-AEEC-12A05999B638}"/>
              </a:ext>
            </a:extLst>
          </p:cNvPr>
          <p:cNvSpPr/>
          <p:nvPr/>
        </p:nvSpPr>
        <p:spPr>
          <a:xfrm>
            <a:off x="5458899" y="822550"/>
            <a:ext cx="36851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presentation: C. Castro, Wed 9:50 AM</a:t>
            </a:r>
          </a:p>
        </p:txBody>
      </p:sp>
    </p:spTree>
    <p:extLst>
      <p:ext uri="{BB962C8B-B14F-4D97-AF65-F5344CB8AC3E}">
        <p14:creationId xmlns:p14="http://schemas.microsoft.com/office/powerpoint/2010/main" val="4944265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DS_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5" id="{8D61C7CF-5F29-8C46-B857-1022ABB96075}" vid="{8A5A4048-A3FD-404D-8CFB-71DCD4DE0417}"/>
    </a:ext>
  </a:extLst>
</a:theme>
</file>

<file path=ppt/theme/theme2.xml><?xml version="1.0" encoding="utf-8"?>
<a:theme xmlns:a="http://schemas.openxmlformats.org/drawingml/2006/main" name="2015_PPT_UNC_V8.2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2015_PPT_UNC_DS_V2</Template>
  <TotalTime>24835</TotalTime>
  <Words>974</Words>
  <Application>Microsoft Macintosh PowerPoint</Application>
  <PresentationFormat>On-screen Show (4:3)</PresentationFormat>
  <Paragraphs>193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Cambria Math</vt:lpstr>
      <vt:lpstr>Lucida Grande</vt:lpstr>
      <vt:lpstr>Times New Roman</vt:lpstr>
      <vt:lpstr>Wingdings</vt:lpstr>
      <vt:lpstr>Wingdings 2</vt:lpstr>
      <vt:lpstr>2015_PPT_UNC_DS_V2</vt:lpstr>
      <vt:lpstr>2015_PPT_UNC_V8.28</vt:lpstr>
      <vt:lpstr>Ion Beam Analysis of Laser Targets</vt:lpstr>
      <vt:lpstr>Ion beam analysis (IBA) is an important tool to measure elemental composition</vt:lpstr>
      <vt:lpstr>Ion beam analysis is based on physical interaction between incident ions and target atoms</vt:lpstr>
      <vt:lpstr>Ion beam facility at LLNL allows probing materials with up to 4 MeV/charge ions</vt:lpstr>
      <vt:lpstr>The ion beam facility is equipped with various diagnostics for state-of-the-art ion beam analysis</vt:lpstr>
      <vt:lpstr>RBS is used to measure W concentration in HDC capsule</vt:lpstr>
      <vt:lpstr>RBS is used to measure Fe and Mg atomic areal densities in FeMg opacity targets</vt:lpstr>
      <vt:lpstr>Proton beam RBS can measure composition profiles over large depths</vt:lpstr>
      <vt:lpstr>PowerPoint Presentation</vt:lpstr>
      <vt:lpstr>PowerPoint Presentation</vt:lpstr>
      <vt:lpstr>PowerPoint Presentation</vt:lpstr>
      <vt:lpstr>PIXE (Particle Induced X-ray Emission) provides excellent low- &amp; mid-Z detection sensitivity</vt:lpstr>
      <vt:lpstr>PowerPoint Presentation</vt:lpstr>
      <vt:lpstr>Ion Beam Analysis is flexible and can provide crucial elemental information regarding target components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Ion Beam Analysis of Laser Targets</dc:title>
  <dc:creator>Shin, Swanee</dc:creator>
  <cp:lastModifiedBy>Shin, Swanee</cp:lastModifiedBy>
  <cp:revision>183</cp:revision>
  <cp:lastPrinted>2019-04-20T00:48:15Z</cp:lastPrinted>
  <dcterms:created xsi:type="dcterms:W3CDTF">2019-03-13T23:13:12Z</dcterms:created>
  <dcterms:modified xsi:type="dcterms:W3CDTF">2019-04-20T00:48:21Z</dcterms:modified>
</cp:coreProperties>
</file>