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6" r:id="rId6"/>
    <p:sldId id="267" r:id="rId7"/>
    <p:sldId id="268" r:id="rId8"/>
    <p:sldId id="270" r:id="rId9"/>
    <p:sldId id="282" r:id="rId10"/>
    <p:sldId id="283" r:id="rId11"/>
    <p:sldId id="284" r:id="rId12"/>
    <p:sldId id="285" r:id="rId13"/>
    <p:sldId id="276" r:id="rId14"/>
    <p:sldId id="277" r:id="rId15"/>
    <p:sldId id="279" r:id="rId16"/>
    <p:sldId id="280" r:id="rId17"/>
    <p:sldId id="269" r:id="rId18"/>
    <p:sldId id="275" r:id="rId19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F5"/>
    <a:srgbClr val="ADB2DC"/>
    <a:srgbClr val="13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0" autoAdjust="0"/>
    <p:restoredTop sz="86410"/>
  </p:normalViewPr>
  <p:slideViewPr>
    <p:cSldViewPr snapToGrid="0" snapToObjects="1">
      <p:cViewPr varScale="1">
        <p:scale>
          <a:sx n="135" d="100"/>
          <a:sy n="135" d="100"/>
        </p:scale>
        <p:origin x="200" y="1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440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E0218-1E62-444C-9E76-2880F86D52C8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1971F-232A-9D4A-9296-BBFB6740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F5C8-F12F-0243-953C-A82776D5FACB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86F4C-2B88-2749-ACE0-07DD5F33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0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3848661" y="3807912"/>
            <a:ext cx="3690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defaulsx</a:t>
            </a:r>
            <a:endParaRPr lang="en-US" sz="1600" b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B29B47-F6CA-774A-ABC6-F1CC6F4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</p:spPr>
        <p:txBody>
          <a:bodyPr lIns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BD4AC-543C-5F40-8581-E3DD00985443}"/>
              </a:ext>
            </a:extLst>
          </p:cNvPr>
          <p:cNvSpPr txBox="1"/>
          <p:nvPr userDrawn="1"/>
        </p:nvSpPr>
        <p:spPr>
          <a:xfrm>
            <a:off x="609442" y="5758248"/>
            <a:ext cx="4790462" cy="5519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en-US" sz="1600" b="1" dirty="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42D87-C8E7-F24B-8B16-79AC91C4B460}"/>
              </a:ext>
            </a:extLst>
          </p:cNvPr>
          <p:cNvSpPr txBox="1"/>
          <p:nvPr userDrawn="1"/>
        </p:nvSpPr>
        <p:spPr>
          <a:xfrm>
            <a:off x="6788922" y="5971625"/>
            <a:ext cx="4790462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endParaRPr lang="en-US" sz="1600" b="1" dirty="0"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9A844-4FAA-1443-B052-BCAC4D9EAF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" y="5251835"/>
            <a:ext cx="5153025" cy="1012825"/>
          </a:xfrm>
        </p:spPr>
        <p:txBody>
          <a:bodyPr anchor="b" anchorCtr="0"/>
          <a:lstStyle>
            <a:lvl1pPr marL="0" indent="0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r>
              <a:rPr lang="en-US" sz="1600" b="1" dirty="0">
                <a:cs typeface="Arial" charset="0"/>
              </a:rPr>
              <a:t>University of Rochester</a:t>
            </a:r>
          </a:p>
          <a:p>
            <a:r>
              <a:rPr lang="en-US" sz="1600" b="1" dirty="0">
                <a:cs typeface="Arial" charset="0"/>
              </a:rPr>
              <a:t>Laboratory for Laser Energetics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7FF418-EEDF-834C-A09A-A4E5F2A6DE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6359" y="5251835"/>
            <a:ext cx="5153025" cy="1012825"/>
          </a:xfrm>
        </p:spPr>
        <p:txBody>
          <a:bodyPr anchor="b" anchorCtr="0"/>
          <a:lstStyle>
            <a:lvl1pPr marL="0" indent="0" algn="r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algn="r"/>
            <a:r>
              <a:rPr lang="en-US" sz="1600" b="1" dirty="0">
                <a:cs typeface="Arial" charset="0"/>
              </a:rPr>
              <a:t>Meeting</a:t>
            </a:r>
          </a:p>
          <a:p>
            <a:pPr algn="r"/>
            <a:r>
              <a:rPr lang="en-US" sz="1600" b="1" dirty="0">
                <a:cs typeface="Arial" charset="0"/>
              </a:rPr>
              <a:t>Location</a:t>
            </a:r>
          </a:p>
          <a:p>
            <a:pPr algn="r"/>
            <a:r>
              <a:rPr lang="en-US" sz="1600" b="1" dirty="0">
                <a:cs typeface="Arial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005B2-72D9-8F4F-AD23-F2289D61B1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535" y="1725628"/>
            <a:ext cx="9124950" cy="5431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100"/>
              </a:spcBef>
              <a:buNone/>
              <a:defRPr sz="1500">
                <a:solidFill>
                  <a:schemeClr val="tx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Name, Name, and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4BA66-7589-D047-8CF0-9A8B736187CA}"/>
              </a:ext>
            </a:extLst>
          </p:cNvPr>
          <p:cNvSpPr txBox="1"/>
          <p:nvPr userDrawn="1"/>
        </p:nvSpPr>
        <p:spPr>
          <a:xfrm>
            <a:off x="518986" y="674736"/>
            <a:ext cx="2021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>
                <a:solidFill>
                  <a:schemeClr val="tx2"/>
                </a:solidFill>
              </a:rPr>
              <a:t>Collaborators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696D12C-CCDA-C849-A3DE-93F143B50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609441" y="120152"/>
            <a:ext cx="1182316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1600" b="1">
                <a:solidFill>
                  <a:schemeClr val="bg1"/>
                </a:solidFill>
              </a:rPr>
              <a:t>Summary</a:t>
            </a:r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B5E729-FFE8-4A43-B14D-6C50DF9E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A1A3BF-7AFD-B54C-92F5-87CE9BF4CD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93B0CFE-6159-F448-9C0A-AD7AEC6DA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3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3C786-C6AA-3746-96B5-8AAC3135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391039F-AA53-224A-8966-45C3EE280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2747963"/>
            <a:ext cx="10360501" cy="1362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2A25C4A-B334-804A-AC03-5E09AAA21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511949" cy="1680209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D59B78C-CECC-2844-BDE3-1FF48E0D4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A164AF2-637D-E845-AC4E-BC6DC98C52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0650"/>
            <a:ext cx="1479550" cy="338138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lIns="45720" tIns="45720" rIns="45720" bIns="4572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8849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891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4195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2DC971-A1D5-1349-A5DB-617EF2F960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A85CBA-654F-5B41-8ED4-DC6E84CE9ED8}"/>
              </a:ext>
            </a:extLst>
          </p:cNvPr>
          <p:cNvSpPr/>
          <p:nvPr userDrawn="1"/>
        </p:nvSpPr>
        <p:spPr>
          <a:xfrm>
            <a:off x="834891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8F0C1-0479-4F43-B8FD-2FE4A6D775A5}"/>
              </a:ext>
            </a:extLst>
          </p:cNvPr>
          <p:cNvSpPr/>
          <p:nvPr userDrawn="1"/>
        </p:nvSpPr>
        <p:spPr>
          <a:xfrm>
            <a:off x="6062498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C3726E7-8538-3246-BABC-A1546AA02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7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 acro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647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1331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2A64AA5-6BAE-2142-9EBC-6EF34B8B9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8309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F5D3474-F209-C144-8433-B7C44F14F9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5808FC-A356-DD4F-A2E3-FF1947EC0F60}"/>
              </a:ext>
            </a:extLst>
          </p:cNvPr>
          <p:cNvSpPr/>
          <p:nvPr userDrawn="1"/>
        </p:nvSpPr>
        <p:spPr>
          <a:xfrm>
            <a:off x="607216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F00E68-494B-F649-A13F-F29CCE017DF1}"/>
              </a:ext>
            </a:extLst>
          </p:cNvPr>
          <p:cNvSpPr/>
          <p:nvPr userDrawn="1"/>
        </p:nvSpPr>
        <p:spPr>
          <a:xfrm>
            <a:off x="433562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3824B2-3C69-CB4E-9DE0-E2CE303ECFCA}"/>
              </a:ext>
            </a:extLst>
          </p:cNvPr>
          <p:cNvSpPr/>
          <p:nvPr userDrawn="1"/>
        </p:nvSpPr>
        <p:spPr>
          <a:xfrm>
            <a:off x="806045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7E95794-8AAF-EB40-8050-198D25484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2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609440" y="120152"/>
            <a:ext cx="2387759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bg1"/>
                </a:solidFill>
              </a:rPr>
              <a:t>Summary/Conclusions</a:t>
            </a: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B07C5-CF90-7040-8D51-2787801C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2557DD-2B5D-8F46-99C0-193AC0876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BBD8E8A-922A-A247-895F-B972BE749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2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19088"/>
            <a:ext cx="12188825" cy="438912"/>
          </a:xfrm>
          <a:prstGeom prst="rect">
            <a:avLst/>
          </a:prstGeom>
          <a:gradFill>
            <a:gsLst>
              <a:gs pos="11000">
                <a:schemeClr val="bg1"/>
              </a:gs>
              <a:gs pos="99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UR_standard_color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5" y="6535928"/>
            <a:ext cx="1456223" cy="296509"/>
          </a:xfrm>
          <a:prstGeom prst="rect">
            <a:avLst/>
          </a:prstGeom>
        </p:spPr>
      </p:pic>
      <p:pic>
        <p:nvPicPr>
          <p:cNvPr id="9" name="Picture 8" descr="LLE logo blue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" y="1086575"/>
            <a:ext cx="10982639" cy="31605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649486" y="6391275"/>
            <a:ext cx="2539339" cy="4572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0CC95-8D22-4307-B251-54A7F8C2A0FA}" type="slidenum">
              <a:rPr lang="en-US" sz="1066" smtClean="0">
                <a:solidFill>
                  <a:schemeClr val="bg1"/>
                </a:solidFill>
              </a:rPr>
              <a:pPr/>
              <a:t>‹#›</a:t>
            </a:fld>
            <a:endParaRPr lang="en-US" sz="1066" dirty="0">
              <a:solidFill>
                <a:schemeClr val="bg1"/>
              </a:solidFill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65F2A043-C959-BC46-8696-3C29580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1ECCA-ABA6-FB49-AA5C-1037C1B7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11125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4" r:id="rId2"/>
    <p:sldLayoutId id="2147493469" r:id="rId3"/>
    <p:sldLayoutId id="2147493457" r:id="rId4"/>
    <p:sldLayoutId id="2147493458" r:id="rId5"/>
    <p:sldLayoutId id="2147493471" r:id="rId6"/>
    <p:sldLayoutId id="2147493473" r:id="rId7"/>
    <p:sldLayoutId id="2147493472" r:id="rId8"/>
    <p:sldLayoutId id="2147493470" r:id="rId9"/>
  </p:sldLayoutIdLst>
  <p:hf sldNum="0" hdr="0" dt="0"/>
  <p:txStyles>
    <p:titleStyle>
      <a:lvl1pPr algn="l" defTabSz="609448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608" indent="-302608" algn="l" defTabSz="609448" rtl="0" eaLnBrk="1" latinLnBrk="0" hangingPunct="1">
        <a:spcBef>
          <a:spcPts val="1200"/>
        </a:spcBef>
        <a:buFont typeface="Lucida Grande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59694" indent="-300492" algn="l" defTabSz="609448" rtl="0" eaLnBrk="1" latinLnBrk="0" hangingPunct="1">
        <a:lnSpc>
          <a:spcPct val="100000"/>
        </a:lnSpc>
        <a:spcBef>
          <a:spcPts val="533"/>
        </a:spcBef>
        <a:buFont typeface="Arial"/>
        <a:buChar char="－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indent="-300492" algn="l" defTabSz="609448" rtl="0" eaLnBrk="1" latinLnBrk="0" hangingPunct="1">
        <a:spcBef>
          <a:spcPts val="267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78098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37299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5" orient="horz" pos="784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D320-4831-304E-A633-6BA0DEF6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28" y="560832"/>
            <a:ext cx="10969943" cy="329184"/>
          </a:xfrm>
        </p:spPr>
        <p:txBody>
          <a:bodyPr/>
          <a:lstStyle/>
          <a:p>
            <a:r>
              <a:rPr lang="en-US" altLang="en-US" dirty="0"/>
              <a:t>Properties of Vapor-Deposited and Solution-Processed Targets </a:t>
            </a:r>
            <a:br>
              <a:rPr lang="en-US" altLang="en-US" dirty="0"/>
            </a:br>
            <a:r>
              <a:rPr lang="en-US" altLang="en-US" dirty="0"/>
              <a:t>for Laser-Driven Inertial Confinement Fusion Experiments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C74A3-EC7F-9B4A-BEFF-8BE6DCC5C96C}"/>
              </a:ext>
            </a:extLst>
          </p:cNvPr>
          <p:cNvSpPr txBox="1"/>
          <p:nvPr/>
        </p:nvSpPr>
        <p:spPr>
          <a:xfrm>
            <a:off x="618777" y="5494639"/>
            <a:ext cx="533517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600" b="1" dirty="0">
                <a:cs typeface="Arial" charset="0"/>
              </a:rPr>
              <a:t>M. J. Bonino</a:t>
            </a:r>
          </a:p>
          <a:p>
            <a:r>
              <a:rPr lang="en-US" sz="1600" b="1" dirty="0">
                <a:cs typeface="Arial" charset="0"/>
              </a:rPr>
              <a:t>University of Rochester</a:t>
            </a:r>
          </a:p>
          <a:p>
            <a:r>
              <a:rPr lang="en-US" sz="1600" b="1" dirty="0">
                <a:cs typeface="Arial" charset="0"/>
              </a:rPr>
              <a:t>Laboratory for Laser Energetics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73CDD-C295-B74E-A108-C9CA127F28BC}"/>
              </a:ext>
            </a:extLst>
          </p:cNvPr>
          <p:cNvSpPr txBox="1"/>
          <p:nvPr/>
        </p:nvSpPr>
        <p:spPr>
          <a:xfrm>
            <a:off x="6125865" y="5494638"/>
            <a:ext cx="5471943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US" altLang="en-US" sz="1600" b="1" dirty="0"/>
              <a:t>23</a:t>
            </a:r>
            <a:r>
              <a:rPr lang="en-US" altLang="en-US" sz="1600" b="1" baseline="30000" dirty="0"/>
              <a:t>rd</a:t>
            </a:r>
            <a:r>
              <a:rPr lang="en-US" altLang="en-US" sz="1600" b="1" dirty="0"/>
              <a:t> Target Fabrication Meeting</a:t>
            </a:r>
          </a:p>
          <a:p>
            <a:pPr algn="r"/>
            <a:r>
              <a:rPr lang="en-US" altLang="en-US" sz="1600" b="1" dirty="0"/>
              <a:t>Annapolis, MD</a:t>
            </a:r>
          </a:p>
          <a:p>
            <a:pPr algn="r"/>
            <a:r>
              <a:rPr lang="en-US" altLang="en-US" sz="1600" b="1" dirty="0"/>
              <a:t>23–26 April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55467-C321-F646-A401-379998490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4"/>
          <a:stretch/>
        </p:blipFill>
        <p:spPr>
          <a:xfrm>
            <a:off x="2223452" y="1441450"/>
            <a:ext cx="8077200" cy="36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7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7998B0-7A98-704B-8430-A6390DDB8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344" y="5552559"/>
            <a:ext cx="7290138" cy="462775"/>
          </a:xfrm>
        </p:spPr>
        <p:txBody>
          <a:bodyPr/>
          <a:lstStyle/>
          <a:p>
            <a:r>
              <a:rPr lang="en-US" altLang="en-US" dirty="0"/>
              <a:t>The SEM operating in variable pressure mode allows surface inspection without needing a conductive layer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D47B2-0794-1E49-8352-2EDF1158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Few surface defects are visible in General </a:t>
            </a:r>
            <a:r>
              <a:rPr lang="en-US" altLang="en-US" dirty="0" err="1"/>
              <a:t>Atomic’s</a:t>
            </a:r>
            <a:r>
              <a:rPr lang="en-US" altLang="en-US" dirty="0"/>
              <a:t> polystyrene targets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EA785-FA05-184C-AD08-DFAF90A8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824018"/>
            <a:ext cx="8229600" cy="29083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692E9F9-4AE6-6F4A-9D58-8419E1D8732D}"/>
              </a:ext>
            </a:extLst>
          </p:cNvPr>
          <p:cNvSpPr txBox="1">
            <a:spLocks/>
          </p:cNvSpPr>
          <p:nvPr/>
        </p:nvSpPr>
        <p:spPr>
          <a:xfrm>
            <a:off x="1979611" y="4680698"/>
            <a:ext cx="4114801" cy="433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2608" indent="-302608" algn="l" defTabSz="609448" rtl="0" eaLnBrk="1" latinLnBrk="0" hangingPunct="1">
              <a:spcBef>
                <a:spcPts val="1200"/>
              </a:spcBef>
              <a:buFont typeface="Lucida Grande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042" indent="-308956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/>
              <a:t>Near surface vacuole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E071B05-11B9-0342-AB85-3B59FAE77DC1}"/>
              </a:ext>
            </a:extLst>
          </p:cNvPr>
          <p:cNvSpPr txBox="1">
            <a:spLocks/>
          </p:cNvSpPr>
          <p:nvPr/>
        </p:nvSpPr>
        <p:spPr>
          <a:xfrm>
            <a:off x="6094412" y="4680698"/>
            <a:ext cx="4114799" cy="433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2608" indent="-302608" algn="l" defTabSz="609448" rtl="0" eaLnBrk="1" latinLnBrk="0" hangingPunct="1">
              <a:spcBef>
                <a:spcPts val="1200"/>
              </a:spcBef>
              <a:buFont typeface="Lucida Grande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042" indent="-308956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/>
              <a:t>Scratch caused by </a:t>
            </a:r>
            <a:br>
              <a:rPr lang="en-US" altLang="en-US" dirty="0"/>
            </a:br>
            <a:r>
              <a:rPr lang="en-US" altLang="en-US" dirty="0"/>
              <a:t>tumbling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9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5812-AE67-6F4A-AC82-A50FD52C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1060943" cy="329184"/>
          </a:xfrm>
        </p:spPr>
        <p:txBody>
          <a:bodyPr/>
          <a:lstStyle/>
          <a:p>
            <a:r>
              <a:rPr lang="en-US" altLang="en-US" dirty="0"/>
              <a:t>Defects on polished GDP capsules were quantified using atomic force microscopy 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F2C75-C049-7B4E-B62F-1163D347D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05821" y="6011186"/>
            <a:ext cx="1473563" cy="366183"/>
          </a:xfrm>
        </p:spPr>
        <p:txBody>
          <a:bodyPr/>
          <a:lstStyle/>
          <a:p>
            <a:r>
              <a:rPr lang="en-US" dirty="0"/>
              <a:t>____________  </a:t>
            </a:r>
          </a:p>
          <a:p>
            <a:r>
              <a:rPr lang="en-US" dirty="0"/>
              <a:t>* NIF: National Ignition Facility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1185E-302C-174A-BF56-8E1E4C260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1568450"/>
            <a:ext cx="10541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8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314B2F-D3A8-DF4F-906D-A6C93B7A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Defects on a polystyrene capsule were quantified using atomic force microscopy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9DF0B-AD6D-5441-906E-4A07FEBA3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62" y="1490613"/>
            <a:ext cx="7785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3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CF3FA30-998B-B643-B9B1-6463708F6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575162"/>
              </p:ext>
            </p:extLst>
          </p:nvPr>
        </p:nvGraphicFramePr>
        <p:xfrm>
          <a:off x="1110932" y="2590800"/>
          <a:ext cx="10149840" cy="1950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62772">
                  <a:extLst>
                    <a:ext uri="{9D8B030D-6E8A-4147-A177-3AD203B41FA5}">
                      <a16:colId xmlns:a16="http://schemas.microsoft.com/office/drawing/2014/main" val="707845852"/>
                    </a:ext>
                  </a:extLst>
                </a:gridCol>
                <a:gridCol w="1862356">
                  <a:extLst>
                    <a:ext uri="{9D8B030D-6E8A-4147-A177-3AD203B41FA5}">
                      <a16:colId xmlns:a16="http://schemas.microsoft.com/office/drawing/2014/main" val="1703004446"/>
                    </a:ext>
                  </a:extLst>
                </a:gridCol>
                <a:gridCol w="1862356">
                  <a:extLst>
                    <a:ext uri="{9D8B030D-6E8A-4147-A177-3AD203B41FA5}">
                      <a16:colId xmlns:a16="http://schemas.microsoft.com/office/drawing/2014/main" val="87780762"/>
                    </a:ext>
                  </a:extLst>
                </a:gridCol>
                <a:gridCol w="1862356">
                  <a:extLst>
                    <a:ext uri="{9D8B030D-6E8A-4147-A177-3AD203B41FA5}">
                      <a16:colId xmlns:a16="http://schemas.microsoft.com/office/drawing/2014/main" val="2088133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4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NIF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4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</a:t>
                      </a:r>
                      <a:b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OMEGA GDP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4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OMEGA polystyrene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27308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094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Scanned area (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𝜇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/ % of total surface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26,500 (0.2%)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31,300 (1.3%)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4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64,530 (2.7%)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5023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094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 of spec area (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𝜇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35782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094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defect area over the capsule (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𝜇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59534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EF196A7-CCA2-8E42-8AA5-C8DB4B52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Polystyrene has the best prospects of meeting the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14A5D4D-AF62-8649-BCD9-C967962EB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93431" y="6011186"/>
            <a:ext cx="1485953" cy="366183"/>
          </a:xfrm>
        </p:spPr>
        <p:txBody>
          <a:bodyPr/>
          <a:lstStyle/>
          <a:p>
            <a:r>
              <a:rPr lang="en-US" dirty="0"/>
              <a:t>____________</a:t>
            </a:r>
          </a:p>
          <a:p>
            <a:r>
              <a:rPr lang="en-US" dirty="0"/>
              <a:t>	GDP: glow-discharge polymer</a:t>
            </a:r>
          </a:p>
          <a:p>
            <a:r>
              <a:rPr lang="en-US" dirty="0"/>
              <a:t>	PS: polystyrene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CD2AD47-B736-3548-A1FC-A750C7B6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268" y="1791592"/>
            <a:ext cx="5520290" cy="3274816"/>
          </a:xfrm>
        </p:spPr>
        <p:txBody>
          <a:bodyPr/>
          <a:lstStyle/>
          <a:p>
            <a:r>
              <a:rPr lang="en-US" altLang="en-US" dirty="0"/>
              <a:t>The GDP process produces targets with many domes that affect low-adiabat, high-yield implosions</a:t>
            </a:r>
          </a:p>
          <a:p>
            <a:r>
              <a:rPr lang="en-US" altLang="en-US" dirty="0"/>
              <a:t>Polystyrene targets need improvement to reduce the number of voids in the wall</a:t>
            </a:r>
          </a:p>
          <a:p>
            <a:r>
              <a:rPr lang="en-US" altLang="en-US" dirty="0"/>
              <a:t>Polystyrene yields must improve to be cost effective for routine production</a:t>
            </a:r>
          </a:p>
          <a:p>
            <a:r>
              <a:rPr lang="en-US" altLang="en-US" dirty="0"/>
              <a:t>Complete characterization of targets is very time consuming; automation is desirable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005A2E6-17AD-9642-9457-90F50F78A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 altLang="en-US" sz="2000" dirty="0"/>
              <a:t>Characterization of GDP and PS capsules shows that PS targets are close to meeting </a:t>
            </a:r>
            <a:br>
              <a:rPr lang="en-US" altLang="en-US" sz="2000" dirty="0"/>
            </a:br>
            <a:r>
              <a:rPr lang="en-US" altLang="en-US" sz="2000" dirty="0"/>
              <a:t>the required surface specification, while GDP targets require further development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455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17358B-1A65-7F43-810B-0242ADBA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712" y="1403073"/>
            <a:ext cx="2545828" cy="36914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Confocal and AFM images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E8C7AC-2CA3-E947-9F05-1CFD058B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Polystyrene capsules exhibit vacuoles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4952F-21F5-1B4D-A1B1-04C659C81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39" y="1772216"/>
            <a:ext cx="3238500" cy="452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22CE1-321A-3D44-8B1D-10DB16541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39" y="1772216"/>
            <a:ext cx="4267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0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90535" y="1725628"/>
            <a:ext cx="9124950" cy="4125103"/>
          </a:xfrm>
        </p:spPr>
        <p:txBody>
          <a:bodyPr>
            <a:normAutofit lnSpcReduction="10000"/>
          </a:bodyPr>
          <a:lstStyle/>
          <a:p>
            <a:r>
              <a:rPr lang="en-US" altLang="en-US" sz="1600" dirty="0"/>
              <a:t>D. R. Harding</a:t>
            </a:r>
          </a:p>
          <a:p>
            <a:pPr>
              <a:spcBef>
                <a:spcPts val="800"/>
              </a:spcBef>
            </a:pPr>
            <a:r>
              <a:rPr lang="en-US" altLang="en-US" sz="1200" dirty="0">
                <a:solidFill>
                  <a:schemeClr val="tx2"/>
                </a:solidFill>
              </a:rPr>
              <a:t>University of Rochester, </a:t>
            </a:r>
            <a:br>
              <a:rPr lang="en-US" altLang="en-US" sz="1200" dirty="0">
                <a:solidFill>
                  <a:schemeClr val="tx2"/>
                </a:solidFill>
              </a:rPr>
            </a:br>
            <a:r>
              <a:rPr lang="en-US" altLang="en-US" sz="1200" dirty="0">
                <a:solidFill>
                  <a:schemeClr val="tx2"/>
                </a:solidFill>
              </a:rPr>
              <a:t>Laboratory for Laser Energetics</a:t>
            </a:r>
            <a:br>
              <a:rPr lang="en-US" altLang="en-US" sz="1200" dirty="0">
                <a:solidFill>
                  <a:schemeClr val="tx2"/>
                </a:solidFill>
              </a:rPr>
            </a:br>
            <a:r>
              <a:rPr lang="en-US" altLang="en-US" sz="1200" dirty="0">
                <a:solidFill>
                  <a:schemeClr val="tx2"/>
                </a:solidFill>
              </a:rPr>
              <a:t>Department of Chemical Engineering</a:t>
            </a:r>
          </a:p>
          <a:p>
            <a:endParaRPr lang="en-US" dirty="0"/>
          </a:p>
          <a:p>
            <a:r>
              <a:rPr lang="en-US" altLang="en-US" sz="1600" dirty="0"/>
              <a:t>W. Sweet, M. </a:t>
            </a:r>
            <a:r>
              <a:rPr lang="en-US" altLang="en-US" sz="1600" dirty="0" err="1"/>
              <a:t>Schoff</a:t>
            </a:r>
            <a:r>
              <a:rPr lang="en-US" altLang="en-US" sz="1600" dirty="0"/>
              <a:t>, and A. Greenwood, </a:t>
            </a:r>
          </a:p>
          <a:p>
            <a:pPr>
              <a:spcBef>
                <a:spcPts val="800"/>
              </a:spcBef>
            </a:pPr>
            <a:r>
              <a:rPr lang="en-US" altLang="en-US" sz="1200" dirty="0">
                <a:solidFill>
                  <a:schemeClr val="tx2"/>
                </a:solidFill>
              </a:rPr>
              <a:t>General Atomics</a:t>
            </a:r>
          </a:p>
          <a:p>
            <a:br>
              <a:rPr lang="en-US" altLang="en-US" sz="1600" dirty="0"/>
            </a:br>
            <a:r>
              <a:rPr lang="en-US" altLang="en-US" sz="1600" dirty="0"/>
              <a:t>N. Satoh</a:t>
            </a:r>
          </a:p>
          <a:p>
            <a:pPr>
              <a:spcBef>
                <a:spcPts val="800"/>
              </a:spcBef>
            </a:pPr>
            <a:r>
              <a:rPr lang="en-US" altLang="en-US" sz="1200" dirty="0">
                <a:solidFill>
                  <a:schemeClr val="tx2"/>
                </a:solidFill>
              </a:rPr>
              <a:t>Industrial Development Center, </a:t>
            </a:r>
            <a:br>
              <a:rPr lang="en-US" altLang="en-US" sz="1200" dirty="0">
                <a:solidFill>
                  <a:schemeClr val="tx2"/>
                </a:solidFill>
              </a:rPr>
            </a:br>
            <a:r>
              <a:rPr lang="en-US" altLang="en-US" sz="1200" dirty="0">
                <a:solidFill>
                  <a:schemeClr val="tx2"/>
                </a:solidFill>
              </a:rPr>
              <a:t>Central Research Laboratory </a:t>
            </a:r>
          </a:p>
          <a:p>
            <a:endParaRPr lang="en-US" sz="1200" dirty="0"/>
          </a:p>
          <a:p>
            <a:r>
              <a:rPr lang="en-US" altLang="en-US" sz="1600" dirty="0"/>
              <a:t>M. Takagi</a:t>
            </a:r>
          </a:p>
          <a:p>
            <a:pPr>
              <a:spcBef>
                <a:spcPts val="800"/>
              </a:spcBef>
            </a:pPr>
            <a:r>
              <a:rPr lang="en-US" altLang="en-US" sz="1200" dirty="0">
                <a:solidFill>
                  <a:schemeClr val="tx2"/>
                </a:solidFill>
              </a:rPr>
              <a:t>Institute of Laser Engineering</a:t>
            </a:r>
            <a:br>
              <a:rPr lang="en-US" altLang="en-US" sz="1200" dirty="0">
                <a:solidFill>
                  <a:schemeClr val="tx2"/>
                </a:solidFill>
              </a:rPr>
            </a:br>
            <a:r>
              <a:rPr lang="en-US" altLang="en-US" sz="1200" dirty="0">
                <a:solidFill>
                  <a:schemeClr val="tx2"/>
                </a:solidFill>
              </a:rPr>
              <a:t>Osaka University</a:t>
            </a:r>
          </a:p>
          <a:p>
            <a:endParaRPr lang="en-US" sz="1100" dirty="0"/>
          </a:p>
          <a:p>
            <a:r>
              <a:rPr lang="en-US" altLang="en-US" sz="1600" dirty="0"/>
              <a:t>A. </a:t>
            </a:r>
            <a:r>
              <a:rPr lang="en-US" altLang="en-US" sz="1600" dirty="0" err="1"/>
              <a:t>Nikroo</a:t>
            </a:r>
            <a:endParaRPr lang="en-US" altLang="en-US" sz="1600" dirty="0"/>
          </a:p>
          <a:p>
            <a:pPr>
              <a:spcBef>
                <a:spcPts val="800"/>
              </a:spcBef>
            </a:pPr>
            <a:r>
              <a:rPr lang="en-US" altLang="en-US" sz="1200" dirty="0">
                <a:solidFill>
                  <a:schemeClr val="tx2"/>
                </a:solidFill>
              </a:rPr>
              <a:t>Lawrence Livermore National Laboratory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4323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4268" y="1791592"/>
            <a:ext cx="5520290" cy="3274816"/>
          </a:xfrm>
        </p:spPr>
        <p:txBody>
          <a:bodyPr/>
          <a:lstStyle/>
          <a:p>
            <a:r>
              <a:rPr lang="en-US" altLang="en-US" dirty="0"/>
              <a:t>The GDP process produces targets with many domes that affect low-adiabat, high-yield implosions</a:t>
            </a:r>
          </a:p>
          <a:p>
            <a:r>
              <a:rPr lang="en-US" altLang="en-US" dirty="0"/>
              <a:t>Polystyrene targets need improvement to reduce the number of voids in the wall</a:t>
            </a:r>
          </a:p>
          <a:p>
            <a:r>
              <a:rPr lang="en-US" altLang="en-US" dirty="0"/>
              <a:t>Polystyrene yields must improve to be cost effective for routine production</a:t>
            </a:r>
          </a:p>
          <a:p>
            <a:r>
              <a:rPr lang="en-US" altLang="en-US" dirty="0"/>
              <a:t>Complete characterization of targets is very time consuming; automation is desirable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670560"/>
            <a:ext cx="11277759" cy="329184"/>
          </a:xfrm>
        </p:spPr>
        <p:txBody>
          <a:bodyPr/>
          <a:lstStyle/>
          <a:p>
            <a:r>
              <a:rPr lang="en-US" altLang="en-US" sz="1900" dirty="0"/>
              <a:t>Characterization of GDP and </a:t>
            </a:r>
            <a:r>
              <a:rPr lang="en-US" sz="1900" dirty="0"/>
              <a:t>polystyrene</a:t>
            </a:r>
            <a:r>
              <a:rPr lang="en-US" altLang="en-US" sz="1900" dirty="0"/>
              <a:t> capsules shows that </a:t>
            </a:r>
            <a:r>
              <a:rPr lang="en-US" sz="1900" dirty="0"/>
              <a:t>polystyrene</a:t>
            </a:r>
            <a:r>
              <a:rPr lang="en-US" altLang="en-US" sz="1900" dirty="0"/>
              <a:t> targets are close </a:t>
            </a:r>
            <a:br>
              <a:rPr lang="en-US" altLang="en-US" sz="1900" dirty="0"/>
            </a:br>
            <a:r>
              <a:rPr lang="en-US" altLang="en-US" sz="1900" dirty="0"/>
              <a:t>to meeting the required surface specification, while GDP targets require further development</a:t>
            </a:r>
            <a:endParaRPr lang="en-US" sz="19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BB9CD-E0B5-F748-AFD0-73C1283AE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93431" y="6011186"/>
            <a:ext cx="1485953" cy="366183"/>
          </a:xfrm>
        </p:spPr>
        <p:txBody>
          <a:bodyPr/>
          <a:lstStyle/>
          <a:p>
            <a:r>
              <a:rPr lang="en-US" dirty="0"/>
              <a:t>____________</a:t>
            </a:r>
          </a:p>
          <a:p>
            <a:r>
              <a:rPr lang="en-US" dirty="0"/>
              <a:t>	GDP: glow-discharge polymer</a:t>
            </a:r>
          </a:p>
          <a:p>
            <a:r>
              <a:rPr lang="en-US" dirty="0"/>
              <a:t>	PS: polystyrene</a:t>
            </a:r>
          </a:p>
        </p:txBody>
      </p:sp>
    </p:spTree>
    <p:extLst>
      <p:ext uri="{BB962C8B-B14F-4D97-AF65-F5344CB8AC3E}">
        <p14:creationId xmlns:p14="http://schemas.microsoft.com/office/powerpoint/2010/main" val="247903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021" y="1562100"/>
            <a:ext cx="4808379" cy="1640816"/>
          </a:xfrm>
        </p:spPr>
        <p:txBody>
          <a:bodyPr/>
          <a:lstStyle/>
          <a:p>
            <a:r>
              <a:rPr lang="en-US" altLang="en-US" sz="1400" dirty="0"/>
              <a:t>GDP</a:t>
            </a:r>
          </a:p>
          <a:p>
            <a:pPr marL="765175" lvl="1" indent="-307975"/>
            <a:r>
              <a:rPr lang="en-US" altLang="en-US" sz="1400" dirty="0"/>
              <a:t>advantage: deterministic diameter and wall-thickness uniformity</a:t>
            </a:r>
          </a:p>
          <a:p>
            <a:pPr marL="765175" lvl="1" indent="-307975"/>
            <a:r>
              <a:rPr lang="en-US" altLang="en-US" sz="1400" dirty="0"/>
              <a:t>disadvantage: dome count = 1000’s per capsule</a:t>
            </a:r>
          </a:p>
          <a:p>
            <a:pPr marL="765175" lvl="1" indent="-307975"/>
            <a:r>
              <a:rPr lang="en-US" altLang="en-US" sz="1400" dirty="0"/>
              <a:t>yield:  10% (16 of 160 capsules sent to LLE, five weeks lead time with existing mandrels)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Defects on GDP and </a:t>
            </a:r>
            <a:r>
              <a:rPr lang="en-US" sz="2400" dirty="0"/>
              <a:t>polystyrene</a:t>
            </a:r>
            <a:r>
              <a:rPr lang="en-US" altLang="en-US" dirty="0"/>
              <a:t> targets have to meet demanding </a:t>
            </a:r>
            <a:br>
              <a:rPr lang="en-US" altLang="en-US" dirty="0"/>
            </a:br>
            <a:r>
              <a:rPr lang="en-US" altLang="en-US" dirty="0"/>
              <a:t>acceptance criteria; each target type has virtues and limitations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17556E01-E6C4-1646-962A-1172E8F99B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3365" y="1562100"/>
                <a:ext cx="4815999" cy="171701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02608" indent="-302608" algn="l" defTabSz="609448" rtl="0" eaLnBrk="1" latinLnBrk="0" hangingPunct="1">
                  <a:spcBef>
                    <a:spcPts val="1200"/>
                  </a:spcBef>
                  <a:buFont typeface="Lucida Grande"/>
                  <a:buChar char="•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6042" indent="-308956" algn="l" defTabSz="609448" rtl="0" eaLnBrk="1" latinLnBrk="0" hangingPunct="1">
                  <a:lnSpc>
                    <a:spcPct val="100000"/>
                  </a:lnSpc>
                  <a:spcBef>
                    <a:spcPts val="533"/>
                  </a:spcBef>
                  <a:buFont typeface="Arial"/>
                  <a:buChar char="－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895" indent="-300492" algn="l" defTabSz="609448" rtl="0" eaLnBrk="1" latinLnBrk="0" hangingPunct="1">
                  <a:spcBef>
                    <a:spcPts val="267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78098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37299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1962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409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0857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305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1400" dirty="0"/>
                  <a:t>Polystyrene</a:t>
                </a:r>
              </a:p>
              <a:p>
                <a:pPr marL="765175" lvl="1" indent="-307975"/>
                <a:r>
                  <a:rPr lang="en-US" altLang="en-US" sz="1400" dirty="0"/>
                  <a:t>advantage: reduced number of surface defects</a:t>
                </a:r>
              </a:p>
              <a:p>
                <a:pPr marL="765175" lvl="1" indent="-307975"/>
                <a:r>
                  <a:rPr lang="en-US" altLang="en-US" sz="1400" dirty="0"/>
                  <a:t>disadvantage: voids throughout the wall = 100’s per capsule</a:t>
                </a:r>
              </a:p>
              <a:p>
                <a:pPr marL="765175" lvl="1" indent="-307975"/>
                <a:r>
                  <a:rPr lang="en-US" altLang="en-US" sz="1400" dirty="0"/>
                  <a:t>yield affected by processing issues (cracks and scratches):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en-US" sz="1400" dirty="0"/>
                  <a:t>10% (four months lead time)</a:t>
                </a:r>
              </a:p>
              <a:p>
                <a:pPr marL="0" indent="0">
                  <a:buFont typeface="Lucida Grande"/>
                  <a:buNone/>
                </a:pPr>
                <a:endParaRPr lang="en-US" altLang="en-US" sz="1400" dirty="0"/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17556E01-E6C4-1646-962A-1172E8F99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365" y="1562100"/>
                <a:ext cx="4815999" cy="1717016"/>
              </a:xfrm>
              <a:prstGeom prst="rect">
                <a:avLst/>
              </a:prstGeom>
              <a:blipFill>
                <a:blip r:embed="rId2"/>
                <a:stretch>
                  <a:fillRect l="-2105" t="-2941" r="-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5B632CE-195F-744F-BFC9-6DBA96A7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589" y="3279116"/>
            <a:ext cx="5143500" cy="3035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9FF85A-76E2-1D49-AA74-8D58F44267A6}"/>
                  </a:ext>
                </a:extLst>
              </p:cNvPr>
              <p:cNvSpPr/>
              <p:nvPr/>
            </p:nvSpPr>
            <p:spPr>
              <a:xfrm>
                <a:off x="5613400" y="3625362"/>
                <a:ext cx="1935969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400" b="1" dirty="0"/>
                  <a:t>Acceptable if: </a:t>
                </a:r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𝟎𝟎𝟏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 × </m:t>
                          </m:r>
                          <m:sSubSup>
                            <m:sSubSup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&lt;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en-US" sz="1400" b="1" dirty="0" err="1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9FF85A-76E2-1D49-AA74-8D58F4426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400" y="3625362"/>
                <a:ext cx="1935969" cy="730136"/>
              </a:xfrm>
              <a:prstGeom prst="rect">
                <a:avLst/>
              </a:prstGeom>
              <a:blipFill>
                <a:blip r:embed="rId4"/>
                <a:stretch>
                  <a:fillRect l="-30065" t="-71186" b="-15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98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FB7489-8821-E643-B5C9-1E96875CE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9261" y="1600201"/>
                <a:ext cx="5350303" cy="4313582"/>
              </a:xfrm>
            </p:spPr>
            <p:txBody>
              <a:bodyPr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en-US" dirty="0"/>
                  <a:t>Qualitative evaluation of surface features – </a:t>
                </a:r>
                <a:br>
                  <a:rPr lang="en-US" altLang="en-US" dirty="0"/>
                </a:br>
                <a:r>
                  <a:rPr lang="en-US" altLang="en-US" dirty="0"/>
                  <a:t>~3-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en-US" dirty="0"/>
                  <a:t>m spatial resolution</a:t>
                </a:r>
              </a:p>
              <a:p>
                <a:pPr marL="800100" lvl="1" indent="-342900"/>
                <a:r>
                  <a:rPr lang="en-US" altLang="en-US" dirty="0"/>
                  <a:t>5</a:t>
                </a:r>
                <a:r>
                  <a:rPr lang="en-US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dirty="0"/>
                  <a:t>, 50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dirty="0"/>
                  <a:t>, 100</a:t>
                </a:r>
                <a:r>
                  <a:rPr lang="en-US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dirty="0"/>
                  <a:t> objective (Mitutoyo)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en-US" dirty="0"/>
                  <a:t>Quantitative analysis of the height/dimension </a:t>
                </a:r>
                <a:br>
                  <a:rPr lang="en-US" altLang="en-US" dirty="0"/>
                </a:br>
                <a:r>
                  <a:rPr lang="en-US" altLang="en-US" dirty="0"/>
                  <a:t>of features 1 to 5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en-US" dirty="0"/>
                  <a:t>m </a:t>
                </a:r>
              </a:p>
              <a:p>
                <a:pPr marL="806334" lvl="1" indent="-342900"/>
                <a:r>
                  <a:rPr lang="en-US" altLang="en-US" dirty="0"/>
                  <a:t>confocal microscope (Leica, DCM 3D)</a:t>
                </a:r>
              </a:p>
              <a:p>
                <a:pPr marL="800100" lvl="1" indent="-342900"/>
                <a:r>
                  <a:rPr lang="en-US" altLang="en-US" dirty="0"/>
                  <a:t>(0.8-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en-US" dirty="0"/>
                  <a:t>m lateral resolution, 10-nm height)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en-US" dirty="0"/>
                  <a:t>Interferometry (</a:t>
                </a:r>
                <a:r>
                  <a:rPr lang="en-US" altLang="en-US" dirty="0" err="1"/>
                  <a:t>Filmetrics</a:t>
                </a:r>
                <a:r>
                  <a:rPr lang="en-US" altLang="en-US" dirty="0"/>
                  <a:t>, model FZO)</a:t>
                </a:r>
              </a:p>
              <a:p>
                <a:pPr marL="800100" lvl="1" indent="-342900"/>
                <a:r>
                  <a:rPr lang="en-US" altLang="en-US" dirty="0"/>
                  <a:t>wall thickness, delta wall, nm resolution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en-US" dirty="0"/>
                  <a:t>Detailed analysis of isolated features using higher resolution 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en-US" dirty="0"/>
                  <a:t> 0.5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en-US" dirty="0"/>
                  <a:t>m)</a:t>
                </a:r>
              </a:p>
              <a:p>
                <a:pPr marL="806334" lvl="1" indent="-342900"/>
                <a:r>
                  <a:rPr lang="en-US" altLang="en-US" dirty="0"/>
                  <a:t>atomic force microscopy (</a:t>
                </a:r>
                <a:r>
                  <a:rPr lang="en-US" altLang="en-US" dirty="0" err="1"/>
                  <a:t>NanoSurf</a:t>
                </a:r>
                <a:r>
                  <a:rPr lang="en-US" altLang="en-US" dirty="0"/>
                  <a:t> Lens AFM)</a:t>
                </a:r>
              </a:p>
              <a:p>
                <a:pPr lvl="1"/>
                <a:r>
                  <a:rPr lang="en-US" altLang="en-US" dirty="0"/>
                  <a:t>SEM (Zeiss Sigma HD VP, Auriga FE SEM)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FB7489-8821-E643-B5C9-1E96875CE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9261" y="1600201"/>
                <a:ext cx="5350303" cy="4313582"/>
              </a:xfrm>
              <a:blipFill>
                <a:blip r:embed="rId2"/>
                <a:stretch>
                  <a:fillRect l="-1891" t="-1466" r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FAEA7FF-A294-814C-A8E4-5D2DEBAB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Characterization of targets with different techniques is used </a:t>
            </a:r>
            <a:br>
              <a:rPr lang="en-US" altLang="en-US" dirty="0"/>
            </a:br>
            <a:r>
              <a:rPr lang="en-US" altLang="en-US" dirty="0"/>
              <a:t>to streamline the process and provide complimentary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0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D2813E-A51E-AD4B-9DBA-067B4D795B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41" y="120650"/>
            <a:ext cx="2859316" cy="338138"/>
          </a:xfrm>
        </p:spPr>
        <p:txBody>
          <a:bodyPr/>
          <a:lstStyle/>
          <a:p>
            <a:r>
              <a:rPr lang="en-US" dirty="0"/>
              <a:t>GDP – Qualitative evaluation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C32A267-CDF4-1242-BCDF-D9BAA86D3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763" y="5429339"/>
            <a:ext cx="10041300" cy="602303"/>
          </a:xfrm>
        </p:spPr>
        <p:txBody>
          <a:bodyPr/>
          <a:lstStyle/>
          <a:p>
            <a:r>
              <a:rPr lang="en-US" altLang="en-US" dirty="0"/>
              <a:t>Each capsule was observed on a great circle, with a quantified number of defects (1- to 10-𝜇m range)</a:t>
            </a:r>
          </a:p>
          <a:p>
            <a:r>
              <a:rPr lang="en-US" altLang="en-US" dirty="0"/>
              <a:t>There were 131 to 538 per great circle which translates to 800 to 3500 per capsule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CBC997C-A72A-7C4A-A09A-08692BBD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</p:spPr>
        <p:txBody>
          <a:bodyPr/>
          <a:lstStyle/>
          <a:p>
            <a:r>
              <a:rPr lang="en-US" altLang="en-US" dirty="0"/>
              <a:t>Dome defects on GDP capsule surfaces exceed what is acceptable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AD5067-352C-924C-8389-BB43DE50C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173" y="1746250"/>
            <a:ext cx="6223000" cy="3365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4C2703-5FBC-0941-B78B-EE428AD9F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619250"/>
            <a:ext cx="3225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4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3C27CF-EC4B-8743-AC02-A9AFA7A13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40" y="120650"/>
            <a:ext cx="573317" cy="3381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0D171A9B-C9BB-8641-9741-B47E729C7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89405" y="5224551"/>
                <a:ext cx="6210015" cy="602672"/>
              </a:xfrm>
            </p:spPr>
            <p:txBody>
              <a:bodyPr/>
              <a:lstStyle/>
              <a:p>
                <a:r>
                  <a:rPr lang="en-US" altLang="en-US" dirty="0"/>
                  <a:t>120 domes in a region 400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en-US" dirty="0"/>
                  <a:t>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dirty="0"/>
                  <a:t> 200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en-US" dirty="0"/>
                  <a:t>m,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en-US" dirty="0"/>
                  <a:t> 5-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en-US" dirty="0"/>
                  <a:t>m </a:t>
                </a:r>
                <a:r>
                  <a:rPr lang="en-US" altLang="en-US" dirty="0" err="1"/>
                  <a:t>diam</a:t>
                </a:r>
                <a:endParaRPr lang="en-US" altLang="en-US" dirty="0"/>
              </a:p>
              <a:p>
                <a:r>
                  <a:rPr lang="en-US" altLang="en-US" dirty="0"/>
                  <a:t>Scales to 3000 per capsule (good agreement with qualitative)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0D171A9B-C9BB-8641-9741-B47E729C7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9405" y="5224551"/>
                <a:ext cx="6210015" cy="602672"/>
              </a:xfrm>
              <a:blipFill>
                <a:blip r:embed="rId2"/>
                <a:stretch>
                  <a:fillRect l="-1837" t="-8163" r="-1633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2">
            <a:extLst>
              <a:ext uri="{FF2B5EF4-FFF2-40B4-BE49-F238E27FC236}">
                <a16:creationId xmlns:a16="http://schemas.microsoft.com/office/drawing/2014/main" id="{287143FC-1A3F-EE44-A421-E4B8783F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67544"/>
            <a:ext cx="10969943" cy="329184"/>
          </a:xfrm>
        </p:spPr>
        <p:txBody>
          <a:bodyPr/>
          <a:lstStyle/>
          <a:p>
            <a:r>
              <a:rPr lang="en-US" altLang="en-US" dirty="0"/>
              <a:t>Domes are present on the inner and outer surfaces, </a:t>
            </a:r>
            <a:br>
              <a:rPr lang="en-US" altLang="en-US" dirty="0"/>
            </a:br>
            <a:r>
              <a:rPr lang="en-US" altLang="en-US" dirty="0"/>
              <a:t>as well as inside the capsule wall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AADF5F-31D2-114F-AB73-A79A73E31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" y="1826145"/>
            <a:ext cx="3530600" cy="280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5814E9-1B0C-E947-B440-C603137D9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684" y="1826145"/>
            <a:ext cx="72517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7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6E2F3A-586A-7540-9026-16D36767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80100"/>
            <a:ext cx="10969943" cy="329184"/>
          </a:xfrm>
        </p:spPr>
        <p:txBody>
          <a:bodyPr/>
          <a:lstStyle/>
          <a:p>
            <a:r>
              <a:rPr lang="en-US" altLang="en-US" dirty="0"/>
              <a:t>Polishing domes on GDP capsules reduces the defect height, </a:t>
            </a:r>
            <a:br>
              <a:rPr lang="en-US" altLang="en-US" dirty="0"/>
            </a:br>
            <a:r>
              <a:rPr lang="en-US" altLang="en-US" dirty="0"/>
              <a:t>but does not remove all features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5189AE-7E7A-0749-85F8-EF4681953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Polished GDP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19F193-8C6D-C94C-859B-4ACCB48D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421" y="1600200"/>
            <a:ext cx="4114800" cy="4622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082EB6-8823-3049-A581-DB14D4B7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" y="1879600"/>
            <a:ext cx="5308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4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82CBA7-A847-A54F-B80C-34F817EC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85800"/>
            <a:ext cx="10969943" cy="329184"/>
          </a:xfrm>
        </p:spPr>
        <p:txBody>
          <a:bodyPr/>
          <a:lstStyle/>
          <a:p>
            <a:r>
              <a:rPr lang="en-US" dirty="0"/>
              <a:t>Hamamatsu shells have few defects but the variability </a:t>
            </a:r>
            <a:br>
              <a:rPr lang="en-US" dirty="0"/>
            </a:br>
            <a:r>
              <a:rPr lang="en-US" dirty="0"/>
              <a:t>of the wall thickness is too large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7A0868-4315-9C4C-9480-FA4EB8E14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41" y="120650"/>
            <a:ext cx="2461750" cy="338138"/>
          </a:xfrm>
        </p:spPr>
        <p:txBody>
          <a:bodyPr/>
          <a:lstStyle/>
          <a:p>
            <a:r>
              <a:rPr lang="en-US" altLang="en-US" dirty="0"/>
              <a:t>Hamamatsu polystyrene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8582B84-090B-0642-B0E9-C758D9688708}"/>
              </a:ext>
            </a:extLst>
          </p:cNvPr>
          <p:cNvSpPr txBox="1">
            <a:spLocks/>
          </p:cNvSpPr>
          <p:nvPr/>
        </p:nvSpPr>
        <p:spPr>
          <a:xfrm>
            <a:off x="3171130" y="5935315"/>
            <a:ext cx="5846566" cy="32624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36576" tIns="36576" rIns="36576" bIns="73152" rtlCol="0" anchor="ctr" anchorCtr="0">
            <a:spAutoFit/>
          </a:bodyPr>
          <a:lstStyle>
            <a:lvl1pPr marL="0" indent="0" algn="ctr" defTabSz="609448" rtl="0" eaLnBrk="1" latinLnBrk="0" hangingPunct="1">
              <a:spcBef>
                <a:spcPts val="25"/>
              </a:spcBef>
              <a:buFont typeface="Lucida Grande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9694" indent="-300492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Reported uniformity of GA-produced polystyrene shells is superior.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551A41-76CC-6C41-A792-982527C8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35" y="1575641"/>
            <a:ext cx="6717355" cy="2833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507BEAB1-7C48-5B45-B229-C8A3A2002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46269" y="4671437"/>
                <a:ext cx="8896286" cy="1021018"/>
              </a:xfrm>
            </p:spPr>
            <p:txBody>
              <a:bodyPr/>
              <a:lstStyle/>
              <a:p>
                <a:r>
                  <a:rPr lang="en-US" sz="1400" dirty="0"/>
                  <a:t>The wall thickness of nine polystyrene targets was measured at 90° increments along one great circle of the shell using confocal microscopy </a:t>
                </a:r>
              </a:p>
              <a:p>
                <a:r>
                  <a:rPr lang="en-US" sz="1400" dirty="0"/>
                  <a:t>The variation in the thickness of the wall of one polystyrene target (9-mm thick; 0.54 mm peak-to-valley) was measured along three orthogonal great circles using interferometry (GDP 0.01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1400" dirty="0"/>
                  <a:t> wall)</a:t>
                </a:r>
              </a:p>
            </p:txBody>
          </p:sp>
        </mc:Choice>
        <mc:Fallback xmlns=""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507BEAB1-7C48-5B45-B229-C8A3A2002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6269" y="4671437"/>
                <a:ext cx="8896286" cy="1021018"/>
              </a:xfrm>
              <a:blipFill>
                <a:blip r:embed="rId3"/>
                <a:stretch>
                  <a:fillRect l="-1141" t="-4938" r="-128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75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LE colors">
      <a:dk1>
        <a:srgbClr val="000000"/>
      </a:dk1>
      <a:lt1>
        <a:srgbClr val="FFFFFF"/>
      </a:lt1>
      <a:dk2>
        <a:srgbClr val="023992"/>
      </a:dk2>
      <a:lt2>
        <a:srgbClr val="D62230"/>
      </a:lt2>
      <a:accent1>
        <a:srgbClr val="F27A18"/>
      </a:accent1>
      <a:accent2>
        <a:srgbClr val="FFEA4E"/>
      </a:accent2>
      <a:accent3>
        <a:srgbClr val="019E54"/>
      </a:accent3>
      <a:accent4>
        <a:srgbClr val="0063B4"/>
      </a:accent4>
      <a:accent5>
        <a:srgbClr val="008EDC"/>
      </a:accent5>
      <a:accent6>
        <a:srgbClr val="822685"/>
      </a:accent6>
      <a:hlink>
        <a:srgbClr val="053A92"/>
      </a:hlink>
      <a:folHlink>
        <a:srgbClr val="4A8E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lg"/>
          <a:tailEnd type="none" w="lg" len="lg"/>
        </a:ln>
        <a:effectLst>
          <a:outerShdw dist="20000" sx="1000" sy="1000" rotWithShape="0">
            <a:schemeClr val="tx1"/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FB0624F8-3D68-AB42-BA89-9FB0F218C3D4}" vid="{8E277E9A-997C-2D4F-B53F-174A1FB333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</TotalTime>
  <Words>580</Words>
  <Application>Microsoft Macintosh PowerPoint</Application>
  <PresentationFormat>Custom</PresentationFormat>
  <Paragraphs>100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Lucida Grande</vt:lpstr>
      <vt:lpstr>Office Theme</vt:lpstr>
      <vt:lpstr>Properties of Vapor-Deposited and Solution-Processed Targets  for Laser-Driven Inertial Confinement Fusion Experiments</vt:lpstr>
      <vt:lpstr>PowerPoint Presentation</vt:lpstr>
      <vt:lpstr>Characterization of GDP and polystyrene capsules shows that polystyrene targets are close  to meeting the required surface specification, while GDP targets require further development</vt:lpstr>
      <vt:lpstr>Defects on GDP and polystyrene targets have to meet demanding  acceptance criteria; each target type has virtues and limitations</vt:lpstr>
      <vt:lpstr>Characterization of targets with different techniques is used  to streamline the process and provide complimentary analysis</vt:lpstr>
      <vt:lpstr>Dome defects on GDP capsule surfaces exceed what is acceptable</vt:lpstr>
      <vt:lpstr>Domes are present on the inner and outer surfaces,  as well as inside the capsule wall</vt:lpstr>
      <vt:lpstr>Polishing domes on GDP capsules reduces the defect height,  but does not remove all features</vt:lpstr>
      <vt:lpstr>Hamamatsu shells have few defects but the variability  of the wall thickness is too large</vt:lpstr>
      <vt:lpstr>Few surface defects are visible in General Atomic’s polystyrene targets</vt:lpstr>
      <vt:lpstr>Defects on polished GDP capsules were quantified using atomic force microscopy </vt:lpstr>
      <vt:lpstr>Defects on a polystyrene capsule were quantified using atomic force microscopy</vt:lpstr>
      <vt:lpstr>Polystyrene has the best prospects of meeting the goal</vt:lpstr>
      <vt:lpstr>Characterization of GDP and PS capsules shows that PS targets are close to meeting  the required surface specification, while GDP targets require further development</vt:lpstr>
      <vt:lpstr>Polystyrene capsules exhibit vacuoles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78</cp:revision>
  <cp:lastPrinted>2019-04-09T19:18:16Z</cp:lastPrinted>
  <dcterms:created xsi:type="dcterms:W3CDTF">2019-04-03T13:08:34Z</dcterms:created>
  <dcterms:modified xsi:type="dcterms:W3CDTF">2019-04-17T17:27:34Z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