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30"/>
  </p:notesMasterIdLst>
  <p:handoutMasterIdLst>
    <p:handoutMasterId r:id="rId31"/>
  </p:handoutMasterIdLst>
  <p:sldIdLst>
    <p:sldId id="493" r:id="rId2"/>
    <p:sldId id="560" r:id="rId3"/>
    <p:sldId id="2814" r:id="rId4"/>
    <p:sldId id="566" r:id="rId5"/>
    <p:sldId id="643" r:id="rId6"/>
    <p:sldId id="606" r:id="rId7"/>
    <p:sldId id="636" r:id="rId8"/>
    <p:sldId id="583" r:id="rId9"/>
    <p:sldId id="610" r:id="rId10"/>
    <p:sldId id="257" r:id="rId11"/>
    <p:sldId id="264" r:id="rId12"/>
    <p:sldId id="593" r:id="rId13"/>
    <p:sldId id="304" r:id="rId14"/>
    <p:sldId id="259" r:id="rId15"/>
    <p:sldId id="639" r:id="rId16"/>
    <p:sldId id="622" r:id="rId17"/>
    <p:sldId id="602" r:id="rId18"/>
    <p:sldId id="570" r:id="rId19"/>
    <p:sldId id="274" r:id="rId20"/>
    <p:sldId id="626" r:id="rId21"/>
    <p:sldId id="627" r:id="rId22"/>
    <p:sldId id="576" r:id="rId23"/>
    <p:sldId id="641" r:id="rId24"/>
    <p:sldId id="631" r:id="rId25"/>
    <p:sldId id="638" r:id="rId26"/>
    <p:sldId id="1098" r:id="rId27"/>
    <p:sldId id="611" r:id="rId28"/>
    <p:sldId id="537" r:id="rId2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0A8464"/>
    <a:srgbClr val="F1B13D"/>
    <a:srgbClr val="F6CE86"/>
    <a:srgbClr val="AEF8E5"/>
    <a:srgbClr val="0DB78A"/>
    <a:srgbClr val="D68F10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829" autoAdjust="0"/>
    <p:restoredTop sz="94590" autoAdjust="0"/>
  </p:normalViewPr>
  <p:slideViewPr>
    <p:cSldViewPr snapToGrid="0" snapToObjects="1">
      <p:cViewPr varScale="1">
        <p:scale>
          <a:sx n="105" d="100"/>
          <a:sy n="105" d="100"/>
        </p:scale>
        <p:origin x="2344" y="200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4/19/19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ECA45-5DB8-43B0-B694-C2F032F51BC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6438"/>
            <a:ext cx="4637088" cy="347821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69" y="4422146"/>
            <a:ext cx="5151771" cy="4188133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01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58179" indent="-291607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66430" indent="-233286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33002" indent="-233286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99574" indent="-233286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66146" indent="-23328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3032719" indent="-23328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99291" indent="-23328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965863" indent="-23328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fld id="{0A2D7085-907C-F044-9F34-934ADA894BB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0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977832" y="8842689"/>
            <a:ext cx="3043666" cy="46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2" tIns="46637" rIns="93272" bIns="46637">
            <a:prstTxWarp prst="textNoShape">
              <a:avLst/>
            </a:prstTxWarp>
          </a:bodyPr>
          <a:lstStyle/>
          <a:p>
            <a:pPr defTabSz="931956"/>
            <a:fld id="{D60846F2-B74A-054B-9E6E-DA03E61A6BA7}" type="slidenum">
              <a:rPr lang="en-US" sz="1900">
                <a:solidFill>
                  <a:prstClr val="black"/>
                </a:solidFill>
                <a:latin typeface="Calibri"/>
              </a:rPr>
              <a:pPr defTabSz="931956"/>
              <a:t>23</a:t>
            </a:fld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24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LLNL-PRES-751968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37733"/>
            <a:ext cx="3968496" cy="498048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8452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1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465138" y="1016000"/>
            <a:ext cx="8229600" cy="0"/>
          </a:xfrm>
          <a:prstGeom prst="line">
            <a:avLst/>
          </a:prstGeom>
          <a:ln w="19050">
            <a:solidFill>
              <a:srgbClr val="0049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DOE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76213"/>
            <a:ext cx="76358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5" y="306388"/>
            <a:ext cx="1184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375" y="6486525"/>
            <a:ext cx="8229600" cy="225425"/>
          </a:xfrm>
          <a:prstGeom prst="rect">
            <a:avLst/>
          </a:prstGeom>
          <a:solidFill>
            <a:srgbClr val="004990"/>
          </a:solidFill>
        </p:spPr>
        <p:txBody>
          <a:bodyPr lIns="27432" tIns="27432" rIns="27432" bIns="2743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180">
                <a:solidFill>
                  <a:prstClr val="white">
                    <a:lumMod val="85000"/>
                  </a:prstClr>
                </a:solidFill>
                <a:latin typeface="+mn-lt"/>
                <a:cs typeface="+mn-cs"/>
              </a:rPr>
              <a:t>NATIONAL NUCLEAR SECURITY ADMINISTRATION OFFICE OF DEFENSE PROGRAMS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64304"/>
            <a:ext cx="6172200" cy="826296"/>
          </a:xfr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2" y="1295399"/>
            <a:ext cx="3913275" cy="5096934"/>
          </a:xfrm>
        </p:spPr>
        <p:txBody>
          <a:bodyPr/>
          <a:lstStyle>
            <a:lvl1pPr marL="228600" indent="-228600">
              <a:spcBef>
                <a:spcPts val="400"/>
              </a:spcBef>
              <a:buClr>
                <a:srgbClr val="004990"/>
              </a:buClr>
              <a:buFont typeface="Wingdings" pitchFamily="2" charset="2"/>
              <a:buChar char="§"/>
              <a:defRPr sz="2000"/>
            </a:lvl1pPr>
            <a:lvl2pPr>
              <a:spcBef>
                <a:spcPts val="400"/>
              </a:spcBef>
              <a:buClr>
                <a:srgbClr val="004990"/>
              </a:buClr>
              <a:defRPr sz="1800"/>
            </a:lvl2pPr>
            <a:lvl3pPr>
              <a:spcBef>
                <a:spcPts val="400"/>
              </a:spcBef>
              <a:buClr>
                <a:srgbClr val="004990"/>
              </a:buClr>
              <a:defRPr sz="1800"/>
            </a:lvl3pPr>
            <a:lvl4pPr>
              <a:spcBef>
                <a:spcPts val="400"/>
              </a:spcBef>
              <a:buClr>
                <a:srgbClr val="004990"/>
              </a:buClr>
              <a:defRPr sz="1800"/>
            </a:lvl4pPr>
            <a:lvl5pPr>
              <a:spcBef>
                <a:spcPts val="400"/>
              </a:spcBef>
              <a:buClr>
                <a:srgbClr val="004990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74095" y="1295399"/>
            <a:ext cx="3913275" cy="5096934"/>
          </a:xfrm>
        </p:spPr>
        <p:txBody>
          <a:bodyPr/>
          <a:lstStyle>
            <a:lvl1pPr marL="228600" indent="-228600">
              <a:spcBef>
                <a:spcPts val="400"/>
              </a:spcBef>
              <a:buClr>
                <a:srgbClr val="004990"/>
              </a:buClr>
              <a:buFont typeface="Wingdings" pitchFamily="2" charset="2"/>
              <a:buChar char="§"/>
              <a:defRPr sz="2000"/>
            </a:lvl1pPr>
            <a:lvl2pPr>
              <a:spcBef>
                <a:spcPts val="400"/>
              </a:spcBef>
              <a:buClr>
                <a:srgbClr val="004990"/>
              </a:buClr>
              <a:defRPr sz="1800"/>
            </a:lvl2pPr>
            <a:lvl3pPr>
              <a:spcBef>
                <a:spcPts val="400"/>
              </a:spcBef>
              <a:buClr>
                <a:srgbClr val="004990"/>
              </a:buClr>
              <a:defRPr sz="1800"/>
            </a:lvl3pPr>
            <a:lvl4pPr>
              <a:spcBef>
                <a:spcPts val="400"/>
              </a:spcBef>
              <a:buClr>
                <a:srgbClr val="004990"/>
              </a:buClr>
              <a:defRPr sz="1800"/>
            </a:lvl4pPr>
            <a:lvl5pPr>
              <a:spcBef>
                <a:spcPts val="400"/>
              </a:spcBef>
              <a:buClr>
                <a:srgbClr val="004990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56600" y="6480175"/>
            <a:ext cx="609600" cy="26828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262626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DA81D0-BEC1-4D4A-8361-F8EBC38E0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26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906963"/>
            <a:ext cx="8229600" cy="121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57200" y="1600200"/>
            <a:ext cx="8229600" cy="3200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68199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7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7F20D9-F2EA-4AE4-B53C-496F9FCD8F46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A9927B-0E5C-4983-99E7-9A9136EB6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1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7F20D9-F2EA-4AE4-B53C-496F9FCD8F46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A9927B-0E5C-4983-99E7-9A9136EB6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7F20D9-F2EA-4AE4-B53C-496F9FCD8F46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A9927B-0E5C-4983-99E7-9A9136EB6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69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LLNL-PRES—751968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20" cstate="print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8" y="6452437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5" r:id="rId11"/>
    <p:sldLayoutId id="2147483727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microsoft.com/office/2007/relationships/hdphoto" Target="../media/hdphoto6.wdp"/><Relationship Id="rId17" Type="http://schemas.openxmlformats.org/officeDocument/2006/relationships/image" Target="../media/image113.png"/><Relationship Id="rId2" Type="http://schemas.openxmlformats.org/officeDocument/2006/relationships/image" Target="../media/image102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openxmlformats.org/officeDocument/2006/relationships/image" Target="../media/image111.png"/><Relationship Id="rId10" Type="http://schemas.openxmlformats.org/officeDocument/2006/relationships/image" Target="../media/image107.jpeg"/><Relationship Id="rId4" Type="http://schemas.microsoft.com/office/2007/relationships/hdphoto" Target="../media/hdphoto3.wdp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1.png"/><Relationship Id="rId3" Type="http://schemas.openxmlformats.org/officeDocument/2006/relationships/image" Target="../media/image118.png"/><Relationship Id="rId7" Type="http://schemas.openxmlformats.org/officeDocument/2006/relationships/image" Target="../media/image147.png"/><Relationship Id="rId12" Type="http://schemas.openxmlformats.org/officeDocument/2006/relationships/image" Target="../media/image15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49.jpg"/><Relationship Id="rId5" Type="http://schemas.openxmlformats.org/officeDocument/2006/relationships/image" Target="../media/image121.png"/><Relationship Id="rId10" Type="http://schemas.openxmlformats.org/officeDocument/2006/relationships/image" Target="../media/image148.jpeg"/><Relationship Id="rId4" Type="http://schemas.openxmlformats.org/officeDocument/2006/relationships/image" Target="../media/image120.pn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1.jpe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36.pn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tiff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tiff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1" y="418822"/>
            <a:ext cx="8229600" cy="1447576"/>
          </a:xfrm>
        </p:spPr>
        <p:txBody>
          <a:bodyPr/>
          <a:lstStyle/>
          <a:p>
            <a:r>
              <a:rPr lang="en-US" dirty="0"/>
              <a:t>Supporting Stockpile Stewardship with High-Energy-Density Physics Experiments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3313" y="2127044"/>
            <a:ext cx="5629274" cy="369888"/>
          </a:xfrm>
        </p:spPr>
        <p:txBody>
          <a:bodyPr/>
          <a:lstStyle/>
          <a:p>
            <a:pPr marL="58738" indent="-158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To: Target Fabrication Conference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1" y="3605392"/>
            <a:ext cx="4572000" cy="477838"/>
          </a:xfrm>
        </p:spPr>
        <p:txBody>
          <a:bodyPr/>
          <a:lstStyle/>
          <a:p>
            <a:pPr lvl="0"/>
            <a:r>
              <a:rPr lang="en-US" dirty="0"/>
              <a:t>Alan Wan</a:t>
            </a:r>
          </a:p>
          <a:p>
            <a:pPr lvl="0"/>
            <a:r>
              <a:rPr lang="en-US" dirty="0"/>
              <a:t>Acting Program Director</a:t>
            </a:r>
          </a:p>
          <a:p>
            <a:r>
              <a:rPr lang="en-US" dirty="0"/>
              <a:t>Weapons Physics and Design Program</a:t>
            </a:r>
          </a:p>
          <a:p>
            <a:r>
              <a:rPr lang="en-US" dirty="0"/>
              <a:t>Lawrence Livermore National Laboratory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92103" y="3640568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April 25,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00" y="323923"/>
            <a:ext cx="9039300" cy="1005840"/>
          </a:xfrm>
        </p:spPr>
        <p:txBody>
          <a:bodyPr/>
          <a:lstStyle/>
          <a:p>
            <a:r>
              <a:rPr lang="en-US" sz="2800" dirty="0"/>
              <a:t>Ramp-compressed solid diffraction platform was developed over a decade leading to todays NIF Hi-Z experiments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6644" y="3633864"/>
            <a:ext cx="3789248" cy="27056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0153" y="4518770"/>
            <a:ext cx="3219456" cy="1820792"/>
            <a:chOff x="2362200" y="2138283"/>
            <a:chExt cx="7771668" cy="4395337"/>
          </a:xfrm>
        </p:grpSpPr>
        <p:pic>
          <p:nvPicPr>
            <p:cNvPr id="19" name="Picture 18" descr="TARDIS Box-01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200" y="2190698"/>
              <a:ext cx="7771668" cy="434292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741829">
              <a:off x="4838836" y="3147552"/>
              <a:ext cx="1567967" cy="61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59"/>
              <a:r>
                <a:rPr lang="en-US" sz="1050" b="1" dirty="0">
                  <a:solidFill>
                    <a:srgbClr val="000000"/>
                  </a:solidFill>
                </a:rPr>
                <a:t>Drive</a:t>
              </a:r>
              <a:r>
                <a:rPr lang="en-US" sz="1050" b="1">
                  <a:solidFill>
                    <a:srgbClr val="000000"/>
                  </a:solidFill>
                </a:rPr>
                <a:t>: 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62846" y="2138283"/>
              <a:ext cx="2218703" cy="10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59"/>
              <a:r>
                <a:rPr lang="en-US" sz="1050" b="1">
                  <a:solidFill>
                    <a:prstClr val="black"/>
                  </a:solidFill>
                </a:rPr>
                <a:t>X-ray source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143897" y="3454025"/>
              <a:ext cx="604371" cy="1293224"/>
            </a:xfrm>
            <a:prstGeom prst="line">
              <a:avLst/>
            </a:prstGeom>
            <a:ln>
              <a:solidFill>
                <a:srgbClr val="00009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898023" y="3964444"/>
              <a:ext cx="445935" cy="612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59"/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9549" y="3576957"/>
            <a:ext cx="1255413" cy="131888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740666" y="3633864"/>
            <a:ext cx="587055" cy="44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US" dirty="0" err="1">
                <a:solidFill>
                  <a:srgbClr val="000000"/>
                </a:solidFill>
              </a:rPr>
              <a:t>Pb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r" defTabSz="457200"/>
            <a:r>
              <a:rPr lang="en-US" dirty="0">
                <a:solidFill>
                  <a:srgbClr val="000000"/>
                </a:solidFill>
              </a:rPr>
              <a:t>(2014)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6643" y="3633863"/>
            <a:ext cx="1740842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Diffraction at NIF, 2013-2018</a:t>
            </a:r>
          </a:p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103 shots including Classified and fundamental-science shots.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2468" y="1357718"/>
            <a:ext cx="3834913" cy="1953765"/>
            <a:chOff x="-1" y="649776"/>
            <a:chExt cx="3834913" cy="1953765"/>
          </a:xfrm>
        </p:grpSpPr>
        <p:grpSp>
          <p:nvGrpSpPr>
            <p:cNvPr id="13" name="Group 12"/>
            <p:cNvGrpSpPr/>
            <p:nvPr/>
          </p:nvGrpSpPr>
          <p:grpSpPr>
            <a:xfrm>
              <a:off x="-1" y="657447"/>
              <a:ext cx="3834913" cy="1946094"/>
              <a:chOff x="-1" y="1121606"/>
              <a:chExt cx="3834913" cy="1946094"/>
            </a:xfrm>
          </p:grpSpPr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" y="1490938"/>
                <a:ext cx="3834913" cy="1576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4741" y="1121606"/>
                <a:ext cx="3800737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600" b="1" dirty="0">
                    <a:solidFill>
                      <a:srgbClr val="000000"/>
                    </a:solidFill>
                  </a:rPr>
                  <a:t>Fe diffraction at Janus, 10/02/2008</a:t>
                </a: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28693" y="649776"/>
              <a:ext cx="3796785" cy="19537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" name="Right Arrow 52"/>
          <p:cNvSpPr/>
          <p:nvPr/>
        </p:nvSpPr>
        <p:spPr>
          <a:xfrm>
            <a:off x="3926052" y="2068759"/>
            <a:ext cx="1182928" cy="357439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8000">
                  <a:alpha val="24000"/>
                </a:srgbClr>
              </a:gs>
            </a:gsLst>
            <a:lin ang="105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21" y="5233926"/>
            <a:ext cx="3641948" cy="1089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025" y="1798325"/>
            <a:ext cx="2641882" cy="2494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52" y="4379215"/>
            <a:ext cx="3665485" cy="823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5139739" y="1531647"/>
            <a:ext cx="3778630" cy="48079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7651" y="1287832"/>
            <a:ext cx="3778630" cy="50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</a:rPr>
              <a:t>Diffraction at Omega, 2008-2018</a:t>
            </a:r>
          </a:p>
          <a:p>
            <a:pPr defTabSz="457200"/>
            <a:r>
              <a:rPr lang="en-US" sz="1600" b="1" dirty="0">
                <a:solidFill>
                  <a:srgbClr val="000000"/>
                </a:solidFill>
              </a:rPr>
              <a:t>&gt; 600 shots</a:t>
            </a:r>
          </a:p>
        </p:txBody>
      </p:sp>
      <p:sp>
        <p:nvSpPr>
          <p:cNvPr id="51" name="Right Arrow 50"/>
          <p:cNvSpPr/>
          <p:nvPr/>
        </p:nvSpPr>
        <p:spPr>
          <a:xfrm rot="10800000">
            <a:off x="3908573" y="4917828"/>
            <a:ext cx="1182928" cy="357439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8000">
                  <a:alpha val="24000"/>
                </a:srgbClr>
              </a:gs>
            </a:gsLst>
            <a:lin ang="105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28C241-B789-784C-9B03-893815AE4BDA}"/>
              </a:ext>
            </a:extLst>
          </p:cNvPr>
          <p:cNvSpPr txBox="1"/>
          <p:nvPr/>
        </p:nvSpPr>
        <p:spPr>
          <a:xfrm>
            <a:off x="7559871" y="-38047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Phase Matters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9550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69" y="449346"/>
            <a:ext cx="8066171" cy="647700"/>
          </a:xfrm>
        </p:spPr>
        <p:txBody>
          <a:bodyPr/>
          <a:lstStyle/>
          <a:p>
            <a:r>
              <a:rPr lang="en-US" sz="2800" dirty="0"/>
              <a:t>We developed a Rayleigh-Taylor platform to determine material strength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AA6687-44E2-EC42-9C94-51A6A4A62B41}"/>
              </a:ext>
            </a:extLst>
          </p:cNvPr>
          <p:cNvGrpSpPr/>
          <p:nvPr/>
        </p:nvGrpSpPr>
        <p:grpSpPr>
          <a:xfrm>
            <a:off x="416812" y="1274986"/>
            <a:ext cx="8727188" cy="5123520"/>
            <a:chOff x="131804" y="926599"/>
            <a:chExt cx="8735130" cy="58803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75E253F-54B7-EA42-AB5A-E9B01BB0245A}"/>
                </a:ext>
              </a:extLst>
            </p:cNvPr>
            <p:cNvSpPr/>
            <p:nvPr/>
          </p:nvSpPr>
          <p:spPr bwMode="auto">
            <a:xfrm>
              <a:off x="409065" y="4434295"/>
              <a:ext cx="3670842" cy="4896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356472-10DE-DA4F-B7DD-89CF573CCA18}"/>
                </a:ext>
              </a:extLst>
            </p:cNvPr>
            <p:cNvSpPr/>
            <p:nvPr/>
          </p:nvSpPr>
          <p:spPr bwMode="auto">
            <a:xfrm>
              <a:off x="4643457" y="3852118"/>
              <a:ext cx="4079756" cy="4896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9D0A6F-BB8A-E54B-BD6F-C68964BF0B1F}"/>
                </a:ext>
              </a:extLst>
            </p:cNvPr>
            <p:cNvSpPr/>
            <p:nvPr/>
          </p:nvSpPr>
          <p:spPr bwMode="auto">
            <a:xfrm>
              <a:off x="4281213" y="1025788"/>
              <a:ext cx="4585720" cy="4896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36ED56D-DE62-0A4C-B14D-49C8366758B6}"/>
                </a:ext>
              </a:extLst>
            </p:cNvPr>
            <p:cNvSpPr/>
            <p:nvPr/>
          </p:nvSpPr>
          <p:spPr bwMode="auto">
            <a:xfrm>
              <a:off x="131804" y="967486"/>
              <a:ext cx="3670842" cy="4896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B1472-C2BE-3B49-80B9-AD583F80EF98}"/>
                </a:ext>
              </a:extLst>
            </p:cNvPr>
            <p:cNvSpPr txBox="1"/>
            <p:nvPr/>
          </p:nvSpPr>
          <p:spPr>
            <a:xfrm>
              <a:off x="479304" y="926599"/>
              <a:ext cx="3129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Vanadium RT experiments at 1 Mbar on Omega-60 (2006-2010)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AB7E7C-F3E5-B841-96C2-A055D02EC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551" y="2806785"/>
              <a:ext cx="3094580" cy="152150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BD39D02-BC02-0440-A71B-46E5F505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24" y="1504190"/>
              <a:ext cx="3534075" cy="13400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5CCCA4-5D3C-2041-A722-0BBEE2A9638A}"/>
                </a:ext>
              </a:extLst>
            </p:cNvPr>
            <p:cNvSpPr txBox="1"/>
            <p:nvPr/>
          </p:nvSpPr>
          <p:spPr>
            <a:xfrm>
              <a:off x="4764422" y="984900"/>
              <a:ext cx="3350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Developing high-energy </a:t>
              </a:r>
              <a:r>
                <a:rPr lang="en-US" sz="1400" b="1" dirty="0" err="1"/>
                <a:t>backlighter</a:t>
              </a:r>
              <a:r>
                <a:rPr lang="en-US" sz="1400" b="1" dirty="0"/>
                <a:t> on Omega-EP (2009-2011)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AE0A94-6147-0E49-BE97-57906AA89077}"/>
                </a:ext>
              </a:extLst>
            </p:cNvPr>
            <p:cNvSpPr txBox="1"/>
            <p:nvPr/>
          </p:nvSpPr>
          <p:spPr>
            <a:xfrm>
              <a:off x="4580971" y="3797601"/>
              <a:ext cx="3964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Tantalum RT and Laue strength experiments at 1 Mbar on Omega-60 (2011-2015)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1663B7-AA7B-AB48-B36E-9041ADC5A0DB}"/>
                </a:ext>
              </a:extLst>
            </p:cNvPr>
            <p:cNvSpPr txBox="1"/>
            <p:nvPr/>
          </p:nvSpPr>
          <p:spPr>
            <a:xfrm>
              <a:off x="449425" y="4378900"/>
              <a:ext cx="3393466" cy="60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High-Z RT experiments at 3, 5, 8 </a:t>
              </a:r>
              <a:r>
                <a:rPr lang="en-US" sz="1400" b="1" dirty="0" err="1"/>
                <a:t>Mbars</a:t>
              </a:r>
              <a:r>
                <a:rPr lang="en-US" sz="1400" b="1" dirty="0"/>
                <a:t> on NIF (2017+)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E06DF3-B274-9848-807B-DF00EC41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1215" y="1618153"/>
              <a:ext cx="3308709" cy="169230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E6DDF31-BDFF-8C4B-B344-1CEA97298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8032" y="1560453"/>
              <a:ext cx="1368902" cy="193311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8C56D7C-D127-E946-B78B-6ABBDA26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3367" y="5324360"/>
              <a:ext cx="2885297" cy="14825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1E776C5-C173-7A48-A4AA-572772719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3308" y="4453844"/>
              <a:ext cx="3372449" cy="79309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0AAFBC-1CD1-3943-80CC-3D44171D7D58}"/>
                </a:ext>
              </a:extLst>
            </p:cNvPr>
            <p:cNvSpPr/>
            <p:nvPr/>
          </p:nvSpPr>
          <p:spPr bwMode="auto">
            <a:xfrm>
              <a:off x="131804" y="1457176"/>
              <a:ext cx="3670842" cy="287111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47C1A60-F803-024C-AAA7-D6FBF5DE6A97}"/>
                </a:ext>
              </a:extLst>
            </p:cNvPr>
            <p:cNvSpPr/>
            <p:nvPr/>
          </p:nvSpPr>
          <p:spPr bwMode="auto">
            <a:xfrm>
              <a:off x="4281214" y="1515477"/>
              <a:ext cx="4585719" cy="205659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AA997D-D31F-8A4D-A727-C979D83CE980}"/>
                </a:ext>
              </a:extLst>
            </p:cNvPr>
            <p:cNvSpPr/>
            <p:nvPr/>
          </p:nvSpPr>
          <p:spPr bwMode="auto">
            <a:xfrm>
              <a:off x="4643457" y="4341809"/>
              <a:ext cx="4079756" cy="246511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533EA3-06D6-804B-BAD8-458ADF222CAF}"/>
                </a:ext>
              </a:extLst>
            </p:cNvPr>
            <p:cNvSpPr/>
            <p:nvPr/>
          </p:nvSpPr>
          <p:spPr bwMode="auto">
            <a:xfrm>
              <a:off x="409065" y="4916802"/>
              <a:ext cx="3670842" cy="189012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F3ECD8E4-2FE2-4A40-B15C-68E2AE813FEC}"/>
                </a:ext>
              </a:extLst>
            </p:cNvPr>
            <p:cNvSpPr/>
            <p:nvPr/>
          </p:nvSpPr>
          <p:spPr bwMode="auto">
            <a:xfrm>
              <a:off x="3834273" y="2154926"/>
              <a:ext cx="391036" cy="618759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B47D4AE3-AF95-BE4F-BAE6-E4D6DCDD13A9}"/>
                </a:ext>
              </a:extLst>
            </p:cNvPr>
            <p:cNvSpPr/>
            <p:nvPr/>
          </p:nvSpPr>
          <p:spPr bwMode="auto">
            <a:xfrm rot="5400000">
              <a:off x="6338381" y="3347528"/>
              <a:ext cx="202301" cy="729131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18A57FA1-152C-024C-B9D7-0CF035AC85A5}"/>
                </a:ext>
              </a:extLst>
            </p:cNvPr>
            <p:cNvSpPr/>
            <p:nvPr/>
          </p:nvSpPr>
          <p:spPr bwMode="auto">
            <a:xfrm flipH="1">
              <a:off x="4166164" y="5005525"/>
              <a:ext cx="391036" cy="618759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endParaRPr>
            </a:p>
          </p:txBody>
        </p:sp>
        <p:pic>
          <p:nvPicPr>
            <p:cNvPr id="53" name="Picture 52" descr="aaa15-501841-2.jpg">
              <a:extLst>
                <a:ext uri="{FF2B5EF4-FFF2-40B4-BE49-F238E27FC236}">
                  <a16:creationId xmlns:a16="http://schemas.microsoft.com/office/drawing/2014/main" id="{5A3EDE2F-7AB2-5646-B95D-268E44BBF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502" y="5026938"/>
              <a:ext cx="2840967" cy="17138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6486AA-439B-6C48-B8F1-5963CC5FA172}"/>
                </a:ext>
              </a:extLst>
            </p:cNvPr>
            <p:cNvSpPr txBox="1"/>
            <p:nvPr/>
          </p:nvSpPr>
          <p:spPr>
            <a:xfrm>
              <a:off x="391322" y="5737059"/>
              <a:ext cx="590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cs typeface="Source Sans Pro"/>
                </a:rPr>
                <a:t>backlighter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ACA6D7-0847-7341-B761-C2EAA0FA53DA}"/>
                </a:ext>
              </a:extLst>
            </p:cNvPr>
            <p:cNvSpPr txBox="1"/>
            <p:nvPr/>
          </p:nvSpPr>
          <p:spPr>
            <a:xfrm>
              <a:off x="3058747" y="5821341"/>
              <a:ext cx="78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cs typeface="Source Sans Pro"/>
                </a:rPr>
                <a:t>sample under investigation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7F6A651-1D6E-6841-94B0-47B198E2DCB9}"/>
                </a:ext>
              </a:extLst>
            </p:cNvPr>
            <p:cNvSpPr txBox="1"/>
            <p:nvPr/>
          </p:nvSpPr>
          <p:spPr>
            <a:xfrm>
              <a:off x="1272707" y="6476734"/>
              <a:ext cx="971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cs typeface="Source Sans Pro"/>
                </a:rPr>
                <a:t>layered reservoir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F1AF686-D49C-6C45-B44F-9D1E5FDBC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8065" y="6016591"/>
              <a:ext cx="642817" cy="1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A422A1D-18AF-1C42-815E-88B09561A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4565" y="6127268"/>
              <a:ext cx="456178" cy="410530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A108AF6-888F-0643-B4A0-F3DC82C4F7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683" y="5701576"/>
              <a:ext cx="354335" cy="61761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868CD9-86B2-ED4E-9694-37F9D481437E}"/>
              </a:ext>
            </a:extLst>
          </p:cNvPr>
          <p:cNvSpPr txBox="1"/>
          <p:nvPr/>
        </p:nvSpPr>
        <p:spPr>
          <a:xfrm>
            <a:off x="7327477" y="-49695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Strength Matters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7626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15" y="282905"/>
            <a:ext cx="8701702" cy="1005840"/>
          </a:xfrm>
        </p:spPr>
        <p:txBody>
          <a:bodyPr>
            <a:normAutofit/>
          </a:bodyPr>
          <a:lstStyle/>
          <a:p>
            <a:r>
              <a:rPr lang="en-US" sz="2800" dirty="0"/>
              <a:t>The ramp compression EOS platform on NIF is maturing as demonstrated by recent results on Platinum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83017" y="1916490"/>
            <a:ext cx="4313104" cy="4418212"/>
            <a:chOff x="4336183" y="1345709"/>
            <a:chExt cx="4533497" cy="4402721"/>
          </a:xfrm>
        </p:grpSpPr>
        <p:pic>
          <p:nvPicPr>
            <p:cNvPr id="17" name="Picture 16" descr="Pt EOS Shot Summary Stress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183" y="1345709"/>
              <a:ext cx="4533497" cy="4402721"/>
            </a:xfrm>
            <a:prstGeom prst="rect">
              <a:avLst/>
            </a:prstGeom>
          </p:spPr>
        </p:pic>
        <p:pic>
          <p:nvPicPr>
            <p:cNvPr id="15" name="Picture 14" descr="Pt EOS Shot Summary CL Aspec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4193" y="1541570"/>
              <a:ext cx="2512718" cy="1741496"/>
            </a:xfrm>
            <a:prstGeom prst="rect">
              <a:avLst/>
            </a:prstGeom>
          </p:spPr>
        </p:pic>
        <p:pic>
          <p:nvPicPr>
            <p:cNvPr id="10" name="Picture 9" descr="Pt EOS Shot Summary Stress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7" t="4229" r="55236" b="79611"/>
            <a:stretch/>
          </p:blipFill>
          <p:spPr>
            <a:xfrm>
              <a:off x="7310437" y="4618875"/>
              <a:ext cx="1376363" cy="68998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6681" y="4674976"/>
            <a:ext cx="48493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Excellent agreement is observed between NIF and Z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Improved target construction and </a:t>
            </a:r>
            <a:r>
              <a:rPr lang="en-US" err="1"/>
              <a:t>hydrocode</a:t>
            </a:r>
            <a:r>
              <a:rPr lang="en-US"/>
              <a:t> simulations have improved design reduced experimental uncertainties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2303" y="1393403"/>
            <a:ext cx="367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Stress-Density measured for ramp compressed Platinum</a:t>
            </a:r>
          </a:p>
        </p:txBody>
      </p:sp>
      <p:pic>
        <p:nvPicPr>
          <p:cNvPr id="13" name="Picture 12" descr="Pt EOS Shot Summary Ufs Aspec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15" y="1468281"/>
            <a:ext cx="4420517" cy="34121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60" y="2226364"/>
            <a:ext cx="1772211" cy="157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3920" y="1292009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NIF platform design and data return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6F5AA-DBCF-164A-874E-691063FDDE9B}"/>
              </a:ext>
            </a:extLst>
          </p:cNvPr>
          <p:cNvSpPr txBox="1"/>
          <p:nvPr/>
        </p:nvSpPr>
        <p:spPr>
          <a:xfrm>
            <a:off x="7737846" y="-4374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EOS Matters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5059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54" y="321437"/>
            <a:ext cx="8229600" cy="1005840"/>
          </a:xfrm>
        </p:spPr>
        <p:txBody>
          <a:bodyPr/>
          <a:lstStyle/>
          <a:p>
            <a:r>
              <a:rPr lang="en-US" sz="2800" dirty="0"/>
              <a:t>WE have developed and utilized a range of high pressure plasma EOS platforms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3BB33C9-FCA8-41CB-817C-CEE6DEA2E7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24" y="4616172"/>
            <a:ext cx="1665175" cy="1574497"/>
          </a:xfrm>
          <a:prstGeom prst="rect">
            <a:avLst/>
          </a:prstGeom>
        </p:spPr>
      </p:pic>
      <p:sp>
        <p:nvSpPr>
          <p:cNvPr id="65" name="Arrow: Right 64">
            <a:extLst>
              <a:ext uri="{FF2B5EF4-FFF2-40B4-BE49-F238E27FC236}">
                <a16:creationId xmlns:a16="http://schemas.microsoft.com/office/drawing/2014/main" id="{65D72DEF-86C9-42BB-BC0B-8A440B84AB05}"/>
              </a:ext>
            </a:extLst>
          </p:cNvPr>
          <p:cNvSpPr/>
          <p:nvPr/>
        </p:nvSpPr>
        <p:spPr bwMode="auto">
          <a:xfrm flipH="1">
            <a:off x="1768427" y="5181704"/>
            <a:ext cx="921837" cy="4645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A948D5-4EAF-4752-8D96-CDC8B6B8A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15438" y="2553359"/>
            <a:ext cx="953824" cy="16151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FBB633-770B-4EEF-ABEF-DE61398A7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04" y="1690949"/>
            <a:ext cx="2349859" cy="23978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EB88689-3065-48AA-96EB-C51B5406E1B7}"/>
              </a:ext>
            </a:extLst>
          </p:cNvPr>
          <p:cNvSpPr/>
          <p:nvPr/>
        </p:nvSpPr>
        <p:spPr bwMode="auto">
          <a:xfrm>
            <a:off x="425642" y="1339454"/>
            <a:ext cx="2723585" cy="285424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937BA0-FA54-4711-8AEC-C95957A3E3A8}"/>
              </a:ext>
            </a:extLst>
          </p:cNvPr>
          <p:cNvSpPr/>
          <p:nvPr/>
        </p:nvSpPr>
        <p:spPr bwMode="auto">
          <a:xfrm>
            <a:off x="425643" y="1339454"/>
            <a:ext cx="2723584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Omega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Gbar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 platform: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since 2011 (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Hawreliak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484749-2015-42E3-BFB6-21A801571092}"/>
              </a:ext>
            </a:extLst>
          </p:cNvPr>
          <p:cNvCxnSpPr>
            <a:cxnSpLocks/>
          </p:cNvCxnSpPr>
          <p:nvPr/>
        </p:nvCxnSpPr>
        <p:spPr bwMode="auto">
          <a:xfrm flipV="1">
            <a:off x="3019559" y="2766574"/>
            <a:ext cx="539271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B05C6D7-4FE0-463C-9FE3-D9BF69728476}"/>
              </a:ext>
            </a:extLst>
          </p:cNvPr>
          <p:cNvSpPr/>
          <p:nvPr/>
        </p:nvSpPr>
        <p:spPr bwMode="auto">
          <a:xfrm>
            <a:off x="3429163" y="1342336"/>
            <a:ext cx="2723585" cy="285424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EABDB8-6243-4BCD-8F50-E770488B3AD3}"/>
              </a:ext>
            </a:extLst>
          </p:cNvPr>
          <p:cNvSpPr/>
          <p:nvPr/>
        </p:nvSpPr>
        <p:spPr bwMode="auto">
          <a:xfrm>
            <a:off x="3429163" y="1343222"/>
            <a:ext cx="2734479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NIF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Gbar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 platform: since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2013 (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Kritcher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, Swift,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Doeppner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5A7B15-27F1-44B7-B2DB-960A4FADD927}"/>
              </a:ext>
            </a:extLst>
          </p:cNvPr>
          <p:cNvGrpSpPr/>
          <p:nvPr/>
        </p:nvGrpSpPr>
        <p:grpSpPr>
          <a:xfrm>
            <a:off x="3941397" y="1769719"/>
            <a:ext cx="1758525" cy="1092961"/>
            <a:chOff x="782869" y="1958178"/>
            <a:chExt cx="1576156" cy="1302865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1EF31E56-057B-49E8-8F3E-8A3BFFD8CC34}"/>
                </a:ext>
              </a:extLst>
            </p:cNvPr>
            <p:cNvSpPr/>
            <p:nvPr/>
          </p:nvSpPr>
          <p:spPr>
            <a:xfrm rot="16200000">
              <a:off x="1888329" y="2497929"/>
              <a:ext cx="644251" cy="297141"/>
            </a:xfrm>
            <a:prstGeom prst="trapezoid">
              <a:avLst>
                <a:gd name="adj" fmla="val 136660"/>
              </a:avLst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3FF69B41-6501-4E08-8518-B44BDB984A4C}"/>
                </a:ext>
              </a:extLst>
            </p:cNvPr>
            <p:cNvSpPr/>
            <p:nvPr/>
          </p:nvSpPr>
          <p:spPr>
            <a:xfrm rot="10800000">
              <a:off x="1156468" y="1993982"/>
              <a:ext cx="798853" cy="390443"/>
            </a:xfrm>
            <a:prstGeom prst="trapezoid">
              <a:avLst>
                <a:gd name="adj" fmla="val 48036"/>
              </a:avLst>
            </a:prstGeom>
            <a:solidFill>
              <a:srgbClr val="0080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3406D993-850B-4785-B35D-E55CAC0CEE16}"/>
                </a:ext>
              </a:extLst>
            </p:cNvPr>
            <p:cNvSpPr/>
            <p:nvPr/>
          </p:nvSpPr>
          <p:spPr>
            <a:xfrm rot="5400000">
              <a:off x="582865" y="2512954"/>
              <a:ext cx="665086" cy="265077"/>
            </a:xfrm>
            <a:prstGeom prst="trapezoid">
              <a:avLst>
                <a:gd name="adj" fmla="val 124302"/>
              </a:avLst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944B14A4-8DEE-45CB-9F33-B5C99B96A86D}"/>
                </a:ext>
              </a:extLst>
            </p:cNvPr>
            <p:cNvSpPr txBox="1"/>
            <p:nvPr/>
          </p:nvSpPr>
          <p:spPr>
            <a:xfrm>
              <a:off x="1059615" y="2979773"/>
              <a:ext cx="1104596" cy="281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/>
                <a:t>Streak camera</a:t>
              </a:r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7497FB26-F058-4407-BEF3-6216316A6937}"/>
                </a:ext>
              </a:extLst>
            </p:cNvPr>
            <p:cNvSpPr/>
            <p:nvPr/>
          </p:nvSpPr>
          <p:spPr>
            <a:xfrm>
              <a:off x="1047304" y="2401100"/>
              <a:ext cx="1014087" cy="491342"/>
            </a:xfrm>
            <a:prstGeom prst="hexagon">
              <a:avLst>
                <a:gd name="adj" fmla="val 55512"/>
                <a:gd name="vf" fmla="val 115470"/>
              </a:avLst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Rounded Rectangle 32">
              <a:extLst>
                <a:ext uri="{FF2B5EF4-FFF2-40B4-BE49-F238E27FC236}">
                  <a16:creationId xmlns:a16="http://schemas.microsoft.com/office/drawing/2014/main" id="{A57235A9-0A6C-4AF7-8448-05A9396E26D0}"/>
                </a:ext>
              </a:extLst>
            </p:cNvPr>
            <p:cNvSpPr/>
            <p:nvPr/>
          </p:nvSpPr>
          <p:spPr>
            <a:xfrm>
              <a:off x="1152832" y="2401100"/>
              <a:ext cx="811665" cy="491342"/>
            </a:xfrm>
            <a:prstGeom prst="roundRect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B351624-EE53-4750-A41D-438287324C27}"/>
                </a:ext>
              </a:extLst>
            </p:cNvPr>
            <p:cNvCxnSpPr/>
            <p:nvPr/>
          </p:nvCxnSpPr>
          <p:spPr>
            <a:xfrm>
              <a:off x="1311883" y="2401100"/>
              <a:ext cx="509318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BC2626-6690-4BA3-8F5F-1B4A27CD4095}"/>
                </a:ext>
              </a:extLst>
            </p:cNvPr>
            <p:cNvCxnSpPr/>
            <p:nvPr/>
          </p:nvCxnSpPr>
          <p:spPr>
            <a:xfrm>
              <a:off x="1386879" y="2892369"/>
              <a:ext cx="351463" cy="0"/>
            </a:xfrm>
            <a:prstGeom prst="line">
              <a:avLst/>
            </a:prstGeom>
            <a:ln w="38100" cmpd="sng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64B8D99-4728-43CC-99CB-77B7A8AE692A}"/>
                </a:ext>
              </a:extLst>
            </p:cNvPr>
            <p:cNvCxnSpPr/>
            <p:nvPr/>
          </p:nvCxnSpPr>
          <p:spPr>
            <a:xfrm flipH="1">
              <a:off x="1151910" y="2514237"/>
              <a:ext cx="920" cy="265526"/>
            </a:xfrm>
            <a:prstGeom prst="line">
              <a:avLst/>
            </a:prstGeom>
            <a:ln w="38100" cmpd="sng">
              <a:solidFill>
                <a:srgbClr val="FCD5B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9DFA6B3-AFC3-401F-AB5C-5E65F9F61751}"/>
                </a:ext>
              </a:extLst>
            </p:cNvPr>
            <p:cNvCxnSpPr/>
            <p:nvPr/>
          </p:nvCxnSpPr>
          <p:spPr>
            <a:xfrm flipH="1">
              <a:off x="1963575" y="2514237"/>
              <a:ext cx="920" cy="265526"/>
            </a:xfrm>
            <a:prstGeom prst="line">
              <a:avLst/>
            </a:prstGeom>
            <a:ln w="38100" cmpd="sng">
              <a:solidFill>
                <a:srgbClr val="FCD5B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427B0D0-49F8-46DC-B6BC-CED19B9C4EA9}"/>
                </a:ext>
              </a:extLst>
            </p:cNvPr>
            <p:cNvGrpSpPr/>
            <p:nvPr/>
          </p:nvGrpSpPr>
          <p:grpSpPr>
            <a:xfrm>
              <a:off x="1435100" y="2520951"/>
              <a:ext cx="269875" cy="266738"/>
              <a:chOff x="1474921" y="2552778"/>
              <a:chExt cx="177908" cy="193635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CAB5C70-1184-46B6-9207-D03DAB383FB8}"/>
                  </a:ext>
                </a:extLst>
              </p:cNvPr>
              <p:cNvSpPr/>
              <p:nvPr/>
            </p:nvSpPr>
            <p:spPr>
              <a:xfrm>
                <a:off x="1474921" y="2552778"/>
                <a:ext cx="177908" cy="19363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7EFB47E-6A49-4081-965B-23F2675F5CF4}"/>
                  </a:ext>
                </a:extLst>
              </p:cNvPr>
              <p:cNvSpPr/>
              <p:nvPr/>
            </p:nvSpPr>
            <p:spPr>
              <a:xfrm>
                <a:off x="1499383" y="2578842"/>
                <a:ext cx="127537" cy="1372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29B3AC71-8AAA-4C22-8BEB-0BD64BD3629A}"/>
                </a:ext>
              </a:extLst>
            </p:cNvPr>
            <p:cNvSpPr txBox="1"/>
            <p:nvPr/>
          </p:nvSpPr>
          <p:spPr>
            <a:xfrm>
              <a:off x="1160875" y="1958178"/>
              <a:ext cx="902077" cy="261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/>
                <a:t>backlighter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873B90C-5528-4CF8-BE62-A72505386D78}"/>
                </a:ext>
              </a:extLst>
            </p:cNvPr>
            <p:cNvCxnSpPr/>
            <p:nvPr/>
          </p:nvCxnSpPr>
          <p:spPr>
            <a:xfrm>
              <a:off x="1562100" y="2419350"/>
              <a:ext cx="4300" cy="59770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9748AD2-B5C3-4C7D-812B-8D8BDE82E1C4}"/>
              </a:ext>
            </a:extLst>
          </p:cNvPr>
          <p:cNvSpPr txBox="1"/>
          <p:nvPr/>
        </p:nvSpPr>
        <p:spPr>
          <a:xfrm>
            <a:off x="3590963" y="2192124"/>
            <a:ext cx="552918" cy="393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laser</a:t>
            </a:r>
          </a:p>
          <a:p>
            <a:r>
              <a:rPr lang="en-US" sz="1200" b="1" dirty="0"/>
              <a:t>drive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D9F182B-FFF2-4557-A8D0-64840C3BD91E}"/>
              </a:ext>
            </a:extLst>
          </p:cNvPr>
          <p:cNvCxnSpPr/>
          <p:nvPr/>
        </p:nvCxnSpPr>
        <p:spPr bwMode="auto">
          <a:xfrm>
            <a:off x="4084777" y="3935815"/>
            <a:ext cx="1668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A06E7AA-3370-46FE-81E2-D3ED9B39225D}"/>
              </a:ext>
            </a:extLst>
          </p:cNvPr>
          <p:cNvSpPr txBox="1"/>
          <p:nvPr/>
        </p:nvSpPr>
        <p:spPr>
          <a:xfrm>
            <a:off x="4627649" y="3879090"/>
            <a:ext cx="523315" cy="262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DFDDABF-D358-40ED-9C5A-6AD577CFC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761" y="2035205"/>
            <a:ext cx="2763239" cy="17246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C82829-F813-4BD9-91B7-551F5ED4ADC6}"/>
              </a:ext>
            </a:extLst>
          </p:cNvPr>
          <p:cNvSpPr txBox="1"/>
          <p:nvPr/>
        </p:nvSpPr>
        <p:spPr>
          <a:xfrm>
            <a:off x="7808788" y="2098548"/>
            <a:ext cx="930801" cy="367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Preliminary,</a:t>
            </a:r>
          </a:p>
          <a:p>
            <a:r>
              <a:rPr lang="en-US" sz="1100" dirty="0">
                <a:solidFill>
                  <a:srgbClr val="FF0000"/>
                </a:solidFill>
              </a:rPr>
              <a:t>Swift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2233F10-84A1-42D4-859D-0037711AC268}"/>
              </a:ext>
            </a:extLst>
          </p:cNvPr>
          <p:cNvSpPr/>
          <p:nvPr/>
        </p:nvSpPr>
        <p:spPr bwMode="auto">
          <a:xfrm>
            <a:off x="6325442" y="1342336"/>
            <a:ext cx="2818558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Yielding data in the 50-800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Mbar pressure regime 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F127D9-32A8-4D0F-AC80-7718AB71EB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19" y="4924276"/>
            <a:ext cx="2407945" cy="128672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1793915-4D57-47BC-9913-2E4366EBC7F1}"/>
              </a:ext>
            </a:extLst>
          </p:cNvPr>
          <p:cNvSpPr/>
          <p:nvPr/>
        </p:nvSpPr>
        <p:spPr bwMode="auto">
          <a:xfrm>
            <a:off x="425642" y="4362509"/>
            <a:ext cx="2723585" cy="18894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248015-1308-4CC3-B7CE-19E3120E54D2}"/>
              </a:ext>
            </a:extLst>
          </p:cNvPr>
          <p:cNvSpPr/>
          <p:nvPr/>
        </p:nvSpPr>
        <p:spPr bwMode="auto">
          <a:xfrm>
            <a:off x="425641" y="4357369"/>
            <a:ext cx="2723584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Omega relative EOS platform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Helvetica" pitchFamily="34" charset="0"/>
                <a:ea typeface="ＭＳ Ｐゴシック" pitchFamily="34" charset="-128"/>
              </a:rPr>
              <a:t>2005 to today (</a:t>
            </a:r>
            <a:r>
              <a:rPr lang="en-US" sz="1200" b="1" dirty="0" err="1">
                <a:latin typeface="Helvetica" pitchFamily="34" charset="0"/>
                <a:ea typeface="ＭＳ Ｐゴシック" pitchFamily="34" charset="-128"/>
              </a:rPr>
              <a:t>Celliers</a:t>
            </a:r>
            <a:r>
              <a:rPr lang="en-US" sz="1200" b="1" dirty="0">
                <a:latin typeface="Helvetica" pitchFamily="34" charset="0"/>
                <a:ea typeface="ＭＳ Ｐゴシック" pitchFamily="34" charset="-128"/>
              </a:rPr>
              <a:t>, Hicks)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50BCD9-7FC4-45F4-9E75-EA16EFF4E1DE}"/>
              </a:ext>
            </a:extLst>
          </p:cNvPr>
          <p:cNvSpPr txBox="1"/>
          <p:nvPr/>
        </p:nvSpPr>
        <p:spPr>
          <a:xfrm>
            <a:off x="1924372" y="5307255"/>
            <a:ext cx="609945" cy="22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VISAR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A51D126-045A-4211-B6B8-DE506204D85E}"/>
              </a:ext>
            </a:extLst>
          </p:cNvPr>
          <p:cNvSpPr/>
          <p:nvPr/>
        </p:nvSpPr>
        <p:spPr bwMode="auto">
          <a:xfrm>
            <a:off x="3453795" y="4367649"/>
            <a:ext cx="2723585" cy="18894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907E3ED-BDE1-409A-9CAE-A72C1EFA7986}"/>
              </a:ext>
            </a:extLst>
          </p:cNvPr>
          <p:cNvSpPr/>
          <p:nvPr/>
        </p:nvSpPr>
        <p:spPr bwMode="auto">
          <a:xfrm>
            <a:off x="3453794" y="4362509"/>
            <a:ext cx="2723584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NIF relative EOS platform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2013 (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Fratanduono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56EB41E-6134-4134-B7AC-152CA0E95B20}"/>
              </a:ext>
            </a:extLst>
          </p:cNvPr>
          <p:cNvSpPr/>
          <p:nvPr/>
        </p:nvSpPr>
        <p:spPr bwMode="auto">
          <a:xfrm>
            <a:off x="6430924" y="4367649"/>
            <a:ext cx="2614891" cy="3514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Yielding data in the 20-150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pitchFamily="34" charset="-128"/>
              </a:rPr>
              <a:t>Mbar pressure regime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C2C2606-E5A4-4C28-9E08-50DC9BE20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51" y="4724247"/>
            <a:ext cx="2613264" cy="1506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C14AF29-3A98-43C8-99C2-DA5AF80B4450}"/>
              </a:ext>
            </a:extLst>
          </p:cNvPr>
          <p:cNvSpPr txBox="1"/>
          <p:nvPr/>
        </p:nvSpPr>
        <p:spPr>
          <a:xfrm>
            <a:off x="6906096" y="5403421"/>
            <a:ext cx="970576" cy="51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Preliminary, Lazicki, Gregor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2F3678-A322-4447-9EDB-D0635754FD95}"/>
              </a:ext>
            </a:extLst>
          </p:cNvPr>
          <p:cNvSpPr txBox="1"/>
          <p:nvPr/>
        </p:nvSpPr>
        <p:spPr>
          <a:xfrm>
            <a:off x="7130822" y="1769719"/>
            <a:ext cx="1355932" cy="22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Diamond </a:t>
            </a:r>
            <a:r>
              <a:rPr lang="en-US" sz="1100" dirty="0" err="1"/>
              <a:t>Hugoniot</a:t>
            </a:r>
            <a:endParaRPr lang="en-US" sz="11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EB8161-D484-4641-A548-B6A98B06610C}"/>
              </a:ext>
            </a:extLst>
          </p:cNvPr>
          <p:cNvSpPr/>
          <p:nvPr/>
        </p:nvSpPr>
        <p:spPr bwMode="auto">
          <a:xfrm>
            <a:off x="6325442" y="1339454"/>
            <a:ext cx="2808822" cy="285424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C6DB65F-14FA-3740-BF72-56567ADBFF25}"/>
              </a:ext>
            </a:extLst>
          </p:cNvPr>
          <p:cNvSpPr/>
          <p:nvPr/>
        </p:nvSpPr>
        <p:spPr bwMode="auto">
          <a:xfrm>
            <a:off x="2962363" y="2585381"/>
            <a:ext cx="669856" cy="4166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D43311AC-490F-2B46-A8F3-4386CF138410}"/>
              </a:ext>
            </a:extLst>
          </p:cNvPr>
          <p:cNvSpPr/>
          <p:nvPr/>
        </p:nvSpPr>
        <p:spPr bwMode="auto">
          <a:xfrm>
            <a:off x="5773721" y="2606066"/>
            <a:ext cx="669856" cy="4166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0DA3583D-916A-BE4E-9715-1AB41783C82B}"/>
              </a:ext>
            </a:extLst>
          </p:cNvPr>
          <p:cNvSpPr/>
          <p:nvPr/>
        </p:nvSpPr>
        <p:spPr bwMode="auto">
          <a:xfrm>
            <a:off x="3069470" y="5306241"/>
            <a:ext cx="669856" cy="4166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A43CFB96-3A76-CD4F-B45B-21E8D995CCA7}"/>
              </a:ext>
            </a:extLst>
          </p:cNvPr>
          <p:cNvSpPr/>
          <p:nvPr/>
        </p:nvSpPr>
        <p:spPr bwMode="auto">
          <a:xfrm>
            <a:off x="5880828" y="5326926"/>
            <a:ext cx="669856" cy="4166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B2D23C-8DC7-714A-A278-533E9A6CEB2F}"/>
              </a:ext>
            </a:extLst>
          </p:cNvPr>
          <p:cNvSpPr txBox="1"/>
          <p:nvPr/>
        </p:nvSpPr>
        <p:spPr>
          <a:xfrm>
            <a:off x="7750670" y="8219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Plasma EOS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4542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3" y="505300"/>
            <a:ext cx="8613891" cy="647700"/>
          </a:xfrm>
        </p:spPr>
        <p:txBody>
          <a:bodyPr/>
          <a:lstStyle/>
          <a:p>
            <a:r>
              <a:rPr lang="en-US" sz="2800" dirty="0"/>
              <a:t>LLNL continues to develop new HED platforms in materials and plasma properties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838" y="1893582"/>
            <a:ext cx="1773459" cy="3194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96247" y="4909238"/>
            <a:ext cx="6099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/>
              <a:t>Ray </a:t>
            </a:r>
            <a:r>
              <a:rPr lang="pl-PL" sz="1050" b="1" dirty="0" err="1"/>
              <a:t>Smith</a:t>
            </a:r>
            <a:r>
              <a:rPr lang="pl-PL" sz="1050" b="1" dirty="0"/>
              <a:t> </a:t>
            </a:r>
            <a:endParaRPr lang="en-US" sz="1050" b="1" dirty="0">
              <a:effectLst/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7978" y="1499373"/>
            <a:ext cx="269965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Spall and Damage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3293" y="1691187"/>
            <a:ext cx="3178834" cy="3633549"/>
            <a:chOff x="4001663" y="1072803"/>
            <a:chExt cx="3850831" cy="4401673"/>
          </a:xfrm>
        </p:grpSpPr>
        <p:pic>
          <p:nvPicPr>
            <p:cNvPr id="11" name="Picture 10" descr="ex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520" y="1072803"/>
              <a:ext cx="3429170" cy="2857644"/>
            </a:xfrm>
            <a:prstGeom prst="rect">
              <a:avLst/>
            </a:prstGeom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4001663" y="3697916"/>
              <a:ext cx="3850831" cy="1776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>
              <a:lvl1pPr algn="l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kumimoji="0" sz="3600" b="1" kern="1200" baseline="0">
                  <a:solidFill>
                    <a:srgbClr val="214A8F"/>
                  </a:solidFill>
                  <a:effectLst/>
                  <a:latin typeface="Arial Narrow"/>
                  <a:ea typeface="+mj-ea"/>
                  <a:cs typeface="Arial"/>
                </a:defRPr>
              </a:lvl1pPr>
            </a:lstStyle>
            <a:p>
              <a:pPr defTabSz="457200">
                <a:tabLst>
                  <a:tab pos="1598613" algn="l"/>
                  <a:tab pos="2055813" algn="l"/>
                </a:tabLst>
              </a:pP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	</a:t>
              </a:r>
              <a:r>
                <a:rPr lang="en-US" sz="1050" u="sng" dirty="0">
                  <a:solidFill>
                    <a:prstClr val="black"/>
                  </a:solidFill>
                  <a:latin typeface="Arial"/>
                </a:rPr>
                <a:t>time</a:t>
              </a: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		</a:t>
              </a:r>
              <a:r>
                <a:rPr lang="en-US" sz="1050" u="sng" dirty="0">
                  <a:solidFill>
                    <a:prstClr val="black"/>
                  </a:solidFill>
                  <a:latin typeface="Arial"/>
                </a:rPr>
                <a:t>length</a:t>
              </a:r>
            </a:p>
            <a:p>
              <a:pPr defTabSz="457200">
                <a:tabLst>
                  <a:tab pos="1881188" algn="l"/>
                </a:tabLst>
              </a:pPr>
              <a:endParaRPr lang="en-US" sz="800" dirty="0">
                <a:solidFill>
                  <a:prstClr val="black"/>
                </a:solidFill>
                <a:latin typeface="Arial"/>
              </a:endParaRPr>
            </a:p>
            <a:p>
              <a:pPr defTabSz="457200">
                <a:tabLst>
                  <a:tab pos="1598613" algn="l"/>
                </a:tabLst>
              </a:pP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Void collapse	~100 </a:t>
              </a:r>
              <a:r>
                <a:rPr lang="en-US" sz="1050" dirty="0" err="1">
                  <a:solidFill>
                    <a:prstClr val="black"/>
                  </a:solidFill>
                  <a:latin typeface="Arial"/>
                </a:rPr>
                <a:t>ps</a:t>
              </a: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	~1000 nm</a:t>
              </a:r>
            </a:p>
            <a:p>
              <a:pPr defTabSz="457200">
                <a:tabLst>
                  <a:tab pos="1881188" algn="l"/>
                </a:tabLst>
              </a:pPr>
              <a:endParaRPr lang="en-US" sz="800" dirty="0">
                <a:solidFill>
                  <a:prstClr val="black"/>
                </a:solidFill>
                <a:latin typeface="Arial"/>
              </a:endParaRPr>
            </a:p>
            <a:p>
              <a:pPr defTabSz="457200">
                <a:tabLst>
                  <a:tab pos="1598613" algn="l"/>
                </a:tabLst>
              </a:pP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Chemical reactions	~10 ns	</a:t>
              </a:r>
            </a:p>
            <a:p>
              <a:pPr defTabSz="457200">
                <a:tabLst>
                  <a:tab pos="1881188" algn="l"/>
                </a:tabLst>
              </a:pPr>
              <a:endParaRPr lang="en-US" sz="800" dirty="0">
                <a:solidFill>
                  <a:prstClr val="black"/>
                </a:solidFill>
                <a:latin typeface="Arial"/>
              </a:endParaRPr>
            </a:p>
            <a:p>
              <a:pPr defTabSz="457200">
                <a:tabLst>
                  <a:tab pos="1598613" algn="l"/>
                </a:tabLst>
              </a:pP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Carbon condensation	~100 ns	~10 nm</a:t>
              </a:r>
            </a:p>
            <a:p>
              <a:pPr defTabSz="457200">
                <a:tabLst>
                  <a:tab pos="1881188" algn="l"/>
                </a:tabLst>
              </a:pPr>
              <a:endParaRPr lang="en-US" sz="800" dirty="0">
                <a:solidFill>
                  <a:prstClr val="black"/>
                </a:solidFill>
                <a:latin typeface="Arial"/>
              </a:endParaRPr>
            </a:p>
            <a:p>
              <a:pPr defTabSz="457200">
                <a:tabLst>
                  <a:tab pos="1598613" algn="l"/>
                  <a:tab pos="1935163" algn="l"/>
                </a:tabLst>
              </a:pPr>
              <a:r>
                <a:rPr lang="en-US" sz="1050" dirty="0" err="1">
                  <a:solidFill>
                    <a:prstClr val="black"/>
                  </a:solidFill>
                  <a:latin typeface="Arial"/>
                </a:rPr>
                <a:t>Carticle</a:t>
              </a: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 agglomeration	~1 </a:t>
              </a:r>
              <a:r>
                <a:rPr lang="en-US" sz="1050" dirty="0" err="1">
                  <a:solidFill>
                    <a:prstClr val="black"/>
                  </a:solidFill>
                  <a:latin typeface="Arial"/>
                </a:rPr>
                <a:t>μs</a:t>
              </a:r>
              <a:r>
                <a:rPr lang="en-US" sz="1050" dirty="0">
                  <a:solidFill>
                    <a:prstClr val="black"/>
                  </a:solidFill>
                  <a:latin typeface="Arial"/>
                </a:rPr>
                <a:t>	~100 nm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519" y="1466508"/>
            <a:ext cx="34222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Insensitive High Explosives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3E043-2BB2-234B-B57D-A4B96F843138}"/>
              </a:ext>
            </a:extLst>
          </p:cNvPr>
          <p:cNvSpPr txBox="1"/>
          <p:nvPr/>
        </p:nvSpPr>
        <p:spPr>
          <a:xfrm>
            <a:off x="88519" y="5381008"/>
            <a:ext cx="339086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High-pressure </a:t>
            </a:r>
            <a:r>
              <a:rPr lang="en-US" sz="1400" b="1" dirty="0" err="1"/>
              <a:t>Hugoniot</a:t>
            </a:r>
            <a:r>
              <a:rPr lang="en-US" sz="1400" b="1" dirty="0"/>
              <a:t> and phases of shocked IHE.  First high explosives experiments at Omega successfully performed 4/19/18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70E02-E9FB-D647-B862-5DFDBDC4A4EB}"/>
              </a:ext>
            </a:extLst>
          </p:cNvPr>
          <p:cNvSpPr txBox="1"/>
          <p:nvPr/>
        </p:nvSpPr>
        <p:spPr>
          <a:xfrm>
            <a:off x="3648024" y="5381007"/>
            <a:ext cx="245819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First 2-D VISAR data to explore fracture of Al. Omega shot earlier this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F7A5E-18FD-5E41-9648-9B7F184F275A}"/>
              </a:ext>
            </a:extLst>
          </p:cNvPr>
          <p:cNvSpPr txBox="1"/>
          <p:nvPr/>
        </p:nvSpPr>
        <p:spPr>
          <a:xfrm>
            <a:off x="6514538" y="1499373"/>
            <a:ext cx="243945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Ejecta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1216FB-869C-DE4F-A32D-0397C3821E34}"/>
              </a:ext>
            </a:extLst>
          </p:cNvPr>
          <p:cNvGrpSpPr/>
          <p:nvPr/>
        </p:nvGrpSpPr>
        <p:grpSpPr>
          <a:xfrm rot="16200000">
            <a:off x="6624399" y="2306500"/>
            <a:ext cx="2528492" cy="2130703"/>
            <a:chOff x="4973755" y="1456914"/>
            <a:chExt cx="3263426" cy="27500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A9412F-41C4-7242-8D13-5E75F5E1FFEB}"/>
                </a:ext>
              </a:extLst>
            </p:cNvPr>
            <p:cNvSpPr txBox="1"/>
            <p:nvPr/>
          </p:nvSpPr>
          <p:spPr>
            <a:xfrm rot="5400000">
              <a:off x="7254720" y="2617785"/>
              <a:ext cx="1369070" cy="59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4F81BD"/>
                  </a:solidFill>
                  <a:latin typeface="Calibri"/>
                  <a:ea typeface="+mn-ea"/>
                </a:rPr>
                <a:t>Target catcher</a:t>
              </a: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FC6E5A-5214-FD4B-A567-AC6019C25D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61977" y="2564551"/>
              <a:ext cx="96918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FCAA48-9D84-C84C-9334-3EEE0B3F8A5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410101" y="2287054"/>
              <a:ext cx="5535" cy="527154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8AC5EC-488C-4346-9CE0-0E99912E54A4}"/>
                </a:ext>
              </a:extLst>
            </p:cNvPr>
            <p:cNvSpPr txBox="1"/>
            <p:nvPr/>
          </p:nvSpPr>
          <p:spPr>
            <a:xfrm rot="5400000">
              <a:off x="6522143" y="3260983"/>
              <a:ext cx="1296038" cy="59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</a:rPr>
                <a:t>4w, proton radiography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984224-519E-7C45-BF79-E953D2C974A9}"/>
                </a:ext>
              </a:extLst>
            </p:cNvPr>
            <p:cNvGrpSpPr/>
            <p:nvPr/>
          </p:nvGrpSpPr>
          <p:grpSpPr>
            <a:xfrm rot="1224323">
              <a:off x="4973755" y="1456914"/>
              <a:ext cx="2259819" cy="1121175"/>
              <a:chOff x="4911434" y="1544544"/>
              <a:chExt cx="2259819" cy="1121175"/>
            </a:xfrm>
          </p:grpSpPr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634B3612-F7E8-954E-98A6-78DBAAD7CF20}"/>
                  </a:ext>
                </a:extLst>
              </p:cNvPr>
              <p:cNvSpPr/>
              <p:nvPr/>
            </p:nvSpPr>
            <p:spPr>
              <a:xfrm rot="16200000">
                <a:off x="5880248" y="1372891"/>
                <a:ext cx="1119352" cy="1462658"/>
              </a:xfrm>
              <a:prstGeom prst="trapezoid">
                <a:avLst/>
              </a:prstGeom>
              <a:gradFill rotWithShape="1">
                <a:gsLst>
                  <a:gs pos="0">
                    <a:srgbClr val="9BBB59">
                      <a:lumMod val="20000"/>
                      <a:lumOff val="80000"/>
                      <a:alpha val="0"/>
                    </a:srgbClr>
                  </a:gs>
                  <a:gs pos="100000">
                    <a:srgbClr val="9BBB59">
                      <a:lumMod val="7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A6ECD28F-3152-C44C-9982-866E1D9CCB6C}"/>
                  </a:ext>
                </a:extLst>
              </p:cNvPr>
              <p:cNvSpPr/>
              <p:nvPr/>
            </p:nvSpPr>
            <p:spPr>
              <a:xfrm rot="10800000" flipH="1">
                <a:off x="4911434" y="1665834"/>
                <a:ext cx="603393" cy="855435"/>
              </a:xfrm>
              <a:prstGeom prst="rightArrow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4AF299-B1E9-C146-B00D-688E7F4FDA25}"/>
                  </a:ext>
                </a:extLst>
              </p:cNvPr>
              <p:cNvSpPr txBox="1"/>
              <p:nvPr/>
            </p:nvSpPr>
            <p:spPr>
              <a:xfrm rot="5400000">
                <a:off x="4952008" y="1934203"/>
                <a:ext cx="662473" cy="357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Drive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FBC2699-0B89-DA40-AC16-C61F7F9F2439}"/>
                  </a:ext>
                </a:extLst>
              </p:cNvPr>
              <p:cNvGrpSpPr/>
              <p:nvPr/>
            </p:nvGrpSpPr>
            <p:grpSpPr>
              <a:xfrm rot="5400000">
                <a:off x="5040331" y="1975785"/>
                <a:ext cx="1116123" cy="263746"/>
                <a:chOff x="5322795" y="3892250"/>
                <a:chExt cx="1456385" cy="34415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ACA082E-CF02-6C48-A3FA-A0B60F839CB3}"/>
                    </a:ext>
                  </a:extLst>
                </p:cNvPr>
                <p:cNvSpPr/>
                <p:nvPr/>
              </p:nvSpPr>
              <p:spPr>
                <a:xfrm>
                  <a:off x="5322795" y="3892250"/>
                  <a:ext cx="1456385" cy="230431"/>
                </a:xfrm>
                <a:prstGeom prst="rect">
                  <a:avLst/>
                </a:prstGeom>
                <a:solidFill>
                  <a:srgbClr val="EEECE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006C447-DCC2-2241-A594-ECDD4D64286D}"/>
                    </a:ext>
                  </a:extLst>
                </p:cNvPr>
                <p:cNvSpPr/>
                <p:nvPr/>
              </p:nvSpPr>
              <p:spPr>
                <a:xfrm>
                  <a:off x="5322795" y="4126481"/>
                  <a:ext cx="1456385" cy="109921"/>
                </a:xfrm>
                <a:prstGeom prst="rect">
                  <a:avLst/>
                </a:prstGeom>
                <a:solidFill>
                  <a:srgbClr val="31859C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7B51009-8928-6E4B-B094-A9C1CE4946A0}"/>
                    </a:ext>
                  </a:extLst>
                </p:cNvPr>
                <p:cNvGrpSpPr/>
                <p:nvPr/>
              </p:nvGrpSpPr>
              <p:grpSpPr>
                <a:xfrm>
                  <a:off x="5474470" y="3970841"/>
                  <a:ext cx="1143386" cy="81710"/>
                  <a:chOff x="5474470" y="3970841"/>
                  <a:chExt cx="1143386" cy="81710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B9B240D6-0455-A644-8C27-7AF836B411E0}"/>
                      </a:ext>
                    </a:extLst>
                  </p:cNvPr>
                  <p:cNvGrpSpPr/>
                  <p:nvPr/>
                </p:nvGrpSpPr>
                <p:grpSpPr>
                  <a:xfrm>
                    <a:off x="5474470" y="3970841"/>
                    <a:ext cx="533786" cy="81710"/>
                    <a:chOff x="5789779" y="3350731"/>
                    <a:chExt cx="533786" cy="81710"/>
                  </a:xfrm>
                </p:grpSpPr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6A5BA7B2-3BB0-A540-9F2D-7CD7B145F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7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C696DF73-2487-024F-B39B-3E3894CE0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21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ACE6DCDB-7206-7746-9517-867CD05A7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5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2699EF54-8946-0342-8287-AA30AACCB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1538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0994E065-988A-5A4D-B1C0-3FE04DBE83B7}"/>
                      </a:ext>
                    </a:extLst>
                  </p:cNvPr>
                  <p:cNvGrpSpPr/>
                  <p:nvPr/>
                </p:nvGrpSpPr>
                <p:grpSpPr>
                  <a:xfrm>
                    <a:off x="6084070" y="3970841"/>
                    <a:ext cx="533786" cy="81710"/>
                    <a:chOff x="5789779" y="3350731"/>
                    <a:chExt cx="533786" cy="81710"/>
                  </a:xfrm>
                </p:grpSpPr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75F11495-8BC6-414D-A763-169FB40DA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7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59C935A5-7931-6649-B2AA-76404BB85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21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3F50ECB3-99E5-7E4C-9595-FAF8FCD60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5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A3B942FF-77EB-6A4A-9135-16AE07DF8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1538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6C1D75-5ED3-8345-9CC5-4BF88D8617C5}"/>
                </a:ext>
              </a:extLst>
            </p:cNvPr>
            <p:cNvGrpSpPr/>
            <p:nvPr/>
          </p:nvGrpSpPr>
          <p:grpSpPr>
            <a:xfrm rot="20405603">
              <a:off x="4973755" y="2535402"/>
              <a:ext cx="2259819" cy="1121175"/>
              <a:chOff x="4911434" y="1544544"/>
              <a:chExt cx="2259819" cy="1121175"/>
            </a:xfrm>
          </p:grpSpPr>
          <p:sp>
            <p:nvSpPr>
              <p:cNvPr id="24" name="Trapezoid 23">
                <a:extLst>
                  <a:ext uri="{FF2B5EF4-FFF2-40B4-BE49-F238E27FC236}">
                    <a16:creationId xmlns:a16="http://schemas.microsoft.com/office/drawing/2014/main" id="{2DDB3866-808D-D843-959F-156432F7AC37}"/>
                  </a:ext>
                </a:extLst>
              </p:cNvPr>
              <p:cNvSpPr/>
              <p:nvPr/>
            </p:nvSpPr>
            <p:spPr>
              <a:xfrm rot="16200000">
                <a:off x="5880248" y="1372891"/>
                <a:ext cx="1119352" cy="1462658"/>
              </a:xfrm>
              <a:prstGeom prst="trapezoid">
                <a:avLst/>
              </a:prstGeom>
              <a:gradFill rotWithShape="1">
                <a:gsLst>
                  <a:gs pos="0">
                    <a:srgbClr val="9BBB59">
                      <a:lumMod val="20000"/>
                      <a:lumOff val="80000"/>
                      <a:alpha val="0"/>
                    </a:srgbClr>
                  </a:gs>
                  <a:gs pos="100000">
                    <a:srgbClr val="9BBB59">
                      <a:lumMod val="7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CDC8D2BD-F21F-6B47-B083-87CA57CFBA8D}"/>
                  </a:ext>
                </a:extLst>
              </p:cNvPr>
              <p:cNvSpPr/>
              <p:nvPr/>
            </p:nvSpPr>
            <p:spPr>
              <a:xfrm rot="10800000" flipH="1">
                <a:off x="4911434" y="1665834"/>
                <a:ext cx="603393" cy="855435"/>
              </a:xfrm>
              <a:prstGeom prst="rightArrow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29FBF0-F379-3346-9971-756B5E47D3CA}"/>
                  </a:ext>
                </a:extLst>
              </p:cNvPr>
              <p:cNvSpPr txBox="1"/>
              <p:nvPr/>
            </p:nvSpPr>
            <p:spPr>
              <a:xfrm rot="5400000">
                <a:off x="4952007" y="1934204"/>
                <a:ext cx="662473" cy="357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Drive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A53F6E-DD09-B34C-8F9C-F83AEA338B3F}"/>
                  </a:ext>
                </a:extLst>
              </p:cNvPr>
              <p:cNvGrpSpPr/>
              <p:nvPr/>
            </p:nvGrpSpPr>
            <p:grpSpPr>
              <a:xfrm rot="5400000">
                <a:off x="5040331" y="1975785"/>
                <a:ext cx="1116123" cy="263746"/>
                <a:chOff x="5322795" y="3892250"/>
                <a:chExt cx="1456385" cy="34415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C8DC7AC-FC50-CB4C-B9B7-E44115886C12}"/>
                    </a:ext>
                  </a:extLst>
                </p:cNvPr>
                <p:cNvSpPr/>
                <p:nvPr/>
              </p:nvSpPr>
              <p:spPr>
                <a:xfrm>
                  <a:off x="5322795" y="3892250"/>
                  <a:ext cx="1456385" cy="230431"/>
                </a:xfrm>
                <a:prstGeom prst="rect">
                  <a:avLst/>
                </a:prstGeom>
                <a:solidFill>
                  <a:srgbClr val="EEECE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716E212-7BE7-624E-A7A1-6CA578C94EF9}"/>
                    </a:ext>
                  </a:extLst>
                </p:cNvPr>
                <p:cNvSpPr/>
                <p:nvPr/>
              </p:nvSpPr>
              <p:spPr>
                <a:xfrm>
                  <a:off x="5322795" y="4126481"/>
                  <a:ext cx="1456385" cy="109921"/>
                </a:xfrm>
                <a:prstGeom prst="rect">
                  <a:avLst/>
                </a:prstGeom>
                <a:solidFill>
                  <a:srgbClr val="31859C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6638EB7-678A-8542-A2AE-6BEDDBDC0479}"/>
                    </a:ext>
                  </a:extLst>
                </p:cNvPr>
                <p:cNvGrpSpPr/>
                <p:nvPr/>
              </p:nvGrpSpPr>
              <p:grpSpPr>
                <a:xfrm>
                  <a:off x="5474470" y="3970841"/>
                  <a:ext cx="1143386" cy="81710"/>
                  <a:chOff x="5474470" y="3970841"/>
                  <a:chExt cx="1143386" cy="81710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919FD9B7-6EE6-5640-B11F-35673F715116}"/>
                      </a:ext>
                    </a:extLst>
                  </p:cNvPr>
                  <p:cNvGrpSpPr/>
                  <p:nvPr/>
                </p:nvGrpSpPr>
                <p:grpSpPr>
                  <a:xfrm>
                    <a:off x="5474470" y="3970841"/>
                    <a:ext cx="533786" cy="81710"/>
                    <a:chOff x="5789779" y="3350731"/>
                    <a:chExt cx="533786" cy="81710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A043F639-5873-EF45-B5CE-D6340FC5F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7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3A38A304-F201-6045-9CC8-9BAE2EED2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21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B990CFF7-6D9A-634B-80ED-825715514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5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9DA6BC5A-4E89-874D-978A-7B83E69451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1538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D1A0F9ED-DD6C-F74D-AAB0-331398521BBD}"/>
                      </a:ext>
                    </a:extLst>
                  </p:cNvPr>
                  <p:cNvGrpSpPr/>
                  <p:nvPr/>
                </p:nvGrpSpPr>
                <p:grpSpPr>
                  <a:xfrm>
                    <a:off x="6084070" y="3970841"/>
                    <a:ext cx="533786" cy="81710"/>
                    <a:chOff x="5789779" y="3350731"/>
                    <a:chExt cx="533786" cy="81710"/>
                  </a:xfrm>
                </p:grpSpPr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5874A99E-CBA3-5F44-B7D0-5CF2BDFD5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7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ADA3370D-AC3A-7B4E-9471-BD804860C6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21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C871125C-C836-DB41-AF50-BFE5898AF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579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4A6FAB88-3302-1E40-8981-225EEB2F6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1538" y="3350731"/>
                      <a:ext cx="82027" cy="817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BBB59">
                            <a:lumMod val="50000"/>
                          </a:srgbClr>
                        </a:gs>
                        <a:gs pos="100000">
                          <a:srgbClr val="9BBB59">
                            <a:lumMod val="40000"/>
                            <a:lumOff val="60000"/>
                          </a:srgbClr>
                        </a:gs>
                      </a:gsLst>
                      <a:lin ang="16200000" scaled="0"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27B5EDB-0B22-B347-B6DB-07462336EA5F}"/>
              </a:ext>
            </a:extLst>
          </p:cNvPr>
          <p:cNvSpPr txBox="1"/>
          <p:nvPr/>
        </p:nvSpPr>
        <p:spPr>
          <a:xfrm>
            <a:off x="6716822" y="5381007"/>
            <a:ext cx="2155227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Metal ejecta transport: surface/particle &amp; particle/particle interactions</a:t>
            </a:r>
            <a:endParaRPr lang="en-US" sz="14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27B7D73-C2D4-6041-90AF-335459ADDF35}"/>
              </a:ext>
            </a:extLst>
          </p:cNvPr>
          <p:cNvSpPr/>
          <p:nvPr/>
        </p:nvSpPr>
        <p:spPr>
          <a:xfrm>
            <a:off x="6740342" y="4745902"/>
            <a:ext cx="23191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/>
              <a:t>Hans </a:t>
            </a:r>
            <a:r>
              <a:rPr lang="pl-PL" sz="1050" b="1" dirty="0" err="1"/>
              <a:t>Rinderknecht</a:t>
            </a:r>
            <a:r>
              <a:rPr lang="pl-PL" sz="1050" b="1" dirty="0"/>
              <a:t>, </a:t>
            </a:r>
            <a:r>
              <a:rPr lang="pl-PL" sz="1050" b="1" dirty="0" err="1"/>
              <a:t>Yuan</a:t>
            </a:r>
            <a:r>
              <a:rPr lang="pl-PL" sz="1050" b="1" dirty="0"/>
              <a:t> Ping, </a:t>
            </a:r>
            <a:r>
              <a:rPr lang="pl-PL" sz="1050" b="1" dirty="0" err="1"/>
              <a:t>Suzanne</a:t>
            </a:r>
            <a:r>
              <a:rPr lang="pl-PL" sz="1050" b="1" dirty="0"/>
              <a:t> Ali, H.S. Park, J. </a:t>
            </a:r>
            <a:r>
              <a:rPr lang="pl-PL" sz="1050" b="1" dirty="0" err="1"/>
              <a:t>Eggert</a:t>
            </a:r>
            <a:r>
              <a:rPr lang="pl-PL" sz="1050" b="1" dirty="0"/>
              <a:t> </a:t>
            </a:r>
            <a:endParaRPr lang="en-US" sz="1050" b="1" dirty="0">
              <a:effectLst/>
              <a:latin typeface="Helvetica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31F0763-73A1-D649-AD5C-8B8B15F1CF64}"/>
              </a:ext>
            </a:extLst>
          </p:cNvPr>
          <p:cNvSpPr/>
          <p:nvPr/>
        </p:nvSpPr>
        <p:spPr>
          <a:xfrm>
            <a:off x="14650" y="3490585"/>
            <a:ext cx="25278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/>
              <a:t>Michelle Gregor, Jon </a:t>
            </a:r>
            <a:r>
              <a:rPr lang="pl-PL" sz="1050" b="1" dirty="0" err="1"/>
              <a:t>Eggert</a:t>
            </a:r>
            <a:r>
              <a:rPr lang="pl-PL" sz="1050" b="1" dirty="0"/>
              <a:t>, Fernandez </a:t>
            </a:r>
            <a:r>
              <a:rPr lang="pl-PL" sz="1050" b="1" dirty="0" err="1"/>
              <a:t>Panella</a:t>
            </a:r>
            <a:r>
              <a:rPr lang="pl-PL" sz="1050" b="1" dirty="0"/>
              <a:t>, Lara </a:t>
            </a:r>
            <a:r>
              <a:rPr lang="pl-PL" sz="1050" b="1" dirty="0" err="1"/>
              <a:t>Leininger</a:t>
            </a:r>
            <a:r>
              <a:rPr lang="pl-PL" sz="1050" b="1" dirty="0"/>
              <a:t> </a:t>
            </a:r>
            <a:endParaRPr lang="en-US" sz="1050" b="1" dirty="0">
              <a:effectLst/>
              <a:latin typeface="Helvetica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11AB6C-E070-3644-9684-B8A88B7A4612}"/>
              </a:ext>
            </a:extLst>
          </p:cNvPr>
          <p:cNvSpPr txBox="1"/>
          <p:nvPr/>
        </p:nvSpPr>
        <p:spPr>
          <a:xfrm>
            <a:off x="7022317" y="-1086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 HED Platforms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8866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30" y="457548"/>
            <a:ext cx="8613891" cy="647700"/>
          </a:xfrm>
        </p:spPr>
        <p:txBody>
          <a:bodyPr/>
          <a:lstStyle/>
          <a:p>
            <a:r>
              <a:rPr lang="en-US" sz="2800" dirty="0"/>
              <a:t>LLNL continues to develop new HED platforms in materials and plasma properties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0867" y="1447974"/>
            <a:ext cx="269965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 Pressure Plasma EOS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077" y="1447974"/>
            <a:ext cx="281651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Foam/Porous 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3E043-2BB2-234B-B57D-A4B96F843138}"/>
              </a:ext>
            </a:extLst>
          </p:cNvPr>
          <p:cNvSpPr txBox="1"/>
          <p:nvPr/>
        </p:nvSpPr>
        <p:spPr>
          <a:xfrm>
            <a:off x="115077" y="5454205"/>
            <a:ext cx="282579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EOS and properties of porous, foam, additive manufactured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70E02-E9FB-D647-B862-5DFDBDC4A4EB}"/>
              </a:ext>
            </a:extLst>
          </p:cNvPr>
          <p:cNvSpPr txBox="1"/>
          <p:nvPr/>
        </p:nvSpPr>
        <p:spPr>
          <a:xfrm>
            <a:off x="6481290" y="5454205"/>
            <a:ext cx="245819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6350" lvl="1"/>
            <a:r>
              <a:rPr lang="en-US" sz="1400" b="1" dirty="0"/>
              <a:t>Develop an EOS platform to reach 100’s of Mbar in a planar physics package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A65AD5-FB95-EB43-9E0D-CD7C65270B15}"/>
              </a:ext>
            </a:extLst>
          </p:cNvPr>
          <p:cNvGrpSpPr/>
          <p:nvPr/>
        </p:nvGrpSpPr>
        <p:grpSpPr>
          <a:xfrm>
            <a:off x="6904727" y="2431844"/>
            <a:ext cx="1830536" cy="2194870"/>
            <a:chOff x="1338683" y="2264262"/>
            <a:chExt cx="1830536" cy="219487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BE37E9B-617F-0142-8854-53CA83E005D4}"/>
                </a:ext>
              </a:extLst>
            </p:cNvPr>
            <p:cNvSpPr/>
            <p:nvPr/>
          </p:nvSpPr>
          <p:spPr>
            <a:xfrm>
              <a:off x="1338683" y="2756117"/>
              <a:ext cx="1830536" cy="1577861"/>
            </a:xfrm>
            <a:prstGeom prst="roundRect">
              <a:avLst>
                <a:gd name="adj" fmla="val 8940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Isosceles Triangle 78">
              <a:extLst>
                <a:ext uri="{FF2B5EF4-FFF2-40B4-BE49-F238E27FC236}">
                  <a16:creationId xmlns:a16="http://schemas.microsoft.com/office/drawing/2014/main" id="{7E70E945-BCAD-FA41-B050-60C0E1D2502A}"/>
                </a:ext>
              </a:extLst>
            </p:cNvPr>
            <p:cNvSpPr/>
            <p:nvPr/>
          </p:nvSpPr>
          <p:spPr bwMode="auto">
            <a:xfrm>
              <a:off x="1552418" y="3817061"/>
              <a:ext cx="1400007" cy="53142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577FF9A-7BE7-A24C-8212-9A44022DCA7D}"/>
                </a:ext>
              </a:extLst>
            </p:cNvPr>
            <p:cNvSpPr/>
            <p:nvPr/>
          </p:nvSpPr>
          <p:spPr>
            <a:xfrm>
              <a:off x="1568033" y="2555213"/>
              <a:ext cx="1400008" cy="558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08140B6-2AE8-6D46-A9CD-1732498CD2E2}"/>
                </a:ext>
              </a:extLst>
            </p:cNvPr>
            <p:cNvCxnSpPr/>
            <p:nvPr/>
          </p:nvCxnSpPr>
          <p:spPr>
            <a:xfrm rot="5400000">
              <a:off x="1386049" y="2483472"/>
              <a:ext cx="439611" cy="119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5F4FF5-806E-6843-9147-EDF5B3082F99}"/>
                </a:ext>
              </a:extLst>
            </p:cNvPr>
            <p:cNvCxnSpPr/>
            <p:nvPr/>
          </p:nvCxnSpPr>
          <p:spPr>
            <a:xfrm flipV="1">
              <a:off x="2250211" y="2658299"/>
              <a:ext cx="6953" cy="180083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ECE81DD-8C74-944B-BFEC-B44A8108C3C2}"/>
                </a:ext>
              </a:extLst>
            </p:cNvPr>
            <p:cNvSpPr txBox="1"/>
            <p:nvPr/>
          </p:nvSpPr>
          <p:spPr>
            <a:xfrm>
              <a:off x="2061713" y="4010330"/>
              <a:ext cx="4507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cone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189813-C083-9D49-9C17-515EE967F70E}"/>
                </a:ext>
              </a:extLst>
            </p:cNvPr>
            <p:cNvCxnSpPr/>
            <p:nvPr/>
          </p:nvCxnSpPr>
          <p:spPr>
            <a:xfrm rot="5400000">
              <a:off x="2733215" y="2533238"/>
              <a:ext cx="439611" cy="119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B3797B-B9B9-8747-BB71-500CD8D29EF0}"/>
                </a:ext>
              </a:extLst>
            </p:cNvPr>
            <p:cNvCxnSpPr>
              <a:cxnSpLocks/>
              <a:endCxn id="60" idx="4"/>
            </p:cNvCxnSpPr>
            <p:nvPr/>
          </p:nvCxnSpPr>
          <p:spPr>
            <a:xfrm>
              <a:off x="1531507" y="4348487"/>
              <a:ext cx="1420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E89C348-6EBF-4A4C-8164-AA97A62A159D}"/>
                </a:ext>
              </a:extLst>
            </p:cNvPr>
            <p:cNvSpPr/>
            <p:nvPr/>
          </p:nvSpPr>
          <p:spPr>
            <a:xfrm flipV="1">
              <a:off x="1407730" y="4356792"/>
              <a:ext cx="1658200" cy="934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7DABAF6-6AF2-5C4E-88E5-9D2159087D2A}"/>
              </a:ext>
            </a:extLst>
          </p:cNvPr>
          <p:cNvSpPr/>
          <p:nvPr/>
        </p:nvSpPr>
        <p:spPr>
          <a:xfrm>
            <a:off x="7067252" y="4678958"/>
            <a:ext cx="18722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 err="1"/>
              <a:t>Amy</a:t>
            </a:r>
            <a:r>
              <a:rPr lang="pl-PL" sz="1050" b="1" dirty="0"/>
              <a:t> </a:t>
            </a:r>
            <a:r>
              <a:rPr lang="pl-PL" sz="1050" b="1" dirty="0" err="1"/>
              <a:t>Jenei</a:t>
            </a:r>
            <a:r>
              <a:rPr lang="pl-PL" sz="1050" b="1" dirty="0"/>
              <a:t>, Michelle Gregor, </a:t>
            </a:r>
            <a:r>
              <a:rPr lang="pl-PL" sz="1050" b="1" dirty="0" err="1"/>
              <a:t>Damien</a:t>
            </a:r>
            <a:r>
              <a:rPr lang="pl-PL" sz="1050" b="1" dirty="0"/>
              <a:t> Swift </a:t>
            </a:r>
            <a:endParaRPr lang="en-US" sz="1050" b="1" dirty="0">
              <a:effectLst/>
              <a:latin typeface="Helvetica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A9DFBF2F-37EB-5F48-8EAA-602D252DE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97" y="2344113"/>
            <a:ext cx="2805453" cy="1761178"/>
          </a:xfrm>
          <a:prstGeom prst="rect">
            <a:avLst/>
          </a:prstGeom>
        </p:spPr>
      </p:pic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71F1A1F-0281-F641-8463-1A7389DFEFBC}"/>
              </a:ext>
            </a:extLst>
          </p:cNvPr>
          <p:cNvCxnSpPr>
            <a:cxnSpLocks/>
          </p:cNvCxnSpPr>
          <p:nvPr/>
        </p:nvCxnSpPr>
        <p:spPr>
          <a:xfrm flipV="1">
            <a:off x="524425" y="3216938"/>
            <a:ext cx="347204" cy="118149"/>
          </a:xfrm>
          <a:prstGeom prst="straightConnector1">
            <a:avLst/>
          </a:prstGeom>
          <a:ln w="317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D44E9D49-B3F4-234F-8286-CB3E1AAD23A8}"/>
              </a:ext>
            </a:extLst>
          </p:cNvPr>
          <p:cNvSpPr txBox="1"/>
          <p:nvPr/>
        </p:nvSpPr>
        <p:spPr>
          <a:xfrm rot="18352143">
            <a:off x="761089" y="3401998"/>
            <a:ext cx="1001742" cy="23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Dante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2BDE5DE-7258-7C4B-892F-A7795E5F3AE8}"/>
              </a:ext>
            </a:extLst>
          </p:cNvPr>
          <p:cNvSpPr txBox="1"/>
          <p:nvPr/>
        </p:nvSpPr>
        <p:spPr>
          <a:xfrm>
            <a:off x="-131130" y="3274077"/>
            <a:ext cx="1181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Foam sample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E999249-0C51-C844-892D-CED617EED03B}"/>
              </a:ext>
            </a:extLst>
          </p:cNvPr>
          <p:cNvSpPr/>
          <p:nvPr/>
        </p:nvSpPr>
        <p:spPr>
          <a:xfrm>
            <a:off x="185397" y="4295185"/>
            <a:ext cx="18722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/>
              <a:t>Jon </a:t>
            </a:r>
            <a:r>
              <a:rPr lang="pl-PL" sz="1050" b="1" dirty="0" err="1"/>
              <a:t>Eggert</a:t>
            </a:r>
            <a:r>
              <a:rPr lang="pl-PL" sz="1050" b="1" dirty="0"/>
              <a:t>, </a:t>
            </a:r>
            <a:r>
              <a:rPr lang="pl-PL" sz="1050" b="1" dirty="0" err="1"/>
              <a:t>Dayne</a:t>
            </a:r>
            <a:r>
              <a:rPr lang="pl-PL" sz="1050" b="1" dirty="0"/>
              <a:t> </a:t>
            </a:r>
            <a:r>
              <a:rPr lang="pl-PL" sz="1050" b="1" dirty="0" err="1"/>
              <a:t>Fratanduono</a:t>
            </a:r>
            <a:r>
              <a:rPr lang="pl-PL" sz="1050" b="1" dirty="0"/>
              <a:t>, H.S. Park, Rick Kraus </a:t>
            </a:r>
            <a:endParaRPr lang="en-US" sz="1050" b="1" dirty="0">
              <a:effectLst/>
              <a:latin typeface="Helvetica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FFEAB4-61F8-0946-ABED-F9AF99F59AE9}"/>
              </a:ext>
            </a:extLst>
          </p:cNvPr>
          <p:cNvSpPr txBox="1"/>
          <p:nvPr/>
        </p:nvSpPr>
        <p:spPr>
          <a:xfrm>
            <a:off x="3112274" y="1447974"/>
            <a:ext cx="281651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EXAFS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A85CF6-060E-DC4F-B0A2-29D289BB92E3}"/>
              </a:ext>
            </a:extLst>
          </p:cNvPr>
          <p:cNvGrpSpPr/>
          <p:nvPr/>
        </p:nvGrpSpPr>
        <p:grpSpPr>
          <a:xfrm>
            <a:off x="2841354" y="2234301"/>
            <a:ext cx="2990941" cy="1540390"/>
            <a:chOff x="1761720" y="3646318"/>
            <a:chExt cx="2317061" cy="119288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07004E-CFD7-774F-915E-5D3D6195E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2009" y="3651092"/>
              <a:ext cx="1020924" cy="118811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4BEEA2-10B7-A641-8875-503EB172E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761720" y="3646319"/>
              <a:ext cx="1237461" cy="95889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982F4A-3F4A-F043-A3DF-097E371C02B3}"/>
                </a:ext>
              </a:extLst>
            </p:cNvPr>
            <p:cNvSpPr/>
            <p:nvPr/>
          </p:nvSpPr>
          <p:spPr bwMode="auto">
            <a:xfrm>
              <a:off x="2360991" y="3646318"/>
              <a:ext cx="560128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16ABB1-B5D7-8E4D-8420-0A65F3AEF061}"/>
                </a:ext>
              </a:extLst>
            </p:cNvPr>
            <p:cNvSpPr/>
            <p:nvPr/>
          </p:nvSpPr>
          <p:spPr bwMode="auto">
            <a:xfrm rot="19950830">
              <a:off x="2844918" y="3782985"/>
              <a:ext cx="152400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800F1E-3402-6B4A-B424-E15077909F36}"/>
                </a:ext>
              </a:extLst>
            </p:cNvPr>
            <p:cNvSpPr/>
            <p:nvPr/>
          </p:nvSpPr>
          <p:spPr bwMode="auto">
            <a:xfrm>
              <a:off x="2022324" y="4390797"/>
              <a:ext cx="560128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BCA1AC-C43A-1C40-B3EE-8A3A13EC6F85}"/>
                </a:ext>
              </a:extLst>
            </p:cNvPr>
            <p:cNvSpPr/>
            <p:nvPr/>
          </p:nvSpPr>
          <p:spPr bwMode="auto">
            <a:xfrm>
              <a:off x="3984128" y="4026792"/>
              <a:ext cx="94653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1D632A-EBCD-994F-83DA-E3C553B03C14}"/>
              </a:ext>
            </a:extLst>
          </p:cNvPr>
          <p:cNvGrpSpPr/>
          <p:nvPr/>
        </p:nvGrpSpPr>
        <p:grpSpPr>
          <a:xfrm>
            <a:off x="2943979" y="3391272"/>
            <a:ext cx="1489328" cy="1817685"/>
            <a:chOff x="4545707" y="1389887"/>
            <a:chExt cx="4141093" cy="53366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55BF0DA-917A-E04F-B90F-A37924B18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3752" y="1389887"/>
              <a:ext cx="3813048" cy="53366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8AFA548-A5E4-0C4A-A03D-E2833E079816}"/>
                </a:ext>
              </a:extLst>
            </p:cNvPr>
            <p:cNvSpPr/>
            <p:nvPr/>
          </p:nvSpPr>
          <p:spPr bwMode="auto">
            <a:xfrm>
              <a:off x="4545707" y="1389888"/>
              <a:ext cx="849253" cy="17922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6EC026-3AE6-2044-8401-3E85792A77EF}"/>
              </a:ext>
            </a:extLst>
          </p:cNvPr>
          <p:cNvSpPr txBox="1"/>
          <p:nvPr/>
        </p:nvSpPr>
        <p:spPr>
          <a:xfrm>
            <a:off x="3177750" y="5454205"/>
            <a:ext cx="282579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Develop EXAFS platform to infer bulk material temperatures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F5CE3A-6D14-7C4A-8823-C6A692A1F348}"/>
              </a:ext>
            </a:extLst>
          </p:cNvPr>
          <p:cNvSpPr/>
          <p:nvPr/>
        </p:nvSpPr>
        <p:spPr>
          <a:xfrm>
            <a:off x="4406283" y="4309626"/>
            <a:ext cx="18722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b="1" dirty="0"/>
              <a:t>F. </a:t>
            </a:r>
            <a:r>
              <a:rPr lang="pl-PL" sz="1050" b="1" dirty="0" err="1"/>
              <a:t>Coppari</a:t>
            </a:r>
            <a:r>
              <a:rPr lang="pl-PL" sz="1050" b="1" dirty="0"/>
              <a:t>, Y. Ping, A. Krygier, J. </a:t>
            </a:r>
            <a:r>
              <a:rPr lang="pl-PL" sz="1050" b="1" dirty="0" err="1"/>
              <a:t>McNaney</a:t>
            </a:r>
            <a:endParaRPr lang="en-US" sz="1050" b="1" dirty="0">
              <a:effectLst/>
              <a:latin typeface="Helvetica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A453C4-5C86-4C49-9200-8E3F79B518D7}"/>
              </a:ext>
            </a:extLst>
          </p:cNvPr>
          <p:cNvSpPr txBox="1"/>
          <p:nvPr/>
        </p:nvSpPr>
        <p:spPr>
          <a:xfrm>
            <a:off x="6904727" y="30295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 HED Platforms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5063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83" y="291490"/>
            <a:ext cx="8229600" cy="1008771"/>
          </a:xfrm>
        </p:spPr>
        <p:txBody>
          <a:bodyPr/>
          <a:lstStyle/>
          <a:p>
            <a:r>
              <a:rPr lang="en-US" sz="2800" dirty="0"/>
              <a:t>Recent Fe opacity experiments at Z show discrepancies between measurement and theory</a:t>
            </a:r>
          </a:p>
        </p:txBody>
      </p:sp>
      <p:pic>
        <p:nvPicPr>
          <p:cNvPr id="10" name="Picture 9" descr="Screen Shot 2016-03-24 at 8.28.39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93" y="4586299"/>
            <a:ext cx="3779520" cy="210820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142537" y="1556369"/>
            <a:ext cx="4865765" cy="4090965"/>
            <a:chOff x="3454401" y="59257"/>
            <a:chExt cx="5689600" cy="4783615"/>
          </a:xfrm>
        </p:grpSpPr>
        <p:pic>
          <p:nvPicPr>
            <p:cNvPr id="20" name="Picture 19" descr="Screen Shot 2016-03-24 at 8.33.27 PM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4401" y="59257"/>
              <a:ext cx="5689600" cy="47836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174067" y="152400"/>
              <a:ext cx="894640" cy="369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195 eV</a:t>
              </a:r>
              <a:endParaRPr lang="en-US" sz="1100" b="1" baseline="300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4067" y="1176864"/>
              <a:ext cx="894640" cy="369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182 eV</a:t>
              </a:r>
              <a:endParaRPr lang="en-US" sz="1100" b="1" baseline="300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74067" y="2243664"/>
              <a:ext cx="894640" cy="369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170 eV</a:t>
              </a:r>
              <a:endParaRPr lang="en-US" sz="1100" b="1" baseline="30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4067" y="3310464"/>
              <a:ext cx="894640" cy="369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164 eV</a:t>
              </a:r>
              <a:endParaRPr lang="en-US" sz="1100" b="1" baseline="300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5093" y="1403396"/>
            <a:ext cx="39264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latin typeface="Calibri"/>
                <a:cs typeface="Calibri"/>
              </a:rPr>
              <a:t>• Opacity experiments on Fe at 156 eV show reasonably good agreement with theory.  (Anchor 1)</a:t>
            </a:r>
          </a:p>
          <a:p>
            <a:pPr>
              <a:spcAft>
                <a:spcPts val="1200"/>
              </a:spcAft>
            </a:pPr>
            <a:r>
              <a:rPr lang="en-US" sz="1600" b="1">
                <a:latin typeface="Calibri"/>
                <a:cs typeface="Calibri"/>
              </a:rPr>
              <a:t>• Experiments on Fe disagree at 182 (Anchor 2) - 195 eV. </a:t>
            </a:r>
          </a:p>
          <a:p>
            <a:pPr>
              <a:spcAft>
                <a:spcPts val="1200"/>
              </a:spcAft>
            </a:pPr>
            <a:r>
              <a:rPr lang="en-US" sz="1600" b="1">
                <a:latin typeface="Calibri"/>
                <a:cs typeface="Calibri"/>
              </a:rPr>
              <a:t>• There are systematic deviations from theory in both the overall level of the opacities and in the detailed shapes of the lines.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972" y="4085368"/>
            <a:ext cx="3692702" cy="1646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Calibri"/>
                <a:cs typeface="Calibri"/>
              </a:rPr>
              <a:t>A higher-than-predicted measurement of iron opacity at solar interior temperatures </a:t>
            </a:r>
          </a:p>
          <a:p>
            <a:endParaRPr lang="en-US"/>
          </a:p>
          <a:p>
            <a:r>
              <a:rPr lang="en-US" sz="1100">
                <a:latin typeface="Calibri"/>
                <a:cs typeface="Calibri"/>
              </a:rPr>
              <a:t>J.E. Bailey, T. Nagayama, G.P. Loisel, G.A. Rochau, C. Blancard, J. Colgan, Ph. Cosse, G. Faussurier, C.J. Fontes, F. Gilleron, I. Golovkin, S.B. Hansen, C.A. Iglesias, D.P. Kilcrease, J.J. MacFarlane, R.C. Mancini, S.N. Nahar, C. Orban, J.-C. Pain, A.K. Pradhan, M. Sherrill, and B.G. Wilson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5805123"/>
            <a:ext cx="9144000" cy="6501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0">
            <a:noAutofit/>
          </a:bodyPr>
          <a:lstStyle/>
          <a:p>
            <a:pPr algn="ctr" eaLnBrk="0" hangingPunct="0">
              <a:lnSpc>
                <a:spcPts val="2160"/>
              </a:lnSpc>
            </a:pPr>
            <a:r>
              <a:rPr lang="en-US" dirty="0">
                <a:solidFill>
                  <a:schemeClr val="bg1"/>
                </a:solidFill>
              </a:rPr>
              <a:t>A national strategy has been developed to replicate the iron opacity experiments </a:t>
            </a:r>
          </a:p>
          <a:p>
            <a:pPr algn="ctr" eaLnBrk="0" hangingPunct="0">
              <a:lnSpc>
                <a:spcPts val="2160"/>
              </a:lnSpc>
            </a:pPr>
            <a:r>
              <a:rPr lang="en-US" dirty="0">
                <a:solidFill>
                  <a:schemeClr val="bg1"/>
                </a:solidFill>
              </a:rPr>
              <a:t>on NIF and deliver cross-platform validation of opacity data at ”anchor” conditions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895BD-8034-F64C-86AF-A0D0CECD92A8}"/>
              </a:ext>
            </a:extLst>
          </p:cNvPr>
          <p:cNvSpPr txBox="1"/>
          <p:nvPr/>
        </p:nvSpPr>
        <p:spPr>
          <a:xfrm>
            <a:off x="8205923" y="-10106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Opacity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8939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287" y="326919"/>
            <a:ext cx="8229600" cy="1008771"/>
          </a:xfrm>
        </p:spPr>
        <p:txBody>
          <a:bodyPr/>
          <a:lstStyle/>
          <a:p>
            <a:r>
              <a:rPr lang="en-US" sz="2800" dirty="0"/>
              <a:t>We are conducting a wide range of HED experiments to study radiation transport and radiative properties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240" y="0"/>
            <a:ext cx="1873975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Radiation Transport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AE26FD7-525B-2243-B38D-58ADD29B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64272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HED delivers data in complex configurations to validate radiation transport models</a:t>
            </a:r>
          </a:p>
        </p:txBody>
      </p:sp>
      <p:pic>
        <p:nvPicPr>
          <p:cNvPr id="17" name="Picture 17" descr="15312Left">
            <a:extLst>
              <a:ext uri="{FF2B5EF4-FFF2-40B4-BE49-F238E27FC236}">
                <a16:creationId xmlns:a16="http://schemas.microsoft.com/office/drawing/2014/main" id="{C620D982-957A-684E-AB87-DE9F94CB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18" y="2086848"/>
            <a:ext cx="2360011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3945805A-4037-F248-B2DB-7FF3BDC6F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01" y="1558241"/>
            <a:ext cx="2571293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/>
              <a:t>Calorimetry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8D654703-5EFE-8449-9939-322512E2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01" y="1923086"/>
            <a:ext cx="2571293" cy="3643312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A4348E4-634E-B14A-9846-3C22AB41B12F}"/>
              </a:ext>
            </a:extLst>
          </p:cNvPr>
          <p:cNvGrpSpPr/>
          <p:nvPr/>
        </p:nvGrpSpPr>
        <p:grpSpPr>
          <a:xfrm>
            <a:off x="2820587" y="1558241"/>
            <a:ext cx="2395154" cy="3992282"/>
            <a:chOff x="5039037" y="1414476"/>
            <a:chExt cx="2633791" cy="3992282"/>
          </a:xfrm>
        </p:grpSpPr>
        <p:pic>
          <p:nvPicPr>
            <p:cNvPr id="54" name="Picture 16" descr="15312Right">
              <a:extLst>
                <a:ext uri="{FF2B5EF4-FFF2-40B4-BE49-F238E27FC236}">
                  <a16:creationId xmlns:a16="http://schemas.microsoft.com/office/drawing/2014/main" id="{6A98B67E-C9ED-6940-8603-5459D0C39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490" y="1825123"/>
              <a:ext cx="2378075" cy="343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5E261533-6ED5-9246-8AED-17784999B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9037" y="1414476"/>
              <a:ext cx="2633791" cy="36933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/>
                <a:t>Radiography</a:t>
              </a:r>
            </a:p>
          </p:txBody>
        </p:sp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87B3076A-D24E-7744-B567-ACC2E4C90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0615" y="1796548"/>
              <a:ext cx="765175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Polar DIM</a:t>
              </a:r>
            </a:p>
          </p:txBody>
        </p:sp>
        <p:sp>
          <p:nvSpPr>
            <p:cNvPr id="57" name="Rectangle 11">
              <a:extLst>
                <a:ext uri="{FF2B5EF4-FFF2-40B4-BE49-F238E27FC236}">
                  <a16:creationId xmlns:a16="http://schemas.microsoft.com/office/drawing/2014/main" id="{1D41A9B6-1844-F248-9FC3-7D7E13FA6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799" y="1784083"/>
              <a:ext cx="2621991" cy="36226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88" name="Down Arrow 87">
            <a:extLst>
              <a:ext uri="{FF2B5EF4-FFF2-40B4-BE49-F238E27FC236}">
                <a16:creationId xmlns:a16="http://schemas.microsoft.com/office/drawing/2014/main" id="{AA2612C5-E20F-674D-A309-9A90D18B0E26}"/>
              </a:ext>
            </a:extLst>
          </p:cNvPr>
          <p:cNvSpPr/>
          <p:nvPr/>
        </p:nvSpPr>
        <p:spPr bwMode="auto">
          <a:xfrm>
            <a:off x="5389302" y="1704222"/>
            <a:ext cx="270663" cy="4091621"/>
          </a:xfrm>
          <a:prstGeom prst="downArrow">
            <a:avLst/>
          </a:prstGeom>
          <a:noFill/>
          <a:ln w="3175"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32DA92-E72C-B344-9FBC-DD16C89C4162}"/>
              </a:ext>
            </a:extLst>
          </p:cNvPr>
          <p:cNvSpPr txBox="1"/>
          <p:nvPr/>
        </p:nvSpPr>
        <p:spPr>
          <a:xfrm>
            <a:off x="5230375" y="168047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330BD1-7A0D-864B-8584-28F4F659537D}"/>
              </a:ext>
            </a:extLst>
          </p:cNvPr>
          <p:cNvSpPr txBox="1"/>
          <p:nvPr/>
        </p:nvSpPr>
        <p:spPr>
          <a:xfrm>
            <a:off x="5229203" y="327364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2005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E430251-F980-E54F-BC67-F786BDBBDB37}"/>
              </a:ext>
            </a:extLst>
          </p:cNvPr>
          <p:cNvSpPr txBox="1"/>
          <p:nvPr/>
        </p:nvSpPr>
        <p:spPr>
          <a:xfrm>
            <a:off x="5230789" y="494316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B81CDF-F44D-C143-8D30-5F95131DB7FC}"/>
              </a:ext>
            </a:extLst>
          </p:cNvPr>
          <p:cNvSpPr txBox="1"/>
          <p:nvPr/>
        </p:nvSpPr>
        <p:spPr>
          <a:xfrm>
            <a:off x="5230790" y="5376955"/>
            <a:ext cx="572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2011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2D895CB-3DEB-2B40-8D3F-986638D63FE1}"/>
              </a:ext>
            </a:extLst>
          </p:cNvPr>
          <p:cNvSpPr txBox="1"/>
          <p:nvPr/>
        </p:nvSpPr>
        <p:spPr>
          <a:xfrm>
            <a:off x="8227445" y="138469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NIF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831BA3-839E-F74D-B7D2-E176CAA0E26F}"/>
              </a:ext>
            </a:extLst>
          </p:cNvPr>
          <p:cNvSpPr txBox="1"/>
          <p:nvPr/>
        </p:nvSpPr>
        <p:spPr>
          <a:xfrm>
            <a:off x="7245062" y="13920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2DF9FA7-9B5D-0741-8878-57FC2303BE74}"/>
              </a:ext>
            </a:extLst>
          </p:cNvPr>
          <p:cNvSpPr txBox="1"/>
          <p:nvPr/>
        </p:nvSpPr>
        <p:spPr>
          <a:xfrm>
            <a:off x="5828218" y="139201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A8464"/>
                </a:solidFill>
              </a:rPr>
              <a:t>Omega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FC7991-2A9B-5A49-B802-C3DD3A18BC08}"/>
              </a:ext>
            </a:extLst>
          </p:cNvPr>
          <p:cNvSpPr txBox="1"/>
          <p:nvPr/>
        </p:nvSpPr>
        <p:spPr>
          <a:xfrm>
            <a:off x="5700355" y="1760937"/>
            <a:ext cx="125942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A8464"/>
                </a:solidFill>
              </a:rPr>
              <a:t>Drive, burn-thru</a:t>
            </a: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Drive – calorimetry</a:t>
            </a: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  <a:p>
            <a:pPr algn="ctr"/>
            <a:r>
              <a:rPr lang="en-US" sz="1000" dirty="0" err="1">
                <a:solidFill>
                  <a:srgbClr val="0A8464"/>
                </a:solidFill>
              </a:rPr>
              <a:t>Backlighter</a:t>
            </a:r>
            <a:endParaRPr lang="en-US" sz="1000" dirty="0">
              <a:solidFill>
                <a:srgbClr val="0A8464"/>
              </a:solidFill>
            </a:endParaRP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1</a:t>
            </a:r>
            <a:r>
              <a:rPr lang="en-US" sz="1000" baseline="30000" dirty="0">
                <a:solidFill>
                  <a:srgbClr val="0A8464"/>
                </a:solidFill>
              </a:rPr>
              <a:t>st</a:t>
            </a:r>
            <a:r>
              <a:rPr lang="en-US" sz="1000" dirty="0">
                <a:solidFill>
                  <a:srgbClr val="0A8464"/>
                </a:solidFill>
              </a:rPr>
              <a:t> Calorimetry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1</a:t>
            </a:r>
            <a:r>
              <a:rPr lang="en-US" sz="1000" baseline="30000" dirty="0">
                <a:solidFill>
                  <a:srgbClr val="0A8464"/>
                </a:solidFill>
              </a:rPr>
              <a:t>st</a:t>
            </a:r>
            <a:r>
              <a:rPr lang="en-US" sz="1000" dirty="0">
                <a:solidFill>
                  <a:srgbClr val="0A8464"/>
                </a:solidFill>
              </a:rPr>
              <a:t> Radiography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Streak emission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Calorimetry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Radiography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Calorimetry</a:t>
            </a: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Burn-thru</a:t>
            </a: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Calorimetry</a:t>
            </a: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  <a:p>
            <a:pPr algn="ctr"/>
            <a:r>
              <a:rPr lang="en-US" sz="1000" dirty="0">
                <a:solidFill>
                  <a:srgbClr val="0A8464"/>
                </a:solidFill>
              </a:rPr>
              <a:t>Qualify NIF materials</a:t>
            </a:r>
          </a:p>
          <a:p>
            <a:pPr algn="ctr"/>
            <a:endParaRPr lang="en-US" sz="1000" dirty="0">
              <a:solidFill>
                <a:srgbClr val="0A8464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D7577F8-E6FA-0443-B603-AD9F563C4DE1}"/>
              </a:ext>
            </a:extLst>
          </p:cNvPr>
          <p:cNvSpPr txBox="1"/>
          <p:nvPr/>
        </p:nvSpPr>
        <p:spPr>
          <a:xfrm>
            <a:off x="6916114" y="1688599"/>
            <a:ext cx="9014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Drive</a:t>
            </a: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Drive</a:t>
            </a: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Radiography</a:t>
            </a: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F9B0A1E-DFDA-8C48-8B44-01E37DA10DFB}"/>
              </a:ext>
            </a:extLst>
          </p:cNvPr>
          <p:cNvSpPr txBox="1"/>
          <p:nvPr/>
        </p:nvSpPr>
        <p:spPr>
          <a:xfrm>
            <a:off x="7931752" y="1702416"/>
            <a:ext cx="9885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Drive</a:t>
            </a: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Calorimetry</a:t>
            </a: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Radiography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C7866AB-FDCF-AF48-A389-39D0956C5D11}"/>
              </a:ext>
            </a:extLst>
          </p:cNvPr>
          <p:cNvSpPr txBox="1"/>
          <p:nvPr/>
        </p:nvSpPr>
        <p:spPr>
          <a:xfrm>
            <a:off x="56493" y="5662135"/>
            <a:ext cx="2518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Searchlight: Steve </a:t>
            </a:r>
            <a:r>
              <a:rPr lang="en-US" sz="1200" b="1" dirty="0" err="1"/>
              <a:t>MacLaren</a:t>
            </a:r>
            <a:r>
              <a:rPr lang="en-US" sz="1200" b="1" dirty="0"/>
              <a:t>, PI</a:t>
            </a:r>
          </a:p>
        </p:txBody>
      </p:sp>
    </p:spTree>
    <p:extLst>
      <p:ext uri="{BB962C8B-B14F-4D97-AF65-F5344CB8AC3E}">
        <p14:creationId xmlns:p14="http://schemas.microsoft.com/office/powerpoint/2010/main" val="71495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6743700" y="422278"/>
            <a:ext cx="13208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2" rIns="91404" bIns="45702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29A1F4-12CE-284F-B378-5E14970F0AD9}"/>
              </a:ext>
            </a:extLst>
          </p:cNvPr>
          <p:cNvGrpSpPr/>
          <p:nvPr/>
        </p:nvGrpSpPr>
        <p:grpSpPr>
          <a:xfrm>
            <a:off x="129309" y="1312926"/>
            <a:ext cx="2769783" cy="3796231"/>
            <a:chOff x="406527" y="1380888"/>
            <a:chExt cx="3443457" cy="4719561"/>
          </a:xfrm>
        </p:grpSpPr>
        <p:pic>
          <p:nvPicPr>
            <p:cNvPr id="6" name="Picture 5" descr="Screen Shot 2015-06-10 at 10.12.57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527" y="1380888"/>
              <a:ext cx="3443457" cy="4719561"/>
            </a:xfrm>
            <a:prstGeom prst="rect">
              <a:avLst/>
            </a:prstGeom>
          </p:spPr>
        </p:pic>
        <p:pic>
          <p:nvPicPr>
            <p:cNvPr id="37" name="Picture 36" descr="N150604-001-999_exposure.jpg"/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431913" y="2386913"/>
              <a:ext cx="1576234" cy="2299283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 bwMode="auto">
            <a:xfrm rot="5400000">
              <a:off x="1853027" y="780789"/>
              <a:ext cx="554801" cy="2194683"/>
            </a:xfrm>
            <a:prstGeom prst="rightArrow">
              <a:avLst/>
            </a:prstGeom>
            <a:solidFill>
              <a:schemeClr val="bg2">
                <a:lumMod val="90000"/>
                <a:alpha val="5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6555" y="1508799"/>
              <a:ext cx="1192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alibri"/>
                  <a:cs typeface="Calibri"/>
                </a:rPr>
                <a:t>Main drive</a:t>
              </a:r>
            </a:p>
          </p:txBody>
        </p:sp>
        <p:sp>
          <p:nvSpPr>
            <p:cNvPr id="41" name="Right Arrow 40"/>
            <p:cNvSpPr/>
            <p:nvPr/>
          </p:nvSpPr>
          <p:spPr bwMode="auto">
            <a:xfrm rot="16200000">
              <a:off x="1911185" y="4324800"/>
              <a:ext cx="649272" cy="2194683"/>
            </a:xfrm>
            <a:prstGeom prst="rightArrow">
              <a:avLst/>
            </a:prstGeom>
            <a:solidFill>
              <a:schemeClr val="bg2">
                <a:lumMod val="90000"/>
                <a:alpha val="5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ＭＳ Ｐゴシック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54770" y="5162633"/>
              <a:ext cx="9606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err="1">
                  <a:latin typeface="Calibri"/>
                  <a:cs typeface="Calibri"/>
                </a:rPr>
                <a:t>Reshock</a:t>
              </a:r>
              <a:r>
                <a:rPr lang="en-US"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en-US">
                  <a:latin typeface="Calibri"/>
                  <a:cs typeface="Calibri"/>
                </a:rPr>
                <a:t>drive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4291472" y="2342488"/>
            <a:ext cx="4521092" cy="2820219"/>
            <a:chOff x="264633" y="1771196"/>
            <a:chExt cx="4092501" cy="2916822"/>
          </a:xfrm>
        </p:grpSpPr>
        <p:pic>
          <p:nvPicPr>
            <p:cNvPr id="18" name="Picture 17" descr="Screen Shot 2015-06-10 at 4.32.31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3938" y="1826581"/>
              <a:ext cx="2093196" cy="2861437"/>
            </a:xfrm>
            <a:prstGeom prst="rect">
              <a:avLst/>
            </a:prstGeom>
          </p:spPr>
        </p:pic>
        <p:pic>
          <p:nvPicPr>
            <p:cNvPr id="19" name="Picture 18" descr="Screen Shot 2015-06-10 at 4.33.53 PM.png"/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633" y="1771196"/>
              <a:ext cx="2008667" cy="289718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017863" y="5233344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Simulation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5552" y="5231688"/>
            <a:ext cx="126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Experiment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7260" y="1380888"/>
            <a:ext cx="401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NIF’s large energy enables large features to be driven and radiographed enabling detailed comparisons with simulation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9309" y="642660"/>
            <a:ext cx="9014691" cy="1008771"/>
          </a:xfrm>
        </p:spPr>
        <p:txBody>
          <a:bodyPr anchor="ctr"/>
          <a:lstStyle/>
          <a:p>
            <a:r>
              <a:rPr lang="en-US" sz="2400" dirty="0">
                <a:solidFill>
                  <a:srgbClr val="18579B"/>
                </a:solidFill>
                <a:latin typeface="Calibri"/>
                <a:ea typeface="MS PGothic" charset="0"/>
                <a:cs typeface="Calibri"/>
              </a:rPr>
              <a:t>The re-shock campaign gave us a controlled platform to obtain quantitative data for comparison with models and simulations</a:t>
            </a:r>
            <a:br>
              <a:rPr lang="en-US" sz="2400" dirty="0">
                <a:solidFill>
                  <a:srgbClr val="18579B"/>
                </a:solidFill>
                <a:latin typeface="Calibri"/>
                <a:ea typeface="MS PGothic" charset="0"/>
                <a:cs typeface="Calibri"/>
              </a:rPr>
            </a:br>
            <a:br>
              <a:rPr lang="en-US" sz="2400" dirty="0">
                <a:solidFill>
                  <a:srgbClr val="18579B"/>
                </a:solidFill>
                <a:latin typeface="Calibri"/>
                <a:ea typeface="MS PGothic" charset="0"/>
                <a:cs typeface="Calibri"/>
              </a:rPr>
            </a:b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E37B0-A94D-3E4B-80C7-EBF7D9E98ABA}"/>
              </a:ext>
            </a:extLst>
          </p:cNvPr>
          <p:cNvSpPr txBox="1"/>
          <p:nvPr/>
        </p:nvSpPr>
        <p:spPr>
          <a:xfrm>
            <a:off x="-2240" y="0"/>
            <a:ext cx="1527982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Hydrodynamics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6B8F3A-5601-C544-8A84-51457D9B51BD}"/>
              </a:ext>
            </a:extLst>
          </p:cNvPr>
          <p:cNvSpPr txBox="1"/>
          <p:nvPr/>
        </p:nvSpPr>
        <p:spPr>
          <a:xfrm>
            <a:off x="7683344" y="-6944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Planar Hydro</a:t>
            </a:r>
            <a:endParaRPr lang="en-US" sz="1600" b="1" dirty="0"/>
          </a:p>
        </p:txBody>
      </p:sp>
      <p:pic>
        <p:nvPicPr>
          <p:cNvPr id="22" name="Picture 21" descr="TypeF_recolor.png">
            <a:extLst>
              <a:ext uri="{FF2B5EF4-FFF2-40B4-BE49-F238E27FC236}">
                <a16:creationId xmlns:a16="http://schemas.microsoft.com/office/drawing/2014/main" id="{0E255AF7-A6D4-4447-A840-CF368E2BA5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23892">
            <a:off x="2059940" y="3711285"/>
            <a:ext cx="3015829" cy="2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roshot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1939" y="1330724"/>
            <a:ext cx="3456432" cy="476707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62894" y="2665810"/>
            <a:ext cx="90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/>
              </a:rPr>
              <a:t>CRF foam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77429" y="3920923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Source Sans Pro"/>
              </a:rPr>
              <a:t>CHI tracer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220827" y="3897070"/>
            <a:ext cx="119044" cy="134926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62925" y="6036623"/>
            <a:ext cx="28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ource Sans Pro"/>
              </a:rPr>
              <a:t>Pre-shot target radiograph</a:t>
            </a:r>
          </a:p>
        </p:txBody>
      </p:sp>
      <p:pic>
        <p:nvPicPr>
          <p:cNvPr id="20" name="Picture 19" descr="30 ns N160105-0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771" y="1392472"/>
            <a:ext cx="4112029" cy="42006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41709" y="1945482"/>
            <a:ext cx="16259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Source Sans Pro"/>
              </a:rPr>
              <a:t>unshocked</a:t>
            </a:r>
            <a:r>
              <a:rPr lang="en-US" sz="1400" dirty="0">
                <a:latin typeface="Source Sans Pro"/>
              </a:rPr>
              <a:t> Ni foam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805719" y="2253259"/>
            <a:ext cx="607722" cy="780698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335334" y="2713436"/>
            <a:ext cx="378249" cy="45816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51159" y="1791593"/>
            <a:ext cx="90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/>
              </a:rPr>
              <a:t>CRF foam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1706" y="4018336"/>
            <a:ext cx="1197764" cy="307777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/>
              </a:rPr>
              <a:t>plastic spikes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6646" y="2962838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/>
              </a:rPr>
              <a:t>CHI spikes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932" y="2413081"/>
            <a:ext cx="182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/>
              </a:rPr>
              <a:t>shock front in Ni foam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752490" y="3171600"/>
            <a:ext cx="304655" cy="29373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168419" y="3728293"/>
            <a:ext cx="229820" cy="290043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89275" y="5223838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Source Sans Pro"/>
              </a:rPr>
              <a:t>drive direction</a:t>
            </a:r>
          </a:p>
        </p:txBody>
      </p:sp>
      <p:sp>
        <p:nvSpPr>
          <p:cNvPr id="37" name="Up Arrow 36"/>
          <p:cNvSpPr/>
          <p:nvPr/>
        </p:nvSpPr>
        <p:spPr bwMode="auto">
          <a:xfrm>
            <a:off x="6143086" y="4916460"/>
            <a:ext cx="865604" cy="36466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8947" y="3406483"/>
            <a:ext cx="4088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l </a:t>
            </a:r>
            <a:r>
              <a:rPr lang="en-US" sz="1400" dirty="0">
                <a:latin typeface="Source Sans Pro"/>
              </a:rPr>
              <a:t>= 120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>
                <a:latin typeface="Source Sans Pro"/>
              </a:rPr>
              <a:t>m, a = 6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>
                <a:latin typeface="Source Sans Pro"/>
              </a:rPr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41596" y="5867368"/>
            <a:ext cx="268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ource Sans Pro"/>
              </a:rPr>
              <a:t>30 ns data (N160105-002)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1201" y="446722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Source Sans Pro"/>
              </a:rPr>
              <a:t>PAI layer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2469" y="2404200"/>
            <a:ext cx="142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ource Sans Pro"/>
              </a:rPr>
              <a:t>Ni-doped Carbon foam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50812" y="5111753"/>
            <a:ext cx="104387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ource Sans Pro"/>
              </a:rPr>
              <a:t>CHI ablator</a:t>
            </a:r>
          </a:p>
        </p:txBody>
      </p:sp>
      <p:sp>
        <p:nvSpPr>
          <p:cNvPr id="43" name="Title 47"/>
          <p:cNvSpPr>
            <a:spLocks noGrp="1"/>
          </p:cNvSpPr>
          <p:nvPr>
            <p:ph type="title"/>
          </p:nvPr>
        </p:nvSpPr>
        <p:spPr>
          <a:xfrm>
            <a:off x="183841" y="152035"/>
            <a:ext cx="8229600" cy="10058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+mj-lt"/>
              </a:rPr>
              <a:t>Targets with split tracer strip &amp; foam allow simultaneous “traditional” and “inverse” measurements</a:t>
            </a:r>
          </a:p>
        </p:txBody>
      </p:sp>
    </p:spTree>
    <p:extLst>
      <p:ext uri="{BB962C8B-B14F-4D97-AF65-F5344CB8AC3E}">
        <p14:creationId xmlns:p14="http://schemas.microsoft.com/office/powerpoint/2010/main" val="312976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5" y="262081"/>
            <a:ext cx="8685651" cy="99906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600" dirty="0"/>
              <a:t>Stockpile Stewardship Program: Maintain confidence in the US nuclear deterrent without further underground nuclear testing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4827" y="5415603"/>
            <a:ext cx="8367339" cy="0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4827" y="5029587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79257" y="5020110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36595" y="5026059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29470" y="5016581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3110" y="3470319"/>
            <a:ext cx="1853458" cy="125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P1075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692" y="1931690"/>
            <a:ext cx="3761283" cy="1634091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5953" y="3553548"/>
            <a:ext cx="1850979" cy="1052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9" descr="RRW Group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127" y="3766196"/>
            <a:ext cx="1177599" cy="1177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63" y="3010077"/>
            <a:ext cx="2329676" cy="2044455"/>
          </a:xfrm>
          <a:prstGeom prst="rect">
            <a:avLst/>
          </a:prstGeom>
        </p:spPr>
      </p:pic>
      <p:pic>
        <p:nvPicPr>
          <p:cNvPr id="4" name="Picture 19" descr="UGT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9" y="1592805"/>
            <a:ext cx="1699035" cy="18405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0" y="5768472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Increasing role of Science &amp; Technology as we move further away from the Underground Test (UGT) era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6188" y="5440505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1945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5474" y="544348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15363" y="5431029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Present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49745" y="5434004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2032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70438" y="1293953"/>
            <a:ext cx="468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Confidence in stewards and capabilities grounded by experimental reality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797" y="1977549"/>
            <a:ext cx="1741973" cy="1090911"/>
          </a:xfrm>
          <a:prstGeom prst="rect">
            <a:avLst/>
          </a:prstGeom>
        </p:spPr>
      </p:pic>
      <p:pic>
        <p:nvPicPr>
          <p:cNvPr id="22" name="Picture 1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85" y="2836643"/>
            <a:ext cx="1451529" cy="19655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ight Arrow 44"/>
          <p:cNvSpPr/>
          <p:nvPr/>
        </p:nvSpPr>
        <p:spPr bwMode="auto">
          <a:xfrm>
            <a:off x="3187559" y="3011530"/>
            <a:ext cx="1643586" cy="9712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70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38" y="350095"/>
            <a:ext cx="8572668" cy="1005840"/>
          </a:xfrm>
        </p:spPr>
        <p:txBody>
          <a:bodyPr/>
          <a:lstStyle/>
          <a:p>
            <a:r>
              <a:rPr lang="en-US" sz="2400" dirty="0"/>
              <a:t>The 2-Shock platform</a:t>
            </a:r>
            <a:r>
              <a:rPr lang="en-US" sz="2400" baseline="30000" dirty="0"/>
              <a:t>1</a:t>
            </a:r>
            <a:r>
              <a:rPr lang="en-US" sz="2400" dirty="0"/>
              <a:t> uses a large Case-to-Capsule (CCR) and a ~140 eV foot to obtain a round, reproducible implosion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10509" y="6147822"/>
            <a:ext cx="3641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/>
              <a:t>1</a:t>
            </a:r>
            <a:r>
              <a:rPr lang="en-US" sz="1200"/>
              <a:t>S.F. Khan et al, Phys. Plasmas </a:t>
            </a:r>
            <a:r>
              <a:rPr lang="en-US" sz="1200" b="1"/>
              <a:t>23</a:t>
            </a:r>
            <a:r>
              <a:rPr lang="en-US" sz="1200"/>
              <a:t>, 042708 (2016)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43315" y="1323093"/>
            <a:ext cx="8316637" cy="4802784"/>
            <a:chOff x="59267" y="1279201"/>
            <a:chExt cx="9084733" cy="5246353"/>
          </a:xfrm>
        </p:grpSpPr>
        <p:pic>
          <p:nvPicPr>
            <p:cNvPr id="3" name="Picture 2" descr="capsulePieDiagram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607" t="21002" r="22197" b="22638"/>
            <a:stretch/>
          </p:blipFill>
          <p:spPr>
            <a:xfrm>
              <a:off x="2114693" y="1886524"/>
              <a:ext cx="2589597" cy="3092439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279098" y="2412076"/>
              <a:ext cx="1426395" cy="24947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629292" y="2364744"/>
              <a:ext cx="137160" cy="94664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11140" y="4858491"/>
              <a:ext cx="135915" cy="96631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8004490">
              <a:off x="3707514" y="3471708"/>
              <a:ext cx="812838" cy="285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1130 µm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917" l="0" r="917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66911" y="1316909"/>
              <a:ext cx="564154" cy="1250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3025882" y="1424206"/>
              <a:ext cx="131874" cy="571731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25883" y="2486386"/>
              <a:ext cx="119739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283466" y="1576606"/>
              <a:ext cx="955840" cy="47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Graded Si dopant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1727" y="2762601"/>
              <a:ext cx="1054215" cy="6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Arial"/>
                  <a:cs typeface="Arial"/>
                </a:rPr>
                <a:t>Uniform 1%Si-doped </a:t>
              </a:r>
              <a:r>
                <a:rPr lang="en-US" sz="1100" b="1">
                  <a:latin typeface="Arial"/>
                  <a:cs typeface="Arial"/>
                </a:rPr>
                <a:t>CH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2247220" y="3444011"/>
              <a:ext cx="853912" cy="143622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21240000" flipV="1">
              <a:off x="2187200" y="3415048"/>
              <a:ext cx="120043" cy="57929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21240000" flipV="1">
              <a:off x="3043210" y="4853368"/>
              <a:ext cx="120043" cy="57929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3550690">
              <a:off x="2224306" y="4036181"/>
              <a:ext cx="727037" cy="285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675 µm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83747" y="3340593"/>
              <a:ext cx="727036" cy="285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175 µm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81492" y="1995936"/>
              <a:ext cx="0" cy="285292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90269" y1="1779" x2="94824" y2="3304"/>
                          <a14:foregroundMark x1="8489" y1="97713" x2="4762" y2="95299"/>
                          <a14:foregroundMark x1="77433" y1="762" x2="86128" y2="762"/>
                          <a14:foregroundMark x1="95031" y1="4320" x2="98137" y2="6734"/>
                          <a14:foregroundMark x1="98758" y1="8132" x2="99172" y2="9784"/>
                          <a14:foregroundMark x1="98965" y1="12325" x2="99379" y2="90724"/>
                          <a14:foregroundMark x1="78261" y1="99365" x2="83437" y2="99365"/>
                          <a14:foregroundMark x1="85093" y1="99365" x2="90890" y2="98094"/>
                          <a14:foregroundMark x1="2070" y1="92884" x2="1035" y2="90724"/>
                          <a14:foregroundMark x1="1035" y1="89835" x2="1035" y2="8259"/>
                          <a14:foregroundMark x1="1863" y1="7116" x2="4555" y2="4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8" y="1592018"/>
              <a:ext cx="1978377" cy="3270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1739" y1="635" x2="10973" y2="889"/>
                          <a14:foregroundMark x1="10145" y1="1779" x2="2899" y2="5210"/>
                          <a14:foregroundMark x1="2277" y1="6480" x2="828" y2="11944"/>
                          <a14:foregroundMark x1="828" y1="12834" x2="1242" y2="91741"/>
                          <a14:foregroundMark x1="1656" y1="93011" x2="7660" y2="97586"/>
                          <a14:foregroundMark x1="9317" y1="98221" x2="16977" y2="99619"/>
                          <a14:foregroundMark x1="78261" y1="99365" x2="87371" y2="98983"/>
                          <a14:foregroundMark x1="90062" y1="98348" x2="93168" y2="96823"/>
                          <a14:foregroundMark x1="96273" y1="95044" x2="98965" y2="91233"/>
                          <a14:foregroundMark x1="98965" y1="89454" x2="99172" y2="8640"/>
                          <a14:foregroundMark x1="78054" y1="508" x2="85921" y2="508"/>
                          <a14:foregroundMark x1="87164" y1="889" x2="92754" y2="2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59" y="1586895"/>
              <a:ext cx="1978324" cy="3270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1062782" y="2992733"/>
              <a:ext cx="1302241" cy="403941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49868" y="3232985"/>
              <a:ext cx="2122311" cy="160302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577644" y="2369385"/>
              <a:ext cx="1213556" cy="468489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189112" y="3221697"/>
              <a:ext cx="2602089" cy="1619955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41112" y="1992694"/>
              <a:ext cx="1868311" cy="6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Arial"/>
                  <a:cs typeface="Arial"/>
                </a:rPr>
                <a:t>HED 2-shock</a:t>
              </a:r>
            </a:p>
            <a:p>
              <a:pPr algn="ctr"/>
              <a:r>
                <a:rPr lang="en-US" sz="1600" b="1">
                  <a:latin typeface="Arial"/>
                  <a:cs typeface="Arial"/>
                </a:rPr>
                <a:t>CCR = 4.25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42143" y="1992694"/>
              <a:ext cx="1467555" cy="6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Arial"/>
                  <a:cs typeface="Arial"/>
                </a:rPr>
                <a:t>Hi-Foot</a:t>
              </a:r>
            </a:p>
            <a:p>
              <a:pPr algn="ctr"/>
              <a:r>
                <a:rPr lang="en-US" sz="1600" b="1">
                  <a:latin typeface="Arial"/>
                  <a:cs typeface="Arial"/>
                </a:rPr>
                <a:t>CCR=2.54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185" y="4095732"/>
              <a:ext cx="1424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/>
                  <a:cs typeface="Arial"/>
                </a:rPr>
                <a:t>0.3/0.03 mg/cc </a:t>
              </a:r>
              <a:r>
                <a:rPr lang="en-US" sz="1200" b="1" baseline="30000">
                  <a:latin typeface="Arial"/>
                  <a:cs typeface="Arial"/>
                </a:rPr>
                <a:t>4</a:t>
              </a:r>
              <a:r>
                <a:rPr lang="en-US" sz="1200" b="1">
                  <a:latin typeface="Arial"/>
                  <a:cs typeface="Arial"/>
                </a:rPr>
                <a:t>He fill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87356" y="4252481"/>
              <a:ext cx="175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1.60 mg/cc </a:t>
              </a:r>
              <a:r>
                <a:rPr lang="en-US" sz="1200" b="1" baseline="30000">
                  <a:latin typeface="Arial"/>
                  <a:cs typeface="Arial"/>
                </a:rPr>
                <a:t>4</a:t>
              </a:r>
              <a:r>
                <a:rPr lang="en-US" sz="1200" b="1">
                  <a:latin typeface="Arial"/>
                  <a:cs typeface="Arial"/>
                </a:rPr>
                <a:t>He fill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6968" y="4848866"/>
              <a:ext cx="724879" cy="470682"/>
            </a:xfrm>
            <a:prstGeom prst="rect">
              <a:avLst/>
            </a:prstGeom>
            <a:noFill/>
          </p:spPr>
          <p:txBody>
            <a:bodyPr wrap="square" lIns="64008" rIns="45720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5.75 mm</a:t>
              </a:r>
            </a:p>
          </p:txBody>
        </p:sp>
        <p:cxnSp>
          <p:nvCxnSpPr>
            <p:cNvPr id="30" name="Straight Arrow Connector 29"/>
            <p:cNvCxnSpPr>
              <a:stCxn id="29" idx="1"/>
            </p:cNvCxnSpPr>
            <p:nvPr/>
          </p:nvCxnSpPr>
          <p:spPr>
            <a:xfrm flipH="1" flipV="1">
              <a:off x="59267" y="4987366"/>
              <a:ext cx="647701" cy="96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9" idx="3"/>
            </p:cNvCxnSpPr>
            <p:nvPr/>
          </p:nvCxnSpPr>
          <p:spPr>
            <a:xfrm flipV="1">
              <a:off x="1431847" y="4987367"/>
              <a:ext cx="634449" cy="968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441729" y="4854509"/>
              <a:ext cx="724879" cy="470682"/>
            </a:xfrm>
            <a:prstGeom prst="rect">
              <a:avLst/>
            </a:prstGeom>
            <a:noFill/>
          </p:spPr>
          <p:txBody>
            <a:bodyPr wrap="square" lIns="64008" rIns="45720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5.75 mm</a:t>
              </a:r>
            </a:p>
          </p:txBody>
        </p:sp>
        <p:cxnSp>
          <p:nvCxnSpPr>
            <p:cNvPr id="33" name="Straight Arrow Connector 32"/>
            <p:cNvCxnSpPr>
              <a:stCxn id="32" idx="1"/>
            </p:cNvCxnSpPr>
            <p:nvPr/>
          </p:nvCxnSpPr>
          <p:spPr>
            <a:xfrm flipH="1" flipV="1">
              <a:off x="4794028" y="4993009"/>
              <a:ext cx="647702" cy="96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2" idx="3"/>
            </p:cNvCxnSpPr>
            <p:nvPr/>
          </p:nvCxnSpPr>
          <p:spPr>
            <a:xfrm flipV="1">
              <a:off x="6166609" y="4982762"/>
              <a:ext cx="612371" cy="1070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00342" y="1327564"/>
              <a:ext cx="724879" cy="470682"/>
            </a:xfrm>
            <a:prstGeom prst="rect">
              <a:avLst/>
            </a:prstGeom>
            <a:noFill/>
          </p:spPr>
          <p:txBody>
            <a:bodyPr wrap="square" lIns="64008" rIns="45720" rtlCol="0">
              <a:spAutoFit/>
            </a:bodyPr>
            <a:lstStyle/>
            <a:p>
              <a:r>
                <a:rPr lang="en-US" sz="1100" b="1">
                  <a:latin typeface="Arial"/>
                  <a:cs typeface="Arial"/>
                </a:rPr>
                <a:t>3.10 mm</a:t>
              </a:r>
            </a:p>
          </p:txBody>
        </p:sp>
        <p:cxnSp>
          <p:nvCxnSpPr>
            <p:cNvPr id="36" name="Straight Arrow Connector 35"/>
            <p:cNvCxnSpPr>
              <a:stCxn id="35" idx="1"/>
            </p:cNvCxnSpPr>
            <p:nvPr/>
          </p:nvCxnSpPr>
          <p:spPr>
            <a:xfrm flipH="1" flipV="1">
              <a:off x="516467" y="1466065"/>
              <a:ext cx="183874" cy="968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5" idx="3"/>
            </p:cNvCxnSpPr>
            <p:nvPr/>
          </p:nvCxnSpPr>
          <p:spPr>
            <a:xfrm flipV="1">
              <a:off x="1425221" y="1466065"/>
              <a:ext cx="182879" cy="968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636147" y="3662328"/>
              <a:ext cx="646488" cy="470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/>
                  <a:cs typeface="Arial"/>
                </a:rPr>
                <a:t>8.5 </a:t>
              </a:r>
            </a:p>
            <a:p>
              <a:r>
                <a:rPr lang="en-US" sz="1100" b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/>
                  <a:cs typeface="Arial"/>
                </a:rPr>
                <a:t>mg/cc</a:t>
              </a:r>
            </a:p>
          </p:txBody>
        </p:sp>
        <p:pic>
          <p:nvPicPr>
            <p:cNvPr id="46" name="BTimag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93089" y="3746630"/>
              <a:ext cx="1143000" cy="1309105"/>
            </a:xfrm>
            <a:prstGeom prst="rect">
              <a:avLst/>
            </a:prstGeom>
            <a:noFill/>
            <a:ln w="254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49" descr="ConA2D_N151223_frame26.jpg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1066" y="2240317"/>
              <a:ext cx="1108888" cy="1100909"/>
            </a:xfrm>
            <a:prstGeom prst="rect">
              <a:avLst/>
            </a:prstGeom>
          </p:spPr>
        </p:pic>
        <p:pic>
          <p:nvPicPr>
            <p:cNvPr id="53" name="Picture 8" descr="N131010_cropped_16bits.tif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199161"/>
              <a:ext cx="1143000" cy="1155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 descr="N151103-002-999_TC090-078_03_06.pn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81955" y="3758378"/>
              <a:ext cx="1133856" cy="128203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6869244" y="1825362"/>
              <a:ext cx="955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2-Shock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37713" y="3379129"/>
              <a:ext cx="955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2-Shock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84726" y="3356987"/>
              <a:ext cx="12592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/>
                  <a:cs typeface="Arial"/>
                </a:rPr>
                <a:t>HDC</a:t>
              </a:r>
              <a:endParaRPr lang="en-US" sz="110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11440" y="1279201"/>
              <a:ext cx="1706997" cy="64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Ablation Front Stability</a:t>
              </a:r>
            </a:p>
          </p:txBody>
        </p:sp>
        <p:pic>
          <p:nvPicPr>
            <p:cNvPr id="49" name="Picture 48" descr="Screen Shot 2015-07-01 at 9.45.53 AM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308" y="5118033"/>
              <a:ext cx="1463040" cy="1383856"/>
            </a:xfrm>
            <a:prstGeom prst="rect">
              <a:avLst/>
            </a:prstGeom>
          </p:spPr>
        </p:pic>
        <p:pic>
          <p:nvPicPr>
            <p:cNvPr id="51" name="Picture 50" descr="Screen Shot 2015-07-01 at 9.50.24 AM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623" y="5109161"/>
              <a:ext cx="1463040" cy="14016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4569" y="5121232"/>
              <a:ext cx="1463040" cy="137745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74879" y="611742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N150301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66769" y="611742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N150503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337035" y="611742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N170416</a:t>
              </a:r>
            </a:p>
          </p:txBody>
        </p:sp>
        <p:pic>
          <p:nvPicPr>
            <p:cNvPr id="56" name="BTimage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9938" y="5094368"/>
              <a:ext cx="1463040" cy="1431186"/>
            </a:xfrm>
            <a:prstGeom prst="rect">
              <a:avLst/>
            </a:prstGeom>
            <a:noFill/>
            <a:ln w="254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3921726" y="611742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N151223</a:t>
              </a:r>
            </a:p>
          </p:txBody>
        </p:sp>
        <p:pic>
          <p:nvPicPr>
            <p:cNvPr id="58" name="BTimage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82253" y="5114462"/>
              <a:ext cx="1463040" cy="1390999"/>
            </a:xfrm>
            <a:prstGeom prst="rect">
              <a:avLst/>
            </a:prstGeom>
            <a:noFill/>
            <a:ln w="254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5676675" y="611742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N160501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81437" y="1828865"/>
              <a:ext cx="10343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Low Foot 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BA472DC-63C4-5E4F-98F0-F5CA09B8A9C9}"/>
              </a:ext>
            </a:extLst>
          </p:cNvPr>
          <p:cNvSpPr txBox="1"/>
          <p:nvPr/>
        </p:nvSpPr>
        <p:spPr>
          <a:xfrm>
            <a:off x="7171985" y="-10234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Convergent Hydro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959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04" y="313338"/>
            <a:ext cx="8968435" cy="1005840"/>
          </a:xfrm>
        </p:spPr>
        <p:txBody>
          <a:bodyPr/>
          <a:lstStyle/>
          <a:p>
            <a:r>
              <a:rPr lang="en-US" sz="2400" dirty="0"/>
              <a:t>The HED 2-Shock Campaign uses the CD MixCap</a:t>
            </a:r>
            <a:r>
              <a:rPr lang="en-US" sz="2400" baseline="30000" dirty="0"/>
              <a:t>1</a:t>
            </a:r>
            <a:r>
              <a:rPr lang="en-US" sz="2400" dirty="0"/>
              <a:t> technique to measure sensitivities to ablator-fuel mix 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925509" y="1863709"/>
            <a:ext cx="2477159" cy="3111533"/>
            <a:chOff x="5303907" y="1797546"/>
            <a:chExt cx="2911895" cy="3657600"/>
          </a:xfrm>
        </p:grpSpPr>
        <p:sp>
          <p:nvSpPr>
            <p:cNvPr id="6" name="Isosceles Triangle 5"/>
            <p:cNvSpPr/>
            <p:nvPr/>
          </p:nvSpPr>
          <p:spPr>
            <a:xfrm rot="10800000">
              <a:off x="5464028" y="2168112"/>
              <a:ext cx="2630542" cy="3287034"/>
            </a:xfrm>
            <a:prstGeom prst="triangle">
              <a:avLst/>
            </a:prstGeom>
            <a:gradFill>
              <a:gsLst>
                <a:gs pos="0">
                  <a:schemeClr val="accent4">
                    <a:lumMod val="16000"/>
                  </a:schemeClr>
                </a:gs>
                <a:gs pos="45000">
                  <a:schemeClr val="accent4">
                    <a:lumMod val="99000"/>
                  </a:schemeClr>
                </a:gs>
                <a:gs pos="70000">
                  <a:srgbClr val="FF0300"/>
                </a:gs>
                <a:gs pos="100000">
                  <a:srgbClr val="FF0000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defTabSz="502768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45550" y="1891988"/>
              <a:ext cx="2629402" cy="1824890"/>
            </a:xfrm>
            <a:custGeom>
              <a:avLst/>
              <a:gdLst>
                <a:gd name="connsiteX0" fmla="*/ 0 w 1174071"/>
                <a:gd name="connsiteY0" fmla="*/ 115858 h 319058"/>
                <a:gd name="connsiteX1" fmla="*/ 67733 w 1174071"/>
                <a:gd name="connsiteY1" fmla="*/ 251324 h 319058"/>
                <a:gd name="connsiteX2" fmla="*/ 101600 w 1174071"/>
                <a:gd name="connsiteY2" fmla="*/ 240035 h 319058"/>
                <a:gd name="connsiteX3" fmla="*/ 225778 w 1174071"/>
                <a:gd name="connsiteY3" fmla="*/ 81991 h 319058"/>
                <a:gd name="connsiteX4" fmla="*/ 248355 w 1174071"/>
                <a:gd name="connsiteY4" fmla="*/ 81991 h 319058"/>
                <a:gd name="connsiteX5" fmla="*/ 293511 w 1174071"/>
                <a:gd name="connsiteY5" fmla="*/ 59413 h 319058"/>
                <a:gd name="connsiteX6" fmla="*/ 316089 w 1174071"/>
                <a:gd name="connsiteY6" fmla="*/ 14258 h 319058"/>
                <a:gd name="connsiteX7" fmla="*/ 349955 w 1174071"/>
                <a:gd name="connsiteY7" fmla="*/ 2969 h 319058"/>
                <a:gd name="connsiteX8" fmla="*/ 361244 w 1174071"/>
                <a:gd name="connsiteY8" fmla="*/ 59413 h 319058"/>
                <a:gd name="connsiteX9" fmla="*/ 406400 w 1174071"/>
                <a:gd name="connsiteY9" fmla="*/ 172302 h 319058"/>
                <a:gd name="connsiteX10" fmla="*/ 417689 w 1174071"/>
                <a:gd name="connsiteY10" fmla="*/ 127147 h 319058"/>
                <a:gd name="connsiteX11" fmla="*/ 440266 w 1174071"/>
                <a:gd name="connsiteY11" fmla="*/ 59413 h 319058"/>
                <a:gd name="connsiteX12" fmla="*/ 474133 w 1174071"/>
                <a:gd name="connsiteY12" fmla="*/ 93280 h 319058"/>
                <a:gd name="connsiteX13" fmla="*/ 519289 w 1174071"/>
                <a:gd name="connsiteY13" fmla="*/ 127147 h 319058"/>
                <a:gd name="connsiteX14" fmla="*/ 530578 w 1174071"/>
                <a:gd name="connsiteY14" fmla="*/ 93280 h 319058"/>
                <a:gd name="connsiteX15" fmla="*/ 587022 w 1174071"/>
                <a:gd name="connsiteY15" fmla="*/ 172302 h 319058"/>
                <a:gd name="connsiteX16" fmla="*/ 598311 w 1174071"/>
                <a:gd name="connsiteY16" fmla="*/ 217458 h 319058"/>
                <a:gd name="connsiteX17" fmla="*/ 654755 w 1174071"/>
                <a:gd name="connsiteY17" fmla="*/ 81991 h 319058"/>
                <a:gd name="connsiteX18" fmla="*/ 677333 w 1174071"/>
                <a:gd name="connsiteY18" fmla="*/ 36835 h 319058"/>
                <a:gd name="connsiteX19" fmla="*/ 699911 w 1174071"/>
                <a:gd name="connsiteY19" fmla="*/ 104569 h 319058"/>
                <a:gd name="connsiteX20" fmla="*/ 722489 w 1174071"/>
                <a:gd name="connsiteY20" fmla="*/ 217458 h 319058"/>
                <a:gd name="connsiteX21" fmla="*/ 745066 w 1174071"/>
                <a:gd name="connsiteY21" fmla="*/ 161013 h 319058"/>
                <a:gd name="connsiteX22" fmla="*/ 778933 w 1174071"/>
                <a:gd name="connsiteY22" fmla="*/ 81991 h 319058"/>
                <a:gd name="connsiteX23" fmla="*/ 801511 w 1174071"/>
                <a:gd name="connsiteY23" fmla="*/ 183591 h 319058"/>
                <a:gd name="connsiteX24" fmla="*/ 812800 w 1174071"/>
                <a:gd name="connsiteY24" fmla="*/ 262613 h 319058"/>
                <a:gd name="connsiteX25" fmla="*/ 835378 w 1174071"/>
                <a:gd name="connsiteY25" fmla="*/ 228747 h 319058"/>
                <a:gd name="connsiteX26" fmla="*/ 869244 w 1174071"/>
                <a:gd name="connsiteY26" fmla="*/ 161013 h 319058"/>
                <a:gd name="connsiteX27" fmla="*/ 925689 w 1174071"/>
                <a:gd name="connsiteY27" fmla="*/ 319058 h 319058"/>
                <a:gd name="connsiteX28" fmla="*/ 948266 w 1174071"/>
                <a:gd name="connsiteY28" fmla="*/ 273902 h 319058"/>
                <a:gd name="connsiteX29" fmla="*/ 1016000 w 1174071"/>
                <a:gd name="connsiteY29" fmla="*/ 194880 h 319058"/>
                <a:gd name="connsiteX30" fmla="*/ 1038578 w 1174071"/>
                <a:gd name="connsiteY30" fmla="*/ 161013 h 319058"/>
                <a:gd name="connsiteX31" fmla="*/ 1049866 w 1174071"/>
                <a:gd name="connsiteY31" fmla="*/ 240035 h 319058"/>
                <a:gd name="connsiteX32" fmla="*/ 1061155 w 1174071"/>
                <a:gd name="connsiteY32" fmla="*/ 307769 h 319058"/>
                <a:gd name="connsiteX33" fmla="*/ 1106311 w 1174071"/>
                <a:gd name="connsiteY33" fmla="*/ 273902 h 319058"/>
                <a:gd name="connsiteX34" fmla="*/ 1140178 w 1174071"/>
                <a:gd name="connsiteY34" fmla="*/ 251324 h 319058"/>
                <a:gd name="connsiteX35" fmla="*/ 1174044 w 1174071"/>
                <a:gd name="connsiteY35" fmla="*/ 307769 h 319058"/>
                <a:gd name="connsiteX0" fmla="*/ 0 w 1174071"/>
                <a:gd name="connsiteY0" fmla="*/ 115858 h 319058"/>
                <a:gd name="connsiteX1" fmla="*/ 67733 w 1174071"/>
                <a:gd name="connsiteY1" fmla="*/ 251324 h 319058"/>
                <a:gd name="connsiteX2" fmla="*/ 101600 w 1174071"/>
                <a:gd name="connsiteY2" fmla="*/ 240035 h 319058"/>
                <a:gd name="connsiteX3" fmla="*/ 235579 w 1174071"/>
                <a:gd name="connsiteY3" fmla="*/ 167925 h 319058"/>
                <a:gd name="connsiteX4" fmla="*/ 225778 w 1174071"/>
                <a:gd name="connsiteY4" fmla="*/ 81991 h 319058"/>
                <a:gd name="connsiteX5" fmla="*/ 248355 w 1174071"/>
                <a:gd name="connsiteY5" fmla="*/ 81991 h 319058"/>
                <a:gd name="connsiteX6" fmla="*/ 293511 w 1174071"/>
                <a:gd name="connsiteY6" fmla="*/ 59413 h 319058"/>
                <a:gd name="connsiteX7" fmla="*/ 316089 w 1174071"/>
                <a:gd name="connsiteY7" fmla="*/ 14258 h 319058"/>
                <a:gd name="connsiteX8" fmla="*/ 349955 w 1174071"/>
                <a:gd name="connsiteY8" fmla="*/ 2969 h 319058"/>
                <a:gd name="connsiteX9" fmla="*/ 361244 w 1174071"/>
                <a:gd name="connsiteY9" fmla="*/ 59413 h 319058"/>
                <a:gd name="connsiteX10" fmla="*/ 406400 w 1174071"/>
                <a:gd name="connsiteY10" fmla="*/ 172302 h 319058"/>
                <a:gd name="connsiteX11" fmla="*/ 417689 w 1174071"/>
                <a:gd name="connsiteY11" fmla="*/ 127147 h 319058"/>
                <a:gd name="connsiteX12" fmla="*/ 440266 w 1174071"/>
                <a:gd name="connsiteY12" fmla="*/ 59413 h 319058"/>
                <a:gd name="connsiteX13" fmla="*/ 474133 w 1174071"/>
                <a:gd name="connsiteY13" fmla="*/ 93280 h 319058"/>
                <a:gd name="connsiteX14" fmla="*/ 519289 w 1174071"/>
                <a:gd name="connsiteY14" fmla="*/ 127147 h 319058"/>
                <a:gd name="connsiteX15" fmla="*/ 530578 w 1174071"/>
                <a:gd name="connsiteY15" fmla="*/ 93280 h 319058"/>
                <a:gd name="connsiteX16" fmla="*/ 587022 w 1174071"/>
                <a:gd name="connsiteY16" fmla="*/ 172302 h 319058"/>
                <a:gd name="connsiteX17" fmla="*/ 598311 w 1174071"/>
                <a:gd name="connsiteY17" fmla="*/ 217458 h 319058"/>
                <a:gd name="connsiteX18" fmla="*/ 654755 w 1174071"/>
                <a:gd name="connsiteY18" fmla="*/ 81991 h 319058"/>
                <a:gd name="connsiteX19" fmla="*/ 677333 w 1174071"/>
                <a:gd name="connsiteY19" fmla="*/ 36835 h 319058"/>
                <a:gd name="connsiteX20" fmla="*/ 699911 w 1174071"/>
                <a:gd name="connsiteY20" fmla="*/ 104569 h 319058"/>
                <a:gd name="connsiteX21" fmla="*/ 722489 w 1174071"/>
                <a:gd name="connsiteY21" fmla="*/ 217458 h 319058"/>
                <a:gd name="connsiteX22" fmla="*/ 745066 w 1174071"/>
                <a:gd name="connsiteY22" fmla="*/ 161013 h 319058"/>
                <a:gd name="connsiteX23" fmla="*/ 778933 w 1174071"/>
                <a:gd name="connsiteY23" fmla="*/ 81991 h 319058"/>
                <a:gd name="connsiteX24" fmla="*/ 801511 w 1174071"/>
                <a:gd name="connsiteY24" fmla="*/ 183591 h 319058"/>
                <a:gd name="connsiteX25" fmla="*/ 812800 w 1174071"/>
                <a:gd name="connsiteY25" fmla="*/ 262613 h 319058"/>
                <a:gd name="connsiteX26" fmla="*/ 835378 w 1174071"/>
                <a:gd name="connsiteY26" fmla="*/ 228747 h 319058"/>
                <a:gd name="connsiteX27" fmla="*/ 869244 w 1174071"/>
                <a:gd name="connsiteY27" fmla="*/ 161013 h 319058"/>
                <a:gd name="connsiteX28" fmla="*/ 925689 w 1174071"/>
                <a:gd name="connsiteY28" fmla="*/ 319058 h 319058"/>
                <a:gd name="connsiteX29" fmla="*/ 948266 w 1174071"/>
                <a:gd name="connsiteY29" fmla="*/ 273902 h 319058"/>
                <a:gd name="connsiteX30" fmla="*/ 1016000 w 1174071"/>
                <a:gd name="connsiteY30" fmla="*/ 194880 h 319058"/>
                <a:gd name="connsiteX31" fmla="*/ 1038578 w 1174071"/>
                <a:gd name="connsiteY31" fmla="*/ 161013 h 319058"/>
                <a:gd name="connsiteX32" fmla="*/ 1049866 w 1174071"/>
                <a:gd name="connsiteY32" fmla="*/ 240035 h 319058"/>
                <a:gd name="connsiteX33" fmla="*/ 1061155 w 1174071"/>
                <a:gd name="connsiteY33" fmla="*/ 307769 h 319058"/>
                <a:gd name="connsiteX34" fmla="*/ 1106311 w 1174071"/>
                <a:gd name="connsiteY34" fmla="*/ 273902 h 319058"/>
                <a:gd name="connsiteX35" fmla="*/ 1140178 w 1174071"/>
                <a:gd name="connsiteY35" fmla="*/ 251324 h 319058"/>
                <a:gd name="connsiteX36" fmla="*/ 1174044 w 1174071"/>
                <a:gd name="connsiteY36" fmla="*/ 307769 h 319058"/>
                <a:gd name="connsiteX0" fmla="*/ 0 w 1174071"/>
                <a:gd name="connsiteY0" fmla="*/ 118764 h 321964"/>
                <a:gd name="connsiteX1" fmla="*/ 67733 w 1174071"/>
                <a:gd name="connsiteY1" fmla="*/ 254230 h 321964"/>
                <a:gd name="connsiteX2" fmla="*/ 101600 w 1174071"/>
                <a:gd name="connsiteY2" fmla="*/ 242941 h 321964"/>
                <a:gd name="connsiteX3" fmla="*/ 235579 w 1174071"/>
                <a:gd name="connsiteY3" fmla="*/ 170831 h 321964"/>
                <a:gd name="connsiteX4" fmla="*/ 225778 w 1174071"/>
                <a:gd name="connsiteY4" fmla="*/ 84897 h 321964"/>
                <a:gd name="connsiteX5" fmla="*/ 248355 w 1174071"/>
                <a:gd name="connsiteY5" fmla="*/ 84897 h 321964"/>
                <a:gd name="connsiteX6" fmla="*/ 355052 w 1174071"/>
                <a:gd name="connsiteY6" fmla="*/ 135087 h 321964"/>
                <a:gd name="connsiteX7" fmla="*/ 316089 w 1174071"/>
                <a:gd name="connsiteY7" fmla="*/ 17164 h 321964"/>
                <a:gd name="connsiteX8" fmla="*/ 349955 w 1174071"/>
                <a:gd name="connsiteY8" fmla="*/ 5875 h 321964"/>
                <a:gd name="connsiteX9" fmla="*/ 361244 w 1174071"/>
                <a:gd name="connsiteY9" fmla="*/ 62319 h 321964"/>
                <a:gd name="connsiteX10" fmla="*/ 406400 w 1174071"/>
                <a:gd name="connsiteY10" fmla="*/ 175208 h 321964"/>
                <a:gd name="connsiteX11" fmla="*/ 417689 w 1174071"/>
                <a:gd name="connsiteY11" fmla="*/ 130053 h 321964"/>
                <a:gd name="connsiteX12" fmla="*/ 440266 w 1174071"/>
                <a:gd name="connsiteY12" fmla="*/ 62319 h 321964"/>
                <a:gd name="connsiteX13" fmla="*/ 474133 w 1174071"/>
                <a:gd name="connsiteY13" fmla="*/ 96186 h 321964"/>
                <a:gd name="connsiteX14" fmla="*/ 519289 w 1174071"/>
                <a:gd name="connsiteY14" fmla="*/ 130053 h 321964"/>
                <a:gd name="connsiteX15" fmla="*/ 530578 w 1174071"/>
                <a:gd name="connsiteY15" fmla="*/ 96186 h 321964"/>
                <a:gd name="connsiteX16" fmla="*/ 587022 w 1174071"/>
                <a:gd name="connsiteY16" fmla="*/ 175208 h 321964"/>
                <a:gd name="connsiteX17" fmla="*/ 598311 w 1174071"/>
                <a:gd name="connsiteY17" fmla="*/ 220364 h 321964"/>
                <a:gd name="connsiteX18" fmla="*/ 654755 w 1174071"/>
                <a:gd name="connsiteY18" fmla="*/ 84897 h 321964"/>
                <a:gd name="connsiteX19" fmla="*/ 677333 w 1174071"/>
                <a:gd name="connsiteY19" fmla="*/ 39741 h 321964"/>
                <a:gd name="connsiteX20" fmla="*/ 699911 w 1174071"/>
                <a:gd name="connsiteY20" fmla="*/ 107475 h 321964"/>
                <a:gd name="connsiteX21" fmla="*/ 722489 w 1174071"/>
                <a:gd name="connsiteY21" fmla="*/ 220364 h 321964"/>
                <a:gd name="connsiteX22" fmla="*/ 745066 w 1174071"/>
                <a:gd name="connsiteY22" fmla="*/ 163919 h 321964"/>
                <a:gd name="connsiteX23" fmla="*/ 778933 w 1174071"/>
                <a:gd name="connsiteY23" fmla="*/ 84897 h 321964"/>
                <a:gd name="connsiteX24" fmla="*/ 801511 w 1174071"/>
                <a:gd name="connsiteY24" fmla="*/ 186497 h 321964"/>
                <a:gd name="connsiteX25" fmla="*/ 812800 w 1174071"/>
                <a:gd name="connsiteY25" fmla="*/ 265519 h 321964"/>
                <a:gd name="connsiteX26" fmla="*/ 835378 w 1174071"/>
                <a:gd name="connsiteY26" fmla="*/ 231653 h 321964"/>
                <a:gd name="connsiteX27" fmla="*/ 869244 w 1174071"/>
                <a:gd name="connsiteY27" fmla="*/ 163919 h 321964"/>
                <a:gd name="connsiteX28" fmla="*/ 925689 w 1174071"/>
                <a:gd name="connsiteY28" fmla="*/ 321964 h 321964"/>
                <a:gd name="connsiteX29" fmla="*/ 948266 w 1174071"/>
                <a:gd name="connsiteY29" fmla="*/ 276808 h 321964"/>
                <a:gd name="connsiteX30" fmla="*/ 1016000 w 1174071"/>
                <a:gd name="connsiteY30" fmla="*/ 197786 h 321964"/>
                <a:gd name="connsiteX31" fmla="*/ 1038578 w 1174071"/>
                <a:gd name="connsiteY31" fmla="*/ 163919 h 321964"/>
                <a:gd name="connsiteX32" fmla="*/ 1049866 w 1174071"/>
                <a:gd name="connsiteY32" fmla="*/ 242941 h 321964"/>
                <a:gd name="connsiteX33" fmla="*/ 1061155 w 1174071"/>
                <a:gd name="connsiteY33" fmla="*/ 310675 h 321964"/>
                <a:gd name="connsiteX34" fmla="*/ 1106311 w 1174071"/>
                <a:gd name="connsiteY34" fmla="*/ 276808 h 321964"/>
                <a:gd name="connsiteX35" fmla="*/ 1140178 w 1174071"/>
                <a:gd name="connsiteY35" fmla="*/ 254230 h 321964"/>
                <a:gd name="connsiteX36" fmla="*/ 1174044 w 1174071"/>
                <a:gd name="connsiteY36" fmla="*/ 310675 h 321964"/>
                <a:gd name="connsiteX0" fmla="*/ 0 w 1495977"/>
                <a:gd name="connsiteY0" fmla="*/ 157441 h 360641"/>
                <a:gd name="connsiteX1" fmla="*/ 67733 w 1495977"/>
                <a:gd name="connsiteY1" fmla="*/ 292907 h 360641"/>
                <a:gd name="connsiteX2" fmla="*/ 101600 w 1495977"/>
                <a:gd name="connsiteY2" fmla="*/ 281618 h 360641"/>
                <a:gd name="connsiteX3" fmla="*/ 235579 w 1495977"/>
                <a:gd name="connsiteY3" fmla="*/ 209508 h 360641"/>
                <a:gd name="connsiteX4" fmla="*/ 225778 w 1495977"/>
                <a:gd name="connsiteY4" fmla="*/ 123574 h 360641"/>
                <a:gd name="connsiteX5" fmla="*/ 248355 w 1495977"/>
                <a:gd name="connsiteY5" fmla="*/ 123574 h 360641"/>
                <a:gd name="connsiteX6" fmla="*/ 355052 w 1495977"/>
                <a:gd name="connsiteY6" fmla="*/ 173764 h 360641"/>
                <a:gd name="connsiteX7" fmla="*/ 316089 w 1495977"/>
                <a:gd name="connsiteY7" fmla="*/ 55841 h 360641"/>
                <a:gd name="connsiteX8" fmla="*/ 349955 w 1495977"/>
                <a:gd name="connsiteY8" fmla="*/ 44552 h 360641"/>
                <a:gd name="connsiteX9" fmla="*/ 361244 w 1495977"/>
                <a:gd name="connsiteY9" fmla="*/ 100996 h 360641"/>
                <a:gd name="connsiteX10" fmla="*/ 406400 w 1495977"/>
                <a:gd name="connsiteY10" fmla="*/ 213885 h 360641"/>
                <a:gd name="connsiteX11" fmla="*/ 417689 w 1495977"/>
                <a:gd name="connsiteY11" fmla="*/ 168730 h 360641"/>
                <a:gd name="connsiteX12" fmla="*/ 440266 w 1495977"/>
                <a:gd name="connsiteY12" fmla="*/ 100996 h 360641"/>
                <a:gd name="connsiteX13" fmla="*/ 474133 w 1495977"/>
                <a:gd name="connsiteY13" fmla="*/ 134863 h 360641"/>
                <a:gd name="connsiteX14" fmla="*/ 519289 w 1495977"/>
                <a:gd name="connsiteY14" fmla="*/ 168730 h 360641"/>
                <a:gd name="connsiteX15" fmla="*/ 530578 w 1495977"/>
                <a:gd name="connsiteY15" fmla="*/ 134863 h 360641"/>
                <a:gd name="connsiteX16" fmla="*/ 587022 w 1495977"/>
                <a:gd name="connsiteY16" fmla="*/ 213885 h 360641"/>
                <a:gd name="connsiteX17" fmla="*/ 598311 w 1495977"/>
                <a:gd name="connsiteY17" fmla="*/ 259041 h 360641"/>
                <a:gd name="connsiteX18" fmla="*/ 654755 w 1495977"/>
                <a:gd name="connsiteY18" fmla="*/ 123574 h 360641"/>
                <a:gd name="connsiteX19" fmla="*/ 677333 w 1495977"/>
                <a:gd name="connsiteY19" fmla="*/ 78418 h 360641"/>
                <a:gd name="connsiteX20" fmla="*/ 699911 w 1495977"/>
                <a:gd name="connsiteY20" fmla="*/ 146152 h 360641"/>
                <a:gd name="connsiteX21" fmla="*/ 722489 w 1495977"/>
                <a:gd name="connsiteY21" fmla="*/ 259041 h 360641"/>
                <a:gd name="connsiteX22" fmla="*/ 745066 w 1495977"/>
                <a:gd name="connsiteY22" fmla="*/ 202596 h 360641"/>
                <a:gd name="connsiteX23" fmla="*/ 778933 w 1495977"/>
                <a:gd name="connsiteY23" fmla="*/ 123574 h 360641"/>
                <a:gd name="connsiteX24" fmla="*/ 801511 w 1495977"/>
                <a:gd name="connsiteY24" fmla="*/ 225174 h 360641"/>
                <a:gd name="connsiteX25" fmla="*/ 812800 w 1495977"/>
                <a:gd name="connsiteY25" fmla="*/ 304196 h 360641"/>
                <a:gd name="connsiteX26" fmla="*/ 835378 w 1495977"/>
                <a:gd name="connsiteY26" fmla="*/ 270330 h 360641"/>
                <a:gd name="connsiteX27" fmla="*/ 869244 w 1495977"/>
                <a:gd name="connsiteY27" fmla="*/ 202596 h 360641"/>
                <a:gd name="connsiteX28" fmla="*/ 925689 w 1495977"/>
                <a:gd name="connsiteY28" fmla="*/ 360641 h 360641"/>
                <a:gd name="connsiteX29" fmla="*/ 948266 w 1495977"/>
                <a:gd name="connsiteY29" fmla="*/ 315485 h 360641"/>
                <a:gd name="connsiteX30" fmla="*/ 1016000 w 1495977"/>
                <a:gd name="connsiteY30" fmla="*/ 236463 h 360641"/>
                <a:gd name="connsiteX31" fmla="*/ 1038578 w 1495977"/>
                <a:gd name="connsiteY31" fmla="*/ 202596 h 360641"/>
                <a:gd name="connsiteX32" fmla="*/ 1049866 w 1495977"/>
                <a:gd name="connsiteY32" fmla="*/ 281618 h 360641"/>
                <a:gd name="connsiteX33" fmla="*/ 1061155 w 1495977"/>
                <a:gd name="connsiteY33" fmla="*/ 349352 h 360641"/>
                <a:gd name="connsiteX34" fmla="*/ 1106311 w 1495977"/>
                <a:gd name="connsiteY34" fmla="*/ 315485 h 360641"/>
                <a:gd name="connsiteX35" fmla="*/ 1140178 w 1495977"/>
                <a:gd name="connsiteY35" fmla="*/ 292907 h 360641"/>
                <a:gd name="connsiteX36" fmla="*/ 1495977 w 1495977"/>
                <a:gd name="connsiteY36" fmla="*/ 1747 h 360641"/>
                <a:gd name="connsiteX0" fmla="*/ 0 w 1516131"/>
                <a:gd name="connsiteY0" fmla="*/ 179453 h 382653"/>
                <a:gd name="connsiteX1" fmla="*/ 67733 w 1516131"/>
                <a:gd name="connsiteY1" fmla="*/ 314919 h 382653"/>
                <a:gd name="connsiteX2" fmla="*/ 101600 w 1516131"/>
                <a:gd name="connsiteY2" fmla="*/ 303630 h 382653"/>
                <a:gd name="connsiteX3" fmla="*/ 235579 w 1516131"/>
                <a:gd name="connsiteY3" fmla="*/ 231520 h 382653"/>
                <a:gd name="connsiteX4" fmla="*/ 225778 w 1516131"/>
                <a:gd name="connsiteY4" fmla="*/ 145586 h 382653"/>
                <a:gd name="connsiteX5" fmla="*/ 248355 w 1516131"/>
                <a:gd name="connsiteY5" fmla="*/ 145586 h 382653"/>
                <a:gd name="connsiteX6" fmla="*/ 355052 w 1516131"/>
                <a:gd name="connsiteY6" fmla="*/ 195776 h 382653"/>
                <a:gd name="connsiteX7" fmla="*/ 316089 w 1516131"/>
                <a:gd name="connsiteY7" fmla="*/ 77853 h 382653"/>
                <a:gd name="connsiteX8" fmla="*/ 349955 w 1516131"/>
                <a:gd name="connsiteY8" fmla="*/ 66564 h 382653"/>
                <a:gd name="connsiteX9" fmla="*/ 361244 w 1516131"/>
                <a:gd name="connsiteY9" fmla="*/ 123008 h 382653"/>
                <a:gd name="connsiteX10" fmla="*/ 406400 w 1516131"/>
                <a:gd name="connsiteY10" fmla="*/ 235897 h 382653"/>
                <a:gd name="connsiteX11" fmla="*/ 417689 w 1516131"/>
                <a:gd name="connsiteY11" fmla="*/ 190742 h 382653"/>
                <a:gd name="connsiteX12" fmla="*/ 440266 w 1516131"/>
                <a:gd name="connsiteY12" fmla="*/ 123008 h 382653"/>
                <a:gd name="connsiteX13" fmla="*/ 474133 w 1516131"/>
                <a:gd name="connsiteY13" fmla="*/ 156875 h 382653"/>
                <a:gd name="connsiteX14" fmla="*/ 519289 w 1516131"/>
                <a:gd name="connsiteY14" fmla="*/ 190742 h 382653"/>
                <a:gd name="connsiteX15" fmla="*/ 530578 w 1516131"/>
                <a:gd name="connsiteY15" fmla="*/ 156875 h 382653"/>
                <a:gd name="connsiteX16" fmla="*/ 587022 w 1516131"/>
                <a:gd name="connsiteY16" fmla="*/ 235897 h 382653"/>
                <a:gd name="connsiteX17" fmla="*/ 598311 w 1516131"/>
                <a:gd name="connsiteY17" fmla="*/ 281053 h 382653"/>
                <a:gd name="connsiteX18" fmla="*/ 654755 w 1516131"/>
                <a:gd name="connsiteY18" fmla="*/ 145586 h 382653"/>
                <a:gd name="connsiteX19" fmla="*/ 677333 w 1516131"/>
                <a:gd name="connsiteY19" fmla="*/ 100430 h 382653"/>
                <a:gd name="connsiteX20" fmla="*/ 699911 w 1516131"/>
                <a:gd name="connsiteY20" fmla="*/ 168164 h 382653"/>
                <a:gd name="connsiteX21" fmla="*/ 722489 w 1516131"/>
                <a:gd name="connsiteY21" fmla="*/ 281053 h 382653"/>
                <a:gd name="connsiteX22" fmla="*/ 745066 w 1516131"/>
                <a:gd name="connsiteY22" fmla="*/ 224608 h 382653"/>
                <a:gd name="connsiteX23" fmla="*/ 778933 w 1516131"/>
                <a:gd name="connsiteY23" fmla="*/ 145586 h 382653"/>
                <a:gd name="connsiteX24" fmla="*/ 801511 w 1516131"/>
                <a:gd name="connsiteY24" fmla="*/ 247186 h 382653"/>
                <a:gd name="connsiteX25" fmla="*/ 812800 w 1516131"/>
                <a:gd name="connsiteY25" fmla="*/ 326208 h 382653"/>
                <a:gd name="connsiteX26" fmla="*/ 835378 w 1516131"/>
                <a:gd name="connsiteY26" fmla="*/ 292342 h 382653"/>
                <a:gd name="connsiteX27" fmla="*/ 869244 w 1516131"/>
                <a:gd name="connsiteY27" fmla="*/ 224608 h 382653"/>
                <a:gd name="connsiteX28" fmla="*/ 925689 w 1516131"/>
                <a:gd name="connsiteY28" fmla="*/ 382653 h 382653"/>
                <a:gd name="connsiteX29" fmla="*/ 948266 w 1516131"/>
                <a:gd name="connsiteY29" fmla="*/ 337497 h 382653"/>
                <a:gd name="connsiteX30" fmla="*/ 1016000 w 1516131"/>
                <a:gd name="connsiteY30" fmla="*/ 258475 h 382653"/>
                <a:gd name="connsiteX31" fmla="*/ 1038578 w 1516131"/>
                <a:gd name="connsiteY31" fmla="*/ 224608 h 382653"/>
                <a:gd name="connsiteX32" fmla="*/ 1049866 w 1516131"/>
                <a:gd name="connsiteY32" fmla="*/ 303630 h 382653"/>
                <a:gd name="connsiteX33" fmla="*/ 1061155 w 1516131"/>
                <a:gd name="connsiteY33" fmla="*/ 371364 h 382653"/>
                <a:gd name="connsiteX34" fmla="*/ 1106311 w 1516131"/>
                <a:gd name="connsiteY34" fmla="*/ 337497 h 382653"/>
                <a:gd name="connsiteX35" fmla="*/ 1140178 w 1516131"/>
                <a:gd name="connsiteY35" fmla="*/ 314919 h 382653"/>
                <a:gd name="connsiteX36" fmla="*/ 1495977 w 1516131"/>
                <a:gd name="connsiteY36" fmla="*/ 23759 h 382653"/>
                <a:gd name="connsiteX37" fmla="*/ 1471003 w 1516131"/>
                <a:gd name="connsiteY37" fmla="*/ 16539 h 382653"/>
                <a:gd name="connsiteX0" fmla="*/ 232128 w 1729362"/>
                <a:gd name="connsiteY0" fmla="*/ 178371 h 381571"/>
                <a:gd name="connsiteX1" fmla="*/ 299861 w 1729362"/>
                <a:gd name="connsiteY1" fmla="*/ 313837 h 381571"/>
                <a:gd name="connsiteX2" fmla="*/ 333728 w 1729362"/>
                <a:gd name="connsiteY2" fmla="*/ 302548 h 381571"/>
                <a:gd name="connsiteX3" fmla="*/ 467707 w 1729362"/>
                <a:gd name="connsiteY3" fmla="*/ 230438 h 381571"/>
                <a:gd name="connsiteX4" fmla="*/ 457906 w 1729362"/>
                <a:gd name="connsiteY4" fmla="*/ 144504 h 381571"/>
                <a:gd name="connsiteX5" fmla="*/ 480483 w 1729362"/>
                <a:gd name="connsiteY5" fmla="*/ 144504 h 381571"/>
                <a:gd name="connsiteX6" fmla="*/ 587180 w 1729362"/>
                <a:gd name="connsiteY6" fmla="*/ 194694 h 381571"/>
                <a:gd name="connsiteX7" fmla="*/ 548217 w 1729362"/>
                <a:gd name="connsiteY7" fmla="*/ 76771 h 381571"/>
                <a:gd name="connsiteX8" fmla="*/ 582083 w 1729362"/>
                <a:gd name="connsiteY8" fmla="*/ 65482 h 381571"/>
                <a:gd name="connsiteX9" fmla="*/ 593372 w 1729362"/>
                <a:gd name="connsiteY9" fmla="*/ 121926 h 381571"/>
                <a:gd name="connsiteX10" fmla="*/ 638528 w 1729362"/>
                <a:gd name="connsiteY10" fmla="*/ 234815 h 381571"/>
                <a:gd name="connsiteX11" fmla="*/ 649817 w 1729362"/>
                <a:gd name="connsiteY11" fmla="*/ 189660 h 381571"/>
                <a:gd name="connsiteX12" fmla="*/ 672394 w 1729362"/>
                <a:gd name="connsiteY12" fmla="*/ 121926 h 381571"/>
                <a:gd name="connsiteX13" fmla="*/ 706261 w 1729362"/>
                <a:gd name="connsiteY13" fmla="*/ 155793 h 381571"/>
                <a:gd name="connsiteX14" fmla="*/ 751417 w 1729362"/>
                <a:gd name="connsiteY14" fmla="*/ 189660 h 381571"/>
                <a:gd name="connsiteX15" fmla="*/ 762706 w 1729362"/>
                <a:gd name="connsiteY15" fmla="*/ 155793 h 381571"/>
                <a:gd name="connsiteX16" fmla="*/ 819150 w 1729362"/>
                <a:gd name="connsiteY16" fmla="*/ 234815 h 381571"/>
                <a:gd name="connsiteX17" fmla="*/ 830439 w 1729362"/>
                <a:gd name="connsiteY17" fmla="*/ 279971 h 381571"/>
                <a:gd name="connsiteX18" fmla="*/ 886883 w 1729362"/>
                <a:gd name="connsiteY18" fmla="*/ 144504 h 381571"/>
                <a:gd name="connsiteX19" fmla="*/ 909461 w 1729362"/>
                <a:gd name="connsiteY19" fmla="*/ 99348 h 381571"/>
                <a:gd name="connsiteX20" fmla="*/ 932039 w 1729362"/>
                <a:gd name="connsiteY20" fmla="*/ 167082 h 381571"/>
                <a:gd name="connsiteX21" fmla="*/ 954617 w 1729362"/>
                <a:gd name="connsiteY21" fmla="*/ 279971 h 381571"/>
                <a:gd name="connsiteX22" fmla="*/ 977194 w 1729362"/>
                <a:gd name="connsiteY22" fmla="*/ 223526 h 381571"/>
                <a:gd name="connsiteX23" fmla="*/ 1011061 w 1729362"/>
                <a:gd name="connsiteY23" fmla="*/ 144504 h 381571"/>
                <a:gd name="connsiteX24" fmla="*/ 1033639 w 1729362"/>
                <a:gd name="connsiteY24" fmla="*/ 246104 h 381571"/>
                <a:gd name="connsiteX25" fmla="*/ 1044928 w 1729362"/>
                <a:gd name="connsiteY25" fmla="*/ 325126 h 381571"/>
                <a:gd name="connsiteX26" fmla="*/ 1067506 w 1729362"/>
                <a:gd name="connsiteY26" fmla="*/ 291260 h 381571"/>
                <a:gd name="connsiteX27" fmla="*/ 1101372 w 1729362"/>
                <a:gd name="connsiteY27" fmla="*/ 223526 h 381571"/>
                <a:gd name="connsiteX28" fmla="*/ 1157817 w 1729362"/>
                <a:gd name="connsiteY28" fmla="*/ 381571 h 381571"/>
                <a:gd name="connsiteX29" fmla="*/ 1180394 w 1729362"/>
                <a:gd name="connsiteY29" fmla="*/ 336415 h 381571"/>
                <a:gd name="connsiteX30" fmla="*/ 1248128 w 1729362"/>
                <a:gd name="connsiteY30" fmla="*/ 257393 h 381571"/>
                <a:gd name="connsiteX31" fmla="*/ 1270706 w 1729362"/>
                <a:gd name="connsiteY31" fmla="*/ 223526 h 381571"/>
                <a:gd name="connsiteX32" fmla="*/ 1281994 w 1729362"/>
                <a:gd name="connsiteY32" fmla="*/ 302548 h 381571"/>
                <a:gd name="connsiteX33" fmla="*/ 1293283 w 1729362"/>
                <a:gd name="connsiteY33" fmla="*/ 370282 h 381571"/>
                <a:gd name="connsiteX34" fmla="*/ 1338439 w 1729362"/>
                <a:gd name="connsiteY34" fmla="*/ 336415 h 381571"/>
                <a:gd name="connsiteX35" fmla="*/ 1372306 w 1729362"/>
                <a:gd name="connsiteY35" fmla="*/ 313837 h 381571"/>
                <a:gd name="connsiteX36" fmla="*/ 1728105 w 1729362"/>
                <a:gd name="connsiteY36" fmla="*/ 22677 h 381571"/>
                <a:gd name="connsiteX37" fmla="*/ 0 w 1729362"/>
                <a:gd name="connsiteY37" fmla="*/ 19235 h 381571"/>
                <a:gd name="connsiteX0" fmla="*/ 232128 w 1729361"/>
                <a:gd name="connsiteY0" fmla="*/ 178371 h 381571"/>
                <a:gd name="connsiteX1" fmla="*/ 299861 w 1729361"/>
                <a:gd name="connsiteY1" fmla="*/ 313837 h 381571"/>
                <a:gd name="connsiteX2" fmla="*/ 333728 w 1729361"/>
                <a:gd name="connsiteY2" fmla="*/ 302548 h 381571"/>
                <a:gd name="connsiteX3" fmla="*/ 467707 w 1729361"/>
                <a:gd name="connsiteY3" fmla="*/ 230438 h 381571"/>
                <a:gd name="connsiteX4" fmla="*/ 457906 w 1729361"/>
                <a:gd name="connsiteY4" fmla="*/ 144504 h 381571"/>
                <a:gd name="connsiteX5" fmla="*/ 480483 w 1729361"/>
                <a:gd name="connsiteY5" fmla="*/ 144504 h 381571"/>
                <a:gd name="connsiteX6" fmla="*/ 587180 w 1729361"/>
                <a:gd name="connsiteY6" fmla="*/ 194694 h 381571"/>
                <a:gd name="connsiteX7" fmla="*/ 548217 w 1729361"/>
                <a:gd name="connsiteY7" fmla="*/ 76771 h 381571"/>
                <a:gd name="connsiteX8" fmla="*/ 582083 w 1729361"/>
                <a:gd name="connsiteY8" fmla="*/ 65482 h 381571"/>
                <a:gd name="connsiteX9" fmla="*/ 593372 w 1729361"/>
                <a:gd name="connsiteY9" fmla="*/ 121926 h 381571"/>
                <a:gd name="connsiteX10" fmla="*/ 638528 w 1729361"/>
                <a:gd name="connsiteY10" fmla="*/ 234815 h 381571"/>
                <a:gd name="connsiteX11" fmla="*/ 649817 w 1729361"/>
                <a:gd name="connsiteY11" fmla="*/ 189660 h 381571"/>
                <a:gd name="connsiteX12" fmla="*/ 672394 w 1729361"/>
                <a:gd name="connsiteY12" fmla="*/ 121926 h 381571"/>
                <a:gd name="connsiteX13" fmla="*/ 706261 w 1729361"/>
                <a:gd name="connsiteY13" fmla="*/ 155793 h 381571"/>
                <a:gd name="connsiteX14" fmla="*/ 751417 w 1729361"/>
                <a:gd name="connsiteY14" fmla="*/ 189660 h 381571"/>
                <a:gd name="connsiteX15" fmla="*/ 762706 w 1729361"/>
                <a:gd name="connsiteY15" fmla="*/ 155793 h 381571"/>
                <a:gd name="connsiteX16" fmla="*/ 819150 w 1729361"/>
                <a:gd name="connsiteY16" fmla="*/ 234815 h 381571"/>
                <a:gd name="connsiteX17" fmla="*/ 830439 w 1729361"/>
                <a:gd name="connsiteY17" fmla="*/ 279971 h 381571"/>
                <a:gd name="connsiteX18" fmla="*/ 886883 w 1729361"/>
                <a:gd name="connsiteY18" fmla="*/ 144504 h 381571"/>
                <a:gd name="connsiteX19" fmla="*/ 909461 w 1729361"/>
                <a:gd name="connsiteY19" fmla="*/ 99348 h 381571"/>
                <a:gd name="connsiteX20" fmla="*/ 932039 w 1729361"/>
                <a:gd name="connsiteY20" fmla="*/ 167082 h 381571"/>
                <a:gd name="connsiteX21" fmla="*/ 954617 w 1729361"/>
                <a:gd name="connsiteY21" fmla="*/ 279971 h 381571"/>
                <a:gd name="connsiteX22" fmla="*/ 977194 w 1729361"/>
                <a:gd name="connsiteY22" fmla="*/ 223526 h 381571"/>
                <a:gd name="connsiteX23" fmla="*/ 1011061 w 1729361"/>
                <a:gd name="connsiteY23" fmla="*/ 144504 h 381571"/>
                <a:gd name="connsiteX24" fmla="*/ 1033639 w 1729361"/>
                <a:gd name="connsiteY24" fmla="*/ 246104 h 381571"/>
                <a:gd name="connsiteX25" fmla="*/ 1044928 w 1729361"/>
                <a:gd name="connsiteY25" fmla="*/ 325126 h 381571"/>
                <a:gd name="connsiteX26" fmla="*/ 1067506 w 1729361"/>
                <a:gd name="connsiteY26" fmla="*/ 291260 h 381571"/>
                <a:gd name="connsiteX27" fmla="*/ 1101372 w 1729361"/>
                <a:gd name="connsiteY27" fmla="*/ 223526 h 381571"/>
                <a:gd name="connsiteX28" fmla="*/ 1157817 w 1729361"/>
                <a:gd name="connsiteY28" fmla="*/ 381571 h 381571"/>
                <a:gd name="connsiteX29" fmla="*/ 1180394 w 1729361"/>
                <a:gd name="connsiteY29" fmla="*/ 336415 h 381571"/>
                <a:gd name="connsiteX30" fmla="*/ 1248128 w 1729361"/>
                <a:gd name="connsiteY30" fmla="*/ 257393 h 381571"/>
                <a:gd name="connsiteX31" fmla="*/ 1270706 w 1729361"/>
                <a:gd name="connsiteY31" fmla="*/ 223526 h 381571"/>
                <a:gd name="connsiteX32" fmla="*/ 1281994 w 1729361"/>
                <a:gd name="connsiteY32" fmla="*/ 302548 h 381571"/>
                <a:gd name="connsiteX33" fmla="*/ 1293283 w 1729361"/>
                <a:gd name="connsiteY33" fmla="*/ 370282 h 381571"/>
                <a:gd name="connsiteX34" fmla="*/ 1338439 w 1729361"/>
                <a:gd name="connsiteY34" fmla="*/ 336415 h 381571"/>
                <a:gd name="connsiteX35" fmla="*/ 1372306 w 1729361"/>
                <a:gd name="connsiteY35" fmla="*/ 313837 h 381571"/>
                <a:gd name="connsiteX36" fmla="*/ 1728105 w 1729361"/>
                <a:gd name="connsiteY36" fmla="*/ 22677 h 381571"/>
                <a:gd name="connsiteX37" fmla="*/ 0 w 1729361"/>
                <a:gd name="connsiteY37" fmla="*/ 19235 h 381571"/>
                <a:gd name="connsiteX0" fmla="*/ 366259 w 1863492"/>
                <a:gd name="connsiteY0" fmla="*/ 178371 h 381571"/>
                <a:gd name="connsiteX1" fmla="*/ 433992 w 1863492"/>
                <a:gd name="connsiteY1" fmla="*/ 313837 h 381571"/>
                <a:gd name="connsiteX2" fmla="*/ 467859 w 1863492"/>
                <a:gd name="connsiteY2" fmla="*/ 302548 h 381571"/>
                <a:gd name="connsiteX3" fmla="*/ 601838 w 1863492"/>
                <a:gd name="connsiteY3" fmla="*/ 230438 h 381571"/>
                <a:gd name="connsiteX4" fmla="*/ 592037 w 1863492"/>
                <a:gd name="connsiteY4" fmla="*/ 144504 h 381571"/>
                <a:gd name="connsiteX5" fmla="*/ 614614 w 1863492"/>
                <a:gd name="connsiteY5" fmla="*/ 144504 h 381571"/>
                <a:gd name="connsiteX6" fmla="*/ 721311 w 1863492"/>
                <a:gd name="connsiteY6" fmla="*/ 194694 h 381571"/>
                <a:gd name="connsiteX7" fmla="*/ 682348 w 1863492"/>
                <a:gd name="connsiteY7" fmla="*/ 76771 h 381571"/>
                <a:gd name="connsiteX8" fmla="*/ 716214 w 1863492"/>
                <a:gd name="connsiteY8" fmla="*/ 65482 h 381571"/>
                <a:gd name="connsiteX9" fmla="*/ 727503 w 1863492"/>
                <a:gd name="connsiteY9" fmla="*/ 121926 h 381571"/>
                <a:gd name="connsiteX10" fmla="*/ 772659 w 1863492"/>
                <a:gd name="connsiteY10" fmla="*/ 234815 h 381571"/>
                <a:gd name="connsiteX11" fmla="*/ 783948 w 1863492"/>
                <a:gd name="connsiteY11" fmla="*/ 189660 h 381571"/>
                <a:gd name="connsiteX12" fmla="*/ 806525 w 1863492"/>
                <a:gd name="connsiteY12" fmla="*/ 121926 h 381571"/>
                <a:gd name="connsiteX13" fmla="*/ 840392 w 1863492"/>
                <a:gd name="connsiteY13" fmla="*/ 155793 h 381571"/>
                <a:gd name="connsiteX14" fmla="*/ 885548 w 1863492"/>
                <a:gd name="connsiteY14" fmla="*/ 189660 h 381571"/>
                <a:gd name="connsiteX15" fmla="*/ 896837 w 1863492"/>
                <a:gd name="connsiteY15" fmla="*/ 155793 h 381571"/>
                <a:gd name="connsiteX16" fmla="*/ 953281 w 1863492"/>
                <a:gd name="connsiteY16" fmla="*/ 234815 h 381571"/>
                <a:gd name="connsiteX17" fmla="*/ 964570 w 1863492"/>
                <a:gd name="connsiteY17" fmla="*/ 279971 h 381571"/>
                <a:gd name="connsiteX18" fmla="*/ 1021014 w 1863492"/>
                <a:gd name="connsiteY18" fmla="*/ 144504 h 381571"/>
                <a:gd name="connsiteX19" fmla="*/ 1043592 w 1863492"/>
                <a:gd name="connsiteY19" fmla="*/ 99348 h 381571"/>
                <a:gd name="connsiteX20" fmla="*/ 1066170 w 1863492"/>
                <a:gd name="connsiteY20" fmla="*/ 167082 h 381571"/>
                <a:gd name="connsiteX21" fmla="*/ 1088748 w 1863492"/>
                <a:gd name="connsiteY21" fmla="*/ 279971 h 381571"/>
                <a:gd name="connsiteX22" fmla="*/ 1111325 w 1863492"/>
                <a:gd name="connsiteY22" fmla="*/ 223526 h 381571"/>
                <a:gd name="connsiteX23" fmla="*/ 1145192 w 1863492"/>
                <a:gd name="connsiteY23" fmla="*/ 144504 h 381571"/>
                <a:gd name="connsiteX24" fmla="*/ 1167770 w 1863492"/>
                <a:gd name="connsiteY24" fmla="*/ 246104 h 381571"/>
                <a:gd name="connsiteX25" fmla="*/ 1179059 w 1863492"/>
                <a:gd name="connsiteY25" fmla="*/ 325126 h 381571"/>
                <a:gd name="connsiteX26" fmla="*/ 1201637 w 1863492"/>
                <a:gd name="connsiteY26" fmla="*/ 291260 h 381571"/>
                <a:gd name="connsiteX27" fmla="*/ 1235503 w 1863492"/>
                <a:gd name="connsiteY27" fmla="*/ 223526 h 381571"/>
                <a:gd name="connsiteX28" fmla="*/ 1291948 w 1863492"/>
                <a:gd name="connsiteY28" fmla="*/ 381571 h 381571"/>
                <a:gd name="connsiteX29" fmla="*/ 1314525 w 1863492"/>
                <a:gd name="connsiteY29" fmla="*/ 336415 h 381571"/>
                <a:gd name="connsiteX30" fmla="*/ 1382259 w 1863492"/>
                <a:gd name="connsiteY30" fmla="*/ 257393 h 381571"/>
                <a:gd name="connsiteX31" fmla="*/ 1404837 w 1863492"/>
                <a:gd name="connsiteY31" fmla="*/ 223526 h 381571"/>
                <a:gd name="connsiteX32" fmla="*/ 1416125 w 1863492"/>
                <a:gd name="connsiteY32" fmla="*/ 302548 h 381571"/>
                <a:gd name="connsiteX33" fmla="*/ 1427414 w 1863492"/>
                <a:gd name="connsiteY33" fmla="*/ 370282 h 381571"/>
                <a:gd name="connsiteX34" fmla="*/ 1472570 w 1863492"/>
                <a:gd name="connsiteY34" fmla="*/ 336415 h 381571"/>
                <a:gd name="connsiteX35" fmla="*/ 1506437 w 1863492"/>
                <a:gd name="connsiteY35" fmla="*/ 313837 h 381571"/>
                <a:gd name="connsiteX36" fmla="*/ 1862236 w 1863492"/>
                <a:gd name="connsiteY36" fmla="*/ 22677 h 381571"/>
                <a:gd name="connsiteX37" fmla="*/ 134131 w 1863492"/>
                <a:gd name="connsiteY37" fmla="*/ 19235 h 381571"/>
                <a:gd name="connsiteX38" fmla="*/ 113362 w 1863492"/>
                <a:gd name="connsiteY38" fmla="*/ 15457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10166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39" fmla="*/ 312343 w 1809576"/>
                <a:gd name="connsiteY39" fmla="*/ 178371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39" fmla="*/ 312343 w 1809576"/>
                <a:gd name="connsiteY39" fmla="*/ 178371 h 381571"/>
                <a:gd name="connsiteX0" fmla="*/ 263397 w 1760630"/>
                <a:gd name="connsiteY0" fmla="*/ 178371 h 381571"/>
                <a:gd name="connsiteX1" fmla="*/ 331130 w 1760630"/>
                <a:gd name="connsiteY1" fmla="*/ 313837 h 381571"/>
                <a:gd name="connsiteX2" fmla="*/ 364997 w 1760630"/>
                <a:gd name="connsiteY2" fmla="*/ 302548 h 381571"/>
                <a:gd name="connsiteX3" fmla="*/ 498976 w 1760630"/>
                <a:gd name="connsiteY3" fmla="*/ 230438 h 381571"/>
                <a:gd name="connsiteX4" fmla="*/ 489175 w 1760630"/>
                <a:gd name="connsiteY4" fmla="*/ 144504 h 381571"/>
                <a:gd name="connsiteX5" fmla="*/ 511752 w 1760630"/>
                <a:gd name="connsiteY5" fmla="*/ 144504 h 381571"/>
                <a:gd name="connsiteX6" fmla="*/ 618449 w 1760630"/>
                <a:gd name="connsiteY6" fmla="*/ 194694 h 381571"/>
                <a:gd name="connsiteX7" fmla="*/ 579486 w 1760630"/>
                <a:gd name="connsiteY7" fmla="*/ 76771 h 381571"/>
                <a:gd name="connsiteX8" fmla="*/ 613352 w 1760630"/>
                <a:gd name="connsiteY8" fmla="*/ 65482 h 381571"/>
                <a:gd name="connsiteX9" fmla="*/ 624641 w 1760630"/>
                <a:gd name="connsiteY9" fmla="*/ 121926 h 381571"/>
                <a:gd name="connsiteX10" fmla="*/ 669797 w 1760630"/>
                <a:gd name="connsiteY10" fmla="*/ 234815 h 381571"/>
                <a:gd name="connsiteX11" fmla="*/ 681086 w 1760630"/>
                <a:gd name="connsiteY11" fmla="*/ 189660 h 381571"/>
                <a:gd name="connsiteX12" fmla="*/ 703663 w 1760630"/>
                <a:gd name="connsiteY12" fmla="*/ 121926 h 381571"/>
                <a:gd name="connsiteX13" fmla="*/ 737530 w 1760630"/>
                <a:gd name="connsiteY13" fmla="*/ 155793 h 381571"/>
                <a:gd name="connsiteX14" fmla="*/ 782686 w 1760630"/>
                <a:gd name="connsiteY14" fmla="*/ 189660 h 381571"/>
                <a:gd name="connsiteX15" fmla="*/ 793975 w 1760630"/>
                <a:gd name="connsiteY15" fmla="*/ 155793 h 381571"/>
                <a:gd name="connsiteX16" fmla="*/ 850419 w 1760630"/>
                <a:gd name="connsiteY16" fmla="*/ 234815 h 381571"/>
                <a:gd name="connsiteX17" fmla="*/ 861708 w 1760630"/>
                <a:gd name="connsiteY17" fmla="*/ 279971 h 381571"/>
                <a:gd name="connsiteX18" fmla="*/ 918152 w 1760630"/>
                <a:gd name="connsiteY18" fmla="*/ 144504 h 381571"/>
                <a:gd name="connsiteX19" fmla="*/ 940730 w 1760630"/>
                <a:gd name="connsiteY19" fmla="*/ 99348 h 381571"/>
                <a:gd name="connsiteX20" fmla="*/ 963308 w 1760630"/>
                <a:gd name="connsiteY20" fmla="*/ 167082 h 381571"/>
                <a:gd name="connsiteX21" fmla="*/ 985886 w 1760630"/>
                <a:gd name="connsiteY21" fmla="*/ 279971 h 381571"/>
                <a:gd name="connsiteX22" fmla="*/ 1008463 w 1760630"/>
                <a:gd name="connsiteY22" fmla="*/ 223526 h 381571"/>
                <a:gd name="connsiteX23" fmla="*/ 1042330 w 1760630"/>
                <a:gd name="connsiteY23" fmla="*/ 144504 h 381571"/>
                <a:gd name="connsiteX24" fmla="*/ 1064908 w 1760630"/>
                <a:gd name="connsiteY24" fmla="*/ 246104 h 381571"/>
                <a:gd name="connsiteX25" fmla="*/ 1076197 w 1760630"/>
                <a:gd name="connsiteY25" fmla="*/ 325126 h 381571"/>
                <a:gd name="connsiteX26" fmla="*/ 1098775 w 1760630"/>
                <a:gd name="connsiteY26" fmla="*/ 291260 h 381571"/>
                <a:gd name="connsiteX27" fmla="*/ 1132641 w 1760630"/>
                <a:gd name="connsiteY27" fmla="*/ 223526 h 381571"/>
                <a:gd name="connsiteX28" fmla="*/ 1189086 w 1760630"/>
                <a:gd name="connsiteY28" fmla="*/ 381571 h 381571"/>
                <a:gd name="connsiteX29" fmla="*/ 1211663 w 1760630"/>
                <a:gd name="connsiteY29" fmla="*/ 336415 h 381571"/>
                <a:gd name="connsiteX30" fmla="*/ 1279397 w 1760630"/>
                <a:gd name="connsiteY30" fmla="*/ 257393 h 381571"/>
                <a:gd name="connsiteX31" fmla="*/ 1301975 w 1760630"/>
                <a:gd name="connsiteY31" fmla="*/ 223526 h 381571"/>
                <a:gd name="connsiteX32" fmla="*/ 1313263 w 1760630"/>
                <a:gd name="connsiteY32" fmla="*/ 302548 h 381571"/>
                <a:gd name="connsiteX33" fmla="*/ 1324552 w 1760630"/>
                <a:gd name="connsiteY33" fmla="*/ 370282 h 381571"/>
                <a:gd name="connsiteX34" fmla="*/ 1369708 w 1760630"/>
                <a:gd name="connsiteY34" fmla="*/ 336415 h 381571"/>
                <a:gd name="connsiteX35" fmla="*/ 1403575 w 1760630"/>
                <a:gd name="connsiteY35" fmla="*/ 313837 h 381571"/>
                <a:gd name="connsiteX36" fmla="*/ 1759374 w 1760630"/>
                <a:gd name="connsiteY36" fmla="*/ 22677 h 381571"/>
                <a:gd name="connsiteX37" fmla="*/ 31269 w 1760630"/>
                <a:gd name="connsiteY37" fmla="*/ 19235 h 381571"/>
                <a:gd name="connsiteX38" fmla="*/ 332434 w 1760630"/>
                <a:gd name="connsiteY38" fmla="*/ 306388 h 381571"/>
                <a:gd name="connsiteX39" fmla="*/ 263397 w 1760630"/>
                <a:gd name="connsiteY39" fmla="*/ 178371 h 381571"/>
                <a:gd name="connsiteX0" fmla="*/ 263397 w 1759375"/>
                <a:gd name="connsiteY0" fmla="*/ 240580 h 443780"/>
                <a:gd name="connsiteX1" fmla="*/ 331130 w 1759375"/>
                <a:gd name="connsiteY1" fmla="*/ 376046 h 443780"/>
                <a:gd name="connsiteX2" fmla="*/ 364997 w 1759375"/>
                <a:gd name="connsiteY2" fmla="*/ 364757 h 443780"/>
                <a:gd name="connsiteX3" fmla="*/ 498976 w 1759375"/>
                <a:gd name="connsiteY3" fmla="*/ 292647 h 443780"/>
                <a:gd name="connsiteX4" fmla="*/ 489175 w 1759375"/>
                <a:gd name="connsiteY4" fmla="*/ 206713 h 443780"/>
                <a:gd name="connsiteX5" fmla="*/ 511752 w 1759375"/>
                <a:gd name="connsiteY5" fmla="*/ 206713 h 443780"/>
                <a:gd name="connsiteX6" fmla="*/ 618449 w 1759375"/>
                <a:gd name="connsiteY6" fmla="*/ 256903 h 443780"/>
                <a:gd name="connsiteX7" fmla="*/ 579486 w 1759375"/>
                <a:gd name="connsiteY7" fmla="*/ 138980 h 443780"/>
                <a:gd name="connsiteX8" fmla="*/ 613352 w 1759375"/>
                <a:gd name="connsiteY8" fmla="*/ 127691 h 443780"/>
                <a:gd name="connsiteX9" fmla="*/ 624641 w 1759375"/>
                <a:gd name="connsiteY9" fmla="*/ 184135 h 443780"/>
                <a:gd name="connsiteX10" fmla="*/ 669797 w 1759375"/>
                <a:gd name="connsiteY10" fmla="*/ 297024 h 443780"/>
                <a:gd name="connsiteX11" fmla="*/ 681086 w 1759375"/>
                <a:gd name="connsiteY11" fmla="*/ 251869 h 443780"/>
                <a:gd name="connsiteX12" fmla="*/ 703663 w 1759375"/>
                <a:gd name="connsiteY12" fmla="*/ 184135 h 443780"/>
                <a:gd name="connsiteX13" fmla="*/ 737530 w 1759375"/>
                <a:gd name="connsiteY13" fmla="*/ 218002 h 443780"/>
                <a:gd name="connsiteX14" fmla="*/ 782686 w 1759375"/>
                <a:gd name="connsiteY14" fmla="*/ 251869 h 443780"/>
                <a:gd name="connsiteX15" fmla="*/ 793975 w 1759375"/>
                <a:gd name="connsiteY15" fmla="*/ 218002 h 443780"/>
                <a:gd name="connsiteX16" fmla="*/ 850419 w 1759375"/>
                <a:gd name="connsiteY16" fmla="*/ 297024 h 443780"/>
                <a:gd name="connsiteX17" fmla="*/ 861708 w 1759375"/>
                <a:gd name="connsiteY17" fmla="*/ 342180 h 443780"/>
                <a:gd name="connsiteX18" fmla="*/ 918152 w 1759375"/>
                <a:gd name="connsiteY18" fmla="*/ 206713 h 443780"/>
                <a:gd name="connsiteX19" fmla="*/ 940730 w 1759375"/>
                <a:gd name="connsiteY19" fmla="*/ 161557 h 443780"/>
                <a:gd name="connsiteX20" fmla="*/ 963308 w 1759375"/>
                <a:gd name="connsiteY20" fmla="*/ 229291 h 443780"/>
                <a:gd name="connsiteX21" fmla="*/ 985886 w 1759375"/>
                <a:gd name="connsiteY21" fmla="*/ 342180 h 443780"/>
                <a:gd name="connsiteX22" fmla="*/ 1008463 w 1759375"/>
                <a:gd name="connsiteY22" fmla="*/ 285735 h 443780"/>
                <a:gd name="connsiteX23" fmla="*/ 1042330 w 1759375"/>
                <a:gd name="connsiteY23" fmla="*/ 206713 h 443780"/>
                <a:gd name="connsiteX24" fmla="*/ 1064908 w 1759375"/>
                <a:gd name="connsiteY24" fmla="*/ 308313 h 443780"/>
                <a:gd name="connsiteX25" fmla="*/ 1076197 w 1759375"/>
                <a:gd name="connsiteY25" fmla="*/ 387335 h 443780"/>
                <a:gd name="connsiteX26" fmla="*/ 1098775 w 1759375"/>
                <a:gd name="connsiteY26" fmla="*/ 353469 h 443780"/>
                <a:gd name="connsiteX27" fmla="*/ 1132641 w 1759375"/>
                <a:gd name="connsiteY27" fmla="*/ 285735 h 443780"/>
                <a:gd name="connsiteX28" fmla="*/ 1189086 w 1759375"/>
                <a:gd name="connsiteY28" fmla="*/ 443780 h 443780"/>
                <a:gd name="connsiteX29" fmla="*/ 1211663 w 1759375"/>
                <a:gd name="connsiteY29" fmla="*/ 398624 h 443780"/>
                <a:gd name="connsiteX30" fmla="*/ 1279397 w 1759375"/>
                <a:gd name="connsiteY30" fmla="*/ 319602 h 443780"/>
                <a:gd name="connsiteX31" fmla="*/ 1301975 w 1759375"/>
                <a:gd name="connsiteY31" fmla="*/ 285735 h 443780"/>
                <a:gd name="connsiteX32" fmla="*/ 1313263 w 1759375"/>
                <a:gd name="connsiteY32" fmla="*/ 364757 h 443780"/>
                <a:gd name="connsiteX33" fmla="*/ 1324552 w 1759375"/>
                <a:gd name="connsiteY33" fmla="*/ 432491 h 443780"/>
                <a:gd name="connsiteX34" fmla="*/ 1369708 w 1759375"/>
                <a:gd name="connsiteY34" fmla="*/ 398624 h 443780"/>
                <a:gd name="connsiteX35" fmla="*/ 1403575 w 1759375"/>
                <a:gd name="connsiteY35" fmla="*/ 376046 h 443780"/>
                <a:gd name="connsiteX36" fmla="*/ 1759374 w 1759375"/>
                <a:gd name="connsiteY36" fmla="*/ 84886 h 443780"/>
                <a:gd name="connsiteX37" fmla="*/ 879546 w 1759375"/>
                <a:gd name="connsiteY37" fmla="*/ 7 h 443780"/>
                <a:gd name="connsiteX38" fmla="*/ 31269 w 1759375"/>
                <a:gd name="connsiteY38" fmla="*/ 81444 h 443780"/>
                <a:gd name="connsiteX39" fmla="*/ 332434 w 1759375"/>
                <a:gd name="connsiteY39" fmla="*/ 368597 h 443780"/>
                <a:gd name="connsiteX40" fmla="*/ 263397 w 1759375"/>
                <a:gd name="connsiteY40" fmla="*/ 240580 h 443780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85886 w 1759374"/>
                <a:gd name="connsiteY21" fmla="*/ 342185 h 443785"/>
                <a:gd name="connsiteX22" fmla="*/ 1008463 w 1759374"/>
                <a:gd name="connsiteY22" fmla="*/ 285740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1008463 w 1759374"/>
                <a:gd name="connsiteY22" fmla="*/ 285740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4587 w 1759374"/>
                <a:gd name="connsiteY21" fmla="*/ 306356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4587 w 1759374"/>
                <a:gd name="connsiteY21" fmla="*/ 306356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49996 w 1759374"/>
                <a:gd name="connsiteY21" fmla="*/ 299674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26021 w 1759374"/>
                <a:gd name="connsiteY17" fmla="*/ 328073 h 443785"/>
                <a:gd name="connsiteX18" fmla="*/ 861708 w 1759374"/>
                <a:gd name="connsiteY18" fmla="*/ 342185 h 443785"/>
                <a:gd name="connsiteX19" fmla="*/ 918152 w 1759374"/>
                <a:gd name="connsiteY19" fmla="*/ 206718 h 443785"/>
                <a:gd name="connsiteX20" fmla="*/ 940730 w 1759374"/>
                <a:gd name="connsiteY20" fmla="*/ 161562 h 443785"/>
                <a:gd name="connsiteX21" fmla="*/ 963308 w 1759374"/>
                <a:gd name="connsiteY21" fmla="*/ 229296 h 443785"/>
                <a:gd name="connsiteX22" fmla="*/ 949996 w 1759374"/>
                <a:gd name="connsiteY22" fmla="*/ 299674 h 443785"/>
                <a:gd name="connsiteX23" fmla="*/ 958336 w 1759374"/>
                <a:gd name="connsiteY23" fmla="*/ 347197 h 443785"/>
                <a:gd name="connsiteX24" fmla="*/ 985505 w 1759374"/>
                <a:gd name="connsiteY24" fmla="*/ 294093 h 443785"/>
                <a:gd name="connsiteX25" fmla="*/ 1042330 w 1759374"/>
                <a:gd name="connsiteY25" fmla="*/ 206718 h 443785"/>
                <a:gd name="connsiteX26" fmla="*/ 1064908 w 1759374"/>
                <a:gd name="connsiteY26" fmla="*/ 308318 h 443785"/>
                <a:gd name="connsiteX27" fmla="*/ 1076197 w 1759374"/>
                <a:gd name="connsiteY27" fmla="*/ 387340 h 443785"/>
                <a:gd name="connsiteX28" fmla="*/ 1098775 w 1759374"/>
                <a:gd name="connsiteY28" fmla="*/ 353474 h 443785"/>
                <a:gd name="connsiteX29" fmla="*/ 1132641 w 1759374"/>
                <a:gd name="connsiteY29" fmla="*/ 285740 h 443785"/>
                <a:gd name="connsiteX30" fmla="*/ 1189086 w 1759374"/>
                <a:gd name="connsiteY30" fmla="*/ 443785 h 443785"/>
                <a:gd name="connsiteX31" fmla="*/ 1211663 w 1759374"/>
                <a:gd name="connsiteY31" fmla="*/ 398629 h 443785"/>
                <a:gd name="connsiteX32" fmla="*/ 1279397 w 1759374"/>
                <a:gd name="connsiteY32" fmla="*/ 319607 h 443785"/>
                <a:gd name="connsiteX33" fmla="*/ 1301975 w 1759374"/>
                <a:gd name="connsiteY33" fmla="*/ 285740 h 443785"/>
                <a:gd name="connsiteX34" fmla="*/ 1313263 w 1759374"/>
                <a:gd name="connsiteY34" fmla="*/ 364762 h 443785"/>
                <a:gd name="connsiteX35" fmla="*/ 1324552 w 1759374"/>
                <a:gd name="connsiteY35" fmla="*/ 432496 h 443785"/>
                <a:gd name="connsiteX36" fmla="*/ 1369708 w 1759374"/>
                <a:gd name="connsiteY36" fmla="*/ 398629 h 443785"/>
                <a:gd name="connsiteX37" fmla="*/ 1403575 w 1759374"/>
                <a:gd name="connsiteY37" fmla="*/ 376051 h 443785"/>
                <a:gd name="connsiteX38" fmla="*/ 1759374 w 1759374"/>
                <a:gd name="connsiteY38" fmla="*/ 84891 h 443785"/>
                <a:gd name="connsiteX39" fmla="*/ 879546 w 1759374"/>
                <a:gd name="connsiteY39" fmla="*/ 12 h 443785"/>
                <a:gd name="connsiteX40" fmla="*/ 31269 w 1759374"/>
                <a:gd name="connsiteY40" fmla="*/ 70025 h 443785"/>
                <a:gd name="connsiteX41" fmla="*/ 332434 w 1759374"/>
                <a:gd name="connsiteY41" fmla="*/ 368602 h 443785"/>
                <a:gd name="connsiteX42" fmla="*/ 263397 w 1759374"/>
                <a:gd name="connsiteY42" fmla="*/ 240585 h 44378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52029 w 1759374"/>
                <a:gd name="connsiteY30" fmla="*/ 413272 h 444255"/>
                <a:gd name="connsiteX31" fmla="*/ 1189086 w 1759374"/>
                <a:gd name="connsiteY31" fmla="*/ 443785 h 444255"/>
                <a:gd name="connsiteX32" fmla="*/ 1211663 w 1759374"/>
                <a:gd name="connsiteY32" fmla="*/ 398629 h 444255"/>
                <a:gd name="connsiteX33" fmla="*/ 1279397 w 1759374"/>
                <a:gd name="connsiteY33" fmla="*/ 319607 h 444255"/>
                <a:gd name="connsiteX34" fmla="*/ 1301975 w 1759374"/>
                <a:gd name="connsiteY34" fmla="*/ 285740 h 444255"/>
                <a:gd name="connsiteX35" fmla="*/ 1313263 w 1759374"/>
                <a:gd name="connsiteY35" fmla="*/ 364762 h 444255"/>
                <a:gd name="connsiteX36" fmla="*/ 1324552 w 1759374"/>
                <a:gd name="connsiteY36" fmla="*/ 432496 h 444255"/>
                <a:gd name="connsiteX37" fmla="*/ 1369708 w 1759374"/>
                <a:gd name="connsiteY37" fmla="*/ 398629 h 444255"/>
                <a:gd name="connsiteX38" fmla="*/ 1403575 w 1759374"/>
                <a:gd name="connsiteY38" fmla="*/ 376051 h 444255"/>
                <a:gd name="connsiteX39" fmla="*/ 1759374 w 1759374"/>
                <a:gd name="connsiteY39" fmla="*/ 84891 h 444255"/>
                <a:gd name="connsiteX40" fmla="*/ 879546 w 1759374"/>
                <a:gd name="connsiteY40" fmla="*/ 12 h 444255"/>
                <a:gd name="connsiteX41" fmla="*/ 31269 w 1759374"/>
                <a:gd name="connsiteY41" fmla="*/ 70025 h 444255"/>
                <a:gd name="connsiteX42" fmla="*/ 332434 w 1759374"/>
                <a:gd name="connsiteY42" fmla="*/ 368602 h 444255"/>
                <a:gd name="connsiteX43" fmla="*/ 263397 w 1759374"/>
                <a:gd name="connsiteY43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52029 w 1759374"/>
                <a:gd name="connsiteY30" fmla="*/ 413272 h 444255"/>
                <a:gd name="connsiteX31" fmla="*/ 1189086 w 1759374"/>
                <a:gd name="connsiteY31" fmla="*/ 443785 h 444255"/>
                <a:gd name="connsiteX32" fmla="*/ 1211663 w 1759374"/>
                <a:gd name="connsiteY32" fmla="*/ 398629 h 444255"/>
                <a:gd name="connsiteX33" fmla="*/ 1279397 w 1759374"/>
                <a:gd name="connsiteY33" fmla="*/ 319607 h 444255"/>
                <a:gd name="connsiteX34" fmla="*/ 1301975 w 1759374"/>
                <a:gd name="connsiteY34" fmla="*/ 285740 h 444255"/>
                <a:gd name="connsiteX35" fmla="*/ 1313263 w 1759374"/>
                <a:gd name="connsiteY35" fmla="*/ 364762 h 444255"/>
                <a:gd name="connsiteX36" fmla="*/ 1324552 w 1759374"/>
                <a:gd name="connsiteY36" fmla="*/ 432496 h 444255"/>
                <a:gd name="connsiteX37" fmla="*/ 1369708 w 1759374"/>
                <a:gd name="connsiteY37" fmla="*/ 398629 h 444255"/>
                <a:gd name="connsiteX38" fmla="*/ 1403575 w 1759374"/>
                <a:gd name="connsiteY38" fmla="*/ 376051 h 444255"/>
                <a:gd name="connsiteX39" fmla="*/ 1759374 w 1759374"/>
                <a:gd name="connsiteY39" fmla="*/ 84891 h 444255"/>
                <a:gd name="connsiteX40" fmla="*/ 879546 w 1759374"/>
                <a:gd name="connsiteY40" fmla="*/ 12 h 444255"/>
                <a:gd name="connsiteX41" fmla="*/ 31269 w 1759374"/>
                <a:gd name="connsiteY41" fmla="*/ 70025 h 444255"/>
                <a:gd name="connsiteX42" fmla="*/ 332434 w 1759374"/>
                <a:gd name="connsiteY42" fmla="*/ 368602 h 444255"/>
                <a:gd name="connsiteX43" fmla="*/ 263397 w 1759374"/>
                <a:gd name="connsiteY43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11663 w 1759374"/>
                <a:gd name="connsiteY33" fmla="*/ 398629 h 444255"/>
                <a:gd name="connsiteX34" fmla="*/ 1279397 w 1759374"/>
                <a:gd name="connsiteY34" fmla="*/ 319607 h 444255"/>
                <a:gd name="connsiteX35" fmla="*/ 1301975 w 1759374"/>
                <a:gd name="connsiteY35" fmla="*/ 285740 h 444255"/>
                <a:gd name="connsiteX36" fmla="*/ 1313263 w 1759374"/>
                <a:gd name="connsiteY36" fmla="*/ 364762 h 444255"/>
                <a:gd name="connsiteX37" fmla="*/ 1324552 w 1759374"/>
                <a:gd name="connsiteY37" fmla="*/ 432496 h 444255"/>
                <a:gd name="connsiteX38" fmla="*/ 1369708 w 1759374"/>
                <a:gd name="connsiteY38" fmla="*/ 398629 h 444255"/>
                <a:gd name="connsiteX39" fmla="*/ 1403575 w 1759374"/>
                <a:gd name="connsiteY39" fmla="*/ 376051 h 444255"/>
                <a:gd name="connsiteX40" fmla="*/ 1759374 w 1759374"/>
                <a:gd name="connsiteY40" fmla="*/ 84891 h 444255"/>
                <a:gd name="connsiteX41" fmla="*/ 879546 w 1759374"/>
                <a:gd name="connsiteY41" fmla="*/ 12 h 444255"/>
                <a:gd name="connsiteX42" fmla="*/ 31269 w 1759374"/>
                <a:gd name="connsiteY42" fmla="*/ 70025 h 444255"/>
                <a:gd name="connsiteX43" fmla="*/ 332434 w 1759374"/>
                <a:gd name="connsiteY43" fmla="*/ 368602 h 444255"/>
                <a:gd name="connsiteX44" fmla="*/ 263397 w 1759374"/>
                <a:gd name="connsiteY44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25496 w 1759374"/>
                <a:gd name="connsiteY33" fmla="*/ 419955 h 444255"/>
                <a:gd name="connsiteX34" fmla="*/ 1211663 w 1759374"/>
                <a:gd name="connsiteY34" fmla="*/ 398629 h 444255"/>
                <a:gd name="connsiteX35" fmla="*/ 1279397 w 1759374"/>
                <a:gd name="connsiteY35" fmla="*/ 319607 h 444255"/>
                <a:gd name="connsiteX36" fmla="*/ 1301975 w 1759374"/>
                <a:gd name="connsiteY36" fmla="*/ 285740 h 444255"/>
                <a:gd name="connsiteX37" fmla="*/ 1313263 w 1759374"/>
                <a:gd name="connsiteY37" fmla="*/ 364762 h 444255"/>
                <a:gd name="connsiteX38" fmla="*/ 1324552 w 1759374"/>
                <a:gd name="connsiteY38" fmla="*/ 432496 h 444255"/>
                <a:gd name="connsiteX39" fmla="*/ 1369708 w 1759374"/>
                <a:gd name="connsiteY39" fmla="*/ 398629 h 444255"/>
                <a:gd name="connsiteX40" fmla="*/ 1403575 w 1759374"/>
                <a:gd name="connsiteY40" fmla="*/ 376051 h 444255"/>
                <a:gd name="connsiteX41" fmla="*/ 1759374 w 1759374"/>
                <a:gd name="connsiteY41" fmla="*/ 84891 h 444255"/>
                <a:gd name="connsiteX42" fmla="*/ 879546 w 1759374"/>
                <a:gd name="connsiteY42" fmla="*/ 12 h 444255"/>
                <a:gd name="connsiteX43" fmla="*/ 31269 w 1759374"/>
                <a:gd name="connsiteY43" fmla="*/ 70025 h 444255"/>
                <a:gd name="connsiteX44" fmla="*/ 332434 w 1759374"/>
                <a:gd name="connsiteY44" fmla="*/ 368602 h 444255"/>
                <a:gd name="connsiteX45" fmla="*/ 263397 w 1759374"/>
                <a:gd name="connsiteY45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25496 w 1759374"/>
                <a:gd name="connsiteY33" fmla="*/ 419955 h 444255"/>
                <a:gd name="connsiteX34" fmla="*/ 1211663 w 1759374"/>
                <a:gd name="connsiteY34" fmla="*/ 398629 h 444255"/>
                <a:gd name="connsiteX35" fmla="*/ 1279397 w 1759374"/>
                <a:gd name="connsiteY35" fmla="*/ 319607 h 444255"/>
                <a:gd name="connsiteX36" fmla="*/ 1301975 w 1759374"/>
                <a:gd name="connsiteY36" fmla="*/ 285740 h 444255"/>
                <a:gd name="connsiteX37" fmla="*/ 1313263 w 1759374"/>
                <a:gd name="connsiteY37" fmla="*/ 364762 h 444255"/>
                <a:gd name="connsiteX38" fmla="*/ 1324552 w 1759374"/>
                <a:gd name="connsiteY38" fmla="*/ 432496 h 444255"/>
                <a:gd name="connsiteX39" fmla="*/ 1369708 w 1759374"/>
                <a:gd name="connsiteY39" fmla="*/ 398629 h 444255"/>
                <a:gd name="connsiteX40" fmla="*/ 1403575 w 1759374"/>
                <a:gd name="connsiteY40" fmla="*/ 376051 h 444255"/>
                <a:gd name="connsiteX41" fmla="*/ 1759374 w 1759374"/>
                <a:gd name="connsiteY41" fmla="*/ 84891 h 444255"/>
                <a:gd name="connsiteX42" fmla="*/ 879546 w 1759374"/>
                <a:gd name="connsiteY42" fmla="*/ 12 h 444255"/>
                <a:gd name="connsiteX43" fmla="*/ 31269 w 1759374"/>
                <a:gd name="connsiteY43" fmla="*/ 70025 h 444255"/>
                <a:gd name="connsiteX44" fmla="*/ 332434 w 1759374"/>
                <a:gd name="connsiteY44" fmla="*/ 368602 h 444255"/>
                <a:gd name="connsiteX45" fmla="*/ 263397 w 1759374"/>
                <a:gd name="connsiteY45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702046 w 1759374"/>
                <a:gd name="connsiteY11" fmla="*/ 299674 h 444255"/>
                <a:gd name="connsiteX12" fmla="*/ 681086 w 1759374"/>
                <a:gd name="connsiteY12" fmla="*/ 251874 h 444255"/>
                <a:gd name="connsiteX13" fmla="*/ 703663 w 1759374"/>
                <a:gd name="connsiteY13" fmla="*/ 184140 h 444255"/>
                <a:gd name="connsiteX14" fmla="*/ 737530 w 1759374"/>
                <a:gd name="connsiteY14" fmla="*/ 218007 h 444255"/>
                <a:gd name="connsiteX15" fmla="*/ 782686 w 1759374"/>
                <a:gd name="connsiteY15" fmla="*/ 251874 h 444255"/>
                <a:gd name="connsiteX16" fmla="*/ 793975 w 1759374"/>
                <a:gd name="connsiteY16" fmla="*/ 218007 h 444255"/>
                <a:gd name="connsiteX17" fmla="*/ 850419 w 1759374"/>
                <a:gd name="connsiteY17" fmla="*/ 297029 h 444255"/>
                <a:gd name="connsiteX18" fmla="*/ 826021 w 1759374"/>
                <a:gd name="connsiteY18" fmla="*/ 328073 h 444255"/>
                <a:gd name="connsiteX19" fmla="*/ 861708 w 1759374"/>
                <a:gd name="connsiteY19" fmla="*/ 342185 h 444255"/>
                <a:gd name="connsiteX20" fmla="*/ 918152 w 1759374"/>
                <a:gd name="connsiteY20" fmla="*/ 206718 h 444255"/>
                <a:gd name="connsiteX21" fmla="*/ 940730 w 1759374"/>
                <a:gd name="connsiteY21" fmla="*/ 161562 h 444255"/>
                <a:gd name="connsiteX22" fmla="*/ 963308 w 1759374"/>
                <a:gd name="connsiteY22" fmla="*/ 229296 h 444255"/>
                <a:gd name="connsiteX23" fmla="*/ 949996 w 1759374"/>
                <a:gd name="connsiteY23" fmla="*/ 299674 h 444255"/>
                <a:gd name="connsiteX24" fmla="*/ 958336 w 1759374"/>
                <a:gd name="connsiteY24" fmla="*/ 347197 h 444255"/>
                <a:gd name="connsiteX25" fmla="*/ 985505 w 1759374"/>
                <a:gd name="connsiteY25" fmla="*/ 294093 h 444255"/>
                <a:gd name="connsiteX26" fmla="*/ 1042330 w 1759374"/>
                <a:gd name="connsiteY26" fmla="*/ 206718 h 444255"/>
                <a:gd name="connsiteX27" fmla="*/ 1064908 w 1759374"/>
                <a:gd name="connsiteY27" fmla="*/ 308318 h 444255"/>
                <a:gd name="connsiteX28" fmla="*/ 1076197 w 1759374"/>
                <a:gd name="connsiteY28" fmla="*/ 387340 h 444255"/>
                <a:gd name="connsiteX29" fmla="*/ 1098775 w 1759374"/>
                <a:gd name="connsiteY29" fmla="*/ 353474 h 444255"/>
                <a:gd name="connsiteX30" fmla="*/ 1132641 w 1759374"/>
                <a:gd name="connsiteY30" fmla="*/ 285740 h 444255"/>
                <a:gd name="connsiteX31" fmla="*/ 1179579 w 1759374"/>
                <a:gd name="connsiteY31" fmla="*/ 394896 h 444255"/>
                <a:gd name="connsiteX32" fmla="*/ 1152029 w 1759374"/>
                <a:gd name="connsiteY32" fmla="*/ 413272 h 444255"/>
                <a:gd name="connsiteX33" fmla="*/ 1189086 w 1759374"/>
                <a:gd name="connsiteY33" fmla="*/ 443785 h 444255"/>
                <a:gd name="connsiteX34" fmla="*/ 1225496 w 1759374"/>
                <a:gd name="connsiteY34" fmla="*/ 419955 h 444255"/>
                <a:gd name="connsiteX35" fmla="*/ 1211663 w 1759374"/>
                <a:gd name="connsiteY35" fmla="*/ 398629 h 444255"/>
                <a:gd name="connsiteX36" fmla="*/ 1279397 w 1759374"/>
                <a:gd name="connsiteY36" fmla="*/ 319607 h 444255"/>
                <a:gd name="connsiteX37" fmla="*/ 1301975 w 1759374"/>
                <a:gd name="connsiteY37" fmla="*/ 285740 h 444255"/>
                <a:gd name="connsiteX38" fmla="*/ 1313263 w 1759374"/>
                <a:gd name="connsiteY38" fmla="*/ 364762 h 444255"/>
                <a:gd name="connsiteX39" fmla="*/ 1324552 w 1759374"/>
                <a:gd name="connsiteY39" fmla="*/ 432496 h 444255"/>
                <a:gd name="connsiteX40" fmla="*/ 1369708 w 1759374"/>
                <a:gd name="connsiteY40" fmla="*/ 398629 h 444255"/>
                <a:gd name="connsiteX41" fmla="*/ 1403575 w 1759374"/>
                <a:gd name="connsiteY41" fmla="*/ 376051 h 444255"/>
                <a:gd name="connsiteX42" fmla="*/ 1759374 w 1759374"/>
                <a:gd name="connsiteY42" fmla="*/ 84891 h 444255"/>
                <a:gd name="connsiteX43" fmla="*/ 879546 w 1759374"/>
                <a:gd name="connsiteY43" fmla="*/ 12 h 444255"/>
                <a:gd name="connsiteX44" fmla="*/ 31269 w 1759374"/>
                <a:gd name="connsiteY44" fmla="*/ 70025 h 444255"/>
                <a:gd name="connsiteX45" fmla="*/ 332434 w 1759374"/>
                <a:gd name="connsiteY45" fmla="*/ 368602 h 444255"/>
                <a:gd name="connsiteX46" fmla="*/ 263397 w 1759374"/>
                <a:gd name="connsiteY46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614 w 1759374"/>
                <a:gd name="connsiteY10" fmla="*/ 315405 h 444255"/>
                <a:gd name="connsiteX11" fmla="*/ 702046 w 1759374"/>
                <a:gd name="connsiteY11" fmla="*/ 299674 h 444255"/>
                <a:gd name="connsiteX12" fmla="*/ 681086 w 1759374"/>
                <a:gd name="connsiteY12" fmla="*/ 251874 h 444255"/>
                <a:gd name="connsiteX13" fmla="*/ 703663 w 1759374"/>
                <a:gd name="connsiteY13" fmla="*/ 184140 h 444255"/>
                <a:gd name="connsiteX14" fmla="*/ 737530 w 1759374"/>
                <a:gd name="connsiteY14" fmla="*/ 218007 h 444255"/>
                <a:gd name="connsiteX15" fmla="*/ 782686 w 1759374"/>
                <a:gd name="connsiteY15" fmla="*/ 251874 h 444255"/>
                <a:gd name="connsiteX16" fmla="*/ 793975 w 1759374"/>
                <a:gd name="connsiteY16" fmla="*/ 218007 h 444255"/>
                <a:gd name="connsiteX17" fmla="*/ 850419 w 1759374"/>
                <a:gd name="connsiteY17" fmla="*/ 297029 h 444255"/>
                <a:gd name="connsiteX18" fmla="*/ 826021 w 1759374"/>
                <a:gd name="connsiteY18" fmla="*/ 328073 h 444255"/>
                <a:gd name="connsiteX19" fmla="*/ 861708 w 1759374"/>
                <a:gd name="connsiteY19" fmla="*/ 342185 h 444255"/>
                <a:gd name="connsiteX20" fmla="*/ 918152 w 1759374"/>
                <a:gd name="connsiteY20" fmla="*/ 206718 h 444255"/>
                <a:gd name="connsiteX21" fmla="*/ 940730 w 1759374"/>
                <a:gd name="connsiteY21" fmla="*/ 161562 h 444255"/>
                <a:gd name="connsiteX22" fmla="*/ 963308 w 1759374"/>
                <a:gd name="connsiteY22" fmla="*/ 229296 h 444255"/>
                <a:gd name="connsiteX23" fmla="*/ 949996 w 1759374"/>
                <a:gd name="connsiteY23" fmla="*/ 299674 h 444255"/>
                <a:gd name="connsiteX24" fmla="*/ 958336 w 1759374"/>
                <a:gd name="connsiteY24" fmla="*/ 347197 h 444255"/>
                <a:gd name="connsiteX25" fmla="*/ 985505 w 1759374"/>
                <a:gd name="connsiteY25" fmla="*/ 294093 h 444255"/>
                <a:gd name="connsiteX26" fmla="*/ 1042330 w 1759374"/>
                <a:gd name="connsiteY26" fmla="*/ 206718 h 444255"/>
                <a:gd name="connsiteX27" fmla="*/ 1064908 w 1759374"/>
                <a:gd name="connsiteY27" fmla="*/ 308318 h 444255"/>
                <a:gd name="connsiteX28" fmla="*/ 1076197 w 1759374"/>
                <a:gd name="connsiteY28" fmla="*/ 387340 h 444255"/>
                <a:gd name="connsiteX29" fmla="*/ 1098775 w 1759374"/>
                <a:gd name="connsiteY29" fmla="*/ 353474 h 444255"/>
                <a:gd name="connsiteX30" fmla="*/ 1132641 w 1759374"/>
                <a:gd name="connsiteY30" fmla="*/ 285740 h 444255"/>
                <a:gd name="connsiteX31" fmla="*/ 1179579 w 1759374"/>
                <a:gd name="connsiteY31" fmla="*/ 394896 h 444255"/>
                <a:gd name="connsiteX32" fmla="*/ 1152029 w 1759374"/>
                <a:gd name="connsiteY32" fmla="*/ 413272 h 444255"/>
                <a:gd name="connsiteX33" fmla="*/ 1189086 w 1759374"/>
                <a:gd name="connsiteY33" fmla="*/ 443785 h 444255"/>
                <a:gd name="connsiteX34" fmla="*/ 1225496 w 1759374"/>
                <a:gd name="connsiteY34" fmla="*/ 419955 h 444255"/>
                <a:gd name="connsiteX35" fmla="*/ 1211663 w 1759374"/>
                <a:gd name="connsiteY35" fmla="*/ 398629 h 444255"/>
                <a:gd name="connsiteX36" fmla="*/ 1279397 w 1759374"/>
                <a:gd name="connsiteY36" fmla="*/ 319607 h 444255"/>
                <a:gd name="connsiteX37" fmla="*/ 1301975 w 1759374"/>
                <a:gd name="connsiteY37" fmla="*/ 285740 h 444255"/>
                <a:gd name="connsiteX38" fmla="*/ 1313263 w 1759374"/>
                <a:gd name="connsiteY38" fmla="*/ 364762 h 444255"/>
                <a:gd name="connsiteX39" fmla="*/ 1324552 w 1759374"/>
                <a:gd name="connsiteY39" fmla="*/ 432496 h 444255"/>
                <a:gd name="connsiteX40" fmla="*/ 1369708 w 1759374"/>
                <a:gd name="connsiteY40" fmla="*/ 398629 h 444255"/>
                <a:gd name="connsiteX41" fmla="*/ 1403575 w 1759374"/>
                <a:gd name="connsiteY41" fmla="*/ 376051 h 444255"/>
                <a:gd name="connsiteX42" fmla="*/ 1759374 w 1759374"/>
                <a:gd name="connsiteY42" fmla="*/ 84891 h 444255"/>
                <a:gd name="connsiteX43" fmla="*/ 879546 w 1759374"/>
                <a:gd name="connsiteY43" fmla="*/ 12 h 444255"/>
                <a:gd name="connsiteX44" fmla="*/ 31269 w 1759374"/>
                <a:gd name="connsiteY44" fmla="*/ 70025 h 444255"/>
                <a:gd name="connsiteX45" fmla="*/ 332434 w 1759374"/>
                <a:gd name="connsiteY45" fmla="*/ 368602 h 444255"/>
                <a:gd name="connsiteX46" fmla="*/ 263397 w 1759374"/>
                <a:gd name="connsiteY46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02046 w 1759374"/>
                <a:gd name="connsiteY12" fmla="*/ 299674 h 444255"/>
                <a:gd name="connsiteX13" fmla="*/ 681086 w 1759374"/>
                <a:gd name="connsiteY13" fmla="*/ 251874 h 444255"/>
                <a:gd name="connsiteX14" fmla="*/ 703663 w 1759374"/>
                <a:gd name="connsiteY14" fmla="*/ 184140 h 444255"/>
                <a:gd name="connsiteX15" fmla="*/ 737530 w 1759374"/>
                <a:gd name="connsiteY15" fmla="*/ 218007 h 444255"/>
                <a:gd name="connsiteX16" fmla="*/ 782686 w 1759374"/>
                <a:gd name="connsiteY16" fmla="*/ 251874 h 444255"/>
                <a:gd name="connsiteX17" fmla="*/ 793975 w 1759374"/>
                <a:gd name="connsiteY17" fmla="*/ 218007 h 444255"/>
                <a:gd name="connsiteX18" fmla="*/ 850419 w 1759374"/>
                <a:gd name="connsiteY18" fmla="*/ 297029 h 444255"/>
                <a:gd name="connsiteX19" fmla="*/ 826021 w 1759374"/>
                <a:gd name="connsiteY19" fmla="*/ 328073 h 444255"/>
                <a:gd name="connsiteX20" fmla="*/ 861708 w 1759374"/>
                <a:gd name="connsiteY20" fmla="*/ 342185 h 444255"/>
                <a:gd name="connsiteX21" fmla="*/ 918152 w 1759374"/>
                <a:gd name="connsiteY21" fmla="*/ 206718 h 444255"/>
                <a:gd name="connsiteX22" fmla="*/ 940730 w 1759374"/>
                <a:gd name="connsiteY22" fmla="*/ 161562 h 444255"/>
                <a:gd name="connsiteX23" fmla="*/ 963308 w 1759374"/>
                <a:gd name="connsiteY23" fmla="*/ 229296 h 444255"/>
                <a:gd name="connsiteX24" fmla="*/ 949996 w 1759374"/>
                <a:gd name="connsiteY24" fmla="*/ 299674 h 444255"/>
                <a:gd name="connsiteX25" fmla="*/ 958336 w 1759374"/>
                <a:gd name="connsiteY25" fmla="*/ 347197 h 444255"/>
                <a:gd name="connsiteX26" fmla="*/ 985505 w 1759374"/>
                <a:gd name="connsiteY26" fmla="*/ 294093 h 444255"/>
                <a:gd name="connsiteX27" fmla="*/ 1042330 w 1759374"/>
                <a:gd name="connsiteY27" fmla="*/ 206718 h 444255"/>
                <a:gd name="connsiteX28" fmla="*/ 1064908 w 1759374"/>
                <a:gd name="connsiteY28" fmla="*/ 308318 h 444255"/>
                <a:gd name="connsiteX29" fmla="*/ 1076197 w 1759374"/>
                <a:gd name="connsiteY29" fmla="*/ 387340 h 444255"/>
                <a:gd name="connsiteX30" fmla="*/ 1098775 w 1759374"/>
                <a:gd name="connsiteY30" fmla="*/ 353474 h 444255"/>
                <a:gd name="connsiteX31" fmla="*/ 1132641 w 1759374"/>
                <a:gd name="connsiteY31" fmla="*/ 285740 h 444255"/>
                <a:gd name="connsiteX32" fmla="*/ 1179579 w 1759374"/>
                <a:gd name="connsiteY32" fmla="*/ 394896 h 444255"/>
                <a:gd name="connsiteX33" fmla="*/ 1152029 w 1759374"/>
                <a:gd name="connsiteY33" fmla="*/ 413272 h 444255"/>
                <a:gd name="connsiteX34" fmla="*/ 1189086 w 1759374"/>
                <a:gd name="connsiteY34" fmla="*/ 443785 h 444255"/>
                <a:gd name="connsiteX35" fmla="*/ 1225496 w 1759374"/>
                <a:gd name="connsiteY35" fmla="*/ 419955 h 444255"/>
                <a:gd name="connsiteX36" fmla="*/ 1211663 w 1759374"/>
                <a:gd name="connsiteY36" fmla="*/ 398629 h 444255"/>
                <a:gd name="connsiteX37" fmla="*/ 1279397 w 1759374"/>
                <a:gd name="connsiteY37" fmla="*/ 319607 h 444255"/>
                <a:gd name="connsiteX38" fmla="*/ 1301975 w 1759374"/>
                <a:gd name="connsiteY38" fmla="*/ 285740 h 444255"/>
                <a:gd name="connsiteX39" fmla="*/ 1313263 w 1759374"/>
                <a:gd name="connsiteY39" fmla="*/ 364762 h 444255"/>
                <a:gd name="connsiteX40" fmla="*/ 1324552 w 1759374"/>
                <a:gd name="connsiteY40" fmla="*/ 432496 h 444255"/>
                <a:gd name="connsiteX41" fmla="*/ 1369708 w 1759374"/>
                <a:gd name="connsiteY41" fmla="*/ 398629 h 444255"/>
                <a:gd name="connsiteX42" fmla="*/ 1403575 w 1759374"/>
                <a:gd name="connsiteY42" fmla="*/ 376051 h 444255"/>
                <a:gd name="connsiteX43" fmla="*/ 1759374 w 1759374"/>
                <a:gd name="connsiteY43" fmla="*/ 84891 h 444255"/>
                <a:gd name="connsiteX44" fmla="*/ 879546 w 1759374"/>
                <a:gd name="connsiteY44" fmla="*/ 12 h 444255"/>
                <a:gd name="connsiteX45" fmla="*/ 31269 w 1759374"/>
                <a:gd name="connsiteY45" fmla="*/ 70025 h 444255"/>
                <a:gd name="connsiteX46" fmla="*/ 332434 w 1759374"/>
                <a:gd name="connsiteY46" fmla="*/ 368602 h 444255"/>
                <a:gd name="connsiteX47" fmla="*/ 263397 w 1759374"/>
                <a:gd name="connsiteY47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38780 w 1759374"/>
                <a:gd name="connsiteY12" fmla="*/ 309698 h 444255"/>
                <a:gd name="connsiteX13" fmla="*/ 681086 w 1759374"/>
                <a:gd name="connsiteY13" fmla="*/ 251874 h 444255"/>
                <a:gd name="connsiteX14" fmla="*/ 703663 w 1759374"/>
                <a:gd name="connsiteY14" fmla="*/ 184140 h 444255"/>
                <a:gd name="connsiteX15" fmla="*/ 737530 w 1759374"/>
                <a:gd name="connsiteY15" fmla="*/ 218007 h 444255"/>
                <a:gd name="connsiteX16" fmla="*/ 782686 w 1759374"/>
                <a:gd name="connsiteY16" fmla="*/ 251874 h 444255"/>
                <a:gd name="connsiteX17" fmla="*/ 793975 w 1759374"/>
                <a:gd name="connsiteY17" fmla="*/ 218007 h 444255"/>
                <a:gd name="connsiteX18" fmla="*/ 850419 w 1759374"/>
                <a:gd name="connsiteY18" fmla="*/ 297029 h 444255"/>
                <a:gd name="connsiteX19" fmla="*/ 826021 w 1759374"/>
                <a:gd name="connsiteY19" fmla="*/ 328073 h 444255"/>
                <a:gd name="connsiteX20" fmla="*/ 861708 w 1759374"/>
                <a:gd name="connsiteY20" fmla="*/ 342185 h 444255"/>
                <a:gd name="connsiteX21" fmla="*/ 918152 w 1759374"/>
                <a:gd name="connsiteY21" fmla="*/ 206718 h 444255"/>
                <a:gd name="connsiteX22" fmla="*/ 940730 w 1759374"/>
                <a:gd name="connsiteY22" fmla="*/ 161562 h 444255"/>
                <a:gd name="connsiteX23" fmla="*/ 963308 w 1759374"/>
                <a:gd name="connsiteY23" fmla="*/ 229296 h 444255"/>
                <a:gd name="connsiteX24" fmla="*/ 949996 w 1759374"/>
                <a:gd name="connsiteY24" fmla="*/ 299674 h 444255"/>
                <a:gd name="connsiteX25" fmla="*/ 958336 w 1759374"/>
                <a:gd name="connsiteY25" fmla="*/ 347197 h 444255"/>
                <a:gd name="connsiteX26" fmla="*/ 985505 w 1759374"/>
                <a:gd name="connsiteY26" fmla="*/ 294093 h 444255"/>
                <a:gd name="connsiteX27" fmla="*/ 1042330 w 1759374"/>
                <a:gd name="connsiteY27" fmla="*/ 206718 h 444255"/>
                <a:gd name="connsiteX28" fmla="*/ 1064908 w 1759374"/>
                <a:gd name="connsiteY28" fmla="*/ 308318 h 444255"/>
                <a:gd name="connsiteX29" fmla="*/ 1076197 w 1759374"/>
                <a:gd name="connsiteY29" fmla="*/ 387340 h 444255"/>
                <a:gd name="connsiteX30" fmla="*/ 1098775 w 1759374"/>
                <a:gd name="connsiteY30" fmla="*/ 353474 h 444255"/>
                <a:gd name="connsiteX31" fmla="*/ 1132641 w 1759374"/>
                <a:gd name="connsiteY31" fmla="*/ 285740 h 444255"/>
                <a:gd name="connsiteX32" fmla="*/ 1179579 w 1759374"/>
                <a:gd name="connsiteY32" fmla="*/ 394896 h 444255"/>
                <a:gd name="connsiteX33" fmla="*/ 1152029 w 1759374"/>
                <a:gd name="connsiteY33" fmla="*/ 413272 h 444255"/>
                <a:gd name="connsiteX34" fmla="*/ 1189086 w 1759374"/>
                <a:gd name="connsiteY34" fmla="*/ 443785 h 444255"/>
                <a:gd name="connsiteX35" fmla="*/ 1225496 w 1759374"/>
                <a:gd name="connsiteY35" fmla="*/ 419955 h 444255"/>
                <a:gd name="connsiteX36" fmla="*/ 1211663 w 1759374"/>
                <a:gd name="connsiteY36" fmla="*/ 398629 h 444255"/>
                <a:gd name="connsiteX37" fmla="*/ 1279397 w 1759374"/>
                <a:gd name="connsiteY37" fmla="*/ 319607 h 444255"/>
                <a:gd name="connsiteX38" fmla="*/ 1301975 w 1759374"/>
                <a:gd name="connsiteY38" fmla="*/ 285740 h 444255"/>
                <a:gd name="connsiteX39" fmla="*/ 1313263 w 1759374"/>
                <a:gd name="connsiteY39" fmla="*/ 364762 h 444255"/>
                <a:gd name="connsiteX40" fmla="*/ 1324552 w 1759374"/>
                <a:gd name="connsiteY40" fmla="*/ 432496 h 444255"/>
                <a:gd name="connsiteX41" fmla="*/ 1369708 w 1759374"/>
                <a:gd name="connsiteY41" fmla="*/ 398629 h 444255"/>
                <a:gd name="connsiteX42" fmla="*/ 1403575 w 1759374"/>
                <a:gd name="connsiteY42" fmla="*/ 376051 h 444255"/>
                <a:gd name="connsiteX43" fmla="*/ 1759374 w 1759374"/>
                <a:gd name="connsiteY43" fmla="*/ 84891 h 444255"/>
                <a:gd name="connsiteX44" fmla="*/ 879546 w 1759374"/>
                <a:gd name="connsiteY44" fmla="*/ 12 h 444255"/>
                <a:gd name="connsiteX45" fmla="*/ 31269 w 1759374"/>
                <a:gd name="connsiteY45" fmla="*/ 70025 h 444255"/>
                <a:gd name="connsiteX46" fmla="*/ 332434 w 1759374"/>
                <a:gd name="connsiteY46" fmla="*/ 368602 h 444255"/>
                <a:gd name="connsiteX47" fmla="*/ 263397 w 1759374"/>
                <a:gd name="connsiteY47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38780 w 1759374"/>
                <a:gd name="connsiteY12" fmla="*/ 309698 h 444255"/>
                <a:gd name="connsiteX13" fmla="*/ 692863 w 1759374"/>
                <a:gd name="connsiteY13" fmla="*/ 298003 h 444255"/>
                <a:gd name="connsiteX14" fmla="*/ 681086 w 1759374"/>
                <a:gd name="connsiteY14" fmla="*/ 251874 h 444255"/>
                <a:gd name="connsiteX15" fmla="*/ 703663 w 1759374"/>
                <a:gd name="connsiteY15" fmla="*/ 184140 h 444255"/>
                <a:gd name="connsiteX16" fmla="*/ 737530 w 1759374"/>
                <a:gd name="connsiteY16" fmla="*/ 218007 h 444255"/>
                <a:gd name="connsiteX17" fmla="*/ 782686 w 1759374"/>
                <a:gd name="connsiteY17" fmla="*/ 251874 h 444255"/>
                <a:gd name="connsiteX18" fmla="*/ 793975 w 1759374"/>
                <a:gd name="connsiteY18" fmla="*/ 218007 h 444255"/>
                <a:gd name="connsiteX19" fmla="*/ 850419 w 1759374"/>
                <a:gd name="connsiteY19" fmla="*/ 297029 h 444255"/>
                <a:gd name="connsiteX20" fmla="*/ 826021 w 1759374"/>
                <a:gd name="connsiteY20" fmla="*/ 328073 h 444255"/>
                <a:gd name="connsiteX21" fmla="*/ 861708 w 1759374"/>
                <a:gd name="connsiteY21" fmla="*/ 342185 h 444255"/>
                <a:gd name="connsiteX22" fmla="*/ 918152 w 1759374"/>
                <a:gd name="connsiteY22" fmla="*/ 206718 h 444255"/>
                <a:gd name="connsiteX23" fmla="*/ 940730 w 1759374"/>
                <a:gd name="connsiteY23" fmla="*/ 161562 h 444255"/>
                <a:gd name="connsiteX24" fmla="*/ 963308 w 1759374"/>
                <a:gd name="connsiteY24" fmla="*/ 229296 h 444255"/>
                <a:gd name="connsiteX25" fmla="*/ 949996 w 1759374"/>
                <a:gd name="connsiteY25" fmla="*/ 299674 h 444255"/>
                <a:gd name="connsiteX26" fmla="*/ 958336 w 1759374"/>
                <a:gd name="connsiteY26" fmla="*/ 347197 h 444255"/>
                <a:gd name="connsiteX27" fmla="*/ 985505 w 1759374"/>
                <a:gd name="connsiteY27" fmla="*/ 294093 h 444255"/>
                <a:gd name="connsiteX28" fmla="*/ 1042330 w 1759374"/>
                <a:gd name="connsiteY28" fmla="*/ 206718 h 444255"/>
                <a:gd name="connsiteX29" fmla="*/ 1064908 w 1759374"/>
                <a:gd name="connsiteY29" fmla="*/ 308318 h 444255"/>
                <a:gd name="connsiteX30" fmla="*/ 1076197 w 1759374"/>
                <a:gd name="connsiteY30" fmla="*/ 387340 h 444255"/>
                <a:gd name="connsiteX31" fmla="*/ 1098775 w 1759374"/>
                <a:gd name="connsiteY31" fmla="*/ 353474 h 444255"/>
                <a:gd name="connsiteX32" fmla="*/ 1132641 w 1759374"/>
                <a:gd name="connsiteY32" fmla="*/ 285740 h 444255"/>
                <a:gd name="connsiteX33" fmla="*/ 1179579 w 1759374"/>
                <a:gd name="connsiteY33" fmla="*/ 394896 h 444255"/>
                <a:gd name="connsiteX34" fmla="*/ 1152029 w 1759374"/>
                <a:gd name="connsiteY34" fmla="*/ 413272 h 444255"/>
                <a:gd name="connsiteX35" fmla="*/ 1189086 w 1759374"/>
                <a:gd name="connsiteY35" fmla="*/ 443785 h 444255"/>
                <a:gd name="connsiteX36" fmla="*/ 1225496 w 1759374"/>
                <a:gd name="connsiteY36" fmla="*/ 419955 h 444255"/>
                <a:gd name="connsiteX37" fmla="*/ 1211663 w 1759374"/>
                <a:gd name="connsiteY37" fmla="*/ 398629 h 444255"/>
                <a:gd name="connsiteX38" fmla="*/ 1279397 w 1759374"/>
                <a:gd name="connsiteY38" fmla="*/ 319607 h 444255"/>
                <a:gd name="connsiteX39" fmla="*/ 1301975 w 1759374"/>
                <a:gd name="connsiteY39" fmla="*/ 285740 h 444255"/>
                <a:gd name="connsiteX40" fmla="*/ 1313263 w 1759374"/>
                <a:gd name="connsiteY40" fmla="*/ 364762 h 444255"/>
                <a:gd name="connsiteX41" fmla="*/ 1324552 w 1759374"/>
                <a:gd name="connsiteY41" fmla="*/ 432496 h 444255"/>
                <a:gd name="connsiteX42" fmla="*/ 1369708 w 1759374"/>
                <a:gd name="connsiteY42" fmla="*/ 398629 h 444255"/>
                <a:gd name="connsiteX43" fmla="*/ 1403575 w 1759374"/>
                <a:gd name="connsiteY43" fmla="*/ 376051 h 444255"/>
                <a:gd name="connsiteX44" fmla="*/ 1759374 w 1759374"/>
                <a:gd name="connsiteY44" fmla="*/ 84891 h 444255"/>
                <a:gd name="connsiteX45" fmla="*/ 879546 w 1759374"/>
                <a:gd name="connsiteY45" fmla="*/ 12 h 444255"/>
                <a:gd name="connsiteX46" fmla="*/ 31269 w 1759374"/>
                <a:gd name="connsiteY46" fmla="*/ 70025 h 444255"/>
                <a:gd name="connsiteX47" fmla="*/ 332434 w 1759374"/>
                <a:gd name="connsiteY47" fmla="*/ 368602 h 444255"/>
                <a:gd name="connsiteX48" fmla="*/ 263397 w 1759374"/>
                <a:gd name="connsiteY48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46839 w 1759374"/>
                <a:gd name="connsiteY11" fmla="*/ 315405 h 444255"/>
                <a:gd name="connsiteX12" fmla="*/ 738780 w 1759374"/>
                <a:gd name="connsiteY12" fmla="*/ 309698 h 444255"/>
                <a:gd name="connsiteX13" fmla="*/ 692863 w 1759374"/>
                <a:gd name="connsiteY13" fmla="*/ 298003 h 444255"/>
                <a:gd name="connsiteX14" fmla="*/ 681086 w 1759374"/>
                <a:gd name="connsiteY14" fmla="*/ 251874 h 444255"/>
                <a:gd name="connsiteX15" fmla="*/ 703663 w 1759374"/>
                <a:gd name="connsiteY15" fmla="*/ 184140 h 444255"/>
                <a:gd name="connsiteX16" fmla="*/ 737530 w 1759374"/>
                <a:gd name="connsiteY16" fmla="*/ 218007 h 444255"/>
                <a:gd name="connsiteX17" fmla="*/ 782686 w 1759374"/>
                <a:gd name="connsiteY17" fmla="*/ 251874 h 444255"/>
                <a:gd name="connsiteX18" fmla="*/ 793975 w 1759374"/>
                <a:gd name="connsiteY18" fmla="*/ 218007 h 444255"/>
                <a:gd name="connsiteX19" fmla="*/ 850419 w 1759374"/>
                <a:gd name="connsiteY19" fmla="*/ 297029 h 444255"/>
                <a:gd name="connsiteX20" fmla="*/ 826021 w 1759374"/>
                <a:gd name="connsiteY20" fmla="*/ 328073 h 444255"/>
                <a:gd name="connsiteX21" fmla="*/ 861708 w 1759374"/>
                <a:gd name="connsiteY21" fmla="*/ 342185 h 444255"/>
                <a:gd name="connsiteX22" fmla="*/ 918152 w 1759374"/>
                <a:gd name="connsiteY22" fmla="*/ 206718 h 444255"/>
                <a:gd name="connsiteX23" fmla="*/ 940730 w 1759374"/>
                <a:gd name="connsiteY23" fmla="*/ 161562 h 444255"/>
                <a:gd name="connsiteX24" fmla="*/ 963308 w 1759374"/>
                <a:gd name="connsiteY24" fmla="*/ 229296 h 444255"/>
                <a:gd name="connsiteX25" fmla="*/ 949996 w 1759374"/>
                <a:gd name="connsiteY25" fmla="*/ 299674 h 444255"/>
                <a:gd name="connsiteX26" fmla="*/ 958336 w 1759374"/>
                <a:gd name="connsiteY26" fmla="*/ 347197 h 444255"/>
                <a:gd name="connsiteX27" fmla="*/ 985505 w 1759374"/>
                <a:gd name="connsiteY27" fmla="*/ 294093 h 444255"/>
                <a:gd name="connsiteX28" fmla="*/ 1042330 w 1759374"/>
                <a:gd name="connsiteY28" fmla="*/ 206718 h 444255"/>
                <a:gd name="connsiteX29" fmla="*/ 1064908 w 1759374"/>
                <a:gd name="connsiteY29" fmla="*/ 308318 h 444255"/>
                <a:gd name="connsiteX30" fmla="*/ 1076197 w 1759374"/>
                <a:gd name="connsiteY30" fmla="*/ 387340 h 444255"/>
                <a:gd name="connsiteX31" fmla="*/ 1098775 w 1759374"/>
                <a:gd name="connsiteY31" fmla="*/ 353474 h 444255"/>
                <a:gd name="connsiteX32" fmla="*/ 1132641 w 1759374"/>
                <a:gd name="connsiteY32" fmla="*/ 285740 h 444255"/>
                <a:gd name="connsiteX33" fmla="*/ 1179579 w 1759374"/>
                <a:gd name="connsiteY33" fmla="*/ 394896 h 444255"/>
                <a:gd name="connsiteX34" fmla="*/ 1152029 w 1759374"/>
                <a:gd name="connsiteY34" fmla="*/ 413272 h 444255"/>
                <a:gd name="connsiteX35" fmla="*/ 1189086 w 1759374"/>
                <a:gd name="connsiteY35" fmla="*/ 443785 h 444255"/>
                <a:gd name="connsiteX36" fmla="*/ 1225496 w 1759374"/>
                <a:gd name="connsiteY36" fmla="*/ 419955 h 444255"/>
                <a:gd name="connsiteX37" fmla="*/ 1211663 w 1759374"/>
                <a:gd name="connsiteY37" fmla="*/ 398629 h 444255"/>
                <a:gd name="connsiteX38" fmla="*/ 1279397 w 1759374"/>
                <a:gd name="connsiteY38" fmla="*/ 319607 h 444255"/>
                <a:gd name="connsiteX39" fmla="*/ 1301975 w 1759374"/>
                <a:gd name="connsiteY39" fmla="*/ 285740 h 444255"/>
                <a:gd name="connsiteX40" fmla="*/ 1313263 w 1759374"/>
                <a:gd name="connsiteY40" fmla="*/ 364762 h 444255"/>
                <a:gd name="connsiteX41" fmla="*/ 1324552 w 1759374"/>
                <a:gd name="connsiteY41" fmla="*/ 432496 h 444255"/>
                <a:gd name="connsiteX42" fmla="*/ 1369708 w 1759374"/>
                <a:gd name="connsiteY42" fmla="*/ 398629 h 444255"/>
                <a:gd name="connsiteX43" fmla="*/ 1403575 w 1759374"/>
                <a:gd name="connsiteY43" fmla="*/ 376051 h 444255"/>
                <a:gd name="connsiteX44" fmla="*/ 1759374 w 1759374"/>
                <a:gd name="connsiteY44" fmla="*/ 84891 h 444255"/>
                <a:gd name="connsiteX45" fmla="*/ 879546 w 1759374"/>
                <a:gd name="connsiteY45" fmla="*/ 12 h 444255"/>
                <a:gd name="connsiteX46" fmla="*/ 31269 w 1759374"/>
                <a:gd name="connsiteY46" fmla="*/ 70025 h 444255"/>
                <a:gd name="connsiteX47" fmla="*/ 332434 w 1759374"/>
                <a:gd name="connsiteY47" fmla="*/ 368602 h 444255"/>
                <a:gd name="connsiteX48" fmla="*/ 263397 w 1759374"/>
                <a:gd name="connsiteY48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61708 w 1759374"/>
                <a:gd name="connsiteY22" fmla="*/ 342185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899487 w 1759374"/>
                <a:gd name="connsiteY23" fmla="*/ 328074 h 444255"/>
                <a:gd name="connsiteX24" fmla="*/ 918152 w 1759374"/>
                <a:gd name="connsiteY24" fmla="*/ 206718 h 444255"/>
                <a:gd name="connsiteX25" fmla="*/ 940730 w 1759374"/>
                <a:gd name="connsiteY25" fmla="*/ 161562 h 444255"/>
                <a:gd name="connsiteX26" fmla="*/ 963308 w 1759374"/>
                <a:gd name="connsiteY26" fmla="*/ 229296 h 444255"/>
                <a:gd name="connsiteX27" fmla="*/ 949996 w 1759374"/>
                <a:gd name="connsiteY27" fmla="*/ 299674 h 444255"/>
                <a:gd name="connsiteX28" fmla="*/ 958336 w 1759374"/>
                <a:gd name="connsiteY28" fmla="*/ 347197 h 444255"/>
                <a:gd name="connsiteX29" fmla="*/ 985505 w 1759374"/>
                <a:gd name="connsiteY29" fmla="*/ 294093 h 444255"/>
                <a:gd name="connsiteX30" fmla="*/ 1042330 w 1759374"/>
                <a:gd name="connsiteY30" fmla="*/ 206718 h 444255"/>
                <a:gd name="connsiteX31" fmla="*/ 1064908 w 1759374"/>
                <a:gd name="connsiteY31" fmla="*/ 308318 h 444255"/>
                <a:gd name="connsiteX32" fmla="*/ 1076197 w 1759374"/>
                <a:gd name="connsiteY32" fmla="*/ 387340 h 444255"/>
                <a:gd name="connsiteX33" fmla="*/ 1098775 w 1759374"/>
                <a:gd name="connsiteY33" fmla="*/ 353474 h 444255"/>
                <a:gd name="connsiteX34" fmla="*/ 1132641 w 1759374"/>
                <a:gd name="connsiteY34" fmla="*/ 285740 h 444255"/>
                <a:gd name="connsiteX35" fmla="*/ 1179579 w 1759374"/>
                <a:gd name="connsiteY35" fmla="*/ 394896 h 444255"/>
                <a:gd name="connsiteX36" fmla="*/ 1152029 w 1759374"/>
                <a:gd name="connsiteY36" fmla="*/ 413272 h 444255"/>
                <a:gd name="connsiteX37" fmla="*/ 1189086 w 1759374"/>
                <a:gd name="connsiteY37" fmla="*/ 443785 h 444255"/>
                <a:gd name="connsiteX38" fmla="*/ 1225496 w 1759374"/>
                <a:gd name="connsiteY38" fmla="*/ 419955 h 444255"/>
                <a:gd name="connsiteX39" fmla="*/ 1211663 w 1759374"/>
                <a:gd name="connsiteY39" fmla="*/ 398629 h 444255"/>
                <a:gd name="connsiteX40" fmla="*/ 1279397 w 1759374"/>
                <a:gd name="connsiteY40" fmla="*/ 319607 h 444255"/>
                <a:gd name="connsiteX41" fmla="*/ 1301975 w 1759374"/>
                <a:gd name="connsiteY41" fmla="*/ 285740 h 444255"/>
                <a:gd name="connsiteX42" fmla="*/ 1313263 w 1759374"/>
                <a:gd name="connsiteY42" fmla="*/ 364762 h 444255"/>
                <a:gd name="connsiteX43" fmla="*/ 1324552 w 1759374"/>
                <a:gd name="connsiteY43" fmla="*/ 432496 h 444255"/>
                <a:gd name="connsiteX44" fmla="*/ 1369708 w 1759374"/>
                <a:gd name="connsiteY44" fmla="*/ 398629 h 444255"/>
                <a:gd name="connsiteX45" fmla="*/ 1403575 w 1759374"/>
                <a:gd name="connsiteY45" fmla="*/ 376051 h 444255"/>
                <a:gd name="connsiteX46" fmla="*/ 1759374 w 1759374"/>
                <a:gd name="connsiteY46" fmla="*/ 84891 h 444255"/>
                <a:gd name="connsiteX47" fmla="*/ 879546 w 1759374"/>
                <a:gd name="connsiteY47" fmla="*/ 12 h 444255"/>
                <a:gd name="connsiteX48" fmla="*/ 31269 w 1759374"/>
                <a:gd name="connsiteY48" fmla="*/ 70025 h 444255"/>
                <a:gd name="connsiteX49" fmla="*/ 332434 w 1759374"/>
                <a:gd name="connsiteY49" fmla="*/ 368602 h 444255"/>
                <a:gd name="connsiteX50" fmla="*/ 263397 w 1759374"/>
                <a:gd name="connsiteY50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899487 w 1759374"/>
                <a:gd name="connsiteY23" fmla="*/ 328074 h 444255"/>
                <a:gd name="connsiteX24" fmla="*/ 876529 w 1759374"/>
                <a:gd name="connsiteY24" fmla="*/ 328074 h 444255"/>
                <a:gd name="connsiteX25" fmla="*/ 918152 w 1759374"/>
                <a:gd name="connsiteY25" fmla="*/ 206718 h 444255"/>
                <a:gd name="connsiteX26" fmla="*/ 940730 w 1759374"/>
                <a:gd name="connsiteY26" fmla="*/ 161562 h 444255"/>
                <a:gd name="connsiteX27" fmla="*/ 963308 w 1759374"/>
                <a:gd name="connsiteY27" fmla="*/ 229296 h 444255"/>
                <a:gd name="connsiteX28" fmla="*/ 949996 w 1759374"/>
                <a:gd name="connsiteY28" fmla="*/ 299674 h 444255"/>
                <a:gd name="connsiteX29" fmla="*/ 958336 w 1759374"/>
                <a:gd name="connsiteY29" fmla="*/ 347197 h 444255"/>
                <a:gd name="connsiteX30" fmla="*/ 985505 w 1759374"/>
                <a:gd name="connsiteY30" fmla="*/ 294093 h 444255"/>
                <a:gd name="connsiteX31" fmla="*/ 1042330 w 1759374"/>
                <a:gd name="connsiteY31" fmla="*/ 206718 h 444255"/>
                <a:gd name="connsiteX32" fmla="*/ 1064908 w 1759374"/>
                <a:gd name="connsiteY32" fmla="*/ 308318 h 444255"/>
                <a:gd name="connsiteX33" fmla="*/ 1076197 w 1759374"/>
                <a:gd name="connsiteY33" fmla="*/ 387340 h 444255"/>
                <a:gd name="connsiteX34" fmla="*/ 1098775 w 1759374"/>
                <a:gd name="connsiteY34" fmla="*/ 353474 h 444255"/>
                <a:gd name="connsiteX35" fmla="*/ 1132641 w 1759374"/>
                <a:gd name="connsiteY35" fmla="*/ 285740 h 444255"/>
                <a:gd name="connsiteX36" fmla="*/ 1179579 w 1759374"/>
                <a:gd name="connsiteY36" fmla="*/ 394896 h 444255"/>
                <a:gd name="connsiteX37" fmla="*/ 1152029 w 1759374"/>
                <a:gd name="connsiteY37" fmla="*/ 413272 h 444255"/>
                <a:gd name="connsiteX38" fmla="*/ 1189086 w 1759374"/>
                <a:gd name="connsiteY38" fmla="*/ 443785 h 444255"/>
                <a:gd name="connsiteX39" fmla="*/ 1225496 w 1759374"/>
                <a:gd name="connsiteY39" fmla="*/ 419955 h 444255"/>
                <a:gd name="connsiteX40" fmla="*/ 1211663 w 1759374"/>
                <a:gd name="connsiteY40" fmla="*/ 398629 h 444255"/>
                <a:gd name="connsiteX41" fmla="*/ 1279397 w 1759374"/>
                <a:gd name="connsiteY41" fmla="*/ 319607 h 444255"/>
                <a:gd name="connsiteX42" fmla="*/ 1301975 w 1759374"/>
                <a:gd name="connsiteY42" fmla="*/ 285740 h 444255"/>
                <a:gd name="connsiteX43" fmla="*/ 1313263 w 1759374"/>
                <a:gd name="connsiteY43" fmla="*/ 364762 h 444255"/>
                <a:gd name="connsiteX44" fmla="*/ 1324552 w 1759374"/>
                <a:gd name="connsiteY44" fmla="*/ 432496 h 444255"/>
                <a:gd name="connsiteX45" fmla="*/ 1369708 w 1759374"/>
                <a:gd name="connsiteY45" fmla="*/ 398629 h 444255"/>
                <a:gd name="connsiteX46" fmla="*/ 1403575 w 1759374"/>
                <a:gd name="connsiteY46" fmla="*/ 376051 h 444255"/>
                <a:gd name="connsiteX47" fmla="*/ 1759374 w 1759374"/>
                <a:gd name="connsiteY47" fmla="*/ 84891 h 444255"/>
                <a:gd name="connsiteX48" fmla="*/ 879546 w 1759374"/>
                <a:gd name="connsiteY48" fmla="*/ 12 h 444255"/>
                <a:gd name="connsiteX49" fmla="*/ 31269 w 1759374"/>
                <a:gd name="connsiteY49" fmla="*/ 70025 h 444255"/>
                <a:gd name="connsiteX50" fmla="*/ 332434 w 1759374"/>
                <a:gd name="connsiteY50" fmla="*/ 368602 h 444255"/>
                <a:gd name="connsiteX51" fmla="*/ 263397 w 1759374"/>
                <a:gd name="connsiteY51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58163 w 1759374"/>
                <a:gd name="connsiteY21" fmla="*/ 329744 h 444255"/>
                <a:gd name="connsiteX22" fmla="*/ 826021 w 1759374"/>
                <a:gd name="connsiteY22" fmla="*/ 328073 h 444255"/>
                <a:gd name="connsiteX23" fmla="*/ 884667 w 1759374"/>
                <a:gd name="connsiteY23" fmla="*/ 360561 h 444255"/>
                <a:gd name="connsiteX24" fmla="*/ 899487 w 1759374"/>
                <a:gd name="connsiteY24" fmla="*/ 328074 h 444255"/>
                <a:gd name="connsiteX25" fmla="*/ 876529 w 1759374"/>
                <a:gd name="connsiteY25" fmla="*/ 328074 h 444255"/>
                <a:gd name="connsiteX26" fmla="*/ 918152 w 1759374"/>
                <a:gd name="connsiteY26" fmla="*/ 206718 h 444255"/>
                <a:gd name="connsiteX27" fmla="*/ 940730 w 1759374"/>
                <a:gd name="connsiteY27" fmla="*/ 161562 h 444255"/>
                <a:gd name="connsiteX28" fmla="*/ 963308 w 1759374"/>
                <a:gd name="connsiteY28" fmla="*/ 229296 h 444255"/>
                <a:gd name="connsiteX29" fmla="*/ 949996 w 1759374"/>
                <a:gd name="connsiteY29" fmla="*/ 299674 h 444255"/>
                <a:gd name="connsiteX30" fmla="*/ 958336 w 1759374"/>
                <a:gd name="connsiteY30" fmla="*/ 347197 h 444255"/>
                <a:gd name="connsiteX31" fmla="*/ 985505 w 1759374"/>
                <a:gd name="connsiteY31" fmla="*/ 294093 h 444255"/>
                <a:gd name="connsiteX32" fmla="*/ 1042330 w 1759374"/>
                <a:gd name="connsiteY32" fmla="*/ 206718 h 444255"/>
                <a:gd name="connsiteX33" fmla="*/ 1064908 w 1759374"/>
                <a:gd name="connsiteY33" fmla="*/ 308318 h 444255"/>
                <a:gd name="connsiteX34" fmla="*/ 1076197 w 1759374"/>
                <a:gd name="connsiteY34" fmla="*/ 387340 h 444255"/>
                <a:gd name="connsiteX35" fmla="*/ 1098775 w 1759374"/>
                <a:gd name="connsiteY35" fmla="*/ 353474 h 444255"/>
                <a:gd name="connsiteX36" fmla="*/ 1132641 w 1759374"/>
                <a:gd name="connsiteY36" fmla="*/ 285740 h 444255"/>
                <a:gd name="connsiteX37" fmla="*/ 1179579 w 1759374"/>
                <a:gd name="connsiteY37" fmla="*/ 394896 h 444255"/>
                <a:gd name="connsiteX38" fmla="*/ 1152029 w 1759374"/>
                <a:gd name="connsiteY38" fmla="*/ 413272 h 444255"/>
                <a:gd name="connsiteX39" fmla="*/ 1189086 w 1759374"/>
                <a:gd name="connsiteY39" fmla="*/ 443785 h 444255"/>
                <a:gd name="connsiteX40" fmla="*/ 1225496 w 1759374"/>
                <a:gd name="connsiteY40" fmla="*/ 419955 h 444255"/>
                <a:gd name="connsiteX41" fmla="*/ 1211663 w 1759374"/>
                <a:gd name="connsiteY41" fmla="*/ 398629 h 444255"/>
                <a:gd name="connsiteX42" fmla="*/ 1279397 w 1759374"/>
                <a:gd name="connsiteY42" fmla="*/ 319607 h 444255"/>
                <a:gd name="connsiteX43" fmla="*/ 1301975 w 1759374"/>
                <a:gd name="connsiteY43" fmla="*/ 285740 h 444255"/>
                <a:gd name="connsiteX44" fmla="*/ 1313263 w 1759374"/>
                <a:gd name="connsiteY44" fmla="*/ 364762 h 444255"/>
                <a:gd name="connsiteX45" fmla="*/ 1324552 w 1759374"/>
                <a:gd name="connsiteY45" fmla="*/ 432496 h 444255"/>
                <a:gd name="connsiteX46" fmla="*/ 1369708 w 1759374"/>
                <a:gd name="connsiteY46" fmla="*/ 398629 h 444255"/>
                <a:gd name="connsiteX47" fmla="*/ 1403575 w 1759374"/>
                <a:gd name="connsiteY47" fmla="*/ 376051 h 444255"/>
                <a:gd name="connsiteX48" fmla="*/ 1759374 w 1759374"/>
                <a:gd name="connsiteY48" fmla="*/ 84891 h 444255"/>
                <a:gd name="connsiteX49" fmla="*/ 879546 w 1759374"/>
                <a:gd name="connsiteY49" fmla="*/ 12 h 444255"/>
                <a:gd name="connsiteX50" fmla="*/ 31269 w 1759374"/>
                <a:gd name="connsiteY50" fmla="*/ 70025 h 444255"/>
                <a:gd name="connsiteX51" fmla="*/ 332434 w 1759374"/>
                <a:gd name="connsiteY51" fmla="*/ 368602 h 444255"/>
                <a:gd name="connsiteX52" fmla="*/ 263397 w 1759374"/>
                <a:gd name="connsiteY52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801053 w 1759374"/>
                <a:gd name="connsiteY18" fmla="*/ 278603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58163 w 1759374"/>
                <a:gd name="connsiteY21" fmla="*/ 329744 h 444255"/>
                <a:gd name="connsiteX22" fmla="*/ 826021 w 1759374"/>
                <a:gd name="connsiteY22" fmla="*/ 328073 h 444255"/>
                <a:gd name="connsiteX23" fmla="*/ 884667 w 1759374"/>
                <a:gd name="connsiteY23" fmla="*/ 360561 h 444255"/>
                <a:gd name="connsiteX24" fmla="*/ 899487 w 1759374"/>
                <a:gd name="connsiteY24" fmla="*/ 328074 h 444255"/>
                <a:gd name="connsiteX25" fmla="*/ 876529 w 1759374"/>
                <a:gd name="connsiteY25" fmla="*/ 328074 h 444255"/>
                <a:gd name="connsiteX26" fmla="*/ 918152 w 1759374"/>
                <a:gd name="connsiteY26" fmla="*/ 206718 h 444255"/>
                <a:gd name="connsiteX27" fmla="*/ 940730 w 1759374"/>
                <a:gd name="connsiteY27" fmla="*/ 161562 h 444255"/>
                <a:gd name="connsiteX28" fmla="*/ 963308 w 1759374"/>
                <a:gd name="connsiteY28" fmla="*/ 229296 h 444255"/>
                <a:gd name="connsiteX29" fmla="*/ 949996 w 1759374"/>
                <a:gd name="connsiteY29" fmla="*/ 299674 h 444255"/>
                <a:gd name="connsiteX30" fmla="*/ 958336 w 1759374"/>
                <a:gd name="connsiteY30" fmla="*/ 347197 h 444255"/>
                <a:gd name="connsiteX31" fmla="*/ 985505 w 1759374"/>
                <a:gd name="connsiteY31" fmla="*/ 294093 h 444255"/>
                <a:gd name="connsiteX32" fmla="*/ 1042330 w 1759374"/>
                <a:gd name="connsiteY32" fmla="*/ 206718 h 444255"/>
                <a:gd name="connsiteX33" fmla="*/ 1064908 w 1759374"/>
                <a:gd name="connsiteY33" fmla="*/ 308318 h 444255"/>
                <a:gd name="connsiteX34" fmla="*/ 1076197 w 1759374"/>
                <a:gd name="connsiteY34" fmla="*/ 387340 h 444255"/>
                <a:gd name="connsiteX35" fmla="*/ 1098775 w 1759374"/>
                <a:gd name="connsiteY35" fmla="*/ 353474 h 444255"/>
                <a:gd name="connsiteX36" fmla="*/ 1132641 w 1759374"/>
                <a:gd name="connsiteY36" fmla="*/ 285740 h 444255"/>
                <a:gd name="connsiteX37" fmla="*/ 1179579 w 1759374"/>
                <a:gd name="connsiteY37" fmla="*/ 394896 h 444255"/>
                <a:gd name="connsiteX38" fmla="*/ 1152029 w 1759374"/>
                <a:gd name="connsiteY38" fmla="*/ 413272 h 444255"/>
                <a:gd name="connsiteX39" fmla="*/ 1189086 w 1759374"/>
                <a:gd name="connsiteY39" fmla="*/ 443785 h 444255"/>
                <a:gd name="connsiteX40" fmla="*/ 1225496 w 1759374"/>
                <a:gd name="connsiteY40" fmla="*/ 419955 h 444255"/>
                <a:gd name="connsiteX41" fmla="*/ 1211663 w 1759374"/>
                <a:gd name="connsiteY41" fmla="*/ 398629 h 444255"/>
                <a:gd name="connsiteX42" fmla="*/ 1279397 w 1759374"/>
                <a:gd name="connsiteY42" fmla="*/ 319607 h 444255"/>
                <a:gd name="connsiteX43" fmla="*/ 1301975 w 1759374"/>
                <a:gd name="connsiteY43" fmla="*/ 285740 h 444255"/>
                <a:gd name="connsiteX44" fmla="*/ 1313263 w 1759374"/>
                <a:gd name="connsiteY44" fmla="*/ 364762 h 444255"/>
                <a:gd name="connsiteX45" fmla="*/ 1324552 w 1759374"/>
                <a:gd name="connsiteY45" fmla="*/ 432496 h 444255"/>
                <a:gd name="connsiteX46" fmla="*/ 1369708 w 1759374"/>
                <a:gd name="connsiteY46" fmla="*/ 398629 h 444255"/>
                <a:gd name="connsiteX47" fmla="*/ 1403575 w 1759374"/>
                <a:gd name="connsiteY47" fmla="*/ 376051 h 444255"/>
                <a:gd name="connsiteX48" fmla="*/ 1759374 w 1759374"/>
                <a:gd name="connsiteY48" fmla="*/ 84891 h 444255"/>
                <a:gd name="connsiteX49" fmla="*/ 879546 w 1759374"/>
                <a:gd name="connsiteY49" fmla="*/ 12 h 444255"/>
                <a:gd name="connsiteX50" fmla="*/ 31269 w 1759374"/>
                <a:gd name="connsiteY50" fmla="*/ 70025 h 444255"/>
                <a:gd name="connsiteX51" fmla="*/ 332434 w 1759374"/>
                <a:gd name="connsiteY51" fmla="*/ 368602 h 444255"/>
                <a:gd name="connsiteX52" fmla="*/ 263397 w 1759374"/>
                <a:gd name="connsiteY52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75513 w 1759374"/>
                <a:gd name="connsiteY18" fmla="*/ 316380 h 444255"/>
                <a:gd name="connsiteX19" fmla="*/ 801053 w 1759374"/>
                <a:gd name="connsiteY19" fmla="*/ 278603 h 444255"/>
                <a:gd name="connsiteX20" fmla="*/ 793975 w 1759374"/>
                <a:gd name="connsiteY20" fmla="*/ 218007 h 444255"/>
                <a:gd name="connsiteX21" fmla="*/ 850419 w 1759374"/>
                <a:gd name="connsiteY21" fmla="*/ 297029 h 444255"/>
                <a:gd name="connsiteX22" fmla="*/ 858163 w 1759374"/>
                <a:gd name="connsiteY22" fmla="*/ 329744 h 444255"/>
                <a:gd name="connsiteX23" fmla="*/ 826021 w 1759374"/>
                <a:gd name="connsiteY23" fmla="*/ 328073 h 444255"/>
                <a:gd name="connsiteX24" fmla="*/ 884667 w 1759374"/>
                <a:gd name="connsiteY24" fmla="*/ 360561 h 444255"/>
                <a:gd name="connsiteX25" fmla="*/ 899487 w 1759374"/>
                <a:gd name="connsiteY25" fmla="*/ 328074 h 444255"/>
                <a:gd name="connsiteX26" fmla="*/ 876529 w 1759374"/>
                <a:gd name="connsiteY26" fmla="*/ 328074 h 444255"/>
                <a:gd name="connsiteX27" fmla="*/ 918152 w 1759374"/>
                <a:gd name="connsiteY27" fmla="*/ 206718 h 444255"/>
                <a:gd name="connsiteX28" fmla="*/ 940730 w 1759374"/>
                <a:gd name="connsiteY28" fmla="*/ 161562 h 444255"/>
                <a:gd name="connsiteX29" fmla="*/ 963308 w 1759374"/>
                <a:gd name="connsiteY29" fmla="*/ 229296 h 444255"/>
                <a:gd name="connsiteX30" fmla="*/ 949996 w 1759374"/>
                <a:gd name="connsiteY30" fmla="*/ 299674 h 444255"/>
                <a:gd name="connsiteX31" fmla="*/ 958336 w 1759374"/>
                <a:gd name="connsiteY31" fmla="*/ 347197 h 444255"/>
                <a:gd name="connsiteX32" fmla="*/ 985505 w 1759374"/>
                <a:gd name="connsiteY32" fmla="*/ 294093 h 444255"/>
                <a:gd name="connsiteX33" fmla="*/ 1042330 w 1759374"/>
                <a:gd name="connsiteY33" fmla="*/ 206718 h 444255"/>
                <a:gd name="connsiteX34" fmla="*/ 1064908 w 1759374"/>
                <a:gd name="connsiteY34" fmla="*/ 308318 h 444255"/>
                <a:gd name="connsiteX35" fmla="*/ 1076197 w 1759374"/>
                <a:gd name="connsiteY35" fmla="*/ 387340 h 444255"/>
                <a:gd name="connsiteX36" fmla="*/ 1098775 w 1759374"/>
                <a:gd name="connsiteY36" fmla="*/ 353474 h 444255"/>
                <a:gd name="connsiteX37" fmla="*/ 1132641 w 1759374"/>
                <a:gd name="connsiteY37" fmla="*/ 285740 h 444255"/>
                <a:gd name="connsiteX38" fmla="*/ 1179579 w 1759374"/>
                <a:gd name="connsiteY38" fmla="*/ 394896 h 444255"/>
                <a:gd name="connsiteX39" fmla="*/ 1152029 w 1759374"/>
                <a:gd name="connsiteY39" fmla="*/ 413272 h 444255"/>
                <a:gd name="connsiteX40" fmla="*/ 1189086 w 1759374"/>
                <a:gd name="connsiteY40" fmla="*/ 443785 h 444255"/>
                <a:gd name="connsiteX41" fmla="*/ 1225496 w 1759374"/>
                <a:gd name="connsiteY41" fmla="*/ 419955 h 444255"/>
                <a:gd name="connsiteX42" fmla="*/ 1211663 w 1759374"/>
                <a:gd name="connsiteY42" fmla="*/ 398629 h 444255"/>
                <a:gd name="connsiteX43" fmla="*/ 1279397 w 1759374"/>
                <a:gd name="connsiteY43" fmla="*/ 319607 h 444255"/>
                <a:gd name="connsiteX44" fmla="*/ 1301975 w 1759374"/>
                <a:gd name="connsiteY44" fmla="*/ 285740 h 444255"/>
                <a:gd name="connsiteX45" fmla="*/ 1313263 w 1759374"/>
                <a:gd name="connsiteY45" fmla="*/ 364762 h 444255"/>
                <a:gd name="connsiteX46" fmla="*/ 1324552 w 1759374"/>
                <a:gd name="connsiteY46" fmla="*/ 432496 h 444255"/>
                <a:gd name="connsiteX47" fmla="*/ 1369708 w 1759374"/>
                <a:gd name="connsiteY47" fmla="*/ 398629 h 444255"/>
                <a:gd name="connsiteX48" fmla="*/ 1403575 w 1759374"/>
                <a:gd name="connsiteY48" fmla="*/ 376051 h 444255"/>
                <a:gd name="connsiteX49" fmla="*/ 1759374 w 1759374"/>
                <a:gd name="connsiteY49" fmla="*/ 84891 h 444255"/>
                <a:gd name="connsiteX50" fmla="*/ 879546 w 1759374"/>
                <a:gd name="connsiteY50" fmla="*/ 12 h 444255"/>
                <a:gd name="connsiteX51" fmla="*/ 31269 w 1759374"/>
                <a:gd name="connsiteY51" fmla="*/ 70025 h 444255"/>
                <a:gd name="connsiteX52" fmla="*/ 332434 w 1759374"/>
                <a:gd name="connsiteY52" fmla="*/ 368602 h 444255"/>
                <a:gd name="connsiteX53" fmla="*/ 263397 w 1759374"/>
                <a:gd name="connsiteY53" fmla="*/ 240585 h 4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759374" h="444255">
                  <a:moveTo>
                    <a:pt x="263397" y="240585"/>
                  </a:moveTo>
                  <a:cubicBezTo>
                    <a:pt x="277200" y="275091"/>
                    <a:pt x="305927" y="354449"/>
                    <a:pt x="331130" y="376051"/>
                  </a:cubicBezTo>
                  <a:cubicBezTo>
                    <a:pt x="340165" y="383795"/>
                    <a:pt x="353708" y="368525"/>
                    <a:pt x="364997" y="364762"/>
                  </a:cubicBezTo>
                  <a:cubicBezTo>
                    <a:pt x="387843" y="339667"/>
                    <a:pt x="478280" y="318993"/>
                    <a:pt x="498976" y="292652"/>
                  </a:cubicBezTo>
                  <a:cubicBezTo>
                    <a:pt x="519672" y="266311"/>
                    <a:pt x="481917" y="209845"/>
                    <a:pt x="489175" y="206718"/>
                  </a:cubicBezTo>
                  <a:cubicBezTo>
                    <a:pt x="517395" y="122051"/>
                    <a:pt x="490206" y="198353"/>
                    <a:pt x="511752" y="206718"/>
                  </a:cubicBezTo>
                  <a:cubicBezTo>
                    <a:pt x="533298" y="215083"/>
                    <a:pt x="603397" y="264434"/>
                    <a:pt x="618449" y="256908"/>
                  </a:cubicBezTo>
                  <a:cubicBezTo>
                    <a:pt x="625975" y="241856"/>
                    <a:pt x="580336" y="160520"/>
                    <a:pt x="579486" y="138985"/>
                  </a:cubicBezTo>
                  <a:cubicBezTo>
                    <a:pt x="578637" y="117450"/>
                    <a:pt x="604938" y="119282"/>
                    <a:pt x="613352" y="127696"/>
                  </a:cubicBezTo>
                  <a:cubicBezTo>
                    <a:pt x="626919" y="141263"/>
                    <a:pt x="616746" y="159654"/>
                    <a:pt x="624641" y="184140"/>
                  </a:cubicBezTo>
                  <a:cubicBezTo>
                    <a:pt x="632536" y="208626"/>
                    <a:pt x="655473" y="256473"/>
                    <a:pt x="660721" y="274615"/>
                  </a:cubicBezTo>
                  <a:cubicBezTo>
                    <a:pt x="665969" y="292757"/>
                    <a:pt x="690585" y="307911"/>
                    <a:pt x="688271" y="314709"/>
                  </a:cubicBezTo>
                  <a:cubicBezTo>
                    <a:pt x="685957" y="321507"/>
                    <a:pt x="633064" y="312621"/>
                    <a:pt x="646839" y="315405"/>
                  </a:cubicBezTo>
                  <a:cubicBezTo>
                    <a:pt x="655913" y="327700"/>
                    <a:pt x="736899" y="317224"/>
                    <a:pt x="738780" y="309698"/>
                  </a:cubicBezTo>
                  <a:cubicBezTo>
                    <a:pt x="747216" y="304292"/>
                    <a:pt x="702479" y="307640"/>
                    <a:pt x="692863" y="298003"/>
                  </a:cubicBezTo>
                  <a:cubicBezTo>
                    <a:pt x="683247" y="288366"/>
                    <a:pt x="679286" y="270851"/>
                    <a:pt x="681086" y="251874"/>
                  </a:cubicBezTo>
                  <a:cubicBezTo>
                    <a:pt x="682886" y="232897"/>
                    <a:pt x="703663" y="184140"/>
                    <a:pt x="703663" y="184140"/>
                  </a:cubicBezTo>
                  <a:cubicBezTo>
                    <a:pt x="714952" y="195429"/>
                    <a:pt x="725555" y="195967"/>
                    <a:pt x="737530" y="218007"/>
                  </a:cubicBezTo>
                  <a:cubicBezTo>
                    <a:pt x="749505" y="240047"/>
                    <a:pt x="764926" y="306281"/>
                    <a:pt x="775513" y="316380"/>
                  </a:cubicBezTo>
                  <a:cubicBezTo>
                    <a:pt x="786100" y="326479"/>
                    <a:pt x="796446" y="290265"/>
                    <a:pt x="801053" y="278603"/>
                  </a:cubicBezTo>
                  <a:cubicBezTo>
                    <a:pt x="804816" y="267314"/>
                    <a:pt x="785747" y="214936"/>
                    <a:pt x="793975" y="218007"/>
                  </a:cubicBezTo>
                  <a:cubicBezTo>
                    <a:pt x="802203" y="221078"/>
                    <a:pt x="844823" y="285837"/>
                    <a:pt x="850419" y="297029"/>
                  </a:cubicBezTo>
                  <a:cubicBezTo>
                    <a:pt x="859586" y="312589"/>
                    <a:pt x="862229" y="324570"/>
                    <a:pt x="858163" y="329744"/>
                  </a:cubicBezTo>
                  <a:cubicBezTo>
                    <a:pt x="854097" y="334918"/>
                    <a:pt x="820073" y="319874"/>
                    <a:pt x="826021" y="328073"/>
                  </a:cubicBezTo>
                  <a:cubicBezTo>
                    <a:pt x="831969" y="336272"/>
                    <a:pt x="872423" y="360561"/>
                    <a:pt x="884667" y="360561"/>
                  </a:cubicBezTo>
                  <a:cubicBezTo>
                    <a:pt x="896911" y="360561"/>
                    <a:pt x="897017" y="340171"/>
                    <a:pt x="899487" y="328074"/>
                  </a:cubicBezTo>
                  <a:cubicBezTo>
                    <a:pt x="901957" y="315977"/>
                    <a:pt x="873418" y="348300"/>
                    <a:pt x="876529" y="328074"/>
                  </a:cubicBezTo>
                  <a:cubicBezTo>
                    <a:pt x="879640" y="307848"/>
                    <a:pt x="907452" y="234470"/>
                    <a:pt x="918152" y="206718"/>
                  </a:cubicBezTo>
                  <a:cubicBezTo>
                    <a:pt x="928852" y="178966"/>
                    <a:pt x="933204" y="176614"/>
                    <a:pt x="940730" y="161562"/>
                  </a:cubicBezTo>
                  <a:cubicBezTo>
                    <a:pt x="948256" y="184140"/>
                    <a:pt x="961764" y="206277"/>
                    <a:pt x="963308" y="229296"/>
                  </a:cubicBezTo>
                  <a:cubicBezTo>
                    <a:pt x="964852" y="252315"/>
                    <a:pt x="950825" y="280024"/>
                    <a:pt x="949996" y="299674"/>
                  </a:cubicBezTo>
                  <a:cubicBezTo>
                    <a:pt x="926209" y="319324"/>
                    <a:pt x="952418" y="348127"/>
                    <a:pt x="958336" y="347197"/>
                  </a:cubicBezTo>
                  <a:cubicBezTo>
                    <a:pt x="964254" y="346267"/>
                    <a:pt x="989872" y="317505"/>
                    <a:pt x="985505" y="294093"/>
                  </a:cubicBezTo>
                  <a:cubicBezTo>
                    <a:pt x="980503" y="267277"/>
                    <a:pt x="1002648" y="266242"/>
                    <a:pt x="1042330" y="206718"/>
                  </a:cubicBezTo>
                  <a:cubicBezTo>
                    <a:pt x="1052478" y="247309"/>
                    <a:pt x="1057742" y="265325"/>
                    <a:pt x="1064908" y="308318"/>
                  </a:cubicBezTo>
                  <a:cubicBezTo>
                    <a:pt x="1069282" y="334564"/>
                    <a:pt x="1072434" y="360999"/>
                    <a:pt x="1076197" y="387340"/>
                  </a:cubicBezTo>
                  <a:cubicBezTo>
                    <a:pt x="1083723" y="376051"/>
                    <a:pt x="1092186" y="365334"/>
                    <a:pt x="1098775" y="353474"/>
                  </a:cubicBezTo>
                  <a:cubicBezTo>
                    <a:pt x="1111034" y="331408"/>
                    <a:pt x="1119174" y="278836"/>
                    <a:pt x="1132641" y="285740"/>
                  </a:cubicBezTo>
                  <a:cubicBezTo>
                    <a:pt x="1146108" y="292644"/>
                    <a:pt x="1176348" y="373641"/>
                    <a:pt x="1179579" y="394896"/>
                  </a:cubicBezTo>
                  <a:cubicBezTo>
                    <a:pt x="1182810" y="416151"/>
                    <a:pt x="1146618" y="402340"/>
                    <a:pt x="1152029" y="413272"/>
                  </a:cubicBezTo>
                  <a:cubicBezTo>
                    <a:pt x="1161436" y="439613"/>
                    <a:pt x="1183739" y="446226"/>
                    <a:pt x="1189086" y="443785"/>
                  </a:cubicBezTo>
                  <a:cubicBezTo>
                    <a:pt x="1195974" y="446013"/>
                    <a:pt x="1221733" y="427481"/>
                    <a:pt x="1225496" y="419955"/>
                  </a:cubicBezTo>
                  <a:cubicBezTo>
                    <a:pt x="1197117" y="422453"/>
                    <a:pt x="1202680" y="415354"/>
                    <a:pt x="1211663" y="398629"/>
                  </a:cubicBezTo>
                  <a:cubicBezTo>
                    <a:pt x="1220646" y="381904"/>
                    <a:pt x="1257724" y="346698"/>
                    <a:pt x="1279397" y="319607"/>
                  </a:cubicBezTo>
                  <a:cubicBezTo>
                    <a:pt x="1287873" y="309012"/>
                    <a:pt x="1294449" y="297029"/>
                    <a:pt x="1301975" y="285740"/>
                  </a:cubicBezTo>
                  <a:cubicBezTo>
                    <a:pt x="1305738" y="312081"/>
                    <a:pt x="1309217" y="338463"/>
                    <a:pt x="1313263" y="364762"/>
                  </a:cubicBezTo>
                  <a:cubicBezTo>
                    <a:pt x="1316743" y="387385"/>
                    <a:pt x="1304924" y="420719"/>
                    <a:pt x="1324552" y="432496"/>
                  </a:cubicBezTo>
                  <a:cubicBezTo>
                    <a:pt x="1340686" y="442176"/>
                    <a:pt x="1354398" y="409565"/>
                    <a:pt x="1369708" y="398629"/>
                  </a:cubicBezTo>
                  <a:cubicBezTo>
                    <a:pt x="1380748" y="390743"/>
                    <a:pt x="1392286" y="383577"/>
                    <a:pt x="1403575" y="376051"/>
                  </a:cubicBezTo>
                  <a:cubicBezTo>
                    <a:pt x="1439699" y="424217"/>
                    <a:pt x="1759374" y="54787"/>
                    <a:pt x="1759374" y="84891"/>
                  </a:cubicBezTo>
                  <a:cubicBezTo>
                    <a:pt x="1740069" y="32373"/>
                    <a:pt x="1167563" y="586"/>
                    <a:pt x="879546" y="12"/>
                  </a:cubicBezTo>
                  <a:cubicBezTo>
                    <a:pt x="591529" y="-562"/>
                    <a:pt x="190487" y="18748"/>
                    <a:pt x="31269" y="70025"/>
                  </a:cubicBezTo>
                  <a:cubicBezTo>
                    <a:pt x="-121744" y="-20738"/>
                    <a:pt x="336761" y="369389"/>
                    <a:pt x="332434" y="368602"/>
                  </a:cubicBezTo>
                  <a:lnTo>
                    <a:pt x="263397" y="240585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alpha val="56000"/>
                  </a:schemeClr>
                </a:gs>
                <a:gs pos="45000">
                  <a:schemeClr val="accent1">
                    <a:lumMod val="75000"/>
                  </a:schemeClr>
                </a:gs>
                <a:gs pos="70000">
                  <a:schemeClr val="accent1">
                    <a:lumMod val="7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162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defTabSz="502768"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303907" y="1797546"/>
              <a:ext cx="2911895" cy="1210050"/>
            </a:xfrm>
            <a:custGeom>
              <a:avLst/>
              <a:gdLst>
                <a:gd name="connsiteX0" fmla="*/ 0 w 1174071"/>
                <a:gd name="connsiteY0" fmla="*/ 115858 h 319058"/>
                <a:gd name="connsiteX1" fmla="*/ 67733 w 1174071"/>
                <a:gd name="connsiteY1" fmla="*/ 251324 h 319058"/>
                <a:gd name="connsiteX2" fmla="*/ 101600 w 1174071"/>
                <a:gd name="connsiteY2" fmla="*/ 240035 h 319058"/>
                <a:gd name="connsiteX3" fmla="*/ 225778 w 1174071"/>
                <a:gd name="connsiteY3" fmla="*/ 81991 h 319058"/>
                <a:gd name="connsiteX4" fmla="*/ 248355 w 1174071"/>
                <a:gd name="connsiteY4" fmla="*/ 81991 h 319058"/>
                <a:gd name="connsiteX5" fmla="*/ 293511 w 1174071"/>
                <a:gd name="connsiteY5" fmla="*/ 59413 h 319058"/>
                <a:gd name="connsiteX6" fmla="*/ 316089 w 1174071"/>
                <a:gd name="connsiteY6" fmla="*/ 14258 h 319058"/>
                <a:gd name="connsiteX7" fmla="*/ 349955 w 1174071"/>
                <a:gd name="connsiteY7" fmla="*/ 2969 h 319058"/>
                <a:gd name="connsiteX8" fmla="*/ 361244 w 1174071"/>
                <a:gd name="connsiteY8" fmla="*/ 59413 h 319058"/>
                <a:gd name="connsiteX9" fmla="*/ 406400 w 1174071"/>
                <a:gd name="connsiteY9" fmla="*/ 172302 h 319058"/>
                <a:gd name="connsiteX10" fmla="*/ 417689 w 1174071"/>
                <a:gd name="connsiteY10" fmla="*/ 127147 h 319058"/>
                <a:gd name="connsiteX11" fmla="*/ 440266 w 1174071"/>
                <a:gd name="connsiteY11" fmla="*/ 59413 h 319058"/>
                <a:gd name="connsiteX12" fmla="*/ 474133 w 1174071"/>
                <a:gd name="connsiteY12" fmla="*/ 93280 h 319058"/>
                <a:gd name="connsiteX13" fmla="*/ 519289 w 1174071"/>
                <a:gd name="connsiteY13" fmla="*/ 127147 h 319058"/>
                <a:gd name="connsiteX14" fmla="*/ 530578 w 1174071"/>
                <a:gd name="connsiteY14" fmla="*/ 93280 h 319058"/>
                <a:gd name="connsiteX15" fmla="*/ 587022 w 1174071"/>
                <a:gd name="connsiteY15" fmla="*/ 172302 h 319058"/>
                <a:gd name="connsiteX16" fmla="*/ 598311 w 1174071"/>
                <a:gd name="connsiteY16" fmla="*/ 217458 h 319058"/>
                <a:gd name="connsiteX17" fmla="*/ 654755 w 1174071"/>
                <a:gd name="connsiteY17" fmla="*/ 81991 h 319058"/>
                <a:gd name="connsiteX18" fmla="*/ 677333 w 1174071"/>
                <a:gd name="connsiteY18" fmla="*/ 36835 h 319058"/>
                <a:gd name="connsiteX19" fmla="*/ 699911 w 1174071"/>
                <a:gd name="connsiteY19" fmla="*/ 104569 h 319058"/>
                <a:gd name="connsiteX20" fmla="*/ 722489 w 1174071"/>
                <a:gd name="connsiteY20" fmla="*/ 217458 h 319058"/>
                <a:gd name="connsiteX21" fmla="*/ 745066 w 1174071"/>
                <a:gd name="connsiteY21" fmla="*/ 161013 h 319058"/>
                <a:gd name="connsiteX22" fmla="*/ 778933 w 1174071"/>
                <a:gd name="connsiteY22" fmla="*/ 81991 h 319058"/>
                <a:gd name="connsiteX23" fmla="*/ 801511 w 1174071"/>
                <a:gd name="connsiteY23" fmla="*/ 183591 h 319058"/>
                <a:gd name="connsiteX24" fmla="*/ 812800 w 1174071"/>
                <a:gd name="connsiteY24" fmla="*/ 262613 h 319058"/>
                <a:gd name="connsiteX25" fmla="*/ 835378 w 1174071"/>
                <a:gd name="connsiteY25" fmla="*/ 228747 h 319058"/>
                <a:gd name="connsiteX26" fmla="*/ 869244 w 1174071"/>
                <a:gd name="connsiteY26" fmla="*/ 161013 h 319058"/>
                <a:gd name="connsiteX27" fmla="*/ 925689 w 1174071"/>
                <a:gd name="connsiteY27" fmla="*/ 319058 h 319058"/>
                <a:gd name="connsiteX28" fmla="*/ 948266 w 1174071"/>
                <a:gd name="connsiteY28" fmla="*/ 273902 h 319058"/>
                <a:gd name="connsiteX29" fmla="*/ 1016000 w 1174071"/>
                <a:gd name="connsiteY29" fmla="*/ 194880 h 319058"/>
                <a:gd name="connsiteX30" fmla="*/ 1038578 w 1174071"/>
                <a:gd name="connsiteY30" fmla="*/ 161013 h 319058"/>
                <a:gd name="connsiteX31" fmla="*/ 1049866 w 1174071"/>
                <a:gd name="connsiteY31" fmla="*/ 240035 h 319058"/>
                <a:gd name="connsiteX32" fmla="*/ 1061155 w 1174071"/>
                <a:gd name="connsiteY32" fmla="*/ 307769 h 319058"/>
                <a:gd name="connsiteX33" fmla="*/ 1106311 w 1174071"/>
                <a:gd name="connsiteY33" fmla="*/ 273902 h 319058"/>
                <a:gd name="connsiteX34" fmla="*/ 1140178 w 1174071"/>
                <a:gd name="connsiteY34" fmla="*/ 251324 h 319058"/>
                <a:gd name="connsiteX35" fmla="*/ 1174044 w 1174071"/>
                <a:gd name="connsiteY35" fmla="*/ 307769 h 319058"/>
                <a:gd name="connsiteX0" fmla="*/ 0 w 1174071"/>
                <a:gd name="connsiteY0" fmla="*/ 115858 h 319058"/>
                <a:gd name="connsiteX1" fmla="*/ 67733 w 1174071"/>
                <a:gd name="connsiteY1" fmla="*/ 251324 h 319058"/>
                <a:gd name="connsiteX2" fmla="*/ 101600 w 1174071"/>
                <a:gd name="connsiteY2" fmla="*/ 240035 h 319058"/>
                <a:gd name="connsiteX3" fmla="*/ 235579 w 1174071"/>
                <a:gd name="connsiteY3" fmla="*/ 167925 h 319058"/>
                <a:gd name="connsiteX4" fmla="*/ 225778 w 1174071"/>
                <a:gd name="connsiteY4" fmla="*/ 81991 h 319058"/>
                <a:gd name="connsiteX5" fmla="*/ 248355 w 1174071"/>
                <a:gd name="connsiteY5" fmla="*/ 81991 h 319058"/>
                <a:gd name="connsiteX6" fmla="*/ 293511 w 1174071"/>
                <a:gd name="connsiteY6" fmla="*/ 59413 h 319058"/>
                <a:gd name="connsiteX7" fmla="*/ 316089 w 1174071"/>
                <a:gd name="connsiteY7" fmla="*/ 14258 h 319058"/>
                <a:gd name="connsiteX8" fmla="*/ 349955 w 1174071"/>
                <a:gd name="connsiteY8" fmla="*/ 2969 h 319058"/>
                <a:gd name="connsiteX9" fmla="*/ 361244 w 1174071"/>
                <a:gd name="connsiteY9" fmla="*/ 59413 h 319058"/>
                <a:gd name="connsiteX10" fmla="*/ 406400 w 1174071"/>
                <a:gd name="connsiteY10" fmla="*/ 172302 h 319058"/>
                <a:gd name="connsiteX11" fmla="*/ 417689 w 1174071"/>
                <a:gd name="connsiteY11" fmla="*/ 127147 h 319058"/>
                <a:gd name="connsiteX12" fmla="*/ 440266 w 1174071"/>
                <a:gd name="connsiteY12" fmla="*/ 59413 h 319058"/>
                <a:gd name="connsiteX13" fmla="*/ 474133 w 1174071"/>
                <a:gd name="connsiteY13" fmla="*/ 93280 h 319058"/>
                <a:gd name="connsiteX14" fmla="*/ 519289 w 1174071"/>
                <a:gd name="connsiteY14" fmla="*/ 127147 h 319058"/>
                <a:gd name="connsiteX15" fmla="*/ 530578 w 1174071"/>
                <a:gd name="connsiteY15" fmla="*/ 93280 h 319058"/>
                <a:gd name="connsiteX16" fmla="*/ 587022 w 1174071"/>
                <a:gd name="connsiteY16" fmla="*/ 172302 h 319058"/>
                <a:gd name="connsiteX17" fmla="*/ 598311 w 1174071"/>
                <a:gd name="connsiteY17" fmla="*/ 217458 h 319058"/>
                <a:gd name="connsiteX18" fmla="*/ 654755 w 1174071"/>
                <a:gd name="connsiteY18" fmla="*/ 81991 h 319058"/>
                <a:gd name="connsiteX19" fmla="*/ 677333 w 1174071"/>
                <a:gd name="connsiteY19" fmla="*/ 36835 h 319058"/>
                <a:gd name="connsiteX20" fmla="*/ 699911 w 1174071"/>
                <a:gd name="connsiteY20" fmla="*/ 104569 h 319058"/>
                <a:gd name="connsiteX21" fmla="*/ 722489 w 1174071"/>
                <a:gd name="connsiteY21" fmla="*/ 217458 h 319058"/>
                <a:gd name="connsiteX22" fmla="*/ 745066 w 1174071"/>
                <a:gd name="connsiteY22" fmla="*/ 161013 h 319058"/>
                <a:gd name="connsiteX23" fmla="*/ 778933 w 1174071"/>
                <a:gd name="connsiteY23" fmla="*/ 81991 h 319058"/>
                <a:gd name="connsiteX24" fmla="*/ 801511 w 1174071"/>
                <a:gd name="connsiteY24" fmla="*/ 183591 h 319058"/>
                <a:gd name="connsiteX25" fmla="*/ 812800 w 1174071"/>
                <a:gd name="connsiteY25" fmla="*/ 262613 h 319058"/>
                <a:gd name="connsiteX26" fmla="*/ 835378 w 1174071"/>
                <a:gd name="connsiteY26" fmla="*/ 228747 h 319058"/>
                <a:gd name="connsiteX27" fmla="*/ 869244 w 1174071"/>
                <a:gd name="connsiteY27" fmla="*/ 161013 h 319058"/>
                <a:gd name="connsiteX28" fmla="*/ 925689 w 1174071"/>
                <a:gd name="connsiteY28" fmla="*/ 319058 h 319058"/>
                <a:gd name="connsiteX29" fmla="*/ 948266 w 1174071"/>
                <a:gd name="connsiteY29" fmla="*/ 273902 h 319058"/>
                <a:gd name="connsiteX30" fmla="*/ 1016000 w 1174071"/>
                <a:gd name="connsiteY30" fmla="*/ 194880 h 319058"/>
                <a:gd name="connsiteX31" fmla="*/ 1038578 w 1174071"/>
                <a:gd name="connsiteY31" fmla="*/ 161013 h 319058"/>
                <a:gd name="connsiteX32" fmla="*/ 1049866 w 1174071"/>
                <a:gd name="connsiteY32" fmla="*/ 240035 h 319058"/>
                <a:gd name="connsiteX33" fmla="*/ 1061155 w 1174071"/>
                <a:gd name="connsiteY33" fmla="*/ 307769 h 319058"/>
                <a:gd name="connsiteX34" fmla="*/ 1106311 w 1174071"/>
                <a:gd name="connsiteY34" fmla="*/ 273902 h 319058"/>
                <a:gd name="connsiteX35" fmla="*/ 1140178 w 1174071"/>
                <a:gd name="connsiteY35" fmla="*/ 251324 h 319058"/>
                <a:gd name="connsiteX36" fmla="*/ 1174044 w 1174071"/>
                <a:gd name="connsiteY36" fmla="*/ 307769 h 319058"/>
                <a:gd name="connsiteX0" fmla="*/ 0 w 1174071"/>
                <a:gd name="connsiteY0" fmla="*/ 118764 h 321964"/>
                <a:gd name="connsiteX1" fmla="*/ 67733 w 1174071"/>
                <a:gd name="connsiteY1" fmla="*/ 254230 h 321964"/>
                <a:gd name="connsiteX2" fmla="*/ 101600 w 1174071"/>
                <a:gd name="connsiteY2" fmla="*/ 242941 h 321964"/>
                <a:gd name="connsiteX3" fmla="*/ 235579 w 1174071"/>
                <a:gd name="connsiteY3" fmla="*/ 170831 h 321964"/>
                <a:gd name="connsiteX4" fmla="*/ 225778 w 1174071"/>
                <a:gd name="connsiteY4" fmla="*/ 84897 h 321964"/>
                <a:gd name="connsiteX5" fmla="*/ 248355 w 1174071"/>
                <a:gd name="connsiteY5" fmla="*/ 84897 h 321964"/>
                <a:gd name="connsiteX6" fmla="*/ 355052 w 1174071"/>
                <a:gd name="connsiteY6" fmla="*/ 135087 h 321964"/>
                <a:gd name="connsiteX7" fmla="*/ 316089 w 1174071"/>
                <a:gd name="connsiteY7" fmla="*/ 17164 h 321964"/>
                <a:gd name="connsiteX8" fmla="*/ 349955 w 1174071"/>
                <a:gd name="connsiteY8" fmla="*/ 5875 h 321964"/>
                <a:gd name="connsiteX9" fmla="*/ 361244 w 1174071"/>
                <a:gd name="connsiteY9" fmla="*/ 62319 h 321964"/>
                <a:gd name="connsiteX10" fmla="*/ 406400 w 1174071"/>
                <a:gd name="connsiteY10" fmla="*/ 175208 h 321964"/>
                <a:gd name="connsiteX11" fmla="*/ 417689 w 1174071"/>
                <a:gd name="connsiteY11" fmla="*/ 130053 h 321964"/>
                <a:gd name="connsiteX12" fmla="*/ 440266 w 1174071"/>
                <a:gd name="connsiteY12" fmla="*/ 62319 h 321964"/>
                <a:gd name="connsiteX13" fmla="*/ 474133 w 1174071"/>
                <a:gd name="connsiteY13" fmla="*/ 96186 h 321964"/>
                <a:gd name="connsiteX14" fmla="*/ 519289 w 1174071"/>
                <a:gd name="connsiteY14" fmla="*/ 130053 h 321964"/>
                <a:gd name="connsiteX15" fmla="*/ 530578 w 1174071"/>
                <a:gd name="connsiteY15" fmla="*/ 96186 h 321964"/>
                <a:gd name="connsiteX16" fmla="*/ 587022 w 1174071"/>
                <a:gd name="connsiteY16" fmla="*/ 175208 h 321964"/>
                <a:gd name="connsiteX17" fmla="*/ 598311 w 1174071"/>
                <a:gd name="connsiteY17" fmla="*/ 220364 h 321964"/>
                <a:gd name="connsiteX18" fmla="*/ 654755 w 1174071"/>
                <a:gd name="connsiteY18" fmla="*/ 84897 h 321964"/>
                <a:gd name="connsiteX19" fmla="*/ 677333 w 1174071"/>
                <a:gd name="connsiteY19" fmla="*/ 39741 h 321964"/>
                <a:gd name="connsiteX20" fmla="*/ 699911 w 1174071"/>
                <a:gd name="connsiteY20" fmla="*/ 107475 h 321964"/>
                <a:gd name="connsiteX21" fmla="*/ 722489 w 1174071"/>
                <a:gd name="connsiteY21" fmla="*/ 220364 h 321964"/>
                <a:gd name="connsiteX22" fmla="*/ 745066 w 1174071"/>
                <a:gd name="connsiteY22" fmla="*/ 163919 h 321964"/>
                <a:gd name="connsiteX23" fmla="*/ 778933 w 1174071"/>
                <a:gd name="connsiteY23" fmla="*/ 84897 h 321964"/>
                <a:gd name="connsiteX24" fmla="*/ 801511 w 1174071"/>
                <a:gd name="connsiteY24" fmla="*/ 186497 h 321964"/>
                <a:gd name="connsiteX25" fmla="*/ 812800 w 1174071"/>
                <a:gd name="connsiteY25" fmla="*/ 265519 h 321964"/>
                <a:gd name="connsiteX26" fmla="*/ 835378 w 1174071"/>
                <a:gd name="connsiteY26" fmla="*/ 231653 h 321964"/>
                <a:gd name="connsiteX27" fmla="*/ 869244 w 1174071"/>
                <a:gd name="connsiteY27" fmla="*/ 163919 h 321964"/>
                <a:gd name="connsiteX28" fmla="*/ 925689 w 1174071"/>
                <a:gd name="connsiteY28" fmla="*/ 321964 h 321964"/>
                <a:gd name="connsiteX29" fmla="*/ 948266 w 1174071"/>
                <a:gd name="connsiteY29" fmla="*/ 276808 h 321964"/>
                <a:gd name="connsiteX30" fmla="*/ 1016000 w 1174071"/>
                <a:gd name="connsiteY30" fmla="*/ 197786 h 321964"/>
                <a:gd name="connsiteX31" fmla="*/ 1038578 w 1174071"/>
                <a:gd name="connsiteY31" fmla="*/ 163919 h 321964"/>
                <a:gd name="connsiteX32" fmla="*/ 1049866 w 1174071"/>
                <a:gd name="connsiteY32" fmla="*/ 242941 h 321964"/>
                <a:gd name="connsiteX33" fmla="*/ 1061155 w 1174071"/>
                <a:gd name="connsiteY33" fmla="*/ 310675 h 321964"/>
                <a:gd name="connsiteX34" fmla="*/ 1106311 w 1174071"/>
                <a:gd name="connsiteY34" fmla="*/ 276808 h 321964"/>
                <a:gd name="connsiteX35" fmla="*/ 1140178 w 1174071"/>
                <a:gd name="connsiteY35" fmla="*/ 254230 h 321964"/>
                <a:gd name="connsiteX36" fmla="*/ 1174044 w 1174071"/>
                <a:gd name="connsiteY36" fmla="*/ 310675 h 321964"/>
                <a:gd name="connsiteX0" fmla="*/ 0 w 1495977"/>
                <a:gd name="connsiteY0" fmla="*/ 157441 h 360641"/>
                <a:gd name="connsiteX1" fmla="*/ 67733 w 1495977"/>
                <a:gd name="connsiteY1" fmla="*/ 292907 h 360641"/>
                <a:gd name="connsiteX2" fmla="*/ 101600 w 1495977"/>
                <a:gd name="connsiteY2" fmla="*/ 281618 h 360641"/>
                <a:gd name="connsiteX3" fmla="*/ 235579 w 1495977"/>
                <a:gd name="connsiteY3" fmla="*/ 209508 h 360641"/>
                <a:gd name="connsiteX4" fmla="*/ 225778 w 1495977"/>
                <a:gd name="connsiteY4" fmla="*/ 123574 h 360641"/>
                <a:gd name="connsiteX5" fmla="*/ 248355 w 1495977"/>
                <a:gd name="connsiteY5" fmla="*/ 123574 h 360641"/>
                <a:gd name="connsiteX6" fmla="*/ 355052 w 1495977"/>
                <a:gd name="connsiteY6" fmla="*/ 173764 h 360641"/>
                <a:gd name="connsiteX7" fmla="*/ 316089 w 1495977"/>
                <a:gd name="connsiteY7" fmla="*/ 55841 h 360641"/>
                <a:gd name="connsiteX8" fmla="*/ 349955 w 1495977"/>
                <a:gd name="connsiteY8" fmla="*/ 44552 h 360641"/>
                <a:gd name="connsiteX9" fmla="*/ 361244 w 1495977"/>
                <a:gd name="connsiteY9" fmla="*/ 100996 h 360641"/>
                <a:gd name="connsiteX10" fmla="*/ 406400 w 1495977"/>
                <a:gd name="connsiteY10" fmla="*/ 213885 h 360641"/>
                <a:gd name="connsiteX11" fmla="*/ 417689 w 1495977"/>
                <a:gd name="connsiteY11" fmla="*/ 168730 h 360641"/>
                <a:gd name="connsiteX12" fmla="*/ 440266 w 1495977"/>
                <a:gd name="connsiteY12" fmla="*/ 100996 h 360641"/>
                <a:gd name="connsiteX13" fmla="*/ 474133 w 1495977"/>
                <a:gd name="connsiteY13" fmla="*/ 134863 h 360641"/>
                <a:gd name="connsiteX14" fmla="*/ 519289 w 1495977"/>
                <a:gd name="connsiteY14" fmla="*/ 168730 h 360641"/>
                <a:gd name="connsiteX15" fmla="*/ 530578 w 1495977"/>
                <a:gd name="connsiteY15" fmla="*/ 134863 h 360641"/>
                <a:gd name="connsiteX16" fmla="*/ 587022 w 1495977"/>
                <a:gd name="connsiteY16" fmla="*/ 213885 h 360641"/>
                <a:gd name="connsiteX17" fmla="*/ 598311 w 1495977"/>
                <a:gd name="connsiteY17" fmla="*/ 259041 h 360641"/>
                <a:gd name="connsiteX18" fmla="*/ 654755 w 1495977"/>
                <a:gd name="connsiteY18" fmla="*/ 123574 h 360641"/>
                <a:gd name="connsiteX19" fmla="*/ 677333 w 1495977"/>
                <a:gd name="connsiteY19" fmla="*/ 78418 h 360641"/>
                <a:gd name="connsiteX20" fmla="*/ 699911 w 1495977"/>
                <a:gd name="connsiteY20" fmla="*/ 146152 h 360641"/>
                <a:gd name="connsiteX21" fmla="*/ 722489 w 1495977"/>
                <a:gd name="connsiteY21" fmla="*/ 259041 h 360641"/>
                <a:gd name="connsiteX22" fmla="*/ 745066 w 1495977"/>
                <a:gd name="connsiteY22" fmla="*/ 202596 h 360641"/>
                <a:gd name="connsiteX23" fmla="*/ 778933 w 1495977"/>
                <a:gd name="connsiteY23" fmla="*/ 123574 h 360641"/>
                <a:gd name="connsiteX24" fmla="*/ 801511 w 1495977"/>
                <a:gd name="connsiteY24" fmla="*/ 225174 h 360641"/>
                <a:gd name="connsiteX25" fmla="*/ 812800 w 1495977"/>
                <a:gd name="connsiteY25" fmla="*/ 304196 h 360641"/>
                <a:gd name="connsiteX26" fmla="*/ 835378 w 1495977"/>
                <a:gd name="connsiteY26" fmla="*/ 270330 h 360641"/>
                <a:gd name="connsiteX27" fmla="*/ 869244 w 1495977"/>
                <a:gd name="connsiteY27" fmla="*/ 202596 h 360641"/>
                <a:gd name="connsiteX28" fmla="*/ 925689 w 1495977"/>
                <a:gd name="connsiteY28" fmla="*/ 360641 h 360641"/>
                <a:gd name="connsiteX29" fmla="*/ 948266 w 1495977"/>
                <a:gd name="connsiteY29" fmla="*/ 315485 h 360641"/>
                <a:gd name="connsiteX30" fmla="*/ 1016000 w 1495977"/>
                <a:gd name="connsiteY30" fmla="*/ 236463 h 360641"/>
                <a:gd name="connsiteX31" fmla="*/ 1038578 w 1495977"/>
                <a:gd name="connsiteY31" fmla="*/ 202596 h 360641"/>
                <a:gd name="connsiteX32" fmla="*/ 1049866 w 1495977"/>
                <a:gd name="connsiteY32" fmla="*/ 281618 h 360641"/>
                <a:gd name="connsiteX33" fmla="*/ 1061155 w 1495977"/>
                <a:gd name="connsiteY33" fmla="*/ 349352 h 360641"/>
                <a:gd name="connsiteX34" fmla="*/ 1106311 w 1495977"/>
                <a:gd name="connsiteY34" fmla="*/ 315485 h 360641"/>
                <a:gd name="connsiteX35" fmla="*/ 1140178 w 1495977"/>
                <a:gd name="connsiteY35" fmla="*/ 292907 h 360641"/>
                <a:gd name="connsiteX36" fmla="*/ 1495977 w 1495977"/>
                <a:gd name="connsiteY36" fmla="*/ 1747 h 360641"/>
                <a:gd name="connsiteX0" fmla="*/ 0 w 1516131"/>
                <a:gd name="connsiteY0" fmla="*/ 179453 h 382653"/>
                <a:gd name="connsiteX1" fmla="*/ 67733 w 1516131"/>
                <a:gd name="connsiteY1" fmla="*/ 314919 h 382653"/>
                <a:gd name="connsiteX2" fmla="*/ 101600 w 1516131"/>
                <a:gd name="connsiteY2" fmla="*/ 303630 h 382653"/>
                <a:gd name="connsiteX3" fmla="*/ 235579 w 1516131"/>
                <a:gd name="connsiteY3" fmla="*/ 231520 h 382653"/>
                <a:gd name="connsiteX4" fmla="*/ 225778 w 1516131"/>
                <a:gd name="connsiteY4" fmla="*/ 145586 h 382653"/>
                <a:gd name="connsiteX5" fmla="*/ 248355 w 1516131"/>
                <a:gd name="connsiteY5" fmla="*/ 145586 h 382653"/>
                <a:gd name="connsiteX6" fmla="*/ 355052 w 1516131"/>
                <a:gd name="connsiteY6" fmla="*/ 195776 h 382653"/>
                <a:gd name="connsiteX7" fmla="*/ 316089 w 1516131"/>
                <a:gd name="connsiteY7" fmla="*/ 77853 h 382653"/>
                <a:gd name="connsiteX8" fmla="*/ 349955 w 1516131"/>
                <a:gd name="connsiteY8" fmla="*/ 66564 h 382653"/>
                <a:gd name="connsiteX9" fmla="*/ 361244 w 1516131"/>
                <a:gd name="connsiteY9" fmla="*/ 123008 h 382653"/>
                <a:gd name="connsiteX10" fmla="*/ 406400 w 1516131"/>
                <a:gd name="connsiteY10" fmla="*/ 235897 h 382653"/>
                <a:gd name="connsiteX11" fmla="*/ 417689 w 1516131"/>
                <a:gd name="connsiteY11" fmla="*/ 190742 h 382653"/>
                <a:gd name="connsiteX12" fmla="*/ 440266 w 1516131"/>
                <a:gd name="connsiteY12" fmla="*/ 123008 h 382653"/>
                <a:gd name="connsiteX13" fmla="*/ 474133 w 1516131"/>
                <a:gd name="connsiteY13" fmla="*/ 156875 h 382653"/>
                <a:gd name="connsiteX14" fmla="*/ 519289 w 1516131"/>
                <a:gd name="connsiteY14" fmla="*/ 190742 h 382653"/>
                <a:gd name="connsiteX15" fmla="*/ 530578 w 1516131"/>
                <a:gd name="connsiteY15" fmla="*/ 156875 h 382653"/>
                <a:gd name="connsiteX16" fmla="*/ 587022 w 1516131"/>
                <a:gd name="connsiteY16" fmla="*/ 235897 h 382653"/>
                <a:gd name="connsiteX17" fmla="*/ 598311 w 1516131"/>
                <a:gd name="connsiteY17" fmla="*/ 281053 h 382653"/>
                <a:gd name="connsiteX18" fmla="*/ 654755 w 1516131"/>
                <a:gd name="connsiteY18" fmla="*/ 145586 h 382653"/>
                <a:gd name="connsiteX19" fmla="*/ 677333 w 1516131"/>
                <a:gd name="connsiteY19" fmla="*/ 100430 h 382653"/>
                <a:gd name="connsiteX20" fmla="*/ 699911 w 1516131"/>
                <a:gd name="connsiteY20" fmla="*/ 168164 h 382653"/>
                <a:gd name="connsiteX21" fmla="*/ 722489 w 1516131"/>
                <a:gd name="connsiteY21" fmla="*/ 281053 h 382653"/>
                <a:gd name="connsiteX22" fmla="*/ 745066 w 1516131"/>
                <a:gd name="connsiteY22" fmla="*/ 224608 h 382653"/>
                <a:gd name="connsiteX23" fmla="*/ 778933 w 1516131"/>
                <a:gd name="connsiteY23" fmla="*/ 145586 h 382653"/>
                <a:gd name="connsiteX24" fmla="*/ 801511 w 1516131"/>
                <a:gd name="connsiteY24" fmla="*/ 247186 h 382653"/>
                <a:gd name="connsiteX25" fmla="*/ 812800 w 1516131"/>
                <a:gd name="connsiteY25" fmla="*/ 326208 h 382653"/>
                <a:gd name="connsiteX26" fmla="*/ 835378 w 1516131"/>
                <a:gd name="connsiteY26" fmla="*/ 292342 h 382653"/>
                <a:gd name="connsiteX27" fmla="*/ 869244 w 1516131"/>
                <a:gd name="connsiteY27" fmla="*/ 224608 h 382653"/>
                <a:gd name="connsiteX28" fmla="*/ 925689 w 1516131"/>
                <a:gd name="connsiteY28" fmla="*/ 382653 h 382653"/>
                <a:gd name="connsiteX29" fmla="*/ 948266 w 1516131"/>
                <a:gd name="connsiteY29" fmla="*/ 337497 h 382653"/>
                <a:gd name="connsiteX30" fmla="*/ 1016000 w 1516131"/>
                <a:gd name="connsiteY30" fmla="*/ 258475 h 382653"/>
                <a:gd name="connsiteX31" fmla="*/ 1038578 w 1516131"/>
                <a:gd name="connsiteY31" fmla="*/ 224608 h 382653"/>
                <a:gd name="connsiteX32" fmla="*/ 1049866 w 1516131"/>
                <a:gd name="connsiteY32" fmla="*/ 303630 h 382653"/>
                <a:gd name="connsiteX33" fmla="*/ 1061155 w 1516131"/>
                <a:gd name="connsiteY33" fmla="*/ 371364 h 382653"/>
                <a:gd name="connsiteX34" fmla="*/ 1106311 w 1516131"/>
                <a:gd name="connsiteY34" fmla="*/ 337497 h 382653"/>
                <a:gd name="connsiteX35" fmla="*/ 1140178 w 1516131"/>
                <a:gd name="connsiteY35" fmla="*/ 314919 h 382653"/>
                <a:gd name="connsiteX36" fmla="*/ 1495977 w 1516131"/>
                <a:gd name="connsiteY36" fmla="*/ 23759 h 382653"/>
                <a:gd name="connsiteX37" fmla="*/ 1471003 w 1516131"/>
                <a:gd name="connsiteY37" fmla="*/ 16539 h 382653"/>
                <a:gd name="connsiteX0" fmla="*/ 232128 w 1729362"/>
                <a:gd name="connsiteY0" fmla="*/ 178371 h 381571"/>
                <a:gd name="connsiteX1" fmla="*/ 299861 w 1729362"/>
                <a:gd name="connsiteY1" fmla="*/ 313837 h 381571"/>
                <a:gd name="connsiteX2" fmla="*/ 333728 w 1729362"/>
                <a:gd name="connsiteY2" fmla="*/ 302548 h 381571"/>
                <a:gd name="connsiteX3" fmla="*/ 467707 w 1729362"/>
                <a:gd name="connsiteY3" fmla="*/ 230438 h 381571"/>
                <a:gd name="connsiteX4" fmla="*/ 457906 w 1729362"/>
                <a:gd name="connsiteY4" fmla="*/ 144504 h 381571"/>
                <a:gd name="connsiteX5" fmla="*/ 480483 w 1729362"/>
                <a:gd name="connsiteY5" fmla="*/ 144504 h 381571"/>
                <a:gd name="connsiteX6" fmla="*/ 587180 w 1729362"/>
                <a:gd name="connsiteY6" fmla="*/ 194694 h 381571"/>
                <a:gd name="connsiteX7" fmla="*/ 548217 w 1729362"/>
                <a:gd name="connsiteY7" fmla="*/ 76771 h 381571"/>
                <a:gd name="connsiteX8" fmla="*/ 582083 w 1729362"/>
                <a:gd name="connsiteY8" fmla="*/ 65482 h 381571"/>
                <a:gd name="connsiteX9" fmla="*/ 593372 w 1729362"/>
                <a:gd name="connsiteY9" fmla="*/ 121926 h 381571"/>
                <a:gd name="connsiteX10" fmla="*/ 638528 w 1729362"/>
                <a:gd name="connsiteY10" fmla="*/ 234815 h 381571"/>
                <a:gd name="connsiteX11" fmla="*/ 649817 w 1729362"/>
                <a:gd name="connsiteY11" fmla="*/ 189660 h 381571"/>
                <a:gd name="connsiteX12" fmla="*/ 672394 w 1729362"/>
                <a:gd name="connsiteY12" fmla="*/ 121926 h 381571"/>
                <a:gd name="connsiteX13" fmla="*/ 706261 w 1729362"/>
                <a:gd name="connsiteY13" fmla="*/ 155793 h 381571"/>
                <a:gd name="connsiteX14" fmla="*/ 751417 w 1729362"/>
                <a:gd name="connsiteY14" fmla="*/ 189660 h 381571"/>
                <a:gd name="connsiteX15" fmla="*/ 762706 w 1729362"/>
                <a:gd name="connsiteY15" fmla="*/ 155793 h 381571"/>
                <a:gd name="connsiteX16" fmla="*/ 819150 w 1729362"/>
                <a:gd name="connsiteY16" fmla="*/ 234815 h 381571"/>
                <a:gd name="connsiteX17" fmla="*/ 830439 w 1729362"/>
                <a:gd name="connsiteY17" fmla="*/ 279971 h 381571"/>
                <a:gd name="connsiteX18" fmla="*/ 886883 w 1729362"/>
                <a:gd name="connsiteY18" fmla="*/ 144504 h 381571"/>
                <a:gd name="connsiteX19" fmla="*/ 909461 w 1729362"/>
                <a:gd name="connsiteY19" fmla="*/ 99348 h 381571"/>
                <a:gd name="connsiteX20" fmla="*/ 932039 w 1729362"/>
                <a:gd name="connsiteY20" fmla="*/ 167082 h 381571"/>
                <a:gd name="connsiteX21" fmla="*/ 954617 w 1729362"/>
                <a:gd name="connsiteY21" fmla="*/ 279971 h 381571"/>
                <a:gd name="connsiteX22" fmla="*/ 977194 w 1729362"/>
                <a:gd name="connsiteY22" fmla="*/ 223526 h 381571"/>
                <a:gd name="connsiteX23" fmla="*/ 1011061 w 1729362"/>
                <a:gd name="connsiteY23" fmla="*/ 144504 h 381571"/>
                <a:gd name="connsiteX24" fmla="*/ 1033639 w 1729362"/>
                <a:gd name="connsiteY24" fmla="*/ 246104 h 381571"/>
                <a:gd name="connsiteX25" fmla="*/ 1044928 w 1729362"/>
                <a:gd name="connsiteY25" fmla="*/ 325126 h 381571"/>
                <a:gd name="connsiteX26" fmla="*/ 1067506 w 1729362"/>
                <a:gd name="connsiteY26" fmla="*/ 291260 h 381571"/>
                <a:gd name="connsiteX27" fmla="*/ 1101372 w 1729362"/>
                <a:gd name="connsiteY27" fmla="*/ 223526 h 381571"/>
                <a:gd name="connsiteX28" fmla="*/ 1157817 w 1729362"/>
                <a:gd name="connsiteY28" fmla="*/ 381571 h 381571"/>
                <a:gd name="connsiteX29" fmla="*/ 1180394 w 1729362"/>
                <a:gd name="connsiteY29" fmla="*/ 336415 h 381571"/>
                <a:gd name="connsiteX30" fmla="*/ 1248128 w 1729362"/>
                <a:gd name="connsiteY30" fmla="*/ 257393 h 381571"/>
                <a:gd name="connsiteX31" fmla="*/ 1270706 w 1729362"/>
                <a:gd name="connsiteY31" fmla="*/ 223526 h 381571"/>
                <a:gd name="connsiteX32" fmla="*/ 1281994 w 1729362"/>
                <a:gd name="connsiteY32" fmla="*/ 302548 h 381571"/>
                <a:gd name="connsiteX33" fmla="*/ 1293283 w 1729362"/>
                <a:gd name="connsiteY33" fmla="*/ 370282 h 381571"/>
                <a:gd name="connsiteX34" fmla="*/ 1338439 w 1729362"/>
                <a:gd name="connsiteY34" fmla="*/ 336415 h 381571"/>
                <a:gd name="connsiteX35" fmla="*/ 1372306 w 1729362"/>
                <a:gd name="connsiteY35" fmla="*/ 313837 h 381571"/>
                <a:gd name="connsiteX36" fmla="*/ 1728105 w 1729362"/>
                <a:gd name="connsiteY36" fmla="*/ 22677 h 381571"/>
                <a:gd name="connsiteX37" fmla="*/ 0 w 1729362"/>
                <a:gd name="connsiteY37" fmla="*/ 19235 h 381571"/>
                <a:gd name="connsiteX0" fmla="*/ 232128 w 1729361"/>
                <a:gd name="connsiteY0" fmla="*/ 178371 h 381571"/>
                <a:gd name="connsiteX1" fmla="*/ 299861 w 1729361"/>
                <a:gd name="connsiteY1" fmla="*/ 313837 h 381571"/>
                <a:gd name="connsiteX2" fmla="*/ 333728 w 1729361"/>
                <a:gd name="connsiteY2" fmla="*/ 302548 h 381571"/>
                <a:gd name="connsiteX3" fmla="*/ 467707 w 1729361"/>
                <a:gd name="connsiteY3" fmla="*/ 230438 h 381571"/>
                <a:gd name="connsiteX4" fmla="*/ 457906 w 1729361"/>
                <a:gd name="connsiteY4" fmla="*/ 144504 h 381571"/>
                <a:gd name="connsiteX5" fmla="*/ 480483 w 1729361"/>
                <a:gd name="connsiteY5" fmla="*/ 144504 h 381571"/>
                <a:gd name="connsiteX6" fmla="*/ 587180 w 1729361"/>
                <a:gd name="connsiteY6" fmla="*/ 194694 h 381571"/>
                <a:gd name="connsiteX7" fmla="*/ 548217 w 1729361"/>
                <a:gd name="connsiteY7" fmla="*/ 76771 h 381571"/>
                <a:gd name="connsiteX8" fmla="*/ 582083 w 1729361"/>
                <a:gd name="connsiteY8" fmla="*/ 65482 h 381571"/>
                <a:gd name="connsiteX9" fmla="*/ 593372 w 1729361"/>
                <a:gd name="connsiteY9" fmla="*/ 121926 h 381571"/>
                <a:gd name="connsiteX10" fmla="*/ 638528 w 1729361"/>
                <a:gd name="connsiteY10" fmla="*/ 234815 h 381571"/>
                <a:gd name="connsiteX11" fmla="*/ 649817 w 1729361"/>
                <a:gd name="connsiteY11" fmla="*/ 189660 h 381571"/>
                <a:gd name="connsiteX12" fmla="*/ 672394 w 1729361"/>
                <a:gd name="connsiteY12" fmla="*/ 121926 h 381571"/>
                <a:gd name="connsiteX13" fmla="*/ 706261 w 1729361"/>
                <a:gd name="connsiteY13" fmla="*/ 155793 h 381571"/>
                <a:gd name="connsiteX14" fmla="*/ 751417 w 1729361"/>
                <a:gd name="connsiteY14" fmla="*/ 189660 h 381571"/>
                <a:gd name="connsiteX15" fmla="*/ 762706 w 1729361"/>
                <a:gd name="connsiteY15" fmla="*/ 155793 h 381571"/>
                <a:gd name="connsiteX16" fmla="*/ 819150 w 1729361"/>
                <a:gd name="connsiteY16" fmla="*/ 234815 h 381571"/>
                <a:gd name="connsiteX17" fmla="*/ 830439 w 1729361"/>
                <a:gd name="connsiteY17" fmla="*/ 279971 h 381571"/>
                <a:gd name="connsiteX18" fmla="*/ 886883 w 1729361"/>
                <a:gd name="connsiteY18" fmla="*/ 144504 h 381571"/>
                <a:gd name="connsiteX19" fmla="*/ 909461 w 1729361"/>
                <a:gd name="connsiteY19" fmla="*/ 99348 h 381571"/>
                <a:gd name="connsiteX20" fmla="*/ 932039 w 1729361"/>
                <a:gd name="connsiteY20" fmla="*/ 167082 h 381571"/>
                <a:gd name="connsiteX21" fmla="*/ 954617 w 1729361"/>
                <a:gd name="connsiteY21" fmla="*/ 279971 h 381571"/>
                <a:gd name="connsiteX22" fmla="*/ 977194 w 1729361"/>
                <a:gd name="connsiteY22" fmla="*/ 223526 h 381571"/>
                <a:gd name="connsiteX23" fmla="*/ 1011061 w 1729361"/>
                <a:gd name="connsiteY23" fmla="*/ 144504 h 381571"/>
                <a:gd name="connsiteX24" fmla="*/ 1033639 w 1729361"/>
                <a:gd name="connsiteY24" fmla="*/ 246104 h 381571"/>
                <a:gd name="connsiteX25" fmla="*/ 1044928 w 1729361"/>
                <a:gd name="connsiteY25" fmla="*/ 325126 h 381571"/>
                <a:gd name="connsiteX26" fmla="*/ 1067506 w 1729361"/>
                <a:gd name="connsiteY26" fmla="*/ 291260 h 381571"/>
                <a:gd name="connsiteX27" fmla="*/ 1101372 w 1729361"/>
                <a:gd name="connsiteY27" fmla="*/ 223526 h 381571"/>
                <a:gd name="connsiteX28" fmla="*/ 1157817 w 1729361"/>
                <a:gd name="connsiteY28" fmla="*/ 381571 h 381571"/>
                <a:gd name="connsiteX29" fmla="*/ 1180394 w 1729361"/>
                <a:gd name="connsiteY29" fmla="*/ 336415 h 381571"/>
                <a:gd name="connsiteX30" fmla="*/ 1248128 w 1729361"/>
                <a:gd name="connsiteY30" fmla="*/ 257393 h 381571"/>
                <a:gd name="connsiteX31" fmla="*/ 1270706 w 1729361"/>
                <a:gd name="connsiteY31" fmla="*/ 223526 h 381571"/>
                <a:gd name="connsiteX32" fmla="*/ 1281994 w 1729361"/>
                <a:gd name="connsiteY32" fmla="*/ 302548 h 381571"/>
                <a:gd name="connsiteX33" fmla="*/ 1293283 w 1729361"/>
                <a:gd name="connsiteY33" fmla="*/ 370282 h 381571"/>
                <a:gd name="connsiteX34" fmla="*/ 1338439 w 1729361"/>
                <a:gd name="connsiteY34" fmla="*/ 336415 h 381571"/>
                <a:gd name="connsiteX35" fmla="*/ 1372306 w 1729361"/>
                <a:gd name="connsiteY35" fmla="*/ 313837 h 381571"/>
                <a:gd name="connsiteX36" fmla="*/ 1728105 w 1729361"/>
                <a:gd name="connsiteY36" fmla="*/ 22677 h 381571"/>
                <a:gd name="connsiteX37" fmla="*/ 0 w 1729361"/>
                <a:gd name="connsiteY37" fmla="*/ 19235 h 381571"/>
                <a:gd name="connsiteX0" fmla="*/ 366259 w 1863492"/>
                <a:gd name="connsiteY0" fmla="*/ 178371 h 381571"/>
                <a:gd name="connsiteX1" fmla="*/ 433992 w 1863492"/>
                <a:gd name="connsiteY1" fmla="*/ 313837 h 381571"/>
                <a:gd name="connsiteX2" fmla="*/ 467859 w 1863492"/>
                <a:gd name="connsiteY2" fmla="*/ 302548 h 381571"/>
                <a:gd name="connsiteX3" fmla="*/ 601838 w 1863492"/>
                <a:gd name="connsiteY3" fmla="*/ 230438 h 381571"/>
                <a:gd name="connsiteX4" fmla="*/ 592037 w 1863492"/>
                <a:gd name="connsiteY4" fmla="*/ 144504 h 381571"/>
                <a:gd name="connsiteX5" fmla="*/ 614614 w 1863492"/>
                <a:gd name="connsiteY5" fmla="*/ 144504 h 381571"/>
                <a:gd name="connsiteX6" fmla="*/ 721311 w 1863492"/>
                <a:gd name="connsiteY6" fmla="*/ 194694 h 381571"/>
                <a:gd name="connsiteX7" fmla="*/ 682348 w 1863492"/>
                <a:gd name="connsiteY7" fmla="*/ 76771 h 381571"/>
                <a:gd name="connsiteX8" fmla="*/ 716214 w 1863492"/>
                <a:gd name="connsiteY8" fmla="*/ 65482 h 381571"/>
                <a:gd name="connsiteX9" fmla="*/ 727503 w 1863492"/>
                <a:gd name="connsiteY9" fmla="*/ 121926 h 381571"/>
                <a:gd name="connsiteX10" fmla="*/ 772659 w 1863492"/>
                <a:gd name="connsiteY10" fmla="*/ 234815 h 381571"/>
                <a:gd name="connsiteX11" fmla="*/ 783948 w 1863492"/>
                <a:gd name="connsiteY11" fmla="*/ 189660 h 381571"/>
                <a:gd name="connsiteX12" fmla="*/ 806525 w 1863492"/>
                <a:gd name="connsiteY12" fmla="*/ 121926 h 381571"/>
                <a:gd name="connsiteX13" fmla="*/ 840392 w 1863492"/>
                <a:gd name="connsiteY13" fmla="*/ 155793 h 381571"/>
                <a:gd name="connsiteX14" fmla="*/ 885548 w 1863492"/>
                <a:gd name="connsiteY14" fmla="*/ 189660 h 381571"/>
                <a:gd name="connsiteX15" fmla="*/ 896837 w 1863492"/>
                <a:gd name="connsiteY15" fmla="*/ 155793 h 381571"/>
                <a:gd name="connsiteX16" fmla="*/ 953281 w 1863492"/>
                <a:gd name="connsiteY16" fmla="*/ 234815 h 381571"/>
                <a:gd name="connsiteX17" fmla="*/ 964570 w 1863492"/>
                <a:gd name="connsiteY17" fmla="*/ 279971 h 381571"/>
                <a:gd name="connsiteX18" fmla="*/ 1021014 w 1863492"/>
                <a:gd name="connsiteY18" fmla="*/ 144504 h 381571"/>
                <a:gd name="connsiteX19" fmla="*/ 1043592 w 1863492"/>
                <a:gd name="connsiteY19" fmla="*/ 99348 h 381571"/>
                <a:gd name="connsiteX20" fmla="*/ 1066170 w 1863492"/>
                <a:gd name="connsiteY20" fmla="*/ 167082 h 381571"/>
                <a:gd name="connsiteX21" fmla="*/ 1088748 w 1863492"/>
                <a:gd name="connsiteY21" fmla="*/ 279971 h 381571"/>
                <a:gd name="connsiteX22" fmla="*/ 1111325 w 1863492"/>
                <a:gd name="connsiteY22" fmla="*/ 223526 h 381571"/>
                <a:gd name="connsiteX23" fmla="*/ 1145192 w 1863492"/>
                <a:gd name="connsiteY23" fmla="*/ 144504 h 381571"/>
                <a:gd name="connsiteX24" fmla="*/ 1167770 w 1863492"/>
                <a:gd name="connsiteY24" fmla="*/ 246104 h 381571"/>
                <a:gd name="connsiteX25" fmla="*/ 1179059 w 1863492"/>
                <a:gd name="connsiteY25" fmla="*/ 325126 h 381571"/>
                <a:gd name="connsiteX26" fmla="*/ 1201637 w 1863492"/>
                <a:gd name="connsiteY26" fmla="*/ 291260 h 381571"/>
                <a:gd name="connsiteX27" fmla="*/ 1235503 w 1863492"/>
                <a:gd name="connsiteY27" fmla="*/ 223526 h 381571"/>
                <a:gd name="connsiteX28" fmla="*/ 1291948 w 1863492"/>
                <a:gd name="connsiteY28" fmla="*/ 381571 h 381571"/>
                <a:gd name="connsiteX29" fmla="*/ 1314525 w 1863492"/>
                <a:gd name="connsiteY29" fmla="*/ 336415 h 381571"/>
                <a:gd name="connsiteX30" fmla="*/ 1382259 w 1863492"/>
                <a:gd name="connsiteY30" fmla="*/ 257393 h 381571"/>
                <a:gd name="connsiteX31" fmla="*/ 1404837 w 1863492"/>
                <a:gd name="connsiteY31" fmla="*/ 223526 h 381571"/>
                <a:gd name="connsiteX32" fmla="*/ 1416125 w 1863492"/>
                <a:gd name="connsiteY32" fmla="*/ 302548 h 381571"/>
                <a:gd name="connsiteX33" fmla="*/ 1427414 w 1863492"/>
                <a:gd name="connsiteY33" fmla="*/ 370282 h 381571"/>
                <a:gd name="connsiteX34" fmla="*/ 1472570 w 1863492"/>
                <a:gd name="connsiteY34" fmla="*/ 336415 h 381571"/>
                <a:gd name="connsiteX35" fmla="*/ 1506437 w 1863492"/>
                <a:gd name="connsiteY35" fmla="*/ 313837 h 381571"/>
                <a:gd name="connsiteX36" fmla="*/ 1862236 w 1863492"/>
                <a:gd name="connsiteY36" fmla="*/ 22677 h 381571"/>
                <a:gd name="connsiteX37" fmla="*/ 134131 w 1863492"/>
                <a:gd name="connsiteY37" fmla="*/ 19235 h 381571"/>
                <a:gd name="connsiteX38" fmla="*/ 113362 w 1863492"/>
                <a:gd name="connsiteY38" fmla="*/ 15457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10166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39" fmla="*/ 312343 w 1809576"/>
                <a:gd name="connsiteY39" fmla="*/ 178371 h 381571"/>
                <a:gd name="connsiteX0" fmla="*/ 312343 w 1809576"/>
                <a:gd name="connsiteY0" fmla="*/ 178371 h 381571"/>
                <a:gd name="connsiteX1" fmla="*/ 380076 w 1809576"/>
                <a:gd name="connsiteY1" fmla="*/ 313837 h 381571"/>
                <a:gd name="connsiteX2" fmla="*/ 413943 w 1809576"/>
                <a:gd name="connsiteY2" fmla="*/ 302548 h 381571"/>
                <a:gd name="connsiteX3" fmla="*/ 547922 w 1809576"/>
                <a:gd name="connsiteY3" fmla="*/ 230438 h 381571"/>
                <a:gd name="connsiteX4" fmla="*/ 538121 w 1809576"/>
                <a:gd name="connsiteY4" fmla="*/ 144504 h 381571"/>
                <a:gd name="connsiteX5" fmla="*/ 560698 w 1809576"/>
                <a:gd name="connsiteY5" fmla="*/ 144504 h 381571"/>
                <a:gd name="connsiteX6" fmla="*/ 667395 w 1809576"/>
                <a:gd name="connsiteY6" fmla="*/ 194694 h 381571"/>
                <a:gd name="connsiteX7" fmla="*/ 628432 w 1809576"/>
                <a:gd name="connsiteY7" fmla="*/ 76771 h 381571"/>
                <a:gd name="connsiteX8" fmla="*/ 662298 w 1809576"/>
                <a:gd name="connsiteY8" fmla="*/ 65482 h 381571"/>
                <a:gd name="connsiteX9" fmla="*/ 673587 w 1809576"/>
                <a:gd name="connsiteY9" fmla="*/ 121926 h 381571"/>
                <a:gd name="connsiteX10" fmla="*/ 718743 w 1809576"/>
                <a:gd name="connsiteY10" fmla="*/ 234815 h 381571"/>
                <a:gd name="connsiteX11" fmla="*/ 730032 w 1809576"/>
                <a:gd name="connsiteY11" fmla="*/ 189660 h 381571"/>
                <a:gd name="connsiteX12" fmla="*/ 752609 w 1809576"/>
                <a:gd name="connsiteY12" fmla="*/ 121926 h 381571"/>
                <a:gd name="connsiteX13" fmla="*/ 786476 w 1809576"/>
                <a:gd name="connsiteY13" fmla="*/ 155793 h 381571"/>
                <a:gd name="connsiteX14" fmla="*/ 831632 w 1809576"/>
                <a:gd name="connsiteY14" fmla="*/ 189660 h 381571"/>
                <a:gd name="connsiteX15" fmla="*/ 842921 w 1809576"/>
                <a:gd name="connsiteY15" fmla="*/ 155793 h 381571"/>
                <a:gd name="connsiteX16" fmla="*/ 899365 w 1809576"/>
                <a:gd name="connsiteY16" fmla="*/ 234815 h 381571"/>
                <a:gd name="connsiteX17" fmla="*/ 910654 w 1809576"/>
                <a:gd name="connsiteY17" fmla="*/ 279971 h 381571"/>
                <a:gd name="connsiteX18" fmla="*/ 967098 w 1809576"/>
                <a:gd name="connsiteY18" fmla="*/ 144504 h 381571"/>
                <a:gd name="connsiteX19" fmla="*/ 989676 w 1809576"/>
                <a:gd name="connsiteY19" fmla="*/ 99348 h 381571"/>
                <a:gd name="connsiteX20" fmla="*/ 1012254 w 1809576"/>
                <a:gd name="connsiteY20" fmla="*/ 167082 h 381571"/>
                <a:gd name="connsiteX21" fmla="*/ 1034832 w 1809576"/>
                <a:gd name="connsiteY21" fmla="*/ 279971 h 381571"/>
                <a:gd name="connsiteX22" fmla="*/ 1057409 w 1809576"/>
                <a:gd name="connsiteY22" fmla="*/ 223526 h 381571"/>
                <a:gd name="connsiteX23" fmla="*/ 1091276 w 1809576"/>
                <a:gd name="connsiteY23" fmla="*/ 144504 h 381571"/>
                <a:gd name="connsiteX24" fmla="*/ 1113854 w 1809576"/>
                <a:gd name="connsiteY24" fmla="*/ 246104 h 381571"/>
                <a:gd name="connsiteX25" fmla="*/ 1125143 w 1809576"/>
                <a:gd name="connsiteY25" fmla="*/ 325126 h 381571"/>
                <a:gd name="connsiteX26" fmla="*/ 1147721 w 1809576"/>
                <a:gd name="connsiteY26" fmla="*/ 291260 h 381571"/>
                <a:gd name="connsiteX27" fmla="*/ 1181587 w 1809576"/>
                <a:gd name="connsiteY27" fmla="*/ 223526 h 381571"/>
                <a:gd name="connsiteX28" fmla="*/ 1238032 w 1809576"/>
                <a:gd name="connsiteY28" fmla="*/ 381571 h 381571"/>
                <a:gd name="connsiteX29" fmla="*/ 1260609 w 1809576"/>
                <a:gd name="connsiteY29" fmla="*/ 336415 h 381571"/>
                <a:gd name="connsiteX30" fmla="*/ 1328343 w 1809576"/>
                <a:gd name="connsiteY30" fmla="*/ 257393 h 381571"/>
                <a:gd name="connsiteX31" fmla="*/ 1350921 w 1809576"/>
                <a:gd name="connsiteY31" fmla="*/ 223526 h 381571"/>
                <a:gd name="connsiteX32" fmla="*/ 1362209 w 1809576"/>
                <a:gd name="connsiteY32" fmla="*/ 302548 h 381571"/>
                <a:gd name="connsiteX33" fmla="*/ 1373498 w 1809576"/>
                <a:gd name="connsiteY33" fmla="*/ 370282 h 381571"/>
                <a:gd name="connsiteX34" fmla="*/ 1418654 w 1809576"/>
                <a:gd name="connsiteY34" fmla="*/ 336415 h 381571"/>
                <a:gd name="connsiteX35" fmla="*/ 1452521 w 1809576"/>
                <a:gd name="connsiteY35" fmla="*/ 313837 h 381571"/>
                <a:gd name="connsiteX36" fmla="*/ 1808320 w 1809576"/>
                <a:gd name="connsiteY36" fmla="*/ 22677 h 381571"/>
                <a:gd name="connsiteX37" fmla="*/ 80215 w 1809576"/>
                <a:gd name="connsiteY37" fmla="*/ 19235 h 381571"/>
                <a:gd name="connsiteX38" fmla="*/ 381380 w 1809576"/>
                <a:gd name="connsiteY38" fmla="*/ 306388 h 381571"/>
                <a:gd name="connsiteX39" fmla="*/ 312343 w 1809576"/>
                <a:gd name="connsiteY39" fmla="*/ 178371 h 381571"/>
                <a:gd name="connsiteX0" fmla="*/ 263397 w 1760630"/>
                <a:gd name="connsiteY0" fmla="*/ 178371 h 381571"/>
                <a:gd name="connsiteX1" fmla="*/ 331130 w 1760630"/>
                <a:gd name="connsiteY1" fmla="*/ 313837 h 381571"/>
                <a:gd name="connsiteX2" fmla="*/ 364997 w 1760630"/>
                <a:gd name="connsiteY2" fmla="*/ 302548 h 381571"/>
                <a:gd name="connsiteX3" fmla="*/ 498976 w 1760630"/>
                <a:gd name="connsiteY3" fmla="*/ 230438 h 381571"/>
                <a:gd name="connsiteX4" fmla="*/ 489175 w 1760630"/>
                <a:gd name="connsiteY4" fmla="*/ 144504 h 381571"/>
                <a:gd name="connsiteX5" fmla="*/ 511752 w 1760630"/>
                <a:gd name="connsiteY5" fmla="*/ 144504 h 381571"/>
                <a:gd name="connsiteX6" fmla="*/ 618449 w 1760630"/>
                <a:gd name="connsiteY6" fmla="*/ 194694 h 381571"/>
                <a:gd name="connsiteX7" fmla="*/ 579486 w 1760630"/>
                <a:gd name="connsiteY7" fmla="*/ 76771 h 381571"/>
                <a:gd name="connsiteX8" fmla="*/ 613352 w 1760630"/>
                <a:gd name="connsiteY8" fmla="*/ 65482 h 381571"/>
                <a:gd name="connsiteX9" fmla="*/ 624641 w 1760630"/>
                <a:gd name="connsiteY9" fmla="*/ 121926 h 381571"/>
                <a:gd name="connsiteX10" fmla="*/ 669797 w 1760630"/>
                <a:gd name="connsiteY10" fmla="*/ 234815 h 381571"/>
                <a:gd name="connsiteX11" fmla="*/ 681086 w 1760630"/>
                <a:gd name="connsiteY11" fmla="*/ 189660 h 381571"/>
                <a:gd name="connsiteX12" fmla="*/ 703663 w 1760630"/>
                <a:gd name="connsiteY12" fmla="*/ 121926 h 381571"/>
                <a:gd name="connsiteX13" fmla="*/ 737530 w 1760630"/>
                <a:gd name="connsiteY13" fmla="*/ 155793 h 381571"/>
                <a:gd name="connsiteX14" fmla="*/ 782686 w 1760630"/>
                <a:gd name="connsiteY14" fmla="*/ 189660 h 381571"/>
                <a:gd name="connsiteX15" fmla="*/ 793975 w 1760630"/>
                <a:gd name="connsiteY15" fmla="*/ 155793 h 381571"/>
                <a:gd name="connsiteX16" fmla="*/ 850419 w 1760630"/>
                <a:gd name="connsiteY16" fmla="*/ 234815 h 381571"/>
                <a:gd name="connsiteX17" fmla="*/ 861708 w 1760630"/>
                <a:gd name="connsiteY17" fmla="*/ 279971 h 381571"/>
                <a:gd name="connsiteX18" fmla="*/ 918152 w 1760630"/>
                <a:gd name="connsiteY18" fmla="*/ 144504 h 381571"/>
                <a:gd name="connsiteX19" fmla="*/ 940730 w 1760630"/>
                <a:gd name="connsiteY19" fmla="*/ 99348 h 381571"/>
                <a:gd name="connsiteX20" fmla="*/ 963308 w 1760630"/>
                <a:gd name="connsiteY20" fmla="*/ 167082 h 381571"/>
                <a:gd name="connsiteX21" fmla="*/ 985886 w 1760630"/>
                <a:gd name="connsiteY21" fmla="*/ 279971 h 381571"/>
                <a:gd name="connsiteX22" fmla="*/ 1008463 w 1760630"/>
                <a:gd name="connsiteY22" fmla="*/ 223526 h 381571"/>
                <a:gd name="connsiteX23" fmla="*/ 1042330 w 1760630"/>
                <a:gd name="connsiteY23" fmla="*/ 144504 h 381571"/>
                <a:gd name="connsiteX24" fmla="*/ 1064908 w 1760630"/>
                <a:gd name="connsiteY24" fmla="*/ 246104 h 381571"/>
                <a:gd name="connsiteX25" fmla="*/ 1076197 w 1760630"/>
                <a:gd name="connsiteY25" fmla="*/ 325126 h 381571"/>
                <a:gd name="connsiteX26" fmla="*/ 1098775 w 1760630"/>
                <a:gd name="connsiteY26" fmla="*/ 291260 h 381571"/>
                <a:gd name="connsiteX27" fmla="*/ 1132641 w 1760630"/>
                <a:gd name="connsiteY27" fmla="*/ 223526 h 381571"/>
                <a:gd name="connsiteX28" fmla="*/ 1189086 w 1760630"/>
                <a:gd name="connsiteY28" fmla="*/ 381571 h 381571"/>
                <a:gd name="connsiteX29" fmla="*/ 1211663 w 1760630"/>
                <a:gd name="connsiteY29" fmla="*/ 336415 h 381571"/>
                <a:gd name="connsiteX30" fmla="*/ 1279397 w 1760630"/>
                <a:gd name="connsiteY30" fmla="*/ 257393 h 381571"/>
                <a:gd name="connsiteX31" fmla="*/ 1301975 w 1760630"/>
                <a:gd name="connsiteY31" fmla="*/ 223526 h 381571"/>
                <a:gd name="connsiteX32" fmla="*/ 1313263 w 1760630"/>
                <a:gd name="connsiteY32" fmla="*/ 302548 h 381571"/>
                <a:gd name="connsiteX33" fmla="*/ 1324552 w 1760630"/>
                <a:gd name="connsiteY33" fmla="*/ 370282 h 381571"/>
                <a:gd name="connsiteX34" fmla="*/ 1369708 w 1760630"/>
                <a:gd name="connsiteY34" fmla="*/ 336415 h 381571"/>
                <a:gd name="connsiteX35" fmla="*/ 1403575 w 1760630"/>
                <a:gd name="connsiteY35" fmla="*/ 313837 h 381571"/>
                <a:gd name="connsiteX36" fmla="*/ 1759374 w 1760630"/>
                <a:gd name="connsiteY36" fmla="*/ 22677 h 381571"/>
                <a:gd name="connsiteX37" fmla="*/ 31269 w 1760630"/>
                <a:gd name="connsiteY37" fmla="*/ 19235 h 381571"/>
                <a:gd name="connsiteX38" fmla="*/ 332434 w 1760630"/>
                <a:gd name="connsiteY38" fmla="*/ 306388 h 381571"/>
                <a:gd name="connsiteX39" fmla="*/ 263397 w 1760630"/>
                <a:gd name="connsiteY39" fmla="*/ 178371 h 381571"/>
                <a:gd name="connsiteX0" fmla="*/ 263397 w 1759375"/>
                <a:gd name="connsiteY0" fmla="*/ 240580 h 443780"/>
                <a:gd name="connsiteX1" fmla="*/ 331130 w 1759375"/>
                <a:gd name="connsiteY1" fmla="*/ 376046 h 443780"/>
                <a:gd name="connsiteX2" fmla="*/ 364997 w 1759375"/>
                <a:gd name="connsiteY2" fmla="*/ 364757 h 443780"/>
                <a:gd name="connsiteX3" fmla="*/ 498976 w 1759375"/>
                <a:gd name="connsiteY3" fmla="*/ 292647 h 443780"/>
                <a:gd name="connsiteX4" fmla="*/ 489175 w 1759375"/>
                <a:gd name="connsiteY4" fmla="*/ 206713 h 443780"/>
                <a:gd name="connsiteX5" fmla="*/ 511752 w 1759375"/>
                <a:gd name="connsiteY5" fmla="*/ 206713 h 443780"/>
                <a:gd name="connsiteX6" fmla="*/ 618449 w 1759375"/>
                <a:gd name="connsiteY6" fmla="*/ 256903 h 443780"/>
                <a:gd name="connsiteX7" fmla="*/ 579486 w 1759375"/>
                <a:gd name="connsiteY7" fmla="*/ 138980 h 443780"/>
                <a:gd name="connsiteX8" fmla="*/ 613352 w 1759375"/>
                <a:gd name="connsiteY8" fmla="*/ 127691 h 443780"/>
                <a:gd name="connsiteX9" fmla="*/ 624641 w 1759375"/>
                <a:gd name="connsiteY9" fmla="*/ 184135 h 443780"/>
                <a:gd name="connsiteX10" fmla="*/ 669797 w 1759375"/>
                <a:gd name="connsiteY10" fmla="*/ 297024 h 443780"/>
                <a:gd name="connsiteX11" fmla="*/ 681086 w 1759375"/>
                <a:gd name="connsiteY11" fmla="*/ 251869 h 443780"/>
                <a:gd name="connsiteX12" fmla="*/ 703663 w 1759375"/>
                <a:gd name="connsiteY12" fmla="*/ 184135 h 443780"/>
                <a:gd name="connsiteX13" fmla="*/ 737530 w 1759375"/>
                <a:gd name="connsiteY13" fmla="*/ 218002 h 443780"/>
                <a:gd name="connsiteX14" fmla="*/ 782686 w 1759375"/>
                <a:gd name="connsiteY14" fmla="*/ 251869 h 443780"/>
                <a:gd name="connsiteX15" fmla="*/ 793975 w 1759375"/>
                <a:gd name="connsiteY15" fmla="*/ 218002 h 443780"/>
                <a:gd name="connsiteX16" fmla="*/ 850419 w 1759375"/>
                <a:gd name="connsiteY16" fmla="*/ 297024 h 443780"/>
                <a:gd name="connsiteX17" fmla="*/ 861708 w 1759375"/>
                <a:gd name="connsiteY17" fmla="*/ 342180 h 443780"/>
                <a:gd name="connsiteX18" fmla="*/ 918152 w 1759375"/>
                <a:gd name="connsiteY18" fmla="*/ 206713 h 443780"/>
                <a:gd name="connsiteX19" fmla="*/ 940730 w 1759375"/>
                <a:gd name="connsiteY19" fmla="*/ 161557 h 443780"/>
                <a:gd name="connsiteX20" fmla="*/ 963308 w 1759375"/>
                <a:gd name="connsiteY20" fmla="*/ 229291 h 443780"/>
                <a:gd name="connsiteX21" fmla="*/ 985886 w 1759375"/>
                <a:gd name="connsiteY21" fmla="*/ 342180 h 443780"/>
                <a:gd name="connsiteX22" fmla="*/ 1008463 w 1759375"/>
                <a:gd name="connsiteY22" fmla="*/ 285735 h 443780"/>
                <a:gd name="connsiteX23" fmla="*/ 1042330 w 1759375"/>
                <a:gd name="connsiteY23" fmla="*/ 206713 h 443780"/>
                <a:gd name="connsiteX24" fmla="*/ 1064908 w 1759375"/>
                <a:gd name="connsiteY24" fmla="*/ 308313 h 443780"/>
                <a:gd name="connsiteX25" fmla="*/ 1076197 w 1759375"/>
                <a:gd name="connsiteY25" fmla="*/ 387335 h 443780"/>
                <a:gd name="connsiteX26" fmla="*/ 1098775 w 1759375"/>
                <a:gd name="connsiteY26" fmla="*/ 353469 h 443780"/>
                <a:gd name="connsiteX27" fmla="*/ 1132641 w 1759375"/>
                <a:gd name="connsiteY27" fmla="*/ 285735 h 443780"/>
                <a:gd name="connsiteX28" fmla="*/ 1189086 w 1759375"/>
                <a:gd name="connsiteY28" fmla="*/ 443780 h 443780"/>
                <a:gd name="connsiteX29" fmla="*/ 1211663 w 1759375"/>
                <a:gd name="connsiteY29" fmla="*/ 398624 h 443780"/>
                <a:gd name="connsiteX30" fmla="*/ 1279397 w 1759375"/>
                <a:gd name="connsiteY30" fmla="*/ 319602 h 443780"/>
                <a:gd name="connsiteX31" fmla="*/ 1301975 w 1759375"/>
                <a:gd name="connsiteY31" fmla="*/ 285735 h 443780"/>
                <a:gd name="connsiteX32" fmla="*/ 1313263 w 1759375"/>
                <a:gd name="connsiteY32" fmla="*/ 364757 h 443780"/>
                <a:gd name="connsiteX33" fmla="*/ 1324552 w 1759375"/>
                <a:gd name="connsiteY33" fmla="*/ 432491 h 443780"/>
                <a:gd name="connsiteX34" fmla="*/ 1369708 w 1759375"/>
                <a:gd name="connsiteY34" fmla="*/ 398624 h 443780"/>
                <a:gd name="connsiteX35" fmla="*/ 1403575 w 1759375"/>
                <a:gd name="connsiteY35" fmla="*/ 376046 h 443780"/>
                <a:gd name="connsiteX36" fmla="*/ 1759374 w 1759375"/>
                <a:gd name="connsiteY36" fmla="*/ 84886 h 443780"/>
                <a:gd name="connsiteX37" fmla="*/ 879546 w 1759375"/>
                <a:gd name="connsiteY37" fmla="*/ 7 h 443780"/>
                <a:gd name="connsiteX38" fmla="*/ 31269 w 1759375"/>
                <a:gd name="connsiteY38" fmla="*/ 81444 h 443780"/>
                <a:gd name="connsiteX39" fmla="*/ 332434 w 1759375"/>
                <a:gd name="connsiteY39" fmla="*/ 368597 h 443780"/>
                <a:gd name="connsiteX40" fmla="*/ 263397 w 1759375"/>
                <a:gd name="connsiteY40" fmla="*/ 240580 h 443780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85886 w 1759374"/>
                <a:gd name="connsiteY21" fmla="*/ 342185 h 443785"/>
                <a:gd name="connsiteX22" fmla="*/ 1008463 w 1759374"/>
                <a:gd name="connsiteY22" fmla="*/ 285740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1008463 w 1759374"/>
                <a:gd name="connsiteY22" fmla="*/ 285740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8336 w 1759374"/>
                <a:gd name="connsiteY21" fmla="*/ 347197 h 443785"/>
                <a:gd name="connsiteX22" fmla="*/ 985505 w 1759374"/>
                <a:gd name="connsiteY22" fmla="*/ 294093 h 443785"/>
                <a:gd name="connsiteX23" fmla="*/ 1042330 w 1759374"/>
                <a:gd name="connsiteY23" fmla="*/ 206718 h 443785"/>
                <a:gd name="connsiteX24" fmla="*/ 1064908 w 1759374"/>
                <a:gd name="connsiteY24" fmla="*/ 308318 h 443785"/>
                <a:gd name="connsiteX25" fmla="*/ 1076197 w 1759374"/>
                <a:gd name="connsiteY25" fmla="*/ 387340 h 443785"/>
                <a:gd name="connsiteX26" fmla="*/ 1098775 w 1759374"/>
                <a:gd name="connsiteY26" fmla="*/ 353474 h 443785"/>
                <a:gd name="connsiteX27" fmla="*/ 1132641 w 1759374"/>
                <a:gd name="connsiteY27" fmla="*/ 285740 h 443785"/>
                <a:gd name="connsiteX28" fmla="*/ 1189086 w 1759374"/>
                <a:gd name="connsiteY28" fmla="*/ 443785 h 443785"/>
                <a:gd name="connsiteX29" fmla="*/ 1211663 w 1759374"/>
                <a:gd name="connsiteY29" fmla="*/ 398629 h 443785"/>
                <a:gd name="connsiteX30" fmla="*/ 1279397 w 1759374"/>
                <a:gd name="connsiteY30" fmla="*/ 319607 h 443785"/>
                <a:gd name="connsiteX31" fmla="*/ 1301975 w 1759374"/>
                <a:gd name="connsiteY31" fmla="*/ 285740 h 443785"/>
                <a:gd name="connsiteX32" fmla="*/ 1313263 w 1759374"/>
                <a:gd name="connsiteY32" fmla="*/ 364762 h 443785"/>
                <a:gd name="connsiteX33" fmla="*/ 1324552 w 1759374"/>
                <a:gd name="connsiteY33" fmla="*/ 432496 h 443785"/>
                <a:gd name="connsiteX34" fmla="*/ 1369708 w 1759374"/>
                <a:gd name="connsiteY34" fmla="*/ 398629 h 443785"/>
                <a:gd name="connsiteX35" fmla="*/ 1403575 w 1759374"/>
                <a:gd name="connsiteY35" fmla="*/ 376051 h 443785"/>
                <a:gd name="connsiteX36" fmla="*/ 1759374 w 1759374"/>
                <a:gd name="connsiteY36" fmla="*/ 84891 h 443785"/>
                <a:gd name="connsiteX37" fmla="*/ 879546 w 1759374"/>
                <a:gd name="connsiteY37" fmla="*/ 12 h 443785"/>
                <a:gd name="connsiteX38" fmla="*/ 31269 w 1759374"/>
                <a:gd name="connsiteY38" fmla="*/ 70025 h 443785"/>
                <a:gd name="connsiteX39" fmla="*/ 332434 w 1759374"/>
                <a:gd name="connsiteY39" fmla="*/ 368602 h 443785"/>
                <a:gd name="connsiteX40" fmla="*/ 263397 w 1759374"/>
                <a:gd name="connsiteY40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4587 w 1759374"/>
                <a:gd name="connsiteY21" fmla="*/ 306356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54587 w 1759374"/>
                <a:gd name="connsiteY21" fmla="*/ 306356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61708 w 1759374"/>
                <a:gd name="connsiteY17" fmla="*/ 342185 h 443785"/>
                <a:gd name="connsiteX18" fmla="*/ 918152 w 1759374"/>
                <a:gd name="connsiteY18" fmla="*/ 206718 h 443785"/>
                <a:gd name="connsiteX19" fmla="*/ 940730 w 1759374"/>
                <a:gd name="connsiteY19" fmla="*/ 161562 h 443785"/>
                <a:gd name="connsiteX20" fmla="*/ 963308 w 1759374"/>
                <a:gd name="connsiteY20" fmla="*/ 229296 h 443785"/>
                <a:gd name="connsiteX21" fmla="*/ 949996 w 1759374"/>
                <a:gd name="connsiteY21" fmla="*/ 299674 h 443785"/>
                <a:gd name="connsiteX22" fmla="*/ 958336 w 1759374"/>
                <a:gd name="connsiteY22" fmla="*/ 347197 h 443785"/>
                <a:gd name="connsiteX23" fmla="*/ 985505 w 1759374"/>
                <a:gd name="connsiteY23" fmla="*/ 294093 h 443785"/>
                <a:gd name="connsiteX24" fmla="*/ 1042330 w 1759374"/>
                <a:gd name="connsiteY24" fmla="*/ 206718 h 443785"/>
                <a:gd name="connsiteX25" fmla="*/ 1064908 w 1759374"/>
                <a:gd name="connsiteY25" fmla="*/ 308318 h 443785"/>
                <a:gd name="connsiteX26" fmla="*/ 1076197 w 1759374"/>
                <a:gd name="connsiteY26" fmla="*/ 387340 h 443785"/>
                <a:gd name="connsiteX27" fmla="*/ 1098775 w 1759374"/>
                <a:gd name="connsiteY27" fmla="*/ 353474 h 443785"/>
                <a:gd name="connsiteX28" fmla="*/ 1132641 w 1759374"/>
                <a:gd name="connsiteY28" fmla="*/ 285740 h 443785"/>
                <a:gd name="connsiteX29" fmla="*/ 1189086 w 1759374"/>
                <a:gd name="connsiteY29" fmla="*/ 443785 h 443785"/>
                <a:gd name="connsiteX30" fmla="*/ 1211663 w 1759374"/>
                <a:gd name="connsiteY30" fmla="*/ 398629 h 443785"/>
                <a:gd name="connsiteX31" fmla="*/ 1279397 w 1759374"/>
                <a:gd name="connsiteY31" fmla="*/ 319607 h 443785"/>
                <a:gd name="connsiteX32" fmla="*/ 1301975 w 1759374"/>
                <a:gd name="connsiteY32" fmla="*/ 285740 h 443785"/>
                <a:gd name="connsiteX33" fmla="*/ 1313263 w 1759374"/>
                <a:gd name="connsiteY33" fmla="*/ 364762 h 443785"/>
                <a:gd name="connsiteX34" fmla="*/ 1324552 w 1759374"/>
                <a:gd name="connsiteY34" fmla="*/ 432496 h 443785"/>
                <a:gd name="connsiteX35" fmla="*/ 1369708 w 1759374"/>
                <a:gd name="connsiteY35" fmla="*/ 398629 h 443785"/>
                <a:gd name="connsiteX36" fmla="*/ 1403575 w 1759374"/>
                <a:gd name="connsiteY36" fmla="*/ 376051 h 443785"/>
                <a:gd name="connsiteX37" fmla="*/ 1759374 w 1759374"/>
                <a:gd name="connsiteY37" fmla="*/ 84891 h 443785"/>
                <a:gd name="connsiteX38" fmla="*/ 879546 w 1759374"/>
                <a:gd name="connsiteY38" fmla="*/ 12 h 443785"/>
                <a:gd name="connsiteX39" fmla="*/ 31269 w 1759374"/>
                <a:gd name="connsiteY39" fmla="*/ 70025 h 443785"/>
                <a:gd name="connsiteX40" fmla="*/ 332434 w 1759374"/>
                <a:gd name="connsiteY40" fmla="*/ 368602 h 443785"/>
                <a:gd name="connsiteX41" fmla="*/ 263397 w 1759374"/>
                <a:gd name="connsiteY41" fmla="*/ 240585 h 443785"/>
                <a:gd name="connsiteX0" fmla="*/ 263397 w 1759374"/>
                <a:gd name="connsiteY0" fmla="*/ 240585 h 443785"/>
                <a:gd name="connsiteX1" fmla="*/ 331130 w 1759374"/>
                <a:gd name="connsiteY1" fmla="*/ 376051 h 443785"/>
                <a:gd name="connsiteX2" fmla="*/ 364997 w 1759374"/>
                <a:gd name="connsiteY2" fmla="*/ 364762 h 443785"/>
                <a:gd name="connsiteX3" fmla="*/ 498976 w 1759374"/>
                <a:gd name="connsiteY3" fmla="*/ 292652 h 443785"/>
                <a:gd name="connsiteX4" fmla="*/ 489175 w 1759374"/>
                <a:gd name="connsiteY4" fmla="*/ 206718 h 443785"/>
                <a:gd name="connsiteX5" fmla="*/ 511752 w 1759374"/>
                <a:gd name="connsiteY5" fmla="*/ 206718 h 443785"/>
                <a:gd name="connsiteX6" fmla="*/ 618449 w 1759374"/>
                <a:gd name="connsiteY6" fmla="*/ 256908 h 443785"/>
                <a:gd name="connsiteX7" fmla="*/ 579486 w 1759374"/>
                <a:gd name="connsiteY7" fmla="*/ 138985 h 443785"/>
                <a:gd name="connsiteX8" fmla="*/ 613352 w 1759374"/>
                <a:gd name="connsiteY8" fmla="*/ 127696 h 443785"/>
                <a:gd name="connsiteX9" fmla="*/ 624641 w 1759374"/>
                <a:gd name="connsiteY9" fmla="*/ 184140 h 443785"/>
                <a:gd name="connsiteX10" fmla="*/ 669797 w 1759374"/>
                <a:gd name="connsiteY10" fmla="*/ 297029 h 443785"/>
                <a:gd name="connsiteX11" fmla="*/ 681086 w 1759374"/>
                <a:gd name="connsiteY11" fmla="*/ 251874 h 443785"/>
                <a:gd name="connsiteX12" fmla="*/ 703663 w 1759374"/>
                <a:gd name="connsiteY12" fmla="*/ 184140 h 443785"/>
                <a:gd name="connsiteX13" fmla="*/ 737530 w 1759374"/>
                <a:gd name="connsiteY13" fmla="*/ 218007 h 443785"/>
                <a:gd name="connsiteX14" fmla="*/ 782686 w 1759374"/>
                <a:gd name="connsiteY14" fmla="*/ 251874 h 443785"/>
                <a:gd name="connsiteX15" fmla="*/ 793975 w 1759374"/>
                <a:gd name="connsiteY15" fmla="*/ 218007 h 443785"/>
                <a:gd name="connsiteX16" fmla="*/ 850419 w 1759374"/>
                <a:gd name="connsiteY16" fmla="*/ 297029 h 443785"/>
                <a:gd name="connsiteX17" fmla="*/ 826021 w 1759374"/>
                <a:gd name="connsiteY17" fmla="*/ 328073 h 443785"/>
                <a:gd name="connsiteX18" fmla="*/ 861708 w 1759374"/>
                <a:gd name="connsiteY18" fmla="*/ 342185 h 443785"/>
                <a:gd name="connsiteX19" fmla="*/ 918152 w 1759374"/>
                <a:gd name="connsiteY19" fmla="*/ 206718 h 443785"/>
                <a:gd name="connsiteX20" fmla="*/ 940730 w 1759374"/>
                <a:gd name="connsiteY20" fmla="*/ 161562 h 443785"/>
                <a:gd name="connsiteX21" fmla="*/ 963308 w 1759374"/>
                <a:gd name="connsiteY21" fmla="*/ 229296 h 443785"/>
                <a:gd name="connsiteX22" fmla="*/ 949996 w 1759374"/>
                <a:gd name="connsiteY22" fmla="*/ 299674 h 443785"/>
                <a:gd name="connsiteX23" fmla="*/ 958336 w 1759374"/>
                <a:gd name="connsiteY23" fmla="*/ 347197 h 443785"/>
                <a:gd name="connsiteX24" fmla="*/ 985505 w 1759374"/>
                <a:gd name="connsiteY24" fmla="*/ 294093 h 443785"/>
                <a:gd name="connsiteX25" fmla="*/ 1042330 w 1759374"/>
                <a:gd name="connsiteY25" fmla="*/ 206718 h 443785"/>
                <a:gd name="connsiteX26" fmla="*/ 1064908 w 1759374"/>
                <a:gd name="connsiteY26" fmla="*/ 308318 h 443785"/>
                <a:gd name="connsiteX27" fmla="*/ 1076197 w 1759374"/>
                <a:gd name="connsiteY27" fmla="*/ 387340 h 443785"/>
                <a:gd name="connsiteX28" fmla="*/ 1098775 w 1759374"/>
                <a:gd name="connsiteY28" fmla="*/ 353474 h 443785"/>
                <a:gd name="connsiteX29" fmla="*/ 1132641 w 1759374"/>
                <a:gd name="connsiteY29" fmla="*/ 285740 h 443785"/>
                <a:gd name="connsiteX30" fmla="*/ 1189086 w 1759374"/>
                <a:gd name="connsiteY30" fmla="*/ 443785 h 443785"/>
                <a:gd name="connsiteX31" fmla="*/ 1211663 w 1759374"/>
                <a:gd name="connsiteY31" fmla="*/ 398629 h 443785"/>
                <a:gd name="connsiteX32" fmla="*/ 1279397 w 1759374"/>
                <a:gd name="connsiteY32" fmla="*/ 319607 h 443785"/>
                <a:gd name="connsiteX33" fmla="*/ 1301975 w 1759374"/>
                <a:gd name="connsiteY33" fmla="*/ 285740 h 443785"/>
                <a:gd name="connsiteX34" fmla="*/ 1313263 w 1759374"/>
                <a:gd name="connsiteY34" fmla="*/ 364762 h 443785"/>
                <a:gd name="connsiteX35" fmla="*/ 1324552 w 1759374"/>
                <a:gd name="connsiteY35" fmla="*/ 432496 h 443785"/>
                <a:gd name="connsiteX36" fmla="*/ 1369708 w 1759374"/>
                <a:gd name="connsiteY36" fmla="*/ 398629 h 443785"/>
                <a:gd name="connsiteX37" fmla="*/ 1403575 w 1759374"/>
                <a:gd name="connsiteY37" fmla="*/ 376051 h 443785"/>
                <a:gd name="connsiteX38" fmla="*/ 1759374 w 1759374"/>
                <a:gd name="connsiteY38" fmla="*/ 84891 h 443785"/>
                <a:gd name="connsiteX39" fmla="*/ 879546 w 1759374"/>
                <a:gd name="connsiteY39" fmla="*/ 12 h 443785"/>
                <a:gd name="connsiteX40" fmla="*/ 31269 w 1759374"/>
                <a:gd name="connsiteY40" fmla="*/ 70025 h 443785"/>
                <a:gd name="connsiteX41" fmla="*/ 332434 w 1759374"/>
                <a:gd name="connsiteY41" fmla="*/ 368602 h 443785"/>
                <a:gd name="connsiteX42" fmla="*/ 263397 w 1759374"/>
                <a:gd name="connsiteY42" fmla="*/ 240585 h 44378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52029 w 1759374"/>
                <a:gd name="connsiteY30" fmla="*/ 413272 h 444255"/>
                <a:gd name="connsiteX31" fmla="*/ 1189086 w 1759374"/>
                <a:gd name="connsiteY31" fmla="*/ 443785 h 444255"/>
                <a:gd name="connsiteX32" fmla="*/ 1211663 w 1759374"/>
                <a:gd name="connsiteY32" fmla="*/ 398629 h 444255"/>
                <a:gd name="connsiteX33" fmla="*/ 1279397 w 1759374"/>
                <a:gd name="connsiteY33" fmla="*/ 319607 h 444255"/>
                <a:gd name="connsiteX34" fmla="*/ 1301975 w 1759374"/>
                <a:gd name="connsiteY34" fmla="*/ 285740 h 444255"/>
                <a:gd name="connsiteX35" fmla="*/ 1313263 w 1759374"/>
                <a:gd name="connsiteY35" fmla="*/ 364762 h 444255"/>
                <a:gd name="connsiteX36" fmla="*/ 1324552 w 1759374"/>
                <a:gd name="connsiteY36" fmla="*/ 432496 h 444255"/>
                <a:gd name="connsiteX37" fmla="*/ 1369708 w 1759374"/>
                <a:gd name="connsiteY37" fmla="*/ 398629 h 444255"/>
                <a:gd name="connsiteX38" fmla="*/ 1403575 w 1759374"/>
                <a:gd name="connsiteY38" fmla="*/ 376051 h 444255"/>
                <a:gd name="connsiteX39" fmla="*/ 1759374 w 1759374"/>
                <a:gd name="connsiteY39" fmla="*/ 84891 h 444255"/>
                <a:gd name="connsiteX40" fmla="*/ 879546 w 1759374"/>
                <a:gd name="connsiteY40" fmla="*/ 12 h 444255"/>
                <a:gd name="connsiteX41" fmla="*/ 31269 w 1759374"/>
                <a:gd name="connsiteY41" fmla="*/ 70025 h 444255"/>
                <a:gd name="connsiteX42" fmla="*/ 332434 w 1759374"/>
                <a:gd name="connsiteY42" fmla="*/ 368602 h 444255"/>
                <a:gd name="connsiteX43" fmla="*/ 263397 w 1759374"/>
                <a:gd name="connsiteY43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52029 w 1759374"/>
                <a:gd name="connsiteY30" fmla="*/ 413272 h 444255"/>
                <a:gd name="connsiteX31" fmla="*/ 1189086 w 1759374"/>
                <a:gd name="connsiteY31" fmla="*/ 443785 h 444255"/>
                <a:gd name="connsiteX32" fmla="*/ 1211663 w 1759374"/>
                <a:gd name="connsiteY32" fmla="*/ 398629 h 444255"/>
                <a:gd name="connsiteX33" fmla="*/ 1279397 w 1759374"/>
                <a:gd name="connsiteY33" fmla="*/ 319607 h 444255"/>
                <a:gd name="connsiteX34" fmla="*/ 1301975 w 1759374"/>
                <a:gd name="connsiteY34" fmla="*/ 285740 h 444255"/>
                <a:gd name="connsiteX35" fmla="*/ 1313263 w 1759374"/>
                <a:gd name="connsiteY35" fmla="*/ 364762 h 444255"/>
                <a:gd name="connsiteX36" fmla="*/ 1324552 w 1759374"/>
                <a:gd name="connsiteY36" fmla="*/ 432496 h 444255"/>
                <a:gd name="connsiteX37" fmla="*/ 1369708 w 1759374"/>
                <a:gd name="connsiteY37" fmla="*/ 398629 h 444255"/>
                <a:gd name="connsiteX38" fmla="*/ 1403575 w 1759374"/>
                <a:gd name="connsiteY38" fmla="*/ 376051 h 444255"/>
                <a:gd name="connsiteX39" fmla="*/ 1759374 w 1759374"/>
                <a:gd name="connsiteY39" fmla="*/ 84891 h 444255"/>
                <a:gd name="connsiteX40" fmla="*/ 879546 w 1759374"/>
                <a:gd name="connsiteY40" fmla="*/ 12 h 444255"/>
                <a:gd name="connsiteX41" fmla="*/ 31269 w 1759374"/>
                <a:gd name="connsiteY41" fmla="*/ 70025 h 444255"/>
                <a:gd name="connsiteX42" fmla="*/ 332434 w 1759374"/>
                <a:gd name="connsiteY42" fmla="*/ 368602 h 444255"/>
                <a:gd name="connsiteX43" fmla="*/ 263397 w 1759374"/>
                <a:gd name="connsiteY43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11663 w 1759374"/>
                <a:gd name="connsiteY33" fmla="*/ 398629 h 444255"/>
                <a:gd name="connsiteX34" fmla="*/ 1279397 w 1759374"/>
                <a:gd name="connsiteY34" fmla="*/ 319607 h 444255"/>
                <a:gd name="connsiteX35" fmla="*/ 1301975 w 1759374"/>
                <a:gd name="connsiteY35" fmla="*/ 285740 h 444255"/>
                <a:gd name="connsiteX36" fmla="*/ 1313263 w 1759374"/>
                <a:gd name="connsiteY36" fmla="*/ 364762 h 444255"/>
                <a:gd name="connsiteX37" fmla="*/ 1324552 w 1759374"/>
                <a:gd name="connsiteY37" fmla="*/ 432496 h 444255"/>
                <a:gd name="connsiteX38" fmla="*/ 1369708 w 1759374"/>
                <a:gd name="connsiteY38" fmla="*/ 398629 h 444255"/>
                <a:gd name="connsiteX39" fmla="*/ 1403575 w 1759374"/>
                <a:gd name="connsiteY39" fmla="*/ 376051 h 444255"/>
                <a:gd name="connsiteX40" fmla="*/ 1759374 w 1759374"/>
                <a:gd name="connsiteY40" fmla="*/ 84891 h 444255"/>
                <a:gd name="connsiteX41" fmla="*/ 879546 w 1759374"/>
                <a:gd name="connsiteY41" fmla="*/ 12 h 444255"/>
                <a:gd name="connsiteX42" fmla="*/ 31269 w 1759374"/>
                <a:gd name="connsiteY42" fmla="*/ 70025 h 444255"/>
                <a:gd name="connsiteX43" fmla="*/ 332434 w 1759374"/>
                <a:gd name="connsiteY43" fmla="*/ 368602 h 444255"/>
                <a:gd name="connsiteX44" fmla="*/ 263397 w 1759374"/>
                <a:gd name="connsiteY44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25496 w 1759374"/>
                <a:gd name="connsiteY33" fmla="*/ 419955 h 444255"/>
                <a:gd name="connsiteX34" fmla="*/ 1211663 w 1759374"/>
                <a:gd name="connsiteY34" fmla="*/ 398629 h 444255"/>
                <a:gd name="connsiteX35" fmla="*/ 1279397 w 1759374"/>
                <a:gd name="connsiteY35" fmla="*/ 319607 h 444255"/>
                <a:gd name="connsiteX36" fmla="*/ 1301975 w 1759374"/>
                <a:gd name="connsiteY36" fmla="*/ 285740 h 444255"/>
                <a:gd name="connsiteX37" fmla="*/ 1313263 w 1759374"/>
                <a:gd name="connsiteY37" fmla="*/ 364762 h 444255"/>
                <a:gd name="connsiteX38" fmla="*/ 1324552 w 1759374"/>
                <a:gd name="connsiteY38" fmla="*/ 432496 h 444255"/>
                <a:gd name="connsiteX39" fmla="*/ 1369708 w 1759374"/>
                <a:gd name="connsiteY39" fmla="*/ 398629 h 444255"/>
                <a:gd name="connsiteX40" fmla="*/ 1403575 w 1759374"/>
                <a:gd name="connsiteY40" fmla="*/ 376051 h 444255"/>
                <a:gd name="connsiteX41" fmla="*/ 1759374 w 1759374"/>
                <a:gd name="connsiteY41" fmla="*/ 84891 h 444255"/>
                <a:gd name="connsiteX42" fmla="*/ 879546 w 1759374"/>
                <a:gd name="connsiteY42" fmla="*/ 12 h 444255"/>
                <a:gd name="connsiteX43" fmla="*/ 31269 w 1759374"/>
                <a:gd name="connsiteY43" fmla="*/ 70025 h 444255"/>
                <a:gd name="connsiteX44" fmla="*/ 332434 w 1759374"/>
                <a:gd name="connsiteY44" fmla="*/ 368602 h 444255"/>
                <a:gd name="connsiteX45" fmla="*/ 263397 w 1759374"/>
                <a:gd name="connsiteY45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681086 w 1759374"/>
                <a:gd name="connsiteY11" fmla="*/ 251874 h 444255"/>
                <a:gd name="connsiteX12" fmla="*/ 703663 w 1759374"/>
                <a:gd name="connsiteY12" fmla="*/ 184140 h 444255"/>
                <a:gd name="connsiteX13" fmla="*/ 737530 w 1759374"/>
                <a:gd name="connsiteY13" fmla="*/ 218007 h 444255"/>
                <a:gd name="connsiteX14" fmla="*/ 782686 w 1759374"/>
                <a:gd name="connsiteY14" fmla="*/ 251874 h 444255"/>
                <a:gd name="connsiteX15" fmla="*/ 793975 w 1759374"/>
                <a:gd name="connsiteY15" fmla="*/ 218007 h 444255"/>
                <a:gd name="connsiteX16" fmla="*/ 850419 w 1759374"/>
                <a:gd name="connsiteY16" fmla="*/ 297029 h 444255"/>
                <a:gd name="connsiteX17" fmla="*/ 826021 w 1759374"/>
                <a:gd name="connsiteY17" fmla="*/ 328073 h 444255"/>
                <a:gd name="connsiteX18" fmla="*/ 861708 w 1759374"/>
                <a:gd name="connsiteY18" fmla="*/ 342185 h 444255"/>
                <a:gd name="connsiteX19" fmla="*/ 918152 w 1759374"/>
                <a:gd name="connsiteY19" fmla="*/ 206718 h 444255"/>
                <a:gd name="connsiteX20" fmla="*/ 940730 w 1759374"/>
                <a:gd name="connsiteY20" fmla="*/ 161562 h 444255"/>
                <a:gd name="connsiteX21" fmla="*/ 963308 w 1759374"/>
                <a:gd name="connsiteY21" fmla="*/ 229296 h 444255"/>
                <a:gd name="connsiteX22" fmla="*/ 949996 w 1759374"/>
                <a:gd name="connsiteY22" fmla="*/ 299674 h 444255"/>
                <a:gd name="connsiteX23" fmla="*/ 958336 w 1759374"/>
                <a:gd name="connsiteY23" fmla="*/ 347197 h 444255"/>
                <a:gd name="connsiteX24" fmla="*/ 985505 w 1759374"/>
                <a:gd name="connsiteY24" fmla="*/ 294093 h 444255"/>
                <a:gd name="connsiteX25" fmla="*/ 1042330 w 1759374"/>
                <a:gd name="connsiteY25" fmla="*/ 206718 h 444255"/>
                <a:gd name="connsiteX26" fmla="*/ 1064908 w 1759374"/>
                <a:gd name="connsiteY26" fmla="*/ 308318 h 444255"/>
                <a:gd name="connsiteX27" fmla="*/ 1076197 w 1759374"/>
                <a:gd name="connsiteY27" fmla="*/ 387340 h 444255"/>
                <a:gd name="connsiteX28" fmla="*/ 1098775 w 1759374"/>
                <a:gd name="connsiteY28" fmla="*/ 353474 h 444255"/>
                <a:gd name="connsiteX29" fmla="*/ 1132641 w 1759374"/>
                <a:gd name="connsiteY29" fmla="*/ 285740 h 444255"/>
                <a:gd name="connsiteX30" fmla="*/ 1179579 w 1759374"/>
                <a:gd name="connsiteY30" fmla="*/ 394896 h 444255"/>
                <a:gd name="connsiteX31" fmla="*/ 1152029 w 1759374"/>
                <a:gd name="connsiteY31" fmla="*/ 413272 h 444255"/>
                <a:gd name="connsiteX32" fmla="*/ 1189086 w 1759374"/>
                <a:gd name="connsiteY32" fmla="*/ 443785 h 444255"/>
                <a:gd name="connsiteX33" fmla="*/ 1225496 w 1759374"/>
                <a:gd name="connsiteY33" fmla="*/ 419955 h 444255"/>
                <a:gd name="connsiteX34" fmla="*/ 1211663 w 1759374"/>
                <a:gd name="connsiteY34" fmla="*/ 398629 h 444255"/>
                <a:gd name="connsiteX35" fmla="*/ 1279397 w 1759374"/>
                <a:gd name="connsiteY35" fmla="*/ 319607 h 444255"/>
                <a:gd name="connsiteX36" fmla="*/ 1301975 w 1759374"/>
                <a:gd name="connsiteY36" fmla="*/ 285740 h 444255"/>
                <a:gd name="connsiteX37" fmla="*/ 1313263 w 1759374"/>
                <a:gd name="connsiteY37" fmla="*/ 364762 h 444255"/>
                <a:gd name="connsiteX38" fmla="*/ 1324552 w 1759374"/>
                <a:gd name="connsiteY38" fmla="*/ 432496 h 444255"/>
                <a:gd name="connsiteX39" fmla="*/ 1369708 w 1759374"/>
                <a:gd name="connsiteY39" fmla="*/ 398629 h 444255"/>
                <a:gd name="connsiteX40" fmla="*/ 1403575 w 1759374"/>
                <a:gd name="connsiteY40" fmla="*/ 376051 h 444255"/>
                <a:gd name="connsiteX41" fmla="*/ 1759374 w 1759374"/>
                <a:gd name="connsiteY41" fmla="*/ 84891 h 444255"/>
                <a:gd name="connsiteX42" fmla="*/ 879546 w 1759374"/>
                <a:gd name="connsiteY42" fmla="*/ 12 h 444255"/>
                <a:gd name="connsiteX43" fmla="*/ 31269 w 1759374"/>
                <a:gd name="connsiteY43" fmla="*/ 70025 h 444255"/>
                <a:gd name="connsiteX44" fmla="*/ 332434 w 1759374"/>
                <a:gd name="connsiteY44" fmla="*/ 368602 h 444255"/>
                <a:gd name="connsiteX45" fmla="*/ 263397 w 1759374"/>
                <a:gd name="connsiteY45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9797 w 1759374"/>
                <a:gd name="connsiteY10" fmla="*/ 297029 h 444255"/>
                <a:gd name="connsiteX11" fmla="*/ 702046 w 1759374"/>
                <a:gd name="connsiteY11" fmla="*/ 299674 h 444255"/>
                <a:gd name="connsiteX12" fmla="*/ 681086 w 1759374"/>
                <a:gd name="connsiteY12" fmla="*/ 251874 h 444255"/>
                <a:gd name="connsiteX13" fmla="*/ 703663 w 1759374"/>
                <a:gd name="connsiteY13" fmla="*/ 184140 h 444255"/>
                <a:gd name="connsiteX14" fmla="*/ 737530 w 1759374"/>
                <a:gd name="connsiteY14" fmla="*/ 218007 h 444255"/>
                <a:gd name="connsiteX15" fmla="*/ 782686 w 1759374"/>
                <a:gd name="connsiteY15" fmla="*/ 251874 h 444255"/>
                <a:gd name="connsiteX16" fmla="*/ 793975 w 1759374"/>
                <a:gd name="connsiteY16" fmla="*/ 218007 h 444255"/>
                <a:gd name="connsiteX17" fmla="*/ 850419 w 1759374"/>
                <a:gd name="connsiteY17" fmla="*/ 297029 h 444255"/>
                <a:gd name="connsiteX18" fmla="*/ 826021 w 1759374"/>
                <a:gd name="connsiteY18" fmla="*/ 328073 h 444255"/>
                <a:gd name="connsiteX19" fmla="*/ 861708 w 1759374"/>
                <a:gd name="connsiteY19" fmla="*/ 342185 h 444255"/>
                <a:gd name="connsiteX20" fmla="*/ 918152 w 1759374"/>
                <a:gd name="connsiteY20" fmla="*/ 206718 h 444255"/>
                <a:gd name="connsiteX21" fmla="*/ 940730 w 1759374"/>
                <a:gd name="connsiteY21" fmla="*/ 161562 h 444255"/>
                <a:gd name="connsiteX22" fmla="*/ 963308 w 1759374"/>
                <a:gd name="connsiteY22" fmla="*/ 229296 h 444255"/>
                <a:gd name="connsiteX23" fmla="*/ 949996 w 1759374"/>
                <a:gd name="connsiteY23" fmla="*/ 299674 h 444255"/>
                <a:gd name="connsiteX24" fmla="*/ 958336 w 1759374"/>
                <a:gd name="connsiteY24" fmla="*/ 347197 h 444255"/>
                <a:gd name="connsiteX25" fmla="*/ 985505 w 1759374"/>
                <a:gd name="connsiteY25" fmla="*/ 294093 h 444255"/>
                <a:gd name="connsiteX26" fmla="*/ 1042330 w 1759374"/>
                <a:gd name="connsiteY26" fmla="*/ 206718 h 444255"/>
                <a:gd name="connsiteX27" fmla="*/ 1064908 w 1759374"/>
                <a:gd name="connsiteY27" fmla="*/ 308318 h 444255"/>
                <a:gd name="connsiteX28" fmla="*/ 1076197 w 1759374"/>
                <a:gd name="connsiteY28" fmla="*/ 387340 h 444255"/>
                <a:gd name="connsiteX29" fmla="*/ 1098775 w 1759374"/>
                <a:gd name="connsiteY29" fmla="*/ 353474 h 444255"/>
                <a:gd name="connsiteX30" fmla="*/ 1132641 w 1759374"/>
                <a:gd name="connsiteY30" fmla="*/ 285740 h 444255"/>
                <a:gd name="connsiteX31" fmla="*/ 1179579 w 1759374"/>
                <a:gd name="connsiteY31" fmla="*/ 394896 h 444255"/>
                <a:gd name="connsiteX32" fmla="*/ 1152029 w 1759374"/>
                <a:gd name="connsiteY32" fmla="*/ 413272 h 444255"/>
                <a:gd name="connsiteX33" fmla="*/ 1189086 w 1759374"/>
                <a:gd name="connsiteY33" fmla="*/ 443785 h 444255"/>
                <a:gd name="connsiteX34" fmla="*/ 1225496 w 1759374"/>
                <a:gd name="connsiteY34" fmla="*/ 419955 h 444255"/>
                <a:gd name="connsiteX35" fmla="*/ 1211663 w 1759374"/>
                <a:gd name="connsiteY35" fmla="*/ 398629 h 444255"/>
                <a:gd name="connsiteX36" fmla="*/ 1279397 w 1759374"/>
                <a:gd name="connsiteY36" fmla="*/ 319607 h 444255"/>
                <a:gd name="connsiteX37" fmla="*/ 1301975 w 1759374"/>
                <a:gd name="connsiteY37" fmla="*/ 285740 h 444255"/>
                <a:gd name="connsiteX38" fmla="*/ 1313263 w 1759374"/>
                <a:gd name="connsiteY38" fmla="*/ 364762 h 444255"/>
                <a:gd name="connsiteX39" fmla="*/ 1324552 w 1759374"/>
                <a:gd name="connsiteY39" fmla="*/ 432496 h 444255"/>
                <a:gd name="connsiteX40" fmla="*/ 1369708 w 1759374"/>
                <a:gd name="connsiteY40" fmla="*/ 398629 h 444255"/>
                <a:gd name="connsiteX41" fmla="*/ 1403575 w 1759374"/>
                <a:gd name="connsiteY41" fmla="*/ 376051 h 444255"/>
                <a:gd name="connsiteX42" fmla="*/ 1759374 w 1759374"/>
                <a:gd name="connsiteY42" fmla="*/ 84891 h 444255"/>
                <a:gd name="connsiteX43" fmla="*/ 879546 w 1759374"/>
                <a:gd name="connsiteY43" fmla="*/ 12 h 444255"/>
                <a:gd name="connsiteX44" fmla="*/ 31269 w 1759374"/>
                <a:gd name="connsiteY44" fmla="*/ 70025 h 444255"/>
                <a:gd name="connsiteX45" fmla="*/ 332434 w 1759374"/>
                <a:gd name="connsiteY45" fmla="*/ 368602 h 444255"/>
                <a:gd name="connsiteX46" fmla="*/ 263397 w 1759374"/>
                <a:gd name="connsiteY46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614 w 1759374"/>
                <a:gd name="connsiteY10" fmla="*/ 315405 h 444255"/>
                <a:gd name="connsiteX11" fmla="*/ 702046 w 1759374"/>
                <a:gd name="connsiteY11" fmla="*/ 299674 h 444255"/>
                <a:gd name="connsiteX12" fmla="*/ 681086 w 1759374"/>
                <a:gd name="connsiteY12" fmla="*/ 251874 h 444255"/>
                <a:gd name="connsiteX13" fmla="*/ 703663 w 1759374"/>
                <a:gd name="connsiteY13" fmla="*/ 184140 h 444255"/>
                <a:gd name="connsiteX14" fmla="*/ 737530 w 1759374"/>
                <a:gd name="connsiteY14" fmla="*/ 218007 h 444255"/>
                <a:gd name="connsiteX15" fmla="*/ 782686 w 1759374"/>
                <a:gd name="connsiteY15" fmla="*/ 251874 h 444255"/>
                <a:gd name="connsiteX16" fmla="*/ 793975 w 1759374"/>
                <a:gd name="connsiteY16" fmla="*/ 218007 h 444255"/>
                <a:gd name="connsiteX17" fmla="*/ 850419 w 1759374"/>
                <a:gd name="connsiteY17" fmla="*/ 297029 h 444255"/>
                <a:gd name="connsiteX18" fmla="*/ 826021 w 1759374"/>
                <a:gd name="connsiteY18" fmla="*/ 328073 h 444255"/>
                <a:gd name="connsiteX19" fmla="*/ 861708 w 1759374"/>
                <a:gd name="connsiteY19" fmla="*/ 342185 h 444255"/>
                <a:gd name="connsiteX20" fmla="*/ 918152 w 1759374"/>
                <a:gd name="connsiteY20" fmla="*/ 206718 h 444255"/>
                <a:gd name="connsiteX21" fmla="*/ 940730 w 1759374"/>
                <a:gd name="connsiteY21" fmla="*/ 161562 h 444255"/>
                <a:gd name="connsiteX22" fmla="*/ 963308 w 1759374"/>
                <a:gd name="connsiteY22" fmla="*/ 229296 h 444255"/>
                <a:gd name="connsiteX23" fmla="*/ 949996 w 1759374"/>
                <a:gd name="connsiteY23" fmla="*/ 299674 h 444255"/>
                <a:gd name="connsiteX24" fmla="*/ 958336 w 1759374"/>
                <a:gd name="connsiteY24" fmla="*/ 347197 h 444255"/>
                <a:gd name="connsiteX25" fmla="*/ 985505 w 1759374"/>
                <a:gd name="connsiteY25" fmla="*/ 294093 h 444255"/>
                <a:gd name="connsiteX26" fmla="*/ 1042330 w 1759374"/>
                <a:gd name="connsiteY26" fmla="*/ 206718 h 444255"/>
                <a:gd name="connsiteX27" fmla="*/ 1064908 w 1759374"/>
                <a:gd name="connsiteY27" fmla="*/ 308318 h 444255"/>
                <a:gd name="connsiteX28" fmla="*/ 1076197 w 1759374"/>
                <a:gd name="connsiteY28" fmla="*/ 387340 h 444255"/>
                <a:gd name="connsiteX29" fmla="*/ 1098775 w 1759374"/>
                <a:gd name="connsiteY29" fmla="*/ 353474 h 444255"/>
                <a:gd name="connsiteX30" fmla="*/ 1132641 w 1759374"/>
                <a:gd name="connsiteY30" fmla="*/ 285740 h 444255"/>
                <a:gd name="connsiteX31" fmla="*/ 1179579 w 1759374"/>
                <a:gd name="connsiteY31" fmla="*/ 394896 h 444255"/>
                <a:gd name="connsiteX32" fmla="*/ 1152029 w 1759374"/>
                <a:gd name="connsiteY32" fmla="*/ 413272 h 444255"/>
                <a:gd name="connsiteX33" fmla="*/ 1189086 w 1759374"/>
                <a:gd name="connsiteY33" fmla="*/ 443785 h 444255"/>
                <a:gd name="connsiteX34" fmla="*/ 1225496 w 1759374"/>
                <a:gd name="connsiteY34" fmla="*/ 419955 h 444255"/>
                <a:gd name="connsiteX35" fmla="*/ 1211663 w 1759374"/>
                <a:gd name="connsiteY35" fmla="*/ 398629 h 444255"/>
                <a:gd name="connsiteX36" fmla="*/ 1279397 w 1759374"/>
                <a:gd name="connsiteY36" fmla="*/ 319607 h 444255"/>
                <a:gd name="connsiteX37" fmla="*/ 1301975 w 1759374"/>
                <a:gd name="connsiteY37" fmla="*/ 285740 h 444255"/>
                <a:gd name="connsiteX38" fmla="*/ 1313263 w 1759374"/>
                <a:gd name="connsiteY38" fmla="*/ 364762 h 444255"/>
                <a:gd name="connsiteX39" fmla="*/ 1324552 w 1759374"/>
                <a:gd name="connsiteY39" fmla="*/ 432496 h 444255"/>
                <a:gd name="connsiteX40" fmla="*/ 1369708 w 1759374"/>
                <a:gd name="connsiteY40" fmla="*/ 398629 h 444255"/>
                <a:gd name="connsiteX41" fmla="*/ 1403575 w 1759374"/>
                <a:gd name="connsiteY41" fmla="*/ 376051 h 444255"/>
                <a:gd name="connsiteX42" fmla="*/ 1759374 w 1759374"/>
                <a:gd name="connsiteY42" fmla="*/ 84891 h 444255"/>
                <a:gd name="connsiteX43" fmla="*/ 879546 w 1759374"/>
                <a:gd name="connsiteY43" fmla="*/ 12 h 444255"/>
                <a:gd name="connsiteX44" fmla="*/ 31269 w 1759374"/>
                <a:gd name="connsiteY44" fmla="*/ 70025 h 444255"/>
                <a:gd name="connsiteX45" fmla="*/ 332434 w 1759374"/>
                <a:gd name="connsiteY45" fmla="*/ 368602 h 444255"/>
                <a:gd name="connsiteX46" fmla="*/ 263397 w 1759374"/>
                <a:gd name="connsiteY46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02046 w 1759374"/>
                <a:gd name="connsiteY12" fmla="*/ 299674 h 444255"/>
                <a:gd name="connsiteX13" fmla="*/ 681086 w 1759374"/>
                <a:gd name="connsiteY13" fmla="*/ 251874 h 444255"/>
                <a:gd name="connsiteX14" fmla="*/ 703663 w 1759374"/>
                <a:gd name="connsiteY14" fmla="*/ 184140 h 444255"/>
                <a:gd name="connsiteX15" fmla="*/ 737530 w 1759374"/>
                <a:gd name="connsiteY15" fmla="*/ 218007 h 444255"/>
                <a:gd name="connsiteX16" fmla="*/ 782686 w 1759374"/>
                <a:gd name="connsiteY16" fmla="*/ 251874 h 444255"/>
                <a:gd name="connsiteX17" fmla="*/ 793975 w 1759374"/>
                <a:gd name="connsiteY17" fmla="*/ 218007 h 444255"/>
                <a:gd name="connsiteX18" fmla="*/ 850419 w 1759374"/>
                <a:gd name="connsiteY18" fmla="*/ 297029 h 444255"/>
                <a:gd name="connsiteX19" fmla="*/ 826021 w 1759374"/>
                <a:gd name="connsiteY19" fmla="*/ 328073 h 444255"/>
                <a:gd name="connsiteX20" fmla="*/ 861708 w 1759374"/>
                <a:gd name="connsiteY20" fmla="*/ 342185 h 444255"/>
                <a:gd name="connsiteX21" fmla="*/ 918152 w 1759374"/>
                <a:gd name="connsiteY21" fmla="*/ 206718 h 444255"/>
                <a:gd name="connsiteX22" fmla="*/ 940730 w 1759374"/>
                <a:gd name="connsiteY22" fmla="*/ 161562 h 444255"/>
                <a:gd name="connsiteX23" fmla="*/ 963308 w 1759374"/>
                <a:gd name="connsiteY23" fmla="*/ 229296 h 444255"/>
                <a:gd name="connsiteX24" fmla="*/ 949996 w 1759374"/>
                <a:gd name="connsiteY24" fmla="*/ 299674 h 444255"/>
                <a:gd name="connsiteX25" fmla="*/ 958336 w 1759374"/>
                <a:gd name="connsiteY25" fmla="*/ 347197 h 444255"/>
                <a:gd name="connsiteX26" fmla="*/ 985505 w 1759374"/>
                <a:gd name="connsiteY26" fmla="*/ 294093 h 444255"/>
                <a:gd name="connsiteX27" fmla="*/ 1042330 w 1759374"/>
                <a:gd name="connsiteY27" fmla="*/ 206718 h 444255"/>
                <a:gd name="connsiteX28" fmla="*/ 1064908 w 1759374"/>
                <a:gd name="connsiteY28" fmla="*/ 308318 h 444255"/>
                <a:gd name="connsiteX29" fmla="*/ 1076197 w 1759374"/>
                <a:gd name="connsiteY29" fmla="*/ 387340 h 444255"/>
                <a:gd name="connsiteX30" fmla="*/ 1098775 w 1759374"/>
                <a:gd name="connsiteY30" fmla="*/ 353474 h 444255"/>
                <a:gd name="connsiteX31" fmla="*/ 1132641 w 1759374"/>
                <a:gd name="connsiteY31" fmla="*/ 285740 h 444255"/>
                <a:gd name="connsiteX32" fmla="*/ 1179579 w 1759374"/>
                <a:gd name="connsiteY32" fmla="*/ 394896 h 444255"/>
                <a:gd name="connsiteX33" fmla="*/ 1152029 w 1759374"/>
                <a:gd name="connsiteY33" fmla="*/ 413272 h 444255"/>
                <a:gd name="connsiteX34" fmla="*/ 1189086 w 1759374"/>
                <a:gd name="connsiteY34" fmla="*/ 443785 h 444255"/>
                <a:gd name="connsiteX35" fmla="*/ 1225496 w 1759374"/>
                <a:gd name="connsiteY35" fmla="*/ 419955 h 444255"/>
                <a:gd name="connsiteX36" fmla="*/ 1211663 w 1759374"/>
                <a:gd name="connsiteY36" fmla="*/ 398629 h 444255"/>
                <a:gd name="connsiteX37" fmla="*/ 1279397 w 1759374"/>
                <a:gd name="connsiteY37" fmla="*/ 319607 h 444255"/>
                <a:gd name="connsiteX38" fmla="*/ 1301975 w 1759374"/>
                <a:gd name="connsiteY38" fmla="*/ 285740 h 444255"/>
                <a:gd name="connsiteX39" fmla="*/ 1313263 w 1759374"/>
                <a:gd name="connsiteY39" fmla="*/ 364762 h 444255"/>
                <a:gd name="connsiteX40" fmla="*/ 1324552 w 1759374"/>
                <a:gd name="connsiteY40" fmla="*/ 432496 h 444255"/>
                <a:gd name="connsiteX41" fmla="*/ 1369708 w 1759374"/>
                <a:gd name="connsiteY41" fmla="*/ 398629 h 444255"/>
                <a:gd name="connsiteX42" fmla="*/ 1403575 w 1759374"/>
                <a:gd name="connsiteY42" fmla="*/ 376051 h 444255"/>
                <a:gd name="connsiteX43" fmla="*/ 1759374 w 1759374"/>
                <a:gd name="connsiteY43" fmla="*/ 84891 h 444255"/>
                <a:gd name="connsiteX44" fmla="*/ 879546 w 1759374"/>
                <a:gd name="connsiteY44" fmla="*/ 12 h 444255"/>
                <a:gd name="connsiteX45" fmla="*/ 31269 w 1759374"/>
                <a:gd name="connsiteY45" fmla="*/ 70025 h 444255"/>
                <a:gd name="connsiteX46" fmla="*/ 332434 w 1759374"/>
                <a:gd name="connsiteY46" fmla="*/ 368602 h 444255"/>
                <a:gd name="connsiteX47" fmla="*/ 263397 w 1759374"/>
                <a:gd name="connsiteY47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38780 w 1759374"/>
                <a:gd name="connsiteY12" fmla="*/ 309698 h 444255"/>
                <a:gd name="connsiteX13" fmla="*/ 681086 w 1759374"/>
                <a:gd name="connsiteY13" fmla="*/ 251874 h 444255"/>
                <a:gd name="connsiteX14" fmla="*/ 703663 w 1759374"/>
                <a:gd name="connsiteY14" fmla="*/ 184140 h 444255"/>
                <a:gd name="connsiteX15" fmla="*/ 737530 w 1759374"/>
                <a:gd name="connsiteY15" fmla="*/ 218007 h 444255"/>
                <a:gd name="connsiteX16" fmla="*/ 782686 w 1759374"/>
                <a:gd name="connsiteY16" fmla="*/ 251874 h 444255"/>
                <a:gd name="connsiteX17" fmla="*/ 793975 w 1759374"/>
                <a:gd name="connsiteY17" fmla="*/ 218007 h 444255"/>
                <a:gd name="connsiteX18" fmla="*/ 850419 w 1759374"/>
                <a:gd name="connsiteY18" fmla="*/ 297029 h 444255"/>
                <a:gd name="connsiteX19" fmla="*/ 826021 w 1759374"/>
                <a:gd name="connsiteY19" fmla="*/ 328073 h 444255"/>
                <a:gd name="connsiteX20" fmla="*/ 861708 w 1759374"/>
                <a:gd name="connsiteY20" fmla="*/ 342185 h 444255"/>
                <a:gd name="connsiteX21" fmla="*/ 918152 w 1759374"/>
                <a:gd name="connsiteY21" fmla="*/ 206718 h 444255"/>
                <a:gd name="connsiteX22" fmla="*/ 940730 w 1759374"/>
                <a:gd name="connsiteY22" fmla="*/ 161562 h 444255"/>
                <a:gd name="connsiteX23" fmla="*/ 963308 w 1759374"/>
                <a:gd name="connsiteY23" fmla="*/ 229296 h 444255"/>
                <a:gd name="connsiteX24" fmla="*/ 949996 w 1759374"/>
                <a:gd name="connsiteY24" fmla="*/ 299674 h 444255"/>
                <a:gd name="connsiteX25" fmla="*/ 958336 w 1759374"/>
                <a:gd name="connsiteY25" fmla="*/ 347197 h 444255"/>
                <a:gd name="connsiteX26" fmla="*/ 985505 w 1759374"/>
                <a:gd name="connsiteY26" fmla="*/ 294093 h 444255"/>
                <a:gd name="connsiteX27" fmla="*/ 1042330 w 1759374"/>
                <a:gd name="connsiteY27" fmla="*/ 206718 h 444255"/>
                <a:gd name="connsiteX28" fmla="*/ 1064908 w 1759374"/>
                <a:gd name="connsiteY28" fmla="*/ 308318 h 444255"/>
                <a:gd name="connsiteX29" fmla="*/ 1076197 w 1759374"/>
                <a:gd name="connsiteY29" fmla="*/ 387340 h 444255"/>
                <a:gd name="connsiteX30" fmla="*/ 1098775 w 1759374"/>
                <a:gd name="connsiteY30" fmla="*/ 353474 h 444255"/>
                <a:gd name="connsiteX31" fmla="*/ 1132641 w 1759374"/>
                <a:gd name="connsiteY31" fmla="*/ 285740 h 444255"/>
                <a:gd name="connsiteX32" fmla="*/ 1179579 w 1759374"/>
                <a:gd name="connsiteY32" fmla="*/ 394896 h 444255"/>
                <a:gd name="connsiteX33" fmla="*/ 1152029 w 1759374"/>
                <a:gd name="connsiteY33" fmla="*/ 413272 h 444255"/>
                <a:gd name="connsiteX34" fmla="*/ 1189086 w 1759374"/>
                <a:gd name="connsiteY34" fmla="*/ 443785 h 444255"/>
                <a:gd name="connsiteX35" fmla="*/ 1225496 w 1759374"/>
                <a:gd name="connsiteY35" fmla="*/ 419955 h 444255"/>
                <a:gd name="connsiteX36" fmla="*/ 1211663 w 1759374"/>
                <a:gd name="connsiteY36" fmla="*/ 398629 h 444255"/>
                <a:gd name="connsiteX37" fmla="*/ 1279397 w 1759374"/>
                <a:gd name="connsiteY37" fmla="*/ 319607 h 444255"/>
                <a:gd name="connsiteX38" fmla="*/ 1301975 w 1759374"/>
                <a:gd name="connsiteY38" fmla="*/ 285740 h 444255"/>
                <a:gd name="connsiteX39" fmla="*/ 1313263 w 1759374"/>
                <a:gd name="connsiteY39" fmla="*/ 364762 h 444255"/>
                <a:gd name="connsiteX40" fmla="*/ 1324552 w 1759374"/>
                <a:gd name="connsiteY40" fmla="*/ 432496 h 444255"/>
                <a:gd name="connsiteX41" fmla="*/ 1369708 w 1759374"/>
                <a:gd name="connsiteY41" fmla="*/ 398629 h 444255"/>
                <a:gd name="connsiteX42" fmla="*/ 1403575 w 1759374"/>
                <a:gd name="connsiteY42" fmla="*/ 376051 h 444255"/>
                <a:gd name="connsiteX43" fmla="*/ 1759374 w 1759374"/>
                <a:gd name="connsiteY43" fmla="*/ 84891 h 444255"/>
                <a:gd name="connsiteX44" fmla="*/ 879546 w 1759374"/>
                <a:gd name="connsiteY44" fmla="*/ 12 h 444255"/>
                <a:gd name="connsiteX45" fmla="*/ 31269 w 1759374"/>
                <a:gd name="connsiteY45" fmla="*/ 70025 h 444255"/>
                <a:gd name="connsiteX46" fmla="*/ 332434 w 1759374"/>
                <a:gd name="connsiteY46" fmla="*/ 368602 h 444255"/>
                <a:gd name="connsiteX47" fmla="*/ 263397 w 1759374"/>
                <a:gd name="connsiteY47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60614 w 1759374"/>
                <a:gd name="connsiteY11" fmla="*/ 315405 h 444255"/>
                <a:gd name="connsiteX12" fmla="*/ 738780 w 1759374"/>
                <a:gd name="connsiteY12" fmla="*/ 309698 h 444255"/>
                <a:gd name="connsiteX13" fmla="*/ 692863 w 1759374"/>
                <a:gd name="connsiteY13" fmla="*/ 298003 h 444255"/>
                <a:gd name="connsiteX14" fmla="*/ 681086 w 1759374"/>
                <a:gd name="connsiteY14" fmla="*/ 251874 h 444255"/>
                <a:gd name="connsiteX15" fmla="*/ 703663 w 1759374"/>
                <a:gd name="connsiteY15" fmla="*/ 184140 h 444255"/>
                <a:gd name="connsiteX16" fmla="*/ 737530 w 1759374"/>
                <a:gd name="connsiteY16" fmla="*/ 218007 h 444255"/>
                <a:gd name="connsiteX17" fmla="*/ 782686 w 1759374"/>
                <a:gd name="connsiteY17" fmla="*/ 251874 h 444255"/>
                <a:gd name="connsiteX18" fmla="*/ 793975 w 1759374"/>
                <a:gd name="connsiteY18" fmla="*/ 218007 h 444255"/>
                <a:gd name="connsiteX19" fmla="*/ 850419 w 1759374"/>
                <a:gd name="connsiteY19" fmla="*/ 297029 h 444255"/>
                <a:gd name="connsiteX20" fmla="*/ 826021 w 1759374"/>
                <a:gd name="connsiteY20" fmla="*/ 328073 h 444255"/>
                <a:gd name="connsiteX21" fmla="*/ 861708 w 1759374"/>
                <a:gd name="connsiteY21" fmla="*/ 342185 h 444255"/>
                <a:gd name="connsiteX22" fmla="*/ 918152 w 1759374"/>
                <a:gd name="connsiteY22" fmla="*/ 206718 h 444255"/>
                <a:gd name="connsiteX23" fmla="*/ 940730 w 1759374"/>
                <a:gd name="connsiteY23" fmla="*/ 161562 h 444255"/>
                <a:gd name="connsiteX24" fmla="*/ 963308 w 1759374"/>
                <a:gd name="connsiteY24" fmla="*/ 229296 h 444255"/>
                <a:gd name="connsiteX25" fmla="*/ 949996 w 1759374"/>
                <a:gd name="connsiteY25" fmla="*/ 299674 h 444255"/>
                <a:gd name="connsiteX26" fmla="*/ 958336 w 1759374"/>
                <a:gd name="connsiteY26" fmla="*/ 347197 h 444255"/>
                <a:gd name="connsiteX27" fmla="*/ 985505 w 1759374"/>
                <a:gd name="connsiteY27" fmla="*/ 294093 h 444255"/>
                <a:gd name="connsiteX28" fmla="*/ 1042330 w 1759374"/>
                <a:gd name="connsiteY28" fmla="*/ 206718 h 444255"/>
                <a:gd name="connsiteX29" fmla="*/ 1064908 w 1759374"/>
                <a:gd name="connsiteY29" fmla="*/ 308318 h 444255"/>
                <a:gd name="connsiteX30" fmla="*/ 1076197 w 1759374"/>
                <a:gd name="connsiteY30" fmla="*/ 387340 h 444255"/>
                <a:gd name="connsiteX31" fmla="*/ 1098775 w 1759374"/>
                <a:gd name="connsiteY31" fmla="*/ 353474 h 444255"/>
                <a:gd name="connsiteX32" fmla="*/ 1132641 w 1759374"/>
                <a:gd name="connsiteY32" fmla="*/ 285740 h 444255"/>
                <a:gd name="connsiteX33" fmla="*/ 1179579 w 1759374"/>
                <a:gd name="connsiteY33" fmla="*/ 394896 h 444255"/>
                <a:gd name="connsiteX34" fmla="*/ 1152029 w 1759374"/>
                <a:gd name="connsiteY34" fmla="*/ 413272 h 444255"/>
                <a:gd name="connsiteX35" fmla="*/ 1189086 w 1759374"/>
                <a:gd name="connsiteY35" fmla="*/ 443785 h 444255"/>
                <a:gd name="connsiteX36" fmla="*/ 1225496 w 1759374"/>
                <a:gd name="connsiteY36" fmla="*/ 419955 h 444255"/>
                <a:gd name="connsiteX37" fmla="*/ 1211663 w 1759374"/>
                <a:gd name="connsiteY37" fmla="*/ 398629 h 444255"/>
                <a:gd name="connsiteX38" fmla="*/ 1279397 w 1759374"/>
                <a:gd name="connsiteY38" fmla="*/ 319607 h 444255"/>
                <a:gd name="connsiteX39" fmla="*/ 1301975 w 1759374"/>
                <a:gd name="connsiteY39" fmla="*/ 285740 h 444255"/>
                <a:gd name="connsiteX40" fmla="*/ 1313263 w 1759374"/>
                <a:gd name="connsiteY40" fmla="*/ 364762 h 444255"/>
                <a:gd name="connsiteX41" fmla="*/ 1324552 w 1759374"/>
                <a:gd name="connsiteY41" fmla="*/ 432496 h 444255"/>
                <a:gd name="connsiteX42" fmla="*/ 1369708 w 1759374"/>
                <a:gd name="connsiteY42" fmla="*/ 398629 h 444255"/>
                <a:gd name="connsiteX43" fmla="*/ 1403575 w 1759374"/>
                <a:gd name="connsiteY43" fmla="*/ 376051 h 444255"/>
                <a:gd name="connsiteX44" fmla="*/ 1759374 w 1759374"/>
                <a:gd name="connsiteY44" fmla="*/ 84891 h 444255"/>
                <a:gd name="connsiteX45" fmla="*/ 879546 w 1759374"/>
                <a:gd name="connsiteY45" fmla="*/ 12 h 444255"/>
                <a:gd name="connsiteX46" fmla="*/ 31269 w 1759374"/>
                <a:gd name="connsiteY46" fmla="*/ 70025 h 444255"/>
                <a:gd name="connsiteX47" fmla="*/ 332434 w 1759374"/>
                <a:gd name="connsiteY47" fmla="*/ 368602 h 444255"/>
                <a:gd name="connsiteX48" fmla="*/ 263397 w 1759374"/>
                <a:gd name="connsiteY48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46839 w 1759374"/>
                <a:gd name="connsiteY11" fmla="*/ 315405 h 444255"/>
                <a:gd name="connsiteX12" fmla="*/ 738780 w 1759374"/>
                <a:gd name="connsiteY12" fmla="*/ 309698 h 444255"/>
                <a:gd name="connsiteX13" fmla="*/ 692863 w 1759374"/>
                <a:gd name="connsiteY13" fmla="*/ 298003 h 444255"/>
                <a:gd name="connsiteX14" fmla="*/ 681086 w 1759374"/>
                <a:gd name="connsiteY14" fmla="*/ 251874 h 444255"/>
                <a:gd name="connsiteX15" fmla="*/ 703663 w 1759374"/>
                <a:gd name="connsiteY15" fmla="*/ 184140 h 444255"/>
                <a:gd name="connsiteX16" fmla="*/ 737530 w 1759374"/>
                <a:gd name="connsiteY16" fmla="*/ 218007 h 444255"/>
                <a:gd name="connsiteX17" fmla="*/ 782686 w 1759374"/>
                <a:gd name="connsiteY17" fmla="*/ 251874 h 444255"/>
                <a:gd name="connsiteX18" fmla="*/ 793975 w 1759374"/>
                <a:gd name="connsiteY18" fmla="*/ 218007 h 444255"/>
                <a:gd name="connsiteX19" fmla="*/ 850419 w 1759374"/>
                <a:gd name="connsiteY19" fmla="*/ 297029 h 444255"/>
                <a:gd name="connsiteX20" fmla="*/ 826021 w 1759374"/>
                <a:gd name="connsiteY20" fmla="*/ 328073 h 444255"/>
                <a:gd name="connsiteX21" fmla="*/ 861708 w 1759374"/>
                <a:gd name="connsiteY21" fmla="*/ 342185 h 444255"/>
                <a:gd name="connsiteX22" fmla="*/ 918152 w 1759374"/>
                <a:gd name="connsiteY22" fmla="*/ 206718 h 444255"/>
                <a:gd name="connsiteX23" fmla="*/ 940730 w 1759374"/>
                <a:gd name="connsiteY23" fmla="*/ 161562 h 444255"/>
                <a:gd name="connsiteX24" fmla="*/ 963308 w 1759374"/>
                <a:gd name="connsiteY24" fmla="*/ 229296 h 444255"/>
                <a:gd name="connsiteX25" fmla="*/ 949996 w 1759374"/>
                <a:gd name="connsiteY25" fmla="*/ 299674 h 444255"/>
                <a:gd name="connsiteX26" fmla="*/ 958336 w 1759374"/>
                <a:gd name="connsiteY26" fmla="*/ 347197 h 444255"/>
                <a:gd name="connsiteX27" fmla="*/ 985505 w 1759374"/>
                <a:gd name="connsiteY27" fmla="*/ 294093 h 444255"/>
                <a:gd name="connsiteX28" fmla="*/ 1042330 w 1759374"/>
                <a:gd name="connsiteY28" fmla="*/ 206718 h 444255"/>
                <a:gd name="connsiteX29" fmla="*/ 1064908 w 1759374"/>
                <a:gd name="connsiteY29" fmla="*/ 308318 h 444255"/>
                <a:gd name="connsiteX30" fmla="*/ 1076197 w 1759374"/>
                <a:gd name="connsiteY30" fmla="*/ 387340 h 444255"/>
                <a:gd name="connsiteX31" fmla="*/ 1098775 w 1759374"/>
                <a:gd name="connsiteY31" fmla="*/ 353474 h 444255"/>
                <a:gd name="connsiteX32" fmla="*/ 1132641 w 1759374"/>
                <a:gd name="connsiteY32" fmla="*/ 285740 h 444255"/>
                <a:gd name="connsiteX33" fmla="*/ 1179579 w 1759374"/>
                <a:gd name="connsiteY33" fmla="*/ 394896 h 444255"/>
                <a:gd name="connsiteX34" fmla="*/ 1152029 w 1759374"/>
                <a:gd name="connsiteY34" fmla="*/ 413272 h 444255"/>
                <a:gd name="connsiteX35" fmla="*/ 1189086 w 1759374"/>
                <a:gd name="connsiteY35" fmla="*/ 443785 h 444255"/>
                <a:gd name="connsiteX36" fmla="*/ 1225496 w 1759374"/>
                <a:gd name="connsiteY36" fmla="*/ 419955 h 444255"/>
                <a:gd name="connsiteX37" fmla="*/ 1211663 w 1759374"/>
                <a:gd name="connsiteY37" fmla="*/ 398629 h 444255"/>
                <a:gd name="connsiteX38" fmla="*/ 1279397 w 1759374"/>
                <a:gd name="connsiteY38" fmla="*/ 319607 h 444255"/>
                <a:gd name="connsiteX39" fmla="*/ 1301975 w 1759374"/>
                <a:gd name="connsiteY39" fmla="*/ 285740 h 444255"/>
                <a:gd name="connsiteX40" fmla="*/ 1313263 w 1759374"/>
                <a:gd name="connsiteY40" fmla="*/ 364762 h 444255"/>
                <a:gd name="connsiteX41" fmla="*/ 1324552 w 1759374"/>
                <a:gd name="connsiteY41" fmla="*/ 432496 h 444255"/>
                <a:gd name="connsiteX42" fmla="*/ 1369708 w 1759374"/>
                <a:gd name="connsiteY42" fmla="*/ 398629 h 444255"/>
                <a:gd name="connsiteX43" fmla="*/ 1403575 w 1759374"/>
                <a:gd name="connsiteY43" fmla="*/ 376051 h 444255"/>
                <a:gd name="connsiteX44" fmla="*/ 1759374 w 1759374"/>
                <a:gd name="connsiteY44" fmla="*/ 84891 h 444255"/>
                <a:gd name="connsiteX45" fmla="*/ 879546 w 1759374"/>
                <a:gd name="connsiteY45" fmla="*/ 12 h 444255"/>
                <a:gd name="connsiteX46" fmla="*/ 31269 w 1759374"/>
                <a:gd name="connsiteY46" fmla="*/ 70025 h 444255"/>
                <a:gd name="connsiteX47" fmla="*/ 332434 w 1759374"/>
                <a:gd name="connsiteY47" fmla="*/ 368602 h 444255"/>
                <a:gd name="connsiteX48" fmla="*/ 263397 w 1759374"/>
                <a:gd name="connsiteY48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61708 w 1759374"/>
                <a:gd name="connsiteY22" fmla="*/ 342185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918152 w 1759374"/>
                <a:gd name="connsiteY23" fmla="*/ 206718 h 444255"/>
                <a:gd name="connsiteX24" fmla="*/ 940730 w 1759374"/>
                <a:gd name="connsiteY24" fmla="*/ 161562 h 444255"/>
                <a:gd name="connsiteX25" fmla="*/ 963308 w 1759374"/>
                <a:gd name="connsiteY25" fmla="*/ 229296 h 444255"/>
                <a:gd name="connsiteX26" fmla="*/ 949996 w 1759374"/>
                <a:gd name="connsiteY26" fmla="*/ 299674 h 444255"/>
                <a:gd name="connsiteX27" fmla="*/ 958336 w 1759374"/>
                <a:gd name="connsiteY27" fmla="*/ 347197 h 444255"/>
                <a:gd name="connsiteX28" fmla="*/ 985505 w 1759374"/>
                <a:gd name="connsiteY28" fmla="*/ 294093 h 444255"/>
                <a:gd name="connsiteX29" fmla="*/ 1042330 w 1759374"/>
                <a:gd name="connsiteY29" fmla="*/ 206718 h 444255"/>
                <a:gd name="connsiteX30" fmla="*/ 1064908 w 1759374"/>
                <a:gd name="connsiteY30" fmla="*/ 308318 h 444255"/>
                <a:gd name="connsiteX31" fmla="*/ 1076197 w 1759374"/>
                <a:gd name="connsiteY31" fmla="*/ 387340 h 444255"/>
                <a:gd name="connsiteX32" fmla="*/ 1098775 w 1759374"/>
                <a:gd name="connsiteY32" fmla="*/ 353474 h 444255"/>
                <a:gd name="connsiteX33" fmla="*/ 1132641 w 1759374"/>
                <a:gd name="connsiteY33" fmla="*/ 285740 h 444255"/>
                <a:gd name="connsiteX34" fmla="*/ 1179579 w 1759374"/>
                <a:gd name="connsiteY34" fmla="*/ 394896 h 444255"/>
                <a:gd name="connsiteX35" fmla="*/ 1152029 w 1759374"/>
                <a:gd name="connsiteY35" fmla="*/ 413272 h 444255"/>
                <a:gd name="connsiteX36" fmla="*/ 1189086 w 1759374"/>
                <a:gd name="connsiteY36" fmla="*/ 443785 h 444255"/>
                <a:gd name="connsiteX37" fmla="*/ 1225496 w 1759374"/>
                <a:gd name="connsiteY37" fmla="*/ 419955 h 444255"/>
                <a:gd name="connsiteX38" fmla="*/ 1211663 w 1759374"/>
                <a:gd name="connsiteY38" fmla="*/ 398629 h 444255"/>
                <a:gd name="connsiteX39" fmla="*/ 1279397 w 1759374"/>
                <a:gd name="connsiteY39" fmla="*/ 319607 h 444255"/>
                <a:gd name="connsiteX40" fmla="*/ 1301975 w 1759374"/>
                <a:gd name="connsiteY40" fmla="*/ 285740 h 444255"/>
                <a:gd name="connsiteX41" fmla="*/ 1313263 w 1759374"/>
                <a:gd name="connsiteY41" fmla="*/ 364762 h 444255"/>
                <a:gd name="connsiteX42" fmla="*/ 1324552 w 1759374"/>
                <a:gd name="connsiteY42" fmla="*/ 432496 h 444255"/>
                <a:gd name="connsiteX43" fmla="*/ 1369708 w 1759374"/>
                <a:gd name="connsiteY43" fmla="*/ 398629 h 444255"/>
                <a:gd name="connsiteX44" fmla="*/ 1403575 w 1759374"/>
                <a:gd name="connsiteY44" fmla="*/ 376051 h 444255"/>
                <a:gd name="connsiteX45" fmla="*/ 1759374 w 1759374"/>
                <a:gd name="connsiteY45" fmla="*/ 84891 h 444255"/>
                <a:gd name="connsiteX46" fmla="*/ 879546 w 1759374"/>
                <a:gd name="connsiteY46" fmla="*/ 12 h 444255"/>
                <a:gd name="connsiteX47" fmla="*/ 31269 w 1759374"/>
                <a:gd name="connsiteY47" fmla="*/ 70025 h 444255"/>
                <a:gd name="connsiteX48" fmla="*/ 332434 w 1759374"/>
                <a:gd name="connsiteY48" fmla="*/ 368602 h 444255"/>
                <a:gd name="connsiteX49" fmla="*/ 263397 w 1759374"/>
                <a:gd name="connsiteY49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899487 w 1759374"/>
                <a:gd name="connsiteY23" fmla="*/ 328074 h 444255"/>
                <a:gd name="connsiteX24" fmla="*/ 918152 w 1759374"/>
                <a:gd name="connsiteY24" fmla="*/ 206718 h 444255"/>
                <a:gd name="connsiteX25" fmla="*/ 940730 w 1759374"/>
                <a:gd name="connsiteY25" fmla="*/ 161562 h 444255"/>
                <a:gd name="connsiteX26" fmla="*/ 963308 w 1759374"/>
                <a:gd name="connsiteY26" fmla="*/ 229296 h 444255"/>
                <a:gd name="connsiteX27" fmla="*/ 949996 w 1759374"/>
                <a:gd name="connsiteY27" fmla="*/ 299674 h 444255"/>
                <a:gd name="connsiteX28" fmla="*/ 958336 w 1759374"/>
                <a:gd name="connsiteY28" fmla="*/ 347197 h 444255"/>
                <a:gd name="connsiteX29" fmla="*/ 985505 w 1759374"/>
                <a:gd name="connsiteY29" fmla="*/ 294093 h 444255"/>
                <a:gd name="connsiteX30" fmla="*/ 1042330 w 1759374"/>
                <a:gd name="connsiteY30" fmla="*/ 206718 h 444255"/>
                <a:gd name="connsiteX31" fmla="*/ 1064908 w 1759374"/>
                <a:gd name="connsiteY31" fmla="*/ 308318 h 444255"/>
                <a:gd name="connsiteX32" fmla="*/ 1076197 w 1759374"/>
                <a:gd name="connsiteY32" fmla="*/ 387340 h 444255"/>
                <a:gd name="connsiteX33" fmla="*/ 1098775 w 1759374"/>
                <a:gd name="connsiteY33" fmla="*/ 353474 h 444255"/>
                <a:gd name="connsiteX34" fmla="*/ 1132641 w 1759374"/>
                <a:gd name="connsiteY34" fmla="*/ 285740 h 444255"/>
                <a:gd name="connsiteX35" fmla="*/ 1179579 w 1759374"/>
                <a:gd name="connsiteY35" fmla="*/ 394896 h 444255"/>
                <a:gd name="connsiteX36" fmla="*/ 1152029 w 1759374"/>
                <a:gd name="connsiteY36" fmla="*/ 413272 h 444255"/>
                <a:gd name="connsiteX37" fmla="*/ 1189086 w 1759374"/>
                <a:gd name="connsiteY37" fmla="*/ 443785 h 444255"/>
                <a:gd name="connsiteX38" fmla="*/ 1225496 w 1759374"/>
                <a:gd name="connsiteY38" fmla="*/ 419955 h 444255"/>
                <a:gd name="connsiteX39" fmla="*/ 1211663 w 1759374"/>
                <a:gd name="connsiteY39" fmla="*/ 398629 h 444255"/>
                <a:gd name="connsiteX40" fmla="*/ 1279397 w 1759374"/>
                <a:gd name="connsiteY40" fmla="*/ 319607 h 444255"/>
                <a:gd name="connsiteX41" fmla="*/ 1301975 w 1759374"/>
                <a:gd name="connsiteY41" fmla="*/ 285740 h 444255"/>
                <a:gd name="connsiteX42" fmla="*/ 1313263 w 1759374"/>
                <a:gd name="connsiteY42" fmla="*/ 364762 h 444255"/>
                <a:gd name="connsiteX43" fmla="*/ 1324552 w 1759374"/>
                <a:gd name="connsiteY43" fmla="*/ 432496 h 444255"/>
                <a:gd name="connsiteX44" fmla="*/ 1369708 w 1759374"/>
                <a:gd name="connsiteY44" fmla="*/ 398629 h 444255"/>
                <a:gd name="connsiteX45" fmla="*/ 1403575 w 1759374"/>
                <a:gd name="connsiteY45" fmla="*/ 376051 h 444255"/>
                <a:gd name="connsiteX46" fmla="*/ 1759374 w 1759374"/>
                <a:gd name="connsiteY46" fmla="*/ 84891 h 444255"/>
                <a:gd name="connsiteX47" fmla="*/ 879546 w 1759374"/>
                <a:gd name="connsiteY47" fmla="*/ 12 h 444255"/>
                <a:gd name="connsiteX48" fmla="*/ 31269 w 1759374"/>
                <a:gd name="connsiteY48" fmla="*/ 70025 h 444255"/>
                <a:gd name="connsiteX49" fmla="*/ 332434 w 1759374"/>
                <a:gd name="connsiteY49" fmla="*/ 368602 h 444255"/>
                <a:gd name="connsiteX50" fmla="*/ 263397 w 1759374"/>
                <a:gd name="connsiteY50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26021 w 1759374"/>
                <a:gd name="connsiteY21" fmla="*/ 328073 h 444255"/>
                <a:gd name="connsiteX22" fmla="*/ 884667 w 1759374"/>
                <a:gd name="connsiteY22" fmla="*/ 360561 h 444255"/>
                <a:gd name="connsiteX23" fmla="*/ 899487 w 1759374"/>
                <a:gd name="connsiteY23" fmla="*/ 328074 h 444255"/>
                <a:gd name="connsiteX24" fmla="*/ 876529 w 1759374"/>
                <a:gd name="connsiteY24" fmla="*/ 328074 h 444255"/>
                <a:gd name="connsiteX25" fmla="*/ 918152 w 1759374"/>
                <a:gd name="connsiteY25" fmla="*/ 206718 h 444255"/>
                <a:gd name="connsiteX26" fmla="*/ 940730 w 1759374"/>
                <a:gd name="connsiteY26" fmla="*/ 161562 h 444255"/>
                <a:gd name="connsiteX27" fmla="*/ 963308 w 1759374"/>
                <a:gd name="connsiteY27" fmla="*/ 229296 h 444255"/>
                <a:gd name="connsiteX28" fmla="*/ 949996 w 1759374"/>
                <a:gd name="connsiteY28" fmla="*/ 299674 h 444255"/>
                <a:gd name="connsiteX29" fmla="*/ 958336 w 1759374"/>
                <a:gd name="connsiteY29" fmla="*/ 347197 h 444255"/>
                <a:gd name="connsiteX30" fmla="*/ 985505 w 1759374"/>
                <a:gd name="connsiteY30" fmla="*/ 294093 h 444255"/>
                <a:gd name="connsiteX31" fmla="*/ 1042330 w 1759374"/>
                <a:gd name="connsiteY31" fmla="*/ 206718 h 444255"/>
                <a:gd name="connsiteX32" fmla="*/ 1064908 w 1759374"/>
                <a:gd name="connsiteY32" fmla="*/ 308318 h 444255"/>
                <a:gd name="connsiteX33" fmla="*/ 1076197 w 1759374"/>
                <a:gd name="connsiteY33" fmla="*/ 387340 h 444255"/>
                <a:gd name="connsiteX34" fmla="*/ 1098775 w 1759374"/>
                <a:gd name="connsiteY34" fmla="*/ 353474 h 444255"/>
                <a:gd name="connsiteX35" fmla="*/ 1132641 w 1759374"/>
                <a:gd name="connsiteY35" fmla="*/ 285740 h 444255"/>
                <a:gd name="connsiteX36" fmla="*/ 1179579 w 1759374"/>
                <a:gd name="connsiteY36" fmla="*/ 394896 h 444255"/>
                <a:gd name="connsiteX37" fmla="*/ 1152029 w 1759374"/>
                <a:gd name="connsiteY37" fmla="*/ 413272 h 444255"/>
                <a:gd name="connsiteX38" fmla="*/ 1189086 w 1759374"/>
                <a:gd name="connsiteY38" fmla="*/ 443785 h 444255"/>
                <a:gd name="connsiteX39" fmla="*/ 1225496 w 1759374"/>
                <a:gd name="connsiteY39" fmla="*/ 419955 h 444255"/>
                <a:gd name="connsiteX40" fmla="*/ 1211663 w 1759374"/>
                <a:gd name="connsiteY40" fmla="*/ 398629 h 444255"/>
                <a:gd name="connsiteX41" fmla="*/ 1279397 w 1759374"/>
                <a:gd name="connsiteY41" fmla="*/ 319607 h 444255"/>
                <a:gd name="connsiteX42" fmla="*/ 1301975 w 1759374"/>
                <a:gd name="connsiteY42" fmla="*/ 285740 h 444255"/>
                <a:gd name="connsiteX43" fmla="*/ 1313263 w 1759374"/>
                <a:gd name="connsiteY43" fmla="*/ 364762 h 444255"/>
                <a:gd name="connsiteX44" fmla="*/ 1324552 w 1759374"/>
                <a:gd name="connsiteY44" fmla="*/ 432496 h 444255"/>
                <a:gd name="connsiteX45" fmla="*/ 1369708 w 1759374"/>
                <a:gd name="connsiteY45" fmla="*/ 398629 h 444255"/>
                <a:gd name="connsiteX46" fmla="*/ 1403575 w 1759374"/>
                <a:gd name="connsiteY46" fmla="*/ 376051 h 444255"/>
                <a:gd name="connsiteX47" fmla="*/ 1759374 w 1759374"/>
                <a:gd name="connsiteY47" fmla="*/ 84891 h 444255"/>
                <a:gd name="connsiteX48" fmla="*/ 879546 w 1759374"/>
                <a:gd name="connsiteY48" fmla="*/ 12 h 444255"/>
                <a:gd name="connsiteX49" fmla="*/ 31269 w 1759374"/>
                <a:gd name="connsiteY49" fmla="*/ 70025 h 444255"/>
                <a:gd name="connsiteX50" fmla="*/ 332434 w 1759374"/>
                <a:gd name="connsiteY50" fmla="*/ 368602 h 444255"/>
                <a:gd name="connsiteX51" fmla="*/ 263397 w 1759374"/>
                <a:gd name="connsiteY51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82686 w 1759374"/>
                <a:gd name="connsiteY18" fmla="*/ 251874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58163 w 1759374"/>
                <a:gd name="connsiteY21" fmla="*/ 329744 h 444255"/>
                <a:gd name="connsiteX22" fmla="*/ 826021 w 1759374"/>
                <a:gd name="connsiteY22" fmla="*/ 328073 h 444255"/>
                <a:gd name="connsiteX23" fmla="*/ 884667 w 1759374"/>
                <a:gd name="connsiteY23" fmla="*/ 360561 h 444255"/>
                <a:gd name="connsiteX24" fmla="*/ 899487 w 1759374"/>
                <a:gd name="connsiteY24" fmla="*/ 328074 h 444255"/>
                <a:gd name="connsiteX25" fmla="*/ 876529 w 1759374"/>
                <a:gd name="connsiteY25" fmla="*/ 328074 h 444255"/>
                <a:gd name="connsiteX26" fmla="*/ 918152 w 1759374"/>
                <a:gd name="connsiteY26" fmla="*/ 206718 h 444255"/>
                <a:gd name="connsiteX27" fmla="*/ 940730 w 1759374"/>
                <a:gd name="connsiteY27" fmla="*/ 161562 h 444255"/>
                <a:gd name="connsiteX28" fmla="*/ 963308 w 1759374"/>
                <a:gd name="connsiteY28" fmla="*/ 229296 h 444255"/>
                <a:gd name="connsiteX29" fmla="*/ 949996 w 1759374"/>
                <a:gd name="connsiteY29" fmla="*/ 299674 h 444255"/>
                <a:gd name="connsiteX30" fmla="*/ 958336 w 1759374"/>
                <a:gd name="connsiteY30" fmla="*/ 347197 h 444255"/>
                <a:gd name="connsiteX31" fmla="*/ 985505 w 1759374"/>
                <a:gd name="connsiteY31" fmla="*/ 294093 h 444255"/>
                <a:gd name="connsiteX32" fmla="*/ 1042330 w 1759374"/>
                <a:gd name="connsiteY32" fmla="*/ 206718 h 444255"/>
                <a:gd name="connsiteX33" fmla="*/ 1064908 w 1759374"/>
                <a:gd name="connsiteY33" fmla="*/ 308318 h 444255"/>
                <a:gd name="connsiteX34" fmla="*/ 1076197 w 1759374"/>
                <a:gd name="connsiteY34" fmla="*/ 387340 h 444255"/>
                <a:gd name="connsiteX35" fmla="*/ 1098775 w 1759374"/>
                <a:gd name="connsiteY35" fmla="*/ 353474 h 444255"/>
                <a:gd name="connsiteX36" fmla="*/ 1132641 w 1759374"/>
                <a:gd name="connsiteY36" fmla="*/ 285740 h 444255"/>
                <a:gd name="connsiteX37" fmla="*/ 1179579 w 1759374"/>
                <a:gd name="connsiteY37" fmla="*/ 394896 h 444255"/>
                <a:gd name="connsiteX38" fmla="*/ 1152029 w 1759374"/>
                <a:gd name="connsiteY38" fmla="*/ 413272 h 444255"/>
                <a:gd name="connsiteX39" fmla="*/ 1189086 w 1759374"/>
                <a:gd name="connsiteY39" fmla="*/ 443785 h 444255"/>
                <a:gd name="connsiteX40" fmla="*/ 1225496 w 1759374"/>
                <a:gd name="connsiteY40" fmla="*/ 419955 h 444255"/>
                <a:gd name="connsiteX41" fmla="*/ 1211663 w 1759374"/>
                <a:gd name="connsiteY41" fmla="*/ 398629 h 444255"/>
                <a:gd name="connsiteX42" fmla="*/ 1279397 w 1759374"/>
                <a:gd name="connsiteY42" fmla="*/ 319607 h 444255"/>
                <a:gd name="connsiteX43" fmla="*/ 1301975 w 1759374"/>
                <a:gd name="connsiteY43" fmla="*/ 285740 h 444255"/>
                <a:gd name="connsiteX44" fmla="*/ 1313263 w 1759374"/>
                <a:gd name="connsiteY44" fmla="*/ 364762 h 444255"/>
                <a:gd name="connsiteX45" fmla="*/ 1324552 w 1759374"/>
                <a:gd name="connsiteY45" fmla="*/ 432496 h 444255"/>
                <a:gd name="connsiteX46" fmla="*/ 1369708 w 1759374"/>
                <a:gd name="connsiteY46" fmla="*/ 398629 h 444255"/>
                <a:gd name="connsiteX47" fmla="*/ 1403575 w 1759374"/>
                <a:gd name="connsiteY47" fmla="*/ 376051 h 444255"/>
                <a:gd name="connsiteX48" fmla="*/ 1759374 w 1759374"/>
                <a:gd name="connsiteY48" fmla="*/ 84891 h 444255"/>
                <a:gd name="connsiteX49" fmla="*/ 879546 w 1759374"/>
                <a:gd name="connsiteY49" fmla="*/ 12 h 444255"/>
                <a:gd name="connsiteX50" fmla="*/ 31269 w 1759374"/>
                <a:gd name="connsiteY50" fmla="*/ 70025 h 444255"/>
                <a:gd name="connsiteX51" fmla="*/ 332434 w 1759374"/>
                <a:gd name="connsiteY51" fmla="*/ 368602 h 444255"/>
                <a:gd name="connsiteX52" fmla="*/ 263397 w 1759374"/>
                <a:gd name="connsiteY52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801053 w 1759374"/>
                <a:gd name="connsiteY18" fmla="*/ 278603 h 444255"/>
                <a:gd name="connsiteX19" fmla="*/ 793975 w 1759374"/>
                <a:gd name="connsiteY19" fmla="*/ 218007 h 444255"/>
                <a:gd name="connsiteX20" fmla="*/ 850419 w 1759374"/>
                <a:gd name="connsiteY20" fmla="*/ 297029 h 444255"/>
                <a:gd name="connsiteX21" fmla="*/ 858163 w 1759374"/>
                <a:gd name="connsiteY21" fmla="*/ 329744 h 444255"/>
                <a:gd name="connsiteX22" fmla="*/ 826021 w 1759374"/>
                <a:gd name="connsiteY22" fmla="*/ 328073 h 444255"/>
                <a:gd name="connsiteX23" fmla="*/ 884667 w 1759374"/>
                <a:gd name="connsiteY23" fmla="*/ 360561 h 444255"/>
                <a:gd name="connsiteX24" fmla="*/ 899487 w 1759374"/>
                <a:gd name="connsiteY24" fmla="*/ 328074 h 444255"/>
                <a:gd name="connsiteX25" fmla="*/ 876529 w 1759374"/>
                <a:gd name="connsiteY25" fmla="*/ 328074 h 444255"/>
                <a:gd name="connsiteX26" fmla="*/ 918152 w 1759374"/>
                <a:gd name="connsiteY26" fmla="*/ 206718 h 444255"/>
                <a:gd name="connsiteX27" fmla="*/ 940730 w 1759374"/>
                <a:gd name="connsiteY27" fmla="*/ 161562 h 444255"/>
                <a:gd name="connsiteX28" fmla="*/ 963308 w 1759374"/>
                <a:gd name="connsiteY28" fmla="*/ 229296 h 444255"/>
                <a:gd name="connsiteX29" fmla="*/ 949996 w 1759374"/>
                <a:gd name="connsiteY29" fmla="*/ 299674 h 444255"/>
                <a:gd name="connsiteX30" fmla="*/ 958336 w 1759374"/>
                <a:gd name="connsiteY30" fmla="*/ 347197 h 444255"/>
                <a:gd name="connsiteX31" fmla="*/ 985505 w 1759374"/>
                <a:gd name="connsiteY31" fmla="*/ 294093 h 444255"/>
                <a:gd name="connsiteX32" fmla="*/ 1042330 w 1759374"/>
                <a:gd name="connsiteY32" fmla="*/ 206718 h 444255"/>
                <a:gd name="connsiteX33" fmla="*/ 1064908 w 1759374"/>
                <a:gd name="connsiteY33" fmla="*/ 308318 h 444255"/>
                <a:gd name="connsiteX34" fmla="*/ 1076197 w 1759374"/>
                <a:gd name="connsiteY34" fmla="*/ 387340 h 444255"/>
                <a:gd name="connsiteX35" fmla="*/ 1098775 w 1759374"/>
                <a:gd name="connsiteY35" fmla="*/ 353474 h 444255"/>
                <a:gd name="connsiteX36" fmla="*/ 1132641 w 1759374"/>
                <a:gd name="connsiteY36" fmla="*/ 285740 h 444255"/>
                <a:gd name="connsiteX37" fmla="*/ 1179579 w 1759374"/>
                <a:gd name="connsiteY37" fmla="*/ 394896 h 444255"/>
                <a:gd name="connsiteX38" fmla="*/ 1152029 w 1759374"/>
                <a:gd name="connsiteY38" fmla="*/ 413272 h 444255"/>
                <a:gd name="connsiteX39" fmla="*/ 1189086 w 1759374"/>
                <a:gd name="connsiteY39" fmla="*/ 443785 h 444255"/>
                <a:gd name="connsiteX40" fmla="*/ 1225496 w 1759374"/>
                <a:gd name="connsiteY40" fmla="*/ 419955 h 444255"/>
                <a:gd name="connsiteX41" fmla="*/ 1211663 w 1759374"/>
                <a:gd name="connsiteY41" fmla="*/ 398629 h 444255"/>
                <a:gd name="connsiteX42" fmla="*/ 1279397 w 1759374"/>
                <a:gd name="connsiteY42" fmla="*/ 319607 h 444255"/>
                <a:gd name="connsiteX43" fmla="*/ 1301975 w 1759374"/>
                <a:gd name="connsiteY43" fmla="*/ 285740 h 444255"/>
                <a:gd name="connsiteX44" fmla="*/ 1313263 w 1759374"/>
                <a:gd name="connsiteY44" fmla="*/ 364762 h 444255"/>
                <a:gd name="connsiteX45" fmla="*/ 1324552 w 1759374"/>
                <a:gd name="connsiteY45" fmla="*/ 432496 h 444255"/>
                <a:gd name="connsiteX46" fmla="*/ 1369708 w 1759374"/>
                <a:gd name="connsiteY46" fmla="*/ 398629 h 444255"/>
                <a:gd name="connsiteX47" fmla="*/ 1403575 w 1759374"/>
                <a:gd name="connsiteY47" fmla="*/ 376051 h 444255"/>
                <a:gd name="connsiteX48" fmla="*/ 1759374 w 1759374"/>
                <a:gd name="connsiteY48" fmla="*/ 84891 h 444255"/>
                <a:gd name="connsiteX49" fmla="*/ 879546 w 1759374"/>
                <a:gd name="connsiteY49" fmla="*/ 12 h 444255"/>
                <a:gd name="connsiteX50" fmla="*/ 31269 w 1759374"/>
                <a:gd name="connsiteY50" fmla="*/ 70025 h 444255"/>
                <a:gd name="connsiteX51" fmla="*/ 332434 w 1759374"/>
                <a:gd name="connsiteY51" fmla="*/ 368602 h 444255"/>
                <a:gd name="connsiteX52" fmla="*/ 263397 w 1759374"/>
                <a:gd name="connsiteY52" fmla="*/ 240585 h 444255"/>
                <a:gd name="connsiteX0" fmla="*/ 263397 w 1759374"/>
                <a:gd name="connsiteY0" fmla="*/ 240585 h 444255"/>
                <a:gd name="connsiteX1" fmla="*/ 331130 w 1759374"/>
                <a:gd name="connsiteY1" fmla="*/ 376051 h 444255"/>
                <a:gd name="connsiteX2" fmla="*/ 364997 w 1759374"/>
                <a:gd name="connsiteY2" fmla="*/ 364762 h 444255"/>
                <a:gd name="connsiteX3" fmla="*/ 498976 w 1759374"/>
                <a:gd name="connsiteY3" fmla="*/ 292652 h 444255"/>
                <a:gd name="connsiteX4" fmla="*/ 489175 w 1759374"/>
                <a:gd name="connsiteY4" fmla="*/ 206718 h 444255"/>
                <a:gd name="connsiteX5" fmla="*/ 511752 w 1759374"/>
                <a:gd name="connsiteY5" fmla="*/ 206718 h 444255"/>
                <a:gd name="connsiteX6" fmla="*/ 618449 w 1759374"/>
                <a:gd name="connsiteY6" fmla="*/ 256908 h 444255"/>
                <a:gd name="connsiteX7" fmla="*/ 579486 w 1759374"/>
                <a:gd name="connsiteY7" fmla="*/ 138985 h 444255"/>
                <a:gd name="connsiteX8" fmla="*/ 613352 w 1759374"/>
                <a:gd name="connsiteY8" fmla="*/ 127696 h 444255"/>
                <a:gd name="connsiteX9" fmla="*/ 624641 w 1759374"/>
                <a:gd name="connsiteY9" fmla="*/ 184140 h 444255"/>
                <a:gd name="connsiteX10" fmla="*/ 660721 w 1759374"/>
                <a:gd name="connsiteY10" fmla="*/ 274615 h 444255"/>
                <a:gd name="connsiteX11" fmla="*/ 688271 w 1759374"/>
                <a:gd name="connsiteY11" fmla="*/ 314709 h 444255"/>
                <a:gd name="connsiteX12" fmla="*/ 646839 w 1759374"/>
                <a:gd name="connsiteY12" fmla="*/ 315405 h 444255"/>
                <a:gd name="connsiteX13" fmla="*/ 738780 w 1759374"/>
                <a:gd name="connsiteY13" fmla="*/ 309698 h 444255"/>
                <a:gd name="connsiteX14" fmla="*/ 692863 w 1759374"/>
                <a:gd name="connsiteY14" fmla="*/ 298003 h 444255"/>
                <a:gd name="connsiteX15" fmla="*/ 681086 w 1759374"/>
                <a:gd name="connsiteY15" fmla="*/ 251874 h 444255"/>
                <a:gd name="connsiteX16" fmla="*/ 703663 w 1759374"/>
                <a:gd name="connsiteY16" fmla="*/ 184140 h 444255"/>
                <a:gd name="connsiteX17" fmla="*/ 737530 w 1759374"/>
                <a:gd name="connsiteY17" fmla="*/ 218007 h 444255"/>
                <a:gd name="connsiteX18" fmla="*/ 775513 w 1759374"/>
                <a:gd name="connsiteY18" fmla="*/ 316380 h 444255"/>
                <a:gd name="connsiteX19" fmla="*/ 801053 w 1759374"/>
                <a:gd name="connsiteY19" fmla="*/ 278603 h 444255"/>
                <a:gd name="connsiteX20" fmla="*/ 793975 w 1759374"/>
                <a:gd name="connsiteY20" fmla="*/ 218007 h 444255"/>
                <a:gd name="connsiteX21" fmla="*/ 850419 w 1759374"/>
                <a:gd name="connsiteY21" fmla="*/ 297029 h 444255"/>
                <a:gd name="connsiteX22" fmla="*/ 858163 w 1759374"/>
                <a:gd name="connsiteY22" fmla="*/ 329744 h 444255"/>
                <a:gd name="connsiteX23" fmla="*/ 826021 w 1759374"/>
                <a:gd name="connsiteY23" fmla="*/ 328073 h 444255"/>
                <a:gd name="connsiteX24" fmla="*/ 884667 w 1759374"/>
                <a:gd name="connsiteY24" fmla="*/ 360561 h 444255"/>
                <a:gd name="connsiteX25" fmla="*/ 899487 w 1759374"/>
                <a:gd name="connsiteY25" fmla="*/ 328074 h 444255"/>
                <a:gd name="connsiteX26" fmla="*/ 876529 w 1759374"/>
                <a:gd name="connsiteY26" fmla="*/ 328074 h 444255"/>
                <a:gd name="connsiteX27" fmla="*/ 918152 w 1759374"/>
                <a:gd name="connsiteY27" fmla="*/ 206718 h 444255"/>
                <a:gd name="connsiteX28" fmla="*/ 940730 w 1759374"/>
                <a:gd name="connsiteY28" fmla="*/ 161562 h 444255"/>
                <a:gd name="connsiteX29" fmla="*/ 963308 w 1759374"/>
                <a:gd name="connsiteY29" fmla="*/ 229296 h 444255"/>
                <a:gd name="connsiteX30" fmla="*/ 949996 w 1759374"/>
                <a:gd name="connsiteY30" fmla="*/ 299674 h 444255"/>
                <a:gd name="connsiteX31" fmla="*/ 958336 w 1759374"/>
                <a:gd name="connsiteY31" fmla="*/ 347197 h 444255"/>
                <a:gd name="connsiteX32" fmla="*/ 985505 w 1759374"/>
                <a:gd name="connsiteY32" fmla="*/ 294093 h 444255"/>
                <a:gd name="connsiteX33" fmla="*/ 1042330 w 1759374"/>
                <a:gd name="connsiteY33" fmla="*/ 206718 h 444255"/>
                <a:gd name="connsiteX34" fmla="*/ 1064908 w 1759374"/>
                <a:gd name="connsiteY34" fmla="*/ 308318 h 444255"/>
                <a:gd name="connsiteX35" fmla="*/ 1076197 w 1759374"/>
                <a:gd name="connsiteY35" fmla="*/ 387340 h 444255"/>
                <a:gd name="connsiteX36" fmla="*/ 1098775 w 1759374"/>
                <a:gd name="connsiteY36" fmla="*/ 353474 h 444255"/>
                <a:gd name="connsiteX37" fmla="*/ 1132641 w 1759374"/>
                <a:gd name="connsiteY37" fmla="*/ 285740 h 444255"/>
                <a:gd name="connsiteX38" fmla="*/ 1179579 w 1759374"/>
                <a:gd name="connsiteY38" fmla="*/ 394896 h 444255"/>
                <a:gd name="connsiteX39" fmla="*/ 1152029 w 1759374"/>
                <a:gd name="connsiteY39" fmla="*/ 413272 h 444255"/>
                <a:gd name="connsiteX40" fmla="*/ 1189086 w 1759374"/>
                <a:gd name="connsiteY40" fmla="*/ 443785 h 444255"/>
                <a:gd name="connsiteX41" fmla="*/ 1225496 w 1759374"/>
                <a:gd name="connsiteY41" fmla="*/ 419955 h 444255"/>
                <a:gd name="connsiteX42" fmla="*/ 1211663 w 1759374"/>
                <a:gd name="connsiteY42" fmla="*/ 398629 h 444255"/>
                <a:gd name="connsiteX43" fmla="*/ 1279397 w 1759374"/>
                <a:gd name="connsiteY43" fmla="*/ 319607 h 444255"/>
                <a:gd name="connsiteX44" fmla="*/ 1301975 w 1759374"/>
                <a:gd name="connsiteY44" fmla="*/ 285740 h 444255"/>
                <a:gd name="connsiteX45" fmla="*/ 1313263 w 1759374"/>
                <a:gd name="connsiteY45" fmla="*/ 364762 h 444255"/>
                <a:gd name="connsiteX46" fmla="*/ 1324552 w 1759374"/>
                <a:gd name="connsiteY46" fmla="*/ 432496 h 444255"/>
                <a:gd name="connsiteX47" fmla="*/ 1369708 w 1759374"/>
                <a:gd name="connsiteY47" fmla="*/ 398629 h 444255"/>
                <a:gd name="connsiteX48" fmla="*/ 1403575 w 1759374"/>
                <a:gd name="connsiteY48" fmla="*/ 376051 h 444255"/>
                <a:gd name="connsiteX49" fmla="*/ 1759374 w 1759374"/>
                <a:gd name="connsiteY49" fmla="*/ 84891 h 444255"/>
                <a:gd name="connsiteX50" fmla="*/ 879546 w 1759374"/>
                <a:gd name="connsiteY50" fmla="*/ 12 h 444255"/>
                <a:gd name="connsiteX51" fmla="*/ 31269 w 1759374"/>
                <a:gd name="connsiteY51" fmla="*/ 70025 h 444255"/>
                <a:gd name="connsiteX52" fmla="*/ 332434 w 1759374"/>
                <a:gd name="connsiteY52" fmla="*/ 368602 h 444255"/>
                <a:gd name="connsiteX53" fmla="*/ 263397 w 1759374"/>
                <a:gd name="connsiteY53" fmla="*/ 240585 h 4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759374" h="444255">
                  <a:moveTo>
                    <a:pt x="263397" y="240585"/>
                  </a:moveTo>
                  <a:cubicBezTo>
                    <a:pt x="277200" y="275091"/>
                    <a:pt x="305927" y="354449"/>
                    <a:pt x="331130" y="376051"/>
                  </a:cubicBezTo>
                  <a:cubicBezTo>
                    <a:pt x="340165" y="383795"/>
                    <a:pt x="353708" y="368525"/>
                    <a:pt x="364997" y="364762"/>
                  </a:cubicBezTo>
                  <a:cubicBezTo>
                    <a:pt x="387843" y="339667"/>
                    <a:pt x="478280" y="318993"/>
                    <a:pt x="498976" y="292652"/>
                  </a:cubicBezTo>
                  <a:cubicBezTo>
                    <a:pt x="519672" y="266311"/>
                    <a:pt x="481917" y="209845"/>
                    <a:pt x="489175" y="206718"/>
                  </a:cubicBezTo>
                  <a:cubicBezTo>
                    <a:pt x="517395" y="122051"/>
                    <a:pt x="490206" y="198353"/>
                    <a:pt x="511752" y="206718"/>
                  </a:cubicBezTo>
                  <a:cubicBezTo>
                    <a:pt x="533298" y="215083"/>
                    <a:pt x="603397" y="264434"/>
                    <a:pt x="618449" y="256908"/>
                  </a:cubicBezTo>
                  <a:cubicBezTo>
                    <a:pt x="625975" y="241856"/>
                    <a:pt x="580336" y="160520"/>
                    <a:pt x="579486" y="138985"/>
                  </a:cubicBezTo>
                  <a:cubicBezTo>
                    <a:pt x="578637" y="117450"/>
                    <a:pt x="604938" y="119282"/>
                    <a:pt x="613352" y="127696"/>
                  </a:cubicBezTo>
                  <a:cubicBezTo>
                    <a:pt x="626919" y="141263"/>
                    <a:pt x="616746" y="159654"/>
                    <a:pt x="624641" y="184140"/>
                  </a:cubicBezTo>
                  <a:cubicBezTo>
                    <a:pt x="632536" y="208626"/>
                    <a:pt x="655473" y="256473"/>
                    <a:pt x="660721" y="274615"/>
                  </a:cubicBezTo>
                  <a:cubicBezTo>
                    <a:pt x="665969" y="292757"/>
                    <a:pt x="690585" y="307911"/>
                    <a:pt x="688271" y="314709"/>
                  </a:cubicBezTo>
                  <a:cubicBezTo>
                    <a:pt x="685957" y="321507"/>
                    <a:pt x="633064" y="312621"/>
                    <a:pt x="646839" y="315405"/>
                  </a:cubicBezTo>
                  <a:cubicBezTo>
                    <a:pt x="655913" y="327700"/>
                    <a:pt x="736899" y="317224"/>
                    <a:pt x="738780" y="309698"/>
                  </a:cubicBezTo>
                  <a:cubicBezTo>
                    <a:pt x="747216" y="304292"/>
                    <a:pt x="702479" y="307640"/>
                    <a:pt x="692863" y="298003"/>
                  </a:cubicBezTo>
                  <a:cubicBezTo>
                    <a:pt x="683247" y="288366"/>
                    <a:pt x="679286" y="270851"/>
                    <a:pt x="681086" y="251874"/>
                  </a:cubicBezTo>
                  <a:cubicBezTo>
                    <a:pt x="682886" y="232897"/>
                    <a:pt x="703663" y="184140"/>
                    <a:pt x="703663" y="184140"/>
                  </a:cubicBezTo>
                  <a:cubicBezTo>
                    <a:pt x="714952" y="195429"/>
                    <a:pt x="725555" y="195967"/>
                    <a:pt x="737530" y="218007"/>
                  </a:cubicBezTo>
                  <a:cubicBezTo>
                    <a:pt x="749505" y="240047"/>
                    <a:pt x="764926" y="306281"/>
                    <a:pt x="775513" y="316380"/>
                  </a:cubicBezTo>
                  <a:cubicBezTo>
                    <a:pt x="786100" y="326479"/>
                    <a:pt x="796446" y="290265"/>
                    <a:pt x="801053" y="278603"/>
                  </a:cubicBezTo>
                  <a:cubicBezTo>
                    <a:pt x="804816" y="267314"/>
                    <a:pt x="785747" y="214936"/>
                    <a:pt x="793975" y="218007"/>
                  </a:cubicBezTo>
                  <a:cubicBezTo>
                    <a:pt x="802203" y="221078"/>
                    <a:pt x="844823" y="285837"/>
                    <a:pt x="850419" y="297029"/>
                  </a:cubicBezTo>
                  <a:cubicBezTo>
                    <a:pt x="859586" y="312589"/>
                    <a:pt x="862229" y="324570"/>
                    <a:pt x="858163" y="329744"/>
                  </a:cubicBezTo>
                  <a:cubicBezTo>
                    <a:pt x="854097" y="334918"/>
                    <a:pt x="820073" y="319874"/>
                    <a:pt x="826021" y="328073"/>
                  </a:cubicBezTo>
                  <a:cubicBezTo>
                    <a:pt x="831969" y="336272"/>
                    <a:pt x="872423" y="360561"/>
                    <a:pt x="884667" y="360561"/>
                  </a:cubicBezTo>
                  <a:cubicBezTo>
                    <a:pt x="896911" y="360561"/>
                    <a:pt x="897017" y="340171"/>
                    <a:pt x="899487" y="328074"/>
                  </a:cubicBezTo>
                  <a:cubicBezTo>
                    <a:pt x="901957" y="315977"/>
                    <a:pt x="873418" y="348300"/>
                    <a:pt x="876529" y="328074"/>
                  </a:cubicBezTo>
                  <a:cubicBezTo>
                    <a:pt x="879640" y="307848"/>
                    <a:pt x="907452" y="234470"/>
                    <a:pt x="918152" y="206718"/>
                  </a:cubicBezTo>
                  <a:cubicBezTo>
                    <a:pt x="928852" y="178966"/>
                    <a:pt x="933204" y="176614"/>
                    <a:pt x="940730" y="161562"/>
                  </a:cubicBezTo>
                  <a:cubicBezTo>
                    <a:pt x="948256" y="184140"/>
                    <a:pt x="961764" y="206277"/>
                    <a:pt x="963308" y="229296"/>
                  </a:cubicBezTo>
                  <a:cubicBezTo>
                    <a:pt x="964852" y="252315"/>
                    <a:pt x="950825" y="280024"/>
                    <a:pt x="949996" y="299674"/>
                  </a:cubicBezTo>
                  <a:cubicBezTo>
                    <a:pt x="926209" y="319324"/>
                    <a:pt x="952418" y="348127"/>
                    <a:pt x="958336" y="347197"/>
                  </a:cubicBezTo>
                  <a:cubicBezTo>
                    <a:pt x="964254" y="346267"/>
                    <a:pt x="989872" y="317505"/>
                    <a:pt x="985505" y="294093"/>
                  </a:cubicBezTo>
                  <a:cubicBezTo>
                    <a:pt x="980503" y="267277"/>
                    <a:pt x="1002648" y="266242"/>
                    <a:pt x="1042330" y="206718"/>
                  </a:cubicBezTo>
                  <a:cubicBezTo>
                    <a:pt x="1052478" y="247309"/>
                    <a:pt x="1057742" y="265325"/>
                    <a:pt x="1064908" y="308318"/>
                  </a:cubicBezTo>
                  <a:cubicBezTo>
                    <a:pt x="1069282" y="334564"/>
                    <a:pt x="1072434" y="360999"/>
                    <a:pt x="1076197" y="387340"/>
                  </a:cubicBezTo>
                  <a:cubicBezTo>
                    <a:pt x="1083723" y="376051"/>
                    <a:pt x="1092186" y="365334"/>
                    <a:pt x="1098775" y="353474"/>
                  </a:cubicBezTo>
                  <a:cubicBezTo>
                    <a:pt x="1111034" y="331408"/>
                    <a:pt x="1119174" y="278836"/>
                    <a:pt x="1132641" y="285740"/>
                  </a:cubicBezTo>
                  <a:cubicBezTo>
                    <a:pt x="1146108" y="292644"/>
                    <a:pt x="1176348" y="373641"/>
                    <a:pt x="1179579" y="394896"/>
                  </a:cubicBezTo>
                  <a:cubicBezTo>
                    <a:pt x="1182810" y="416151"/>
                    <a:pt x="1146618" y="402340"/>
                    <a:pt x="1152029" y="413272"/>
                  </a:cubicBezTo>
                  <a:cubicBezTo>
                    <a:pt x="1161436" y="439613"/>
                    <a:pt x="1183739" y="446226"/>
                    <a:pt x="1189086" y="443785"/>
                  </a:cubicBezTo>
                  <a:cubicBezTo>
                    <a:pt x="1195974" y="446013"/>
                    <a:pt x="1221733" y="427481"/>
                    <a:pt x="1225496" y="419955"/>
                  </a:cubicBezTo>
                  <a:cubicBezTo>
                    <a:pt x="1197117" y="422453"/>
                    <a:pt x="1202680" y="415354"/>
                    <a:pt x="1211663" y="398629"/>
                  </a:cubicBezTo>
                  <a:cubicBezTo>
                    <a:pt x="1220646" y="381904"/>
                    <a:pt x="1257724" y="346698"/>
                    <a:pt x="1279397" y="319607"/>
                  </a:cubicBezTo>
                  <a:cubicBezTo>
                    <a:pt x="1287873" y="309012"/>
                    <a:pt x="1294449" y="297029"/>
                    <a:pt x="1301975" y="285740"/>
                  </a:cubicBezTo>
                  <a:cubicBezTo>
                    <a:pt x="1305738" y="312081"/>
                    <a:pt x="1309217" y="338463"/>
                    <a:pt x="1313263" y="364762"/>
                  </a:cubicBezTo>
                  <a:cubicBezTo>
                    <a:pt x="1316743" y="387385"/>
                    <a:pt x="1304924" y="420719"/>
                    <a:pt x="1324552" y="432496"/>
                  </a:cubicBezTo>
                  <a:cubicBezTo>
                    <a:pt x="1340686" y="442176"/>
                    <a:pt x="1354398" y="409565"/>
                    <a:pt x="1369708" y="398629"/>
                  </a:cubicBezTo>
                  <a:cubicBezTo>
                    <a:pt x="1380748" y="390743"/>
                    <a:pt x="1392286" y="383577"/>
                    <a:pt x="1403575" y="376051"/>
                  </a:cubicBezTo>
                  <a:cubicBezTo>
                    <a:pt x="1439699" y="424217"/>
                    <a:pt x="1759374" y="54787"/>
                    <a:pt x="1759374" y="84891"/>
                  </a:cubicBezTo>
                  <a:cubicBezTo>
                    <a:pt x="1740069" y="32373"/>
                    <a:pt x="1167563" y="586"/>
                    <a:pt x="879546" y="12"/>
                  </a:cubicBezTo>
                  <a:cubicBezTo>
                    <a:pt x="591529" y="-562"/>
                    <a:pt x="190487" y="18748"/>
                    <a:pt x="31269" y="70025"/>
                  </a:cubicBezTo>
                  <a:cubicBezTo>
                    <a:pt x="-121744" y="-20738"/>
                    <a:pt x="336761" y="369389"/>
                    <a:pt x="332434" y="368602"/>
                  </a:cubicBezTo>
                  <a:lnTo>
                    <a:pt x="263397" y="2405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alpha val="0"/>
                  </a:schemeClr>
                </a:gs>
                <a:gs pos="46000">
                  <a:schemeClr val="bg1">
                    <a:lumMod val="50000"/>
                    <a:alpha val="68000"/>
                  </a:schemeClr>
                </a:gs>
                <a:gs pos="70000">
                  <a:schemeClr val="bg1">
                    <a:lumMod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162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defTabSz="502768">
                <a:defRPr/>
              </a:pPr>
              <a:endParaRPr lang="en-US"/>
            </a:p>
          </p:txBody>
        </p:sp>
        <p:cxnSp>
          <p:nvCxnSpPr>
            <p:cNvPr id="9" name="Straight Connector 8"/>
            <p:cNvCxnSpPr>
              <a:stCxn id="8" idx="51"/>
            </p:cNvCxnSpPr>
            <p:nvPr/>
          </p:nvCxnSpPr>
          <p:spPr>
            <a:xfrm>
              <a:off x="5356517" y="1989693"/>
              <a:ext cx="1413630" cy="34448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6760995" y="1982831"/>
              <a:ext cx="1454804" cy="345172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60"/>
          <p:cNvSpPr txBox="1">
            <a:spLocks noChangeArrowheads="1"/>
          </p:cNvSpPr>
          <p:nvPr/>
        </p:nvSpPr>
        <p:spPr bwMode="auto">
          <a:xfrm>
            <a:off x="2932812" y="4052339"/>
            <a:ext cx="604578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HT</a:t>
            </a:r>
          </a:p>
        </p:txBody>
      </p:sp>
      <p:sp>
        <p:nvSpPr>
          <p:cNvPr id="12" name="TextBox 61"/>
          <p:cNvSpPr txBox="1">
            <a:spLocks noChangeArrowheads="1"/>
          </p:cNvSpPr>
          <p:nvPr/>
        </p:nvSpPr>
        <p:spPr bwMode="auto">
          <a:xfrm>
            <a:off x="1980825" y="4354194"/>
            <a:ext cx="930614" cy="70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 mix</a:t>
            </a:r>
          </a:p>
          <a:p>
            <a:pPr eaLnBrk="1" hangingPunct="1"/>
            <a:r>
              <a:rPr lang="en-US"/>
              <a:t> with T</a:t>
            </a:r>
          </a:p>
        </p:txBody>
      </p:sp>
      <p:sp>
        <p:nvSpPr>
          <p:cNvPr id="13" name="TextBox 63"/>
          <p:cNvSpPr txBox="1">
            <a:spLocks noChangeArrowheads="1"/>
          </p:cNvSpPr>
          <p:nvPr/>
        </p:nvSpPr>
        <p:spPr bwMode="auto">
          <a:xfrm>
            <a:off x="3663076" y="4660021"/>
            <a:ext cx="1139756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Hot spot</a:t>
            </a:r>
          </a:p>
        </p:txBody>
      </p:sp>
      <p:sp>
        <p:nvSpPr>
          <p:cNvPr id="14" name="TextBox 67"/>
          <p:cNvSpPr txBox="1">
            <a:spLocks noChangeArrowheads="1"/>
          </p:cNvSpPr>
          <p:nvPr/>
        </p:nvSpPr>
        <p:spPr bwMode="auto">
          <a:xfrm>
            <a:off x="2279817" y="2649204"/>
            <a:ext cx="633432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79700" y="3329517"/>
            <a:ext cx="317500" cy="10483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3200400" y="4497917"/>
            <a:ext cx="462676" cy="36214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71"/>
          <p:cNvSpPr txBox="1">
            <a:spLocks noChangeArrowheads="1"/>
          </p:cNvSpPr>
          <p:nvPr/>
        </p:nvSpPr>
        <p:spPr bwMode="auto">
          <a:xfrm>
            <a:off x="3660838" y="1897989"/>
            <a:ext cx="555035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CH</a:t>
            </a:r>
          </a:p>
        </p:txBody>
      </p:sp>
      <p:sp>
        <p:nvSpPr>
          <p:cNvPr id="18" name="TextBox 61"/>
          <p:cNvSpPr txBox="1">
            <a:spLocks noChangeArrowheads="1"/>
          </p:cNvSpPr>
          <p:nvPr/>
        </p:nvSpPr>
        <p:spPr bwMode="auto">
          <a:xfrm>
            <a:off x="3951281" y="3595635"/>
            <a:ext cx="1212683" cy="101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Warm unmixed CD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3869268" y="2982380"/>
            <a:ext cx="688355" cy="61325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56369" y="6102861"/>
            <a:ext cx="3287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/>
              <a:t>1</a:t>
            </a:r>
            <a:r>
              <a:rPr lang="en-US" sz="1200"/>
              <a:t>V.A. </a:t>
            </a:r>
            <a:r>
              <a:rPr lang="en-US" sz="1200" err="1"/>
              <a:t>Smalyuk</a:t>
            </a:r>
            <a:r>
              <a:rPr lang="en-US" sz="1200"/>
              <a:t> et al., PRL </a:t>
            </a:r>
            <a:r>
              <a:rPr lang="en-US" sz="1200" b="1"/>
              <a:t>122</a:t>
            </a:r>
            <a:r>
              <a:rPr lang="en-US" sz="1200"/>
              <a:t>, 025002 (2014)</a:t>
            </a:r>
          </a:p>
        </p:txBody>
      </p:sp>
      <p:pic>
        <p:nvPicPr>
          <p:cNvPr id="24" name="Picture 23" descr="capsulePieDiagr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37" y="3090082"/>
            <a:ext cx="834244" cy="1743098"/>
          </a:xfrm>
          <a:prstGeom prst="rect">
            <a:avLst/>
          </a:prstGeom>
        </p:spPr>
      </p:pic>
      <p:sp>
        <p:nvSpPr>
          <p:cNvPr id="25" name="Arc 24"/>
          <p:cNvSpPr/>
          <p:nvPr/>
        </p:nvSpPr>
        <p:spPr>
          <a:xfrm>
            <a:off x="-220827" y="3533431"/>
            <a:ext cx="2751762" cy="3324337"/>
          </a:xfrm>
          <a:prstGeom prst="arc">
            <a:avLst>
              <a:gd name="adj1" fmla="val 14870675"/>
              <a:gd name="adj2" fmla="val 16209274"/>
            </a:avLst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99768" y="3360275"/>
            <a:ext cx="843232" cy="144623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61"/>
          <p:cNvSpPr txBox="1">
            <a:spLocks noChangeArrowheads="1"/>
          </p:cNvSpPr>
          <p:nvPr/>
        </p:nvSpPr>
        <p:spPr bwMode="auto">
          <a:xfrm>
            <a:off x="1" y="4055744"/>
            <a:ext cx="873081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675 µm</a:t>
            </a:r>
          </a:p>
        </p:txBody>
      </p:sp>
      <p:sp>
        <p:nvSpPr>
          <p:cNvPr id="28" name="TextBox 61"/>
          <p:cNvSpPr txBox="1">
            <a:spLocks noChangeArrowheads="1"/>
          </p:cNvSpPr>
          <p:nvPr/>
        </p:nvSpPr>
        <p:spPr bwMode="auto">
          <a:xfrm>
            <a:off x="606425" y="2573020"/>
            <a:ext cx="1359492" cy="5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175 µm</a:t>
            </a:r>
          </a:p>
          <a:p>
            <a:pPr eaLnBrk="1" hangingPunct="1"/>
            <a:r>
              <a:rPr lang="en-US" sz="1600"/>
              <a:t>1% Si-doped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181100" y="3111061"/>
            <a:ext cx="0" cy="42544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61"/>
          <p:cNvSpPr txBox="1">
            <a:spLocks noChangeArrowheads="1"/>
          </p:cNvSpPr>
          <p:nvPr/>
        </p:nvSpPr>
        <p:spPr bwMode="auto">
          <a:xfrm>
            <a:off x="1165225" y="3541395"/>
            <a:ext cx="982686" cy="5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3.2 µm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</a:rPr>
              <a:t>CD layer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03640" y="4640835"/>
            <a:ext cx="3267917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D+T  → n (14.1 </a:t>
            </a:r>
            <a:r>
              <a:rPr lang="en-US" err="1">
                <a:solidFill>
                  <a:srgbClr val="FF0000"/>
                </a:solidFill>
              </a:rPr>
              <a:t>Mev</a:t>
            </a:r>
            <a:r>
              <a:rPr lang="en-US">
                <a:solidFill>
                  <a:srgbClr val="FF0000"/>
                </a:solidFill>
              </a:rPr>
              <a:t>) + </a:t>
            </a:r>
            <a:r>
              <a:rPr lang="en-US" baseline="30000">
                <a:solidFill>
                  <a:srgbClr val="FF0000"/>
                </a:solidFill>
              </a:rPr>
              <a:t>4</a:t>
            </a:r>
            <a:r>
              <a:rPr lang="en-US">
                <a:solidFill>
                  <a:srgbClr val="FF0000"/>
                </a:solidFill>
              </a:rPr>
              <a:t>He</a:t>
            </a:r>
          </a:p>
          <a:p>
            <a:r>
              <a:rPr lang="en-US">
                <a:solidFill>
                  <a:srgbClr val="008000"/>
                </a:solidFill>
              </a:rPr>
              <a:t>T+T  → 2n ( 0-9.4 MeV) + </a:t>
            </a:r>
            <a:r>
              <a:rPr lang="en-US" baseline="30000">
                <a:solidFill>
                  <a:srgbClr val="008000"/>
                </a:solidFill>
              </a:rPr>
              <a:t>4</a:t>
            </a:r>
            <a:r>
              <a:rPr lang="en-US">
                <a:solidFill>
                  <a:srgbClr val="008000"/>
                </a:solidFill>
              </a:rPr>
              <a:t>He</a:t>
            </a:r>
          </a:p>
          <a:p>
            <a:r>
              <a:rPr lang="en-US">
                <a:solidFill>
                  <a:srgbClr val="0000FF"/>
                </a:solidFill>
              </a:rPr>
              <a:t>D+D → n (2.5 MeV) + </a:t>
            </a:r>
            <a:r>
              <a:rPr lang="en-US" baseline="30000">
                <a:solidFill>
                  <a:srgbClr val="0000FF"/>
                </a:solidFill>
              </a:rPr>
              <a:t>3</a:t>
            </a:r>
            <a:r>
              <a:rPr lang="en-US">
                <a:solidFill>
                  <a:srgbClr val="0000FF"/>
                </a:solidFill>
              </a:rPr>
              <a:t>He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275" y="1617486"/>
            <a:ext cx="3772046" cy="3004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18727" y="3811305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8000"/>
                </a:solidFill>
              </a:rPr>
              <a:t>T+T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71127" y="3233992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D+T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07341" y="2690101"/>
            <a:ext cx="59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</a:rPr>
              <a:t>D+D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42336" y="5240999"/>
            <a:ext cx="5528733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experiments, the DT/TT ratio is an excellent indicator of the relative amount of atomic mixing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071127" y="3157759"/>
            <a:ext cx="589711" cy="487649"/>
          </a:xfrm>
          <a:prstGeom prst="ellipse">
            <a:avLst/>
          </a:prstGeom>
          <a:noFill/>
          <a:ln w="381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99362" y="3736006"/>
            <a:ext cx="589711" cy="487649"/>
          </a:xfrm>
          <a:prstGeom prst="ellipse">
            <a:avLst/>
          </a:prstGeom>
          <a:noFill/>
          <a:ln w="381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932812" y="3639312"/>
            <a:ext cx="734005" cy="108886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87DCE6-46B8-2941-9840-8CA879CE5410}"/>
              </a:ext>
            </a:extLst>
          </p:cNvPr>
          <p:cNvSpPr txBox="1"/>
          <p:nvPr/>
        </p:nvSpPr>
        <p:spPr>
          <a:xfrm>
            <a:off x="6249422" y="15030"/>
            <a:ext cx="2888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Nuclear Diagnostics for Mix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67729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 bwMode="auto">
          <a:xfrm>
            <a:off x="0" y="3906108"/>
            <a:ext cx="9144000" cy="24576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1270000"/>
            <a:ext cx="9144000" cy="24576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9" name="Picture 8" descr="image1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007" y="1302944"/>
            <a:ext cx="3358027" cy="2424677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973864"/>
            <a:ext cx="9144000" cy="3357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3069" tIns="41535" rIns="83069" bIns="41535" anchor="ctr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/>
              </a:rPr>
              <a:t>Weapons systems must survive a range of hostile environments</a:t>
            </a:r>
          </a:p>
        </p:txBody>
      </p:sp>
      <p:pic>
        <p:nvPicPr>
          <p:cNvPr id="8" name="Picture 7" descr="strategic-system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59" y="1338671"/>
            <a:ext cx="2325585" cy="2325585"/>
          </a:xfrm>
          <a:prstGeom prst="rect">
            <a:avLst/>
          </a:prstGeom>
        </p:spPr>
      </p:pic>
      <p:pic>
        <p:nvPicPr>
          <p:cNvPr id="10" name="Picture 9" descr="image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954" y="1760861"/>
            <a:ext cx="1745782" cy="1397665"/>
          </a:xfrm>
          <a:prstGeom prst="rect">
            <a:avLst/>
          </a:prstGeom>
        </p:spPr>
      </p:pic>
      <p:pic>
        <p:nvPicPr>
          <p:cNvPr id="11" name="Picture 10" descr="arrow_1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36" y="2797486"/>
            <a:ext cx="826129" cy="296159"/>
          </a:xfrm>
          <a:prstGeom prst="rect">
            <a:avLst/>
          </a:prstGeom>
        </p:spPr>
      </p:pic>
      <p:pic>
        <p:nvPicPr>
          <p:cNvPr id="12" name="Picture 11" descr="arrow_1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3430" flipH="1">
            <a:off x="7514926" y="2715710"/>
            <a:ext cx="826129" cy="296159"/>
          </a:xfrm>
          <a:prstGeom prst="rect">
            <a:avLst/>
          </a:prstGeom>
        </p:spPr>
      </p:pic>
      <p:pic>
        <p:nvPicPr>
          <p:cNvPr id="13" name="Picture 12" descr="image7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1" y="1553273"/>
            <a:ext cx="969733" cy="2022924"/>
          </a:xfrm>
          <a:prstGeom prst="rect">
            <a:avLst/>
          </a:prstGeom>
        </p:spPr>
      </p:pic>
      <p:pic>
        <p:nvPicPr>
          <p:cNvPr id="14" name="Picture 13" descr="image7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107" y="1482451"/>
            <a:ext cx="969733" cy="2022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06" y="1278335"/>
            <a:ext cx="1049150" cy="483991"/>
          </a:xfrm>
          <a:prstGeom prst="rect">
            <a:avLst/>
          </a:prstGeom>
          <a:noFill/>
        </p:spPr>
        <p:txBody>
          <a:bodyPr wrap="square" lIns="83069" tIns="41535" rIns="83069" bIns="41535" rtlCol="0">
            <a:spAutoFit/>
          </a:bodyPr>
          <a:lstStyle/>
          <a:p>
            <a:pPr algn="ctr"/>
            <a:r>
              <a:rPr lang="en-US" sz="1300" dirty="0"/>
              <a:t>NIF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895" y="1278335"/>
            <a:ext cx="2011690" cy="483991"/>
          </a:xfrm>
          <a:prstGeom prst="rect">
            <a:avLst/>
          </a:prstGeom>
          <a:noFill/>
        </p:spPr>
        <p:txBody>
          <a:bodyPr wrap="none" lIns="83069" tIns="41535" rIns="83069" bIns="41535" rtlCol="0">
            <a:spAutoFit/>
          </a:bodyPr>
          <a:lstStyle/>
          <a:p>
            <a:pPr algn="ctr"/>
            <a:r>
              <a:rPr lang="en-US" sz="1300"/>
              <a:t>Radiation effects on</a:t>
            </a:r>
            <a:br>
              <a:rPr lang="en-US" sz="1300"/>
            </a:br>
            <a:r>
              <a:rPr lang="en-US" sz="1300"/>
              <a:t>materials and electronics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5344" y="1278335"/>
            <a:ext cx="881273" cy="484039"/>
          </a:xfrm>
          <a:prstGeom prst="rect">
            <a:avLst/>
          </a:prstGeom>
          <a:noFill/>
        </p:spPr>
        <p:txBody>
          <a:bodyPr wrap="none" lIns="83069" tIns="41535" rIns="83069" bIns="41535" rtlCol="0">
            <a:spAutoFit/>
          </a:bodyPr>
          <a:lstStyle/>
          <a:p>
            <a:pPr algn="ctr"/>
            <a:r>
              <a:rPr lang="en-US" sz="1300"/>
              <a:t>NIF x-ray</a:t>
            </a:r>
            <a:br>
              <a:rPr lang="en-US" sz="1300"/>
            </a:br>
            <a:r>
              <a:rPr lang="en-US" sz="1300"/>
              <a:t>source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1688" y="1278335"/>
            <a:ext cx="1557545" cy="483991"/>
          </a:xfrm>
          <a:prstGeom prst="rect">
            <a:avLst/>
          </a:prstGeom>
          <a:noFill/>
        </p:spPr>
        <p:txBody>
          <a:bodyPr wrap="none" lIns="83069" tIns="41535" rIns="83069" bIns="41535" rtlCol="0">
            <a:spAutoFit/>
          </a:bodyPr>
          <a:lstStyle/>
          <a:p>
            <a:pPr algn="ctr"/>
            <a:r>
              <a:rPr lang="en-US" sz="1300"/>
              <a:t>X-ray effects</a:t>
            </a:r>
            <a:br>
              <a:rPr lang="en-US" sz="1300"/>
            </a:br>
            <a:r>
              <a:rPr lang="en-US" sz="1300"/>
              <a:t>on seeker systems</a:t>
            </a:r>
          </a:p>
        </p:txBody>
      </p:sp>
      <p:sp>
        <p:nvSpPr>
          <p:cNvPr id="22" name="Right Arrow 21"/>
          <p:cNvSpPr/>
          <p:nvPr/>
        </p:nvSpPr>
        <p:spPr bwMode="auto">
          <a:xfrm rot="20700000">
            <a:off x="1005760" y="2129129"/>
            <a:ext cx="437078" cy="123701"/>
          </a:xfrm>
          <a:prstGeom prst="rightArrow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83069" tIns="41535" rIns="83069" bIns="41535"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20700000">
            <a:off x="1302643" y="2442507"/>
            <a:ext cx="437078" cy="123701"/>
          </a:xfrm>
          <a:prstGeom prst="rightArrow">
            <a:avLst/>
          </a:prstGeom>
          <a:solidFill>
            <a:srgbClr val="F1B13D"/>
          </a:solidFill>
          <a:ln w="9525">
            <a:noFill/>
            <a:miter lim="800000"/>
            <a:headEnd/>
            <a:tailEnd/>
          </a:ln>
          <a:effectLst/>
        </p:spPr>
        <p:txBody>
          <a:bodyPr lIns="83069" tIns="41535" rIns="83069" bIns="41535"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20700000">
            <a:off x="1624266" y="2846598"/>
            <a:ext cx="437078" cy="123701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83069" tIns="41535" rIns="83069" bIns="41535"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33099" y="3186306"/>
            <a:ext cx="2287378" cy="48399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83069" tIns="41535" rIns="83069" bIns="41535" anchor="ctr">
            <a:spAutoFit/>
          </a:bodyPr>
          <a:lstStyle/>
          <a:p>
            <a:pPr algn="ctr" eaLnBrk="0" hangingPunct="0"/>
            <a:r>
              <a:rPr lang="en-US" sz="1300" dirty="0">
                <a:solidFill>
                  <a:schemeClr val="bg1"/>
                </a:solidFill>
                <a:latin typeface="Arial"/>
              </a:rPr>
              <a:t>NIF provides x-ray &amp; neutron environments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6593279" y="3193147"/>
            <a:ext cx="2199104" cy="48403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83069" tIns="41535" rIns="83069" bIns="41535" anchor="ctr">
            <a:spAutoFit/>
          </a:bodyPr>
          <a:lstStyle/>
          <a:p>
            <a:pPr algn="ctr" eaLnBrk="0" hangingPunct="0"/>
            <a:r>
              <a:rPr lang="en-US" sz="1300">
                <a:solidFill>
                  <a:schemeClr val="bg1"/>
                </a:solidFill>
                <a:latin typeface="Arial"/>
              </a:rPr>
              <a:t>Ensures the performance </a:t>
            </a:r>
            <a:br>
              <a:rPr lang="en-US" sz="1300">
                <a:solidFill>
                  <a:schemeClr val="bg1"/>
                </a:solidFill>
                <a:latin typeface="Arial"/>
              </a:rPr>
            </a:br>
            <a:r>
              <a:rPr lang="en-US" sz="1300">
                <a:solidFill>
                  <a:schemeClr val="bg1"/>
                </a:solidFill>
                <a:latin typeface="Arial"/>
              </a:rPr>
              <a:t>of space assets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90" y="481575"/>
            <a:ext cx="8931859" cy="1005840"/>
          </a:xfrm>
        </p:spPr>
        <p:txBody>
          <a:bodyPr/>
          <a:lstStyle/>
          <a:p>
            <a:r>
              <a:rPr lang="en-US" sz="2400" dirty="0"/>
              <a:t>We are conducting a range of vulnerability and hardening experiments to assess survivability under hostile environments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57" name="Picture 56" descr="NIF-DIM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081" y="4244584"/>
            <a:ext cx="2361514" cy="1975282"/>
          </a:xfrm>
          <a:prstGeom prst="rect">
            <a:avLst/>
          </a:prstGeom>
        </p:spPr>
      </p:pic>
      <p:pic>
        <p:nvPicPr>
          <p:cNvPr id="58" name="Picture Placeholder 5" descr="SGEMP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9"/>
          <a:stretch/>
        </p:blipFill>
        <p:spPr>
          <a:xfrm>
            <a:off x="5842000" y="4091460"/>
            <a:ext cx="3308865" cy="226625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79146" y="4149745"/>
            <a:ext cx="1371323" cy="2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74" tIns="50287" rIns="100574" bIns="50287" anchor="ctr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 defTabSz="502869">
              <a:lnSpc>
                <a:spcPts val="1480"/>
              </a:lnSpc>
            </a:pPr>
            <a:r>
              <a:rPr lang="en-US" sz="1400">
                <a:solidFill>
                  <a:schemeClr val="tx1"/>
                </a:solidFill>
              </a:rPr>
              <a:t>X-ray source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22449" y="4673824"/>
            <a:ext cx="1028699" cy="48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74" tIns="50287" rIns="100574" bIns="50287" anchor="ctr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 defTabSz="502869">
              <a:lnSpc>
                <a:spcPts val="1480"/>
              </a:lnSpc>
            </a:pPr>
            <a:r>
              <a:rPr lang="en-US" sz="1400">
                <a:solidFill>
                  <a:schemeClr val="tx1"/>
                </a:solidFill>
              </a:rPr>
              <a:t>Test objects</a:t>
            </a:r>
          </a:p>
        </p:txBody>
      </p:sp>
      <p:pic>
        <p:nvPicPr>
          <p:cNvPr id="61" name="Picture 60" descr="Hohlrau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09" y="4293373"/>
            <a:ext cx="1509783" cy="1571660"/>
          </a:xfrm>
          <a:prstGeom prst="rect">
            <a:avLst/>
          </a:prstGeom>
        </p:spPr>
      </p:pic>
      <p:sp>
        <p:nvSpPr>
          <p:cNvPr id="62" name="Freeform 61"/>
          <p:cNvSpPr/>
          <p:nvPr/>
        </p:nvSpPr>
        <p:spPr>
          <a:xfrm>
            <a:off x="2496774" y="4941527"/>
            <a:ext cx="1642740" cy="406203"/>
          </a:xfrm>
          <a:custGeom>
            <a:avLst/>
            <a:gdLst>
              <a:gd name="connsiteX0" fmla="*/ 0 w 1058333"/>
              <a:gd name="connsiteY0" fmla="*/ 15277 h 281977"/>
              <a:gd name="connsiteX1" fmla="*/ 347133 w 1058333"/>
              <a:gd name="connsiteY1" fmla="*/ 23743 h 281977"/>
              <a:gd name="connsiteX2" fmla="*/ 622300 w 1058333"/>
              <a:gd name="connsiteY2" fmla="*/ 239643 h 281977"/>
              <a:gd name="connsiteX3" fmla="*/ 1058333 w 1058333"/>
              <a:gd name="connsiteY3" fmla="*/ 281977 h 281977"/>
              <a:gd name="connsiteX0" fmla="*/ 0 w 1058333"/>
              <a:gd name="connsiteY0" fmla="*/ 5998 h 303458"/>
              <a:gd name="connsiteX1" fmla="*/ 347133 w 1058333"/>
              <a:gd name="connsiteY1" fmla="*/ 45224 h 303458"/>
              <a:gd name="connsiteX2" fmla="*/ 622300 w 1058333"/>
              <a:gd name="connsiteY2" fmla="*/ 261124 h 303458"/>
              <a:gd name="connsiteX3" fmla="*/ 1058333 w 1058333"/>
              <a:gd name="connsiteY3" fmla="*/ 303458 h 303458"/>
              <a:gd name="connsiteX0" fmla="*/ 0 w 1058333"/>
              <a:gd name="connsiteY0" fmla="*/ 0 h 297460"/>
              <a:gd name="connsiteX1" fmla="*/ 347133 w 1058333"/>
              <a:gd name="connsiteY1" fmla="*/ 39226 h 297460"/>
              <a:gd name="connsiteX2" fmla="*/ 622300 w 1058333"/>
              <a:gd name="connsiteY2" fmla="*/ 255126 h 297460"/>
              <a:gd name="connsiteX3" fmla="*/ 1058333 w 1058333"/>
              <a:gd name="connsiteY3" fmla="*/ 297460 h 297460"/>
              <a:gd name="connsiteX0" fmla="*/ 0 w 1058333"/>
              <a:gd name="connsiteY0" fmla="*/ 312 h 312281"/>
              <a:gd name="connsiteX1" fmla="*/ 347133 w 1058333"/>
              <a:gd name="connsiteY1" fmla="*/ 39538 h 312281"/>
              <a:gd name="connsiteX2" fmla="*/ 643466 w 1058333"/>
              <a:gd name="connsiteY2" fmla="*/ 291325 h 312281"/>
              <a:gd name="connsiteX3" fmla="*/ 1058333 w 1058333"/>
              <a:gd name="connsiteY3" fmla="*/ 297772 h 312281"/>
              <a:gd name="connsiteX0" fmla="*/ 0 w 1058333"/>
              <a:gd name="connsiteY0" fmla="*/ 0 h 298706"/>
              <a:gd name="connsiteX1" fmla="*/ 347133 w 1058333"/>
              <a:gd name="connsiteY1" fmla="*/ 39226 h 298706"/>
              <a:gd name="connsiteX2" fmla="*/ 630766 w 1058333"/>
              <a:gd name="connsiteY2" fmla="*/ 265379 h 298706"/>
              <a:gd name="connsiteX3" fmla="*/ 1058333 w 1058333"/>
              <a:gd name="connsiteY3" fmla="*/ 297460 h 298706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1011 h 300345"/>
              <a:gd name="connsiteX1" fmla="*/ 347133 w 1058333"/>
              <a:gd name="connsiteY1" fmla="*/ 24857 h 300345"/>
              <a:gd name="connsiteX2" fmla="*/ 630766 w 1058333"/>
              <a:gd name="connsiteY2" fmla="*/ 266390 h 300345"/>
              <a:gd name="connsiteX3" fmla="*/ 1058333 w 1058333"/>
              <a:gd name="connsiteY3" fmla="*/ 298471 h 300345"/>
              <a:gd name="connsiteX0" fmla="*/ 0 w 1058333"/>
              <a:gd name="connsiteY0" fmla="*/ 1011 h 300344"/>
              <a:gd name="connsiteX1" fmla="*/ 347133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1011 h 300344"/>
              <a:gd name="connsiteX1" fmla="*/ 220765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4334 h 303667"/>
              <a:gd name="connsiteX1" fmla="*/ 220765 w 1058333"/>
              <a:gd name="connsiteY1" fmla="*/ 28180 h 303667"/>
              <a:gd name="connsiteX2" fmla="*/ 766611 w 1058333"/>
              <a:gd name="connsiteY2" fmla="*/ 269713 h 303667"/>
              <a:gd name="connsiteX3" fmla="*/ 1058333 w 1058333"/>
              <a:gd name="connsiteY3" fmla="*/ 301794 h 303667"/>
              <a:gd name="connsiteX0" fmla="*/ 0 w 1058333"/>
              <a:gd name="connsiteY0" fmla="*/ 2413 h 301746"/>
              <a:gd name="connsiteX1" fmla="*/ 220765 w 1058333"/>
              <a:gd name="connsiteY1" fmla="*/ 26259 h 301746"/>
              <a:gd name="connsiteX2" fmla="*/ 766611 w 1058333"/>
              <a:gd name="connsiteY2" fmla="*/ 267792 h 301746"/>
              <a:gd name="connsiteX3" fmla="*/ 1058333 w 1058333"/>
              <a:gd name="connsiteY3" fmla="*/ 299873 h 301746"/>
              <a:gd name="connsiteX0" fmla="*/ 0 w 1058333"/>
              <a:gd name="connsiteY0" fmla="*/ 1 h 298906"/>
              <a:gd name="connsiteX1" fmla="*/ 290267 w 1058333"/>
              <a:gd name="connsiteY1" fmla="*/ 34102 h 298906"/>
              <a:gd name="connsiteX2" fmla="*/ 766611 w 1058333"/>
              <a:gd name="connsiteY2" fmla="*/ 265380 h 298906"/>
              <a:gd name="connsiteX3" fmla="*/ 1058333 w 1058333"/>
              <a:gd name="connsiteY3" fmla="*/ 297461 h 29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8333" h="298906">
                <a:moveTo>
                  <a:pt x="0" y="1"/>
                </a:moveTo>
                <a:cubicBezTo>
                  <a:pt x="95549" y="6045"/>
                  <a:pt x="162499" y="-10128"/>
                  <a:pt x="290267" y="34102"/>
                </a:cubicBezTo>
                <a:cubicBezTo>
                  <a:pt x="418035" y="78332"/>
                  <a:pt x="638600" y="221487"/>
                  <a:pt x="766611" y="265380"/>
                </a:cubicBezTo>
                <a:cubicBezTo>
                  <a:pt x="894622" y="309273"/>
                  <a:pt x="1058333" y="297461"/>
                  <a:pt x="1058333" y="297461"/>
                </a:cubicBezTo>
              </a:path>
            </a:pathLst>
          </a:custGeom>
          <a:ln w="28575" cmpd="sng">
            <a:solidFill>
              <a:srgbClr val="223479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0" y="3806570"/>
            <a:ext cx="9150865" cy="3477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574" tIns="50287" rIns="100574" bIns="50287" anchor="ctr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 defTabSz="502869"/>
            <a:r>
              <a:rPr lang="en-US" sz="1600">
                <a:solidFill>
                  <a:prstClr val="white"/>
                </a:solidFill>
              </a:rPr>
              <a:t>National Security Applications</a:t>
            </a:r>
          </a:p>
        </p:txBody>
      </p:sp>
      <p:sp>
        <p:nvSpPr>
          <p:cNvPr id="66" name="Freeform 65"/>
          <p:cNvSpPr/>
          <p:nvPr/>
        </p:nvSpPr>
        <p:spPr>
          <a:xfrm>
            <a:off x="2496774" y="5099419"/>
            <a:ext cx="1642740" cy="406203"/>
          </a:xfrm>
          <a:custGeom>
            <a:avLst/>
            <a:gdLst>
              <a:gd name="connsiteX0" fmla="*/ 0 w 1058333"/>
              <a:gd name="connsiteY0" fmla="*/ 15277 h 281977"/>
              <a:gd name="connsiteX1" fmla="*/ 347133 w 1058333"/>
              <a:gd name="connsiteY1" fmla="*/ 23743 h 281977"/>
              <a:gd name="connsiteX2" fmla="*/ 622300 w 1058333"/>
              <a:gd name="connsiteY2" fmla="*/ 239643 h 281977"/>
              <a:gd name="connsiteX3" fmla="*/ 1058333 w 1058333"/>
              <a:gd name="connsiteY3" fmla="*/ 281977 h 281977"/>
              <a:gd name="connsiteX0" fmla="*/ 0 w 1058333"/>
              <a:gd name="connsiteY0" fmla="*/ 5998 h 303458"/>
              <a:gd name="connsiteX1" fmla="*/ 347133 w 1058333"/>
              <a:gd name="connsiteY1" fmla="*/ 45224 h 303458"/>
              <a:gd name="connsiteX2" fmla="*/ 622300 w 1058333"/>
              <a:gd name="connsiteY2" fmla="*/ 261124 h 303458"/>
              <a:gd name="connsiteX3" fmla="*/ 1058333 w 1058333"/>
              <a:gd name="connsiteY3" fmla="*/ 303458 h 303458"/>
              <a:gd name="connsiteX0" fmla="*/ 0 w 1058333"/>
              <a:gd name="connsiteY0" fmla="*/ 0 h 297460"/>
              <a:gd name="connsiteX1" fmla="*/ 347133 w 1058333"/>
              <a:gd name="connsiteY1" fmla="*/ 39226 h 297460"/>
              <a:gd name="connsiteX2" fmla="*/ 622300 w 1058333"/>
              <a:gd name="connsiteY2" fmla="*/ 255126 h 297460"/>
              <a:gd name="connsiteX3" fmla="*/ 1058333 w 1058333"/>
              <a:gd name="connsiteY3" fmla="*/ 297460 h 297460"/>
              <a:gd name="connsiteX0" fmla="*/ 0 w 1058333"/>
              <a:gd name="connsiteY0" fmla="*/ 312 h 312281"/>
              <a:gd name="connsiteX1" fmla="*/ 347133 w 1058333"/>
              <a:gd name="connsiteY1" fmla="*/ 39538 h 312281"/>
              <a:gd name="connsiteX2" fmla="*/ 643466 w 1058333"/>
              <a:gd name="connsiteY2" fmla="*/ 291325 h 312281"/>
              <a:gd name="connsiteX3" fmla="*/ 1058333 w 1058333"/>
              <a:gd name="connsiteY3" fmla="*/ 297772 h 312281"/>
              <a:gd name="connsiteX0" fmla="*/ 0 w 1058333"/>
              <a:gd name="connsiteY0" fmla="*/ 0 h 298706"/>
              <a:gd name="connsiteX1" fmla="*/ 347133 w 1058333"/>
              <a:gd name="connsiteY1" fmla="*/ 39226 h 298706"/>
              <a:gd name="connsiteX2" fmla="*/ 630766 w 1058333"/>
              <a:gd name="connsiteY2" fmla="*/ 265379 h 298706"/>
              <a:gd name="connsiteX3" fmla="*/ 1058333 w 1058333"/>
              <a:gd name="connsiteY3" fmla="*/ 297460 h 298706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1011 h 300345"/>
              <a:gd name="connsiteX1" fmla="*/ 347133 w 1058333"/>
              <a:gd name="connsiteY1" fmla="*/ 24857 h 300345"/>
              <a:gd name="connsiteX2" fmla="*/ 630766 w 1058333"/>
              <a:gd name="connsiteY2" fmla="*/ 266390 h 300345"/>
              <a:gd name="connsiteX3" fmla="*/ 1058333 w 1058333"/>
              <a:gd name="connsiteY3" fmla="*/ 298471 h 300345"/>
              <a:gd name="connsiteX0" fmla="*/ 0 w 1058333"/>
              <a:gd name="connsiteY0" fmla="*/ 1011 h 300344"/>
              <a:gd name="connsiteX1" fmla="*/ 347133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1011 h 300344"/>
              <a:gd name="connsiteX1" fmla="*/ 220765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4334 h 303667"/>
              <a:gd name="connsiteX1" fmla="*/ 220765 w 1058333"/>
              <a:gd name="connsiteY1" fmla="*/ 28180 h 303667"/>
              <a:gd name="connsiteX2" fmla="*/ 766611 w 1058333"/>
              <a:gd name="connsiteY2" fmla="*/ 269713 h 303667"/>
              <a:gd name="connsiteX3" fmla="*/ 1058333 w 1058333"/>
              <a:gd name="connsiteY3" fmla="*/ 301794 h 303667"/>
              <a:gd name="connsiteX0" fmla="*/ 0 w 1058333"/>
              <a:gd name="connsiteY0" fmla="*/ 2413 h 301746"/>
              <a:gd name="connsiteX1" fmla="*/ 220765 w 1058333"/>
              <a:gd name="connsiteY1" fmla="*/ 26259 h 301746"/>
              <a:gd name="connsiteX2" fmla="*/ 766611 w 1058333"/>
              <a:gd name="connsiteY2" fmla="*/ 267792 h 301746"/>
              <a:gd name="connsiteX3" fmla="*/ 1058333 w 1058333"/>
              <a:gd name="connsiteY3" fmla="*/ 299873 h 301746"/>
              <a:gd name="connsiteX0" fmla="*/ 0 w 1058333"/>
              <a:gd name="connsiteY0" fmla="*/ 1 h 298906"/>
              <a:gd name="connsiteX1" fmla="*/ 290267 w 1058333"/>
              <a:gd name="connsiteY1" fmla="*/ 34102 h 298906"/>
              <a:gd name="connsiteX2" fmla="*/ 766611 w 1058333"/>
              <a:gd name="connsiteY2" fmla="*/ 265380 h 298906"/>
              <a:gd name="connsiteX3" fmla="*/ 1058333 w 1058333"/>
              <a:gd name="connsiteY3" fmla="*/ 297461 h 29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8333" h="298906">
                <a:moveTo>
                  <a:pt x="0" y="1"/>
                </a:moveTo>
                <a:cubicBezTo>
                  <a:pt x="95549" y="6045"/>
                  <a:pt x="162499" y="-10128"/>
                  <a:pt x="290267" y="34102"/>
                </a:cubicBezTo>
                <a:cubicBezTo>
                  <a:pt x="418035" y="78332"/>
                  <a:pt x="638600" y="221487"/>
                  <a:pt x="766611" y="265380"/>
                </a:cubicBezTo>
                <a:cubicBezTo>
                  <a:pt x="894622" y="309273"/>
                  <a:pt x="1058333" y="297461"/>
                  <a:pt x="1058333" y="297461"/>
                </a:cubicBezTo>
              </a:path>
            </a:pathLst>
          </a:custGeom>
          <a:ln w="28575" cmpd="sng">
            <a:solidFill>
              <a:srgbClr val="223479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2496774" y="5250446"/>
            <a:ext cx="1642740" cy="406203"/>
          </a:xfrm>
          <a:custGeom>
            <a:avLst/>
            <a:gdLst>
              <a:gd name="connsiteX0" fmla="*/ 0 w 1058333"/>
              <a:gd name="connsiteY0" fmla="*/ 15277 h 281977"/>
              <a:gd name="connsiteX1" fmla="*/ 347133 w 1058333"/>
              <a:gd name="connsiteY1" fmla="*/ 23743 h 281977"/>
              <a:gd name="connsiteX2" fmla="*/ 622300 w 1058333"/>
              <a:gd name="connsiteY2" fmla="*/ 239643 h 281977"/>
              <a:gd name="connsiteX3" fmla="*/ 1058333 w 1058333"/>
              <a:gd name="connsiteY3" fmla="*/ 281977 h 281977"/>
              <a:gd name="connsiteX0" fmla="*/ 0 w 1058333"/>
              <a:gd name="connsiteY0" fmla="*/ 5998 h 303458"/>
              <a:gd name="connsiteX1" fmla="*/ 347133 w 1058333"/>
              <a:gd name="connsiteY1" fmla="*/ 45224 h 303458"/>
              <a:gd name="connsiteX2" fmla="*/ 622300 w 1058333"/>
              <a:gd name="connsiteY2" fmla="*/ 261124 h 303458"/>
              <a:gd name="connsiteX3" fmla="*/ 1058333 w 1058333"/>
              <a:gd name="connsiteY3" fmla="*/ 303458 h 303458"/>
              <a:gd name="connsiteX0" fmla="*/ 0 w 1058333"/>
              <a:gd name="connsiteY0" fmla="*/ 0 h 297460"/>
              <a:gd name="connsiteX1" fmla="*/ 347133 w 1058333"/>
              <a:gd name="connsiteY1" fmla="*/ 39226 h 297460"/>
              <a:gd name="connsiteX2" fmla="*/ 622300 w 1058333"/>
              <a:gd name="connsiteY2" fmla="*/ 255126 h 297460"/>
              <a:gd name="connsiteX3" fmla="*/ 1058333 w 1058333"/>
              <a:gd name="connsiteY3" fmla="*/ 297460 h 297460"/>
              <a:gd name="connsiteX0" fmla="*/ 0 w 1058333"/>
              <a:gd name="connsiteY0" fmla="*/ 312 h 312281"/>
              <a:gd name="connsiteX1" fmla="*/ 347133 w 1058333"/>
              <a:gd name="connsiteY1" fmla="*/ 39538 h 312281"/>
              <a:gd name="connsiteX2" fmla="*/ 643466 w 1058333"/>
              <a:gd name="connsiteY2" fmla="*/ 291325 h 312281"/>
              <a:gd name="connsiteX3" fmla="*/ 1058333 w 1058333"/>
              <a:gd name="connsiteY3" fmla="*/ 297772 h 312281"/>
              <a:gd name="connsiteX0" fmla="*/ 0 w 1058333"/>
              <a:gd name="connsiteY0" fmla="*/ 0 h 298706"/>
              <a:gd name="connsiteX1" fmla="*/ 347133 w 1058333"/>
              <a:gd name="connsiteY1" fmla="*/ 39226 h 298706"/>
              <a:gd name="connsiteX2" fmla="*/ 630766 w 1058333"/>
              <a:gd name="connsiteY2" fmla="*/ 265379 h 298706"/>
              <a:gd name="connsiteX3" fmla="*/ 1058333 w 1058333"/>
              <a:gd name="connsiteY3" fmla="*/ 297460 h 298706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0 h 297782"/>
              <a:gd name="connsiteX1" fmla="*/ 347133 w 1058333"/>
              <a:gd name="connsiteY1" fmla="*/ 39226 h 297782"/>
              <a:gd name="connsiteX2" fmla="*/ 630766 w 1058333"/>
              <a:gd name="connsiteY2" fmla="*/ 265379 h 297782"/>
              <a:gd name="connsiteX3" fmla="*/ 1058333 w 1058333"/>
              <a:gd name="connsiteY3" fmla="*/ 297460 h 297782"/>
              <a:gd name="connsiteX0" fmla="*/ 0 w 1058333"/>
              <a:gd name="connsiteY0" fmla="*/ 1011 h 300345"/>
              <a:gd name="connsiteX1" fmla="*/ 347133 w 1058333"/>
              <a:gd name="connsiteY1" fmla="*/ 24857 h 300345"/>
              <a:gd name="connsiteX2" fmla="*/ 630766 w 1058333"/>
              <a:gd name="connsiteY2" fmla="*/ 266390 h 300345"/>
              <a:gd name="connsiteX3" fmla="*/ 1058333 w 1058333"/>
              <a:gd name="connsiteY3" fmla="*/ 298471 h 300345"/>
              <a:gd name="connsiteX0" fmla="*/ 0 w 1058333"/>
              <a:gd name="connsiteY0" fmla="*/ 1011 h 300344"/>
              <a:gd name="connsiteX1" fmla="*/ 347133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1011 h 300344"/>
              <a:gd name="connsiteX1" fmla="*/ 220765 w 1058333"/>
              <a:gd name="connsiteY1" fmla="*/ 24857 h 300344"/>
              <a:gd name="connsiteX2" fmla="*/ 630766 w 1058333"/>
              <a:gd name="connsiteY2" fmla="*/ 266390 h 300344"/>
              <a:gd name="connsiteX3" fmla="*/ 1058333 w 1058333"/>
              <a:gd name="connsiteY3" fmla="*/ 298471 h 300344"/>
              <a:gd name="connsiteX0" fmla="*/ 0 w 1058333"/>
              <a:gd name="connsiteY0" fmla="*/ 4334 h 303667"/>
              <a:gd name="connsiteX1" fmla="*/ 220765 w 1058333"/>
              <a:gd name="connsiteY1" fmla="*/ 28180 h 303667"/>
              <a:gd name="connsiteX2" fmla="*/ 766611 w 1058333"/>
              <a:gd name="connsiteY2" fmla="*/ 269713 h 303667"/>
              <a:gd name="connsiteX3" fmla="*/ 1058333 w 1058333"/>
              <a:gd name="connsiteY3" fmla="*/ 301794 h 303667"/>
              <a:gd name="connsiteX0" fmla="*/ 0 w 1058333"/>
              <a:gd name="connsiteY0" fmla="*/ 2413 h 301746"/>
              <a:gd name="connsiteX1" fmla="*/ 220765 w 1058333"/>
              <a:gd name="connsiteY1" fmla="*/ 26259 h 301746"/>
              <a:gd name="connsiteX2" fmla="*/ 766611 w 1058333"/>
              <a:gd name="connsiteY2" fmla="*/ 267792 h 301746"/>
              <a:gd name="connsiteX3" fmla="*/ 1058333 w 1058333"/>
              <a:gd name="connsiteY3" fmla="*/ 299873 h 301746"/>
              <a:gd name="connsiteX0" fmla="*/ 0 w 1058333"/>
              <a:gd name="connsiteY0" fmla="*/ 1 h 298906"/>
              <a:gd name="connsiteX1" fmla="*/ 290267 w 1058333"/>
              <a:gd name="connsiteY1" fmla="*/ 34102 h 298906"/>
              <a:gd name="connsiteX2" fmla="*/ 766611 w 1058333"/>
              <a:gd name="connsiteY2" fmla="*/ 265380 h 298906"/>
              <a:gd name="connsiteX3" fmla="*/ 1058333 w 1058333"/>
              <a:gd name="connsiteY3" fmla="*/ 297461 h 29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8333" h="298906">
                <a:moveTo>
                  <a:pt x="0" y="1"/>
                </a:moveTo>
                <a:cubicBezTo>
                  <a:pt x="95549" y="6045"/>
                  <a:pt x="162499" y="-10128"/>
                  <a:pt x="290267" y="34102"/>
                </a:cubicBezTo>
                <a:cubicBezTo>
                  <a:pt x="418035" y="78332"/>
                  <a:pt x="638600" y="221487"/>
                  <a:pt x="766611" y="265380"/>
                </a:cubicBezTo>
                <a:cubicBezTo>
                  <a:pt x="894622" y="309273"/>
                  <a:pt x="1058333" y="297461"/>
                  <a:pt x="1058333" y="297461"/>
                </a:cubicBezTo>
              </a:path>
            </a:pathLst>
          </a:custGeom>
          <a:ln w="28575" cmpd="sng">
            <a:solidFill>
              <a:srgbClr val="223479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195802" y="5822415"/>
            <a:ext cx="5447117" cy="48399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3069" tIns="41535" rIns="83069" bIns="41535" anchor="ctr">
            <a:spAutoFit/>
          </a:bodyPr>
          <a:lstStyle/>
          <a:p>
            <a:pPr algn="ctr" eaLnBrk="0" hangingPunct="0"/>
            <a:r>
              <a:rPr lang="en-US" sz="1300">
                <a:solidFill>
                  <a:schemeClr val="bg1"/>
                </a:solidFill>
                <a:latin typeface="Arial"/>
              </a:rPr>
              <a:t>The System Generated Electromagnetic Pulse (SGEMP) experiments study the physics of x-ray interactions in user-provided test objects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524" y="6584"/>
            <a:ext cx="2063385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Output &amp; Survivability</a:t>
            </a:r>
          </a:p>
        </p:txBody>
      </p:sp>
    </p:spTree>
    <p:extLst>
      <p:ext uri="{BB962C8B-B14F-4D97-AF65-F5344CB8AC3E}">
        <p14:creationId xmlns:p14="http://schemas.microsoft.com/office/powerpoint/2010/main" val="3399568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awCapsule.pn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66" y="3659556"/>
            <a:ext cx="2085436" cy="2104035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49" y="680206"/>
            <a:ext cx="8959515" cy="374616"/>
          </a:xfrm>
        </p:spPr>
        <p:txBody>
          <a:bodyPr/>
          <a:lstStyle/>
          <a:p>
            <a:r>
              <a:rPr lang="en-US" sz="2400" dirty="0"/>
              <a:t>Inertial Confinement Fusion (ICF) is about making a hot, dense plasma and holding it together long enough to create significant fusion yields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133" y="5932146"/>
            <a:ext cx="1903035" cy="391609"/>
          </a:xfrm>
          <a:prstGeom prst="rect">
            <a:avLst/>
          </a:prstGeom>
          <a:noFill/>
          <a:ln>
            <a:noFill/>
          </a:ln>
        </p:spPr>
        <p:txBody>
          <a:bodyPr wrap="none" lIns="83019" tIns="41511" rIns="83019" bIns="41511" rtlCol="0">
            <a:spAutoFit/>
          </a:bodyPr>
          <a:lstStyle/>
          <a:p>
            <a:pPr defTabSz="456378"/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~2 mm diameter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3204" y="5932146"/>
            <a:ext cx="1860462" cy="0"/>
          </a:xfrm>
          <a:prstGeom prst="line">
            <a:avLst/>
          </a:prstGeom>
          <a:ln w="28575" cmpd="sng"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93094" y="3556651"/>
            <a:ext cx="2122048" cy="2145497"/>
            <a:chOff x="1172633" y="3484033"/>
            <a:chExt cx="2122048" cy="2145497"/>
          </a:xfrm>
        </p:grpSpPr>
        <p:pic>
          <p:nvPicPr>
            <p:cNvPr id="36" name="Picture 35" descr="RawCapsule.pn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6545" y="3512795"/>
              <a:ext cx="2085436" cy="2104035"/>
            </a:xfrm>
            <a:prstGeom prst="ellipse">
              <a:avLst/>
            </a:prstGeom>
          </p:spPr>
        </p:pic>
        <p:pic>
          <p:nvPicPr>
            <p:cNvPr id="21" name="Picture 20" descr="ShadedCapsule3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2633" y="3484033"/>
              <a:ext cx="2122048" cy="2145497"/>
            </a:xfrm>
            <a:prstGeom prst="ellipse">
              <a:avLst/>
            </a:prstGeom>
          </p:spPr>
        </p:pic>
        <p:pic>
          <p:nvPicPr>
            <p:cNvPr id="35" name="Picture 34" descr="HotSpot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956" y="4511818"/>
              <a:ext cx="112614" cy="105989"/>
            </a:xfrm>
            <a:prstGeom prst="rect">
              <a:avLst/>
            </a:prstGeom>
          </p:spPr>
        </p:pic>
      </p:grpSp>
      <p:pic>
        <p:nvPicPr>
          <p:cNvPr id="37" name="Picture 36" descr="2013-047421s2L2-01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5835" y="3218202"/>
            <a:ext cx="3179329" cy="317945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3168" y="3664528"/>
            <a:ext cx="1103813" cy="607053"/>
          </a:xfrm>
          <a:prstGeom prst="rect">
            <a:avLst/>
          </a:prstGeom>
          <a:noFill/>
          <a:ln>
            <a:noFill/>
          </a:ln>
        </p:spPr>
        <p:txBody>
          <a:bodyPr wrap="none" lIns="83019" tIns="41511" rIns="83019" bIns="41511" rtlCol="0">
            <a:spAutoFit/>
          </a:bodyPr>
          <a:lstStyle/>
          <a:p>
            <a:pPr algn="ctr" defTabSz="456378"/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~ 35X </a:t>
            </a:r>
            <a:b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convergence</a:t>
            </a:r>
          </a:p>
        </p:txBody>
      </p:sp>
      <p:sp>
        <p:nvSpPr>
          <p:cNvPr id="45" name="Right Arrow 44"/>
          <p:cNvSpPr/>
          <p:nvPr/>
        </p:nvSpPr>
        <p:spPr bwMode="auto">
          <a:xfrm>
            <a:off x="2468702" y="4341806"/>
            <a:ext cx="929406" cy="491718"/>
          </a:xfrm>
          <a:prstGeom prst="rightArrow">
            <a:avLst>
              <a:gd name="adj1" fmla="val 50000"/>
              <a:gd name="adj2" fmla="val 61065"/>
            </a:avLst>
          </a:prstGeom>
          <a:gradFill rotWithShape="1">
            <a:gsLst>
              <a:gs pos="0">
                <a:schemeClr val="tx2">
                  <a:alpha val="0"/>
                </a:schemeClr>
              </a:gs>
              <a:gs pos="95000">
                <a:schemeClr val="tx2"/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4" eaLnBrk="0" hangingPunct="0"/>
            <a:endParaRPr lang="en-US" dirty="0">
              <a:solidFill>
                <a:prstClr val="black"/>
              </a:solidFill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347882" y="3952005"/>
            <a:ext cx="2827618" cy="590113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32941" y="4691529"/>
            <a:ext cx="2677459" cy="750707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590184s1-0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13" y="831953"/>
            <a:ext cx="4143994" cy="2832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524" y="6584"/>
            <a:ext cx="1946367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Thermonuclear Burn</a:t>
            </a:r>
          </a:p>
        </p:txBody>
      </p:sp>
    </p:spTree>
    <p:extLst>
      <p:ext uri="{BB962C8B-B14F-4D97-AF65-F5344CB8AC3E}">
        <p14:creationId xmlns:p14="http://schemas.microsoft.com/office/powerpoint/2010/main" val="15554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119">
        <p:fade/>
      </p:transition>
    </mc:Choice>
    <mc:Fallback xmlns="">
      <p:transition xmlns:p14="http://schemas.microsoft.com/office/powerpoint/2010/main" spd="med" advTm="143119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US Inertial Confinement Fusion program is studying three main approaches.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76600" y="1752600"/>
            <a:ext cx="2438400" cy="342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4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3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" name="Rounded Rectangle 4"/>
          <p:cNvSpPr/>
          <p:nvPr/>
        </p:nvSpPr>
        <p:spPr>
          <a:xfrm>
            <a:off x="6400800" y="1752600"/>
            <a:ext cx="2438400" cy="342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4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3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6" name="Rounded Rectangle 5"/>
          <p:cNvSpPr/>
          <p:nvPr/>
        </p:nvSpPr>
        <p:spPr>
          <a:xfrm>
            <a:off x="152401" y="1752600"/>
            <a:ext cx="2438400" cy="342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4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3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7" name="TextBox 6"/>
          <p:cNvSpPr txBox="1"/>
          <p:nvPr/>
        </p:nvSpPr>
        <p:spPr>
          <a:xfrm>
            <a:off x="228600" y="1263134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Laser Indirect Drive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5853" y="1263134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Laser Direct Drive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9416" y="1264920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Magnetic Direct Drive</a:t>
            </a:r>
          </a:p>
        </p:txBody>
      </p:sp>
      <p:pic>
        <p:nvPicPr>
          <p:cNvPr id="10" name="Picture 9" descr="Hohlraum4HiF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23"/>
          <a:stretch/>
        </p:blipFill>
        <p:spPr>
          <a:xfrm>
            <a:off x="610936" y="1981201"/>
            <a:ext cx="1598864" cy="2971800"/>
          </a:xfrm>
          <a:prstGeom prst="rect">
            <a:avLst/>
          </a:prstGeom>
        </p:spPr>
      </p:pic>
      <p:pic>
        <p:nvPicPr>
          <p:cNvPr id="11" name="Picture 10" descr="MagLIFmovieF3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133600"/>
            <a:ext cx="1472522" cy="2661015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0938" y="2590800"/>
            <a:ext cx="17454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042" y="5381546"/>
            <a:ext cx="889486" cy="4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25" y="5274319"/>
            <a:ext cx="1095375" cy="6548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lab_icon_text_no_background_rgb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098" y="5371713"/>
            <a:ext cx="454132" cy="461254"/>
          </a:xfrm>
          <a:prstGeom prst="rect">
            <a:avLst/>
          </a:prstGeom>
        </p:spPr>
      </p:pic>
      <p:pic>
        <p:nvPicPr>
          <p:cNvPr id="16" name="Picture 8" descr="SNL_color_stack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5300" y="5371712"/>
            <a:ext cx="533399" cy="5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973125"/>
            <a:ext cx="2630566" cy="37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826" y="5334001"/>
            <a:ext cx="634174" cy="59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136" y="5986446"/>
            <a:ext cx="1214438" cy="2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335828"/>
            <a:ext cx="773126" cy="5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0674" y="5956500"/>
            <a:ext cx="2754126" cy="3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www.pppl.gov/sites/pppl/files/logo.pn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5951" y="5417457"/>
            <a:ext cx="1149815" cy="3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69732A-5879-FF47-832E-FDC541B873CC}"/>
              </a:ext>
            </a:extLst>
          </p:cNvPr>
          <p:cNvSpPr txBox="1"/>
          <p:nvPr/>
        </p:nvSpPr>
        <p:spPr>
          <a:xfrm>
            <a:off x="7440858" y="-21395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ICF approaches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8770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3B61-E626-8748-A387-F50CCA0A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0" y="282034"/>
            <a:ext cx="8933450" cy="1005840"/>
          </a:xfrm>
        </p:spPr>
        <p:txBody>
          <a:bodyPr/>
          <a:lstStyle/>
          <a:p>
            <a:r>
              <a:rPr lang="en-US" sz="2400" dirty="0"/>
              <a:t>A multi-lab Double Shell campaign is focused on delivering a platform to study burning plasma with metal pusher and impact of mix on burn</a:t>
            </a:r>
          </a:p>
        </p:txBody>
      </p:sp>
      <p:pic>
        <p:nvPicPr>
          <p:cNvPr id="5" name="Picture 4" descr="Exploded View">
            <a:extLst>
              <a:ext uri="{FF2B5EF4-FFF2-40B4-BE49-F238E27FC236}">
                <a16:creationId xmlns:a16="http://schemas.microsoft.com/office/drawing/2014/main" id="{60B972E1-6A11-4547-A205-EAB6344C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80" y="1373121"/>
            <a:ext cx="3145689" cy="16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BC7919-125C-3F43-B64B-CF96D67B85F2}"/>
              </a:ext>
            </a:extLst>
          </p:cNvPr>
          <p:cNvGrpSpPr/>
          <p:nvPr/>
        </p:nvGrpSpPr>
        <p:grpSpPr>
          <a:xfrm>
            <a:off x="3914037" y="1623457"/>
            <a:ext cx="4667256" cy="2770122"/>
            <a:chOff x="288687" y="1368000"/>
            <a:chExt cx="8558390" cy="5079600"/>
          </a:xfrm>
        </p:grpSpPr>
        <p:pic>
          <p:nvPicPr>
            <p:cNvPr id="14" name="Picture 13" descr="DS_cutaway_tube.png">
              <a:extLst>
                <a:ext uri="{FF2B5EF4-FFF2-40B4-BE49-F238E27FC236}">
                  <a16:creationId xmlns:a16="http://schemas.microsoft.com/office/drawing/2014/main" id="{ADAF7D5D-EAC5-1841-8D93-9FA67B243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4710" y="1368000"/>
              <a:ext cx="4874030" cy="5079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D538F5-BF4A-CB43-97BA-55C7D99AF27F}"/>
                </a:ext>
              </a:extLst>
            </p:cNvPr>
            <p:cNvSpPr txBox="1"/>
            <p:nvPr/>
          </p:nvSpPr>
          <p:spPr>
            <a:xfrm>
              <a:off x="1042918" y="1521288"/>
              <a:ext cx="1173882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fill-tube</a:t>
              </a:r>
            </a:p>
            <a:p>
              <a:pPr algn="ctr"/>
              <a:r>
                <a:rPr lang="en-US" sz="1200" dirty="0"/>
                <a:t>jetting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AC85DD-7BAC-1242-8707-5D02882F0970}"/>
                </a:ext>
              </a:extLst>
            </p:cNvPr>
            <p:cNvSpPr txBox="1"/>
            <p:nvPr/>
          </p:nvSpPr>
          <p:spPr>
            <a:xfrm>
              <a:off x="7195681" y="3795114"/>
              <a:ext cx="1631561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outer shell</a:t>
              </a:r>
            </a:p>
            <a:p>
              <a:pPr algn="ctr"/>
              <a:r>
                <a:rPr lang="en-US" sz="1200" dirty="0"/>
                <a:t>joint issues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F8F19B-D79A-3847-9396-EB0A382112A1}"/>
                </a:ext>
              </a:extLst>
            </p:cNvPr>
            <p:cNvSpPr txBox="1"/>
            <p:nvPr/>
          </p:nvSpPr>
          <p:spPr>
            <a:xfrm>
              <a:off x="6624325" y="5245490"/>
              <a:ext cx="1795217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ablator/foam</a:t>
              </a:r>
            </a:p>
            <a:p>
              <a:pPr algn="ctr"/>
              <a:r>
                <a:rPr lang="en-US" sz="1200" dirty="0"/>
                <a:t>stability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924199-7AEE-5C42-8ACD-35BA6968C037}"/>
                </a:ext>
              </a:extLst>
            </p:cNvPr>
            <p:cNvSpPr txBox="1"/>
            <p:nvPr/>
          </p:nvSpPr>
          <p:spPr>
            <a:xfrm>
              <a:off x="483034" y="4783792"/>
              <a:ext cx="1795217" cy="111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high-Z</a:t>
              </a:r>
            </a:p>
            <a:p>
              <a:pPr algn="ctr"/>
              <a:r>
                <a:rPr lang="en-US" sz="1200" dirty="0"/>
                <a:t>pusher/foam</a:t>
              </a:r>
            </a:p>
            <a:p>
              <a:pPr algn="ctr"/>
              <a:r>
                <a:rPr lang="en-US" sz="1200" dirty="0"/>
                <a:t>stability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31BB86-0270-7740-862F-F4A251C1FB3D}"/>
                </a:ext>
              </a:extLst>
            </p:cNvPr>
            <p:cNvSpPr txBox="1"/>
            <p:nvPr/>
          </p:nvSpPr>
          <p:spPr>
            <a:xfrm>
              <a:off x="288687" y="3568431"/>
              <a:ext cx="1631563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pusher/fuel</a:t>
              </a:r>
            </a:p>
            <a:p>
              <a:pPr algn="ctr"/>
              <a:r>
                <a:rPr lang="en-US" sz="1200" dirty="0"/>
                <a:t>4</a:t>
              </a:r>
              <a:r>
                <a:rPr lang="en-US" sz="1200" dirty="0">
                  <a:latin typeface="Symbol" charset="2"/>
                  <a:cs typeface="Symbol" charset="2"/>
                </a:rPr>
                <a:t>p</a:t>
              </a:r>
              <a:r>
                <a:rPr lang="en-US" sz="1200" dirty="0"/>
                <a:t> mix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6A1D29-5223-4F44-A846-90C4717E8C3A}"/>
                </a:ext>
              </a:extLst>
            </p:cNvPr>
            <p:cNvSpPr txBox="1"/>
            <p:nvPr/>
          </p:nvSpPr>
          <p:spPr>
            <a:xfrm>
              <a:off x="6222488" y="1531870"/>
              <a:ext cx="2624589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collision &amp;</a:t>
              </a:r>
            </a:p>
            <a:p>
              <a:pPr algn="ctr"/>
              <a:r>
                <a:rPr lang="en-US" sz="1200" dirty="0"/>
                <a:t>momentum transfer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6CC365-5B92-554A-80B5-A3633C88AFD5}"/>
                </a:ext>
              </a:extLst>
            </p:cNvPr>
            <p:cNvSpPr txBox="1"/>
            <p:nvPr/>
          </p:nvSpPr>
          <p:spPr>
            <a:xfrm>
              <a:off x="407136" y="2549587"/>
              <a:ext cx="1526158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inner shell</a:t>
              </a:r>
            </a:p>
            <a:p>
              <a:pPr algn="ctr"/>
              <a:r>
                <a:rPr lang="en-US" sz="1200" dirty="0"/>
                <a:t>shape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914DAD-FF0D-F741-957D-A82863BE31B6}"/>
                </a:ext>
              </a:extLst>
            </p:cNvPr>
            <p:cNvSpPr txBox="1"/>
            <p:nvPr/>
          </p:nvSpPr>
          <p:spPr>
            <a:xfrm>
              <a:off x="7131746" y="2619372"/>
              <a:ext cx="1515063" cy="798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hard x-ray</a:t>
              </a:r>
            </a:p>
            <a:p>
              <a:pPr algn="ctr"/>
              <a:r>
                <a:rPr lang="en-US" sz="1200" dirty="0"/>
                <a:t>preheat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9332A9-0FE8-FB4D-9942-04351AFDC1E8}"/>
                </a:ext>
              </a:extLst>
            </p:cNvPr>
            <p:cNvCxnSpPr/>
            <p:nvPr/>
          </p:nvCxnSpPr>
          <p:spPr bwMode="auto">
            <a:xfrm flipH="1">
              <a:off x="5288937" y="2330778"/>
              <a:ext cx="1018714" cy="10048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3C89571-B354-444B-95D9-9A0B18C632C6}"/>
                </a:ext>
              </a:extLst>
            </p:cNvPr>
            <p:cNvCxnSpPr/>
            <p:nvPr/>
          </p:nvCxnSpPr>
          <p:spPr bwMode="auto">
            <a:xfrm flipH="1">
              <a:off x="5358714" y="3028616"/>
              <a:ext cx="1688550" cy="79553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DEA843C-B3C3-0B42-844D-81D631785774}"/>
                </a:ext>
              </a:extLst>
            </p:cNvPr>
            <p:cNvCxnSpPr/>
            <p:nvPr/>
          </p:nvCxnSpPr>
          <p:spPr bwMode="auto">
            <a:xfrm flipH="1">
              <a:off x="6489066" y="4242853"/>
              <a:ext cx="655883" cy="2791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53F25A4-3B7D-9047-8F65-0A4B0C0D5490}"/>
                </a:ext>
              </a:extLst>
            </p:cNvPr>
            <p:cNvCxnSpPr/>
            <p:nvPr/>
          </p:nvCxnSpPr>
          <p:spPr bwMode="auto">
            <a:xfrm flipH="1" flipV="1">
              <a:off x="5734394" y="5176833"/>
              <a:ext cx="852356" cy="44773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655FFA-03D6-0740-B895-79EB86CABCA6}"/>
                </a:ext>
              </a:extLst>
            </p:cNvPr>
            <p:cNvCxnSpPr/>
            <p:nvPr/>
          </p:nvCxnSpPr>
          <p:spPr bwMode="auto">
            <a:xfrm flipH="1" flipV="1">
              <a:off x="1967652" y="2958833"/>
              <a:ext cx="2497941" cy="100488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B546B1-A115-8F49-8F85-AB663E40C050}"/>
                </a:ext>
              </a:extLst>
            </p:cNvPr>
            <p:cNvCxnSpPr/>
            <p:nvPr/>
          </p:nvCxnSpPr>
          <p:spPr bwMode="auto">
            <a:xfrm flipH="1" flipV="1">
              <a:off x="2216634" y="1965657"/>
              <a:ext cx="2165229" cy="1174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E91774-3361-AC4C-8F83-E19D8DF8B177}"/>
                </a:ext>
              </a:extLst>
            </p:cNvPr>
            <p:cNvCxnSpPr>
              <a:endCxn id="18" idx="3"/>
            </p:cNvCxnSpPr>
            <p:nvPr/>
          </p:nvCxnSpPr>
          <p:spPr bwMode="auto">
            <a:xfrm flipH="1">
              <a:off x="2278251" y="4410334"/>
              <a:ext cx="1991976" cy="93266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674C031-A34F-D441-AB62-965F1D6A51FD}"/>
                </a:ext>
              </a:extLst>
            </p:cNvPr>
            <p:cNvCxnSpPr/>
            <p:nvPr/>
          </p:nvCxnSpPr>
          <p:spPr bwMode="auto">
            <a:xfrm flipH="1" flipV="1">
              <a:off x="1995563" y="4033503"/>
              <a:ext cx="2414210" cy="9769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31" name="Text Box 4">
            <a:extLst>
              <a:ext uri="{FF2B5EF4-FFF2-40B4-BE49-F238E27FC236}">
                <a16:creationId xmlns:a16="http://schemas.microsoft.com/office/drawing/2014/main" id="{DCE445FF-D17D-D44F-8C9C-BFE624BAE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773576"/>
            <a:ext cx="917180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national Double Shell effort: working together to solve a technically challenging problem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7375C8-8A1A-7B4D-A6A1-22AAB888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96588" y="3158579"/>
            <a:ext cx="2241160" cy="245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D1B06B-29F1-A34D-87DC-BBD2AEB235B6}"/>
              </a:ext>
            </a:extLst>
          </p:cNvPr>
          <p:cNvSpPr txBox="1"/>
          <p:nvPr/>
        </p:nvSpPr>
        <p:spPr>
          <a:xfrm>
            <a:off x="4114801" y="4657813"/>
            <a:ext cx="4233340" cy="923330"/>
          </a:xfrm>
          <a:prstGeom prst="rect">
            <a:avLst/>
          </a:prstGeom>
          <a:noFill/>
          <a:ln>
            <a:solidFill>
              <a:srgbClr val="0F4F9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Near-term focus on improving </a:t>
            </a:r>
            <a:r>
              <a:rPr lang="en-US" dirty="0" err="1"/>
              <a:t>hohlraum</a:t>
            </a:r>
            <a:r>
              <a:rPr lang="en-US" dirty="0"/>
              <a:t> coupling efficiency and inner-shell symmetry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009676-B594-DF41-85ED-E85B78BEA018}"/>
              </a:ext>
            </a:extLst>
          </p:cNvPr>
          <p:cNvSpPr txBox="1"/>
          <p:nvPr/>
        </p:nvSpPr>
        <p:spPr>
          <a:xfrm>
            <a:off x="210551" y="4970605"/>
            <a:ext cx="19331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Hohlraum</a:t>
            </a:r>
            <a:r>
              <a:rPr lang="en-US" sz="1200" dirty="0"/>
              <a:t> coupling efficiency w/ outer shell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3C27D1-A265-C34B-BEBA-14E7AC3377FB}"/>
              </a:ext>
            </a:extLst>
          </p:cNvPr>
          <p:cNvCxnSpPr/>
          <p:nvPr/>
        </p:nvCxnSpPr>
        <p:spPr bwMode="auto">
          <a:xfrm flipH="1">
            <a:off x="832385" y="4472539"/>
            <a:ext cx="1086310" cy="5086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B5BE7E2-A120-C141-B84C-160EEFCDA11E}"/>
              </a:ext>
            </a:extLst>
          </p:cNvPr>
          <p:cNvSpPr txBox="1"/>
          <p:nvPr/>
        </p:nvSpPr>
        <p:spPr>
          <a:xfrm>
            <a:off x="6305315" y="-19360"/>
            <a:ext cx="286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 Platform: Double Shell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1352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E147B6-7F5C-1243-96B2-B403ECEB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Increasing fusion yields widens application space and reduces extrapolation uncertainties for SSP studies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F625EC7-F7DB-BE46-9DC3-E1038E81E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9" y="5878084"/>
            <a:ext cx="9144000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A high yield capabilities requirement drive highly diagnosed and highly flexible platforms for rapid assessments of the stockpile, adversary capabilities, and potential new technologies, thus greatly enhancing nation’s nuclear agility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56B27D8-63E1-DA4C-9B49-C65DEF429FDD}"/>
              </a:ext>
            </a:extLst>
          </p:cNvPr>
          <p:cNvSpPr/>
          <p:nvPr/>
        </p:nvSpPr>
        <p:spPr>
          <a:xfrm>
            <a:off x="2004648" y="2498834"/>
            <a:ext cx="5231318" cy="5188261"/>
          </a:xfrm>
          <a:prstGeom prst="arc">
            <a:avLst/>
          </a:prstGeom>
          <a:ln w="28575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E3A02EA-3610-6A4E-A40D-2DDBA837E6C8}"/>
              </a:ext>
            </a:extLst>
          </p:cNvPr>
          <p:cNvSpPr/>
          <p:nvPr/>
        </p:nvSpPr>
        <p:spPr>
          <a:xfrm>
            <a:off x="2694445" y="3117492"/>
            <a:ext cx="3958748" cy="3926165"/>
          </a:xfrm>
          <a:prstGeom prst="arc">
            <a:avLst/>
          </a:prstGeom>
          <a:ln w="28575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C4C886-D62F-564C-B9F9-37A1377DAB0F}"/>
              </a:ext>
            </a:extLst>
          </p:cNvPr>
          <p:cNvGrpSpPr/>
          <p:nvPr/>
        </p:nvGrpSpPr>
        <p:grpSpPr>
          <a:xfrm>
            <a:off x="2008639" y="2498036"/>
            <a:ext cx="5231318" cy="5188261"/>
            <a:chOff x="2678186" y="1745673"/>
            <a:chExt cx="6975090" cy="6917681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63C80BBE-D9C8-2543-A595-5E44872EB3E0}"/>
                </a:ext>
              </a:extLst>
            </p:cNvPr>
            <p:cNvSpPr/>
            <p:nvPr/>
          </p:nvSpPr>
          <p:spPr>
            <a:xfrm flipH="1">
              <a:off x="2678186" y="1745673"/>
              <a:ext cx="6975090" cy="6917681"/>
            </a:xfrm>
            <a:prstGeom prst="arc">
              <a:avLst/>
            </a:prstGeom>
            <a:ln w="28575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A211195-19EE-4B49-94D0-159E869E4C67}"/>
                </a:ext>
              </a:extLst>
            </p:cNvPr>
            <p:cNvSpPr/>
            <p:nvPr/>
          </p:nvSpPr>
          <p:spPr>
            <a:xfrm flipH="1">
              <a:off x="3597914" y="2570550"/>
              <a:ext cx="5278331" cy="5234887"/>
            </a:xfrm>
            <a:prstGeom prst="arc">
              <a:avLst/>
            </a:prstGeom>
            <a:ln w="28575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C152767-6F8B-3941-A20F-DB20394805DE}"/>
                </a:ext>
              </a:extLst>
            </p:cNvPr>
            <p:cNvSpPr/>
            <p:nvPr/>
          </p:nvSpPr>
          <p:spPr>
            <a:xfrm>
              <a:off x="4454774" y="3430064"/>
              <a:ext cx="3620258" cy="3590461"/>
            </a:xfrm>
            <a:prstGeom prst="arc">
              <a:avLst/>
            </a:prstGeom>
            <a:ln w="28575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A639C0F0-38C8-5B4B-8F7F-9BCBAA00EBC8}"/>
                </a:ext>
              </a:extLst>
            </p:cNvPr>
            <p:cNvSpPr/>
            <p:nvPr/>
          </p:nvSpPr>
          <p:spPr>
            <a:xfrm flipH="1">
              <a:off x="4460094" y="3429000"/>
              <a:ext cx="3620258" cy="3590461"/>
            </a:xfrm>
            <a:prstGeom prst="arc">
              <a:avLst/>
            </a:prstGeom>
            <a:ln w="28575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" name="Picture 12" descr="Hohlraum4HiFt.png">
            <a:extLst>
              <a:ext uri="{FF2B5EF4-FFF2-40B4-BE49-F238E27FC236}">
                <a16:creationId xmlns:a16="http://schemas.microsoft.com/office/drawing/2014/main" id="{56810B1C-6529-7D4B-B44E-264235A1E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23"/>
          <a:stretch/>
        </p:blipFill>
        <p:spPr>
          <a:xfrm rot="5400000">
            <a:off x="5818984" y="2534100"/>
            <a:ext cx="773324" cy="14373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A3017DB-8061-E743-88E1-01895A272B7D}"/>
              </a:ext>
            </a:extLst>
          </p:cNvPr>
          <p:cNvGrpSpPr/>
          <p:nvPr/>
        </p:nvGrpSpPr>
        <p:grpSpPr>
          <a:xfrm>
            <a:off x="5855464" y="3675633"/>
            <a:ext cx="2324725" cy="1744189"/>
            <a:chOff x="91411" y="1338671"/>
            <a:chExt cx="3099633" cy="2325585"/>
          </a:xfrm>
        </p:grpSpPr>
        <p:pic>
          <p:nvPicPr>
            <p:cNvPr id="17" name="Picture 16" descr="strategic-systems.png">
              <a:extLst>
                <a:ext uri="{FF2B5EF4-FFF2-40B4-BE49-F238E27FC236}">
                  <a16:creationId xmlns:a16="http://schemas.microsoft.com/office/drawing/2014/main" id="{674D15A6-4CAD-AD4C-BD87-714348F2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459" y="1338671"/>
              <a:ext cx="2325585" cy="2325585"/>
            </a:xfrm>
            <a:prstGeom prst="rect">
              <a:avLst/>
            </a:prstGeom>
          </p:spPr>
        </p:pic>
        <p:pic>
          <p:nvPicPr>
            <p:cNvPr id="18" name="Picture 17" descr="arrow_1-01.png">
              <a:extLst>
                <a:ext uri="{FF2B5EF4-FFF2-40B4-BE49-F238E27FC236}">
                  <a16:creationId xmlns:a16="http://schemas.microsoft.com/office/drawing/2014/main" id="{2C60610A-340F-D846-B71F-CCB272E5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636" y="2797486"/>
              <a:ext cx="826129" cy="296159"/>
            </a:xfrm>
            <a:prstGeom prst="rect">
              <a:avLst/>
            </a:prstGeom>
          </p:spPr>
        </p:pic>
        <p:pic>
          <p:nvPicPr>
            <p:cNvPr id="19" name="Picture 18" descr="image7.png">
              <a:extLst>
                <a:ext uri="{FF2B5EF4-FFF2-40B4-BE49-F238E27FC236}">
                  <a16:creationId xmlns:a16="http://schemas.microsoft.com/office/drawing/2014/main" id="{91CAA951-71C2-0044-BEB4-0F64FB0E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11" y="1553273"/>
              <a:ext cx="969733" cy="2022924"/>
            </a:xfrm>
            <a:prstGeom prst="rect">
              <a:avLst/>
            </a:prstGeom>
          </p:spPr>
        </p:pic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EDC1FFA7-036D-704D-BE57-C6AF304E4049}"/>
                </a:ext>
              </a:extLst>
            </p:cNvPr>
            <p:cNvSpPr/>
            <p:nvPr/>
          </p:nvSpPr>
          <p:spPr bwMode="auto">
            <a:xfrm rot="20700000">
              <a:off x="1005760" y="2129129"/>
              <a:ext cx="437078" cy="123701"/>
            </a:xfrm>
            <a:prstGeom prst="rightArrow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2302" tIns="31151" rIns="62302" bIns="31151"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125">
                <a:solidFill>
                  <a:srgbClr val="000000"/>
                </a:solidFill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EC4BA30C-3C71-7C41-BA7A-C9E80A041D16}"/>
                </a:ext>
              </a:extLst>
            </p:cNvPr>
            <p:cNvSpPr/>
            <p:nvPr/>
          </p:nvSpPr>
          <p:spPr bwMode="auto">
            <a:xfrm rot="20700000">
              <a:off x="1302643" y="2442507"/>
              <a:ext cx="437078" cy="123701"/>
            </a:xfrm>
            <a:prstGeom prst="rightArrow">
              <a:avLst/>
            </a:prstGeom>
            <a:solidFill>
              <a:srgbClr val="F1B13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2302" tIns="31151" rIns="62302" bIns="31151"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125">
                <a:solidFill>
                  <a:srgbClr val="000000"/>
                </a:solidFill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2F38BDE6-6B66-A74B-8B77-D783D2786BA6}"/>
                </a:ext>
              </a:extLst>
            </p:cNvPr>
            <p:cNvSpPr/>
            <p:nvPr/>
          </p:nvSpPr>
          <p:spPr bwMode="auto">
            <a:xfrm rot="20700000">
              <a:off x="1624266" y="2846598"/>
              <a:ext cx="437078" cy="123701"/>
            </a:xfrm>
            <a:prstGeom prst="rightArrow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2302" tIns="31151" rIns="62302" bIns="31151"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125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P590184s1-01.png">
            <a:extLst>
              <a:ext uri="{FF2B5EF4-FFF2-40B4-BE49-F238E27FC236}">
                <a16:creationId xmlns:a16="http://schemas.microsoft.com/office/drawing/2014/main" id="{795F803A-1835-E741-B075-719D6DE7A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557" y="3541237"/>
            <a:ext cx="1186193" cy="8108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543EA1-0562-184E-8B6B-BB93903E05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849" y="4299790"/>
            <a:ext cx="872260" cy="685596"/>
          </a:xfrm>
          <a:prstGeom prst="rect">
            <a:avLst/>
          </a:prstGeom>
        </p:spPr>
      </p:pic>
      <p:pic>
        <p:nvPicPr>
          <p:cNvPr id="27" name="Picture 26" descr="Screen Shot 2016-03-24 at 8.33.27 PM.png">
            <a:extLst>
              <a:ext uri="{FF2B5EF4-FFF2-40B4-BE49-F238E27FC236}">
                <a16:creationId xmlns:a16="http://schemas.microsoft.com/office/drawing/2014/main" id="{288900F2-3A3C-9740-93EF-E5856CD40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302" y="2133671"/>
            <a:ext cx="1354727" cy="1139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087D9B-F21C-EA44-95C4-F8470574B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997" y="2148927"/>
            <a:ext cx="1054956" cy="933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CD0DF2-C280-AE48-852F-DB5F333DB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855" y="3062707"/>
            <a:ext cx="785640" cy="73177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8FF369B-DF8E-C442-9516-018CB33D69A8}"/>
              </a:ext>
            </a:extLst>
          </p:cNvPr>
          <p:cNvGrpSpPr/>
          <p:nvPr/>
        </p:nvGrpSpPr>
        <p:grpSpPr>
          <a:xfrm rot="16200000">
            <a:off x="3909081" y="3747709"/>
            <a:ext cx="1492965" cy="1322046"/>
            <a:chOff x="888067" y="1645961"/>
            <a:chExt cx="2328949" cy="206232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3F3CD5A-2F5C-AA43-BBE6-7B31FAEDF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V="1">
              <a:off x="573609" y="1960419"/>
              <a:ext cx="1886749" cy="1257833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7597AB4-0EB7-EA45-8C14-201C47B4D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37785" y="2852443"/>
              <a:ext cx="879231" cy="168624"/>
            </a:xfrm>
            <a:prstGeom prst="straightConnector1">
              <a:avLst/>
            </a:prstGeom>
            <a:ln w="19050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799D517-8A34-C44D-A162-7E0D443DC18B}"/>
                </a:ext>
              </a:extLst>
            </p:cNvPr>
            <p:cNvCxnSpPr>
              <a:cxnSpLocks/>
            </p:cNvCxnSpPr>
            <p:nvPr/>
          </p:nvCxnSpPr>
          <p:spPr>
            <a:xfrm>
              <a:off x="2494800" y="3070515"/>
              <a:ext cx="719707" cy="398399"/>
            </a:xfrm>
            <a:prstGeom prst="straightConnector1">
              <a:avLst/>
            </a:prstGeom>
            <a:ln w="19050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C57582-EC22-6B4D-A4C8-7C42C8CB3A24}"/>
                </a:ext>
              </a:extLst>
            </p:cNvPr>
            <p:cNvCxnSpPr>
              <a:cxnSpLocks/>
            </p:cNvCxnSpPr>
            <p:nvPr/>
          </p:nvCxnSpPr>
          <p:spPr>
            <a:xfrm>
              <a:off x="2293147" y="3232821"/>
              <a:ext cx="584665" cy="475464"/>
            </a:xfrm>
            <a:prstGeom prst="straightConnector1">
              <a:avLst/>
            </a:prstGeom>
            <a:ln w="19050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18" descr="Arrow5">
              <a:extLst>
                <a:ext uri="{FF2B5EF4-FFF2-40B4-BE49-F238E27FC236}">
                  <a16:creationId xmlns:a16="http://schemas.microsoft.com/office/drawing/2014/main" id="{09D9BC01-2793-1941-99C1-CFD635526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468665" flipH="1">
              <a:off x="2124416" y="2436863"/>
              <a:ext cx="1079305" cy="276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8" descr="Arrow5">
              <a:extLst>
                <a:ext uri="{FF2B5EF4-FFF2-40B4-BE49-F238E27FC236}">
                  <a16:creationId xmlns:a16="http://schemas.microsoft.com/office/drawing/2014/main" id="{000391F6-DFBE-3E40-BD34-5E581A1D1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622470" flipH="1">
              <a:off x="2052823" y="2180710"/>
              <a:ext cx="1079305" cy="276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C99FDC-8654-2342-AED5-140BD1D33E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72313" y="2752960"/>
              <a:ext cx="1390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61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75000"/>
                </a:schemeClr>
              </a:solidFill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683B95-E1D2-C34B-9723-0E14BC389F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37785" y="2952487"/>
              <a:ext cx="1390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61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75000"/>
                </a:schemeClr>
              </a:solidFill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35E2D3-93CB-CF4B-9032-70F9D80190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20208" y="3092689"/>
              <a:ext cx="1390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61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75000"/>
                </a:schemeClr>
              </a:solidFill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31" descr="Exploded View">
            <a:extLst>
              <a:ext uri="{FF2B5EF4-FFF2-40B4-BE49-F238E27FC236}">
                <a16:creationId xmlns:a16="http://schemas.microsoft.com/office/drawing/2014/main" id="{31F14A9B-085D-4E4F-B5D7-AF44CE02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6" t="18382" r="3436" b="18820"/>
          <a:stretch>
            <a:fillRect/>
          </a:stretch>
        </p:blipFill>
        <p:spPr bwMode="auto">
          <a:xfrm>
            <a:off x="5951044" y="2385696"/>
            <a:ext cx="1094549" cy="5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C3BA2D6-AE95-1C47-BB23-4DADB4146DF1}"/>
              </a:ext>
            </a:extLst>
          </p:cNvPr>
          <p:cNvSpPr txBox="1"/>
          <p:nvPr/>
        </p:nvSpPr>
        <p:spPr>
          <a:xfrm>
            <a:off x="3125218" y="5025775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 MJ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F0357-05A1-1A47-9D86-2676FB7D8BAF}"/>
              </a:ext>
            </a:extLst>
          </p:cNvPr>
          <p:cNvSpPr txBox="1"/>
          <p:nvPr/>
        </p:nvSpPr>
        <p:spPr>
          <a:xfrm>
            <a:off x="2346198" y="5020924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100 MJ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10B7A2-D9B0-A044-88F3-BA71AEDBB075}"/>
              </a:ext>
            </a:extLst>
          </p:cNvPr>
          <p:cNvSpPr txBox="1"/>
          <p:nvPr/>
        </p:nvSpPr>
        <p:spPr>
          <a:xfrm>
            <a:off x="1758207" y="5039842"/>
            <a:ext cx="550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 GJ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780A04-690B-6546-AAB9-BF69C8AA2C27}"/>
              </a:ext>
            </a:extLst>
          </p:cNvPr>
          <p:cNvSpPr txBox="1"/>
          <p:nvPr/>
        </p:nvSpPr>
        <p:spPr>
          <a:xfrm>
            <a:off x="149335" y="3098736"/>
            <a:ext cx="1679777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Full weapon Physics:</a:t>
            </a:r>
          </a:p>
          <a:p>
            <a:r>
              <a:rPr lang="en-US" sz="1350" dirty="0"/>
              <a:t>primary boost, secondary physics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FAF729-0CD7-6046-A561-23F5B3625F72}"/>
              </a:ext>
            </a:extLst>
          </p:cNvPr>
          <p:cNvSpPr txBox="1"/>
          <p:nvPr/>
        </p:nvSpPr>
        <p:spPr>
          <a:xfrm>
            <a:off x="1018077" y="2059847"/>
            <a:ext cx="1557383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Material &amp; plasma properties at actual weapon conditions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368BD6-9C77-0945-8D06-4D4EC8C1ED74}"/>
              </a:ext>
            </a:extLst>
          </p:cNvPr>
          <p:cNvSpPr txBox="1"/>
          <p:nvPr/>
        </p:nvSpPr>
        <p:spPr>
          <a:xfrm>
            <a:off x="7124312" y="2161556"/>
            <a:ext cx="1557383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Innovative design and physics concept assessments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014BFE-53CD-1147-920F-972F81591C57}"/>
              </a:ext>
            </a:extLst>
          </p:cNvPr>
          <p:cNvSpPr txBox="1"/>
          <p:nvPr/>
        </p:nvSpPr>
        <p:spPr>
          <a:xfrm>
            <a:off x="7451828" y="3663535"/>
            <a:ext cx="1557383" cy="50783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At threat level full system tests</a:t>
            </a:r>
          </a:p>
        </p:txBody>
      </p:sp>
    </p:spTree>
    <p:extLst>
      <p:ext uri="{BB962C8B-B14F-4D97-AF65-F5344CB8AC3E}">
        <p14:creationId xmlns:p14="http://schemas.microsoft.com/office/powerpoint/2010/main" val="3307552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62" y="281407"/>
            <a:ext cx="8592687" cy="1027748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dirty="0"/>
              <a:t>HED weapon physics efforts are focused on supporting the current and future stockpile needs and develop the stewards and capabilities for long-term stockpile sustainment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787798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"/>
                <a:cs typeface="Arial"/>
              </a:rPr>
              <a:t>Experiments are critical in developing and maintaining the design and innovation culture for the weapon program in the absence of further underground nuclear testing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39221" y="1409910"/>
            <a:ext cx="3369833" cy="2912107"/>
            <a:chOff x="2161008" y="1274112"/>
            <a:chExt cx="4838562" cy="4181338"/>
          </a:xfrm>
        </p:grpSpPr>
        <p:sp>
          <p:nvSpPr>
            <p:cNvPr id="3" name="Isosceles Triangle 2"/>
            <p:cNvSpPr/>
            <p:nvPr/>
          </p:nvSpPr>
          <p:spPr bwMode="auto">
            <a:xfrm>
              <a:off x="2454829" y="1478448"/>
              <a:ext cx="4331493" cy="3468687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050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8127005">
              <a:off x="1323114" y="2950984"/>
              <a:ext cx="3729376" cy="375632"/>
            </a:xfrm>
            <a:prstGeom prst="rect">
              <a:avLst/>
            </a:prstGeom>
            <a:solidFill>
              <a:srgbClr val="214A8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FFFFFF"/>
                  </a:solidFill>
                </a:rPr>
                <a:t>Sustaining the Current Stockpile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3469880">
              <a:off x="4255014" y="2891386"/>
              <a:ext cx="3464553" cy="3756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FFFFFF"/>
                  </a:solidFill>
                </a:rPr>
                <a:t>Enabling the Future Stockpile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1008" y="5079818"/>
              <a:ext cx="4838562" cy="3756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Capability for Long-term Stockpile Sustainment</a:t>
              </a:r>
            </a:p>
          </p:txBody>
        </p:sp>
      </p:grpSp>
      <p:sp>
        <p:nvSpPr>
          <p:cNvPr id="11" name="Right Arrow 10"/>
          <p:cNvSpPr/>
          <p:nvPr/>
        </p:nvSpPr>
        <p:spPr bwMode="auto">
          <a:xfrm>
            <a:off x="3321548" y="4558838"/>
            <a:ext cx="2491149" cy="971264"/>
          </a:xfrm>
          <a:prstGeom prst="rightArrow">
            <a:avLst/>
          </a:prstGeom>
          <a:solidFill>
            <a:srgbClr val="77933C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Recruit, train, retain the next-gen stewards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765" y="4531164"/>
            <a:ext cx="1702910" cy="1135273"/>
          </a:xfrm>
          <a:prstGeom prst="rect">
            <a:avLst/>
          </a:prstGeom>
          <a:ln w="38100" cmpd="sng">
            <a:noFill/>
          </a:ln>
        </p:spPr>
      </p:pic>
      <p:pic>
        <p:nvPicPr>
          <p:cNvPr id="14" name="Picture 13" descr="LEP Graphic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769" y="2070058"/>
            <a:ext cx="2041770" cy="1082515"/>
          </a:xfrm>
          <a:prstGeom prst="rect">
            <a:avLst/>
          </a:prstGeom>
        </p:spPr>
      </p:pic>
      <p:pic>
        <p:nvPicPr>
          <p:cNvPr id="15" name="Picture 14" descr="LEP Graphic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615" y="3035806"/>
            <a:ext cx="2139462" cy="1008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3959" y="1377464"/>
            <a:ext cx="2210509" cy="66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86" y="1375924"/>
            <a:ext cx="1229288" cy="1087209"/>
          </a:xfrm>
          <a:prstGeom prst="rect">
            <a:avLst/>
          </a:prstGeom>
        </p:spPr>
      </p:pic>
      <p:pic>
        <p:nvPicPr>
          <p:cNvPr id="19" name="Picture 18" descr="P590184s1-0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524" y="1143002"/>
            <a:ext cx="1230683" cy="8412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037" y="1870102"/>
            <a:ext cx="1163013" cy="914128"/>
          </a:xfrm>
          <a:prstGeom prst="rect">
            <a:avLst/>
          </a:prstGeom>
        </p:spPr>
      </p:pic>
      <p:pic>
        <p:nvPicPr>
          <p:cNvPr id="17" name="Picture 16" descr="image10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157" y="2608391"/>
            <a:ext cx="1828843" cy="13205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1DDF4A8-3E37-7B4E-90EC-E8D08047C08A}"/>
              </a:ext>
            </a:extLst>
          </p:cNvPr>
          <p:cNvGrpSpPr/>
          <p:nvPr/>
        </p:nvGrpSpPr>
        <p:grpSpPr>
          <a:xfrm>
            <a:off x="3604574" y="2220001"/>
            <a:ext cx="1557904" cy="1729859"/>
            <a:chOff x="3356531" y="2354142"/>
            <a:chExt cx="2330332" cy="2587544"/>
          </a:xfrm>
        </p:grpSpPr>
        <p:pic>
          <p:nvPicPr>
            <p:cNvPr id="21" name="Picture 20" descr="P1042060.jpg">
              <a:extLst>
                <a:ext uri="{FF2B5EF4-FFF2-40B4-BE49-F238E27FC236}">
                  <a16:creationId xmlns:a16="http://schemas.microsoft.com/office/drawing/2014/main" id="{767E5F4B-7AD0-CD43-918C-0BF858B5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25" y="3369775"/>
              <a:ext cx="2034238" cy="1571911"/>
            </a:xfrm>
            <a:prstGeom prst="rect">
              <a:avLst/>
            </a:prstGeom>
          </p:spPr>
        </p:pic>
        <p:pic>
          <p:nvPicPr>
            <p:cNvPr id="22" name="Picture 23">
              <a:extLst>
                <a:ext uri="{FF2B5EF4-FFF2-40B4-BE49-F238E27FC236}">
                  <a16:creationId xmlns:a16="http://schemas.microsoft.com/office/drawing/2014/main" id="{684CA86E-0C7D-954E-91CE-D105EFF21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531" y="3150617"/>
              <a:ext cx="1374037" cy="69742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pic>
          <p:nvPicPr>
            <p:cNvPr id="23" name="Picture 22" descr="ArcsAndSparks.png">
              <a:extLst>
                <a:ext uri="{FF2B5EF4-FFF2-40B4-BE49-F238E27FC236}">
                  <a16:creationId xmlns:a16="http://schemas.microsoft.com/office/drawing/2014/main" id="{E00B5BD3-9C12-164E-8666-0D810D5D3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8725" y="2871365"/>
              <a:ext cx="944633" cy="592859"/>
            </a:xfrm>
            <a:prstGeom prst="rect">
              <a:avLst/>
            </a:prstGeom>
          </p:spPr>
        </p:pic>
        <p:pic>
          <p:nvPicPr>
            <p:cNvPr id="24" name="Picture 23" descr="NIF-0609-16541s1.jpg">
              <a:extLst>
                <a:ext uri="{FF2B5EF4-FFF2-40B4-BE49-F238E27FC236}">
                  <a16:creationId xmlns:a16="http://schemas.microsoft.com/office/drawing/2014/main" id="{2F88607C-615D-2244-98BE-9DDCF9A29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9861" y="2354142"/>
              <a:ext cx="710017" cy="90605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01C8C3-2700-D244-9D0A-BD9F1AA1DFA0}"/>
              </a:ext>
            </a:extLst>
          </p:cNvPr>
          <p:cNvSpPr txBox="1"/>
          <p:nvPr/>
        </p:nvSpPr>
        <p:spPr>
          <a:xfrm>
            <a:off x="-3524" y="6584"/>
            <a:ext cx="1003801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Summary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C77FAD-851C-4B49-AE43-9DF2033C5A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757" y="4450064"/>
            <a:ext cx="1516639" cy="118169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50911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7670-68A3-A041-A388-CC128FA3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20136"/>
            <a:ext cx="8559800" cy="10058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</a:rPr>
              <a:t>Take Away Message</a:t>
            </a:r>
            <a:r>
              <a:rPr lang="en-US" sz="2000" dirty="0"/>
              <a:t>: In the absence of further UGT’s and facing changes due to aging and threats, we need better science underpinning of future stockpile and therefore requiring better experimental capabilities and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3916-AE17-BD41-9D8C-B4D66CF9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7733"/>
            <a:ext cx="8229600" cy="4980487"/>
          </a:xfrm>
        </p:spPr>
        <p:txBody>
          <a:bodyPr/>
          <a:lstStyle/>
          <a:p>
            <a:r>
              <a:rPr lang="en-US" dirty="0"/>
              <a:t>Experimental science is critical to underpin the design, assessment, and certification of the enduring stockpile</a:t>
            </a:r>
          </a:p>
          <a:p>
            <a:pPr lvl="1"/>
            <a:r>
              <a:rPr lang="en-US" dirty="0"/>
              <a:t>It takes decades to build the capabilities and tools to train the stewards</a:t>
            </a:r>
          </a:p>
          <a:p>
            <a:pPr lvl="1"/>
            <a:r>
              <a:rPr lang="en-US" dirty="0"/>
              <a:t>We need improved capabilities for a full range of weapon areas</a:t>
            </a:r>
          </a:p>
          <a:p>
            <a:r>
              <a:rPr lang="en-US" dirty="0"/>
              <a:t>We need to maintain preeminent weapon science capabilities</a:t>
            </a:r>
          </a:p>
          <a:p>
            <a:pPr lvl="1"/>
            <a:r>
              <a:rPr lang="en-US" dirty="0"/>
              <a:t>Science is part of deterrence</a:t>
            </a:r>
          </a:p>
          <a:p>
            <a:pPr lvl="1"/>
            <a:r>
              <a:rPr lang="en-US" dirty="0"/>
              <a:t>Communicate the importance of science to stakeholders</a:t>
            </a:r>
          </a:p>
          <a:p>
            <a:r>
              <a:rPr lang="en-US" dirty="0"/>
              <a:t>We need experiments to certify the future certifiers</a:t>
            </a:r>
          </a:p>
          <a:p>
            <a:pPr lvl="1"/>
            <a:r>
              <a:rPr lang="en-US" dirty="0"/>
              <a:t>Grounded by experimental realities, meeting mother nature head on</a:t>
            </a:r>
          </a:p>
          <a:p>
            <a:pPr lvl="1"/>
            <a:r>
              <a:rPr lang="en-US" dirty="0"/>
              <a:t>External community – academics, DOE Science, …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B235363-20FE-9B43-953E-34ACB362A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5404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600" b="1" dirty="0"/>
              <a:t>We must be prepared to be able to effectively deliver the science underpinning for future stockpile needs in a much shorter time scale in response to anticipated changes and threats</a:t>
            </a:r>
          </a:p>
        </p:txBody>
      </p:sp>
    </p:spTree>
    <p:extLst>
      <p:ext uri="{BB962C8B-B14F-4D97-AF65-F5344CB8AC3E}">
        <p14:creationId xmlns:p14="http://schemas.microsoft.com/office/powerpoint/2010/main" val="348256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row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7574">
            <a:off x="4978400" y="3350805"/>
            <a:ext cx="1365504" cy="2023872"/>
          </a:xfrm>
          <a:prstGeom prst="rect">
            <a:avLst/>
          </a:prstGeom>
        </p:spPr>
      </p:pic>
      <p:pic>
        <p:nvPicPr>
          <p:cNvPr id="8" name="Picture 7" descr="arrow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9605">
            <a:off x="2535902" y="4280266"/>
            <a:ext cx="720715" cy="999238"/>
          </a:xfrm>
          <a:prstGeom prst="rect">
            <a:avLst/>
          </a:prstGeom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545739" y="5437081"/>
            <a:ext cx="3777325" cy="3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</a:rPr>
              <a:t>(UGTs, sub-</a:t>
            </a:r>
            <a:r>
              <a:rPr lang="en-US" sz="1200" err="1">
                <a:solidFill>
                  <a:schemeClr val="tx1"/>
                </a:solidFill>
              </a:rPr>
              <a:t>crits</a:t>
            </a:r>
            <a:r>
              <a:rPr lang="en-US" sz="1200">
                <a:solidFill>
                  <a:schemeClr val="tx1"/>
                </a:solidFill>
              </a:rPr>
              <a:t>, DARHT, JASPER, </a:t>
            </a:r>
            <a:r>
              <a:rPr lang="en-US" sz="1200" err="1">
                <a:solidFill>
                  <a:schemeClr val="tx1"/>
                </a:solidFill>
              </a:rPr>
              <a:t>etc</a:t>
            </a:r>
            <a:r>
              <a:rPr lang="en-US" sz="1200">
                <a:solidFill>
                  <a:schemeClr val="tx1"/>
                </a:solidFill>
              </a:rPr>
              <a:t>)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1934461" y="2574709"/>
            <a:ext cx="5228881" cy="590135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7 w 21600"/>
              <a:gd name="T13" fmla="*/ 0 h 21600"/>
              <a:gd name="T14" fmla="*/ 21193 w 21600"/>
              <a:gd name="T15" fmla="*/ 133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18" y="10673"/>
                </a:moveTo>
                <a:cubicBezTo>
                  <a:pt x="1388" y="5486"/>
                  <a:pt x="5612" y="1318"/>
                  <a:pt x="10800" y="1318"/>
                </a:cubicBezTo>
                <a:cubicBezTo>
                  <a:pt x="15987" y="1318"/>
                  <a:pt x="20211" y="5486"/>
                  <a:pt x="20281" y="10673"/>
                </a:cubicBezTo>
                <a:lnTo>
                  <a:pt x="21599" y="10655"/>
                </a:lnTo>
                <a:cubicBezTo>
                  <a:pt x="21519" y="4747"/>
                  <a:pt x="16708" y="0"/>
                  <a:pt x="10799" y="0"/>
                </a:cubicBezTo>
                <a:cubicBezTo>
                  <a:pt x="4891" y="0"/>
                  <a:pt x="80" y="4747"/>
                  <a:pt x="0" y="10655"/>
                </a:cubicBez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80004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>
            <a:off x="991360" y="4220070"/>
            <a:ext cx="1536845" cy="72495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2418313" y="2456881"/>
            <a:ext cx="1494200" cy="72495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5144285" y="2448680"/>
            <a:ext cx="1495840" cy="72659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6594201" y="4213509"/>
            <a:ext cx="1494200" cy="72659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337759" y="3451459"/>
            <a:ext cx="21196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</a:rPr>
              <a:t>HE phase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High explosive creates supercritical assembly</a:t>
            </a: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889464" y="1704040"/>
            <a:ext cx="2850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</a:rPr>
              <a:t>Primary phase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Super-critical assembly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Primary energy production</a:t>
            </a:r>
          </a:p>
        </p:txBody>
      </p:sp>
      <p:sp>
        <p:nvSpPr>
          <p:cNvPr id="72" name="Line 15"/>
          <p:cNvSpPr>
            <a:spLocks noChangeShapeType="1"/>
          </p:cNvSpPr>
          <p:nvPr/>
        </p:nvSpPr>
        <p:spPr bwMode="auto">
          <a:xfrm>
            <a:off x="1522777" y="5490944"/>
            <a:ext cx="5953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1842611" y="5051639"/>
            <a:ext cx="2673487" cy="40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600">
                <a:solidFill>
                  <a:schemeClr val="tx1"/>
                </a:solidFill>
              </a:rPr>
              <a:t>Pre-nuclear phase</a:t>
            </a:r>
          </a:p>
        </p:txBody>
      </p:sp>
      <p:sp>
        <p:nvSpPr>
          <p:cNvPr id="74" name="Line 17"/>
          <p:cNvSpPr>
            <a:spLocks noChangeShapeType="1"/>
          </p:cNvSpPr>
          <p:nvPr/>
        </p:nvSpPr>
        <p:spPr bwMode="auto">
          <a:xfrm flipH="1" flipV="1">
            <a:off x="2073876" y="3199881"/>
            <a:ext cx="2468464" cy="225032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5" name="Oval 18"/>
          <p:cNvSpPr>
            <a:spLocks noChangeArrowheads="1"/>
          </p:cNvSpPr>
          <p:nvPr/>
        </p:nvSpPr>
        <p:spPr bwMode="auto">
          <a:xfrm>
            <a:off x="1158658" y="4348004"/>
            <a:ext cx="493693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6" name="Oval 19"/>
          <p:cNvSpPr>
            <a:spLocks noChangeArrowheads="1"/>
          </p:cNvSpPr>
          <p:nvPr/>
        </p:nvSpPr>
        <p:spPr bwMode="auto">
          <a:xfrm>
            <a:off x="1837690" y="4348004"/>
            <a:ext cx="493693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7" name="Oval 20"/>
          <p:cNvSpPr>
            <a:spLocks noChangeArrowheads="1"/>
          </p:cNvSpPr>
          <p:nvPr/>
        </p:nvSpPr>
        <p:spPr bwMode="auto">
          <a:xfrm>
            <a:off x="2574129" y="2581535"/>
            <a:ext cx="493693" cy="493693"/>
          </a:xfrm>
          <a:prstGeom prst="ellipse">
            <a:avLst/>
          </a:prstGeom>
          <a:solidFill>
            <a:srgbClr val="FF00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8" name="Oval 21"/>
          <p:cNvSpPr>
            <a:spLocks noChangeArrowheads="1"/>
          </p:cNvSpPr>
          <p:nvPr/>
        </p:nvSpPr>
        <p:spPr bwMode="auto">
          <a:xfrm>
            <a:off x="3253163" y="2581535"/>
            <a:ext cx="495334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9" name="Oval 22"/>
          <p:cNvSpPr>
            <a:spLocks noChangeArrowheads="1"/>
          </p:cNvSpPr>
          <p:nvPr/>
        </p:nvSpPr>
        <p:spPr bwMode="auto">
          <a:xfrm>
            <a:off x="5993896" y="2581535"/>
            <a:ext cx="493693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80" name="Oval 23"/>
          <p:cNvSpPr>
            <a:spLocks noChangeArrowheads="1"/>
          </p:cNvSpPr>
          <p:nvPr/>
        </p:nvSpPr>
        <p:spPr bwMode="auto">
          <a:xfrm>
            <a:off x="6763139" y="4348004"/>
            <a:ext cx="495334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81" name="Oval 24"/>
          <p:cNvSpPr>
            <a:spLocks noChangeArrowheads="1"/>
          </p:cNvSpPr>
          <p:nvPr/>
        </p:nvSpPr>
        <p:spPr bwMode="auto">
          <a:xfrm>
            <a:off x="7443811" y="4348004"/>
            <a:ext cx="493693" cy="493693"/>
          </a:xfrm>
          <a:prstGeom prst="ellipse">
            <a:avLst/>
          </a:prstGeom>
          <a:solidFill>
            <a:srgbClr val="FF00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82" name="Text Box 25"/>
          <p:cNvSpPr txBox="1">
            <a:spLocks noChangeArrowheads="1"/>
          </p:cNvSpPr>
          <p:nvPr/>
        </p:nvSpPr>
        <p:spPr bwMode="auto">
          <a:xfrm>
            <a:off x="4975158" y="1704040"/>
            <a:ext cx="27653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</a:rPr>
              <a:t>Energy transfer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X-rays transfer energy from primary to secondary</a:t>
            </a: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6765381" y="3514400"/>
            <a:ext cx="27850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</a:rPr>
              <a:t>Secondary phase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Secondary produces energy, explosion and radiation</a:t>
            </a:r>
          </a:p>
        </p:txBody>
      </p:sp>
      <p:sp>
        <p:nvSpPr>
          <p:cNvPr id="86" name="Text Box 29"/>
          <p:cNvSpPr txBox="1">
            <a:spLocks noChangeArrowheads="1"/>
          </p:cNvSpPr>
          <p:nvPr/>
        </p:nvSpPr>
        <p:spPr bwMode="auto">
          <a:xfrm>
            <a:off x="3339515" y="3512558"/>
            <a:ext cx="3039246" cy="84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39A6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Nuclear Phase</a:t>
            </a:r>
          </a:p>
          <a:p>
            <a:pPr>
              <a:spcBef>
                <a:spcPct val="0"/>
              </a:spcBef>
            </a:pPr>
            <a:r>
              <a:rPr lang="en-US" sz="1600">
                <a:solidFill>
                  <a:schemeClr val="tx1"/>
                </a:solidFill>
              </a:rPr>
              <a:t>(UGTs, NIF, Z, Omega)</a:t>
            </a:r>
            <a:r>
              <a:rPr lang="en-US" sz="2000">
                <a:solidFill>
                  <a:schemeClr val="tx1"/>
                </a:solidFill>
                <a:latin typeface="Helvetica" charset="0"/>
              </a:rPr>
              <a:t> </a:t>
            </a:r>
          </a:p>
        </p:txBody>
      </p:sp>
      <p:sp>
        <p:nvSpPr>
          <p:cNvPr id="87" name="Oval 30"/>
          <p:cNvSpPr>
            <a:spLocks noChangeArrowheads="1"/>
          </p:cNvSpPr>
          <p:nvPr/>
        </p:nvSpPr>
        <p:spPr bwMode="auto">
          <a:xfrm>
            <a:off x="5314863" y="2581535"/>
            <a:ext cx="493693" cy="4936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219634" y="-70698"/>
            <a:ext cx="8229600" cy="1251062"/>
          </a:xfrm>
          <a:prstGeom prst="rect">
            <a:avLst/>
          </a:prstGeom>
          <a:effectLst/>
        </p:spPr>
        <p:txBody>
          <a:bodyPr vert="horz" lIns="91422" tIns="45711" rIns="45711" bIns="45711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24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/>
              <a:t>Majority of the yield of our nuclear weapons occurs in the high energy density state. HED facilities are the only way to access this regime without nuclear weapons testing</a:t>
            </a:r>
          </a:p>
        </p:txBody>
      </p:sp>
      <p:sp>
        <p:nvSpPr>
          <p:cNvPr id="88" name="Arc 31"/>
          <p:cNvSpPr>
            <a:spLocks/>
          </p:cNvSpPr>
          <p:nvPr/>
        </p:nvSpPr>
        <p:spPr bwMode="auto">
          <a:xfrm rot="9890880" flipV="1">
            <a:off x="2680127" y="3333700"/>
            <a:ext cx="509309" cy="492843"/>
          </a:xfrm>
          <a:custGeom>
            <a:avLst/>
            <a:gdLst>
              <a:gd name="T0" fmla="*/ 0 w 17648"/>
              <a:gd name="T1" fmla="*/ 0 h 21600"/>
              <a:gd name="T2" fmla="*/ 199 w 17648"/>
              <a:gd name="T3" fmla="*/ 122 h 21600"/>
              <a:gd name="T4" fmla="*/ 0 w 17648"/>
              <a:gd name="T5" fmla="*/ 287 h 21600"/>
              <a:gd name="T6" fmla="*/ 0 60000 65536"/>
              <a:gd name="T7" fmla="*/ 0 60000 65536"/>
              <a:gd name="T8" fmla="*/ 0 60000 65536"/>
              <a:gd name="T9" fmla="*/ 0 w 17648"/>
              <a:gd name="T10" fmla="*/ 0 h 21600"/>
              <a:gd name="T11" fmla="*/ 17648 w 17648"/>
              <a:gd name="T12" fmla="*/ 21600 h 21600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884 w 20636"/>
              <a:gd name="connsiteY0" fmla="*/ 0 h 19333"/>
              <a:gd name="connsiteX1" fmla="*/ 18533 w 20636"/>
              <a:gd name="connsiteY1" fmla="*/ 9147 h 19333"/>
              <a:gd name="connsiteX0" fmla="*/ 884 w 20636"/>
              <a:gd name="connsiteY0" fmla="*/ 0 h 19333"/>
              <a:gd name="connsiteX1" fmla="*/ 20636 w 20636"/>
              <a:gd name="connsiteY1" fmla="*/ 11280 h 19333"/>
              <a:gd name="connsiteX2" fmla="*/ 1713 w 20636"/>
              <a:gd name="connsiteY2" fmla="*/ 18995 h 19333"/>
              <a:gd name="connsiteX3" fmla="*/ 884 w 20636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42" h="19333" fill="none" extrusionOk="0">
                <a:moveTo>
                  <a:pt x="884" y="0"/>
                </a:moveTo>
                <a:cubicBezTo>
                  <a:pt x="10410" y="2159"/>
                  <a:pt x="18223" y="6701"/>
                  <a:pt x="23542" y="11467"/>
                </a:cubicBezTo>
              </a:path>
              <a:path w="23542" h="19333" stroke="0" extrusionOk="0">
                <a:moveTo>
                  <a:pt x="884" y="0"/>
                </a:moveTo>
                <a:cubicBezTo>
                  <a:pt x="7903" y="0"/>
                  <a:pt x="20498" y="8114"/>
                  <a:pt x="20636" y="11280"/>
                </a:cubicBezTo>
                <a:cubicBezTo>
                  <a:pt x="20774" y="14446"/>
                  <a:pt x="5005" y="20875"/>
                  <a:pt x="1713" y="18995"/>
                </a:cubicBezTo>
                <a:cubicBezTo>
                  <a:pt x="-1579" y="17115"/>
                  <a:pt x="884" y="7200"/>
                  <a:pt x="884" y="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8" name="Arc 31"/>
          <p:cNvSpPr>
            <a:spLocks/>
          </p:cNvSpPr>
          <p:nvPr/>
        </p:nvSpPr>
        <p:spPr bwMode="auto">
          <a:xfrm rot="12562180" flipV="1">
            <a:off x="4232703" y="2603453"/>
            <a:ext cx="509309" cy="492843"/>
          </a:xfrm>
          <a:custGeom>
            <a:avLst/>
            <a:gdLst>
              <a:gd name="T0" fmla="*/ 0 w 17648"/>
              <a:gd name="T1" fmla="*/ 0 h 21600"/>
              <a:gd name="T2" fmla="*/ 199 w 17648"/>
              <a:gd name="T3" fmla="*/ 122 h 21600"/>
              <a:gd name="T4" fmla="*/ 0 w 17648"/>
              <a:gd name="T5" fmla="*/ 287 h 21600"/>
              <a:gd name="T6" fmla="*/ 0 60000 65536"/>
              <a:gd name="T7" fmla="*/ 0 60000 65536"/>
              <a:gd name="T8" fmla="*/ 0 60000 65536"/>
              <a:gd name="T9" fmla="*/ 0 w 17648"/>
              <a:gd name="T10" fmla="*/ 0 h 21600"/>
              <a:gd name="T11" fmla="*/ 17648 w 17648"/>
              <a:gd name="T12" fmla="*/ 21600 h 21600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884 w 20636"/>
              <a:gd name="connsiteY0" fmla="*/ 0 h 19333"/>
              <a:gd name="connsiteX1" fmla="*/ 18533 w 20636"/>
              <a:gd name="connsiteY1" fmla="*/ 9147 h 19333"/>
              <a:gd name="connsiteX0" fmla="*/ 884 w 20636"/>
              <a:gd name="connsiteY0" fmla="*/ 0 h 19333"/>
              <a:gd name="connsiteX1" fmla="*/ 20636 w 20636"/>
              <a:gd name="connsiteY1" fmla="*/ 11280 h 19333"/>
              <a:gd name="connsiteX2" fmla="*/ 1713 w 20636"/>
              <a:gd name="connsiteY2" fmla="*/ 18995 h 19333"/>
              <a:gd name="connsiteX3" fmla="*/ 884 w 20636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42" h="19333" fill="none" extrusionOk="0">
                <a:moveTo>
                  <a:pt x="884" y="0"/>
                </a:moveTo>
                <a:cubicBezTo>
                  <a:pt x="10410" y="2159"/>
                  <a:pt x="18223" y="6701"/>
                  <a:pt x="23542" y="11467"/>
                </a:cubicBezTo>
              </a:path>
              <a:path w="23542" h="19333" stroke="0" extrusionOk="0">
                <a:moveTo>
                  <a:pt x="884" y="0"/>
                </a:moveTo>
                <a:cubicBezTo>
                  <a:pt x="7903" y="0"/>
                  <a:pt x="20498" y="8114"/>
                  <a:pt x="20636" y="11280"/>
                </a:cubicBezTo>
                <a:cubicBezTo>
                  <a:pt x="20774" y="14446"/>
                  <a:pt x="5005" y="20875"/>
                  <a:pt x="1713" y="18995"/>
                </a:cubicBezTo>
                <a:cubicBezTo>
                  <a:pt x="-1579" y="17115"/>
                  <a:pt x="884" y="7200"/>
                  <a:pt x="884" y="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9" name="Arc 31"/>
          <p:cNvSpPr>
            <a:spLocks/>
          </p:cNvSpPr>
          <p:nvPr/>
        </p:nvSpPr>
        <p:spPr bwMode="auto">
          <a:xfrm rot="15836391" flipV="1">
            <a:off x="5982129" y="3416252"/>
            <a:ext cx="509309" cy="492843"/>
          </a:xfrm>
          <a:custGeom>
            <a:avLst/>
            <a:gdLst>
              <a:gd name="T0" fmla="*/ 0 w 17648"/>
              <a:gd name="T1" fmla="*/ 0 h 21600"/>
              <a:gd name="T2" fmla="*/ 199 w 17648"/>
              <a:gd name="T3" fmla="*/ 122 h 21600"/>
              <a:gd name="T4" fmla="*/ 0 w 17648"/>
              <a:gd name="T5" fmla="*/ 287 h 21600"/>
              <a:gd name="T6" fmla="*/ 0 60000 65536"/>
              <a:gd name="T7" fmla="*/ 0 60000 65536"/>
              <a:gd name="T8" fmla="*/ 0 60000 65536"/>
              <a:gd name="T9" fmla="*/ 0 w 17648"/>
              <a:gd name="T10" fmla="*/ 0 h 21600"/>
              <a:gd name="T11" fmla="*/ 17648 w 17648"/>
              <a:gd name="T12" fmla="*/ 21600 h 21600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0" fmla="*/ 0 w 17650"/>
              <a:gd name="connsiteY0" fmla="*/ 0 h 18995"/>
              <a:gd name="connsiteX1" fmla="*/ 17649 w 17650"/>
              <a:gd name="connsiteY1" fmla="*/ 9147 h 18995"/>
              <a:gd name="connsiteX2" fmla="*/ 829 w 17650"/>
              <a:gd name="connsiteY2" fmla="*/ 18995 h 18995"/>
              <a:gd name="connsiteX3" fmla="*/ 0 w 17650"/>
              <a:gd name="connsiteY3" fmla="*/ 0 h 18995"/>
              <a:gd name="connsiteX0" fmla="*/ 884 w 20636"/>
              <a:gd name="connsiteY0" fmla="*/ 0 h 19333"/>
              <a:gd name="connsiteX1" fmla="*/ 18533 w 20636"/>
              <a:gd name="connsiteY1" fmla="*/ 9147 h 19333"/>
              <a:gd name="connsiteX0" fmla="*/ 884 w 20636"/>
              <a:gd name="connsiteY0" fmla="*/ 0 h 19333"/>
              <a:gd name="connsiteX1" fmla="*/ 20636 w 20636"/>
              <a:gd name="connsiteY1" fmla="*/ 11280 h 19333"/>
              <a:gd name="connsiteX2" fmla="*/ 1713 w 20636"/>
              <a:gd name="connsiteY2" fmla="*/ 18995 h 19333"/>
              <a:gd name="connsiteX3" fmla="*/ 884 w 20636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  <a:gd name="connsiteX0" fmla="*/ 884 w 23542"/>
              <a:gd name="connsiteY0" fmla="*/ 0 h 19333"/>
              <a:gd name="connsiteX1" fmla="*/ 23542 w 23542"/>
              <a:gd name="connsiteY1" fmla="*/ 11467 h 19333"/>
              <a:gd name="connsiteX0" fmla="*/ 884 w 23542"/>
              <a:gd name="connsiteY0" fmla="*/ 0 h 19333"/>
              <a:gd name="connsiteX1" fmla="*/ 20636 w 23542"/>
              <a:gd name="connsiteY1" fmla="*/ 11280 h 19333"/>
              <a:gd name="connsiteX2" fmla="*/ 1713 w 23542"/>
              <a:gd name="connsiteY2" fmla="*/ 18995 h 19333"/>
              <a:gd name="connsiteX3" fmla="*/ 884 w 23542"/>
              <a:gd name="connsiteY3" fmla="*/ 0 h 1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42" h="19333" fill="none" extrusionOk="0">
                <a:moveTo>
                  <a:pt x="884" y="0"/>
                </a:moveTo>
                <a:cubicBezTo>
                  <a:pt x="10410" y="2159"/>
                  <a:pt x="18223" y="6701"/>
                  <a:pt x="23542" y="11467"/>
                </a:cubicBezTo>
              </a:path>
              <a:path w="23542" h="19333" stroke="0" extrusionOk="0">
                <a:moveTo>
                  <a:pt x="884" y="0"/>
                </a:moveTo>
                <a:cubicBezTo>
                  <a:pt x="7903" y="0"/>
                  <a:pt x="20498" y="8114"/>
                  <a:pt x="20636" y="11280"/>
                </a:cubicBezTo>
                <a:cubicBezTo>
                  <a:pt x="20774" y="14446"/>
                  <a:pt x="5005" y="20875"/>
                  <a:pt x="1713" y="18995"/>
                </a:cubicBezTo>
                <a:cubicBezTo>
                  <a:pt x="-1579" y="17115"/>
                  <a:pt x="884" y="7200"/>
                  <a:pt x="884" y="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0" y="6026580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HED is one key area that we have demonstrated scientific and technical superiority</a:t>
            </a:r>
          </a:p>
        </p:txBody>
      </p:sp>
    </p:spTree>
    <p:extLst>
      <p:ext uri="{BB962C8B-B14F-4D97-AF65-F5344CB8AC3E}">
        <p14:creationId xmlns:p14="http://schemas.microsoft.com/office/powerpoint/2010/main" val="164862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DA11-F4B9-504D-AA9A-184B2DAE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90" y="219889"/>
            <a:ext cx="8938569" cy="1005840"/>
          </a:xfrm>
        </p:spPr>
        <p:txBody>
          <a:bodyPr/>
          <a:lstStyle/>
          <a:p>
            <a:r>
              <a:rPr lang="en-US" sz="2400" dirty="0"/>
              <a:t>NNSA HED’s Stockpile Stewardship effort requires long-term investments to deliver the data, stewards, platforms, and diagnostics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CEC490F-7F8B-1E4D-9A26-4620025E9B40}"/>
              </a:ext>
            </a:extLst>
          </p:cNvPr>
          <p:cNvSpPr/>
          <p:nvPr/>
        </p:nvSpPr>
        <p:spPr bwMode="auto">
          <a:xfrm>
            <a:off x="993408" y="1302256"/>
            <a:ext cx="7673546" cy="370088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D2208-13C3-7940-9AC1-AB47B98476E1}"/>
              </a:ext>
            </a:extLst>
          </p:cNvPr>
          <p:cNvSpPr txBox="1"/>
          <p:nvPr/>
        </p:nvSpPr>
        <p:spPr>
          <a:xfrm>
            <a:off x="288110" y="190193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0B884-2776-8D49-844B-D1D2D7813196}"/>
              </a:ext>
            </a:extLst>
          </p:cNvPr>
          <p:cNvSpPr txBox="1"/>
          <p:nvPr/>
        </p:nvSpPr>
        <p:spPr>
          <a:xfrm>
            <a:off x="267053" y="3751267"/>
            <a:ext cx="154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Platforms</a:t>
            </a:r>
          </a:p>
          <a:p>
            <a:r>
              <a:rPr lang="en-US" dirty="0"/>
              <a:t>(5-10 years)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A557FB-FAEA-0C45-AFDC-21CC350E138A}"/>
              </a:ext>
            </a:extLst>
          </p:cNvPr>
          <p:cNvSpPr txBox="1"/>
          <p:nvPr/>
        </p:nvSpPr>
        <p:spPr>
          <a:xfrm>
            <a:off x="259266" y="2742733"/>
            <a:ext cx="143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Stewards</a:t>
            </a:r>
          </a:p>
          <a:p>
            <a:r>
              <a:rPr lang="en-US" dirty="0"/>
              <a:t>(5+ years)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0C32AA-BFBC-D04F-93A9-358F57B6E103}"/>
              </a:ext>
            </a:extLst>
          </p:cNvPr>
          <p:cNvSpPr txBox="1"/>
          <p:nvPr/>
        </p:nvSpPr>
        <p:spPr>
          <a:xfrm>
            <a:off x="282315" y="4866607"/>
            <a:ext cx="193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Diagnostics</a:t>
            </a:r>
          </a:p>
          <a:p>
            <a:r>
              <a:rPr lang="en-US" dirty="0"/>
              <a:t>(5-10 years)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5E1575-7C6F-B640-8597-1BA109AE16B6}"/>
              </a:ext>
            </a:extLst>
          </p:cNvPr>
          <p:cNvGrpSpPr/>
          <p:nvPr/>
        </p:nvGrpSpPr>
        <p:grpSpPr>
          <a:xfrm>
            <a:off x="2060663" y="4701567"/>
            <a:ext cx="1348047" cy="893182"/>
            <a:chOff x="2362200" y="2190698"/>
            <a:chExt cx="7771668" cy="4342922"/>
          </a:xfrm>
        </p:grpSpPr>
        <p:pic>
          <p:nvPicPr>
            <p:cNvPr id="24" name="Picture 23" descr="TARDIS Box-01.png">
              <a:extLst>
                <a:ext uri="{FF2B5EF4-FFF2-40B4-BE49-F238E27FC236}">
                  <a16:creationId xmlns:a16="http://schemas.microsoft.com/office/drawing/2014/main" id="{35D77ABE-A249-2243-ABA8-CD19530F8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200" y="2190698"/>
              <a:ext cx="7771668" cy="434292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85EDE0-7C1C-2B41-B2AC-C047054290F4}"/>
                </a:ext>
              </a:extLst>
            </p:cNvPr>
            <p:cNvSpPr txBox="1"/>
            <p:nvPr/>
          </p:nvSpPr>
          <p:spPr>
            <a:xfrm>
              <a:off x="3898023" y="3964444"/>
              <a:ext cx="445935" cy="612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59"/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13A043-AF09-7445-AA23-E8568D441A4B}"/>
              </a:ext>
            </a:extLst>
          </p:cNvPr>
          <p:cNvGrpSpPr/>
          <p:nvPr/>
        </p:nvGrpSpPr>
        <p:grpSpPr>
          <a:xfrm>
            <a:off x="7710417" y="3746309"/>
            <a:ext cx="591119" cy="595762"/>
            <a:chOff x="1338683" y="2264262"/>
            <a:chExt cx="1830536" cy="219487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BBF142C-7C8E-F14F-BC8F-D33B48C9BA5B}"/>
                </a:ext>
              </a:extLst>
            </p:cNvPr>
            <p:cNvSpPr/>
            <p:nvPr/>
          </p:nvSpPr>
          <p:spPr>
            <a:xfrm>
              <a:off x="1338683" y="2756117"/>
              <a:ext cx="1830536" cy="1577861"/>
            </a:xfrm>
            <a:prstGeom prst="roundRect">
              <a:avLst>
                <a:gd name="adj" fmla="val 8940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Isosceles Triangle 78">
              <a:extLst>
                <a:ext uri="{FF2B5EF4-FFF2-40B4-BE49-F238E27FC236}">
                  <a16:creationId xmlns:a16="http://schemas.microsoft.com/office/drawing/2014/main" id="{32CDB214-64E9-DB42-B894-279D479569F7}"/>
                </a:ext>
              </a:extLst>
            </p:cNvPr>
            <p:cNvSpPr/>
            <p:nvPr/>
          </p:nvSpPr>
          <p:spPr bwMode="auto">
            <a:xfrm>
              <a:off x="1552418" y="3817061"/>
              <a:ext cx="1400007" cy="53142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FA76689-B27F-9449-86B8-42A54581E839}"/>
                </a:ext>
              </a:extLst>
            </p:cNvPr>
            <p:cNvSpPr/>
            <p:nvPr/>
          </p:nvSpPr>
          <p:spPr>
            <a:xfrm>
              <a:off x="1568033" y="2555213"/>
              <a:ext cx="1400008" cy="558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7C75A8-C775-594E-A6FA-BE507C747A15}"/>
                </a:ext>
              </a:extLst>
            </p:cNvPr>
            <p:cNvCxnSpPr/>
            <p:nvPr/>
          </p:nvCxnSpPr>
          <p:spPr>
            <a:xfrm rot="5400000">
              <a:off x="1386049" y="2483472"/>
              <a:ext cx="439611" cy="119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773FC2-B4A8-5D4F-87DF-573BEF4D8B10}"/>
                </a:ext>
              </a:extLst>
            </p:cNvPr>
            <p:cNvCxnSpPr/>
            <p:nvPr/>
          </p:nvCxnSpPr>
          <p:spPr>
            <a:xfrm flipV="1">
              <a:off x="2250211" y="2658299"/>
              <a:ext cx="6953" cy="180083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F0F863-1F2A-DD4C-ADE8-DCC83D570597}"/>
                </a:ext>
              </a:extLst>
            </p:cNvPr>
            <p:cNvCxnSpPr/>
            <p:nvPr/>
          </p:nvCxnSpPr>
          <p:spPr>
            <a:xfrm rot="5400000">
              <a:off x="2733215" y="2533238"/>
              <a:ext cx="439611" cy="119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584AFE-245E-714E-AECD-88BAC69DBB95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>
              <a:off x="1531507" y="4348487"/>
              <a:ext cx="1420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0FB783-BBFE-334A-A72C-EF302A3A170D}"/>
                </a:ext>
              </a:extLst>
            </p:cNvPr>
            <p:cNvSpPr/>
            <p:nvPr/>
          </p:nvSpPr>
          <p:spPr>
            <a:xfrm flipV="1">
              <a:off x="1407730" y="4356792"/>
              <a:ext cx="1658200" cy="934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34FC74-E753-FB46-A651-293ED3BC8C93}"/>
              </a:ext>
            </a:extLst>
          </p:cNvPr>
          <p:cNvGrpSpPr/>
          <p:nvPr/>
        </p:nvGrpSpPr>
        <p:grpSpPr>
          <a:xfrm>
            <a:off x="6060053" y="3749867"/>
            <a:ext cx="1296304" cy="768179"/>
            <a:chOff x="1761720" y="3646318"/>
            <a:chExt cx="2317061" cy="119288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D6065CD-BE08-7D4E-970A-F586925A0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2009" y="3651092"/>
              <a:ext cx="1020924" cy="118811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7C2845F-0AD5-E44B-8594-B4B36320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761720" y="3646319"/>
              <a:ext cx="1237461" cy="95889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C7C503E-3A7F-8141-A6BB-464E24D05247}"/>
                </a:ext>
              </a:extLst>
            </p:cNvPr>
            <p:cNvSpPr/>
            <p:nvPr/>
          </p:nvSpPr>
          <p:spPr bwMode="auto">
            <a:xfrm>
              <a:off x="2360991" y="3646318"/>
              <a:ext cx="560128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101A42-D3E8-BF40-8500-B1DCDFEAD590}"/>
                </a:ext>
              </a:extLst>
            </p:cNvPr>
            <p:cNvSpPr/>
            <p:nvPr/>
          </p:nvSpPr>
          <p:spPr bwMode="auto">
            <a:xfrm rot="19950830">
              <a:off x="2844918" y="3782985"/>
              <a:ext cx="152400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5A5076-1C80-274C-966C-7CE0F2C9C73A}"/>
                </a:ext>
              </a:extLst>
            </p:cNvPr>
            <p:cNvSpPr/>
            <p:nvPr/>
          </p:nvSpPr>
          <p:spPr bwMode="auto">
            <a:xfrm>
              <a:off x="2022324" y="4390797"/>
              <a:ext cx="560128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AA8DF4-A184-A84F-BC1E-706596B96AA8}"/>
                </a:ext>
              </a:extLst>
            </p:cNvPr>
            <p:cNvSpPr/>
            <p:nvPr/>
          </p:nvSpPr>
          <p:spPr bwMode="auto">
            <a:xfrm>
              <a:off x="3984128" y="4026792"/>
              <a:ext cx="94653" cy="209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6" name="Picture 45" descr="Exploded View">
            <a:extLst>
              <a:ext uri="{FF2B5EF4-FFF2-40B4-BE49-F238E27FC236}">
                <a16:creationId xmlns:a16="http://schemas.microsoft.com/office/drawing/2014/main" id="{CB5657C0-0899-D945-A41A-2412D84D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742" y="3828210"/>
            <a:ext cx="1033759" cy="5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DIM.png">
            <a:extLst>
              <a:ext uri="{FF2B5EF4-FFF2-40B4-BE49-F238E27FC236}">
                <a16:creationId xmlns:a16="http://schemas.microsoft.com/office/drawing/2014/main" id="{7F25FDFD-884A-3A44-BD4B-ED6B477BA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815" y="4667153"/>
            <a:ext cx="1147992" cy="1077199"/>
          </a:xfrm>
          <a:prstGeom prst="rect">
            <a:avLst/>
          </a:prstGeom>
        </p:spPr>
      </p:pic>
      <p:pic>
        <p:nvPicPr>
          <p:cNvPr id="53" name="Picture 13" descr="SOP_concept">
            <a:extLst>
              <a:ext uri="{FF2B5EF4-FFF2-40B4-BE49-F238E27FC236}">
                <a16:creationId xmlns:a16="http://schemas.microsoft.com/office/drawing/2014/main" id="{B868CC19-584E-7647-BA11-99E19323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87913">
            <a:off x="4016100" y="4757859"/>
            <a:ext cx="976409" cy="83028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6848009-BFEC-9C47-9955-FA12D8357DB0}"/>
              </a:ext>
            </a:extLst>
          </p:cNvPr>
          <p:cNvSpPr txBox="1"/>
          <p:nvPr/>
        </p:nvSpPr>
        <p:spPr>
          <a:xfrm>
            <a:off x="3630413" y="5069118"/>
            <a:ext cx="6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Multi-frame CMOS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A80EE13-0EE5-A146-9C2F-E5F1B4DBE5A2}"/>
              </a:ext>
            </a:extLst>
          </p:cNvPr>
          <p:cNvGrpSpPr/>
          <p:nvPr/>
        </p:nvGrpSpPr>
        <p:grpSpPr>
          <a:xfrm>
            <a:off x="6872405" y="4629637"/>
            <a:ext cx="1486165" cy="997202"/>
            <a:chOff x="4576633" y="1246953"/>
            <a:chExt cx="5268108" cy="3534849"/>
          </a:xfrm>
        </p:grpSpPr>
        <p:pic>
          <p:nvPicPr>
            <p:cNvPr id="56" name="Picture 55" descr="TIDI_concept1.png">
              <a:extLst>
                <a:ext uri="{FF2B5EF4-FFF2-40B4-BE49-F238E27FC236}">
                  <a16:creationId xmlns:a16="http://schemas.microsoft.com/office/drawing/2014/main" id="{8BF9B06F-09A8-3645-8E6E-9FC45A39A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6554160" y="1343490"/>
              <a:ext cx="1746616" cy="155354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54C636D-23F1-0F42-8FAD-79546390B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4576633" y="3296954"/>
              <a:ext cx="2970561" cy="148484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6A82A6B-F13A-2E46-9089-5A2D3E1385F4}"/>
                </a:ext>
              </a:extLst>
            </p:cNvPr>
            <p:cNvCxnSpPr/>
            <p:nvPr/>
          </p:nvCxnSpPr>
          <p:spPr>
            <a:xfrm flipV="1">
              <a:off x="5743716" y="2688609"/>
              <a:ext cx="1080165" cy="772316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EA2243E-A38F-7041-84FD-600B34732E9C}"/>
                </a:ext>
              </a:extLst>
            </p:cNvPr>
            <p:cNvCxnSpPr/>
            <p:nvPr/>
          </p:nvCxnSpPr>
          <p:spPr>
            <a:xfrm flipV="1">
              <a:off x="6469039" y="2811440"/>
              <a:ext cx="518615" cy="1160059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FCB01063-1D83-4D4F-B001-95DE5CCA2486}"/>
                </a:ext>
              </a:extLst>
            </p:cNvPr>
            <p:cNvSpPr/>
            <p:nvPr/>
          </p:nvSpPr>
          <p:spPr>
            <a:xfrm rot="2007805" flipV="1">
              <a:off x="7703684" y="1540937"/>
              <a:ext cx="662474" cy="1771341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45DF7C-0162-5840-A917-FBE3E21C9A1F}"/>
                </a:ext>
              </a:extLst>
            </p:cNvPr>
            <p:cNvSpPr txBox="1"/>
            <p:nvPr/>
          </p:nvSpPr>
          <p:spPr>
            <a:xfrm>
              <a:off x="8212794" y="2665140"/>
              <a:ext cx="1631947" cy="763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SLOS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0B0F84D-5945-1A4F-AD49-6643A64F6A18}"/>
              </a:ext>
            </a:extLst>
          </p:cNvPr>
          <p:cNvSpPr txBox="1"/>
          <p:nvPr/>
        </p:nvSpPr>
        <p:spPr>
          <a:xfrm>
            <a:off x="2682023" y="5405687"/>
            <a:ext cx="6316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TARDIS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F7D98F-D36F-1142-A773-D1DFE878DF33}"/>
              </a:ext>
            </a:extLst>
          </p:cNvPr>
          <p:cNvSpPr/>
          <p:nvPr/>
        </p:nvSpPr>
        <p:spPr>
          <a:xfrm>
            <a:off x="5419139" y="4585062"/>
            <a:ext cx="875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compact</a:t>
            </a:r>
          </a:p>
          <a:p>
            <a:r>
              <a:rPr lang="en-US" sz="800" dirty="0"/>
              <a:t>proton </a:t>
            </a:r>
          </a:p>
          <a:p>
            <a:r>
              <a:rPr lang="en-US" sz="800" dirty="0"/>
              <a:t>Spectrometers (MIT)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B1BF1C0-9BA4-624B-8A10-9CCA722EBEE6}"/>
              </a:ext>
            </a:extLst>
          </p:cNvPr>
          <p:cNvGrpSpPr/>
          <p:nvPr/>
        </p:nvGrpSpPr>
        <p:grpSpPr>
          <a:xfrm>
            <a:off x="4795269" y="2708475"/>
            <a:ext cx="543434" cy="741046"/>
            <a:chOff x="1974507" y="3237869"/>
            <a:chExt cx="543434" cy="7410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24BBAA-DBB3-AE4C-A31D-9B9515B2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4507" y="3237869"/>
              <a:ext cx="543434" cy="741046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DE14472-A91E-864D-8891-BB6EBDE01301}"/>
                </a:ext>
              </a:extLst>
            </p:cNvPr>
            <p:cNvSpPr txBox="1"/>
            <p:nvPr/>
          </p:nvSpPr>
          <p:spPr>
            <a:xfrm>
              <a:off x="2027607" y="3669630"/>
              <a:ext cx="3928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Ryan Nora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C9CEC1C-4E25-B746-95A8-30159D1B40F0}"/>
              </a:ext>
            </a:extLst>
          </p:cNvPr>
          <p:cNvGrpSpPr/>
          <p:nvPr/>
        </p:nvGrpSpPr>
        <p:grpSpPr>
          <a:xfrm>
            <a:off x="3944316" y="2725137"/>
            <a:ext cx="631659" cy="764833"/>
            <a:chOff x="736577" y="1747515"/>
            <a:chExt cx="631659" cy="7648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B93E99-E757-3D4D-8CF3-768F19C51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1034" y="1747515"/>
              <a:ext cx="515918" cy="74104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BF149B0-98F9-1146-88AF-D303ADEFF405}"/>
                </a:ext>
              </a:extLst>
            </p:cNvPr>
            <p:cNvSpPr txBox="1"/>
            <p:nvPr/>
          </p:nvSpPr>
          <p:spPr>
            <a:xfrm>
              <a:off x="736577" y="2204571"/>
              <a:ext cx="631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Maria Barrios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C4530F9-C3BE-8D42-9E0E-ECF5FA5DFFFA}"/>
              </a:ext>
            </a:extLst>
          </p:cNvPr>
          <p:cNvGrpSpPr/>
          <p:nvPr/>
        </p:nvGrpSpPr>
        <p:grpSpPr>
          <a:xfrm>
            <a:off x="7321920" y="2711984"/>
            <a:ext cx="776995" cy="759229"/>
            <a:chOff x="7188701" y="3249606"/>
            <a:chExt cx="776995" cy="7592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588597-4BE2-134F-802E-100272E4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80688" y="3249606"/>
              <a:ext cx="519645" cy="731352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5D82498-F448-824B-9061-56A1AE1E3A23}"/>
                </a:ext>
              </a:extLst>
            </p:cNvPr>
            <p:cNvSpPr txBox="1"/>
            <p:nvPr/>
          </p:nvSpPr>
          <p:spPr>
            <a:xfrm>
              <a:off x="7188701" y="3701058"/>
              <a:ext cx="7769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Hans </a:t>
              </a:r>
              <a:r>
                <a:rPr lang="en-US" sz="700" dirty="0" err="1">
                  <a:solidFill>
                    <a:schemeClr val="bg1"/>
                  </a:solidFill>
                </a:rPr>
                <a:t>Rinderknecht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7C9741F-193B-7245-8425-54B27A40696D}"/>
              </a:ext>
            </a:extLst>
          </p:cNvPr>
          <p:cNvGrpSpPr/>
          <p:nvPr/>
        </p:nvGrpSpPr>
        <p:grpSpPr>
          <a:xfrm>
            <a:off x="6590335" y="2697677"/>
            <a:ext cx="611312" cy="759218"/>
            <a:chOff x="6319188" y="3245108"/>
            <a:chExt cx="631659" cy="770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FF9279-6D89-D543-B130-C1304E89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9188" y="3245108"/>
              <a:ext cx="543434" cy="77068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4A05307-AB67-694C-A743-DA1B9B83E79A}"/>
                </a:ext>
              </a:extLst>
            </p:cNvPr>
            <p:cNvSpPr txBox="1"/>
            <p:nvPr/>
          </p:nvSpPr>
          <p:spPr>
            <a:xfrm>
              <a:off x="6319188" y="3699072"/>
              <a:ext cx="631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Alex </a:t>
              </a:r>
              <a:r>
                <a:rPr lang="en-US" sz="700" dirty="0" err="1">
                  <a:solidFill>
                    <a:schemeClr val="bg1"/>
                  </a:solidFill>
                </a:rPr>
                <a:t>Zylstra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5B0AF65-1E30-904C-A957-4D916A2EB919}"/>
              </a:ext>
            </a:extLst>
          </p:cNvPr>
          <p:cNvGrpSpPr/>
          <p:nvPr/>
        </p:nvGrpSpPr>
        <p:grpSpPr>
          <a:xfrm>
            <a:off x="5624360" y="2686207"/>
            <a:ext cx="774870" cy="808297"/>
            <a:chOff x="2732139" y="2421398"/>
            <a:chExt cx="836841" cy="8381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79E149-66FA-124B-A43A-10A33EBB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34849" y="2421398"/>
              <a:ext cx="566865" cy="78731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246D032-07DB-AC4D-A312-27CCED21FA8E}"/>
                </a:ext>
              </a:extLst>
            </p:cNvPr>
            <p:cNvSpPr txBox="1"/>
            <p:nvPr/>
          </p:nvSpPr>
          <p:spPr>
            <a:xfrm>
              <a:off x="2732139" y="2940379"/>
              <a:ext cx="836841" cy="3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Channing Huntington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956130-AFB2-0C45-A4B6-02E5A3B6BB86}"/>
              </a:ext>
            </a:extLst>
          </p:cNvPr>
          <p:cNvGrpSpPr/>
          <p:nvPr/>
        </p:nvGrpSpPr>
        <p:grpSpPr>
          <a:xfrm>
            <a:off x="1932243" y="2738727"/>
            <a:ext cx="819041" cy="775518"/>
            <a:chOff x="4800842" y="3237141"/>
            <a:chExt cx="819041" cy="77551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19331AC-437C-E440-8FB7-45C79FB6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72651" y="3237141"/>
              <a:ext cx="552340" cy="75628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E13D5C-B6A2-3D4F-A870-91F47370A332}"/>
                </a:ext>
              </a:extLst>
            </p:cNvPr>
            <p:cNvSpPr txBox="1"/>
            <p:nvPr/>
          </p:nvSpPr>
          <p:spPr>
            <a:xfrm>
              <a:off x="4800842" y="3704882"/>
              <a:ext cx="819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Dayne </a:t>
              </a:r>
              <a:r>
                <a:rPr lang="en-US" sz="700" dirty="0" err="1">
                  <a:solidFill>
                    <a:schemeClr val="bg1"/>
                  </a:solidFill>
                </a:rPr>
                <a:t>Fratanduono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46316A9-C90F-854D-897B-67A36746F8E8}"/>
              </a:ext>
            </a:extLst>
          </p:cNvPr>
          <p:cNvGrpSpPr/>
          <p:nvPr/>
        </p:nvGrpSpPr>
        <p:grpSpPr>
          <a:xfrm>
            <a:off x="2950500" y="2725137"/>
            <a:ext cx="655962" cy="802246"/>
            <a:chOff x="4126137" y="3225801"/>
            <a:chExt cx="655962" cy="802246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8CA3790-5B88-454D-AB35-242E49089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59251" y="3225801"/>
              <a:ext cx="557892" cy="781048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19B76DE-F1DE-6E46-85BE-7F7A4B47181E}"/>
                </a:ext>
              </a:extLst>
            </p:cNvPr>
            <p:cNvSpPr txBox="1"/>
            <p:nvPr/>
          </p:nvSpPr>
          <p:spPr>
            <a:xfrm>
              <a:off x="4126137" y="3689493"/>
              <a:ext cx="655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Dan Casey</a:t>
              </a:r>
            </a:p>
          </p:txBody>
        </p:sp>
      </p:grpSp>
      <p:pic>
        <p:nvPicPr>
          <p:cNvPr id="84" name="Picture 83" descr="hohlraum_TaRT_1.psd">
            <a:extLst>
              <a:ext uri="{FF2B5EF4-FFF2-40B4-BE49-F238E27FC236}">
                <a16:creationId xmlns:a16="http://schemas.microsoft.com/office/drawing/2014/main" id="{26E8CBFF-DF8A-3E4C-95FC-1B6E52DAAB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28" y="3746309"/>
            <a:ext cx="1107568" cy="79480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863213F-0352-614C-B15E-0EEA5364546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726" y="3736912"/>
            <a:ext cx="803681" cy="758704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5DC201A-7972-2A48-BA51-D4F2A2F22E91}"/>
              </a:ext>
            </a:extLst>
          </p:cNvPr>
          <p:cNvGrpSpPr/>
          <p:nvPr/>
        </p:nvGrpSpPr>
        <p:grpSpPr>
          <a:xfrm>
            <a:off x="1993324" y="3594939"/>
            <a:ext cx="856763" cy="948213"/>
            <a:chOff x="1938239" y="4256107"/>
            <a:chExt cx="856763" cy="948213"/>
          </a:xfrm>
        </p:grpSpPr>
        <p:pic>
          <p:nvPicPr>
            <p:cNvPr id="47" name="Picture 17" descr="15312Left">
              <a:extLst>
                <a:ext uri="{FF2B5EF4-FFF2-40B4-BE49-F238E27FC236}">
                  <a16:creationId xmlns:a16="http://schemas.microsoft.com/office/drawing/2014/main" id="{F921C4AE-97A7-4A47-B788-BCFFF66B0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239" y="4256107"/>
              <a:ext cx="683199" cy="94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3DE1AB3-3D00-0D43-98AB-082693C8B797}"/>
                </a:ext>
              </a:extLst>
            </p:cNvPr>
            <p:cNvSpPr/>
            <p:nvPr/>
          </p:nvSpPr>
          <p:spPr bwMode="auto">
            <a:xfrm>
              <a:off x="2248467" y="4256107"/>
              <a:ext cx="372971" cy="102769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65E31FE-A0B6-F947-A529-47C8E982AD7A}"/>
                </a:ext>
              </a:extLst>
            </p:cNvPr>
            <p:cNvSpPr/>
            <p:nvPr/>
          </p:nvSpPr>
          <p:spPr bwMode="auto">
            <a:xfrm>
              <a:off x="2266349" y="5101551"/>
              <a:ext cx="372971" cy="102769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309A66D-7E0E-E140-977B-315DB97B8B14}"/>
                </a:ext>
              </a:extLst>
            </p:cNvPr>
            <p:cNvSpPr/>
            <p:nvPr/>
          </p:nvSpPr>
          <p:spPr bwMode="auto">
            <a:xfrm>
              <a:off x="2344589" y="4876738"/>
              <a:ext cx="372971" cy="102769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E39C6B8-D54D-F940-9CFB-745827AE40A7}"/>
                </a:ext>
              </a:extLst>
            </p:cNvPr>
            <p:cNvSpPr/>
            <p:nvPr/>
          </p:nvSpPr>
          <p:spPr bwMode="auto">
            <a:xfrm>
              <a:off x="2422031" y="5033501"/>
              <a:ext cx="372971" cy="102769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5" name="Text Box 4">
            <a:extLst>
              <a:ext uri="{FF2B5EF4-FFF2-40B4-BE49-F238E27FC236}">
                <a16:creationId xmlns:a16="http://schemas.microsoft.com/office/drawing/2014/main" id="{9C706398-98AB-7E4D-B252-0E8CB3F07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4626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Target Fabrication enables us to carry out the experiments with precision in order to impact SSP’s models, material &amp; plasma properties, in regimes previously inaccessible</a:t>
            </a: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CB068617-1984-0D44-BCB4-FF2E3FB8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32242" y="1621711"/>
            <a:ext cx="1925246" cy="97720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8" name="Picture 7" descr="ArcsAndSparks.png">
            <a:extLst>
              <a:ext uri="{FF2B5EF4-FFF2-40B4-BE49-F238E27FC236}">
                <a16:creationId xmlns:a16="http://schemas.microsoft.com/office/drawing/2014/main" id="{BAF30FDA-4A00-4E4B-B2E5-1167CF7C827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145" y="1655000"/>
            <a:ext cx="1412701" cy="88662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AEAFDCF-5F4A-1048-9CA6-D5168DAA452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7"/>
          <a:stretch/>
        </p:blipFill>
        <p:spPr>
          <a:xfrm>
            <a:off x="6152135" y="1654617"/>
            <a:ext cx="1781417" cy="860746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7FA12A14-168E-F241-8037-5A17E60C0085}"/>
              </a:ext>
            </a:extLst>
          </p:cNvPr>
          <p:cNvSpPr txBox="1"/>
          <p:nvPr/>
        </p:nvSpPr>
        <p:spPr>
          <a:xfrm>
            <a:off x="1759698" y="4391734"/>
            <a:ext cx="735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Searchlight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4142AA8-D09C-844B-BA7A-283BB8223D79}"/>
              </a:ext>
            </a:extLst>
          </p:cNvPr>
          <p:cNvSpPr txBox="1"/>
          <p:nvPr/>
        </p:nvSpPr>
        <p:spPr>
          <a:xfrm>
            <a:off x="4201556" y="4359990"/>
            <a:ext cx="735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Diffraction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317AF0D-89D3-C94A-901F-CC1CD04339B9}"/>
              </a:ext>
            </a:extLst>
          </p:cNvPr>
          <p:cNvSpPr txBox="1"/>
          <p:nvPr/>
        </p:nvSpPr>
        <p:spPr>
          <a:xfrm>
            <a:off x="5065998" y="4351655"/>
            <a:ext cx="862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Double Shell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4943B29-935C-7147-BC11-9AC2F27DD7E0}"/>
              </a:ext>
            </a:extLst>
          </p:cNvPr>
          <p:cNvSpPr txBox="1"/>
          <p:nvPr/>
        </p:nvSpPr>
        <p:spPr>
          <a:xfrm>
            <a:off x="6236104" y="4339099"/>
            <a:ext cx="735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EXAFS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70D9C4-F7E6-0A43-8CFD-DFD15B65B566}"/>
              </a:ext>
            </a:extLst>
          </p:cNvPr>
          <p:cNvSpPr txBox="1"/>
          <p:nvPr/>
        </p:nvSpPr>
        <p:spPr>
          <a:xfrm>
            <a:off x="2676523" y="4411365"/>
            <a:ext cx="735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RT Strength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26A56AA-F44C-9D4A-A584-86495A0FB444}"/>
              </a:ext>
            </a:extLst>
          </p:cNvPr>
          <p:cNvSpPr txBox="1"/>
          <p:nvPr/>
        </p:nvSpPr>
        <p:spPr>
          <a:xfrm>
            <a:off x="7365111" y="4344085"/>
            <a:ext cx="735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Mach EOS</a:t>
            </a:r>
          </a:p>
        </p:txBody>
      </p:sp>
    </p:spTree>
    <p:extLst>
      <p:ext uri="{BB962C8B-B14F-4D97-AF65-F5344CB8AC3E}">
        <p14:creationId xmlns:p14="http://schemas.microsoft.com/office/powerpoint/2010/main" val="215381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73" y="367098"/>
            <a:ext cx="8888852" cy="99906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400" dirty="0"/>
              <a:t>Attracting and training the next-generation stewards and developing new capabilities are critical for long-term stockpile sustainment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4827" y="5367068"/>
            <a:ext cx="8367339" cy="0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4827" y="4981052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79257" y="4971575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36595" y="4977524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29470" y="4968046"/>
            <a:ext cx="0" cy="398468"/>
          </a:xfrm>
          <a:prstGeom prst="line">
            <a:avLst/>
          </a:prstGeom>
          <a:ln w="31750" cmpd="sng">
            <a:solidFill>
              <a:srgbClr val="0F4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7647" y="1323426"/>
            <a:ext cx="1384140" cy="93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5954" y="2168653"/>
            <a:ext cx="1360830" cy="773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5" y="3408339"/>
            <a:ext cx="1142245" cy="1002401"/>
          </a:xfrm>
          <a:prstGeom prst="rect">
            <a:avLst/>
          </a:prstGeom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-48847" y="5773354"/>
            <a:ext cx="924169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In the absence of further UGTs, HED and other experimental platforms are essential in recruiting, training, and retaining the next-generation stockpile stewards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6188" y="539197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5474" y="5394945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15363" y="5382494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49745" y="538546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2032</a:t>
            </a:r>
          </a:p>
        </p:txBody>
      </p:sp>
      <p:pic>
        <p:nvPicPr>
          <p:cNvPr id="31" name="Picture 30" descr="P10420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769" y="1586813"/>
            <a:ext cx="2252769" cy="17407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71077" y="1586813"/>
            <a:ext cx="416169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Confidence in stewards and capabilities grounded by experimental reality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526" y="3134640"/>
            <a:ext cx="3190601" cy="212706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3" name="Picture 2" descr="Nels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3228" y="2893718"/>
            <a:ext cx="1370464" cy="818719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28BC99-6C53-4E35-B077-EB029D3E6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582" y="3443462"/>
            <a:ext cx="2286915" cy="17818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5" name="Right Arrow 44"/>
          <p:cNvSpPr/>
          <p:nvPr/>
        </p:nvSpPr>
        <p:spPr bwMode="auto">
          <a:xfrm>
            <a:off x="3099907" y="3863162"/>
            <a:ext cx="2995857" cy="971264"/>
          </a:xfrm>
          <a:prstGeom prst="rightArrow">
            <a:avLst/>
          </a:prstGeom>
          <a:solidFill>
            <a:srgbClr val="77933C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FFFFFF"/>
                </a:solidFill>
              </a:rPr>
              <a:t>Recruit, train, retain the next-gen stewards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27B0DC-14E8-8B4D-92ED-83843771535B}"/>
              </a:ext>
            </a:extLst>
          </p:cNvPr>
          <p:cNvSpPr txBox="1"/>
          <p:nvPr/>
        </p:nvSpPr>
        <p:spPr>
          <a:xfrm>
            <a:off x="7527980" y="-21587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People Matters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1847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7CED-EECB-A545-A2AD-DF2CB2DC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64" y="327015"/>
            <a:ext cx="8229600" cy="1005840"/>
          </a:xfrm>
        </p:spPr>
        <p:txBody>
          <a:bodyPr/>
          <a:lstStyle/>
          <a:p>
            <a:r>
              <a:rPr lang="en-US" sz="2800" dirty="0"/>
              <a:t>NNSA has a 5-year HED Plan to deliver for Stockpile Stewardship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3916F6-5957-8845-90C8-DB3A13DB1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128137"/>
              </p:ext>
            </p:extLst>
          </p:nvPr>
        </p:nvGraphicFramePr>
        <p:xfrm>
          <a:off x="136566" y="1332855"/>
          <a:ext cx="8870868" cy="5010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478">
                  <a:extLst>
                    <a:ext uri="{9D8B030D-6E8A-4147-A177-3AD203B41FA5}">
                      <a16:colId xmlns:a16="http://schemas.microsoft.com/office/drawing/2014/main" val="220338116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565248742"/>
                    </a:ext>
                  </a:extLst>
                </a:gridCol>
                <a:gridCol w="6216733">
                  <a:extLst>
                    <a:ext uri="{9D8B030D-6E8A-4147-A177-3AD203B41FA5}">
                      <a16:colId xmlns:a16="http://schemas.microsoft.com/office/drawing/2014/main" val="150285424"/>
                    </a:ext>
                  </a:extLst>
                </a:gridCol>
              </a:tblGrid>
              <a:tr h="1527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HED Topics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Due Date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Technical Goals</a:t>
                      </a: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515783"/>
                  </a:ext>
                </a:extLst>
              </a:tr>
              <a:tr h="44190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Thermonuclear Burn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b">
                        <a:tabLst/>
                      </a:pPr>
                      <a:r>
                        <a:rPr lang="en-US" sz="1200" u="none" strike="noStrike">
                          <a:effectLst/>
                        </a:rPr>
                        <a:t>Determine the efficacy of NIF for ignition and credible physics-scaling to multi-megajoule yields for all ignition approaches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351722"/>
                  </a:ext>
                </a:extLst>
              </a:tr>
              <a:tr h="29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Reduce uncertainties in yield scaling based on the 2020 ICF assessment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76711"/>
                  </a:ext>
                </a:extLst>
              </a:tr>
              <a:tr h="29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Establish modern mission requirements for a high yield capability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53340"/>
                  </a:ext>
                </a:extLst>
              </a:tr>
              <a:tr h="29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b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Increase energy coupling from the driver to the fusion fuel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848627"/>
                  </a:ext>
                </a:extLst>
              </a:tr>
              <a:tr h="29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b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Execute thermonuclear burn experiments that inform primary boost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837852"/>
                  </a:ext>
                </a:extLst>
              </a:tr>
              <a:tr h="441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Conduct major program review to assess the investments needed to meet modern mission requirements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232761"/>
                  </a:ext>
                </a:extLst>
              </a:tr>
              <a:tr h="2973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Material &amp; Plasma Properties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>
                          <a:effectLst/>
                        </a:rPr>
                        <a:t>Deliver data to assess material replacement options for W80-4 LEP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21481"/>
                  </a:ext>
                </a:extLst>
              </a:tr>
              <a:tr h="441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>
                          <a:effectLst/>
                        </a:rPr>
                        <a:t>Support national Pu aging and manufacturing assessment effort through cross platform HED experiments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05595"/>
                  </a:ext>
                </a:extLst>
              </a:tr>
              <a:tr h="339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Resolve discrepancies between opacity experiments and models through cross-platform measurements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515101"/>
                  </a:ext>
                </a:extLst>
              </a:tr>
              <a:tr h="2973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Rad Hydro &amp; Transport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Complete radiation transport campaign relevant to W80-4 LEP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744132"/>
                  </a:ext>
                </a:extLst>
              </a:tr>
              <a:tr h="339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Experimentally constrain complex hydro models used for stockpile assessments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64166"/>
                  </a:ext>
                </a:extLst>
              </a:tr>
              <a:tr h="3285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Output and Survivability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Develop platforms for measuring thermomechanical shock to inform LEP options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319275"/>
                  </a:ext>
                </a:extLst>
              </a:tr>
              <a:tr h="297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Enable SGEMP model validation using new warm x-ray capabilities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59741"/>
                  </a:ext>
                </a:extLst>
              </a:tr>
              <a:tr h="339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algn="l" fontAlgn="t">
                        <a:tabLst/>
                      </a:pPr>
                      <a:r>
                        <a:rPr lang="en-US" sz="1200" u="none" strike="noStrike" dirty="0">
                          <a:effectLst/>
                        </a:rPr>
                        <a:t>Measure the response of weapon components under high-neutron fluence irradiation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4" marR="8214" marT="821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947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11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D37EBC1-1071-D341-B4E6-9F9645D45C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"/>
          <a:stretch/>
        </p:blipFill>
        <p:spPr>
          <a:xfrm>
            <a:off x="6169384" y="2941222"/>
            <a:ext cx="1682036" cy="13288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1" y="302582"/>
            <a:ext cx="8633572" cy="818089"/>
          </a:xfrm>
        </p:spPr>
        <p:txBody>
          <a:bodyPr/>
          <a:lstStyle/>
          <a:p>
            <a:r>
              <a:rPr lang="en-US" sz="2400" dirty="0"/>
              <a:t>Validated materials and plasma data is critical to improve the predictive capability of system performance</a:t>
            </a:r>
          </a:p>
        </p:txBody>
      </p:sp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844332"/>
              </p:ext>
            </p:extLst>
          </p:nvPr>
        </p:nvGraphicFramePr>
        <p:xfrm>
          <a:off x="3681656" y="4428528"/>
          <a:ext cx="22860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/>
                        <a:t>Center of giant planets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255"/>
              </p:ext>
            </p:extLst>
          </p:nvPr>
        </p:nvGraphicFramePr>
        <p:xfrm>
          <a:off x="6698980" y="4428528"/>
          <a:ext cx="22860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Center of stars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78625"/>
              </p:ext>
            </p:extLst>
          </p:nvPr>
        </p:nvGraphicFramePr>
        <p:xfrm>
          <a:off x="133350" y="4428528"/>
          <a:ext cx="22860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Ordinary Matter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9" name="Picture 78" descr="the red room - white hou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" y="4789673"/>
            <a:ext cx="1920240" cy="1569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300" y="4804922"/>
            <a:ext cx="1737360" cy="1536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696" y="4797990"/>
            <a:ext cx="1645920" cy="1533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9" y="1400018"/>
            <a:ext cx="9141512" cy="274320"/>
          </a:xfrm>
          <a:prstGeom prst="rect">
            <a:avLst/>
          </a:prstGeom>
          <a:gradFill flip="none" rotWithShape="1">
            <a:gsLst>
              <a:gs pos="83000">
                <a:srgbClr val="FFFF00"/>
              </a:gs>
              <a:gs pos="0">
                <a:srgbClr val="00B050"/>
              </a:gs>
              <a:gs pos="100000">
                <a:srgbClr val="FF0000"/>
              </a:gs>
            </a:gsLst>
            <a:lin ang="0" scaled="0"/>
            <a:tileRect/>
          </a:gradFill>
        </p:spPr>
        <p:txBody>
          <a:bodyPr wrap="square" rtlCol="0" anchor="ctr">
            <a:spAutoFit/>
          </a:bodyPr>
          <a:lstStyle/>
          <a:p>
            <a:r>
              <a:rPr lang="en-US"/>
              <a:t>Low Temperatures                                                                      High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1" y="1120671"/>
            <a:ext cx="9141512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75000"/>
                </a:schemeClr>
              </a:gs>
            </a:gsLst>
            <a:lin ang="0" scaled="0"/>
            <a:tileRect/>
          </a:gradFill>
        </p:spPr>
        <p:txBody>
          <a:bodyPr wrap="square" rtlCol="0" anchor="ctr">
            <a:spAutoFit/>
          </a:bodyPr>
          <a:lstStyle/>
          <a:p>
            <a:r>
              <a:rPr lang="en-US"/>
              <a:t>Low Pressures                   Moderate Pressures                                  </a:t>
            </a:r>
            <a:r>
              <a:rPr lang="en-US">
                <a:solidFill>
                  <a:schemeClr val="bg1"/>
                </a:solidFill>
              </a:rPr>
              <a:t>High Pressures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308076" y="2342996"/>
            <a:ext cx="1588244" cy="1219092"/>
          </a:xfrm>
          <a:prstGeom prst="rect">
            <a:avLst/>
          </a:prstGeom>
        </p:spPr>
      </p:pic>
      <p:pic>
        <p:nvPicPr>
          <p:cNvPr id="15" name="Picture 28" descr="ar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65" y="2131319"/>
            <a:ext cx="1716895" cy="126978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655" y="3086499"/>
            <a:ext cx="1568495" cy="1199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457" y="2224758"/>
            <a:ext cx="1998587" cy="1259244"/>
          </a:xfrm>
          <a:prstGeom prst="rect">
            <a:avLst/>
          </a:prstGeom>
        </p:spPr>
      </p:pic>
      <p:pic>
        <p:nvPicPr>
          <p:cNvPr id="13" name="Picture 12" descr="JASPERphoto3v2.pdf"/>
          <p:cNvPicPr>
            <a:picLocks noChangeAspect="1"/>
          </p:cNvPicPr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577" y="2982066"/>
            <a:ext cx="1920240" cy="1350995"/>
          </a:xfrm>
          <a:prstGeom prst="rect">
            <a:avLst/>
          </a:prstGeom>
          <a:ln w="19050" cmpd="sng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006" y="2124523"/>
            <a:ext cx="1146427" cy="21356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98470" y="2168119"/>
            <a:ext cx="126348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/>
              <a:t>Diamond</a:t>
            </a:r>
            <a:r>
              <a:rPr lang="en-US" sz="1200" dirty="0"/>
              <a:t> </a:t>
            </a:r>
            <a:r>
              <a:rPr lang="en-US" sz="1200" b="1" dirty="0"/>
              <a:t>Anvil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4052" y="3983153"/>
            <a:ext cx="16722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Gas Guns </a:t>
            </a:r>
            <a:r>
              <a:rPr lang="en-US" sz="1200" b="1" dirty="0"/>
              <a:t>(JASPER)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1298" y="2111576"/>
            <a:ext cx="27924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24095" y="2236655"/>
            <a:ext cx="49084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U1A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7859" y="3983153"/>
            <a:ext cx="60305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/>
              <a:t>HEPP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7778" y="1677943"/>
            <a:ext cx="1925527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400"/>
              <a:t>Maturing Experiments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79" y="1978873"/>
            <a:ext cx="6282477" cy="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204446" y="1677943"/>
            <a:ext cx="1883144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400"/>
              <a:t>Providing Data Today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290451" y="1978873"/>
            <a:ext cx="2840180" cy="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3524" y="6584"/>
            <a:ext cx="2654894" cy="307777"/>
          </a:xfrm>
          <a:prstGeom prst="rect">
            <a:avLst/>
          </a:prstGeom>
          <a:solidFill>
            <a:srgbClr val="0F4F9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Material &amp; Plasma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AFD70-30B3-C740-B22A-63EF5FB2EAD6}"/>
              </a:ext>
            </a:extLst>
          </p:cNvPr>
          <p:cNvSpPr txBox="1"/>
          <p:nvPr/>
        </p:nvSpPr>
        <p:spPr>
          <a:xfrm>
            <a:off x="7054317" y="3957424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Omega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01343" y="3963332"/>
            <a:ext cx="43313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/>
              <a:t>NIF</a:t>
            </a:r>
          </a:p>
        </p:txBody>
      </p:sp>
    </p:spTree>
    <p:extLst>
      <p:ext uri="{BB962C8B-B14F-4D97-AF65-F5344CB8AC3E}">
        <p14:creationId xmlns:p14="http://schemas.microsoft.com/office/powerpoint/2010/main" val="228110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95" y="285626"/>
            <a:ext cx="8705160" cy="1027748"/>
          </a:xfrm>
        </p:spPr>
        <p:txBody>
          <a:bodyPr/>
          <a:lstStyle/>
          <a:p>
            <a:r>
              <a:rPr lang="en-US" sz="2800" dirty="0"/>
              <a:t>Modeling primary implosion at extreme conditions needs accurate next-generation material property models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538" y="1872553"/>
            <a:ext cx="3444978" cy="3802081"/>
            <a:chOff x="516192" y="1497098"/>
            <a:chExt cx="4336816" cy="4786367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92" y="4302920"/>
              <a:ext cx="2089776" cy="1980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16192" y="3959647"/>
              <a:ext cx="2093976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45720" anchor="ctr" anchorCtr="0"/>
            <a:lstStyle>
              <a:defPPr>
                <a:defRPr lang="en-US"/>
              </a:defPPr>
              <a:lvl1pPr algn="ctr" defTabSz="452400" eaLnBrk="0" hangingPunct="0">
                <a:lnSpc>
                  <a:spcPts val="2160"/>
                </a:lnSpc>
                <a:defRPr>
                  <a:solidFill>
                    <a:prstClr val="white"/>
                  </a:solidFill>
                  <a:latin typeface="Arial"/>
                </a:defRPr>
              </a:lvl1pPr>
            </a:lstStyle>
            <a:p>
              <a:r>
                <a:rPr lang="en-US" sz="1600">
                  <a:latin typeface="Helvetica"/>
                  <a:cs typeface="Helvetica"/>
                </a:rPr>
                <a:t>Diamond</a:t>
              </a: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92" y="1874450"/>
              <a:ext cx="2089776" cy="1973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7"/>
            <a:stretch/>
          </p:blipFill>
          <p:spPr>
            <a:xfrm>
              <a:off x="2795608" y="4288561"/>
              <a:ext cx="2053146" cy="19949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045"/>
            <a:stretch/>
          </p:blipFill>
          <p:spPr>
            <a:xfrm>
              <a:off x="2795608" y="1857934"/>
              <a:ext cx="2052394" cy="198987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516193" y="1497098"/>
              <a:ext cx="2093976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45720" anchor="ctr" anchorCtr="0"/>
            <a:lstStyle>
              <a:defPPr>
                <a:defRPr lang="en-US"/>
              </a:defPPr>
              <a:lvl1pPr algn="ctr" defTabSz="452400" eaLnBrk="0" hangingPunct="0">
                <a:lnSpc>
                  <a:spcPts val="2160"/>
                </a:lnSpc>
                <a:defRPr>
                  <a:solidFill>
                    <a:prstClr val="white"/>
                  </a:solidFill>
                  <a:latin typeface="Arial"/>
                </a:defRPr>
              </a:lvl1pPr>
            </a:lstStyle>
            <a:p>
              <a:r>
                <a:rPr lang="en-US" sz="1600">
                  <a:latin typeface="Helvetica"/>
                  <a:cs typeface="Helvetica"/>
                </a:rPr>
                <a:t>Graphite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95608" y="1497098"/>
              <a:ext cx="2057400" cy="3693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45720" anchor="ctr" anchorCtr="0"/>
            <a:lstStyle>
              <a:defPPr>
                <a:defRPr lang="en-US"/>
              </a:defPPr>
              <a:lvl1pPr algn="ctr" defTabSz="452400" eaLnBrk="0" hangingPunct="0">
                <a:lnSpc>
                  <a:spcPts val="2160"/>
                </a:lnSpc>
                <a:defRPr>
                  <a:solidFill>
                    <a:prstClr val="white"/>
                  </a:solidFill>
                  <a:latin typeface="Arial"/>
                </a:defRPr>
              </a:lvl1pPr>
            </a:lstStyle>
            <a:p>
              <a:r>
                <a:rPr lang="en-US" sz="1600">
                  <a:latin typeface="Helvetica"/>
                  <a:cs typeface="Helvetica"/>
                </a:rPr>
                <a:t>Atomic Structure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95608" y="3959647"/>
              <a:ext cx="2057400" cy="3693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45720" anchor="ctr" anchorCtr="0"/>
            <a:lstStyle>
              <a:defPPr>
                <a:defRPr lang="en-US"/>
              </a:defPPr>
              <a:lvl1pPr algn="ctr" defTabSz="452400" eaLnBrk="0" hangingPunct="0">
                <a:lnSpc>
                  <a:spcPts val="2160"/>
                </a:lnSpc>
                <a:defRPr>
                  <a:solidFill>
                    <a:prstClr val="white"/>
                  </a:solidFill>
                  <a:latin typeface="Arial"/>
                </a:defRPr>
              </a:lvl1pPr>
            </a:lstStyle>
            <a:p>
              <a:r>
                <a:rPr lang="en-US" sz="1600">
                  <a:latin typeface="Helvetica"/>
                  <a:cs typeface="Helvetica"/>
                </a:rPr>
                <a:t>Atomic Structure</a:t>
              </a:r>
            </a:p>
          </p:txBody>
        </p:sp>
      </p:grpSp>
      <p:pic>
        <p:nvPicPr>
          <p:cNvPr id="12" name="Picture 11" descr="iceclimb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505" y="1812547"/>
            <a:ext cx="2941571" cy="1961047"/>
          </a:xfrm>
          <a:prstGeom prst="rect">
            <a:avLst/>
          </a:prstGeom>
        </p:spPr>
      </p:pic>
      <p:pic>
        <p:nvPicPr>
          <p:cNvPr id="13" name="Picture 12" descr="8708979444_b413d2ec1d_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19" y="3627221"/>
            <a:ext cx="2941571" cy="1998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53117" y="2009884"/>
            <a:ext cx="186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r>
              <a:rPr lang="en-US" sz="1600" baseline="-2500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O With Strength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9039" y="3732163"/>
            <a:ext cx="215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r>
              <a:rPr lang="en-US" sz="1600" baseline="-2500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en-US" sz="1600">
                <a:solidFill>
                  <a:srgbClr val="FFFFFF"/>
                </a:solidFill>
                <a:latin typeface="Helvetica"/>
                <a:cs typeface="Helvetica"/>
              </a:rPr>
              <a:t>O Without Strength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577709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HED delivers validation data in regimes previously only accessed through theory and simulations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543" y="1308519"/>
            <a:ext cx="404445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Phase of the material matters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404" y="1304613"/>
            <a:ext cx="40385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Strength of the material matters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47082" y="1669981"/>
            <a:ext cx="4005385" cy="403900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16942" y="1675842"/>
            <a:ext cx="4005385" cy="403900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4068A6-47C2-4B47-A67F-48480897743A}"/>
              </a:ext>
            </a:extLst>
          </p:cNvPr>
          <p:cNvSpPr txBox="1"/>
          <p:nvPr/>
        </p:nvSpPr>
        <p:spPr>
          <a:xfrm>
            <a:off x="7109469" y="-31888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Material Properties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81835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5682</TotalTime>
  <Words>2247</Words>
  <Application>Microsoft Macintosh PowerPoint</Application>
  <PresentationFormat>On-screen Show (4:3)</PresentationFormat>
  <Paragraphs>461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Helvetica</vt:lpstr>
      <vt:lpstr>Lucida Grande</vt:lpstr>
      <vt:lpstr>Source Sans Pro</vt:lpstr>
      <vt:lpstr>Symbol</vt:lpstr>
      <vt:lpstr>Times</vt:lpstr>
      <vt:lpstr>Wingdings</vt:lpstr>
      <vt:lpstr>Wingdings 2</vt:lpstr>
      <vt:lpstr>blank</vt:lpstr>
      <vt:lpstr>Supporting Stockpile Stewardship with High-Energy-Density Physics Experiments</vt:lpstr>
      <vt:lpstr>Stockpile Stewardship Program: Maintain confidence in the US nuclear deterrent without further underground nuclear testing</vt:lpstr>
      <vt:lpstr>Take Away Message: In the absence of further UGT’s and facing changes due to aging and threats, we need better science underpinning of future stockpile and therefore requiring better experimental capabilities and tools</vt:lpstr>
      <vt:lpstr>PowerPoint Presentation</vt:lpstr>
      <vt:lpstr>NNSA HED’s Stockpile Stewardship effort requires long-term investments to deliver the data, stewards, platforms, and diagnostics</vt:lpstr>
      <vt:lpstr>Attracting and training the next-generation stewards and developing new capabilities are critical for long-term stockpile sustainment</vt:lpstr>
      <vt:lpstr>NNSA has a 5-year HED Plan to deliver for Stockpile Stewardship</vt:lpstr>
      <vt:lpstr>Validated materials and plasma data is critical to improve the predictive capability of system performance</vt:lpstr>
      <vt:lpstr>Modeling primary implosion at extreme conditions needs accurate next-generation material property models</vt:lpstr>
      <vt:lpstr>Ramp-compressed solid diffraction platform was developed over a decade leading to todays NIF Hi-Z experiments</vt:lpstr>
      <vt:lpstr>We developed a Rayleigh-Taylor platform to determine material strength</vt:lpstr>
      <vt:lpstr>The ramp compression EOS platform on NIF is maturing as demonstrated by recent results on Platinum</vt:lpstr>
      <vt:lpstr>WE have developed and utilized a range of high pressure plasma EOS platforms </vt:lpstr>
      <vt:lpstr>LLNL continues to develop new HED platforms in materials and plasma properties</vt:lpstr>
      <vt:lpstr>LLNL continues to develop new HED platforms in materials and plasma properties</vt:lpstr>
      <vt:lpstr>Recent Fe opacity experiments at Z show discrepancies between measurement and theory</vt:lpstr>
      <vt:lpstr>We are conducting a wide range of HED experiments to study radiation transport and radiative properties</vt:lpstr>
      <vt:lpstr>The re-shock campaign gave us a controlled platform to obtain quantitative data for comparison with models and simulations  </vt:lpstr>
      <vt:lpstr>Targets with split tracer strip &amp; foam allow simultaneous “traditional” and “inverse” measurements</vt:lpstr>
      <vt:lpstr>The 2-Shock platform1 uses a large Case-to-Capsule (CCR) and a ~140 eV foot to obtain a round, reproducible implosion</vt:lpstr>
      <vt:lpstr>The HED 2-Shock Campaign uses the CD MixCap1 technique to measure sensitivities to ablator-fuel mix </vt:lpstr>
      <vt:lpstr>We are conducting a range of vulnerability and hardening experiments to assess survivability under hostile environments  </vt:lpstr>
      <vt:lpstr>Inertial Confinement Fusion (ICF) is about making a hot, dense plasma and holding it together long enough to create significant fusion yields</vt:lpstr>
      <vt:lpstr>The US Inertial Confinement Fusion program is studying three main approaches.</vt:lpstr>
      <vt:lpstr>A multi-lab Double Shell campaign is focused on delivering a platform to study burning plasma with metal pusher and impact of mix on burn</vt:lpstr>
      <vt:lpstr>Increasing fusion yields widens application space and reduces extrapolation uncertainties for SSP studies </vt:lpstr>
      <vt:lpstr>HED weapon physics efforts are focused on supporting the current and future stockpile needs and develop the stewards and capabilities for long-term stockpile sustainment</vt:lpstr>
      <vt:lpstr>PowerPoint Presentation</vt:lpstr>
    </vt:vector>
  </TitlesOfParts>
  <Company>LLNL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Review N150903-002 &amp; -003 H_Hyd_CuFmGrw S01 &amp; S02</dc:title>
  <dc:creator>David Martinez</dc:creator>
  <cp:lastModifiedBy>Wan, Alan Szu-Hsin</cp:lastModifiedBy>
  <cp:revision>180</cp:revision>
  <cp:lastPrinted>2018-09-19T11:56:43Z</cp:lastPrinted>
  <dcterms:created xsi:type="dcterms:W3CDTF">2015-09-17T11:08:14Z</dcterms:created>
  <dcterms:modified xsi:type="dcterms:W3CDTF">2019-04-19T21:25:55Z</dcterms:modified>
</cp:coreProperties>
</file>