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9" r:id="rId1"/>
  </p:sldMasterIdLst>
  <p:notesMasterIdLst>
    <p:notesMasterId r:id="rId22"/>
  </p:notesMasterIdLst>
  <p:handoutMasterIdLst>
    <p:handoutMasterId r:id="rId23"/>
  </p:handoutMasterIdLst>
  <p:sldIdLst>
    <p:sldId id="493" r:id="rId2"/>
    <p:sldId id="546" r:id="rId3"/>
    <p:sldId id="557" r:id="rId4"/>
    <p:sldId id="556" r:id="rId5"/>
    <p:sldId id="547" r:id="rId6"/>
    <p:sldId id="558" r:id="rId7"/>
    <p:sldId id="559" r:id="rId8"/>
    <p:sldId id="560" r:id="rId9"/>
    <p:sldId id="563" r:id="rId10"/>
    <p:sldId id="566" r:id="rId11"/>
    <p:sldId id="576" r:id="rId12"/>
    <p:sldId id="577" r:id="rId13"/>
    <p:sldId id="575" r:id="rId14"/>
    <p:sldId id="568" r:id="rId15"/>
    <p:sldId id="569" r:id="rId16"/>
    <p:sldId id="578" r:id="rId17"/>
    <p:sldId id="570" r:id="rId18"/>
    <p:sldId id="537" r:id="rId19"/>
    <p:sldId id="561" r:id="rId20"/>
    <p:sldId id="562" r:id="rId21"/>
  </p:sldIdLst>
  <p:sldSz cx="9144000" cy="6858000" type="screen4x3"/>
  <p:notesSz cx="7023100" cy="93091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88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214A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361" autoAdjust="0"/>
  </p:normalViewPr>
  <p:slideViewPr>
    <p:cSldViewPr snapToGrid="0" showGuides="1">
      <p:cViewPr varScale="1">
        <p:scale>
          <a:sx n="86" d="100"/>
          <a:sy n="86" d="100"/>
        </p:scale>
        <p:origin x="1310" y="58"/>
      </p:cViewPr>
      <p:guideLst>
        <p:guide orient="horz" pos="148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oakdale1\Desktop\Nanoscribe\Copy%20of%20NanoScribe%20Octet%20Density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C:\Users\oakdale1\Desktop\Large%20Sample%20Density%20vs%20Pitch,%20complete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Density vs. Cell Size for an octet-truss</a:t>
            </a:r>
          </a:p>
        </c:rich>
      </c:tx>
      <c:layout>
        <c:manualLayout>
          <c:xMode val="edge"/>
          <c:yMode val="edge"/>
          <c:x val="0.15494533627513024"/>
          <c:y val="5.20644660205753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70283539281994"/>
          <c:y val="0.18366760413741393"/>
          <c:w val="0.75749059094305615"/>
          <c:h val="0.62652373349552692"/>
        </c:manualLayout>
      </c:layout>
      <c:scatterChart>
        <c:scatterStyle val="lineMarker"/>
        <c:varyColors val="0"/>
        <c:ser>
          <c:idx val="1"/>
          <c:order val="0"/>
          <c:spPr>
            <a:ln w="3810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'2'!$D$6:$D$106</c:f>
              <c:numCache>
                <c:formatCode>General</c:formatCode>
                <c:ptCount val="101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10</c:v>
                </c:pt>
                <c:pt idx="9">
                  <c:v>11</c:v>
                </c:pt>
                <c:pt idx="10">
                  <c:v>12</c:v>
                </c:pt>
                <c:pt idx="11">
                  <c:v>13</c:v>
                </c:pt>
                <c:pt idx="12">
                  <c:v>14</c:v>
                </c:pt>
                <c:pt idx="13">
                  <c:v>15</c:v>
                </c:pt>
                <c:pt idx="14">
                  <c:v>16</c:v>
                </c:pt>
                <c:pt idx="15">
                  <c:v>17</c:v>
                </c:pt>
                <c:pt idx="16">
                  <c:v>18</c:v>
                </c:pt>
                <c:pt idx="17">
                  <c:v>19</c:v>
                </c:pt>
                <c:pt idx="18">
                  <c:v>20</c:v>
                </c:pt>
                <c:pt idx="19">
                  <c:v>21</c:v>
                </c:pt>
                <c:pt idx="20">
                  <c:v>22</c:v>
                </c:pt>
                <c:pt idx="21">
                  <c:v>23</c:v>
                </c:pt>
                <c:pt idx="22">
                  <c:v>24</c:v>
                </c:pt>
                <c:pt idx="23">
                  <c:v>25</c:v>
                </c:pt>
                <c:pt idx="24">
                  <c:v>26</c:v>
                </c:pt>
                <c:pt idx="25">
                  <c:v>27</c:v>
                </c:pt>
                <c:pt idx="26">
                  <c:v>28</c:v>
                </c:pt>
                <c:pt idx="27">
                  <c:v>29</c:v>
                </c:pt>
                <c:pt idx="28">
                  <c:v>30</c:v>
                </c:pt>
                <c:pt idx="29">
                  <c:v>31</c:v>
                </c:pt>
                <c:pt idx="30">
                  <c:v>32</c:v>
                </c:pt>
                <c:pt idx="31">
                  <c:v>33</c:v>
                </c:pt>
                <c:pt idx="32">
                  <c:v>34</c:v>
                </c:pt>
                <c:pt idx="33">
                  <c:v>35</c:v>
                </c:pt>
                <c:pt idx="34">
                  <c:v>36</c:v>
                </c:pt>
                <c:pt idx="35">
                  <c:v>37</c:v>
                </c:pt>
                <c:pt idx="36">
                  <c:v>38</c:v>
                </c:pt>
                <c:pt idx="37">
                  <c:v>39</c:v>
                </c:pt>
                <c:pt idx="38">
                  <c:v>40</c:v>
                </c:pt>
                <c:pt idx="39">
                  <c:v>41</c:v>
                </c:pt>
                <c:pt idx="40">
                  <c:v>42</c:v>
                </c:pt>
                <c:pt idx="41">
                  <c:v>43</c:v>
                </c:pt>
                <c:pt idx="42">
                  <c:v>44</c:v>
                </c:pt>
                <c:pt idx="43">
                  <c:v>45</c:v>
                </c:pt>
                <c:pt idx="44">
                  <c:v>46</c:v>
                </c:pt>
                <c:pt idx="45">
                  <c:v>47</c:v>
                </c:pt>
                <c:pt idx="46">
                  <c:v>48</c:v>
                </c:pt>
                <c:pt idx="47">
                  <c:v>49</c:v>
                </c:pt>
                <c:pt idx="48">
                  <c:v>50</c:v>
                </c:pt>
                <c:pt idx="49">
                  <c:v>51</c:v>
                </c:pt>
                <c:pt idx="50">
                  <c:v>52</c:v>
                </c:pt>
                <c:pt idx="51">
                  <c:v>53</c:v>
                </c:pt>
                <c:pt idx="52">
                  <c:v>54</c:v>
                </c:pt>
                <c:pt idx="53">
                  <c:v>55</c:v>
                </c:pt>
                <c:pt idx="54">
                  <c:v>56</c:v>
                </c:pt>
                <c:pt idx="55">
                  <c:v>57</c:v>
                </c:pt>
                <c:pt idx="56">
                  <c:v>58</c:v>
                </c:pt>
                <c:pt idx="57">
                  <c:v>59</c:v>
                </c:pt>
                <c:pt idx="58">
                  <c:v>60</c:v>
                </c:pt>
                <c:pt idx="59">
                  <c:v>61</c:v>
                </c:pt>
                <c:pt idx="60">
                  <c:v>62</c:v>
                </c:pt>
                <c:pt idx="61">
                  <c:v>63</c:v>
                </c:pt>
                <c:pt idx="62">
                  <c:v>64</c:v>
                </c:pt>
                <c:pt idx="63">
                  <c:v>65</c:v>
                </c:pt>
                <c:pt idx="64">
                  <c:v>66</c:v>
                </c:pt>
                <c:pt idx="65">
                  <c:v>67</c:v>
                </c:pt>
                <c:pt idx="66">
                  <c:v>68</c:v>
                </c:pt>
                <c:pt idx="67">
                  <c:v>69</c:v>
                </c:pt>
                <c:pt idx="68">
                  <c:v>70</c:v>
                </c:pt>
                <c:pt idx="69">
                  <c:v>71</c:v>
                </c:pt>
                <c:pt idx="70">
                  <c:v>72</c:v>
                </c:pt>
                <c:pt idx="71">
                  <c:v>73</c:v>
                </c:pt>
                <c:pt idx="72">
                  <c:v>74</c:v>
                </c:pt>
                <c:pt idx="73">
                  <c:v>75</c:v>
                </c:pt>
                <c:pt idx="74">
                  <c:v>76</c:v>
                </c:pt>
                <c:pt idx="75">
                  <c:v>77</c:v>
                </c:pt>
                <c:pt idx="76">
                  <c:v>78</c:v>
                </c:pt>
                <c:pt idx="77">
                  <c:v>79</c:v>
                </c:pt>
                <c:pt idx="78">
                  <c:v>80</c:v>
                </c:pt>
                <c:pt idx="79">
                  <c:v>81</c:v>
                </c:pt>
                <c:pt idx="80">
                  <c:v>82</c:v>
                </c:pt>
                <c:pt idx="81">
                  <c:v>83</c:v>
                </c:pt>
                <c:pt idx="82">
                  <c:v>84</c:v>
                </c:pt>
                <c:pt idx="83">
                  <c:v>85</c:v>
                </c:pt>
                <c:pt idx="84">
                  <c:v>86</c:v>
                </c:pt>
                <c:pt idx="85">
                  <c:v>87</c:v>
                </c:pt>
                <c:pt idx="86">
                  <c:v>88</c:v>
                </c:pt>
                <c:pt idx="87">
                  <c:v>89</c:v>
                </c:pt>
                <c:pt idx="88">
                  <c:v>90</c:v>
                </c:pt>
                <c:pt idx="89">
                  <c:v>91</c:v>
                </c:pt>
                <c:pt idx="90">
                  <c:v>92</c:v>
                </c:pt>
                <c:pt idx="91">
                  <c:v>93</c:v>
                </c:pt>
                <c:pt idx="92">
                  <c:v>94</c:v>
                </c:pt>
                <c:pt idx="93">
                  <c:v>95</c:v>
                </c:pt>
                <c:pt idx="94">
                  <c:v>96</c:v>
                </c:pt>
                <c:pt idx="95">
                  <c:v>97</c:v>
                </c:pt>
                <c:pt idx="96">
                  <c:v>98</c:v>
                </c:pt>
                <c:pt idx="97">
                  <c:v>99</c:v>
                </c:pt>
                <c:pt idx="98">
                  <c:v>100</c:v>
                </c:pt>
                <c:pt idx="99">
                  <c:v>101</c:v>
                </c:pt>
                <c:pt idx="100">
                  <c:v>102</c:v>
                </c:pt>
              </c:numCache>
            </c:numRef>
          </c:xVal>
          <c:yVal>
            <c:numRef>
              <c:f>'2'!$E$6:$E$106</c:f>
              <c:numCache>
                <c:formatCode>General</c:formatCode>
                <c:ptCount val="101"/>
                <c:pt idx="0">
                  <c:v>47983.135732110357</c:v>
                </c:pt>
                <c:pt idx="1">
                  <c:v>21325.838103160157</c:v>
                </c:pt>
                <c:pt idx="2">
                  <c:v>11995.783933027589</c:v>
                </c:pt>
                <c:pt idx="3">
                  <c:v>7677.3017171376587</c:v>
                </c:pt>
                <c:pt idx="4">
                  <c:v>5331.4595257900392</c:v>
                </c:pt>
                <c:pt idx="5">
                  <c:v>3916.9906720090084</c:v>
                </c:pt>
                <c:pt idx="6">
                  <c:v>2998.9459832568973</c:v>
                </c:pt>
                <c:pt idx="7">
                  <c:v>2369.5375670177955</c:v>
                </c:pt>
                <c:pt idx="8">
                  <c:v>1919.3254292844147</c:v>
                </c:pt>
                <c:pt idx="9">
                  <c:v>1586.2193630449704</c:v>
                </c:pt>
                <c:pt idx="10">
                  <c:v>1332.8648814475098</c:v>
                </c:pt>
                <c:pt idx="11">
                  <c:v>1135.6955202866359</c:v>
                </c:pt>
                <c:pt idx="12">
                  <c:v>979.24766800225211</c:v>
                </c:pt>
                <c:pt idx="13">
                  <c:v>853.03352412640629</c:v>
                </c:pt>
                <c:pt idx="14">
                  <c:v>749.73649581422433</c:v>
                </c:pt>
                <c:pt idx="15">
                  <c:v>664.1264461191746</c:v>
                </c:pt>
                <c:pt idx="16">
                  <c:v>592.38439175444887</c:v>
                </c:pt>
                <c:pt idx="17">
                  <c:v>531.66909398460223</c:v>
                </c:pt>
                <c:pt idx="18">
                  <c:v>479.83135732110367</c:v>
                </c:pt>
                <c:pt idx="19">
                  <c:v>435.22118577877865</c:v>
                </c:pt>
                <c:pt idx="20">
                  <c:v>396.55484076124259</c:v>
                </c:pt>
                <c:pt idx="21">
                  <c:v>362.82144220877393</c:v>
                </c:pt>
                <c:pt idx="22">
                  <c:v>333.21622036187745</c:v>
                </c:pt>
                <c:pt idx="23">
                  <c:v>307.09206868550632</c:v>
                </c:pt>
                <c:pt idx="24">
                  <c:v>283.92388007165897</c:v>
                </c:pt>
                <c:pt idx="25">
                  <c:v>263.28195189086614</c:v>
                </c:pt>
                <c:pt idx="26">
                  <c:v>244.81191700056303</c:v>
                </c:pt>
                <c:pt idx="27">
                  <c:v>228.21943273298621</c:v>
                </c:pt>
                <c:pt idx="28">
                  <c:v>213.25838103160157</c:v>
                </c:pt>
                <c:pt idx="29">
                  <c:v>199.7216887913022</c:v>
                </c:pt>
                <c:pt idx="30">
                  <c:v>187.43412395355608</c:v>
                </c:pt>
                <c:pt idx="31">
                  <c:v>176.24659589388563</c:v>
                </c:pt>
                <c:pt idx="32">
                  <c:v>166.03161152979365</c:v>
                </c:pt>
                <c:pt idx="33">
                  <c:v>156.67962688036033</c:v>
                </c:pt>
                <c:pt idx="34">
                  <c:v>148.09609793861222</c:v>
                </c:pt>
                <c:pt idx="35">
                  <c:v>140.1990817592706</c:v>
                </c:pt>
                <c:pt idx="36">
                  <c:v>132.91727349615056</c:v>
                </c:pt>
                <c:pt idx="37">
                  <c:v>126.1883911429595</c:v>
                </c:pt>
                <c:pt idx="38">
                  <c:v>119.95783933027592</c:v>
                </c:pt>
                <c:pt idx="39">
                  <c:v>114.17759841073256</c:v>
                </c:pt>
                <c:pt idx="40">
                  <c:v>108.80529644469466</c:v>
                </c:pt>
                <c:pt idx="41">
                  <c:v>103.80343046427333</c:v>
                </c:pt>
                <c:pt idx="42">
                  <c:v>99.138710190310647</c:v>
                </c:pt>
                <c:pt idx="43">
                  <c:v>94.78150268071181</c:v>
                </c:pt>
                <c:pt idx="44">
                  <c:v>90.705360552193483</c:v>
                </c:pt>
                <c:pt idx="45">
                  <c:v>86.886619705043657</c:v>
                </c:pt>
                <c:pt idx="46">
                  <c:v>83.304055090469362</c:v>
                </c:pt>
                <c:pt idx="47">
                  <c:v>79.938585143040982</c:v>
                </c:pt>
                <c:pt idx="48">
                  <c:v>76.77301717137658</c:v>
                </c:pt>
                <c:pt idx="49">
                  <c:v>73.791827346574948</c:v>
                </c:pt>
                <c:pt idx="50">
                  <c:v>70.980970017914743</c:v>
                </c:pt>
                <c:pt idx="51">
                  <c:v>68.32771197167726</c:v>
                </c:pt>
                <c:pt idx="52">
                  <c:v>65.820487972716535</c:v>
                </c:pt>
                <c:pt idx="53">
                  <c:v>63.448774521798818</c:v>
                </c:pt>
                <c:pt idx="54">
                  <c:v>61.202979250140757</c:v>
                </c:pt>
                <c:pt idx="55">
                  <c:v>59.074343776066918</c:v>
                </c:pt>
                <c:pt idx="56">
                  <c:v>57.054858183246552</c:v>
                </c:pt>
                <c:pt idx="57">
                  <c:v>55.137185558299755</c:v>
                </c:pt>
                <c:pt idx="58">
                  <c:v>53.314595257900393</c:v>
                </c:pt>
                <c:pt idx="59">
                  <c:v>51.58090377007295</c:v>
                </c:pt>
                <c:pt idx="60">
                  <c:v>49.93042219782555</c:v>
                </c:pt>
                <c:pt idx="61">
                  <c:v>48.357909530975412</c:v>
                </c:pt>
                <c:pt idx="62">
                  <c:v>46.85853098838902</c:v>
                </c:pt>
                <c:pt idx="63">
                  <c:v>45.427820811465438</c:v>
                </c:pt>
                <c:pt idx="64">
                  <c:v>44.061648973471407</c:v>
                </c:pt>
                <c:pt idx="65">
                  <c:v>42.75619134070871</c:v>
                </c:pt>
                <c:pt idx="66">
                  <c:v>41.507902882448413</c:v>
                </c:pt>
                <c:pt idx="67">
                  <c:v>40.313493578752663</c:v>
                </c:pt>
                <c:pt idx="68">
                  <c:v>39.169906720090083</c:v>
                </c:pt>
                <c:pt idx="69">
                  <c:v>38.074299331172668</c:v>
                </c:pt>
                <c:pt idx="70">
                  <c:v>37.024024484653054</c:v>
                </c:pt>
                <c:pt idx="71">
                  <c:v>36.016615299013218</c:v>
                </c:pt>
                <c:pt idx="72">
                  <c:v>35.04977043981765</c:v>
                </c:pt>
                <c:pt idx="73">
                  <c:v>34.121340965056262</c:v>
                </c:pt>
                <c:pt idx="74">
                  <c:v>33.229318374037639</c:v>
                </c:pt>
                <c:pt idx="75">
                  <c:v>32.371823735611649</c:v>
                </c:pt>
                <c:pt idx="76">
                  <c:v>31.547097785739876</c:v>
                </c:pt>
                <c:pt idx="77">
                  <c:v>30.753491896882139</c:v>
                </c:pt>
                <c:pt idx="78">
                  <c:v>29.989459832568979</c:v>
                </c:pt>
                <c:pt idx="79">
                  <c:v>29.253550210096233</c:v>
                </c:pt>
                <c:pt idx="80">
                  <c:v>28.544399602683139</c:v>
                </c:pt>
                <c:pt idx="81">
                  <c:v>27.860726219834731</c:v>
                </c:pt>
                <c:pt idx="82">
                  <c:v>27.201324111173665</c:v>
                </c:pt>
                <c:pt idx="83">
                  <c:v>26.565057844766976</c:v>
                </c:pt>
                <c:pt idx="84">
                  <c:v>25.950857616068333</c:v>
                </c:pt>
                <c:pt idx="85">
                  <c:v>25.357714748109583</c:v>
                </c:pt>
                <c:pt idx="86">
                  <c:v>24.784677547577662</c:v>
                </c:pt>
                <c:pt idx="87">
                  <c:v>24.230847484969249</c:v>
                </c:pt>
                <c:pt idx="88">
                  <c:v>23.695375670177953</c:v>
                </c:pt>
                <c:pt idx="89">
                  <c:v>23.177459597686447</c:v>
                </c:pt>
                <c:pt idx="90">
                  <c:v>22.676340138048371</c:v>
                </c:pt>
                <c:pt idx="91">
                  <c:v>22.191298754589141</c:v>
                </c:pt>
                <c:pt idx="92">
                  <c:v>21.721654926260914</c:v>
                </c:pt>
                <c:pt idx="93">
                  <c:v>21.266763759384091</c:v>
                </c:pt>
                <c:pt idx="94">
                  <c:v>20.82601377261734</c:v>
                </c:pt>
                <c:pt idx="95">
                  <c:v>20.398824840943927</c:v>
                </c:pt>
                <c:pt idx="96">
                  <c:v>19.984646285760245</c:v>
                </c:pt>
                <c:pt idx="97">
                  <c:v>19.582955099320625</c:v>
                </c:pt>
                <c:pt idx="98">
                  <c:v>19.193254292844145</c:v>
                </c:pt>
                <c:pt idx="99">
                  <c:v>18.815071358537537</c:v>
                </c:pt>
                <c:pt idx="100">
                  <c:v>18.447956836643737</c:v>
                </c:pt>
              </c:numCache>
            </c:numRef>
          </c:yVal>
          <c:smooth val="0"/>
        </c:ser>
        <c:ser>
          <c:idx val="2"/>
          <c:order val="1"/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'1'!$D$6:$D$106</c:f>
              <c:numCache>
                <c:formatCode>General</c:formatCode>
                <c:ptCount val="101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10</c:v>
                </c:pt>
                <c:pt idx="9">
                  <c:v>11</c:v>
                </c:pt>
                <c:pt idx="10">
                  <c:v>12</c:v>
                </c:pt>
                <c:pt idx="11">
                  <c:v>13</c:v>
                </c:pt>
                <c:pt idx="12">
                  <c:v>14</c:v>
                </c:pt>
                <c:pt idx="13">
                  <c:v>15</c:v>
                </c:pt>
                <c:pt idx="14">
                  <c:v>16</c:v>
                </c:pt>
                <c:pt idx="15">
                  <c:v>17</c:v>
                </c:pt>
                <c:pt idx="16">
                  <c:v>18</c:v>
                </c:pt>
                <c:pt idx="17">
                  <c:v>19</c:v>
                </c:pt>
                <c:pt idx="18">
                  <c:v>20</c:v>
                </c:pt>
                <c:pt idx="19">
                  <c:v>21</c:v>
                </c:pt>
                <c:pt idx="20">
                  <c:v>22</c:v>
                </c:pt>
                <c:pt idx="21">
                  <c:v>23</c:v>
                </c:pt>
                <c:pt idx="22">
                  <c:v>24</c:v>
                </c:pt>
                <c:pt idx="23">
                  <c:v>25</c:v>
                </c:pt>
                <c:pt idx="24">
                  <c:v>26</c:v>
                </c:pt>
                <c:pt idx="25">
                  <c:v>27</c:v>
                </c:pt>
                <c:pt idx="26">
                  <c:v>28</c:v>
                </c:pt>
                <c:pt idx="27">
                  <c:v>29</c:v>
                </c:pt>
                <c:pt idx="28">
                  <c:v>30</c:v>
                </c:pt>
                <c:pt idx="29">
                  <c:v>31</c:v>
                </c:pt>
                <c:pt idx="30">
                  <c:v>32</c:v>
                </c:pt>
                <c:pt idx="31">
                  <c:v>33</c:v>
                </c:pt>
                <c:pt idx="32">
                  <c:v>34</c:v>
                </c:pt>
                <c:pt idx="33">
                  <c:v>35</c:v>
                </c:pt>
                <c:pt idx="34">
                  <c:v>36</c:v>
                </c:pt>
                <c:pt idx="35">
                  <c:v>37</c:v>
                </c:pt>
                <c:pt idx="36">
                  <c:v>38</c:v>
                </c:pt>
                <c:pt idx="37">
                  <c:v>39</c:v>
                </c:pt>
                <c:pt idx="38">
                  <c:v>40</c:v>
                </c:pt>
                <c:pt idx="39">
                  <c:v>41</c:v>
                </c:pt>
                <c:pt idx="40">
                  <c:v>42</c:v>
                </c:pt>
                <c:pt idx="41">
                  <c:v>43</c:v>
                </c:pt>
                <c:pt idx="42">
                  <c:v>44</c:v>
                </c:pt>
                <c:pt idx="43">
                  <c:v>45</c:v>
                </c:pt>
                <c:pt idx="44">
                  <c:v>46</c:v>
                </c:pt>
                <c:pt idx="45">
                  <c:v>47</c:v>
                </c:pt>
                <c:pt idx="46">
                  <c:v>48</c:v>
                </c:pt>
                <c:pt idx="47">
                  <c:v>49</c:v>
                </c:pt>
                <c:pt idx="48">
                  <c:v>50</c:v>
                </c:pt>
                <c:pt idx="49">
                  <c:v>51</c:v>
                </c:pt>
                <c:pt idx="50">
                  <c:v>52</c:v>
                </c:pt>
                <c:pt idx="51">
                  <c:v>53</c:v>
                </c:pt>
                <c:pt idx="52">
                  <c:v>54</c:v>
                </c:pt>
                <c:pt idx="53">
                  <c:v>55</c:v>
                </c:pt>
                <c:pt idx="54">
                  <c:v>56</c:v>
                </c:pt>
                <c:pt idx="55">
                  <c:v>57</c:v>
                </c:pt>
                <c:pt idx="56">
                  <c:v>58</c:v>
                </c:pt>
                <c:pt idx="57">
                  <c:v>59</c:v>
                </c:pt>
                <c:pt idx="58">
                  <c:v>60</c:v>
                </c:pt>
                <c:pt idx="59">
                  <c:v>61</c:v>
                </c:pt>
                <c:pt idx="60">
                  <c:v>62</c:v>
                </c:pt>
                <c:pt idx="61">
                  <c:v>63</c:v>
                </c:pt>
                <c:pt idx="62">
                  <c:v>64</c:v>
                </c:pt>
                <c:pt idx="63">
                  <c:v>65</c:v>
                </c:pt>
                <c:pt idx="64">
                  <c:v>66</c:v>
                </c:pt>
                <c:pt idx="65">
                  <c:v>67</c:v>
                </c:pt>
                <c:pt idx="66">
                  <c:v>68</c:v>
                </c:pt>
                <c:pt idx="67">
                  <c:v>69</c:v>
                </c:pt>
                <c:pt idx="68">
                  <c:v>70</c:v>
                </c:pt>
                <c:pt idx="69">
                  <c:v>71</c:v>
                </c:pt>
                <c:pt idx="70">
                  <c:v>72</c:v>
                </c:pt>
                <c:pt idx="71">
                  <c:v>73</c:v>
                </c:pt>
                <c:pt idx="72">
                  <c:v>74</c:v>
                </c:pt>
                <c:pt idx="73">
                  <c:v>75</c:v>
                </c:pt>
                <c:pt idx="74">
                  <c:v>76</c:v>
                </c:pt>
                <c:pt idx="75">
                  <c:v>77</c:v>
                </c:pt>
                <c:pt idx="76">
                  <c:v>78</c:v>
                </c:pt>
                <c:pt idx="77">
                  <c:v>79</c:v>
                </c:pt>
                <c:pt idx="78">
                  <c:v>80</c:v>
                </c:pt>
                <c:pt idx="79">
                  <c:v>81</c:v>
                </c:pt>
                <c:pt idx="80">
                  <c:v>82</c:v>
                </c:pt>
                <c:pt idx="81">
                  <c:v>83</c:v>
                </c:pt>
                <c:pt idx="82">
                  <c:v>84</c:v>
                </c:pt>
                <c:pt idx="83">
                  <c:v>85</c:v>
                </c:pt>
                <c:pt idx="84">
                  <c:v>86</c:v>
                </c:pt>
                <c:pt idx="85">
                  <c:v>87</c:v>
                </c:pt>
                <c:pt idx="86">
                  <c:v>88</c:v>
                </c:pt>
                <c:pt idx="87">
                  <c:v>89</c:v>
                </c:pt>
                <c:pt idx="88">
                  <c:v>90</c:v>
                </c:pt>
                <c:pt idx="89">
                  <c:v>91</c:v>
                </c:pt>
                <c:pt idx="90">
                  <c:v>92</c:v>
                </c:pt>
                <c:pt idx="91">
                  <c:v>93</c:v>
                </c:pt>
                <c:pt idx="92">
                  <c:v>94</c:v>
                </c:pt>
                <c:pt idx="93">
                  <c:v>95</c:v>
                </c:pt>
                <c:pt idx="94">
                  <c:v>96</c:v>
                </c:pt>
                <c:pt idx="95">
                  <c:v>97</c:v>
                </c:pt>
                <c:pt idx="96">
                  <c:v>98</c:v>
                </c:pt>
                <c:pt idx="97">
                  <c:v>99</c:v>
                </c:pt>
                <c:pt idx="98">
                  <c:v>100</c:v>
                </c:pt>
                <c:pt idx="99">
                  <c:v>101</c:v>
                </c:pt>
                <c:pt idx="100">
                  <c:v>102</c:v>
                </c:pt>
              </c:numCache>
            </c:numRef>
          </c:xVal>
          <c:yVal>
            <c:numRef>
              <c:f>'1'!$E$6:$E$106</c:f>
              <c:numCache>
                <c:formatCode>General</c:formatCode>
                <c:ptCount val="101"/>
                <c:pt idx="0">
                  <c:v>11995.783933027589</c:v>
                </c:pt>
                <c:pt idx="1">
                  <c:v>5331.4595257900392</c:v>
                </c:pt>
                <c:pt idx="2">
                  <c:v>2998.9459832568973</c:v>
                </c:pt>
                <c:pt idx="3">
                  <c:v>1919.3254292844147</c:v>
                </c:pt>
                <c:pt idx="4">
                  <c:v>1332.8648814475098</c:v>
                </c:pt>
                <c:pt idx="5">
                  <c:v>979.24766800225211</c:v>
                </c:pt>
                <c:pt idx="6">
                  <c:v>749.73649581422433</c:v>
                </c:pt>
                <c:pt idx="7">
                  <c:v>592.38439175444887</c:v>
                </c:pt>
                <c:pt idx="8">
                  <c:v>479.83135732110367</c:v>
                </c:pt>
                <c:pt idx="9">
                  <c:v>396.55484076124259</c:v>
                </c:pt>
                <c:pt idx="10">
                  <c:v>333.21622036187745</c:v>
                </c:pt>
                <c:pt idx="11">
                  <c:v>283.92388007165897</c:v>
                </c:pt>
                <c:pt idx="12">
                  <c:v>244.81191700056303</c:v>
                </c:pt>
                <c:pt idx="13">
                  <c:v>213.25838103160157</c:v>
                </c:pt>
                <c:pt idx="14">
                  <c:v>187.43412395355608</c:v>
                </c:pt>
                <c:pt idx="15">
                  <c:v>166.03161152979365</c:v>
                </c:pt>
                <c:pt idx="16">
                  <c:v>148.09609793861222</c:v>
                </c:pt>
                <c:pt idx="17">
                  <c:v>132.91727349615056</c:v>
                </c:pt>
                <c:pt idx="18">
                  <c:v>119.95783933027592</c:v>
                </c:pt>
                <c:pt idx="19">
                  <c:v>108.80529644469466</c:v>
                </c:pt>
                <c:pt idx="20">
                  <c:v>99.138710190310647</c:v>
                </c:pt>
                <c:pt idx="21">
                  <c:v>90.705360552193483</c:v>
                </c:pt>
                <c:pt idx="22">
                  <c:v>83.304055090469362</c:v>
                </c:pt>
                <c:pt idx="23">
                  <c:v>76.77301717137658</c:v>
                </c:pt>
                <c:pt idx="24">
                  <c:v>70.980970017914743</c:v>
                </c:pt>
                <c:pt idx="25">
                  <c:v>65.820487972716535</c:v>
                </c:pt>
                <c:pt idx="26">
                  <c:v>61.202979250140757</c:v>
                </c:pt>
                <c:pt idx="27">
                  <c:v>57.054858183246552</c:v>
                </c:pt>
                <c:pt idx="28">
                  <c:v>53.314595257900393</c:v>
                </c:pt>
                <c:pt idx="29">
                  <c:v>49.93042219782555</c:v>
                </c:pt>
                <c:pt idx="30">
                  <c:v>46.85853098838902</c:v>
                </c:pt>
                <c:pt idx="31">
                  <c:v>44.061648973471407</c:v>
                </c:pt>
                <c:pt idx="32">
                  <c:v>41.507902882448413</c:v>
                </c:pt>
                <c:pt idx="33">
                  <c:v>39.169906720090083</c:v>
                </c:pt>
                <c:pt idx="34">
                  <c:v>37.024024484653054</c:v>
                </c:pt>
                <c:pt idx="35">
                  <c:v>35.04977043981765</c:v>
                </c:pt>
                <c:pt idx="36">
                  <c:v>33.229318374037639</c:v>
                </c:pt>
                <c:pt idx="37">
                  <c:v>31.547097785739876</c:v>
                </c:pt>
                <c:pt idx="38">
                  <c:v>29.989459832568979</c:v>
                </c:pt>
                <c:pt idx="39">
                  <c:v>28.544399602683139</c:v>
                </c:pt>
                <c:pt idx="40">
                  <c:v>27.201324111173665</c:v>
                </c:pt>
                <c:pt idx="41">
                  <c:v>25.950857616068333</c:v>
                </c:pt>
                <c:pt idx="42">
                  <c:v>24.784677547577662</c:v>
                </c:pt>
                <c:pt idx="43">
                  <c:v>23.695375670177953</c:v>
                </c:pt>
                <c:pt idx="44">
                  <c:v>22.676340138048371</c:v>
                </c:pt>
                <c:pt idx="45">
                  <c:v>21.721654926260914</c:v>
                </c:pt>
                <c:pt idx="46">
                  <c:v>20.82601377261734</c:v>
                </c:pt>
                <c:pt idx="47">
                  <c:v>19.984646285760245</c:v>
                </c:pt>
                <c:pt idx="48">
                  <c:v>19.193254292844145</c:v>
                </c:pt>
                <c:pt idx="49">
                  <c:v>18.447956836643737</c:v>
                </c:pt>
                <c:pt idx="50">
                  <c:v>17.745242504478686</c:v>
                </c:pt>
                <c:pt idx="51">
                  <c:v>17.081927992919315</c:v>
                </c:pt>
                <c:pt idx="52">
                  <c:v>16.455121993179134</c:v>
                </c:pt>
                <c:pt idx="53">
                  <c:v>15.862193630449704</c:v>
                </c:pt>
                <c:pt idx="54">
                  <c:v>15.300744812535189</c:v>
                </c:pt>
                <c:pt idx="55">
                  <c:v>14.76858594401673</c:v>
                </c:pt>
                <c:pt idx="56">
                  <c:v>14.263714545811638</c:v>
                </c:pt>
                <c:pt idx="57">
                  <c:v>13.784296389574939</c:v>
                </c:pt>
                <c:pt idx="58">
                  <c:v>13.328648814475098</c:v>
                </c:pt>
                <c:pt idx="59">
                  <c:v>12.895225942518238</c:v>
                </c:pt>
                <c:pt idx="60">
                  <c:v>12.482605549456387</c:v>
                </c:pt>
                <c:pt idx="61">
                  <c:v>12.089477382743853</c:v>
                </c:pt>
                <c:pt idx="62">
                  <c:v>11.714632747097255</c:v>
                </c:pt>
                <c:pt idx="63">
                  <c:v>11.356955202866359</c:v>
                </c:pt>
                <c:pt idx="64">
                  <c:v>11.015412243367852</c:v>
                </c:pt>
                <c:pt idx="65">
                  <c:v>10.689047835177178</c:v>
                </c:pt>
                <c:pt idx="66">
                  <c:v>10.376975720612103</c:v>
                </c:pt>
                <c:pt idx="67">
                  <c:v>10.078373394688166</c:v>
                </c:pt>
                <c:pt idx="68">
                  <c:v>9.7924766800225207</c:v>
                </c:pt>
                <c:pt idx="69">
                  <c:v>9.518574832793167</c:v>
                </c:pt>
                <c:pt idx="70">
                  <c:v>9.2560061211632636</c:v>
                </c:pt>
                <c:pt idx="71">
                  <c:v>9.0041538247533044</c:v>
                </c:pt>
                <c:pt idx="72">
                  <c:v>8.7624426099544124</c:v>
                </c:pt>
                <c:pt idx="73">
                  <c:v>8.5303352412640656</c:v>
                </c:pt>
                <c:pt idx="74">
                  <c:v>8.3073295935094098</c:v>
                </c:pt>
                <c:pt idx="75">
                  <c:v>8.0929559339029122</c:v>
                </c:pt>
                <c:pt idx="76">
                  <c:v>7.8867744464349689</c:v>
                </c:pt>
                <c:pt idx="77">
                  <c:v>7.6883729742205347</c:v>
                </c:pt>
                <c:pt idx="78">
                  <c:v>7.4973649581422448</c:v>
                </c:pt>
                <c:pt idx="79">
                  <c:v>7.3133875525240581</c:v>
                </c:pt>
                <c:pt idx="80">
                  <c:v>7.1360999006707848</c:v>
                </c:pt>
                <c:pt idx="81">
                  <c:v>6.9651815549586829</c:v>
                </c:pt>
                <c:pt idx="82">
                  <c:v>6.8003310277934164</c:v>
                </c:pt>
                <c:pt idx="83">
                  <c:v>6.641264461191744</c:v>
                </c:pt>
                <c:pt idx="84">
                  <c:v>6.4877144040170833</c:v>
                </c:pt>
                <c:pt idx="85">
                  <c:v>6.3394286870273957</c:v>
                </c:pt>
                <c:pt idx="86">
                  <c:v>6.1961693868944154</c:v>
                </c:pt>
                <c:pt idx="87">
                  <c:v>6.0577118712423124</c:v>
                </c:pt>
                <c:pt idx="88">
                  <c:v>5.9238439175444881</c:v>
                </c:pt>
                <c:pt idx="89">
                  <c:v>5.7943648994216117</c:v>
                </c:pt>
                <c:pt idx="90">
                  <c:v>5.6690850345120927</c:v>
                </c:pt>
                <c:pt idx="91">
                  <c:v>5.5478246886472853</c:v>
                </c:pt>
                <c:pt idx="92">
                  <c:v>5.4304137315652286</c:v>
                </c:pt>
                <c:pt idx="93">
                  <c:v>5.3166909398460227</c:v>
                </c:pt>
                <c:pt idx="94">
                  <c:v>5.2065034431543351</c:v>
                </c:pt>
                <c:pt idx="95">
                  <c:v>5.0997062102359818</c:v>
                </c:pt>
                <c:pt idx="96">
                  <c:v>4.9961615714400613</c:v>
                </c:pt>
                <c:pt idx="97">
                  <c:v>4.8957387748301562</c:v>
                </c:pt>
                <c:pt idx="98">
                  <c:v>4.7983135732110362</c:v>
                </c:pt>
                <c:pt idx="99">
                  <c:v>4.7037678396343843</c:v>
                </c:pt>
                <c:pt idx="100">
                  <c:v>4.6119892091609342</c:v>
                </c:pt>
              </c:numCache>
            </c:numRef>
          </c:yVal>
          <c:smooth val="0"/>
        </c:ser>
        <c:ser>
          <c:idx val="3"/>
          <c:order val="2"/>
          <c:spPr>
            <a:ln w="3810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'0.5'!$D$6:$D$106</c:f>
              <c:numCache>
                <c:formatCode>General</c:formatCode>
                <c:ptCount val="101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10</c:v>
                </c:pt>
                <c:pt idx="9">
                  <c:v>11</c:v>
                </c:pt>
                <c:pt idx="10">
                  <c:v>12</c:v>
                </c:pt>
                <c:pt idx="11">
                  <c:v>13</c:v>
                </c:pt>
                <c:pt idx="12">
                  <c:v>14</c:v>
                </c:pt>
                <c:pt idx="13">
                  <c:v>15</c:v>
                </c:pt>
                <c:pt idx="14">
                  <c:v>16</c:v>
                </c:pt>
                <c:pt idx="15">
                  <c:v>17</c:v>
                </c:pt>
                <c:pt idx="16">
                  <c:v>18</c:v>
                </c:pt>
                <c:pt idx="17">
                  <c:v>19</c:v>
                </c:pt>
                <c:pt idx="18">
                  <c:v>20</c:v>
                </c:pt>
                <c:pt idx="19">
                  <c:v>21</c:v>
                </c:pt>
                <c:pt idx="20">
                  <c:v>22</c:v>
                </c:pt>
                <c:pt idx="21">
                  <c:v>23</c:v>
                </c:pt>
                <c:pt idx="22">
                  <c:v>24</c:v>
                </c:pt>
                <c:pt idx="23">
                  <c:v>25</c:v>
                </c:pt>
                <c:pt idx="24">
                  <c:v>26</c:v>
                </c:pt>
                <c:pt idx="25">
                  <c:v>27</c:v>
                </c:pt>
                <c:pt idx="26">
                  <c:v>28</c:v>
                </c:pt>
                <c:pt idx="27">
                  <c:v>29</c:v>
                </c:pt>
                <c:pt idx="28">
                  <c:v>30</c:v>
                </c:pt>
                <c:pt idx="29">
                  <c:v>31</c:v>
                </c:pt>
                <c:pt idx="30">
                  <c:v>32</c:v>
                </c:pt>
                <c:pt idx="31">
                  <c:v>33</c:v>
                </c:pt>
                <c:pt idx="32">
                  <c:v>34</c:v>
                </c:pt>
                <c:pt idx="33">
                  <c:v>35</c:v>
                </c:pt>
                <c:pt idx="34">
                  <c:v>36</c:v>
                </c:pt>
                <c:pt idx="35">
                  <c:v>37</c:v>
                </c:pt>
                <c:pt idx="36">
                  <c:v>38</c:v>
                </c:pt>
                <c:pt idx="37">
                  <c:v>39</c:v>
                </c:pt>
                <c:pt idx="38">
                  <c:v>40</c:v>
                </c:pt>
                <c:pt idx="39">
                  <c:v>41</c:v>
                </c:pt>
                <c:pt idx="40">
                  <c:v>42</c:v>
                </c:pt>
                <c:pt idx="41">
                  <c:v>43</c:v>
                </c:pt>
                <c:pt idx="42">
                  <c:v>44</c:v>
                </c:pt>
                <c:pt idx="43">
                  <c:v>45</c:v>
                </c:pt>
                <c:pt idx="44">
                  <c:v>46</c:v>
                </c:pt>
                <c:pt idx="45">
                  <c:v>47</c:v>
                </c:pt>
                <c:pt idx="46">
                  <c:v>48</c:v>
                </c:pt>
                <c:pt idx="47">
                  <c:v>49</c:v>
                </c:pt>
                <c:pt idx="48">
                  <c:v>50</c:v>
                </c:pt>
                <c:pt idx="49">
                  <c:v>51</c:v>
                </c:pt>
                <c:pt idx="50">
                  <c:v>52</c:v>
                </c:pt>
                <c:pt idx="51">
                  <c:v>53</c:v>
                </c:pt>
                <c:pt idx="52">
                  <c:v>54</c:v>
                </c:pt>
                <c:pt idx="53">
                  <c:v>55</c:v>
                </c:pt>
                <c:pt idx="54">
                  <c:v>56</c:v>
                </c:pt>
                <c:pt idx="55">
                  <c:v>57</c:v>
                </c:pt>
                <c:pt idx="56">
                  <c:v>58</c:v>
                </c:pt>
                <c:pt idx="57">
                  <c:v>59</c:v>
                </c:pt>
                <c:pt idx="58">
                  <c:v>60</c:v>
                </c:pt>
                <c:pt idx="59">
                  <c:v>61</c:v>
                </c:pt>
                <c:pt idx="60">
                  <c:v>62</c:v>
                </c:pt>
                <c:pt idx="61">
                  <c:v>63</c:v>
                </c:pt>
                <c:pt idx="62">
                  <c:v>64</c:v>
                </c:pt>
                <c:pt idx="63">
                  <c:v>65</c:v>
                </c:pt>
                <c:pt idx="64">
                  <c:v>66</c:v>
                </c:pt>
                <c:pt idx="65">
                  <c:v>67</c:v>
                </c:pt>
                <c:pt idx="66">
                  <c:v>68</c:v>
                </c:pt>
                <c:pt idx="67">
                  <c:v>69</c:v>
                </c:pt>
                <c:pt idx="68">
                  <c:v>70</c:v>
                </c:pt>
                <c:pt idx="69">
                  <c:v>71</c:v>
                </c:pt>
                <c:pt idx="70">
                  <c:v>72</c:v>
                </c:pt>
                <c:pt idx="71">
                  <c:v>73</c:v>
                </c:pt>
                <c:pt idx="72">
                  <c:v>74</c:v>
                </c:pt>
                <c:pt idx="73">
                  <c:v>75</c:v>
                </c:pt>
                <c:pt idx="74">
                  <c:v>76</c:v>
                </c:pt>
                <c:pt idx="75">
                  <c:v>77</c:v>
                </c:pt>
                <c:pt idx="76">
                  <c:v>78</c:v>
                </c:pt>
                <c:pt idx="77">
                  <c:v>79</c:v>
                </c:pt>
                <c:pt idx="78">
                  <c:v>80</c:v>
                </c:pt>
                <c:pt idx="79">
                  <c:v>81</c:v>
                </c:pt>
                <c:pt idx="80">
                  <c:v>82</c:v>
                </c:pt>
                <c:pt idx="81">
                  <c:v>83</c:v>
                </c:pt>
                <c:pt idx="82">
                  <c:v>84</c:v>
                </c:pt>
                <c:pt idx="83">
                  <c:v>85</c:v>
                </c:pt>
                <c:pt idx="84">
                  <c:v>86</c:v>
                </c:pt>
                <c:pt idx="85">
                  <c:v>87</c:v>
                </c:pt>
                <c:pt idx="86">
                  <c:v>88</c:v>
                </c:pt>
                <c:pt idx="87">
                  <c:v>89</c:v>
                </c:pt>
                <c:pt idx="88">
                  <c:v>90</c:v>
                </c:pt>
                <c:pt idx="89">
                  <c:v>91</c:v>
                </c:pt>
                <c:pt idx="90">
                  <c:v>92</c:v>
                </c:pt>
                <c:pt idx="91">
                  <c:v>93</c:v>
                </c:pt>
                <c:pt idx="92">
                  <c:v>94</c:v>
                </c:pt>
                <c:pt idx="93">
                  <c:v>95</c:v>
                </c:pt>
                <c:pt idx="94">
                  <c:v>96</c:v>
                </c:pt>
                <c:pt idx="95">
                  <c:v>97</c:v>
                </c:pt>
                <c:pt idx="96">
                  <c:v>98</c:v>
                </c:pt>
                <c:pt idx="97">
                  <c:v>99</c:v>
                </c:pt>
                <c:pt idx="98">
                  <c:v>100</c:v>
                </c:pt>
                <c:pt idx="99">
                  <c:v>101</c:v>
                </c:pt>
                <c:pt idx="100">
                  <c:v>102</c:v>
                </c:pt>
              </c:numCache>
            </c:numRef>
          </c:xVal>
          <c:yVal>
            <c:numRef>
              <c:f>'0.5'!$E$6:$E$106</c:f>
              <c:numCache>
                <c:formatCode>General</c:formatCode>
                <c:ptCount val="101"/>
                <c:pt idx="0">
                  <c:v>1919.3254292844147</c:v>
                </c:pt>
                <c:pt idx="1">
                  <c:v>853.03352412640629</c:v>
                </c:pt>
                <c:pt idx="2">
                  <c:v>479.83135732110367</c:v>
                </c:pt>
                <c:pt idx="3">
                  <c:v>307.09206868550632</c:v>
                </c:pt>
                <c:pt idx="4">
                  <c:v>213.25838103160157</c:v>
                </c:pt>
                <c:pt idx="5">
                  <c:v>156.67962688036039</c:v>
                </c:pt>
                <c:pt idx="6">
                  <c:v>119.95783933027592</c:v>
                </c:pt>
                <c:pt idx="7">
                  <c:v>94.78150268071181</c:v>
                </c:pt>
                <c:pt idx="8">
                  <c:v>76.77301717137658</c:v>
                </c:pt>
                <c:pt idx="9">
                  <c:v>63.448774521798839</c:v>
                </c:pt>
                <c:pt idx="10">
                  <c:v>53.314595257900393</c:v>
                </c:pt>
                <c:pt idx="11">
                  <c:v>45.427820811465438</c:v>
                </c:pt>
                <c:pt idx="12">
                  <c:v>39.169906720090097</c:v>
                </c:pt>
                <c:pt idx="13">
                  <c:v>34.121340965056262</c:v>
                </c:pt>
                <c:pt idx="14">
                  <c:v>29.989459832568979</c:v>
                </c:pt>
                <c:pt idx="15">
                  <c:v>26.565057844766976</c:v>
                </c:pt>
                <c:pt idx="16">
                  <c:v>23.695375670177953</c:v>
                </c:pt>
                <c:pt idx="17">
                  <c:v>21.266763759384091</c:v>
                </c:pt>
                <c:pt idx="18">
                  <c:v>19.193254292844145</c:v>
                </c:pt>
                <c:pt idx="19">
                  <c:v>17.408847431151152</c:v>
                </c:pt>
                <c:pt idx="20">
                  <c:v>15.86219363044971</c:v>
                </c:pt>
                <c:pt idx="21">
                  <c:v>14.512857688350959</c:v>
                </c:pt>
                <c:pt idx="22">
                  <c:v>13.328648814475098</c:v>
                </c:pt>
                <c:pt idx="23">
                  <c:v>12.283682747420251</c:v>
                </c:pt>
                <c:pt idx="24">
                  <c:v>11.356955202866359</c:v>
                </c:pt>
                <c:pt idx="25">
                  <c:v>10.531278075634647</c:v>
                </c:pt>
                <c:pt idx="26">
                  <c:v>9.7924766800225242</c:v>
                </c:pt>
                <c:pt idx="27">
                  <c:v>9.1287773093194531</c:v>
                </c:pt>
                <c:pt idx="28">
                  <c:v>8.5303352412640656</c:v>
                </c:pt>
                <c:pt idx="29">
                  <c:v>7.9888675516520893</c:v>
                </c:pt>
                <c:pt idx="30">
                  <c:v>7.4973649581422448</c:v>
                </c:pt>
                <c:pt idx="31">
                  <c:v>7.0498638357554242</c:v>
                </c:pt>
                <c:pt idx="32">
                  <c:v>6.641264461191744</c:v>
                </c:pt>
                <c:pt idx="33">
                  <c:v>6.2671850752144138</c:v>
                </c:pt>
                <c:pt idx="34">
                  <c:v>5.9238439175444881</c:v>
                </c:pt>
                <c:pt idx="35">
                  <c:v>5.6079632703708242</c:v>
                </c:pt>
                <c:pt idx="36">
                  <c:v>5.3166909398460227</c:v>
                </c:pt>
                <c:pt idx="37">
                  <c:v>5.0475356457183809</c:v>
                </c:pt>
                <c:pt idx="38">
                  <c:v>4.7983135732110362</c:v>
                </c:pt>
                <c:pt idx="39">
                  <c:v>4.5671039364293025</c:v>
                </c:pt>
                <c:pt idx="40">
                  <c:v>4.352211857787788</c:v>
                </c:pt>
                <c:pt idx="41">
                  <c:v>4.1521372185709335</c:v>
                </c:pt>
                <c:pt idx="42">
                  <c:v>3.9655484076124274</c:v>
                </c:pt>
                <c:pt idx="43">
                  <c:v>3.7912601072284726</c:v>
                </c:pt>
                <c:pt idx="44">
                  <c:v>3.6282144220877397</c:v>
                </c:pt>
                <c:pt idx="45">
                  <c:v>3.4754647882017462</c:v>
                </c:pt>
                <c:pt idx="46">
                  <c:v>3.3321622036187746</c:v>
                </c:pt>
                <c:pt idx="47">
                  <c:v>3.1975434057216408</c:v>
                </c:pt>
                <c:pt idx="48">
                  <c:v>3.0709206868550627</c:v>
                </c:pt>
                <c:pt idx="49">
                  <c:v>2.9516730938629974</c:v>
                </c:pt>
                <c:pt idx="50">
                  <c:v>2.8392388007165899</c:v>
                </c:pt>
                <c:pt idx="51">
                  <c:v>2.7331084788670905</c:v>
                </c:pt>
                <c:pt idx="52">
                  <c:v>2.6328195189086618</c:v>
                </c:pt>
                <c:pt idx="53">
                  <c:v>2.5379509808719529</c:v>
                </c:pt>
                <c:pt idx="54">
                  <c:v>2.4481191700056311</c:v>
                </c:pt>
                <c:pt idx="55">
                  <c:v>2.3629737510426767</c:v>
                </c:pt>
                <c:pt idx="56">
                  <c:v>2.2821943273298633</c:v>
                </c:pt>
                <c:pt idx="57">
                  <c:v>2.2054874223319905</c:v>
                </c:pt>
                <c:pt idx="58">
                  <c:v>2.1325838103160164</c:v>
                </c:pt>
                <c:pt idx="59">
                  <c:v>2.063236150802918</c:v>
                </c:pt>
                <c:pt idx="60">
                  <c:v>1.9972168879130223</c:v>
                </c:pt>
                <c:pt idx="61">
                  <c:v>1.9343163812390167</c:v>
                </c:pt>
                <c:pt idx="62">
                  <c:v>1.8743412395355612</c:v>
                </c:pt>
                <c:pt idx="63">
                  <c:v>1.817112832458617</c:v>
                </c:pt>
                <c:pt idx="64">
                  <c:v>1.762465958938856</c:v>
                </c:pt>
                <c:pt idx="65">
                  <c:v>1.7102476536283486</c:v>
                </c:pt>
                <c:pt idx="66">
                  <c:v>1.660316115297936</c:v>
                </c:pt>
                <c:pt idx="67">
                  <c:v>1.6125397431501065</c:v>
                </c:pt>
                <c:pt idx="68">
                  <c:v>1.5667962688036035</c:v>
                </c:pt>
                <c:pt idx="69">
                  <c:v>1.5229719732469069</c:v>
                </c:pt>
                <c:pt idx="70">
                  <c:v>1.480960979386122</c:v>
                </c:pt>
                <c:pt idx="71">
                  <c:v>1.4406646119605286</c:v>
                </c:pt>
                <c:pt idx="72">
                  <c:v>1.4019908175927061</c:v>
                </c:pt>
                <c:pt idx="73">
                  <c:v>1.3648536386022505</c:v>
                </c:pt>
                <c:pt idx="74">
                  <c:v>1.3291727349615057</c:v>
                </c:pt>
                <c:pt idx="75">
                  <c:v>1.2948729494244657</c:v>
                </c:pt>
                <c:pt idx="76">
                  <c:v>1.2618839114295952</c:v>
                </c:pt>
                <c:pt idx="77">
                  <c:v>1.2301396758752858</c:v>
                </c:pt>
                <c:pt idx="78">
                  <c:v>1.1995783933027591</c:v>
                </c:pt>
                <c:pt idx="79">
                  <c:v>1.1701420084038494</c:v>
                </c:pt>
                <c:pt idx="80">
                  <c:v>1.1417759841073256</c:v>
                </c:pt>
                <c:pt idx="81">
                  <c:v>1.1144290487933892</c:v>
                </c:pt>
                <c:pt idx="82">
                  <c:v>1.088052964446947</c:v>
                </c:pt>
                <c:pt idx="83">
                  <c:v>1.0626023137906793</c:v>
                </c:pt>
                <c:pt idx="84">
                  <c:v>1.0380343046427334</c:v>
                </c:pt>
                <c:pt idx="85">
                  <c:v>1.0143085899243833</c:v>
                </c:pt>
                <c:pt idx="86">
                  <c:v>0.99138710190310686</c:v>
                </c:pt>
                <c:pt idx="87">
                  <c:v>0.96923389939877014</c:v>
                </c:pt>
                <c:pt idx="88">
                  <c:v>0.94781502680711816</c:v>
                </c:pt>
                <c:pt idx="89">
                  <c:v>0.92709838390745769</c:v>
                </c:pt>
                <c:pt idx="90">
                  <c:v>0.90705360552193492</c:v>
                </c:pt>
                <c:pt idx="91">
                  <c:v>0.88765195018356557</c:v>
                </c:pt>
                <c:pt idx="92">
                  <c:v>0.86886619705043655</c:v>
                </c:pt>
                <c:pt idx="93">
                  <c:v>0.85067055037536365</c:v>
                </c:pt>
                <c:pt idx="94">
                  <c:v>0.83304055090469364</c:v>
                </c:pt>
                <c:pt idx="95">
                  <c:v>0.81595299363775731</c:v>
                </c:pt>
                <c:pt idx="96">
                  <c:v>0.79938585143041019</c:v>
                </c:pt>
                <c:pt idx="97">
                  <c:v>0.78331820397282481</c:v>
                </c:pt>
                <c:pt idx="98">
                  <c:v>0.76773017171376567</c:v>
                </c:pt>
                <c:pt idx="99">
                  <c:v>0.75260285434150154</c:v>
                </c:pt>
                <c:pt idx="100">
                  <c:v>0.73791827346574934</c:v>
                </c:pt>
              </c:numCache>
            </c:numRef>
          </c:yVal>
          <c:smooth val="0"/>
        </c:ser>
        <c:ser>
          <c:idx val="0"/>
          <c:order val="3"/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xVal>
            <c:numRef>
              <c:f>'0.2'!$D$6:$D$106</c:f>
              <c:numCache>
                <c:formatCode>General</c:formatCode>
                <c:ptCount val="101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10</c:v>
                </c:pt>
                <c:pt idx="9">
                  <c:v>11</c:v>
                </c:pt>
                <c:pt idx="10">
                  <c:v>12</c:v>
                </c:pt>
                <c:pt idx="11">
                  <c:v>13</c:v>
                </c:pt>
                <c:pt idx="12">
                  <c:v>14</c:v>
                </c:pt>
                <c:pt idx="13">
                  <c:v>15</c:v>
                </c:pt>
                <c:pt idx="14">
                  <c:v>16</c:v>
                </c:pt>
                <c:pt idx="15">
                  <c:v>17</c:v>
                </c:pt>
                <c:pt idx="16">
                  <c:v>18</c:v>
                </c:pt>
                <c:pt idx="17">
                  <c:v>19</c:v>
                </c:pt>
                <c:pt idx="18">
                  <c:v>20</c:v>
                </c:pt>
                <c:pt idx="19">
                  <c:v>21</c:v>
                </c:pt>
                <c:pt idx="20">
                  <c:v>22</c:v>
                </c:pt>
                <c:pt idx="21">
                  <c:v>23</c:v>
                </c:pt>
                <c:pt idx="22">
                  <c:v>24</c:v>
                </c:pt>
                <c:pt idx="23">
                  <c:v>25</c:v>
                </c:pt>
                <c:pt idx="24">
                  <c:v>26</c:v>
                </c:pt>
                <c:pt idx="25">
                  <c:v>27</c:v>
                </c:pt>
                <c:pt idx="26">
                  <c:v>28</c:v>
                </c:pt>
                <c:pt idx="27">
                  <c:v>29</c:v>
                </c:pt>
                <c:pt idx="28">
                  <c:v>30</c:v>
                </c:pt>
                <c:pt idx="29">
                  <c:v>31</c:v>
                </c:pt>
                <c:pt idx="30">
                  <c:v>32</c:v>
                </c:pt>
                <c:pt idx="31">
                  <c:v>33</c:v>
                </c:pt>
                <c:pt idx="32">
                  <c:v>34</c:v>
                </c:pt>
                <c:pt idx="33">
                  <c:v>35</c:v>
                </c:pt>
                <c:pt idx="34">
                  <c:v>36</c:v>
                </c:pt>
                <c:pt idx="35">
                  <c:v>37</c:v>
                </c:pt>
                <c:pt idx="36">
                  <c:v>38</c:v>
                </c:pt>
                <c:pt idx="37">
                  <c:v>39</c:v>
                </c:pt>
                <c:pt idx="38">
                  <c:v>40</c:v>
                </c:pt>
                <c:pt idx="39">
                  <c:v>41</c:v>
                </c:pt>
                <c:pt idx="40">
                  <c:v>42</c:v>
                </c:pt>
                <c:pt idx="41">
                  <c:v>43</c:v>
                </c:pt>
                <c:pt idx="42">
                  <c:v>44</c:v>
                </c:pt>
                <c:pt idx="43">
                  <c:v>45</c:v>
                </c:pt>
                <c:pt idx="44">
                  <c:v>46</c:v>
                </c:pt>
                <c:pt idx="45">
                  <c:v>47</c:v>
                </c:pt>
                <c:pt idx="46">
                  <c:v>48</c:v>
                </c:pt>
                <c:pt idx="47">
                  <c:v>49</c:v>
                </c:pt>
                <c:pt idx="48">
                  <c:v>50</c:v>
                </c:pt>
                <c:pt idx="49">
                  <c:v>51</c:v>
                </c:pt>
                <c:pt idx="50">
                  <c:v>52</c:v>
                </c:pt>
                <c:pt idx="51">
                  <c:v>53</c:v>
                </c:pt>
                <c:pt idx="52">
                  <c:v>54</c:v>
                </c:pt>
                <c:pt idx="53">
                  <c:v>55</c:v>
                </c:pt>
                <c:pt idx="54">
                  <c:v>56</c:v>
                </c:pt>
                <c:pt idx="55">
                  <c:v>57</c:v>
                </c:pt>
                <c:pt idx="56">
                  <c:v>58</c:v>
                </c:pt>
                <c:pt idx="57">
                  <c:v>59</c:v>
                </c:pt>
                <c:pt idx="58">
                  <c:v>60</c:v>
                </c:pt>
                <c:pt idx="59">
                  <c:v>61</c:v>
                </c:pt>
                <c:pt idx="60">
                  <c:v>62</c:v>
                </c:pt>
                <c:pt idx="61">
                  <c:v>63</c:v>
                </c:pt>
                <c:pt idx="62">
                  <c:v>64</c:v>
                </c:pt>
                <c:pt idx="63">
                  <c:v>65</c:v>
                </c:pt>
                <c:pt idx="64">
                  <c:v>66</c:v>
                </c:pt>
                <c:pt idx="65">
                  <c:v>67</c:v>
                </c:pt>
                <c:pt idx="66">
                  <c:v>68</c:v>
                </c:pt>
                <c:pt idx="67">
                  <c:v>69</c:v>
                </c:pt>
                <c:pt idx="68">
                  <c:v>70</c:v>
                </c:pt>
                <c:pt idx="69">
                  <c:v>71</c:v>
                </c:pt>
                <c:pt idx="70">
                  <c:v>72</c:v>
                </c:pt>
                <c:pt idx="71">
                  <c:v>73</c:v>
                </c:pt>
                <c:pt idx="72">
                  <c:v>74</c:v>
                </c:pt>
                <c:pt idx="73">
                  <c:v>75</c:v>
                </c:pt>
                <c:pt idx="74">
                  <c:v>76</c:v>
                </c:pt>
                <c:pt idx="75">
                  <c:v>77</c:v>
                </c:pt>
                <c:pt idx="76">
                  <c:v>78</c:v>
                </c:pt>
                <c:pt idx="77">
                  <c:v>79</c:v>
                </c:pt>
                <c:pt idx="78">
                  <c:v>80</c:v>
                </c:pt>
                <c:pt idx="79">
                  <c:v>81</c:v>
                </c:pt>
                <c:pt idx="80">
                  <c:v>82</c:v>
                </c:pt>
                <c:pt idx="81">
                  <c:v>83</c:v>
                </c:pt>
                <c:pt idx="82">
                  <c:v>84</c:v>
                </c:pt>
                <c:pt idx="83">
                  <c:v>85</c:v>
                </c:pt>
                <c:pt idx="84">
                  <c:v>86</c:v>
                </c:pt>
                <c:pt idx="85">
                  <c:v>87</c:v>
                </c:pt>
                <c:pt idx="86">
                  <c:v>88</c:v>
                </c:pt>
                <c:pt idx="87">
                  <c:v>89</c:v>
                </c:pt>
                <c:pt idx="88">
                  <c:v>90</c:v>
                </c:pt>
                <c:pt idx="89">
                  <c:v>91</c:v>
                </c:pt>
                <c:pt idx="90">
                  <c:v>92</c:v>
                </c:pt>
                <c:pt idx="91">
                  <c:v>93</c:v>
                </c:pt>
                <c:pt idx="92">
                  <c:v>94</c:v>
                </c:pt>
                <c:pt idx="93">
                  <c:v>95</c:v>
                </c:pt>
                <c:pt idx="94">
                  <c:v>96</c:v>
                </c:pt>
                <c:pt idx="95">
                  <c:v>97</c:v>
                </c:pt>
                <c:pt idx="96">
                  <c:v>98</c:v>
                </c:pt>
                <c:pt idx="97">
                  <c:v>99</c:v>
                </c:pt>
                <c:pt idx="98">
                  <c:v>100</c:v>
                </c:pt>
                <c:pt idx="99">
                  <c:v>101</c:v>
                </c:pt>
                <c:pt idx="100">
                  <c:v>102</c:v>
                </c:pt>
              </c:numCache>
            </c:numRef>
          </c:xVal>
          <c:yVal>
            <c:numRef>
              <c:f>'0.2'!$E$6:$E$106</c:f>
              <c:numCache>
                <c:formatCode>General</c:formatCode>
                <c:ptCount val="101"/>
                <c:pt idx="0">
                  <c:v>479.83135732110367</c:v>
                </c:pt>
                <c:pt idx="1">
                  <c:v>213.25838103160157</c:v>
                </c:pt>
                <c:pt idx="2">
                  <c:v>119.95783933027592</c:v>
                </c:pt>
                <c:pt idx="3">
                  <c:v>76.77301717137658</c:v>
                </c:pt>
                <c:pt idx="4">
                  <c:v>53.314595257900393</c:v>
                </c:pt>
                <c:pt idx="5">
                  <c:v>39.169906720090097</c:v>
                </c:pt>
                <c:pt idx="6">
                  <c:v>29.989459832568979</c:v>
                </c:pt>
                <c:pt idx="7">
                  <c:v>23.695375670177953</c:v>
                </c:pt>
                <c:pt idx="8">
                  <c:v>19.193254292844145</c:v>
                </c:pt>
                <c:pt idx="9">
                  <c:v>15.86219363044971</c:v>
                </c:pt>
                <c:pt idx="10">
                  <c:v>13.328648814475098</c:v>
                </c:pt>
                <c:pt idx="11">
                  <c:v>11.356955202866359</c:v>
                </c:pt>
                <c:pt idx="12">
                  <c:v>9.7924766800225242</c:v>
                </c:pt>
                <c:pt idx="13">
                  <c:v>8.5303352412640656</c:v>
                </c:pt>
                <c:pt idx="14">
                  <c:v>7.4973649581422448</c:v>
                </c:pt>
                <c:pt idx="15">
                  <c:v>6.641264461191744</c:v>
                </c:pt>
                <c:pt idx="16">
                  <c:v>5.9238439175444881</c:v>
                </c:pt>
                <c:pt idx="17">
                  <c:v>5.3166909398460227</c:v>
                </c:pt>
                <c:pt idx="18">
                  <c:v>4.7983135732110362</c:v>
                </c:pt>
                <c:pt idx="19">
                  <c:v>4.352211857787788</c:v>
                </c:pt>
                <c:pt idx="20">
                  <c:v>3.9655484076124274</c:v>
                </c:pt>
                <c:pt idx="21">
                  <c:v>3.6282144220877397</c:v>
                </c:pt>
                <c:pt idx="22">
                  <c:v>3.3321622036187746</c:v>
                </c:pt>
                <c:pt idx="23">
                  <c:v>3.0709206868550627</c:v>
                </c:pt>
                <c:pt idx="24">
                  <c:v>2.8392388007165899</c:v>
                </c:pt>
                <c:pt idx="25">
                  <c:v>2.6328195189086618</c:v>
                </c:pt>
                <c:pt idx="26">
                  <c:v>2.4481191700056311</c:v>
                </c:pt>
                <c:pt idx="27">
                  <c:v>2.2821943273298633</c:v>
                </c:pt>
                <c:pt idx="28">
                  <c:v>2.1325838103160164</c:v>
                </c:pt>
                <c:pt idx="29">
                  <c:v>1.9972168879130223</c:v>
                </c:pt>
                <c:pt idx="30">
                  <c:v>1.8743412395355612</c:v>
                </c:pt>
                <c:pt idx="31">
                  <c:v>1.762465958938856</c:v>
                </c:pt>
                <c:pt idx="32">
                  <c:v>1.660316115297936</c:v>
                </c:pt>
                <c:pt idx="33">
                  <c:v>1.5667962688036035</c:v>
                </c:pt>
                <c:pt idx="34">
                  <c:v>1.480960979386122</c:v>
                </c:pt>
                <c:pt idx="35">
                  <c:v>1.4019908175927061</c:v>
                </c:pt>
                <c:pt idx="36">
                  <c:v>1.3291727349615057</c:v>
                </c:pt>
                <c:pt idx="37">
                  <c:v>1.2618839114295952</c:v>
                </c:pt>
                <c:pt idx="38">
                  <c:v>1.1995783933027591</c:v>
                </c:pt>
                <c:pt idx="39">
                  <c:v>1.1417759841073256</c:v>
                </c:pt>
                <c:pt idx="40">
                  <c:v>1.088052964446947</c:v>
                </c:pt>
                <c:pt idx="41">
                  <c:v>1.0380343046427334</c:v>
                </c:pt>
                <c:pt idx="42">
                  <c:v>0.99138710190310686</c:v>
                </c:pt>
                <c:pt idx="43">
                  <c:v>0.94781502680711816</c:v>
                </c:pt>
                <c:pt idx="44">
                  <c:v>0.90705360552193492</c:v>
                </c:pt>
                <c:pt idx="45">
                  <c:v>0.86886619705043655</c:v>
                </c:pt>
                <c:pt idx="46">
                  <c:v>0.83304055090469364</c:v>
                </c:pt>
                <c:pt idx="47">
                  <c:v>0.79938585143041019</c:v>
                </c:pt>
                <c:pt idx="48">
                  <c:v>0.76773017171376567</c:v>
                </c:pt>
                <c:pt idx="49">
                  <c:v>0.73791827346574934</c:v>
                </c:pt>
                <c:pt idx="50">
                  <c:v>0.70980970017914746</c:v>
                </c:pt>
                <c:pt idx="51">
                  <c:v>0.68327711971677263</c:v>
                </c:pt>
                <c:pt idx="52">
                  <c:v>0.65820487972716546</c:v>
                </c:pt>
                <c:pt idx="53">
                  <c:v>0.63448774521798823</c:v>
                </c:pt>
                <c:pt idx="54">
                  <c:v>0.61202979250140777</c:v>
                </c:pt>
                <c:pt idx="55">
                  <c:v>0.59074343776066918</c:v>
                </c:pt>
                <c:pt idx="56">
                  <c:v>0.57054858183246582</c:v>
                </c:pt>
                <c:pt idx="57">
                  <c:v>0.55137185558299762</c:v>
                </c:pt>
                <c:pt idx="58">
                  <c:v>0.5331459525790041</c:v>
                </c:pt>
                <c:pt idx="59">
                  <c:v>0.5158090377007295</c:v>
                </c:pt>
                <c:pt idx="60">
                  <c:v>0.49930422197825558</c:v>
                </c:pt>
                <c:pt idx="61">
                  <c:v>0.48357909530975418</c:v>
                </c:pt>
                <c:pt idx="62">
                  <c:v>0.4685853098838903</c:v>
                </c:pt>
                <c:pt idx="63">
                  <c:v>0.45427820811465425</c:v>
                </c:pt>
                <c:pt idx="64">
                  <c:v>0.44061648973471401</c:v>
                </c:pt>
                <c:pt idx="65">
                  <c:v>0.42756191340708716</c:v>
                </c:pt>
                <c:pt idx="66">
                  <c:v>0.415079028824484</c:v>
                </c:pt>
                <c:pt idx="67">
                  <c:v>0.40313493578752663</c:v>
                </c:pt>
                <c:pt idx="68">
                  <c:v>0.39169906720090086</c:v>
                </c:pt>
                <c:pt idx="69">
                  <c:v>0.38074299331172673</c:v>
                </c:pt>
                <c:pt idx="70">
                  <c:v>0.37024024484653051</c:v>
                </c:pt>
                <c:pt idx="71">
                  <c:v>0.36016615299013216</c:v>
                </c:pt>
                <c:pt idx="72">
                  <c:v>0.35049770439817651</c:v>
                </c:pt>
                <c:pt idx="73">
                  <c:v>0.34121340965056263</c:v>
                </c:pt>
                <c:pt idx="74">
                  <c:v>0.33229318374037642</c:v>
                </c:pt>
                <c:pt idx="75">
                  <c:v>0.32371823735611643</c:v>
                </c:pt>
                <c:pt idx="76">
                  <c:v>0.3154709778573988</c:v>
                </c:pt>
                <c:pt idx="77">
                  <c:v>0.30753491896882146</c:v>
                </c:pt>
                <c:pt idx="78">
                  <c:v>0.29989459832568977</c:v>
                </c:pt>
                <c:pt idx="79">
                  <c:v>0.29253550210096235</c:v>
                </c:pt>
                <c:pt idx="80">
                  <c:v>0.2854439960268314</c:v>
                </c:pt>
                <c:pt idx="81">
                  <c:v>0.27860726219834731</c:v>
                </c:pt>
                <c:pt idx="82">
                  <c:v>0.27201324111173675</c:v>
                </c:pt>
                <c:pt idx="83">
                  <c:v>0.26565057844766982</c:v>
                </c:pt>
                <c:pt idx="84">
                  <c:v>0.25950857616068335</c:v>
                </c:pt>
                <c:pt idx="85">
                  <c:v>0.25357714748109583</c:v>
                </c:pt>
                <c:pt idx="86">
                  <c:v>0.24784677547577671</c:v>
                </c:pt>
                <c:pt idx="87">
                  <c:v>0.24230847484969253</c:v>
                </c:pt>
                <c:pt idx="88">
                  <c:v>0.23695375670177954</c:v>
                </c:pt>
                <c:pt idx="89">
                  <c:v>0.23177459597686442</c:v>
                </c:pt>
                <c:pt idx="90">
                  <c:v>0.22676340138048373</c:v>
                </c:pt>
                <c:pt idx="91">
                  <c:v>0.22191298754589139</c:v>
                </c:pt>
                <c:pt idx="92">
                  <c:v>0.21721654926260914</c:v>
                </c:pt>
                <c:pt idx="93">
                  <c:v>0.21266763759384091</c:v>
                </c:pt>
                <c:pt idx="94">
                  <c:v>0.20826013772617341</c:v>
                </c:pt>
                <c:pt idx="95">
                  <c:v>0.20398824840943933</c:v>
                </c:pt>
                <c:pt idx="96">
                  <c:v>0.19984646285760255</c:v>
                </c:pt>
                <c:pt idx="97">
                  <c:v>0.1958295509932062</c:v>
                </c:pt>
                <c:pt idx="98">
                  <c:v>0.19193254292844142</c:v>
                </c:pt>
                <c:pt idx="99">
                  <c:v>0.18815071358537538</c:v>
                </c:pt>
                <c:pt idx="100">
                  <c:v>0.18447956836643734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FB3D-4C60-A57B-EBCC9834BE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81178624"/>
        <c:axId val="881184112"/>
      </c:scatterChart>
      <c:valAx>
        <c:axId val="881178624"/>
        <c:scaling>
          <c:orientation val="minMax"/>
          <c:max val="80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Cell Size, i.e. Pore Size (µm)</a:t>
                </a:r>
              </a:p>
            </c:rich>
          </c:tx>
          <c:layout>
            <c:manualLayout>
              <c:xMode val="edge"/>
              <c:yMode val="edge"/>
              <c:x val="0.30190818191252439"/>
              <c:y val="0.9161083574156795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low"/>
        <c:spPr>
          <a:noFill/>
          <a:ln w="25400" cap="flat" cmpd="sng" algn="ctr">
            <a:solidFill>
              <a:schemeClr val="tx1"/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1184112"/>
        <c:crosses val="autoZero"/>
        <c:crossBetween val="midCat"/>
        <c:majorUnit val="10"/>
      </c:valAx>
      <c:valAx>
        <c:axId val="881184112"/>
        <c:scaling>
          <c:orientation val="minMax"/>
          <c:max val="50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Density (mg/cc)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254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1178624"/>
        <c:crosses val="autoZero"/>
        <c:crossBetween val="midCat"/>
        <c:majorUnit val="1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 b="1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/>
              <a:t>Density vs. Line Spacing</a:t>
            </a:r>
          </a:p>
        </c:rich>
      </c:tx>
      <c:layout>
        <c:manualLayout>
          <c:xMode val="edge"/>
          <c:yMode val="edge"/>
          <c:x val="0.25817176753651128"/>
          <c:y val="0.1011038355271673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475543748517745"/>
          <c:y val="0.20279048294956387"/>
          <c:w val="0.76924469065815937"/>
          <c:h val="0.56175383020279179"/>
        </c:manualLayout>
      </c:layout>
      <c:scatterChart>
        <c:scatterStyle val="smoothMarker"/>
        <c:varyColors val="0"/>
        <c:ser>
          <c:idx val="9"/>
          <c:order val="0"/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Sheet1!$E$2:$E$100</c:f>
              <c:numCache>
                <c:formatCode>General</c:formatCode>
                <c:ptCount val="99"/>
                <c:pt idx="0">
                  <c:v>0.2</c:v>
                </c:pt>
                <c:pt idx="1">
                  <c:v>0.30000000000000004</c:v>
                </c:pt>
                <c:pt idx="2">
                  <c:v>0.4</c:v>
                </c:pt>
                <c:pt idx="3">
                  <c:v>0.5</c:v>
                </c:pt>
                <c:pt idx="4">
                  <c:v>0.6</c:v>
                </c:pt>
                <c:pt idx="5">
                  <c:v>0.7</c:v>
                </c:pt>
                <c:pt idx="6">
                  <c:v>0.79999999999999993</c:v>
                </c:pt>
                <c:pt idx="7">
                  <c:v>0.89999999999999991</c:v>
                </c:pt>
                <c:pt idx="8">
                  <c:v>0.99999999999999989</c:v>
                </c:pt>
                <c:pt idx="9">
                  <c:v>1.0999999999999999</c:v>
                </c:pt>
                <c:pt idx="10">
                  <c:v>1.2</c:v>
                </c:pt>
                <c:pt idx="11">
                  <c:v>1.3</c:v>
                </c:pt>
                <c:pt idx="12">
                  <c:v>1.4000000000000001</c:v>
                </c:pt>
                <c:pt idx="13">
                  <c:v>1.5000000000000002</c:v>
                </c:pt>
                <c:pt idx="14">
                  <c:v>1.6000000000000003</c:v>
                </c:pt>
                <c:pt idx="15">
                  <c:v>1.7000000000000004</c:v>
                </c:pt>
                <c:pt idx="16">
                  <c:v>1.8000000000000005</c:v>
                </c:pt>
                <c:pt idx="17">
                  <c:v>1.9000000000000006</c:v>
                </c:pt>
                <c:pt idx="18">
                  <c:v>2.0000000000000004</c:v>
                </c:pt>
                <c:pt idx="19">
                  <c:v>2.1000000000000005</c:v>
                </c:pt>
                <c:pt idx="20">
                  <c:v>2.2000000000000006</c:v>
                </c:pt>
                <c:pt idx="21">
                  <c:v>2.3000000000000007</c:v>
                </c:pt>
                <c:pt idx="22">
                  <c:v>2.4000000000000008</c:v>
                </c:pt>
                <c:pt idx="23">
                  <c:v>2.5000000000000009</c:v>
                </c:pt>
                <c:pt idx="24">
                  <c:v>2.600000000000001</c:v>
                </c:pt>
                <c:pt idx="25">
                  <c:v>2.7000000000000011</c:v>
                </c:pt>
                <c:pt idx="26">
                  <c:v>2.8000000000000012</c:v>
                </c:pt>
                <c:pt idx="27">
                  <c:v>2.9000000000000012</c:v>
                </c:pt>
                <c:pt idx="28">
                  <c:v>3.0000000000000013</c:v>
                </c:pt>
                <c:pt idx="29">
                  <c:v>3.1000000000000014</c:v>
                </c:pt>
                <c:pt idx="30">
                  <c:v>3.2000000000000015</c:v>
                </c:pt>
                <c:pt idx="31">
                  <c:v>3.3000000000000016</c:v>
                </c:pt>
                <c:pt idx="32">
                  <c:v>3.4000000000000017</c:v>
                </c:pt>
                <c:pt idx="33">
                  <c:v>3.5000000000000018</c:v>
                </c:pt>
                <c:pt idx="34">
                  <c:v>3.6000000000000019</c:v>
                </c:pt>
                <c:pt idx="35">
                  <c:v>3.700000000000002</c:v>
                </c:pt>
                <c:pt idx="36">
                  <c:v>3.800000000000002</c:v>
                </c:pt>
                <c:pt idx="37">
                  <c:v>3.9000000000000021</c:v>
                </c:pt>
                <c:pt idx="38">
                  <c:v>4.0000000000000018</c:v>
                </c:pt>
                <c:pt idx="39">
                  <c:v>4.1000000000000014</c:v>
                </c:pt>
                <c:pt idx="40">
                  <c:v>4.2000000000000011</c:v>
                </c:pt>
                <c:pt idx="41">
                  <c:v>4.3000000000000007</c:v>
                </c:pt>
                <c:pt idx="42">
                  <c:v>4.4000000000000004</c:v>
                </c:pt>
                <c:pt idx="43">
                  <c:v>4.5</c:v>
                </c:pt>
                <c:pt idx="44">
                  <c:v>4.5999999999999996</c:v>
                </c:pt>
                <c:pt idx="45">
                  <c:v>4.6999999999999993</c:v>
                </c:pt>
                <c:pt idx="46">
                  <c:v>4.7999999999999989</c:v>
                </c:pt>
                <c:pt idx="47">
                  <c:v>4.8999999999999986</c:v>
                </c:pt>
                <c:pt idx="48">
                  <c:v>4.9999999999999982</c:v>
                </c:pt>
                <c:pt idx="49">
                  <c:v>5.0999999999999979</c:v>
                </c:pt>
                <c:pt idx="50">
                  <c:v>5.1999999999999975</c:v>
                </c:pt>
                <c:pt idx="51">
                  <c:v>5.2999999999999972</c:v>
                </c:pt>
                <c:pt idx="52">
                  <c:v>5.3999999999999968</c:v>
                </c:pt>
                <c:pt idx="53">
                  <c:v>5.4999999999999964</c:v>
                </c:pt>
                <c:pt idx="54">
                  <c:v>5.5999999999999961</c:v>
                </c:pt>
                <c:pt idx="55">
                  <c:v>5.6999999999999957</c:v>
                </c:pt>
                <c:pt idx="56">
                  <c:v>5.7999999999999954</c:v>
                </c:pt>
                <c:pt idx="57">
                  <c:v>5.899999999999995</c:v>
                </c:pt>
                <c:pt idx="58">
                  <c:v>5.9999999999999947</c:v>
                </c:pt>
                <c:pt idx="59">
                  <c:v>6.0999999999999943</c:v>
                </c:pt>
                <c:pt idx="60">
                  <c:v>6.199999999999994</c:v>
                </c:pt>
                <c:pt idx="61">
                  <c:v>6.2999999999999936</c:v>
                </c:pt>
                <c:pt idx="62">
                  <c:v>6.3999999999999932</c:v>
                </c:pt>
                <c:pt idx="63">
                  <c:v>6.4999999999999929</c:v>
                </c:pt>
                <c:pt idx="64">
                  <c:v>6.5999999999999925</c:v>
                </c:pt>
                <c:pt idx="65">
                  <c:v>6.6999999999999922</c:v>
                </c:pt>
                <c:pt idx="66">
                  <c:v>6.7999999999999918</c:v>
                </c:pt>
                <c:pt idx="67">
                  <c:v>6.8999999999999915</c:v>
                </c:pt>
                <c:pt idx="68">
                  <c:v>6.9999999999999911</c:v>
                </c:pt>
                <c:pt idx="69">
                  <c:v>7.0999999999999908</c:v>
                </c:pt>
                <c:pt idx="70">
                  <c:v>7.1999999999999904</c:v>
                </c:pt>
                <c:pt idx="71">
                  <c:v>7.2999999999999901</c:v>
                </c:pt>
                <c:pt idx="72">
                  <c:v>7.3999999999999897</c:v>
                </c:pt>
                <c:pt idx="73">
                  <c:v>7.4999999999999893</c:v>
                </c:pt>
                <c:pt idx="74">
                  <c:v>7.599999999999989</c:v>
                </c:pt>
                <c:pt idx="75">
                  <c:v>7.6999999999999886</c:v>
                </c:pt>
                <c:pt idx="76">
                  <c:v>7.7999999999999883</c:v>
                </c:pt>
                <c:pt idx="77">
                  <c:v>7.8999999999999879</c:v>
                </c:pt>
                <c:pt idx="78">
                  <c:v>7.9999999999999876</c:v>
                </c:pt>
                <c:pt idx="79">
                  <c:v>8.0999999999999872</c:v>
                </c:pt>
                <c:pt idx="80">
                  <c:v>8.1999999999999869</c:v>
                </c:pt>
                <c:pt idx="81">
                  <c:v>8.2999999999999865</c:v>
                </c:pt>
                <c:pt idx="82">
                  <c:v>8.3999999999999861</c:v>
                </c:pt>
                <c:pt idx="83">
                  <c:v>8.4999999999999858</c:v>
                </c:pt>
                <c:pt idx="84">
                  <c:v>8.5999999999999854</c:v>
                </c:pt>
                <c:pt idx="85">
                  <c:v>8.6999999999999851</c:v>
                </c:pt>
                <c:pt idx="86">
                  <c:v>8.7999999999999847</c:v>
                </c:pt>
                <c:pt idx="87">
                  <c:v>8.8999999999999844</c:v>
                </c:pt>
                <c:pt idx="88">
                  <c:v>8.999999999999984</c:v>
                </c:pt>
                <c:pt idx="89">
                  <c:v>9.0999999999999837</c:v>
                </c:pt>
                <c:pt idx="90">
                  <c:v>9.1999999999999833</c:v>
                </c:pt>
                <c:pt idx="91">
                  <c:v>9.2999999999999829</c:v>
                </c:pt>
                <c:pt idx="92">
                  <c:v>9.3999999999999826</c:v>
                </c:pt>
                <c:pt idx="93">
                  <c:v>9.4999999999999822</c:v>
                </c:pt>
                <c:pt idx="94">
                  <c:v>9.5999999999999819</c:v>
                </c:pt>
                <c:pt idx="95">
                  <c:v>9.6999999999999815</c:v>
                </c:pt>
                <c:pt idx="96">
                  <c:v>9.7999999999999812</c:v>
                </c:pt>
                <c:pt idx="97">
                  <c:v>9.8999999999999808</c:v>
                </c:pt>
                <c:pt idx="98">
                  <c:v>9.9999999999999805</c:v>
                </c:pt>
              </c:numCache>
            </c:numRef>
          </c:xVal>
          <c:yVal>
            <c:numRef>
              <c:f>Sheet1!$F$2:$F$100</c:f>
              <c:numCache>
                <c:formatCode>General</c:formatCode>
                <c:ptCount val="99"/>
                <c:pt idx="0">
                  <c:v>1.5079644737231006</c:v>
                </c:pt>
                <c:pt idx="1">
                  <c:v>1.0053096491487337</c:v>
                </c:pt>
                <c:pt idx="2">
                  <c:v>0.7539822368615503</c:v>
                </c:pt>
                <c:pt idx="3">
                  <c:v>0.60318578948924029</c:v>
                </c:pt>
                <c:pt idx="4">
                  <c:v>0.50265482457436694</c:v>
                </c:pt>
                <c:pt idx="5">
                  <c:v>0.43084699249231451</c:v>
                </c:pt>
                <c:pt idx="6">
                  <c:v>0.37699111843077515</c:v>
                </c:pt>
                <c:pt idx="7">
                  <c:v>0.3351032163829113</c:v>
                </c:pt>
                <c:pt idx="8">
                  <c:v>0.30159289474462014</c:v>
                </c:pt>
                <c:pt idx="9">
                  <c:v>0.27417535885874561</c:v>
                </c:pt>
                <c:pt idx="10">
                  <c:v>0.25132741228718347</c:v>
                </c:pt>
                <c:pt idx="11">
                  <c:v>0.23199453441893858</c:v>
                </c:pt>
                <c:pt idx="12">
                  <c:v>0.21542349624615723</c:v>
                </c:pt>
                <c:pt idx="13">
                  <c:v>0.20106192982974672</c:v>
                </c:pt>
                <c:pt idx="14">
                  <c:v>0.18849555921538755</c:v>
                </c:pt>
                <c:pt idx="15">
                  <c:v>0.17740758514389415</c:v>
                </c:pt>
                <c:pt idx="16">
                  <c:v>0.16755160819145556</c:v>
                </c:pt>
                <c:pt idx="17">
                  <c:v>0.15873310249716843</c:v>
                </c:pt>
                <c:pt idx="18">
                  <c:v>0.15079644737231002</c:v>
                </c:pt>
                <c:pt idx="19">
                  <c:v>0.14361566416410476</c:v>
                </c:pt>
                <c:pt idx="20">
                  <c:v>0.13708767942937275</c:v>
                </c:pt>
                <c:pt idx="21">
                  <c:v>0.13112734554113917</c:v>
                </c:pt>
                <c:pt idx="22">
                  <c:v>0.12566370614359168</c:v>
                </c:pt>
                <c:pt idx="23">
                  <c:v>0.12063715789784801</c:v>
                </c:pt>
                <c:pt idx="24">
                  <c:v>0.11599726720946923</c:v>
                </c:pt>
                <c:pt idx="25">
                  <c:v>0.11170107212763705</c:v>
                </c:pt>
                <c:pt idx="26">
                  <c:v>0.10771174812307857</c:v>
                </c:pt>
                <c:pt idx="27">
                  <c:v>0.10399754991193794</c:v>
                </c:pt>
                <c:pt idx="28">
                  <c:v>0.10053096491487332</c:v>
                </c:pt>
                <c:pt idx="29">
                  <c:v>9.7288030562780653E-2</c:v>
                </c:pt>
                <c:pt idx="30">
                  <c:v>9.4247779607693746E-2</c:v>
                </c:pt>
                <c:pt idx="31">
                  <c:v>9.1391786286248472E-2</c:v>
                </c:pt>
                <c:pt idx="32">
                  <c:v>8.8703792571947049E-2</c:v>
                </c:pt>
                <c:pt idx="33">
                  <c:v>8.6169398498462849E-2</c:v>
                </c:pt>
                <c:pt idx="34">
                  <c:v>8.3775804095727768E-2</c:v>
                </c:pt>
                <c:pt idx="35">
                  <c:v>8.1511593174221617E-2</c:v>
                </c:pt>
                <c:pt idx="36">
                  <c:v>7.9366551248584202E-2</c:v>
                </c:pt>
                <c:pt idx="37">
                  <c:v>7.7331511472979481E-2</c:v>
                </c:pt>
                <c:pt idx="38">
                  <c:v>7.5398223686154994E-2</c:v>
                </c:pt>
                <c:pt idx="39">
                  <c:v>7.3559242620639023E-2</c:v>
                </c:pt>
                <c:pt idx="40">
                  <c:v>7.1807832082052381E-2</c:v>
                </c:pt>
                <c:pt idx="41">
                  <c:v>7.013788249874886E-2</c:v>
                </c:pt>
                <c:pt idx="42">
                  <c:v>6.8543839714686389E-2</c:v>
                </c:pt>
                <c:pt idx="43">
                  <c:v>6.7020643276582248E-2</c:v>
                </c:pt>
                <c:pt idx="44">
                  <c:v>6.5563672770569598E-2</c:v>
                </c:pt>
                <c:pt idx="45">
                  <c:v>6.4168701009493664E-2</c:v>
                </c:pt>
                <c:pt idx="46">
                  <c:v>6.2831853071795882E-2</c:v>
                </c:pt>
                <c:pt idx="47">
                  <c:v>6.1549570356044948E-2</c:v>
                </c:pt>
                <c:pt idx="48">
                  <c:v>6.0318578948924048E-2</c:v>
                </c:pt>
                <c:pt idx="49">
                  <c:v>5.9135861714631428E-2</c:v>
                </c:pt>
                <c:pt idx="50">
                  <c:v>5.7998633604734673E-2</c:v>
                </c:pt>
                <c:pt idx="51">
                  <c:v>5.690431976313591E-2</c:v>
                </c:pt>
                <c:pt idx="52">
                  <c:v>5.5850536063818582E-2</c:v>
                </c:pt>
                <c:pt idx="53">
                  <c:v>5.483507177174915E-2</c:v>
                </c:pt>
                <c:pt idx="54">
                  <c:v>5.3855874061539355E-2</c:v>
                </c:pt>
                <c:pt idx="55">
                  <c:v>5.2911034165722876E-2</c:v>
                </c:pt>
                <c:pt idx="56">
                  <c:v>5.1998774955969024E-2</c:v>
                </c:pt>
                <c:pt idx="57">
                  <c:v>5.1117439787223794E-2</c:v>
                </c:pt>
                <c:pt idx="58">
                  <c:v>5.0265482457436728E-2</c:v>
                </c:pt>
                <c:pt idx="59">
                  <c:v>4.9441458154855761E-2</c:v>
                </c:pt>
                <c:pt idx="60">
                  <c:v>4.8644015281390347E-2</c:v>
                </c:pt>
                <c:pt idx="61">
                  <c:v>4.787188805470162E-2</c:v>
                </c:pt>
                <c:pt idx="62">
                  <c:v>4.7123889803846908E-2</c:v>
                </c:pt>
                <c:pt idx="63">
                  <c:v>4.6398906883787727E-2</c:v>
                </c:pt>
                <c:pt idx="64">
                  <c:v>4.5695893143124271E-2</c:v>
                </c:pt>
                <c:pt idx="65">
                  <c:v>4.5013864887256741E-2</c:v>
                </c:pt>
                <c:pt idx="66">
                  <c:v>4.4351896285973566E-2</c:v>
                </c:pt>
                <c:pt idx="67">
                  <c:v>4.3709115180379753E-2</c:v>
                </c:pt>
                <c:pt idx="68">
                  <c:v>4.3084699249231473E-2</c:v>
                </c:pt>
                <c:pt idx="69">
                  <c:v>4.2477872499242293E-2</c:v>
                </c:pt>
                <c:pt idx="70">
                  <c:v>4.1887902047863933E-2</c:v>
                </c:pt>
                <c:pt idx="71">
                  <c:v>4.1314095170495939E-2</c:v>
                </c:pt>
                <c:pt idx="72">
                  <c:v>4.0755796587110857E-2</c:v>
                </c:pt>
                <c:pt idx="73">
                  <c:v>4.0212385965949379E-2</c:v>
                </c:pt>
                <c:pt idx="74">
                  <c:v>3.968327562429215E-2</c:v>
                </c:pt>
                <c:pt idx="75">
                  <c:v>3.9167908408392259E-2</c:v>
                </c:pt>
                <c:pt idx="76">
                  <c:v>3.8665755736489796E-2</c:v>
                </c:pt>
                <c:pt idx="77">
                  <c:v>3.8176315790458284E-2</c:v>
                </c:pt>
                <c:pt idx="78">
                  <c:v>3.7699111843077546E-2</c:v>
                </c:pt>
                <c:pt idx="79">
                  <c:v>3.7233690709212397E-2</c:v>
                </c:pt>
                <c:pt idx="80">
                  <c:v>3.677962131031956E-2</c:v>
                </c:pt>
                <c:pt idx="81">
                  <c:v>3.6336493342725353E-2</c:v>
                </c:pt>
                <c:pt idx="82">
                  <c:v>3.5903916041026246E-2</c:v>
                </c:pt>
                <c:pt idx="83">
                  <c:v>3.5481517028778872E-2</c:v>
                </c:pt>
                <c:pt idx="84">
                  <c:v>3.5068941249374472E-2</c:v>
                </c:pt>
                <c:pt idx="85">
                  <c:v>3.4665849970646034E-2</c:v>
                </c:pt>
                <c:pt idx="86">
                  <c:v>3.4271919857343236E-2</c:v>
                </c:pt>
                <c:pt idx="87">
                  <c:v>3.3886842106137141E-2</c:v>
                </c:pt>
                <c:pt idx="88">
                  <c:v>3.3510321638291166E-2</c:v>
                </c:pt>
                <c:pt idx="89">
                  <c:v>3.3142076345562696E-2</c:v>
                </c:pt>
                <c:pt idx="90">
                  <c:v>3.278183638528484E-2</c:v>
                </c:pt>
                <c:pt idx="91">
                  <c:v>3.2429343520926933E-2</c:v>
                </c:pt>
                <c:pt idx="92">
                  <c:v>3.2084350504746867E-2</c:v>
                </c:pt>
                <c:pt idx="93">
                  <c:v>3.1746620499433741E-2</c:v>
                </c:pt>
                <c:pt idx="94">
                  <c:v>3.1415926535897969E-2</c:v>
                </c:pt>
                <c:pt idx="95">
                  <c:v>3.1092051004600055E-2</c:v>
                </c:pt>
                <c:pt idx="96">
                  <c:v>3.0774785178022502E-2</c:v>
                </c:pt>
                <c:pt idx="97">
                  <c:v>3.0463928762082888E-2</c:v>
                </c:pt>
                <c:pt idx="98">
                  <c:v>3.0159289474462055E-2</c:v>
                </c:pt>
              </c:numCache>
            </c:numRef>
          </c:yVal>
          <c:smooth val="1"/>
        </c:ser>
        <c:ser>
          <c:idx val="10"/>
          <c:order val="1"/>
          <c:spPr>
            <a:ln w="19050" cap="rnd">
              <a:solidFill>
                <a:srgbClr val="7F7F7F"/>
              </a:solidFill>
              <a:round/>
            </a:ln>
            <a:effectLst/>
          </c:spPr>
          <c:marker>
            <c:symbol val="none"/>
          </c:marker>
          <c:xVal>
            <c:numRef>
              <c:f>Sheet1!$I$2:$I$100</c:f>
              <c:numCache>
                <c:formatCode>General</c:formatCode>
                <c:ptCount val="99"/>
                <c:pt idx="0">
                  <c:v>0.2</c:v>
                </c:pt>
                <c:pt idx="1">
                  <c:v>0.30000000000000004</c:v>
                </c:pt>
                <c:pt idx="2">
                  <c:v>0.4</c:v>
                </c:pt>
                <c:pt idx="3">
                  <c:v>0.5</c:v>
                </c:pt>
                <c:pt idx="4">
                  <c:v>0.6</c:v>
                </c:pt>
                <c:pt idx="5">
                  <c:v>0.7</c:v>
                </c:pt>
                <c:pt idx="6">
                  <c:v>0.79999999999999993</c:v>
                </c:pt>
                <c:pt idx="7">
                  <c:v>0.89999999999999991</c:v>
                </c:pt>
                <c:pt idx="8">
                  <c:v>0.99999999999999989</c:v>
                </c:pt>
                <c:pt idx="9">
                  <c:v>1.0999999999999999</c:v>
                </c:pt>
                <c:pt idx="10">
                  <c:v>1.2</c:v>
                </c:pt>
                <c:pt idx="11">
                  <c:v>1.3</c:v>
                </c:pt>
                <c:pt idx="12">
                  <c:v>1.4000000000000001</c:v>
                </c:pt>
                <c:pt idx="13">
                  <c:v>1.5000000000000002</c:v>
                </c:pt>
                <c:pt idx="14">
                  <c:v>1.6000000000000003</c:v>
                </c:pt>
                <c:pt idx="15">
                  <c:v>1.7000000000000004</c:v>
                </c:pt>
                <c:pt idx="16">
                  <c:v>1.8000000000000005</c:v>
                </c:pt>
                <c:pt idx="17">
                  <c:v>1.9000000000000006</c:v>
                </c:pt>
                <c:pt idx="18">
                  <c:v>2.0000000000000004</c:v>
                </c:pt>
                <c:pt idx="19">
                  <c:v>2.1000000000000005</c:v>
                </c:pt>
                <c:pt idx="20">
                  <c:v>2.2000000000000006</c:v>
                </c:pt>
                <c:pt idx="21">
                  <c:v>2.3000000000000007</c:v>
                </c:pt>
                <c:pt idx="22">
                  <c:v>2.4000000000000008</c:v>
                </c:pt>
                <c:pt idx="23">
                  <c:v>2.5000000000000009</c:v>
                </c:pt>
                <c:pt idx="24">
                  <c:v>2.600000000000001</c:v>
                </c:pt>
                <c:pt idx="25">
                  <c:v>2.7000000000000011</c:v>
                </c:pt>
                <c:pt idx="26">
                  <c:v>2.8000000000000012</c:v>
                </c:pt>
                <c:pt idx="27">
                  <c:v>2.9000000000000012</c:v>
                </c:pt>
                <c:pt idx="28">
                  <c:v>3.0000000000000013</c:v>
                </c:pt>
                <c:pt idx="29">
                  <c:v>3.1000000000000014</c:v>
                </c:pt>
                <c:pt idx="30">
                  <c:v>3.2000000000000015</c:v>
                </c:pt>
                <c:pt idx="31">
                  <c:v>3.3000000000000016</c:v>
                </c:pt>
                <c:pt idx="32">
                  <c:v>3.4000000000000017</c:v>
                </c:pt>
                <c:pt idx="33">
                  <c:v>3.5000000000000018</c:v>
                </c:pt>
                <c:pt idx="34">
                  <c:v>3.6000000000000019</c:v>
                </c:pt>
                <c:pt idx="35">
                  <c:v>3.700000000000002</c:v>
                </c:pt>
                <c:pt idx="36">
                  <c:v>3.800000000000002</c:v>
                </c:pt>
                <c:pt idx="37">
                  <c:v>3.9000000000000021</c:v>
                </c:pt>
                <c:pt idx="38">
                  <c:v>4.0000000000000018</c:v>
                </c:pt>
                <c:pt idx="39">
                  <c:v>4.1000000000000014</c:v>
                </c:pt>
                <c:pt idx="40">
                  <c:v>4.2000000000000011</c:v>
                </c:pt>
                <c:pt idx="41">
                  <c:v>4.3000000000000007</c:v>
                </c:pt>
                <c:pt idx="42">
                  <c:v>4.4000000000000004</c:v>
                </c:pt>
                <c:pt idx="43">
                  <c:v>4.5</c:v>
                </c:pt>
                <c:pt idx="44">
                  <c:v>4.5999999999999996</c:v>
                </c:pt>
                <c:pt idx="45">
                  <c:v>4.6999999999999993</c:v>
                </c:pt>
                <c:pt idx="46">
                  <c:v>4.7999999999999989</c:v>
                </c:pt>
                <c:pt idx="47">
                  <c:v>4.8999999999999986</c:v>
                </c:pt>
                <c:pt idx="48">
                  <c:v>4.9999999999999982</c:v>
                </c:pt>
                <c:pt idx="49">
                  <c:v>5.0999999999999979</c:v>
                </c:pt>
                <c:pt idx="50">
                  <c:v>5.1999999999999975</c:v>
                </c:pt>
                <c:pt idx="51">
                  <c:v>5.2999999999999972</c:v>
                </c:pt>
                <c:pt idx="52">
                  <c:v>5.3999999999999968</c:v>
                </c:pt>
                <c:pt idx="53">
                  <c:v>5.4999999999999964</c:v>
                </c:pt>
                <c:pt idx="54">
                  <c:v>5.5999999999999961</c:v>
                </c:pt>
                <c:pt idx="55">
                  <c:v>5.6999999999999957</c:v>
                </c:pt>
                <c:pt idx="56">
                  <c:v>5.7999999999999954</c:v>
                </c:pt>
                <c:pt idx="57">
                  <c:v>5.899999999999995</c:v>
                </c:pt>
                <c:pt idx="58">
                  <c:v>5.9999999999999947</c:v>
                </c:pt>
                <c:pt idx="59">
                  <c:v>6.0999999999999943</c:v>
                </c:pt>
                <c:pt idx="60">
                  <c:v>6.199999999999994</c:v>
                </c:pt>
                <c:pt idx="61">
                  <c:v>6.2999999999999936</c:v>
                </c:pt>
                <c:pt idx="62">
                  <c:v>6.3999999999999932</c:v>
                </c:pt>
                <c:pt idx="63">
                  <c:v>6.4999999999999929</c:v>
                </c:pt>
                <c:pt idx="64">
                  <c:v>6.5999999999999925</c:v>
                </c:pt>
                <c:pt idx="65">
                  <c:v>6.6999999999999922</c:v>
                </c:pt>
                <c:pt idx="66">
                  <c:v>6.7999999999999918</c:v>
                </c:pt>
                <c:pt idx="67">
                  <c:v>6.8999999999999915</c:v>
                </c:pt>
                <c:pt idx="68">
                  <c:v>6.9999999999999911</c:v>
                </c:pt>
                <c:pt idx="69">
                  <c:v>7.0999999999999908</c:v>
                </c:pt>
                <c:pt idx="70">
                  <c:v>7.1999999999999904</c:v>
                </c:pt>
                <c:pt idx="71">
                  <c:v>7.2999999999999901</c:v>
                </c:pt>
                <c:pt idx="72">
                  <c:v>7.3999999999999897</c:v>
                </c:pt>
                <c:pt idx="73">
                  <c:v>7.4999999999999893</c:v>
                </c:pt>
                <c:pt idx="74">
                  <c:v>7.599999999999989</c:v>
                </c:pt>
                <c:pt idx="75">
                  <c:v>7.6999999999999886</c:v>
                </c:pt>
                <c:pt idx="76">
                  <c:v>7.7999999999999883</c:v>
                </c:pt>
                <c:pt idx="77">
                  <c:v>7.8999999999999879</c:v>
                </c:pt>
                <c:pt idx="78">
                  <c:v>7.9999999999999876</c:v>
                </c:pt>
                <c:pt idx="79">
                  <c:v>8.0999999999999872</c:v>
                </c:pt>
                <c:pt idx="80">
                  <c:v>8.1999999999999869</c:v>
                </c:pt>
                <c:pt idx="81">
                  <c:v>8.2999999999999865</c:v>
                </c:pt>
                <c:pt idx="82">
                  <c:v>8.3999999999999861</c:v>
                </c:pt>
                <c:pt idx="83">
                  <c:v>8.4999999999999858</c:v>
                </c:pt>
                <c:pt idx="84">
                  <c:v>8.5999999999999854</c:v>
                </c:pt>
                <c:pt idx="85">
                  <c:v>8.6999999999999851</c:v>
                </c:pt>
                <c:pt idx="86">
                  <c:v>8.7999999999999847</c:v>
                </c:pt>
                <c:pt idx="87">
                  <c:v>8.8999999999999844</c:v>
                </c:pt>
                <c:pt idx="88">
                  <c:v>8.999999999999984</c:v>
                </c:pt>
                <c:pt idx="89">
                  <c:v>9.0999999999999837</c:v>
                </c:pt>
                <c:pt idx="90">
                  <c:v>9.1999999999999833</c:v>
                </c:pt>
                <c:pt idx="91">
                  <c:v>9.2999999999999829</c:v>
                </c:pt>
                <c:pt idx="92">
                  <c:v>9.3999999999999826</c:v>
                </c:pt>
                <c:pt idx="93">
                  <c:v>9.4999999999999822</c:v>
                </c:pt>
                <c:pt idx="94">
                  <c:v>9.5999999999999819</c:v>
                </c:pt>
                <c:pt idx="95">
                  <c:v>9.6999999999999815</c:v>
                </c:pt>
                <c:pt idx="96">
                  <c:v>9.7999999999999812</c:v>
                </c:pt>
                <c:pt idx="97">
                  <c:v>9.8999999999999808</c:v>
                </c:pt>
                <c:pt idx="98">
                  <c:v>9.9999999999999805</c:v>
                </c:pt>
              </c:numCache>
            </c:numRef>
          </c:xVal>
          <c:yVal>
            <c:numRef>
              <c:f>Sheet1!$J$2:$J$100</c:f>
              <c:numCache>
                <c:formatCode>General</c:formatCode>
                <c:ptCount val="99"/>
                <c:pt idx="0">
                  <c:v>2.6808257310632908</c:v>
                </c:pt>
                <c:pt idx="1">
                  <c:v>1.7872171540421937</c:v>
                </c:pt>
                <c:pt idx="2">
                  <c:v>1.3404128655316454</c:v>
                </c:pt>
                <c:pt idx="3">
                  <c:v>1.0723302924253164</c:v>
                </c:pt>
                <c:pt idx="4">
                  <c:v>0.89360857702109697</c:v>
                </c:pt>
                <c:pt idx="5">
                  <c:v>0.76595020887522602</c:v>
                </c:pt>
                <c:pt idx="6">
                  <c:v>0.67020643276582281</c:v>
                </c:pt>
                <c:pt idx="7">
                  <c:v>0.59573905134739813</c:v>
                </c:pt>
                <c:pt idx="8">
                  <c:v>0.53616514621265821</c:v>
                </c:pt>
                <c:pt idx="9">
                  <c:v>0.4874228601933257</c:v>
                </c:pt>
                <c:pt idx="10">
                  <c:v>0.44680428851054849</c:v>
                </c:pt>
                <c:pt idx="11">
                  <c:v>0.41243472785589091</c:v>
                </c:pt>
                <c:pt idx="12">
                  <c:v>0.38297510443761296</c:v>
                </c:pt>
                <c:pt idx="13">
                  <c:v>0.35744343080843871</c:v>
                </c:pt>
                <c:pt idx="14">
                  <c:v>0.3351032163829113</c:v>
                </c:pt>
                <c:pt idx="15">
                  <c:v>0.31539126247803417</c:v>
                </c:pt>
                <c:pt idx="16">
                  <c:v>0.2978695256736989</c:v>
                </c:pt>
                <c:pt idx="17">
                  <c:v>0.28219218221718839</c:v>
                </c:pt>
                <c:pt idx="18">
                  <c:v>0.26808257310632905</c:v>
                </c:pt>
                <c:pt idx="19">
                  <c:v>0.2553167362917419</c:v>
                </c:pt>
                <c:pt idx="20">
                  <c:v>0.24371143009666271</c:v>
                </c:pt>
                <c:pt idx="21">
                  <c:v>0.23311528096202525</c:v>
                </c:pt>
                <c:pt idx="22">
                  <c:v>0.22340214425527416</c:v>
                </c:pt>
                <c:pt idx="23">
                  <c:v>0.21446605848506323</c:v>
                </c:pt>
                <c:pt idx="24">
                  <c:v>0.20621736392794537</c:v>
                </c:pt>
                <c:pt idx="25">
                  <c:v>0.19857968378246593</c:v>
                </c:pt>
                <c:pt idx="26">
                  <c:v>0.19148755221880642</c:v>
                </c:pt>
                <c:pt idx="27">
                  <c:v>0.18488453317677861</c:v>
                </c:pt>
                <c:pt idx="28">
                  <c:v>0.1787217154042193</c:v>
                </c:pt>
                <c:pt idx="29">
                  <c:v>0.17295649877827676</c:v>
                </c:pt>
                <c:pt idx="30">
                  <c:v>0.16755160819145562</c:v>
                </c:pt>
                <c:pt idx="31">
                  <c:v>0.16247428673110847</c:v>
                </c:pt>
                <c:pt idx="32">
                  <c:v>0.15769563123901706</c:v>
                </c:pt>
                <c:pt idx="33">
                  <c:v>0.15319004177504511</c:v>
                </c:pt>
                <c:pt idx="34">
                  <c:v>0.14893476283684942</c:v>
                </c:pt>
                <c:pt idx="35">
                  <c:v>0.14490949897639402</c:v>
                </c:pt>
                <c:pt idx="36">
                  <c:v>0.14109609110859417</c:v>
                </c:pt>
                <c:pt idx="37">
                  <c:v>0.13747824261863026</c:v>
                </c:pt>
                <c:pt idx="38">
                  <c:v>0.13404128655316447</c:v>
                </c:pt>
                <c:pt idx="39">
                  <c:v>0.13077198688113612</c:v>
                </c:pt>
                <c:pt idx="40">
                  <c:v>0.12765836814587095</c:v>
                </c:pt>
                <c:pt idx="41">
                  <c:v>0.12468956888666467</c:v>
                </c:pt>
                <c:pt idx="42">
                  <c:v>0.1218557150483314</c:v>
                </c:pt>
                <c:pt idx="43">
                  <c:v>0.1191478102694796</c:v>
                </c:pt>
                <c:pt idx="44">
                  <c:v>0.11655764048101264</c:v>
                </c:pt>
                <c:pt idx="45">
                  <c:v>0.11407769068354431</c:v>
                </c:pt>
                <c:pt idx="46">
                  <c:v>0.11170107212763716</c:v>
                </c:pt>
                <c:pt idx="47">
                  <c:v>0.10942145841074659</c:v>
                </c:pt>
                <c:pt idx="48">
                  <c:v>0.10723302924253166</c:v>
                </c:pt>
                <c:pt idx="49">
                  <c:v>0.10513042082601147</c:v>
                </c:pt>
                <c:pt idx="50">
                  <c:v>0.10310868196397278</c:v>
                </c:pt>
                <c:pt idx="51">
                  <c:v>0.10116323513446387</c:v>
                </c:pt>
                <c:pt idx="52">
                  <c:v>9.9289841891233063E-2</c:v>
                </c:pt>
                <c:pt idx="53">
                  <c:v>9.7484572038665188E-2</c:v>
                </c:pt>
                <c:pt idx="54">
                  <c:v>9.5743776109403322E-2</c:v>
                </c:pt>
                <c:pt idx="55">
                  <c:v>9.4064060739062927E-2</c:v>
                </c:pt>
                <c:pt idx="56">
                  <c:v>9.2442266588389416E-2</c:v>
                </c:pt>
                <c:pt idx="57">
                  <c:v>9.0875448510620113E-2</c:v>
                </c:pt>
                <c:pt idx="58">
                  <c:v>8.9360857702109775E-2</c:v>
                </c:pt>
                <c:pt idx="59">
                  <c:v>8.7895925608632477E-2</c:v>
                </c:pt>
                <c:pt idx="60">
                  <c:v>8.6478249389138423E-2</c:v>
                </c:pt>
                <c:pt idx="61">
                  <c:v>8.5105578763914017E-2</c:v>
                </c:pt>
                <c:pt idx="62">
                  <c:v>8.3775804095727865E-2</c:v>
                </c:pt>
                <c:pt idx="63">
                  <c:v>8.2486945571178208E-2</c:v>
                </c:pt>
                <c:pt idx="64">
                  <c:v>8.1237143365554293E-2</c:v>
                </c:pt>
                <c:pt idx="65">
                  <c:v>8.0024648688456476E-2</c:v>
                </c:pt>
                <c:pt idx="66">
                  <c:v>7.8847815619508599E-2</c:v>
                </c:pt>
                <c:pt idx="67">
                  <c:v>7.7705093654008461E-2</c:v>
                </c:pt>
                <c:pt idx="68">
                  <c:v>7.6595020887522638E-2</c:v>
                </c:pt>
                <c:pt idx="69">
                  <c:v>7.5516217776430777E-2</c:v>
                </c:pt>
                <c:pt idx="70">
                  <c:v>7.4467381418424794E-2</c:v>
                </c:pt>
                <c:pt idx="71">
                  <c:v>7.3447280303103907E-2</c:v>
                </c:pt>
                <c:pt idx="72">
                  <c:v>7.2454749488197107E-2</c:v>
                </c:pt>
                <c:pt idx="73">
                  <c:v>7.1488686161687812E-2</c:v>
                </c:pt>
                <c:pt idx="74">
                  <c:v>7.0548045554297181E-2</c:v>
                </c:pt>
                <c:pt idx="75">
                  <c:v>6.963183717047515E-2</c:v>
                </c:pt>
                <c:pt idx="76">
                  <c:v>6.8739121309315213E-2</c:v>
                </c:pt>
                <c:pt idx="77">
                  <c:v>6.7869005849703623E-2</c:v>
                </c:pt>
                <c:pt idx="78">
                  <c:v>6.7020643276582331E-2</c:v>
                </c:pt>
                <c:pt idx="79">
                  <c:v>6.6193227927488718E-2</c:v>
                </c:pt>
                <c:pt idx="80">
                  <c:v>6.5385993440568127E-2</c:v>
                </c:pt>
                <c:pt idx="81">
                  <c:v>6.4598210387067312E-2</c:v>
                </c:pt>
                <c:pt idx="82">
                  <c:v>6.3829184072935558E-2</c:v>
                </c:pt>
                <c:pt idx="83">
                  <c:v>6.3078252495606904E-2</c:v>
                </c:pt>
                <c:pt idx="84">
                  <c:v>6.2344784443332413E-2</c:v>
                </c:pt>
                <c:pt idx="85">
                  <c:v>6.162817772559296E-2</c:v>
                </c:pt>
                <c:pt idx="86">
                  <c:v>6.0927857524165775E-2</c:v>
                </c:pt>
                <c:pt idx="87">
                  <c:v>6.0243274855354932E-2</c:v>
                </c:pt>
                <c:pt idx="88">
                  <c:v>5.9573905134739875E-2</c:v>
                </c:pt>
                <c:pt idx="89">
                  <c:v>5.8919246836555923E-2</c:v>
                </c:pt>
                <c:pt idx="90">
                  <c:v>5.8278820240506402E-2</c:v>
                </c:pt>
                <c:pt idx="91">
                  <c:v>5.7652166259425687E-2</c:v>
                </c:pt>
                <c:pt idx="92">
                  <c:v>5.7038845341772226E-2</c:v>
                </c:pt>
                <c:pt idx="93">
                  <c:v>5.6438436443437774E-2</c:v>
                </c:pt>
                <c:pt idx="94">
                  <c:v>5.585053606381863E-2</c:v>
                </c:pt>
                <c:pt idx="95">
                  <c:v>5.5274757341511216E-2</c:v>
                </c:pt>
                <c:pt idx="96">
                  <c:v>5.4710729205373357E-2</c:v>
                </c:pt>
                <c:pt idx="97">
                  <c:v>5.4158095577036262E-2</c:v>
                </c:pt>
                <c:pt idx="98">
                  <c:v>5.3616514621265897E-2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81181368"/>
        <c:axId val="881182936"/>
      </c:scatterChart>
      <c:scatterChart>
        <c:scatterStyle val="lineMarker"/>
        <c:varyColors val="0"/>
        <c:ser>
          <c:idx val="1"/>
          <c:order val="2"/>
          <c:spPr>
            <a:ln w="19050" cap="rnd">
              <a:noFill/>
              <a:round/>
            </a:ln>
            <a:effectLst/>
          </c:spPr>
          <c:marker>
            <c:symbol val="circle"/>
            <c:size val="6"/>
            <c:spPr>
              <a:solidFill>
                <a:srgbClr val="0070C0"/>
              </a:solidFill>
              <a:ln w="9525">
                <a:noFill/>
              </a:ln>
              <a:effectLst/>
            </c:spPr>
          </c:marker>
          <c:xVal>
            <c:numRef>
              <c:f>'Density by Laser power'!$I$64:$I$80</c:f>
              <c:numCache>
                <c:formatCode>General</c:formatCode>
                <c:ptCount val="17"/>
                <c:pt idx="0">
                  <c:v>1.1700000000000002</c:v>
                </c:pt>
                <c:pt idx="1">
                  <c:v>1.1700000000000002</c:v>
                </c:pt>
                <c:pt idx="2">
                  <c:v>1.1700000000000002</c:v>
                </c:pt>
                <c:pt idx="3">
                  <c:v>1.1700000000000002</c:v>
                </c:pt>
                <c:pt idx="4">
                  <c:v>1.1700000000000002</c:v>
                </c:pt>
                <c:pt idx="5">
                  <c:v>1.1700000000000002</c:v>
                </c:pt>
                <c:pt idx="6">
                  <c:v>1.125</c:v>
                </c:pt>
                <c:pt idx="7">
                  <c:v>1.125</c:v>
                </c:pt>
                <c:pt idx="8">
                  <c:v>0.9</c:v>
                </c:pt>
                <c:pt idx="9">
                  <c:v>0.9</c:v>
                </c:pt>
                <c:pt idx="10">
                  <c:v>1.125</c:v>
                </c:pt>
                <c:pt idx="11">
                  <c:v>1.35</c:v>
                </c:pt>
                <c:pt idx="12">
                  <c:v>1.8</c:v>
                </c:pt>
                <c:pt idx="13">
                  <c:v>1.8</c:v>
                </c:pt>
                <c:pt idx="14">
                  <c:v>1.8</c:v>
                </c:pt>
                <c:pt idx="15">
                  <c:v>2.7</c:v>
                </c:pt>
                <c:pt idx="16">
                  <c:v>0.9</c:v>
                </c:pt>
              </c:numCache>
            </c:numRef>
          </c:xVal>
          <c:yVal>
            <c:numRef>
              <c:f>'Density by Laser power'!$H$64:$H$80</c:f>
              <c:numCache>
                <c:formatCode>General</c:formatCode>
                <c:ptCount val="17"/>
                <c:pt idx="0">
                  <c:v>0.442</c:v>
                </c:pt>
                <c:pt idx="1">
                  <c:v>0.46899999999999997</c:v>
                </c:pt>
                <c:pt idx="2">
                  <c:v>0.49299999999999999</c:v>
                </c:pt>
                <c:pt idx="3">
                  <c:v>0.47899999999999998</c:v>
                </c:pt>
                <c:pt idx="4">
                  <c:v>0.54700000000000004</c:v>
                </c:pt>
                <c:pt idx="5">
                  <c:v>0.54100000000000004</c:v>
                </c:pt>
                <c:pt idx="6">
                  <c:v>0.69799999999999995</c:v>
                </c:pt>
                <c:pt idx="7">
                  <c:v>0.63700000000000001</c:v>
                </c:pt>
                <c:pt idx="8">
                  <c:v>0.878</c:v>
                </c:pt>
                <c:pt idx="9">
                  <c:v>0.81899999999999995</c:v>
                </c:pt>
                <c:pt idx="10">
                  <c:v>0.56599999999999995</c:v>
                </c:pt>
                <c:pt idx="11">
                  <c:v>0.50900000000000001</c:v>
                </c:pt>
                <c:pt idx="12">
                  <c:v>0.23599999999999999</c:v>
                </c:pt>
                <c:pt idx="13">
                  <c:v>0.27800000000000002</c:v>
                </c:pt>
                <c:pt idx="14">
                  <c:v>0.26500000000000001</c:v>
                </c:pt>
                <c:pt idx="15">
                  <c:v>0.121</c:v>
                </c:pt>
                <c:pt idx="16">
                  <c:v>0.90100000000000002</c:v>
                </c:pt>
              </c:numCache>
            </c:numRef>
          </c:yVal>
          <c:smooth val="0"/>
        </c:ser>
        <c:ser>
          <c:idx val="2"/>
          <c:order val="3"/>
          <c:spPr>
            <a:ln w="19050" cap="rnd">
              <a:noFill/>
              <a:round/>
            </a:ln>
            <a:effectLst/>
          </c:spPr>
          <c:marker>
            <c:symbol val="circle"/>
            <c:size val="6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xVal>
            <c:numRef>
              <c:f>'Density by Laser power'!$I$4:$I$39</c:f>
              <c:numCache>
                <c:formatCode>General</c:formatCode>
                <c:ptCount val="36"/>
                <c:pt idx="0">
                  <c:v>4.5</c:v>
                </c:pt>
                <c:pt idx="1">
                  <c:v>4.5</c:v>
                </c:pt>
                <c:pt idx="2">
                  <c:v>4.5</c:v>
                </c:pt>
                <c:pt idx="3">
                  <c:v>4.5</c:v>
                </c:pt>
                <c:pt idx="4">
                  <c:v>4.5</c:v>
                </c:pt>
                <c:pt idx="5">
                  <c:v>9</c:v>
                </c:pt>
                <c:pt idx="6">
                  <c:v>4.5</c:v>
                </c:pt>
                <c:pt idx="7">
                  <c:v>3.15</c:v>
                </c:pt>
                <c:pt idx="8">
                  <c:v>2.7</c:v>
                </c:pt>
                <c:pt idx="9">
                  <c:v>3.15</c:v>
                </c:pt>
                <c:pt idx="10">
                  <c:v>4.5</c:v>
                </c:pt>
                <c:pt idx="11">
                  <c:v>3.15</c:v>
                </c:pt>
                <c:pt idx="12">
                  <c:v>9</c:v>
                </c:pt>
                <c:pt idx="13">
                  <c:v>4.5</c:v>
                </c:pt>
                <c:pt idx="14">
                  <c:v>4.5</c:v>
                </c:pt>
                <c:pt idx="15">
                  <c:v>4.5</c:v>
                </c:pt>
                <c:pt idx="16">
                  <c:v>4.5</c:v>
                </c:pt>
                <c:pt idx="17">
                  <c:v>4.95</c:v>
                </c:pt>
                <c:pt idx="18">
                  <c:v>4.5</c:v>
                </c:pt>
                <c:pt idx="19">
                  <c:v>4.95</c:v>
                </c:pt>
                <c:pt idx="20">
                  <c:v>3.8250000000000002</c:v>
                </c:pt>
                <c:pt idx="21">
                  <c:v>3.8250000000000002</c:v>
                </c:pt>
                <c:pt idx="22">
                  <c:v>4.95</c:v>
                </c:pt>
                <c:pt idx="23">
                  <c:v>4.95</c:v>
                </c:pt>
                <c:pt idx="24">
                  <c:v>3.8250000000000002</c:v>
                </c:pt>
                <c:pt idx="25">
                  <c:v>3.8250000000000002</c:v>
                </c:pt>
                <c:pt idx="26">
                  <c:v>4.95</c:v>
                </c:pt>
                <c:pt idx="27">
                  <c:v>4.5</c:v>
                </c:pt>
                <c:pt idx="28">
                  <c:v>4.95</c:v>
                </c:pt>
                <c:pt idx="29">
                  <c:v>4.05</c:v>
                </c:pt>
                <c:pt idx="30">
                  <c:v>4.5</c:v>
                </c:pt>
                <c:pt idx="31">
                  <c:v>3.6</c:v>
                </c:pt>
                <c:pt idx="32">
                  <c:v>4.5</c:v>
                </c:pt>
                <c:pt idx="33">
                  <c:v>3.6</c:v>
                </c:pt>
                <c:pt idx="34">
                  <c:v>4.5</c:v>
                </c:pt>
                <c:pt idx="35">
                  <c:v>3.6</c:v>
                </c:pt>
              </c:numCache>
            </c:numRef>
          </c:xVal>
          <c:yVal>
            <c:numRef>
              <c:f>'Density by Laser power'!$H$4:$H$39</c:f>
              <c:numCache>
                <c:formatCode>General</c:formatCode>
                <c:ptCount val="36"/>
                <c:pt idx="0">
                  <c:v>6.9000000000000006E-2</c:v>
                </c:pt>
                <c:pt idx="1">
                  <c:v>7.5999999999999998E-2</c:v>
                </c:pt>
                <c:pt idx="2">
                  <c:v>7.5999999999999998E-2</c:v>
                </c:pt>
                <c:pt idx="3">
                  <c:v>8.3000000000000004E-2</c:v>
                </c:pt>
                <c:pt idx="4">
                  <c:v>0.105</c:v>
                </c:pt>
                <c:pt idx="5">
                  <c:v>3.6999999999999998E-2</c:v>
                </c:pt>
                <c:pt idx="6">
                  <c:v>7.2999999999999995E-2</c:v>
                </c:pt>
                <c:pt idx="7">
                  <c:v>0.154</c:v>
                </c:pt>
                <c:pt idx="8">
                  <c:v>0.21</c:v>
                </c:pt>
                <c:pt idx="9">
                  <c:v>0.152</c:v>
                </c:pt>
                <c:pt idx="10">
                  <c:v>9.7000000000000003E-2</c:v>
                </c:pt>
                <c:pt idx="11">
                  <c:v>0.17799999999999999</c:v>
                </c:pt>
                <c:pt idx="12">
                  <c:v>5.3999999999999999E-2</c:v>
                </c:pt>
                <c:pt idx="13">
                  <c:v>9.8000000000000004E-2</c:v>
                </c:pt>
                <c:pt idx="14">
                  <c:v>8.7999999999999995E-2</c:v>
                </c:pt>
                <c:pt idx="15">
                  <c:v>8.7999999999999995E-2</c:v>
                </c:pt>
                <c:pt idx="16">
                  <c:v>9.8000000000000004E-2</c:v>
                </c:pt>
                <c:pt idx="17">
                  <c:v>8.3000000000000004E-2</c:v>
                </c:pt>
                <c:pt idx="18">
                  <c:v>9.4E-2</c:v>
                </c:pt>
                <c:pt idx="19">
                  <c:v>9.4E-2</c:v>
                </c:pt>
                <c:pt idx="20">
                  <c:v>8.5000000000000006E-2</c:v>
                </c:pt>
                <c:pt idx="21">
                  <c:v>0.11700000000000001</c:v>
                </c:pt>
                <c:pt idx="22">
                  <c:v>7.6999999999999999E-2</c:v>
                </c:pt>
                <c:pt idx="23">
                  <c:v>6.8000000000000005E-2</c:v>
                </c:pt>
                <c:pt idx="24">
                  <c:v>0.14000000000000001</c:v>
                </c:pt>
                <c:pt idx="25">
                  <c:v>0.155</c:v>
                </c:pt>
                <c:pt idx="26">
                  <c:v>7.9000000000000001E-2</c:v>
                </c:pt>
                <c:pt idx="27">
                  <c:v>8.5000000000000006E-2</c:v>
                </c:pt>
                <c:pt idx="28">
                  <c:v>9.6000000000000002E-2</c:v>
                </c:pt>
                <c:pt idx="29">
                  <c:v>0.14399999999999999</c:v>
                </c:pt>
                <c:pt idx="30">
                  <c:v>8.1000000000000003E-2</c:v>
                </c:pt>
                <c:pt idx="31">
                  <c:v>0.14499999999999999</c:v>
                </c:pt>
                <c:pt idx="32">
                  <c:v>0.14399999999999999</c:v>
                </c:pt>
                <c:pt idx="33">
                  <c:v>0.14899999999999999</c:v>
                </c:pt>
                <c:pt idx="34">
                  <c:v>9.6000000000000002E-2</c:v>
                </c:pt>
                <c:pt idx="35">
                  <c:v>0.16300000000000001</c:v>
                </c:pt>
              </c:numCache>
            </c:numRef>
          </c:yVal>
          <c:smooth val="0"/>
        </c:ser>
        <c:ser>
          <c:idx val="3"/>
          <c:order val="4"/>
          <c:spPr>
            <a:ln w="19050" cap="rnd">
              <a:noFill/>
              <a:round/>
            </a:ln>
            <a:effectLst/>
          </c:spPr>
          <c:marker>
            <c:symbol val="circle"/>
            <c:size val="6"/>
            <c:spPr>
              <a:solidFill>
                <a:srgbClr val="FFC000"/>
              </a:solidFill>
              <a:ln w="9525">
                <a:noFill/>
              </a:ln>
              <a:effectLst/>
            </c:spPr>
          </c:marker>
          <c:xVal>
            <c:numRef>
              <c:f>'Density by Laser power'!$I$41:$I$44</c:f>
              <c:numCache>
                <c:formatCode>General</c:formatCode>
                <c:ptCount val="4"/>
                <c:pt idx="0">
                  <c:v>3.6</c:v>
                </c:pt>
                <c:pt idx="1">
                  <c:v>2.7</c:v>
                </c:pt>
                <c:pt idx="2">
                  <c:v>3.6</c:v>
                </c:pt>
                <c:pt idx="3">
                  <c:v>2.7</c:v>
                </c:pt>
              </c:numCache>
            </c:numRef>
          </c:xVal>
          <c:yVal>
            <c:numRef>
              <c:f>'Density by Laser power'!$H$41:$H$44</c:f>
              <c:numCache>
                <c:formatCode>General</c:formatCode>
                <c:ptCount val="4"/>
                <c:pt idx="0">
                  <c:v>0.14000000000000001</c:v>
                </c:pt>
                <c:pt idx="1">
                  <c:v>0.26200000000000001</c:v>
                </c:pt>
                <c:pt idx="2">
                  <c:v>0.106</c:v>
                </c:pt>
                <c:pt idx="3">
                  <c:v>0.21199999999999999</c:v>
                </c:pt>
              </c:numCache>
            </c:numRef>
          </c:yVal>
          <c:smooth val="0"/>
        </c:ser>
        <c:ser>
          <c:idx val="4"/>
          <c:order val="5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FF00"/>
              </a:solidFill>
              <a:ln w="6350">
                <a:solidFill>
                  <a:schemeClr val="tx1"/>
                </a:solidFill>
              </a:ln>
              <a:effectLst/>
            </c:spPr>
          </c:marker>
          <c:dPt>
            <c:idx val="1"/>
            <c:marker>
              <c:symbol val="circle"/>
              <c:size val="6"/>
              <c:spPr>
                <a:solidFill>
                  <a:srgbClr val="FFFF00"/>
                </a:solidFill>
                <a:ln w="6350">
                  <a:solidFill>
                    <a:schemeClr val="tx1"/>
                  </a:solidFill>
                </a:ln>
                <a:effectLst/>
              </c:spPr>
            </c:marker>
            <c:bubble3D val="0"/>
          </c:dPt>
          <c:xVal>
            <c:numRef>
              <c:f>'Density by Laser power'!$I$46:$I$47</c:f>
              <c:numCache>
                <c:formatCode>General</c:formatCode>
                <c:ptCount val="2"/>
                <c:pt idx="0">
                  <c:v>2.7</c:v>
                </c:pt>
                <c:pt idx="1">
                  <c:v>3.15</c:v>
                </c:pt>
              </c:numCache>
            </c:numRef>
          </c:xVal>
          <c:yVal>
            <c:numRef>
              <c:f>'Density by Laser power'!$H$46:$H$47</c:f>
              <c:numCache>
                <c:formatCode>General</c:formatCode>
                <c:ptCount val="2"/>
                <c:pt idx="0">
                  <c:v>0.20499999999999999</c:v>
                </c:pt>
                <c:pt idx="1">
                  <c:v>0.20399999999999999</c:v>
                </c:pt>
              </c:numCache>
            </c:numRef>
          </c:yVal>
          <c:smooth val="0"/>
        </c:ser>
        <c:ser>
          <c:idx val="5"/>
          <c:order val="6"/>
          <c:spPr>
            <a:ln w="19050" cap="rnd">
              <a:noFill/>
              <a:round/>
            </a:ln>
            <a:effectLst/>
          </c:spPr>
          <c:marker>
            <c:symbol val="circle"/>
            <c:size val="6"/>
            <c:spPr>
              <a:solidFill>
                <a:srgbClr val="92D050"/>
              </a:solidFill>
              <a:ln w="9525">
                <a:noFill/>
              </a:ln>
              <a:effectLst/>
            </c:spPr>
          </c:marker>
          <c:xVal>
            <c:numRef>
              <c:f>'Density by Laser power'!$I$49:$I$53</c:f>
              <c:numCache>
                <c:formatCode>General</c:formatCode>
                <c:ptCount val="5"/>
                <c:pt idx="0">
                  <c:v>3.15</c:v>
                </c:pt>
                <c:pt idx="1">
                  <c:v>3.15</c:v>
                </c:pt>
                <c:pt idx="2">
                  <c:v>2.25</c:v>
                </c:pt>
                <c:pt idx="3">
                  <c:v>2.25</c:v>
                </c:pt>
                <c:pt idx="4">
                  <c:v>2.25</c:v>
                </c:pt>
              </c:numCache>
            </c:numRef>
          </c:xVal>
          <c:yVal>
            <c:numRef>
              <c:f>'Density by Laser power'!$H$49:$H$53</c:f>
              <c:numCache>
                <c:formatCode>General</c:formatCode>
                <c:ptCount val="5"/>
                <c:pt idx="0">
                  <c:v>7.9000000000000001E-2</c:v>
                </c:pt>
                <c:pt idx="1">
                  <c:v>0.10299999999999999</c:v>
                </c:pt>
                <c:pt idx="2">
                  <c:v>0.252</c:v>
                </c:pt>
                <c:pt idx="3">
                  <c:v>0.26800000000000002</c:v>
                </c:pt>
                <c:pt idx="4">
                  <c:v>0.25600000000000001</c:v>
                </c:pt>
              </c:numCache>
            </c:numRef>
          </c:yVal>
          <c:smooth val="0"/>
        </c:ser>
        <c:ser>
          <c:idx val="6"/>
          <c:order val="7"/>
          <c:spPr>
            <a:ln w="19050" cap="rnd">
              <a:noFill/>
              <a:round/>
            </a:ln>
            <a:effectLst/>
          </c:spPr>
          <c:marker>
            <c:symbol val="circle"/>
            <c:size val="6"/>
            <c:spPr>
              <a:solidFill>
                <a:srgbClr val="00B050"/>
              </a:solidFill>
              <a:ln w="9525">
                <a:noFill/>
              </a:ln>
              <a:effectLst/>
            </c:spPr>
          </c:marker>
          <c:xVal>
            <c:numRef>
              <c:f>'Density by Laser power'!$I$55:$I$60</c:f>
              <c:numCache>
                <c:formatCode>General</c:formatCode>
                <c:ptCount val="6"/>
                <c:pt idx="0">
                  <c:v>1.8</c:v>
                </c:pt>
                <c:pt idx="1">
                  <c:v>3.06</c:v>
                </c:pt>
                <c:pt idx="2">
                  <c:v>2.7</c:v>
                </c:pt>
                <c:pt idx="3">
                  <c:v>3.6</c:v>
                </c:pt>
                <c:pt idx="4">
                  <c:v>1.8</c:v>
                </c:pt>
                <c:pt idx="5">
                  <c:v>2.25</c:v>
                </c:pt>
              </c:numCache>
            </c:numRef>
          </c:xVal>
          <c:yVal>
            <c:numRef>
              <c:f>'Density by Laser power'!$H$55:$H$60</c:f>
              <c:numCache>
                <c:formatCode>General</c:formatCode>
                <c:ptCount val="6"/>
                <c:pt idx="0">
                  <c:v>0.28799999999999998</c:v>
                </c:pt>
                <c:pt idx="1">
                  <c:v>0.14299999999999999</c:v>
                </c:pt>
                <c:pt idx="2">
                  <c:v>0.20699999999999999</c:v>
                </c:pt>
                <c:pt idx="3">
                  <c:v>0.11</c:v>
                </c:pt>
                <c:pt idx="4">
                  <c:v>0.41699999999999998</c:v>
                </c:pt>
                <c:pt idx="5">
                  <c:v>0.219</c:v>
                </c:pt>
              </c:numCache>
            </c:numRef>
          </c:yVal>
          <c:smooth val="0"/>
        </c:ser>
        <c:ser>
          <c:idx val="7"/>
          <c:order val="8"/>
          <c:spPr>
            <a:ln w="25400" cap="rnd">
              <a:noFill/>
              <a:round/>
            </a:ln>
            <a:effectLst/>
          </c:spPr>
          <c:marker>
            <c:symbol val="circle"/>
            <c:size val="6"/>
            <c:spPr>
              <a:solidFill>
                <a:srgbClr val="00B0F0"/>
              </a:solidFill>
              <a:ln w="9525">
                <a:noFill/>
              </a:ln>
              <a:effectLst/>
            </c:spPr>
          </c:marker>
          <c:xVal>
            <c:numRef>
              <c:f>'Density by Laser power'!$I$62</c:f>
              <c:numCache>
                <c:formatCode>General</c:formatCode>
                <c:ptCount val="1"/>
                <c:pt idx="0">
                  <c:v>1.8</c:v>
                </c:pt>
              </c:numCache>
            </c:numRef>
          </c:xVal>
          <c:yVal>
            <c:numRef>
              <c:f>'Density by Laser power'!$H$62</c:f>
              <c:numCache>
                <c:formatCode>General</c:formatCode>
                <c:ptCount val="1"/>
                <c:pt idx="0">
                  <c:v>0.51400000000000001</c:v>
                </c:pt>
              </c:numCache>
            </c:numRef>
          </c:yVal>
          <c:smooth val="0"/>
        </c:ser>
        <c:ser>
          <c:idx val="0"/>
          <c:order val="9"/>
          <c:spPr>
            <a:ln w="25400" cap="rnd">
              <a:noFill/>
              <a:round/>
            </a:ln>
            <a:effectLst/>
          </c:spPr>
          <c:marker>
            <c:symbol val="circle"/>
            <c:size val="6"/>
            <c:spPr>
              <a:solidFill>
                <a:srgbClr val="C00000"/>
              </a:solidFill>
              <a:ln w="9525">
                <a:noFill/>
              </a:ln>
              <a:effectLst/>
            </c:spPr>
          </c:marker>
          <c:xVal>
            <c:numRef>
              <c:f>'Density by Laser power'!$I$2</c:f>
              <c:numCache>
                <c:formatCode>General</c:formatCode>
                <c:ptCount val="1"/>
                <c:pt idx="0">
                  <c:v>9</c:v>
                </c:pt>
              </c:numCache>
            </c:numRef>
          </c:xVal>
          <c:yVal>
            <c:numRef>
              <c:f>'Density by Laser power'!$H$2</c:f>
              <c:numCache>
                <c:formatCode>General</c:formatCode>
                <c:ptCount val="1"/>
                <c:pt idx="0">
                  <c:v>4.2999999999999997E-2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81181368"/>
        <c:axId val="881182936"/>
      </c:scatterChart>
      <c:valAx>
        <c:axId val="881181368"/>
        <c:scaling>
          <c:orientation val="minMax"/>
          <c:max val="1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Line Spacing (µm)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1182936"/>
        <c:crosses val="autoZero"/>
        <c:crossBetween val="midCat"/>
        <c:majorUnit val="1"/>
      </c:valAx>
      <c:valAx>
        <c:axId val="881182936"/>
        <c:scaling>
          <c:orientation val="minMax"/>
          <c:max val="1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Density (g/cc)</a:t>
                </a:r>
              </a:p>
            </c:rich>
          </c:tx>
          <c:layout>
            <c:manualLayout>
              <c:xMode val="edge"/>
              <c:yMode val="edge"/>
              <c:x val="1.5173509903376098E-2"/>
              <c:y val="0.3154711689842047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1181368"/>
        <c:crosses val="autoZero"/>
        <c:crossBetween val="midCat"/>
        <c:majorUnit val="0.2"/>
      </c:valAx>
      <c:spPr>
        <a:noFill/>
        <a:ln w="12700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="1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524669001412814"/>
          <c:y val="6.8148610677489854E-2"/>
          <c:w val="0.80797949350428211"/>
          <c:h val="0.89436702758050413"/>
        </c:manualLayout>
      </c:layout>
      <c:scatterChart>
        <c:scatterStyle val="lineMarker"/>
        <c:varyColors val="0"/>
        <c:ser>
          <c:idx val="1"/>
          <c:order val="0"/>
          <c:spPr>
            <a:ln w="18999" cap="rnd">
              <a:noFill/>
              <a:round/>
            </a:ln>
            <a:effectLst/>
          </c:spPr>
          <c:marker>
            <c:symbol val="circle"/>
            <c:size val="6"/>
            <c:spPr>
              <a:solidFill>
                <a:schemeClr val="accent2"/>
              </a:solidFill>
              <a:ln w="9500">
                <a:solidFill>
                  <a:schemeClr val="accent2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Sheet1!$B$1:$B$5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0.01</c:v>
                  </c:pt>
                  <c:pt idx="2">
                    <c:v>5.0000000000000001E-3</c:v>
                  </c:pt>
                  <c:pt idx="3">
                    <c:v>0</c:v>
                  </c:pt>
                  <c:pt idx="4">
                    <c:v>0.1</c:v>
                  </c:pt>
                </c:numCache>
              </c:numRef>
            </c:plus>
            <c:minus>
              <c:numRef>
                <c:f>Sheet1!$B$1:$B$5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0.01</c:v>
                  </c:pt>
                  <c:pt idx="2">
                    <c:v>5.0000000000000001E-3</c:v>
                  </c:pt>
                  <c:pt idx="3">
                    <c:v>0</c:v>
                  </c:pt>
                  <c:pt idx="4">
                    <c:v>0.1</c:v>
                  </c:pt>
                </c:numCache>
              </c:numRef>
            </c:minus>
            <c:spPr>
              <a:noFill/>
              <a:ln w="18999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yVal>
            <c:numRef>
              <c:f>Sheet1!$A$1:$A$5</c:f>
              <c:numCache>
                <c:formatCode>General</c:formatCode>
                <c:ptCount val="5"/>
                <c:pt idx="0">
                  <c:v>1</c:v>
                </c:pt>
                <c:pt idx="1">
                  <c:v>0.91500000000000004</c:v>
                </c:pt>
                <c:pt idx="2">
                  <c:v>0.91</c:v>
                </c:pt>
                <c:pt idx="3">
                  <c:v>0.91</c:v>
                </c:pt>
                <c:pt idx="4">
                  <c:v>0.78</c:v>
                </c:pt>
              </c:numCache>
            </c:numRef>
          </c:yVal>
          <c:smooth val="0"/>
        </c:ser>
        <c:ser>
          <c:idx val="2"/>
          <c:order val="1"/>
          <c:spPr>
            <a:ln w="18999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7030A0"/>
              </a:solidFill>
              <a:ln w="9500">
                <a:noFill/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Sheet1!$B$8:$B$12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0.01</c:v>
                  </c:pt>
                  <c:pt idx="2">
                    <c:v>5.0000000000000001E-3</c:v>
                  </c:pt>
                  <c:pt idx="3">
                    <c:v>5.0000000000000001E-3</c:v>
                  </c:pt>
                  <c:pt idx="4">
                    <c:v>0.01</c:v>
                  </c:pt>
                </c:numCache>
              </c:numRef>
            </c:plus>
            <c:minus>
              <c:numRef>
                <c:f>Sheet1!$B$8:$B$12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0.01</c:v>
                  </c:pt>
                  <c:pt idx="2">
                    <c:v>5.0000000000000001E-3</c:v>
                  </c:pt>
                  <c:pt idx="3">
                    <c:v>5.0000000000000001E-3</c:v>
                  </c:pt>
                  <c:pt idx="4">
                    <c:v>0.01</c:v>
                  </c:pt>
                </c:numCache>
              </c:numRef>
            </c:minus>
            <c:spPr>
              <a:noFill/>
              <a:ln w="18999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yVal>
            <c:numRef>
              <c:f>Sheet1!$A$8:$A$12</c:f>
              <c:numCache>
                <c:formatCode>General</c:formatCode>
                <c:ptCount val="5"/>
                <c:pt idx="0">
                  <c:v>1</c:v>
                </c:pt>
                <c:pt idx="1">
                  <c:v>0.91500000000000004</c:v>
                </c:pt>
                <c:pt idx="2">
                  <c:v>0.91</c:v>
                </c:pt>
                <c:pt idx="3">
                  <c:v>0.91</c:v>
                </c:pt>
                <c:pt idx="4">
                  <c:v>0.9</c:v>
                </c:pt>
              </c:numCache>
            </c:numRef>
          </c:yVal>
          <c:smooth val="0"/>
        </c:ser>
        <c:ser>
          <c:idx val="0"/>
          <c:order val="2"/>
          <c:spPr>
            <a:ln w="18999" cap="rnd">
              <a:noFill/>
              <a:round/>
            </a:ln>
            <a:effectLst/>
          </c:spPr>
          <c:marker>
            <c:symbol val="circle"/>
            <c:size val="6"/>
            <c:spPr>
              <a:solidFill>
                <a:schemeClr val="accent1"/>
              </a:solidFill>
              <a:ln w="9500">
                <a:solidFill>
                  <a:schemeClr val="accent1"/>
                </a:solidFill>
              </a:ln>
              <a:effectLst/>
            </c:spPr>
          </c:marker>
          <c:dPt>
            <c:idx val="4"/>
            <c:marker>
              <c:spPr>
                <a:solidFill>
                  <a:srgbClr val="00B050"/>
                </a:solidFill>
                <a:ln w="9500">
                  <a:solidFill>
                    <a:srgbClr val="00B050"/>
                  </a:solidFill>
                </a:ln>
                <a:effectLst/>
              </c:spPr>
            </c:marker>
            <c:bubble3D val="0"/>
          </c:dPt>
          <c:errBars>
            <c:errDir val="y"/>
            <c:errBarType val="both"/>
            <c:errValType val="cust"/>
            <c:noEndCap val="0"/>
            <c:plus>
              <c:numRef>
                <c:f>Sheet1!$B$14:$B$18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0.01</c:v>
                  </c:pt>
                  <c:pt idx="2">
                    <c:v>5.0000000000000001E-3</c:v>
                  </c:pt>
                  <c:pt idx="3">
                    <c:v>5.0000000000000001E-3</c:v>
                  </c:pt>
                  <c:pt idx="4">
                    <c:v>5.0000000000000001E-3</c:v>
                  </c:pt>
                </c:numCache>
              </c:numRef>
            </c:plus>
            <c:minus>
              <c:numRef>
                <c:f>Sheet1!$B$14:$B$18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0.01</c:v>
                  </c:pt>
                  <c:pt idx="2">
                    <c:v>5.0000000000000001E-3</c:v>
                  </c:pt>
                  <c:pt idx="3">
                    <c:v>5.0000000000000001E-3</c:v>
                  </c:pt>
                  <c:pt idx="4">
                    <c:v>5.0000000000000001E-3</c:v>
                  </c:pt>
                </c:numCache>
              </c:numRef>
            </c:minus>
            <c:spPr>
              <a:noFill/>
              <a:ln w="18999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yVal>
            <c:numRef>
              <c:f>Sheet1!$A$14:$A$18</c:f>
              <c:numCache>
                <c:formatCode>General</c:formatCode>
                <c:ptCount val="5"/>
                <c:pt idx="0">
                  <c:v>1</c:v>
                </c:pt>
                <c:pt idx="1">
                  <c:v>0.91500000000000004</c:v>
                </c:pt>
                <c:pt idx="2">
                  <c:v>0.91</c:v>
                </c:pt>
                <c:pt idx="3">
                  <c:v>0.91</c:v>
                </c:pt>
                <c:pt idx="4">
                  <c:v>0.91500000000000004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62772560"/>
        <c:axId val="1083007192"/>
      </c:scatterChart>
      <c:valAx>
        <c:axId val="962772560"/>
        <c:scaling>
          <c:orientation val="minMax"/>
          <c:min val="0.5"/>
        </c:scaling>
        <c:delete val="0"/>
        <c:axPos val="b"/>
        <c:majorGridlines>
          <c:spPr>
            <a:ln w="950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18999" cap="flat" cmpd="sng" algn="ctr">
            <a:solidFill>
              <a:schemeClr val="tx1"/>
            </a:solidFill>
            <a:round/>
          </a:ln>
          <a:effectLst/>
        </c:spPr>
        <c:txPr>
          <a:bodyPr rot="0" vert="horz"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1083007192"/>
        <c:crosses val="autoZero"/>
        <c:crossBetween val="midCat"/>
      </c:valAx>
      <c:valAx>
        <c:axId val="1083007192"/>
        <c:scaling>
          <c:orientation val="minMax"/>
          <c:max val="1"/>
          <c:min val="0.70000000000000007"/>
        </c:scaling>
        <c:delete val="0"/>
        <c:axPos val="l"/>
        <c:majorGridlines>
          <c:spPr>
            <a:ln w="950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Relative Liner Volume</a:t>
                </a:r>
              </a:p>
            </c:rich>
          </c:tx>
          <c:layout>
            <c:manualLayout>
              <c:xMode val="edge"/>
              <c:yMode val="edge"/>
              <c:x val="0"/>
              <c:y val="8.2992526339678491E-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cross"/>
        <c:minorTickMark val="none"/>
        <c:tickLblPos val="nextTo"/>
        <c:spPr>
          <a:noFill/>
          <a:ln w="18999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962772560"/>
        <c:crosses val="autoZero"/>
        <c:crossBetween val="midCat"/>
      </c:valAx>
      <c:spPr>
        <a:noFill/>
        <a:ln w="25332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="1"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/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3253" tIns="46627" rIns="93253" bIns="46627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/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lIns="93253" tIns="46627" rIns="93253" bIns="46627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>
                <a:latin typeface="Arial"/>
              </a:defRPr>
            </a:lvl1pPr>
          </a:lstStyle>
          <a:p>
            <a:pPr>
              <a:defRPr/>
            </a:pPr>
            <a:fld id="{8D36CFD0-0160-4A46-844B-B7F2D50456AB}" type="datetimeFigureOut">
              <a:rPr lang="en-US"/>
              <a:pPr>
                <a:defRPr/>
              </a:pPr>
              <a:t>4/21/2019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3253" tIns="46627" rIns="93253" bIns="46627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lIns="93253" tIns="46627" rIns="93253" bIns="46627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>
                <a:latin typeface="Arial"/>
              </a:defRPr>
            </a:lvl1pPr>
          </a:lstStyle>
          <a:p>
            <a:pPr>
              <a:defRPr/>
            </a:pPr>
            <a:fld id="{26BDB45D-F647-4FC7-8EE6-3D07EF892D4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4657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/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3253" tIns="46627" rIns="93253" bIns="46627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/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lIns="93253" tIns="46627" rIns="93253" bIns="46627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>
                <a:latin typeface="Arial"/>
              </a:defRPr>
            </a:lvl1pPr>
          </a:lstStyle>
          <a:p>
            <a:pPr>
              <a:defRPr/>
            </a:pPr>
            <a:fld id="{2408C9FC-9B9E-48D8-8CD7-8C7C81A4FAD9}" type="datetimeFigureOut">
              <a:rPr lang="en-US"/>
              <a:pPr>
                <a:defRPr/>
              </a:pPr>
              <a:t>4/21/2019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/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53" tIns="46627" rIns="93253" bIns="46627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675" y="4421188"/>
            <a:ext cx="5619750" cy="4189412"/>
          </a:xfrm>
          <a:prstGeom prst="rect">
            <a:avLst/>
          </a:prstGeom>
        </p:spPr>
        <p:txBody>
          <a:bodyPr vert="horz" lIns="93253" tIns="46627" rIns="93253" bIns="46627" rtlCol="0">
            <a:norm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3253" tIns="46627" rIns="93253" bIns="46627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lIns="93253" tIns="46627" rIns="93253" bIns="46627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>
                <a:latin typeface="Arial"/>
              </a:defRPr>
            </a:lvl1pPr>
          </a:lstStyle>
          <a:p>
            <a:pPr>
              <a:defRPr/>
            </a:pPr>
            <a:fld id="{D2AC5C41-704F-4572-BF97-AD816840641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84519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9220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2288735-7EFC-4087-865B-02928FBFB8E4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913112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>
                <a:latin typeface="Arial" panose="020B0604020202020204" pitchFamily="34" charset="0"/>
              </a:rPr>
              <a:t>Additive manufacturing – trial and error</a:t>
            </a: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19718A7-0FE1-45BE-A0F4-79787B0753E5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151669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>
                <a:latin typeface="Arial" panose="020B0604020202020204" pitchFamily="34" charset="0"/>
              </a:rPr>
              <a:t>Additive manufacturing – trial and error</a:t>
            </a: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95C397C-76CE-47B4-908D-1877E2ECBE54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346340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>
                <a:latin typeface="Arial" panose="020B0604020202020204" pitchFamily="34" charset="0"/>
              </a:rPr>
              <a:t>Additive manufacturing – trial and error</a:t>
            </a: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3765FC5-3E41-4C81-B0E6-376E02822830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018385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>
                <a:latin typeface="Arial" panose="020B0604020202020204" pitchFamily="34" charset="0"/>
              </a:rPr>
              <a:t>Additive manufacturing – trial and error</a:t>
            </a: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97E95CD-88FE-4317-ACEB-CA7581C2E46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916088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>
                <a:latin typeface="Arial" panose="020B0604020202020204" pitchFamily="34" charset="0"/>
              </a:rPr>
              <a:t>Additive manufacturing – trial and error</a:t>
            </a: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9E6A011-D919-470E-A1BB-52E3A17B80C8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196244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>
                <a:latin typeface="Arial" panose="020B0604020202020204" pitchFamily="34" charset="0"/>
              </a:rPr>
              <a:t>Additive manufacturing – trial and error</a:t>
            </a: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4A72FF1-B6A2-4EB9-A1E3-BDDC9A2E8E2D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08574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>
                <a:latin typeface="Arial" panose="020B0604020202020204" pitchFamily="34" charset="0"/>
              </a:rPr>
              <a:t>Additive manufacturing – trial and error</a:t>
            </a: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3248FA-0700-498F-A889-08EB1D4372B2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289173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>
                <a:latin typeface="Arial" panose="020B0604020202020204" pitchFamily="34" charset="0"/>
              </a:rPr>
              <a:t>Additive manufacturing – trial and error</a:t>
            </a: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626AA28-5BEE-4B7F-9C44-8716EDA8BB96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0065885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>
                <a:latin typeface="Arial" panose="020B0604020202020204" pitchFamily="34" charset="0"/>
              </a:rPr>
              <a:t>Additive manufacturing – trial and error</a:t>
            </a: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BAEE7C5-ACCE-40F5-9356-4FABA492247E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289116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>
                <a:latin typeface="Arial" panose="020B0604020202020204" pitchFamily="34" charset="0"/>
              </a:rPr>
              <a:t>Additive manufacturing – trial and error</a:t>
            </a: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4F4A1DE-C05D-4BDE-BC5A-D542E70F0502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3016940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>
                <a:latin typeface="Arial" panose="020B0604020202020204" pitchFamily="34" charset="0"/>
              </a:rPr>
              <a:t>Additive manufacturing – trial and error</a:t>
            </a: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97D7EA7-A68C-4F70-AFAE-14CEDC4FC61A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6541998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>
                <a:latin typeface="Arial" panose="020B0604020202020204" pitchFamily="34" charset="0"/>
              </a:rPr>
              <a:t>Additive manufacturing – trial and error</a:t>
            </a: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19718A7-0FE1-45BE-A0F4-79787B0753E5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59679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lasers.llnl.gov/news/experimental-highlights/2017/september" TargetMode="External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75063"/>
            <a:ext cx="9144000" cy="274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/>
            </a:extLst>
          </p:cNvPr>
          <p:cNvSpPr/>
          <p:nvPr/>
        </p:nvSpPr>
        <p:spPr>
          <a:xfrm>
            <a:off x="0" y="6396038"/>
            <a:ext cx="9144000" cy="465137"/>
          </a:xfrm>
          <a:prstGeom prst="rect">
            <a:avLst/>
          </a:prstGeom>
          <a:gradFill flip="none" rotWithShape="1">
            <a:gsLst>
              <a:gs pos="0">
                <a:srgbClr val="294861"/>
              </a:gs>
              <a:gs pos="46000">
                <a:schemeClr val="accent1">
                  <a:lumMod val="50000"/>
                </a:schemeClr>
              </a:gs>
              <a:gs pos="100000">
                <a:srgbClr val="4388B8"/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TextBox 13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68263" y="6416675"/>
            <a:ext cx="4503737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300"/>
              </a:spcAft>
              <a:defRPr/>
            </a:pPr>
            <a:r>
              <a:rPr lang="en-US" altLang="en-US" sz="800">
                <a:solidFill>
                  <a:schemeClr val="bg1"/>
                </a:solidFill>
                <a:cs typeface="Arial" panose="020B0604020202020204" pitchFamily="34" charset="0"/>
              </a:rPr>
              <a:t>LLNL-PRES-XXXXXX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en-US" sz="700">
                <a:solidFill>
                  <a:schemeClr val="bg1"/>
                </a:solidFill>
                <a:cs typeface="Arial" panose="020B0604020202020204" pitchFamily="34" charset="0"/>
              </a:rPr>
              <a:t>This work was performed under the auspices of the U.S. Department of Energy by Lawrence Livermore National Laboratory under contract DE-AC52-07NA27344. Lawrence Livermore National Security, LLC</a:t>
            </a:r>
          </a:p>
        </p:txBody>
      </p:sp>
      <p:pic>
        <p:nvPicPr>
          <p:cNvPr id="8" name="Picture 15" descr="LLNL_Logo_WHT-LR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6473825"/>
            <a:ext cx="1865313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112713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684808"/>
            <a:ext cx="8229600" cy="954107"/>
          </a:xfrm>
        </p:spPr>
        <p:txBody>
          <a:bodyPr>
            <a:spAutoFit/>
          </a:bodyPr>
          <a:lstStyle>
            <a:lvl1pPr algn="l">
              <a:lnSpc>
                <a:spcPts val="3360"/>
              </a:lnSpc>
              <a:defRPr sz="2800" b="1" i="0" baseline="0">
                <a:solidFill>
                  <a:schemeClr val="accent1">
                    <a:lumMod val="75000"/>
                  </a:schemeClr>
                </a:solidFill>
                <a:effectLst/>
                <a:latin typeface="Calibri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57201" y="2144545"/>
            <a:ext cx="5629274" cy="369888"/>
          </a:xfrm>
        </p:spPr>
        <p:txBody>
          <a:bodyPr>
            <a:noAutofit/>
          </a:bodyPr>
          <a:lstStyle>
            <a:lvl1pPr>
              <a:lnSpc>
                <a:spcPts val="2200"/>
              </a:lnSpc>
              <a:buNone/>
              <a:defRPr sz="2000" b="0">
                <a:latin typeface="Calibri"/>
                <a:cs typeface="Calibri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572001" y="3216397"/>
            <a:ext cx="4572000" cy="477838"/>
          </a:xfrm>
        </p:spPr>
        <p:txBody>
          <a:bodyPr rIns="182880" anchor="b">
            <a:noAutofit/>
          </a:bodyPr>
          <a:lstStyle>
            <a:lvl1pPr marL="57150" indent="0" algn="r">
              <a:spcBef>
                <a:spcPts val="0"/>
              </a:spcBef>
              <a:buNone/>
              <a:defRPr sz="1600" b="0">
                <a:latin typeface="Calibri"/>
                <a:cs typeface="Calibri"/>
              </a:defRPr>
            </a:lvl1pPr>
            <a:lvl2pPr marL="342900" indent="0" algn="r">
              <a:buNone/>
              <a:defRPr sz="1600" b="0"/>
            </a:lvl2pPr>
            <a:lvl3pPr marL="628650" indent="0" algn="r">
              <a:buNone/>
              <a:defRPr sz="1600" b="0"/>
            </a:lvl3pPr>
            <a:lvl4pPr marL="857250" indent="0" algn="r">
              <a:buNone/>
              <a:defRPr sz="1600" b="0"/>
            </a:lvl4pPr>
            <a:lvl5pPr marL="1085850" indent="0" algn="r">
              <a:buNone/>
              <a:defRPr sz="1600" b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39385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500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end page">
    <p:bg>
      <p:bgPr>
        <a:solidFill>
          <a:srgbClr val="0F4F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LLNL_Logo_WHT-LR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3" y="5437188"/>
            <a:ext cx="3602037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7937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with side-text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925" y="1276350"/>
            <a:ext cx="2649538" cy="211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897563" y="3384550"/>
            <a:ext cx="27892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1200" smtClean="0">
                <a:hlinkClick r:id="rId3"/>
              </a:rPr>
              <a:t>https://lasers.llnl.gov/news/experimental-highlights/2017/september</a:t>
            </a:r>
            <a:r>
              <a:rPr lang="en-US" altLang="en-US" sz="1200" smtClean="0"/>
              <a:t> </a:t>
            </a:r>
          </a:p>
        </p:txBody>
      </p:sp>
      <p:pic>
        <p:nvPicPr>
          <p:cNvPr id="7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" t="26479" r="17558" b="18729"/>
          <a:stretch>
            <a:fillRect/>
          </a:stretch>
        </p:blipFill>
        <p:spPr bwMode="auto">
          <a:xfrm>
            <a:off x="511175" y="4768850"/>
            <a:ext cx="2533650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46088" y="2871788"/>
            <a:ext cx="2652712" cy="3319462"/>
          </a:xfrm>
          <a:prstGeom prst="rect">
            <a:avLst/>
          </a:prstGeom>
          <a:solidFill>
            <a:schemeClr val="accent3">
              <a:lumMod val="20000"/>
              <a:lumOff val="80000"/>
              <a:alpha val="33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124A9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124A91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124A91"/>
              </a:buClr>
              <a:buFont typeface="Symbol" panose="05050102010706020507" pitchFamily="18" charset="2"/>
              <a:buChar char="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124A91"/>
              </a:buClr>
              <a:buFont typeface="Symbol" panose="05050102010706020507" pitchFamily="18" charset="2"/>
              <a:buChar char="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124A91"/>
              </a:buClr>
              <a:buFont typeface="Geneva CE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en-US" altLang="en-US" sz="1400">
              <a:latin typeface="Helvetica" panose="020B0604020202020204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227388" y="2871788"/>
            <a:ext cx="2651125" cy="3316287"/>
          </a:xfrm>
          <a:prstGeom prst="rect">
            <a:avLst/>
          </a:prstGeom>
          <a:solidFill>
            <a:schemeClr val="accent5">
              <a:lumMod val="20000"/>
              <a:lumOff val="80000"/>
              <a:alpha val="37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124A9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124A91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124A91"/>
              </a:buClr>
              <a:buFont typeface="Symbol" panose="05050102010706020507" pitchFamily="18" charset="2"/>
              <a:buChar char="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124A91"/>
              </a:buClr>
              <a:buFont typeface="Symbol" panose="05050102010706020507" pitchFamily="18" charset="2"/>
              <a:buChar char="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124A91"/>
              </a:buClr>
              <a:buFont typeface="Geneva CE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en-US" altLang="en-US" sz="1400">
              <a:latin typeface="Helvetica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3335338" y="2947988"/>
            <a:ext cx="2532062" cy="63976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 cmpd="sng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 eaLnBrk="0" hangingPunct="0">
              <a:defRPr>
                <a:solidFill>
                  <a:schemeClr val="bg1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US" sz="1600" b="1" dirty="0" smtClean="0">
                <a:latin typeface="Calibri" panose="020F0502020204030204" pitchFamily="34" charset="0"/>
              </a:rPr>
              <a:t>Foam-lined </a:t>
            </a:r>
            <a:r>
              <a:rPr lang="en-US" sz="1600" b="1" dirty="0" err="1" smtClean="0">
                <a:latin typeface="Calibri" panose="020F0502020204030204" pitchFamily="34" charset="0"/>
              </a:rPr>
              <a:t>Hohlraums</a:t>
            </a:r>
            <a:endParaRPr lang="en-US" sz="1600" b="1" dirty="0">
              <a:latin typeface="Calibri" panose="020F0502020204030204" pitchFamily="34" charset="0"/>
            </a:endParaRPr>
          </a:p>
        </p:txBody>
      </p:sp>
      <p:sp>
        <p:nvSpPr>
          <p:cNvPr id="11" name="TextBox 30"/>
          <p:cNvSpPr txBox="1">
            <a:spLocks noChangeArrowheads="1"/>
          </p:cNvSpPr>
          <p:nvPr/>
        </p:nvSpPr>
        <p:spPr bwMode="auto">
          <a:xfrm>
            <a:off x="3357563" y="3636963"/>
            <a:ext cx="24288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124A9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124A91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124A91"/>
              </a:buClr>
              <a:buFont typeface="Symbol" panose="05050102010706020507" pitchFamily="18" charset="2"/>
              <a:buChar char="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124A91"/>
              </a:buClr>
              <a:buFont typeface="Symbol" panose="05050102010706020507" pitchFamily="18" charset="2"/>
              <a:buChar char="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124A91"/>
              </a:buClr>
              <a:buFont typeface="Geneva CE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1400" dirty="0" smtClean="0">
                <a:latin typeface="Calibri" panose="020F0502020204030204" pitchFamily="34" charset="0"/>
              </a:rPr>
              <a:t>Need: 50</a:t>
            </a:r>
            <a:r>
              <a:rPr lang="en-US" altLang="en-US" sz="1400" dirty="0">
                <a:latin typeface="Calibri" panose="020F0502020204030204" pitchFamily="34" charset="0"/>
              </a:rPr>
              <a:t>% of the incident laser energy ends up in the </a:t>
            </a:r>
            <a:r>
              <a:rPr lang="en-US" altLang="en-US" sz="1400" dirty="0" err="1">
                <a:latin typeface="Calibri" panose="020F0502020204030204" pitchFamily="34" charset="0"/>
              </a:rPr>
              <a:t>hohlraum</a:t>
            </a:r>
            <a:r>
              <a:rPr lang="en-US" altLang="en-US" sz="1400" dirty="0">
                <a:latin typeface="Calibri" panose="020F0502020204030204" pitchFamily="34" charset="0"/>
              </a:rPr>
              <a:t> </a:t>
            </a:r>
            <a:r>
              <a:rPr lang="en-US" altLang="en-US" sz="1400" dirty="0" smtClean="0">
                <a:latin typeface="Calibri" panose="020F0502020204030204" pitchFamily="34" charset="0"/>
              </a:rPr>
              <a:t>wall.</a:t>
            </a:r>
            <a:endParaRPr lang="en-US" altLang="en-US" sz="1400" dirty="0">
              <a:latin typeface="Calibri" panose="020F0502020204030204" pitchFamily="34" charset="0"/>
            </a:endParaRPr>
          </a:p>
        </p:txBody>
      </p:sp>
      <p:sp>
        <p:nvSpPr>
          <p:cNvPr id="12" name="TextBox 78"/>
          <p:cNvSpPr txBox="1">
            <a:spLocks noChangeArrowheads="1"/>
          </p:cNvSpPr>
          <p:nvPr/>
        </p:nvSpPr>
        <p:spPr bwMode="auto">
          <a:xfrm>
            <a:off x="530225" y="3544888"/>
            <a:ext cx="2528888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124A9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124A91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124A91"/>
              </a:buClr>
              <a:buFont typeface="Symbol" panose="05050102010706020507" pitchFamily="18" charset="2"/>
              <a:buChar char="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124A91"/>
              </a:buClr>
              <a:buFont typeface="Symbol" panose="05050102010706020507" pitchFamily="18" charset="2"/>
              <a:buChar char="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124A91"/>
              </a:buClr>
              <a:buFont typeface="Geneva CE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ts val="0"/>
              </a:spcBef>
              <a:spcAft>
                <a:spcPts val="600"/>
              </a:spcAft>
              <a:buClrTx/>
              <a:buFontTx/>
              <a:buNone/>
              <a:defRPr/>
            </a:pPr>
            <a:r>
              <a:rPr lang="en-US" altLang="en-US" sz="1400" dirty="0" smtClean="0">
                <a:latin typeface="Calibri" panose="020F0502020204030204" pitchFamily="34" charset="0"/>
                <a:cs typeface="Arial" panose="020B0604020202020204" pitchFamily="34" charset="0"/>
              </a:rPr>
              <a:t>Need: Graded density foam reservoirs</a:t>
            </a: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1400" dirty="0" smtClean="0">
                <a:solidFill>
                  <a:srgbClr val="214A8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Tailored </a:t>
            </a:r>
            <a:r>
              <a:rPr lang="en-US" altLang="en-US" sz="1400" dirty="0">
                <a:solidFill>
                  <a:srgbClr val="214A8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density profiles have the potential to mitigate hydro-instability growth </a:t>
            </a:r>
          </a:p>
        </p:txBody>
      </p:sp>
      <p:grpSp>
        <p:nvGrpSpPr>
          <p:cNvPr id="13" name="Group 35"/>
          <p:cNvGrpSpPr>
            <a:grpSpLocks/>
          </p:cNvGrpSpPr>
          <p:nvPr/>
        </p:nvGrpSpPr>
        <p:grpSpPr bwMode="auto">
          <a:xfrm>
            <a:off x="488950" y="4800600"/>
            <a:ext cx="2628900" cy="1262063"/>
            <a:chOff x="177455" y="4640637"/>
            <a:chExt cx="2250612" cy="1262063"/>
          </a:xfrm>
        </p:grpSpPr>
        <p:grpSp>
          <p:nvGrpSpPr>
            <p:cNvPr id="14" name="Group 81"/>
            <p:cNvGrpSpPr>
              <a:grpSpLocks/>
            </p:cNvGrpSpPr>
            <p:nvPr/>
          </p:nvGrpSpPr>
          <p:grpSpPr bwMode="auto">
            <a:xfrm>
              <a:off x="177455" y="4640637"/>
              <a:ext cx="1746250" cy="1262063"/>
              <a:chOff x="6703105" y="904771"/>
              <a:chExt cx="1745742" cy="1260753"/>
            </a:xfrm>
          </p:grpSpPr>
          <p:cxnSp>
            <p:nvCxnSpPr>
              <p:cNvPr id="16" name="Straight Arrow Connector 15"/>
              <p:cNvCxnSpPr/>
              <p:nvPr/>
            </p:nvCxnSpPr>
            <p:spPr>
              <a:xfrm flipV="1">
                <a:off x="7078098" y="904771"/>
                <a:ext cx="0" cy="915037"/>
              </a:xfrm>
              <a:prstGeom prst="straightConnector1">
                <a:avLst/>
              </a:prstGeom>
              <a:ln w="31750" cmpd="sng"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rot="5400000" flipV="1">
                <a:off x="7763547" y="1145460"/>
                <a:ext cx="0" cy="1370898"/>
              </a:xfrm>
              <a:prstGeom prst="straightConnector1">
                <a:avLst/>
              </a:prstGeom>
              <a:ln w="31750" cmpd="sng"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21"/>
              <p:cNvSpPr txBox="1">
                <a:spLocks noChangeArrowheads="1"/>
              </p:cNvSpPr>
              <p:nvPr/>
            </p:nvSpPr>
            <p:spPr bwMode="auto">
              <a:xfrm>
                <a:off x="7397386" y="1827737"/>
                <a:ext cx="641292" cy="3377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124A91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124A91"/>
                  </a:buClr>
                  <a:buFont typeface="Times" panose="02020603050405020304" pitchFamily="18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124A91"/>
                  </a:buClr>
                  <a:buFont typeface="Symbol" panose="05050102010706020507" pitchFamily="18" charset="2"/>
                  <a:buChar char="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124A91"/>
                  </a:buClr>
                  <a:buFont typeface="Symbol" panose="05050102010706020507" pitchFamily="18" charset="2"/>
                  <a:buChar char="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24A91"/>
                  </a:buClr>
                  <a:buFont typeface="Geneva CE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24A91"/>
                  </a:buClr>
                  <a:buFont typeface="Geneva CE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24A91"/>
                  </a:buClr>
                  <a:buFont typeface="Geneva CE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24A91"/>
                  </a:buClr>
                  <a:buFont typeface="Geneva CE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24A91"/>
                  </a:buClr>
                  <a:buFont typeface="Geneva CE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  <a:defRPr/>
                </a:pPr>
                <a:r>
                  <a:rPr lang="en-US" altLang="en-US" sz="1600">
                    <a:solidFill>
                      <a:srgbClr val="0F4F97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depth</a:t>
                </a:r>
              </a:p>
            </p:txBody>
          </p:sp>
          <p:sp>
            <p:nvSpPr>
              <p:cNvPr id="19" name="TextBox 22"/>
              <p:cNvSpPr txBox="1">
                <a:spLocks noChangeArrowheads="1"/>
              </p:cNvSpPr>
              <p:nvPr/>
            </p:nvSpPr>
            <p:spPr bwMode="auto">
              <a:xfrm rot="-5400000">
                <a:off x="6486105" y="1237539"/>
                <a:ext cx="772310" cy="3383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124A91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124A91"/>
                  </a:buClr>
                  <a:buFont typeface="Times" panose="02020603050405020304" pitchFamily="18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124A91"/>
                  </a:buClr>
                  <a:buFont typeface="Symbol" panose="05050102010706020507" pitchFamily="18" charset="2"/>
                  <a:buChar char="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124A91"/>
                  </a:buClr>
                  <a:buFont typeface="Symbol" panose="05050102010706020507" pitchFamily="18" charset="2"/>
                  <a:buChar char="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24A91"/>
                  </a:buClr>
                  <a:buFont typeface="Geneva CE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24A91"/>
                  </a:buClr>
                  <a:buFont typeface="Geneva CE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24A91"/>
                  </a:buClr>
                  <a:buFont typeface="Geneva CE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24A91"/>
                  </a:buClr>
                  <a:buFont typeface="Geneva CE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24A91"/>
                  </a:buClr>
                  <a:buFont typeface="Geneva CE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  <a:defRPr/>
                </a:pPr>
                <a:r>
                  <a:rPr lang="en-US" altLang="en-US" sz="1600" dirty="0">
                    <a:solidFill>
                      <a:srgbClr val="0F4F97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density</a:t>
                </a:r>
              </a:p>
            </p:txBody>
          </p:sp>
          <p:sp>
            <p:nvSpPr>
              <p:cNvPr id="20" name="Freeform 28"/>
              <p:cNvSpPr>
                <a:spLocks/>
              </p:cNvSpPr>
              <p:nvPr/>
            </p:nvSpPr>
            <p:spPr bwMode="auto">
              <a:xfrm>
                <a:off x="7077247" y="1126934"/>
                <a:ext cx="1006562" cy="511628"/>
              </a:xfrm>
              <a:custGeom>
                <a:avLst/>
                <a:gdLst>
                  <a:gd name="T0" fmla="*/ 0 w 3791415"/>
                  <a:gd name="T1" fmla="*/ 1 h 1016868"/>
                  <a:gd name="T2" fmla="*/ 0 w 3791415"/>
                  <a:gd name="T3" fmla="*/ 1 h 1016868"/>
                  <a:gd name="T4" fmla="*/ 0 w 3791415"/>
                  <a:gd name="T5" fmla="*/ 1 h 1016868"/>
                  <a:gd name="T6" fmla="*/ 0 w 3791415"/>
                  <a:gd name="T7" fmla="*/ 1 h 1016868"/>
                  <a:gd name="T8" fmla="*/ 0 w 3791415"/>
                  <a:gd name="T9" fmla="*/ 1 h 1016868"/>
                  <a:gd name="T10" fmla="*/ 0 w 3791415"/>
                  <a:gd name="T11" fmla="*/ 1 h 1016868"/>
                  <a:gd name="T12" fmla="*/ 0 w 3791415"/>
                  <a:gd name="T13" fmla="*/ 1 h 10168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791415" h="1016868">
                    <a:moveTo>
                      <a:pt x="0" y="1016868"/>
                    </a:moveTo>
                    <a:lnTo>
                      <a:pt x="1204332" y="994565"/>
                    </a:lnTo>
                    <a:cubicBezTo>
                      <a:pt x="1490547" y="962970"/>
                      <a:pt x="1568605" y="935092"/>
                      <a:pt x="1717288" y="827297"/>
                    </a:cubicBezTo>
                    <a:cubicBezTo>
                      <a:pt x="1865971" y="719502"/>
                      <a:pt x="1977483" y="468600"/>
                      <a:pt x="2096429" y="347795"/>
                    </a:cubicBezTo>
                    <a:cubicBezTo>
                      <a:pt x="2215375" y="226990"/>
                      <a:pt x="2317595" y="158224"/>
                      <a:pt x="2430966" y="102468"/>
                    </a:cubicBezTo>
                    <a:cubicBezTo>
                      <a:pt x="2544337" y="46712"/>
                      <a:pt x="2549912" y="29985"/>
                      <a:pt x="2776654" y="13258"/>
                    </a:cubicBezTo>
                    <a:cubicBezTo>
                      <a:pt x="3003396" y="-3469"/>
                      <a:pt x="3397405" y="-681"/>
                      <a:pt x="3791415" y="2107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</p:grpSp>
        <p:sp>
          <p:nvSpPr>
            <p:cNvPr id="15" name="TextBox 84"/>
            <p:cNvSpPr txBox="1">
              <a:spLocks noChangeArrowheads="1"/>
            </p:cNvSpPr>
            <p:nvPr/>
          </p:nvSpPr>
          <p:spPr bwMode="auto">
            <a:xfrm>
              <a:off x="1135596" y="4831137"/>
              <a:ext cx="1292471" cy="739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124A9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124A91"/>
                </a:buClr>
                <a:buFont typeface="Times" panose="02020603050405020304" pitchFamily="18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124A91"/>
                </a:buClr>
                <a:buFont typeface="Symbol" panose="05050102010706020507" pitchFamily="18" charset="2"/>
                <a:buChar char="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124A91"/>
                </a:buClr>
                <a:buFont typeface="Symbol" panose="05050102010706020507" pitchFamily="18" charset="2"/>
                <a:buChar char="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124A91"/>
                </a:buClr>
                <a:buFont typeface="Geneva CE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24A91"/>
                </a:buClr>
                <a:buFont typeface="Geneva CE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24A91"/>
                </a:buClr>
                <a:buFont typeface="Geneva CE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24A91"/>
                </a:buClr>
                <a:buFont typeface="Geneva CE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24A91"/>
                </a:buClr>
                <a:buFont typeface="Geneva CE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en-US" altLang="en-US" sz="1400" b="1" dirty="0">
                  <a:latin typeface="Arial Narrow" panose="020B0606020202030204" pitchFamily="34" charset="0"/>
                  <a:cs typeface="Arial" panose="020B0604020202020204" pitchFamily="34" charset="0"/>
                </a:rPr>
                <a:t>Deterministic and tunable density </a:t>
              </a:r>
              <a:r>
                <a:rPr lang="en-US" altLang="en-US" sz="1400" b="1" dirty="0" smtClean="0">
                  <a:latin typeface="Arial Narrow" panose="020B0606020202030204" pitchFamily="34" charset="0"/>
                  <a:cs typeface="Arial" panose="020B0604020202020204" pitchFamily="34" charset="0"/>
                </a:rPr>
                <a:t>gradient</a:t>
              </a:r>
              <a:endParaRPr lang="en-US" altLang="en-US" sz="1400" b="1" dirty="0"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530225" y="2949575"/>
            <a:ext cx="2528888" cy="63976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 cmpd="sng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 eaLnBrk="0" hangingPunct="0">
              <a:defRPr>
                <a:solidFill>
                  <a:schemeClr val="bg1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US" sz="1600" b="1" dirty="0" smtClean="0">
                <a:latin typeface="Calibri" panose="020F0502020204030204" pitchFamily="34" charset="0"/>
              </a:rPr>
              <a:t>Material Strength Tests</a:t>
            </a:r>
            <a:endParaRPr lang="en-US" sz="1600" b="1" dirty="0">
              <a:latin typeface="Calibri" panose="020F0502020204030204" pitchFamily="34" charset="0"/>
            </a:endParaRPr>
          </a:p>
        </p:txBody>
      </p:sp>
      <p:pic>
        <p:nvPicPr>
          <p:cNvPr id="22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1" r="40"/>
          <a:stretch>
            <a:fillRect/>
          </a:stretch>
        </p:blipFill>
        <p:spPr bwMode="auto">
          <a:xfrm>
            <a:off x="3498850" y="4400550"/>
            <a:ext cx="2097088" cy="168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482600" y="6188075"/>
            <a:ext cx="22447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1200" i="1" smtClean="0"/>
              <a:t>Developed under 15-ERD-019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3154363" y="6194425"/>
            <a:ext cx="2441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1200" i="1" smtClean="0"/>
              <a:t>Under Development 18-ERD-004</a:t>
            </a: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6003925" y="3973513"/>
            <a:ext cx="2649538" cy="2214562"/>
          </a:xfrm>
          <a:prstGeom prst="rect">
            <a:avLst/>
          </a:prstGeom>
          <a:solidFill>
            <a:schemeClr val="bg2">
              <a:lumMod val="90000"/>
              <a:alpha val="5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124A9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124A91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124A91"/>
              </a:buClr>
              <a:buFont typeface="Symbol" panose="05050102010706020507" pitchFamily="18" charset="2"/>
              <a:buChar char="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124A91"/>
              </a:buClr>
              <a:buFont typeface="Symbol" panose="05050102010706020507" pitchFamily="18" charset="2"/>
              <a:buChar char="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124A91"/>
              </a:buClr>
              <a:buFont typeface="Geneva CE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en-US" altLang="en-US" sz="1400">
              <a:latin typeface="Helvetica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 bwMode="auto">
          <a:xfrm>
            <a:off x="6061075" y="4051300"/>
            <a:ext cx="2532063" cy="63976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 cmpd="sng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 eaLnBrk="0" hangingPunct="0">
              <a:defRPr>
                <a:solidFill>
                  <a:schemeClr val="bg1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US" sz="1600" b="1" dirty="0" smtClean="0">
                <a:latin typeface="Calibri" panose="020F0502020204030204" pitchFamily="34" charset="0"/>
              </a:rPr>
              <a:t>Other Applications </a:t>
            </a:r>
            <a:endParaRPr lang="en-US" sz="1600" b="1" dirty="0">
              <a:latin typeface="Calibri" panose="020F0502020204030204" pitchFamily="34" charset="0"/>
            </a:endParaRPr>
          </a:p>
        </p:txBody>
      </p:sp>
      <p:sp>
        <p:nvSpPr>
          <p:cNvPr id="27" name="TextBox 30"/>
          <p:cNvSpPr txBox="1">
            <a:spLocks noChangeArrowheads="1"/>
          </p:cNvSpPr>
          <p:nvPr/>
        </p:nvSpPr>
        <p:spPr bwMode="auto">
          <a:xfrm>
            <a:off x="6175375" y="4722813"/>
            <a:ext cx="219392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124A9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124A91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124A91"/>
              </a:buClr>
              <a:buFont typeface="Symbol" panose="05050102010706020507" pitchFamily="18" charset="2"/>
              <a:buChar char="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124A91"/>
              </a:buClr>
              <a:buFont typeface="Symbol" panose="05050102010706020507" pitchFamily="18" charset="2"/>
              <a:buChar char="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124A91"/>
              </a:buClr>
              <a:buFont typeface="Geneva CE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en-US" altLang="en-US" sz="1400" dirty="0" smtClean="0">
                <a:latin typeface="Calibri" panose="020F0502020204030204" pitchFamily="34" charset="0"/>
              </a:rPr>
              <a:t>Diagnostics: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en-US" altLang="en-US" sz="1400" dirty="0" smtClean="0">
                <a:latin typeface="Calibri" panose="020F0502020204030204" pitchFamily="34" charset="0"/>
              </a:rPr>
              <a:t>-neutral density filter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en-US" altLang="en-US" sz="1400" dirty="0" smtClean="0">
                <a:latin typeface="Calibri" panose="020F0502020204030204" pitchFamily="34" charset="0"/>
              </a:rPr>
              <a:t>-zone plate mask</a:t>
            </a:r>
            <a:endParaRPr lang="en-US" altLang="en-US" sz="1400" dirty="0">
              <a:latin typeface="Calibri" panose="020F0502020204030204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altLang="en-US" sz="1400" dirty="0">
              <a:latin typeface="Calibri" panose="020F0502020204030204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en-US" altLang="en-US" sz="1400" dirty="0" smtClean="0">
                <a:latin typeface="Calibri" panose="020F0502020204030204" pitchFamily="34" charset="0"/>
              </a:rPr>
              <a:t>External Collaborations: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en-US" altLang="en-US" sz="1400" dirty="0" smtClean="0">
                <a:latin typeface="Calibri" panose="020F0502020204030204" pitchFamily="34" charset="0"/>
              </a:rPr>
              <a:t>-Ion Accelerator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7041"/>
            <a:ext cx="8229600" cy="1011237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accent1">
                    <a:lumMod val="75000"/>
                  </a:schemeClr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5826" y="1276350"/>
            <a:ext cx="5249174" cy="1547966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 sz="1600" baseline="0"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70116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7573"/>
            <a:ext cx="8229600" cy="1010705"/>
          </a:xfrm>
        </p:spPr>
        <p:txBody>
          <a:bodyPr/>
          <a:lstStyle>
            <a:lvl1pPr>
              <a:defRPr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627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eaLnBrk="1" latinLnBrk="0" hangingPunct="1">
              <a:spcBef>
                <a:spcPts val="1800"/>
              </a:spcBef>
              <a:spcAft>
                <a:spcPts val="0"/>
              </a:spcAft>
              <a:defRPr/>
            </a:lvl1pPr>
            <a:lvl2pPr eaLnBrk="1" latinLnBrk="0" hangingPunct="1">
              <a:spcAft>
                <a:spcPts val="0"/>
              </a:spcAft>
              <a:defRPr/>
            </a:lvl2pPr>
            <a:lvl3pPr eaLnBrk="1" latinLnBrk="0" hangingPunct="1">
              <a:spcAft>
                <a:spcPts val="0"/>
              </a:spcAft>
              <a:defRPr/>
            </a:lvl3pPr>
            <a:lvl4pPr eaLnBrk="1" latinLnBrk="0" hangingPunct="1">
              <a:spcAft>
                <a:spcPts val="0"/>
              </a:spcAft>
              <a:defRPr/>
            </a:lvl4pPr>
            <a:lvl5pPr eaLnBrk="1" latinLnBrk="0" hangingPunct="1">
              <a:spcAft>
                <a:spcPts val="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7200" y="219507"/>
            <a:ext cx="8229600" cy="1008771"/>
          </a:xfrm>
          <a:prstGeom prst="rect">
            <a:avLst/>
          </a:prstGeom>
          <a:effectLst/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904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with side-text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7041"/>
            <a:ext cx="8229600" cy="1011237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accent1">
                    <a:lumMod val="75000"/>
                  </a:schemeClr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5826" y="1276350"/>
            <a:ext cx="3968496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79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with side-text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7041"/>
            <a:ext cx="8229600" cy="1011237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accent1">
                    <a:lumMod val="75000"/>
                  </a:schemeClr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726214" y="1276350"/>
            <a:ext cx="3968496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568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with side-by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7041"/>
            <a:ext cx="8229600" cy="1011237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accent1">
                    <a:lumMod val="75000"/>
                  </a:schemeClr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5826" y="1276350"/>
            <a:ext cx="3968496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718649" y="1276350"/>
            <a:ext cx="3968496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325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ull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184275"/>
            <a:ext cx="9144000" cy="5240338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itle 8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7041"/>
            <a:ext cx="8229600" cy="1011237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738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457200" y="179388"/>
            <a:ext cx="8229600" cy="1011237"/>
          </a:xfrm>
          <a:prstGeom prst="rect">
            <a:avLst/>
          </a:prstGeom>
          <a:effectLst/>
        </p:spPr>
        <p:txBody>
          <a:bodyPr lIns="0" rIns="45720"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376092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algn="l" rtl="0" eaLnBrk="1" fontAlgn="base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7609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algn="l" rtl="0" eaLnBrk="1" fontAlgn="base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7609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algn="l" rtl="0" eaLnBrk="1" fontAlgn="base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7609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algn="l" rtl="0" eaLnBrk="1" fontAlgn="base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7609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457200" algn="l" rtl="0" eaLnBrk="1" fontAlgn="base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7609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914400" algn="l" rtl="0" eaLnBrk="1" fontAlgn="base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7609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1371600" algn="l" rtl="0" eaLnBrk="1" fontAlgn="base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7609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1828800" algn="l" rtl="0" eaLnBrk="1" fontAlgn="base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7609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defTabSz="914400">
              <a:defRPr/>
            </a:pPr>
            <a:r>
              <a:rPr lang="en-US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424613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7041"/>
            <a:ext cx="8229600" cy="10112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686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/>
            </a:extLst>
          </p:cNvPr>
          <p:cNvSpPr/>
          <p:nvPr/>
        </p:nvSpPr>
        <p:spPr>
          <a:xfrm>
            <a:off x="0" y="6450013"/>
            <a:ext cx="9144000" cy="4079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027" name="Picture 16" descr="lab_icon_text_no_background_rgb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6529388"/>
            <a:ext cx="27305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9388"/>
            <a:ext cx="8229600" cy="1011237"/>
          </a:xfrm>
          <a:prstGeom prst="rect">
            <a:avLst/>
          </a:prstGeom>
          <a:effectLst/>
        </p:spPr>
        <p:txBody>
          <a:bodyPr vert="horz" lIns="0" rIns="45720" rtlCol="0" anchor="t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1029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76350"/>
            <a:ext cx="8229600" cy="511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" name="Rectangle 9">
            <a:extLst>
              <a:ext uri="{FF2B5EF4-FFF2-40B4-BE49-F238E27FC236}"/>
            </a:extLst>
          </p:cNvPr>
          <p:cNvSpPr/>
          <p:nvPr/>
        </p:nvSpPr>
        <p:spPr bwMode="invGray">
          <a:xfrm>
            <a:off x="0" y="6427788"/>
            <a:ext cx="9144000" cy="46037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31" name="Slide Number Placeholder 7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8826500" y="6423025"/>
            <a:ext cx="3175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4572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fld id="{43443512-E7A6-4AA1-A557-8B3FF1FE0486}" type="slidenum">
              <a:rPr lang="en-US" altLang="en-US" sz="1000" smtClean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 eaLnBrk="1" hangingPunct="1">
                <a:defRPr/>
              </a:pPr>
              <a:t>‹#›</a:t>
            </a:fld>
            <a:endParaRPr lang="en-US" altLang="en-US" sz="1000">
              <a:solidFill>
                <a:srgbClr val="59595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32" name="Picture 14" descr="NNSA_trans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0" y="6469063"/>
            <a:ext cx="101282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TextBox 11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479425" y="6686550"/>
            <a:ext cx="1792288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45711" rIns="91422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600"/>
              <a:t>P0000000</a:t>
            </a:r>
            <a:r>
              <a:rPr lang="en-US" altLang="en-US" sz="600">
                <a:cs typeface="Arial" panose="020B0604020202020204" pitchFamily="34" charset="0"/>
              </a:rPr>
              <a:t>.ppt – Author – Event – Month 00, 2018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42" r:id="rId9"/>
    <p:sldLayoutId id="2147483839" r:id="rId10"/>
    <p:sldLayoutId id="2147483843" r:id="rId11"/>
  </p:sldLayoutIdLst>
  <p:hf hdr="0" ftr="0" dt="0"/>
  <p:txStyles>
    <p:titleStyle>
      <a:lvl1pPr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defRPr sz="2400" b="1" kern="1200">
          <a:solidFill>
            <a:srgbClr val="376092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1pPr>
      <a:lvl2pPr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2pPr>
      <a:lvl3pPr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3pPr>
      <a:lvl4pPr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4pPr>
      <a:lvl5pPr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5pPr>
      <a:lvl6pPr marL="457200"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Calibri" panose="020F0502020204030204" pitchFamily="34" charset="0"/>
          <a:cs typeface="Calibri" panose="020F0502020204030204" pitchFamily="34" charset="0"/>
        </a:defRPr>
      </a:lvl6pPr>
      <a:lvl7pPr marL="914400"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Calibri" panose="020F0502020204030204" pitchFamily="34" charset="0"/>
          <a:cs typeface="Calibri" panose="020F0502020204030204" pitchFamily="34" charset="0"/>
        </a:defRPr>
      </a:lvl7pPr>
      <a:lvl8pPr marL="1371600"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Calibri" panose="020F0502020204030204" pitchFamily="34" charset="0"/>
          <a:cs typeface="Calibri" panose="020F0502020204030204" pitchFamily="34" charset="0"/>
        </a:defRPr>
      </a:lvl8pPr>
      <a:lvl9pPr marL="1828800"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Calibri" panose="020F0502020204030204" pitchFamily="34" charset="0"/>
          <a:cs typeface="Calibri" panose="020F0502020204030204" pitchFamily="34" charset="0"/>
        </a:defRPr>
      </a:lvl9pPr>
    </p:titleStyle>
    <p:bodyStyle>
      <a:lvl1pPr marL="285750" indent="-228600" algn="l" rtl="0" eaLnBrk="1" fontAlgn="base" hangingPunct="1">
        <a:spcBef>
          <a:spcPts val="1800"/>
        </a:spcBef>
        <a:spcAft>
          <a:spcPct val="0"/>
        </a:spcAft>
        <a:buClr>
          <a:srgbClr val="376092"/>
        </a:buClr>
        <a:buSzPct val="90000"/>
        <a:buFont typeface="Wingdings" panose="05000000000000000000" pitchFamily="2" charset="2"/>
        <a:buChar char="§"/>
        <a:defRPr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1pPr>
      <a:lvl2pPr marL="628650" indent="-285750" algn="l" rtl="0" eaLnBrk="1" fontAlgn="base" hangingPunct="1">
        <a:spcBef>
          <a:spcPct val="0"/>
        </a:spcBef>
        <a:spcAft>
          <a:spcPct val="0"/>
        </a:spcAft>
        <a:buSzPct val="90000"/>
        <a:buFont typeface="Calibri" panose="020F0502020204030204" pitchFamily="34" charset="0"/>
        <a:buChar char="—"/>
        <a:defRPr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2pPr>
      <a:lvl3pPr marL="800100" indent="-171450" algn="l" rtl="0" eaLnBrk="1" fontAlgn="base" hangingPunct="1">
        <a:spcBef>
          <a:spcPct val="0"/>
        </a:spcBef>
        <a:spcAft>
          <a:spcPct val="0"/>
        </a:spcAft>
        <a:buSzPct val="90000"/>
        <a:buFont typeface="Arial" panose="020B0604020202020204" pitchFamily="34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3pPr>
      <a:lvl4pPr marL="1028700" indent="-171450" algn="l" rtl="0" eaLnBrk="1" fontAlgn="base" hangingPunct="1">
        <a:spcBef>
          <a:spcPct val="0"/>
        </a:spcBef>
        <a:spcAft>
          <a:spcPct val="0"/>
        </a:spcAft>
        <a:buSzPct val="100000"/>
        <a:buFont typeface="Lucida Grande" pitchFamily="34" charset="0"/>
        <a:buChar char="–"/>
        <a:defRPr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4pPr>
      <a:lvl5pPr marL="1257300" indent="-17145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tabLst>
          <a:tab pos="1200150" algn="l"/>
        </a:tabLst>
        <a:defRPr lang="en-US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tiff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Microsoft_Excel_97-2003_Worksheet1.xls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0.png"/><Relationship Id="rId5" Type="http://schemas.openxmlformats.org/officeDocument/2006/relationships/image" Target="../media/image48.emf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image" Target="../media/image56.png"/><Relationship Id="rId7" Type="http://schemas.openxmlformats.org/officeDocument/2006/relationships/image" Target="../media/image60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jp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hyperlink" Target="https://lasers.llnl.gov/news/experimental-highlights/2017/september" TargetMode="Externa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jpe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g"/><Relationship Id="rId5" Type="http://schemas.openxmlformats.org/officeDocument/2006/relationships/hyperlink" Target="https://3dprintingindustry.com/news/artist-3d-prints-and-loses-the-worlds-smallest-sculptures-36561/" TargetMode="Externa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chart" Target="../charts/char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7" Type="http://schemas.openxmlformats.org/officeDocument/2006/relationships/image" Target="../media/image2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Placeholder 10"/>
          <p:cNvSpPr>
            <a:spLocks noGrp="1" noChangeArrowheads="1"/>
          </p:cNvSpPr>
          <p:nvPr>
            <p:ph type="body" sz="quarter" idx="13"/>
          </p:nvPr>
        </p:nvSpPr>
        <p:spPr>
          <a:xfrm>
            <a:off x="457200" y="2308225"/>
            <a:ext cx="5629275" cy="369888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Calibri" panose="020F0502020204030204" pitchFamily="34" charset="0"/>
                <a:cs typeface="Calibri" panose="020F0502020204030204" pitchFamily="34" charset="0"/>
              </a:rPr>
              <a:t>Target Fabrication Meeting 2019</a:t>
            </a:r>
          </a:p>
        </p:txBody>
      </p:sp>
      <p:sp>
        <p:nvSpPr>
          <p:cNvPr id="8195" name="Text Placeholder 4"/>
          <p:cNvSpPr>
            <a:spLocks noGrp="1" noChangeArrowheads="1"/>
          </p:cNvSpPr>
          <p:nvPr>
            <p:ph type="body" sz="quarter" idx="14"/>
          </p:nvPr>
        </p:nvSpPr>
        <p:spPr>
          <a:xfrm>
            <a:off x="4114800" y="2900363"/>
            <a:ext cx="4572000" cy="477837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>
                <a:latin typeface="Calibri" panose="020F0502020204030204" pitchFamily="34" charset="0"/>
                <a:cs typeface="Calibri" panose="020F0502020204030204" pitchFamily="34" charset="0"/>
              </a:rPr>
              <a:t>Presenter James Oakdale</a:t>
            </a:r>
          </a:p>
        </p:txBody>
      </p:sp>
      <p:sp>
        <p:nvSpPr>
          <p:cNvPr id="8196" name="Text Placeholder 10"/>
          <p:cNvSpPr txBox="1">
            <a:spLocks noChangeArrowheads="1"/>
          </p:cNvSpPr>
          <p:nvPr/>
        </p:nvSpPr>
        <p:spPr bwMode="auto">
          <a:xfrm>
            <a:off x="457200" y="3378200"/>
            <a:ext cx="3278188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1440" r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April 23-26, </a:t>
            </a:r>
            <a:r>
              <a:rPr lang="en-US" alt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2019</a:t>
            </a:r>
          </a:p>
          <a:p>
            <a:pPr eaLnBrk="1" hangingPunct="1">
              <a:lnSpc>
                <a:spcPct val="80000"/>
              </a:lnSpc>
            </a:pPr>
            <a:endParaRPr lang="en-US" altLang="en-US" sz="1600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600" dirty="0"/>
              <a:t>LLNL-PRES-772622</a:t>
            </a:r>
            <a:endParaRPr lang="en-US" alt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4808"/>
            <a:ext cx="8229600" cy="140038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Design and Development of Low Density Tantalum Oxide </a:t>
            </a:r>
            <a:r>
              <a:rPr lang="en-US" dirty="0" err="1" smtClean="0"/>
              <a:t>Hohlraum</a:t>
            </a:r>
            <a:r>
              <a:rPr lang="en-US" dirty="0" smtClean="0"/>
              <a:t> Liners via Templating of Additive Manufactured Lattices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1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373785" y="529527"/>
            <a:ext cx="8360806" cy="797874"/>
          </a:xfrm>
          <a:prstGeom prst="rect">
            <a:avLst/>
          </a:prstGeom>
          <a:effectLst/>
        </p:spPr>
        <p:txBody>
          <a:bodyPr rIns="45720" anchor="b"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ctr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sz="6000" b="1" kern="1200">
                <a:solidFill>
                  <a:srgbClr val="214A8F"/>
                </a:solidFill>
                <a:effectLst/>
                <a:latin typeface="Arial"/>
                <a:ea typeface="+mj-ea"/>
                <a:cs typeface="Arial"/>
              </a:defRPr>
            </a:lvl1pPr>
          </a:lstStyle>
          <a:p>
            <a:pPr algn="l" defTabSz="914400">
              <a:defRPr/>
            </a:pPr>
            <a:endParaRPr lang="en-US" sz="2400" dirty="0" smtClean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algn="l" defTabSz="914400">
              <a:defRPr/>
            </a:pPr>
            <a:endParaRPr lang="en-US" sz="24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algn="l" defTabSz="914400">
              <a:defRPr/>
            </a:pPr>
            <a:endParaRPr lang="en-US" sz="24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algn="l" defTabSz="914400">
              <a:defRPr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We continue to supply AM-Foams for further HED experiments and we are now working to expand the materials accessible via AM processes    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01062" y="5669254"/>
            <a:ext cx="5815653" cy="7797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sz="1600" b="1" dirty="0">
                <a:latin typeface="Calibri" panose="020F0502020204030204" pitchFamily="34" charset="0"/>
              </a:rPr>
              <a:t>DLW-TPP derived materials </a:t>
            </a:r>
            <a:r>
              <a:rPr lang="en-US" sz="1600" b="1" dirty="0" smtClean="0">
                <a:latin typeface="Calibri" panose="020F0502020204030204" pitchFamily="34" charset="0"/>
              </a:rPr>
              <a:t>are </a:t>
            </a:r>
            <a:r>
              <a:rPr lang="en-US" sz="1600" b="1" i="1" dirty="0" smtClean="0">
                <a:latin typeface="Calibri" panose="020F0502020204030204" pitchFamily="34" charset="0"/>
              </a:rPr>
              <a:t>generally</a:t>
            </a:r>
            <a:r>
              <a:rPr lang="en-US" sz="1600" b="1" dirty="0" smtClean="0">
                <a:latin typeface="Calibri" panose="020F0502020204030204" pitchFamily="34" charset="0"/>
              </a:rPr>
              <a:t> polymeric</a:t>
            </a:r>
            <a:endParaRPr lang="en-US" sz="1600" b="1" dirty="0">
              <a:latin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  <a:defRPr/>
            </a:pPr>
            <a:r>
              <a:rPr lang="en-US" sz="1600" b="1" dirty="0" smtClean="0">
                <a:latin typeface="Calibri" panose="020F0502020204030204" pitchFamily="34" charset="0"/>
              </a:rPr>
              <a:t>Composition is approx</a:t>
            </a:r>
            <a:r>
              <a:rPr lang="en-US" sz="1600" b="1" dirty="0">
                <a:latin typeface="Calibri" panose="020F0502020204030204" pitchFamily="34" charset="0"/>
              </a:rPr>
              <a:t>. </a:t>
            </a:r>
            <a:r>
              <a:rPr lang="en-US" b="1" dirty="0" smtClean="0">
                <a:latin typeface="Calibri" panose="020F0502020204030204" pitchFamily="34" charset="0"/>
              </a:rPr>
              <a:t>C</a:t>
            </a:r>
            <a:r>
              <a:rPr lang="en-US" b="1" baseline="-25000" dirty="0" smtClean="0">
                <a:latin typeface="Calibri" panose="020F0502020204030204" pitchFamily="34" charset="0"/>
              </a:rPr>
              <a:t>0.40</a:t>
            </a:r>
            <a:r>
              <a:rPr lang="en-US" b="1" dirty="0" smtClean="0">
                <a:latin typeface="Calibri" panose="020F0502020204030204" pitchFamily="34" charset="0"/>
              </a:rPr>
              <a:t>H</a:t>
            </a:r>
            <a:r>
              <a:rPr lang="en-US" b="1" baseline="-25000" dirty="0" smtClean="0">
                <a:latin typeface="Calibri" panose="020F0502020204030204" pitchFamily="34" charset="0"/>
              </a:rPr>
              <a:t>0.45</a:t>
            </a:r>
            <a:r>
              <a:rPr lang="en-US" b="1" dirty="0" smtClean="0">
                <a:latin typeface="Calibri" panose="020F0502020204030204" pitchFamily="34" charset="0"/>
              </a:rPr>
              <a:t>O</a:t>
            </a:r>
            <a:r>
              <a:rPr lang="en-US" b="1" baseline="-25000" dirty="0" smtClean="0">
                <a:latin typeface="Calibri" panose="020F0502020204030204" pitchFamily="34" charset="0"/>
              </a:rPr>
              <a:t>0.15</a:t>
            </a:r>
            <a:endParaRPr lang="en-US" b="1" baseline="30000" dirty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1600" b="1" baseline="30000" dirty="0">
              <a:latin typeface="Calibri" panose="020F0502020204030204" pitchFamily="34" charset="0"/>
            </a:endParaRPr>
          </a:p>
        </p:txBody>
      </p:sp>
      <p:pic>
        <p:nvPicPr>
          <p:cNvPr id="29700" name="Picture 2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69"/>
          <a:stretch/>
        </p:blipFill>
        <p:spPr bwMode="auto">
          <a:xfrm>
            <a:off x="6248137" y="4597409"/>
            <a:ext cx="2618863" cy="1837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9"/>
          <p:cNvGrpSpPr>
            <a:grpSpLocks noChangeAspect="1"/>
          </p:cNvGrpSpPr>
          <p:nvPr/>
        </p:nvGrpSpPr>
        <p:grpSpPr bwMode="auto">
          <a:xfrm>
            <a:off x="699140" y="3508223"/>
            <a:ext cx="5232821" cy="1986068"/>
            <a:chOff x="194793" y="1177755"/>
            <a:chExt cx="5599641" cy="2124266"/>
          </a:xfrm>
        </p:grpSpPr>
        <p:grpSp>
          <p:nvGrpSpPr>
            <p:cNvPr id="20" name="Group 63"/>
            <p:cNvGrpSpPr>
              <a:grpSpLocks/>
            </p:cNvGrpSpPr>
            <p:nvPr/>
          </p:nvGrpSpPr>
          <p:grpSpPr bwMode="auto">
            <a:xfrm>
              <a:off x="194793" y="1223714"/>
              <a:ext cx="2523001" cy="1915119"/>
              <a:chOff x="3585486" y="1097314"/>
              <a:chExt cx="2662425" cy="2020952"/>
            </a:xfrm>
          </p:grpSpPr>
          <p:pic>
            <p:nvPicPr>
              <p:cNvPr id="26" name="Picture 6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05" t="6036" r="4453" b="17644"/>
              <a:stretch>
                <a:fillRect/>
              </a:stretch>
            </p:blipFill>
            <p:spPr bwMode="auto">
              <a:xfrm>
                <a:off x="3585486" y="1097314"/>
                <a:ext cx="2404415" cy="20209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" name="TextBox 65"/>
              <p:cNvSpPr txBox="1">
                <a:spLocks noChangeArrowheads="1"/>
              </p:cNvSpPr>
              <p:nvPr/>
            </p:nvSpPr>
            <p:spPr bwMode="auto">
              <a:xfrm>
                <a:off x="3668982" y="1136814"/>
                <a:ext cx="2158231" cy="3821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Helvetica" pitchFamily="34" charset="0"/>
                    <a:ea typeface="MS PGothic" pitchFamily="34" charset="-128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Helvetica" pitchFamily="34" charset="0"/>
                    <a:ea typeface="MS PGothic" pitchFamily="34" charset="-128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Helvetica" pitchFamily="34" charset="0"/>
                    <a:ea typeface="MS PGothic" pitchFamily="34" charset="-128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Helvetica" pitchFamily="34" charset="0"/>
                    <a:ea typeface="MS PGothic" pitchFamily="34" charset="-128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Helvetica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Helvetica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Helvetica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Helvetica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Helvetica" pitchFamily="34" charset="0"/>
                    <a:ea typeface="MS PGothic" pitchFamily="34" charset="-128"/>
                  </a:defRPr>
                </a:lvl9pPr>
              </a:lstStyle>
              <a:p>
                <a:pPr eaLnBrk="1" hangingPunct="1"/>
                <a:r>
                  <a:rPr lang="en-US" altLang="en-US" sz="1600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&lt;300 nm Features </a:t>
                </a:r>
              </a:p>
            </p:txBody>
          </p:sp>
          <p:cxnSp>
            <p:nvCxnSpPr>
              <p:cNvPr id="29" name="Straight Connector 28"/>
              <p:cNvCxnSpPr/>
              <p:nvPr/>
            </p:nvCxnSpPr>
            <p:spPr>
              <a:xfrm>
                <a:off x="5388011" y="2651041"/>
                <a:ext cx="439202" cy="0"/>
              </a:xfrm>
              <a:prstGeom prst="line">
                <a:avLst/>
              </a:prstGeom>
              <a:ln w="635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67"/>
              <p:cNvSpPr txBox="1">
                <a:spLocks noChangeArrowheads="1"/>
              </p:cNvSpPr>
              <p:nvPr/>
            </p:nvSpPr>
            <p:spPr bwMode="auto">
              <a:xfrm>
                <a:off x="5141281" y="2692984"/>
                <a:ext cx="1106630" cy="3821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Helvetica" pitchFamily="34" charset="0"/>
                    <a:ea typeface="MS PGothic" pitchFamily="34" charset="-128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Helvetica" pitchFamily="34" charset="0"/>
                    <a:ea typeface="MS PGothic" pitchFamily="34" charset="-128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Helvetica" pitchFamily="34" charset="0"/>
                    <a:ea typeface="MS PGothic" pitchFamily="34" charset="-128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Helvetica" pitchFamily="34" charset="0"/>
                    <a:ea typeface="MS PGothic" pitchFamily="34" charset="-128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Helvetica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Helvetica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Helvetica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Helvetica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Helvetica" pitchFamily="34" charset="0"/>
                    <a:ea typeface="MS PGothic" pitchFamily="34" charset="-128"/>
                  </a:defRPr>
                </a:lvl9pPr>
              </a:lstStyle>
              <a:p>
                <a:pPr eaLnBrk="1" hangingPunct="1"/>
                <a:r>
                  <a:rPr lang="en-US" altLang="en-US" sz="1600" dirty="0">
                    <a:solidFill>
                      <a:schemeClr val="bg1"/>
                    </a:solidFill>
                    <a:latin typeface="Arial" pitchFamily="34" charset="0"/>
                  </a:rPr>
                  <a:t>10 </a:t>
                </a:r>
                <a:r>
                  <a:rPr lang="en-US" altLang="en-US" sz="1600" i="1" dirty="0">
                    <a:solidFill>
                      <a:schemeClr val="bg1"/>
                    </a:solidFill>
                    <a:latin typeface="Arial" pitchFamily="34" charset="0"/>
                  </a:rPr>
                  <a:t>µ</a:t>
                </a:r>
                <a:r>
                  <a:rPr lang="en-US" altLang="en-US" sz="1600" dirty="0">
                    <a:solidFill>
                      <a:schemeClr val="bg1"/>
                    </a:solidFill>
                    <a:latin typeface="Arial" pitchFamily="34" charset="0"/>
                  </a:rPr>
                  <a:t>m</a:t>
                </a:r>
              </a:p>
            </p:txBody>
          </p:sp>
        </p:grpSp>
        <p:grpSp>
          <p:nvGrpSpPr>
            <p:cNvPr id="21" name="Group 68"/>
            <p:cNvGrpSpPr>
              <a:grpSpLocks/>
            </p:cNvGrpSpPr>
            <p:nvPr/>
          </p:nvGrpSpPr>
          <p:grpSpPr bwMode="auto">
            <a:xfrm>
              <a:off x="3513504" y="1177755"/>
              <a:ext cx="2280930" cy="2124266"/>
              <a:chOff x="8431114" y="458205"/>
              <a:chExt cx="2406977" cy="2241657"/>
            </a:xfrm>
          </p:grpSpPr>
          <p:pic>
            <p:nvPicPr>
              <p:cNvPr id="22" name="Picture 69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663" t="5011" r="7179" b="10861"/>
              <a:stretch>
                <a:fillRect/>
              </a:stretch>
            </p:blipFill>
            <p:spPr bwMode="auto">
              <a:xfrm>
                <a:off x="8431114" y="458205"/>
                <a:ext cx="2406977" cy="20209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TextBox 70"/>
              <p:cNvSpPr txBox="1">
                <a:spLocks noChangeArrowheads="1"/>
              </p:cNvSpPr>
              <p:nvPr/>
            </p:nvSpPr>
            <p:spPr bwMode="auto">
              <a:xfrm>
                <a:off x="8510131" y="543439"/>
                <a:ext cx="2158231" cy="3821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Helvetica" pitchFamily="34" charset="0"/>
                    <a:ea typeface="MS PGothic" pitchFamily="34" charset="-128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Helvetica" pitchFamily="34" charset="0"/>
                    <a:ea typeface="MS PGothic" pitchFamily="34" charset="-128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Helvetica" pitchFamily="34" charset="0"/>
                    <a:ea typeface="MS PGothic" pitchFamily="34" charset="-128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Helvetica" pitchFamily="34" charset="0"/>
                    <a:ea typeface="MS PGothic" pitchFamily="34" charset="-128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Helvetica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Helvetica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Helvetica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Helvetica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Helvetica" pitchFamily="34" charset="0"/>
                    <a:ea typeface="MS PGothic" pitchFamily="34" charset="-128"/>
                  </a:defRPr>
                </a:lvl9pPr>
              </a:lstStyle>
              <a:p>
                <a:pPr eaLnBrk="1" hangingPunct="1"/>
                <a:r>
                  <a:rPr lang="en-US" altLang="en-US" sz="1600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&gt;300 nm Features </a:t>
                </a:r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8440830" y="2699862"/>
                <a:ext cx="365703" cy="0"/>
              </a:xfrm>
              <a:prstGeom prst="line">
                <a:avLst/>
              </a:prstGeom>
              <a:ln w="635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077" y="1143212"/>
            <a:ext cx="2486454" cy="3315272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301062" y="1492883"/>
            <a:ext cx="5947075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dirty="0" smtClean="0">
                <a:latin typeface="Calibri" panose="020F0502020204030204" pitchFamily="34" charset="0"/>
              </a:rPr>
              <a:t>A variety of designer AM-foams have been shot including stepped and graded density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US" sz="1600" b="1" i="1" dirty="0"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dirty="0" smtClean="0">
                <a:latin typeface="Calibri" panose="020F0502020204030204" pitchFamily="34" charset="0"/>
              </a:rPr>
              <a:t>Demonstrated densities* range from 50 mg/cm</a:t>
            </a:r>
            <a:r>
              <a:rPr lang="en-US" sz="1600" b="1" baseline="30000" dirty="0" smtClean="0">
                <a:latin typeface="Calibri" panose="020F0502020204030204" pitchFamily="34" charset="0"/>
              </a:rPr>
              <a:t>3</a:t>
            </a:r>
            <a:r>
              <a:rPr lang="en-US" sz="1600" b="1" dirty="0" smtClean="0">
                <a:latin typeface="Calibri" panose="020F0502020204030204" pitchFamily="34" charset="0"/>
              </a:rPr>
              <a:t> to 1.2 g/cm</a:t>
            </a:r>
            <a:r>
              <a:rPr lang="en-US" sz="1600" b="1" baseline="30000" dirty="0" smtClean="0">
                <a:latin typeface="Calibri" panose="020F0502020204030204" pitchFamily="34" charset="0"/>
              </a:rPr>
              <a:t>3</a:t>
            </a:r>
            <a:r>
              <a:rPr lang="en-US" sz="1600" b="1" dirty="0" smtClean="0">
                <a:latin typeface="Calibri" panose="020F0502020204030204" pitchFamily="34" charset="0"/>
              </a:rPr>
              <a:t> for polymeric AM-Foams.</a:t>
            </a: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b="1" i="1" dirty="0" smtClean="0">
                <a:latin typeface="Calibri" panose="020F0502020204030204" pitchFamily="34" charset="0"/>
              </a:rPr>
              <a:t>*Pore size was restricted to &lt;10 um.</a:t>
            </a:r>
            <a:endParaRPr lang="en-US" sz="1600" b="1" i="1" dirty="0">
              <a:latin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b="1" i="1" u="sng" dirty="0" smtClean="0">
                <a:latin typeface="Calibri" panose="020F0502020204030204" pitchFamily="34" charset="0"/>
              </a:rPr>
              <a:t>*Self-supporting</a:t>
            </a:r>
            <a:r>
              <a:rPr lang="en-US" sz="1600" b="1" i="1" dirty="0" smtClean="0">
                <a:latin typeface="Calibri" panose="020F0502020204030204" pitchFamily="34" charset="0"/>
              </a:rPr>
              <a:t> structures required &gt;350 nm wide voxels.</a:t>
            </a:r>
          </a:p>
        </p:txBody>
      </p:sp>
      <p:cxnSp>
        <p:nvCxnSpPr>
          <p:cNvPr id="36" name="Straight Connector 35"/>
          <p:cNvCxnSpPr/>
          <p:nvPr/>
        </p:nvCxnSpPr>
        <p:spPr bwMode="auto">
          <a:xfrm>
            <a:off x="5300354" y="4927767"/>
            <a:ext cx="388938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67"/>
          <p:cNvSpPr txBox="1">
            <a:spLocks noChangeArrowheads="1"/>
          </p:cNvSpPr>
          <p:nvPr/>
        </p:nvSpPr>
        <p:spPr bwMode="auto">
          <a:xfrm>
            <a:off x="5118365" y="4994505"/>
            <a:ext cx="9983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Helvetica" pitchFamily="34" charset="0"/>
                <a:ea typeface="MS PGothic" pitchFamily="34" charset="-128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Helvetica" pitchFamily="34" charset="0"/>
                <a:ea typeface="MS PGothic" pitchFamily="34" charset="-128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Helvetica" pitchFamily="34" charset="0"/>
                <a:ea typeface="MS PGothic" pitchFamily="34" charset="-128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Helvetica" pitchFamily="34" charset="0"/>
                <a:ea typeface="MS PGothic" pitchFamily="34" charset="-128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Helvetic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600" dirty="0">
                <a:solidFill>
                  <a:schemeClr val="bg1"/>
                </a:solidFill>
                <a:latin typeface="Arial" pitchFamily="34" charset="0"/>
              </a:rPr>
              <a:t>10 </a:t>
            </a:r>
            <a:r>
              <a:rPr lang="en-US" altLang="en-US" sz="1600" i="1" dirty="0">
                <a:solidFill>
                  <a:schemeClr val="bg1"/>
                </a:solidFill>
                <a:latin typeface="Arial" pitchFamily="34" charset="0"/>
              </a:rPr>
              <a:t>µ</a:t>
            </a:r>
            <a:r>
              <a:rPr lang="en-US" altLang="en-US" sz="1600" dirty="0">
                <a:solidFill>
                  <a:schemeClr val="bg1"/>
                </a:solidFill>
                <a:latin typeface="Arial" pitchFamily="34" charset="0"/>
              </a:rPr>
              <a:t>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74606" y="4193253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vs.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1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373785" y="529527"/>
            <a:ext cx="8360806" cy="797874"/>
          </a:xfrm>
          <a:prstGeom prst="rect">
            <a:avLst/>
          </a:prstGeom>
          <a:effectLst/>
        </p:spPr>
        <p:txBody>
          <a:bodyPr rIns="45720" anchor="b"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ctr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sz="6000" b="1" kern="1200">
                <a:solidFill>
                  <a:srgbClr val="214A8F"/>
                </a:solidFill>
                <a:effectLst/>
                <a:latin typeface="Arial"/>
                <a:ea typeface="+mj-ea"/>
                <a:cs typeface="Arial"/>
              </a:defRPr>
            </a:lvl1pPr>
          </a:lstStyle>
          <a:p>
            <a:pPr algn="l" defTabSz="914400">
              <a:defRPr/>
            </a:pPr>
            <a:endParaRPr lang="en-US" sz="2400" dirty="0" smtClean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algn="l" defTabSz="914400">
              <a:defRPr/>
            </a:pPr>
            <a:endParaRPr lang="en-US" sz="24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algn="l" defTabSz="914400">
              <a:defRPr/>
            </a:pPr>
            <a:endParaRPr lang="en-US" sz="24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algn="l" defTabSz="914400">
              <a:defRPr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We are now working towards a universal templating strategy using atomic layer deposition followed by selective polymer removal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29701" name="Picture 29" descr="C:\Users\jancoo\Documents\LLNL_PostDoc\Reports\3DGR\3dsmax\3DGR_3Dprint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19" b="16666"/>
          <a:stretch>
            <a:fillRect/>
          </a:stretch>
        </p:blipFill>
        <p:spPr bwMode="auto">
          <a:xfrm>
            <a:off x="947405" y="1600606"/>
            <a:ext cx="1758416" cy="824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4" descr="C:\Users\jancoo\Documents\LLNL_PostDoc\Reports\3DGR\3dsmax\3DGR_after NiP plati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02" b="13965"/>
          <a:stretch>
            <a:fillRect/>
          </a:stretch>
        </p:blipFill>
        <p:spPr bwMode="auto">
          <a:xfrm>
            <a:off x="3446995" y="1568590"/>
            <a:ext cx="1758418" cy="925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5" descr="C:\Users\jancoo\Documents\LLNL_PostDoc\Reports\3DGR\3dsmax\3DGR_after polymer remova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8" b="4897"/>
          <a:stretch>
            <a:fillRect/>
          </a:stretch>
        </p:blipFill>
        <p:spPr bwMode="auto">
          <a:xfrm>
            <a:off x="6121937" y="1507469"/>
            <a:ext cx="175636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TextBox 29"/>
          <p:cNvSpPr txBox="1">
            <a:spLocks noChangeArrowheads="1"/>
          </p:cNvSpPr>
          <p:nvPr/>
        </p:nvSpPr>
        <p:spPr bwMode="auto">
          <a:xfrm>
            <a:off x="2578095" y="1600606"/>
            <a:ext cx="97372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b="1" i="1">
                <a:solidFill>
                  <a:srgbClr val="214A8F"/>
                </a:solidFill>
                <a:latin typeface="Calibri" panose="020F0502020204030204" pitchFamily="34" charset="0"/>
              </a:rPr>
              <a:t>Template</a:t>
            </a:r>
          </a:p>
        </p:txBody>
      </p:sp>
      <p:sp>
        <p:nvSpPr>
          <p:cNvPr id="29705" name="TextBox 30"/>
          <p:cNvSpPr txBox="1">
            <a:spLocks noChangeArrowheads="1"/>
          </p:cNvSpPr>
          <p:nvPr/>
        </p:nvSpPr>
        <p:spPr bwMode="auto">
          <a:xfrm>
            <a:off x="5127808" y="1378517"/>
            <a:ext cx="12287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600" b="1" i="1" dirty="0">
                <a:solidFill>
                  <a:srgbClr val="214A8F"/>
                </a:solidFill>
                <a:latin typeface="Calibri" panose="020F0502020204030204" pitchFamily="34" charset="0"/>
              </a:rPr>
              <a:t>Template Removal</a:t>
            </a:r>
          </a:p>
        </p:txBody>
      </p:sp>
      <p:sp>
        <p:nvSpPr>
          <p:cNvPr id="39" name="Right Arrow 38"/>
          <p:cNvSpPr/>
          <p:nvPr/>
        </p:nvSpPr>
        <p:spPr bwMode="auto">
          <a:xfrm>
            <a:off x="2818224" y="1903425"/>
            <a:ext cx="660400" cy="327025"/>
          </a:xfrm>
          <a:prstGeom prst="rightArrow">
            <a:avLst/>
          </a:prstGeom>
          <a:solidFill>
            <a:schemeClr val="tx2"/>
          </a:solidFill>
          <a:ln w="1587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b"/>
          <a:lstStyle/>
          <a:p>
            <a:pPr algn="ctr">
              <a:defRPr/>
            </a:pPr>
            <a:endParaRPr lang="en-US" sz="1600" dirty="0">
              <a:solidFill>
                <a:srgbClr val="000000"/>
              </a:solidFill>
            </a:endParaRPr>
          </a:p>
        </p:txBody>
      </p:sp>
      <p:graphicFrame>
        <p:nvGraphicFramePr>
          <p:cNvPr id="29707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647937"/>
              </p:ext>
            </p:extLst>
          </p:nvPr>
        </p:nvGraphicFramePr>
        <p:xfrm>
          <a:off x="3551823" y="2750348"/>
          <a:ext cx="5233402" cy="33491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51" name="Chart" r:id="rId7" imgW="4413887" imgH="2639797" progId="Excel.Chart.8">
                  <p:embed/>
                </p:oleObj>
              </mc:Choice>
              <mc:Fallback>
                <p:oleObj name="Chart" r:id="rId7" imgW="4413887" imgH="2639797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1823" y="2750348"/>
                        <a:ext cx="5233402" cy="33491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8" name="TextBox 41"/>
          <p:cNvSpPr txBox="1">
            <a:spLocks noChangeArrowheads="1"/>
          </p:cNvSpPr>
          <p:nvPr/>
        </p:nvSpPr>
        <p:spPr bwMode="auto">
          <a:xfrm>
            <a:off x="4325175" y="2700866"/>
            <a:ext cx="40627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b="1" i="1">
                <a:latin typeface="Calibri" panose="020F0502020204030204" pitchFamily="34" charset="0"/>
              </a:rPr>
              <a:t>Lattice Density after Template Removal*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587264" y="4224754"/>
            <a:ext cx="3988565" cy="0"/>
          </a:xfrm>
          <a:prstGeom prst="line">
            <a:avLst/>
          </a:prstGeom>
          <a:ln w="158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4587264" y="4801479"/>
            <a:ext cx="3988565" cy="0"/>
          </a:xfrm>
          <a:prstGeom prst="line">
            <a:avLst/>
          </a:prstGeom>
          <a:ln w="158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Right Arrow 52"/>
          <p:cNvSpPr/>
          <p:nvPr/>
        </p:nvSpPr>
        <p:spPr bwMode="auto">
          <a:xfrm>
            <a:off x="5449627" y="1900920"/>
            <a:ext cx="658812" cy="327025"/>
          </a:xfrm>
          <a:prstGeom prst="rightArrow">
            <a:avLst/>
          </a:prstGeom>
          <a:solidFill>
            <a:schemeClr val="tx2"/>
          </a:solidFill>
          <a:ln w="1587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b"/>
          <a:lstStyle/>
          <a:p>
            <a:pPr algn="ctr">
              <a:defRPr/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9712" name="TextBox 7"/>
          <p:cNvSpPr txBox="1">
            <a:spLocks noChangeArrowheads="1"/>
          </p:cNvSpPr>
          <p:nvPr/>
        </p:nvSpPr>
        <p:spPr bwMode="auto">
          <a:xfrm>
            <a:off x="2578095" y="6099502"/>
            <a:ext cx="645937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 i="1" dirty="0">
                <a:latin typeface="Calibri" panose="020F0502020204030204" pitchFamily="34" charset="0"/>
              </a:rPr>
              <a:t>*Density calculations for a DLW-TPP log pile lattice with an tantalum oxide ALD coating </a:t>
            </a:r>
          </a:p>
        </p:txBody>
      </p:sp>
      <p:sp>
        <p:nvSpPr>
          <p:cNvPr id="29713" name="TextBox 53"/>
          <p:cNvSpPr txBox="1">
            <a:spLocks noChangeArrowheads="1"/>
          </p:cNvSpPr>
          <p:nvPr/>
        </p:nvSpPr>
        <p:spPr bwMode="auto">
          <a:xfrm>
            <a:off x="3035300" y="6532563"/>
            <a:ext cx="26717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 i="1"/>
              <a:t>ALD = Atomic Layer Deposition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3785" y="3337248"/>
            <a:ext cx="311344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1600" b="1" i="1" dirty="0" smtClean="0">
                <a:latin typeface="Calibri" panose="020F0502020204030204" pitchFamily="34" charset="0"/>
              </a:rPr>
              <a:t>Advantages of Templating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sz="1600" b="1" i="1" dirty="0" smtClean="0">
                <a:latin typeface="Calibri" panose="020F0502020204030204" pitchFamily="34" charset="0"/>
              </a:rPr>
              <a:t>Retains AM Features</a:t>
            </a:r>
            <a:endParaRPr lang="en-US" sz="1600" b="1" i="1" dirty="0">
              <a:latin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sz="1600" b="1" i="1" dirty="0" smtClean="0">
                <a:latin typeface="Calibri" panose="020F0502020204030204" pitchFamily="34" charset="0"/>
              </a:rPr>
              <a:t>Enables Mid-High </a:t>
            </a:r>
            <a:r>
              <a:rPr lang="en-US" sz="1600" b="1" i="1" dirty="0">
                <a:latin typeface="Calibri" panose="020F0502020204030204" pitchFamily="34" charset="0"/>
              </a:rPr>
              <a:t>Z Materials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sz="1600" b="1" i="1" dirty="0" smtClean="0">
                <a:latin typeface="Calibri" panose="020F0502020204030204" pitchFamily="34" charset="0"/>
              </a:rPr>
              <a:t>Significant Density Reduction</a:t>
            </a:r>
            <a:endParaRPr lang="en-US" sz="1600" b="1" i="1" dirty="0">
              <a:latin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sz="1600" b="1" i="1" dirty="0" smtClean="0">
                <a:latin typeface="Calibri" panose="020F0502020204030204" pitchFamily="34" charset="0"/>
              </a:rPr>
              <a:t>Dust mitigation (ideally)</a:t>
            </a:r>
          </a:p>
        </p:txBody>
      </p:sp>
    </p:spTree>
    <p:extLst>
      <p:ext uri="{BB962C8B-B14F-4D97-AF65-F5344CB8AC3E}">
        <p14:creationId xmlns:p14="http://schemas.microsoft.com/office/powerpoint/2010/main" val="177630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1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373785" y="152382"/>
            <a:ext cx="8360806" cy="797874"/>
          </a:xfrm>
          <a:prstGeom prst="rect">
            <a:avLst/>
          </a:prstGeom>
          <a:effectLst/>
        </p:spPr>
        <p:txBody>
          <a:bodyPr rIns="45720" anchor="b"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ctr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sz="6000" b="1" kern="1200">
                <a:solidFill>
                  <a:srgbClr val="214A8F"/>
                </a:solidFill>
                <a:effectLst/>
                <a:latin typeface="Arial"/>
                <a:ea typeface="+mj-ea"/>
                <a:cs typeface="Arial"/>
              </a:defRPr>
            </a:lvl1pPr>
          </a:lstStyle>
          <a:p>
            <a:pPr algn="l" defTabSz="914400">
              <a:defRPr/>
            </a:pPr>
            <a:endParaRPr lang="en-US" sz="2400" dirty="0" smtClean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algn="l" defTabSz="914400">
              <a:defRPr/>
            </a:pPr>
            <a:endParaRPr lang="en-US" sz="24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algn="l" defTabSz="914400">
              <a:defRPr/>
            </a:pPr>
            <a:endParaRPr lang="en-US" sz="24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algn="l" defTabSz="914400">
              <a:defRPr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Templated AM-Foam Application: Foam lined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Hohlraums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 liners for improved energy efficiency during ICF  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1747" name="TextBox 36"/>
          <p:cNvSpPr txBox="1">
            <a:spLocks noChangeArrowheads="1"/>
          </p:cNvSpPr>
          <p:nvPr/>
        </p:nvSpPr>
        <p:spPr bwMode="auto">
          <a:xfrm>
            <a:off x="477838" y="1103231"/>
            <a:ext cx="82565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sz="1600" b="1" dirty="0">
                <a:latin typeface="Calibri" panose="020F0502020204030204" pitchFamily="34" charset="0"/>
              </a:rPr>
              <a:t>Interaction of laser beams with the </a:t>
            </a:r>
            <a:r>
              <a:rPr lang="en-US" altLang="en-US" sz="1600" b="1" dirty="0" err="1">
                <a:latin typeface="Calibri" panose="020F0502020204030204" pitchFamily="34" charset="0"/>
              </a:rPr>
              <a:t>hohlraum</a:t>
            </a:r>
            <a:r>
              <a:rPr lang="en-US" altLang="en-US" sz="1600" b="1" dirty="0">
                <a:latin typeface="Calibri" panose="020F0502020204030204" pitchFamily="34" charset="0"/>
              </a:rPr>
              <a:t> wall (typical Au with or without U) creates an inward moving plume of plasma, which may cause undesirable backscatter and refraction resulting in energy loss and unsymmetrical drives.   </a:t>
            </a:r>
          </a:p>
        </p:txBody>
      </p:sp>
      <p:pic>
        <p:nvPicPr>
          <p:cNvPr id="31748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" r="47675"/>
          <a:stretch>
            <a:fillRect/>
          </a:stretch>
        </p:blipFill>
        <p:spPr bwMode="auto">
          <a:xfrm>
            <a:off x="6471" y="2048896"/>
            <a:ext cx="2592268" cy="2568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5" y="2436167"/>
            <a:ext cx="2238437" cy="1941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TextBox 28"/>
          <p:cNvSpPr txBox="1">
            <a:spLocks noChangeArrowheads="1"/>
          </p:cNvSpPr>
          <p:nvPr/>
        </p:nvSpPr>
        <p:spPr bwMode="auto">
          <a:xfrm>
            <a:off x="2594744" y="2087203"/>
            <a:ext cx="10759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b="1" dirty="0">
                <a:solidFill>
                  <a:srgbClr val="214A8F"/>
                </a:solidFill>
                <a:latin typeface="Calibri" panose="020F0502020204030204" pitchFamily="34" charset="0"/>
              </a:rPr>
              <a:t>Beginning </a:t>
            </a:r>
          </a:p>
        </p:txBody>
      </p:sp>
      <p:sp>
        <p:nvSpPr>
          <p:cNvPr id="31751" name="TextBox 29"/>
          <p:cNvSpPr txBox="1">
            <a:spLocks noChangeArrowheads="1"/>
          </p:cNvSpPr>
          <p:nvPr/>
        </p:nvSpPr>
        <p:spPr bwMode="auto">
          <a:xfrm>
            <a:off x="3655945" y="2097187"/>
            <a:ext cx="83388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b="1" dirty="0">
                <a:solidFill>
                  <a:srgbClr val="214A8F"/>
                </a:solidFill>
                <a:latin typeface="Calibri" panose="020F0502020204030204" pitchFamily="34" charset="0"/>
              </a:rPr>
              <a:t>Middle </a:t>
            </a:r>
          </a:p>
        </p:txBody>
      </p:sp>
      <p:sp>
        <p:nvSpPr>
          <p:cNvPr id="31752" name="TextBox 30"/>
          <p:cNvSpPr txBox="1">
            <a:spLocks noChangeArrowheads="1"/>
          </p:cNvSpPr>
          <p:nvPr/>
        </p:nvSpPr>
        <p:spPr bwMode="auto">
          <a:xfrm>
            <a:off x="4553984" y="2087203"/>
            <a:ext cx="50526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b="1" dirty="0">
                <a:solidFill>
                  <a:srgbClr val="214A8F"/>
                </a:solidFill>
                <a:latin typeface="Calibri" panose="020F0502020204030204" pitchFamily="34" charset="0"/>
              </a:rPr>
              <a:t>End</a:t>
            </a:r>
          </a:p>
        </p:txBody>
      </p:sp>
      <p:sp>
        <p:nvSpPr>
          <p:cNvPr id="31753" name="TextBox 34"/>
          <p:cNvSpPr txBox="1">
            <a:spLocks noChangeArrowheads="1"/>
          </p:cNvSpPr>
          <p:nvPr/>
        </p:nvSpPr>
        <p:spPr bwMode="auto">
          <a:xfrm>
            <a:off x="7148606" y="2706233"/>
            <a:ext cx="158581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b="1" i="1" dirty="0">
                <a:latin typeface="Calibri" panose="020F0502020204030204" pitchFamily="34" charset="0"/>
              </a:rPr>
              <a:t>With Foam Liner</a:t>
            </a:r>
          </a:p>
        </p:txBody>
      </p:sp>
      <p:sp>
        <p:nvSpPr>
          <p:cNvPr id="31754" name="TextBox 35"/>
          <p:cNvSpPr txBox="1">
            <a:spLocks noChangeArrowheads="1"/>
          </p:cNvSpPr>
          <p:nvPr/>
        </p:nvSpPr>
        <p:spPr bwMode="auto">
          <a:xfrm>
            <a:off x="7034128" y="3772112"/>
            <a:ext cx="187435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b="1" i="1" dirty="0">
                <a:latin typeface="Calibri" panose="020F0502020204030204" pitchFamily="34" charset="0"/>
              </a:rPr>
              <a:t>Without Foam Liner</a:t>
            </a:r>
          </a:p>
        </p:txBody>
      </p:sp>
      <p:sp>
        <p:nvSpPr>
          <p:cNvPr id="31755" name="Rectangle 37"/>
          <p:cNvSpPr>
            <a:spLocks noChangeArrowheads="1"/>
          </p:cNvSpPr>
          <p:nvPr/>
        </p:nvSpPr>
        <p:spPr bwMode="auto">
          <a:xfrm>
            <a:off x="1448771" y="4410603"/>
            <a:ext cx="457875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 i="1" dirty="0">
                <a:latin typeface="Calibri" panose="020F0502020204030204" pitchFamily="34" charset="0"/>
              </a:rPr>
              <a:t>Fusion Science and Technology, 73:2, 194-209, 2018</a:t>
            </a:r>
          </a:p>
        </p:txBody>
      </p:sp>
      <p:pic>
        <p:nvPicPr>
          <p:cNvPr id="31756" name="Picture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285" y="2361910"/>
            <a:ext cx="1145843" cy="102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7" name="Picture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089" y="3429962"/>
            <a:ext cx="1143039" cy="1010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ight Arrow 2"/>
          <p:cNvSpPr/>
          <p:nvPr/>
        </p:nvSpPr>
        <p:spPr bwMode="auto">
          <a:xfrm>
            <a:off x="2071631" y="3225332"/>
            <a:ext cx="574675" cy="303212"/>
          </a:xfrm>
          <a:prstGeom prst="rightArrow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b"/>
          <a:lstStyle/>
          <a:p>
            <a:pPr algn="ctr">
              <a:defRPr/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46" name="Right Arrow 45"/>
          <p:cNvSpPr/>
          <p:nvPr/>
        </p:nvSpPr>
        <p:spPr bwMode="auto">
          <a:xfrm>
            <a:off x="5257730" y="2792312"/>
            <a:ext cx="576263" cy="303212"/>
          </a:xfrm>
          <a:prstGeom prst="rightArrow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b"/>
          <a:lstStyle/>
          <a:p>
            <a:pPr algn="ctr">
              <a:defRPr/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47" name="Right Arrow 46"/>
          <p:cNvSpPr/>
          <p:nvPr/>
        </p:nvSpPr>
        <p:spPr bwMode="auto">
          <a:xfrm>
            <a:off x="5257730" y="3742461"/>
            <a:ext cx="576263" cy="303213"/>
          </a:xfrm>
          <a:prstGeom prst="rightArrow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b"/>
          <a:lstStyle/>
          <a:p>
            <a:pPr algn="ctr">
              <a:defRPr/>
            </a:pP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400433" y="5005175"/>
            <a:ext cx="3566623" cy="143548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73785" y="5350508"/>
            <a:ext cx="4911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latin typeface="Calibri" panose="020F0502020204030204" pitchFamily="34" charset="0"/>
              </a:rPr>
              <a:t>Current fabrication entails </a:t>
            </a:r>
            <a:r>
              <a:rPr lang="en-US" sz="1600" b="1" i="1" dirty="0" smtClean="0">
                <a:latin typeface="Calibri" panose="020F0502020204030204" pitchFamily="34" charset="0"/>
              </a:rPr>
              <a:t>laser-cutting </a:t>
            </a:r>
            <a:r>
              <a:rPr lang="en-US" sz="1600" b="1" i="1" dirty="0">
                <a:latin typeface="Calibri" panose="020F0502020204030204" pitchFamily="34" charset="0"/>
              </a:rPr>
              <a:t>cast-liners from highly-uniform, low-density, tantalum oxide (Ta</a:t>
            </a:r>
            <a:r>
              <a:rPr lang="en-US" sz="1600" b="1" i="1" baseline="-25000" dirty="0">
                <a:latin typeface="Calibri" panose="020F0502020204030204" pitchFamily="34" charset="0"/>
              </a:rPr>
              <a:t>2</a:t>
            </a:r>
            <a:r>
              <a:rPr lang="en-US" sz="1600" b="1" i="1" dirty="0">
                <a:latin typeface="Calibri" panose="020F0502020204030204" pitchFamily="34" charset="0"/>
              </a:rPr>
              <a:t>O</a:t>
            </a:r>
            <a:r>
              <a:rPr lang="en-US" sz="1600" b="1" i="1" baseline="-25000" dirty="0">
                <a:latin typeface="Calibri" panose="020F0502020204030204" pitchFamily="34" charset="0"/>
              </a:rPr>
              <a:t>5</a:t>
            </a:r>
            <a:r>
              <a:rPr lang="en-US" sz="1600" b="1" i="1" dirty="0">
                <a:latin typeface="Calibri" panose="020F0502020204030204" pitchFamily="34" charset="0"/>
              </a:rPr>
              <a:t>) aerogels.</a:t>
            </a:r>
          </a:p>
        </p:txBody>
      </p:sp>
    </p:spTree>
    <p:extLst>
      <p:ext uri="{BB962C8B-B14F-4D97-AF65-F5344CB8AC3E}">
        <p14:creationId xmlns:p14="http://schemas.microsoft.com/office/powerpoint/2010/main" val="82217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AM-foam materials undergo a series of shrinkages and one expansion throughout the templating process </a:t>
            </a:r>
            <a:endParaRPr lang="en-US" dirty="0"/>
          </a:p>
        </p:txBody>
      </p:sp>
      <p:sp>
        <p:nvSpPr>
          <p:cNvPr id="33795" name="TextBox 21"/>
          <p:cNvSpPr txBox="1">
            <a:spLocks noChangeArrowheads="1"/>
          </p:cNvSpPr>
          <p:nvPr/>
        </p:nvSpPr>
        <p:spPr bwMode="auto">
          <a:xfrm>
            <a:off x="457200" y="1268413"/>
            <a:ext cx="8996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b="1" i="1" u="sng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Design:</a:t>
            </a:r>
          </a:p>
        </p:txBody>
      </p:sp>
      <p:pic>
        <p:nvPicPr>
          <p:cNvPr id="33796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013" y="973138"/>
            <a:ext cx="6881812" cy="99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TextBox 23"/>
          <p:cNvSpPr txBox="1">
            <a:spLocks noChangeArrowheads="1"/>
          </p:cNvSpPr>
          <p:nvPr/>
        </p:nvSpPr>
        <p:spPr bwMode="auto">
          <a:xfrm>
            <a:off x="1349375" y="1976438"/>
            <a:ext cx="1131888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>
                <a:latin typeface="Calibri" panose="020F0502020204030204" pitchFamily="34" charset="0"/>
              </a:rPr>
              <a:t>Programmed</a:t>
            </a:r>
          </a:p>
        </p:txBody>
      </p:sp>
      <p:sp>
        <p:nvSpPr>
          <p:cNvPr id="33798" name="TextBox 24"/>
          <p:cNvSpPr txBox="1">
            <a:spLocks noChangeArrowheads="1"/>
          </p:cNvSpPr>
          <p:nvPr/>
        </p:nvSpPr>
        <p:spPr bwMode="auto">
          <a:xfrm>
            <a:off x="3348038" y="1971675"/>
            <a:ext cx="7191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>
                <a:latin typeface="Calibri" panose="020F0502020204030204" pitchFamily="34" charset="0"/>
              </a:rPr>
              <a:t>Printed</a:t>
            </a:r>
          </a:p>
        </p:txBody>
      </p:sp>
      <p:sp>
        <p:nvSpPr>
          <p:cNvPr id="33799" name="TextBox 25"/>
          <p:cNvSpPr txBox="1">
            <a:spLocks noChangeArrowheads="1"/>
          </p:cNvSpPr>
          <p:nvPr/>
        </p:nvSpPr>
        <p:spPr bwMode="auto">
          <a:xfrm>
            <a:off x="5106988" y="1976438"/>
            <a:ext cx="915987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>
                <a:latin typeface="Calibri" panose="020F0502020204030204" pitchFamily="34" charset="0"/>
              </a:rPr>
              <a:t>ALD Ta</a:t>
            </a:r>
            <a:r>
              <a:rPr lang="en-US" altLang="en-US" sz="1400" baseline="-25000">
                <a:latin typeface="Calibri" panose="020F0502020204030204" pitchFamily="34" charset="0"/>
              </a:rPr>
              <a:t>2</a:t>
            </a:r>
            <a:r>
              <a:rPr lang="en-US" altLang="en-US" sz="1400">
                <a:latin typeface="Calibri" panose="020F0502020204030204" pitchFamily="34" charset="0"/>
              </a:rPr>
              <a:t>O</a:t>
            </a:r>
            <a:r>
              <a:rPr lang="en-US" altLang="en-US" sz="1400" baseline="-25000">
                <a:latin typeface="Calibri" panose="020F0502020204030204" pitchFamily="34" charset="0"/>
              </a:rPr>
              <a:t>5</a:t>
            </a:r>
            <a:endParaRPr lang="en-US" altLang="en-US" sz="1400">
              <a:latin typeface="Calibri" panose="020F0502020204030204" pitchFamily="34" charset="0"/>
            </a:endParaRPr>
          </a:p>
        </p:txBody>
      </p:sp>
      <p:sp>
        <p:nvSpPr>
          <p:cNvPr id="33800" name="TextBox 26"/>
          <p:cNvSpPr txBox="1">
            <a:spLocks noChangeArrowheads="1"/>
          </p:cNvSpPr>
          <p:nvPr/>
        </p:nvSpPr>
        <p:spPr bwMode="auto">
          <a:xfrm>
            <a:off x="7158038" y="1989138"/>
            <a:ext cx="1260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>
                <a:latin typeface="Calibri" panose="020F0502020204030204" pitchFamily="34" charset="0"/>
              </a:rPr>
              <a:t>Etched Sample</a:t>
            </a:r>
          </a:p>
        </p:txBody>
      </p:sp>
      <p:graphicFrame>
        <p:nvGraphicFramePr>
          <p:cNvPr id="3" name="Chart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2963079"/>
              </p:ext>
            </p:extLst>
          </p:nvPr>
        </p:nvGraphicFramePr>
        <p:xfrm>
          <a:off x="928688" y="2401888"/>
          <a:ext cx="5432425" cy="2573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3802" name="TextBox 28"/>
          <p:cNvSpPr txBox="1">
            <a:spLocks noChangeArrowheads="1"/>
          </p:cNvSpPr>
          <p:nvPr/>
        </p:nvSpPr>
        <p:spPr bwMode="auto">
          <a:xfrm rot="19988202">
            <a:off x="1240926" y="4865316"/>
            <a:ext cx="129016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b="1" dirty="0">
                <a:latin typeface="Calibri" panose="020F0502020204030204" pitchFamily="34" charset="0"/>
              </a:rPr>
              <a:t>Programmed</a:t>
            </a:r>
          </a:p>
        </p:txBody>
      </p:sp>
      <p:sp>
        <p:nvSpPr>
          <p:cNvPr id="33803" name="TextBox 29"/>
          <p:cNvSpPr txBox="1">
            <a:spLocks noChangeArrowheads="1"/>
          </p:cNvSpPr>
          <p:nvPr/>
        </p:nvSpPr>
        <p:spPr bwMode="auto">
          <a:xfrm>
            <a:off x="444568" y="2184464"/>
            <a:ext cx="9122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b="1" i="1" u="sng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Reality:</a:t>
            </a:r>
          </a:p>
        </p:txBody>
      </p:sp>
      <p:sp>
        <p:nvSpPr>
          <p:cNvPr id="33804" name="TextBox 30"/>
          <p:cNvSpPr txBox="1">
            <a:spLocks noChangeArrowheads="1"/>
          </p:cNvSpPr>
          <p:nvPr/>
        </p:nvSpPr>
        <p:spPr bwMode="auto">
          <a:xfrm rot="19988202">
            <a:off x="2469127" y="4807328"/>
            <a:ext cx="8070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b="1" dirty="0">
                <a:latin typeface="Calibri" panose="020F0502020204030204" pitchFamily="34" charset="0"/>
              </a:rPr>
              <a:t>Printed</a:t>
            </a:r>
          </a:p>
        </p:txBody>
      </p:sp>
      <p:sp>
        <p:nvSpPr>
          <p:cNvPr id="33805" name="TextBox 31"/>
          <p:cNvSpPr txBox="1">
            <a:spLocks noChangeArrowheads="1"/>
          </p:cNvSpPr>
          <p:nvPr/>
        </p:nvSpPr>
        <p:spPr bwMode="auto">
          <a:xfrm rot="19988202">
            <a:off x="2890570" y="4885497"/>
            <a:ext cx="1379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b="1">
                <a:latin typeface="Calibri" panose="020F0502020204030204" pitchFamily="34" charset="0"/>
              </a:rPr>
              <a:t>Thermal Cycle</a:t>
            </a:r>
          </a:p>
        </p:txBody>
      </p:sp>
      <p:sp>
        <p:nvSpPr>
          <p:cNvPr id="33806" name="TextBox 32"/>
          <p:cNvSpPr txBox="1">
            <a:spLocks noChangeArrowheads="1"/>
          </p:cNvSpPr>
          <p:nvPr/>
        </p:nvSpPr>
        <p:spPr bwMode="auto">
          <a:xfrm rot="19988202">
            <a:off x="4666655" y="4910897"/>
            <a:ext cx="143411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b="1">
                <a:latin typeface="Calibri" panose="020F0502020204030204" pitchFamily="34" charset="0"/>
              </a:rPr>
              <a:t>Etched Sample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2029322" y="4626148"/>
            <a:ext cx="0" cy="136525"/>
          </a:xfrm>
          <a:prstGeom prst="line">
            <a:avLst/>
          </a:prstGeom>
          <a:ln w="158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953247" y="4624561"/>
            <a:ext cx="0" cy="136525"/>
          </a:xfrm>
          <a:prstGeom prst="line">
            <a:avLst/>
          </a:prstGeom>
          <a:ln w="158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850185" y="4619798"/>
            <a:ext cx="0" cy="136525"/>
          </a:xfrm>
          <a:prstGeom prst="line">
            <a:avLst/>
          </a:prstGeom>
          <a:ln w="158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766172" y="4619798"/>
            <a:ext cx="0" cy="136525"/>
          </a:xfrm>
          <a:prstGeom prst="line">
            <a:avLst/>
          </a:prstGeom>
          <a:ln w="158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811" name="TextBox 37"/>
          <p:cNvSpPr txBox="1">
            <a:spLocks noChangeArrowheads="1"/>
          </p:cNvSpPr>
          <p:nvPr/>
        </p:nvSpPr>
        <p:spPr bwMode="auto">
          <a:xfrm>
            <a:off x="3262313" y="3193869"/>
            <a:ext cx="15398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i="1" dirty="0">
                <a:solidFill>
                  <a:schemeClr val="tx2"/>
                </a:solidFill>
                <a:latin typeface="Calibri" panose="020F0502020204030204" pitchFamily="34" charset="0"/>
              </a:rPr>
              <a:t>1% Shrinkage</a:t>
            </a:r>
          </a:p>
        </p:txBody>
      </p:sp>
      <p:cxnSp>
        <p:nvCxnSpPr>
          <p:cNvPr id="39" name="Straight Connector 38"/>
          <p:cNvCxnSpPr/>
          <p:nvPr/>
        </p:nvCxnSpPr>
        <p:spPr>
          <a:xfrm>
            <a:off x="5663110" y="4611861"/>
            <a:ext cx="0" cy="136525"/>
          </a:xfrm>
          <a:prstGeom prst="line">
            <a:avLst/>
          </a:prstGeom>
          <a:ln w="158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813" name="TextBox 39"/>
          <p:cNvSpPr txBox="1">
            <a:spLocks noChangeArrowheads="1"/>
          </p:cNvSpPr>
          <p:nvPr/>
        </p:nvSpPr>
        <p:spPr bwMode="auto">
          <a:xfrm rot="19988202">
            <a:off x="4077330" y="4826759"/>
            <a:ext cx="103637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b="1" dirty="0">
                <a:latin typeface="Calibri" panose="020F0502020204030204" pitchFamily="34" charset="0"/>
              </a:rPr>
              <a:t>ALD Ta</a:t>
            </a:r>
            <a:r>
              <a:rPr lang="en-US" altLang="en-US" sz="1600" b="1" baseline="-25000" dirty="0">
                <a:latin typeface="Calibri" panose="020F0502020204030204" pitchFamily="34" charset="0"/>
              </a:rPr>
              <a:t>2</a:t>
            </a:r>
            <a:r>
              <a:rPr lang="en-US" altLang="en-US" sz="1600" b="1" dirty="0">
                <a:latin typeface="Calibri" panose="020F0502020204030204" pitchFamily="34" charset="0"/>
              </a:rPr>
              <a:t>O</a:t>
            </a:r>
            <a:r>
              <a:rPr lang="en-US" altLang="en-US" sz="1600" b="1" baseline="-25000" dirty="0">
                <a:latin typeface="Calibri" panose="020F0502020204030204" pitchFamily="34" charset="0"/>
              </a:rPr>
              <a:t>5</a:t>
            </a:r>
            <a:endParaRPr lang="en-US" altLang="en-US" sz="1600" b="1" dirty="0">
              <a:latin typeface="Calibri" panose="020F0502020204030204" pitchFamily="34" charset="0"/>
            </a:endParaRPr>
          </a:p>
        </p:txBody>
      </p:sp>
      <p:sp>
        <p:nvSpPr>
          <p:cNvPr id="33814" name="TextBox 41"/>
          <p:cNvSpPr txBox="1">
            <a:spLocks noChangeArrowheads="1"/>
          </p:cNvSpPr>
          <p:nvPr/>
        </p:nvSpPr>
        <p:spPr bwMode="auto">
          <a:xfrm>
            <a:off x="5811838" y="3855873"/>
            <a:ext cx="322344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b="1" i="1" dirty="0">
                <a:solidFill>
                  <a:srgbClr val="C0504D"/>
                </a:solidFill>
                <a:latin typeface="Calibri" panose="020F0502020204030204" pitchFamily="34" charset="0"/>
              </a:rPr>
              <a:t>Thermal </a:t>
            </a:r>
            <a:r>
              <a:rPr lang="en-US" altLang="en-US" sz="1600" b="1" i="1" dirty="0" smtClean="0">
                <a:solidFill>
                  <a:srgbClr val="C0504D"/>
                </a:solidFill>
                <a:latin typeface="Calibri" panose="020F0502020204030204" pitchFamily="34" charset="0"/>
              </a:rPr>
              <a:t>burnout ~5-15% shrinkage </a:t>
            </a:r>
            <a:endParaRPr lang="en-US" altLang="en-US" sz="1600" b="1" i="1" dirty="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33815" name="TextBox 42"/>
          <p:cNvSpPr txBox="1">
            <a:spLocks noChangeArrowheads="1"/>
          </p:cNvSpPr>
          <p:nvPr/>
        </p:nvSpPr>
        <p:spPr bwMode="auto">
          <a:xfrm>
            <a:off x="5811838" y="3142679"/>
            <a:ext cx="292631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b="1" i="1" dirty="0">
                <a:solidFill>
                  <a:srgbClr val="7F46AA"/>
                </a:solidFill>
                <a:latin typeface="Calibri" panose="020F0502020204030204" pitchFamily="34" charset="0"/>
              </a:rPr>
              <a:t>Plasma </a:t>
            </a:r>
            <a:r>
              <a:rPr lang="en-US" altLang="en-US" sz="1600" b="1" i="1" dirty="0" smtClean="0">
                <a:solidFill>
                  <a:srgbClr val="7F46AA"/>
                </a:solidFill>
                <a:latin typeface="Calibri" panose="020F0502020204030204" pitchFamily="34" charset="0"/>
              </a:rPr>
              <a:t>Etching ~1-2% shrinkage</a:t>
            </a:r>
            <a:endParaRPr lang="en-US" altLang="en-US" sz="1600" b="1" i="1" dirty="0">
              <a:solidFill>
                <a:srgbClr val="7F46AA"/>
              </a:solidFill>
              <a:latin typeface="Calibri" panose="020F0502020204030204" pitchFamily="34" charset="0"/>
            </a:endParaRPr>
          </a:p>
        </p:txBody>
      </p:sp>
      <p:sp>
        <p:nvSpPr>
          <p:cNvPr id="33816" name="TextBox 43"/>
          <p:cNvSpPr txBox="1">
            <a:spLocks noChangeArrowheads="1"/>
          </p:cNvSpPr>
          <p:nvPr/>
        </p:nvSpPr>
        <p:spPr bwMode="auto">
          <a:xfrm>
            <a:off x="5816067" y="2793079"/>
            <a:ext cx="303275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b="1" i="1" dirty="0">
                <a:solidFill>
                  <a:srgbClr val="00B050"/>
                </a:solidFill>
                <a:latin typeface="Calibri" panose="020F0502020204030204" pitchFamily="34" charset="0"/>
              </a:rPr>
              <a:t>Solution </a:t>
            </a:r>
            <a:r>
              <a:rPr lang="en-US" altLang="en-US" sz="1600" b="1" i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Etching ~0.5% expansion</a:t>
            </a:r>
            <a:endParaRPr lang="en-US" altLang="en-US" sz="1600" b="1" i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2288161" y="2551828"/>
            <a:ext cx="712279" cy="499156"/>
          </a:xfrm>
          <a:prstGeom prst="line">
            <a:avLst/>
          </a:prstGeom>
          <a:ln w="19050" cmpd="sng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818" name="TextBox 44"/>
          <p:cNvSpPr txBox="1">
            <a:spLocks noChangeArrowheads="1"/>
          </p:cNvSpPr>
          <p:nvPr/>
        </p:nvSpPr>
        <p:spPr bwMode="auto">
          <a:xfrm>
            <a:off x="1860044" y="2687197"/>
            <a:ext cx="11707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solidFill>
                  <a:schemeClr val="tx2"/>
                </a:solidFill>
                <a:latin typeface="Calibri" panose="020F0502020204030204" pitchFamily="34" charset="0"/>
              </a:rPr>
              <a:t>~9% volume shrinkage</a:t>
            </a:r>
          </a:p>
        </p:txBody>
      </p:sp>
      <p:cxnSp>
        <p:nvCxnSpPr>
          <p:cNvPr id="46" name="Straight Connector 45"/>
          <p:cNvCxnSpPr/>
          <p:nvPr/>
        </p:nvCxnSpPr>
        <p:spPr>
          <a:xfrm>
            <a:off x="3167289" y="3116718"/>
            <a:ext cx="695325" cy="3175"/>
          </a:xfrm>
          <a:prstGeom prst="line">
            <a:avLst/>
          </a:prstGeom>
          <a:ln w="19050" cmpd="sng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032250" y="3135549"/>
            <a:ext cx="695325" cy="1587"/>
          </a:xfrm>
          <a:prstGeom prst="line">
            <a:avLst/>
          </a:prstGeom>
          <a:ln w="19050" cmpd="sng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823" name="Picture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1" r="40"/>
          <a:stretch>
            <a:fillRect/>
          </a:stretch>
        </p:blipFill>
        <p:spPr bwMode="auto">
          <a:xfrm>
            <a:off x="6376988" y="4287838"/>
            <a:ext cx="2659062" cy="214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24" name="TextBox 55"/>
          <p:cNvSpPr txBox="1">
            <a:spLocks noChangeArrowheads="1"/>
          </p:cNvSpPr>
          <p:nvPr/>
        </p:nvSpPr>
        <p:spPr bwMode="auto">
          <a:xfrm>
            <a:off x="457200" y="5580918"/>
            <a:ext cx="505583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ts val="1200"/>
              </a:spcBef>
            </a:pPr>
            <a:r>
              <a:rPr lang="en-US" altLang="en-US" sz="1600" i="1" dirty="0">
                <a:latin typeface="Calibri" panose="020F0502020204030204" pitchFamily="34" charset="0"/>
              </a:rPr>
              <a:t>AM Liners are printed, inserted into </a:t>
            </a:r>
            <a:r>
              <a:rPr lang="en-US" altLang="en-US" sz="1600" i="1" dirty="0" err="1">
                <a:latin typeface="Calibri" panose="020F0502020204030204" pitchFamily="34" charset="0"/>
              </a:rPr>
              <a:t>hohlraums</a:t>
            </a:r>
            <a:r>
              <a:rPr lang="en-US" altLang="en-US" sz="1600" i="1" dirty="0">
                <a:latin typeface="Calibri" panose="020F0502020204030204" pitchFamily="34" charset="0"/>
              </a:rPr>
              <a:t>, ALD coated to various thicknesses (5-20 nm) of tantalum oxide, and then the polymer is etched away.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464" y="1057663"/>
            <a:ext cx="3873704" cy="29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329349" y="185168"/>
            <a:ext cx="8522280" cy="797874"/>
          </a:xfrm>
          <a:prstGeom prst="rect">
            <a:avLst/>
          </a:prstGeom>
          <a:effectLst/>
        </p:spPr>
        <p:txBody>
          <a:bodyPr rIns="45720" anchor="b"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ctr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sz="6000" b="1" kern="1200">
                <a:solidFill>
                  <a:srgbClr val="214A8F"/>
                </a:solidFill>
                <a:effectLst/>
                <a:latin typeface="Arial"/>
                <a:ea typeface="+mj-ea"/>
                <a:cs typeface="Arial"/>
              </a:defRPr>
            </a:lvl1pPr>
          </a:lstStyle>
          <a:p>
            <a:pPr algn="l" defTabSz="914400">
              <a:defRPr/>
            </a:pPr>
            <a:endParaRPr lang="en-US" sz="2400" dirty="0" smtClean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algn="l" defTabSz="914400">
              <a:defRPr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We developed a solution etch process to remove the polymeric template without distorting the liner structure  </a:t>
            </a:r>
          </a:p>
        </p:txBody>
      </p:sp>
      <p:sp>
        <p:nvSpPr>
          <p:cNvPr id="34820" name="TextBox 12"/>
          <p:cNvSpPr txBox="1">
            <a:spLocks noChangeArrowheads="1"/>
          </p:cNvSpPr>
          <p:nvPr/>
        </p:nvSpPr>
        <p:spPr bwMode="auto">
          <a:xfrm>
            <a:off x="328614" y="1236663"/>
            <a:ext cx="55572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sz="1600" b="1" dirty="0">
                <a:latin typeface="Calibri" panose="020F0502020204030204" pitchFamily="34" charset="0"/>
              </a:rPr>
              <a:t>Initial attempts to ‘burn-out’ &gt;400 </a:t>
            </a:r>
            <a:r>
              <a:rPr lang="en-US" altLang="en-US" sz="1600" b="1" baseline="30000" dirty="0" err="1">
                <a:latin typeface="Calibri" panose="020F0502020204030204" pitchFamily="34" charset="0"/>
              </a:rPr>
              <a:t>o</a:t>
            </a:r>
            <a:r>
              <a:rPr lang="en-US" altLang="en-US" sz="1600" b="1" dirty="0" err="1">
                <a:latin typeface="Calibri" panose="020F0502020204030204" pitchFamily="34" charset="0"/>
              </a:rPr>
              <a:t>C</a:t>
            </a:r>
            <a:r>
              <a:rPr lang="en-US" altLang="en-US" sz="1600" b="1" dirty="0">
                <a:latin typeface="Calibri" panose="020F0502020204030204" pitchFamily="34" charset="0"/>
              </a:rPr>
              <a:t> or plasma etch away the polymeric template caused significant </a:t>
            </a:r>
            <a:r>
              <a:rPr lang="en-US" altLang="en-US" sz="1600" b="1" dirty="0" smtClean="0">
                <a:latin typeface="Calibri" panose="020F0502020204030204" pitchFamily="34" charset="0"/>
              </a:rPr>
              <a:t>shrinkage</a:t>
            </a:r>
            <a:endParaRPr lang="en-US" altLang="en-US" sz="1600" b="1" dirty="0">
              <a:latin typeface="Calibri" panose="020F0502020204030204" pitchFamily="34" charset="0"/>
            </a:endParaRPr>
          </a:p>
        </p:txBody>
      </p:sp>
      <p:graphicFrame>
        <p:nvGraphicFramePr>
          <p:cNvPr id="34821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8903290"/>
              </p:ext>
            </p:extLst>
          </p:nvPr>
        </p:nvGraphicFramePr>
        <p:xfrm>
          <a:off x="822326" y="3101975"/>
          <a:ext cx="4158048" cy="875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40" name="CS ChemDraw Drawing" r:id="rId4" imgW="4777895" imgH="1005912" progId="ChemDraw.Document.6.0">
                  <p:embed/>
                </p:oleObj>
              </mc:Choice>
              <mc:Fallback>
                <p:oleObj name="CS ChemDraw Drawing" r:id="rId4" imgW="4777895" imgH="1005912" progId="ChemDraw.Document.6.0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326" y="3101975"/>
                        <a:ext cx="4158048" cy="8753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4822" name="Straight Arrow Connector 14"/>
          <p:cNvCxnSpPr>
            <a:cxnSpLocks noChangeShapeType="1"/>
          </p:cNvCxnSpPr>
          <p:nvPr/>
        </p:nvCxnSpPr>
        <p:spPr bwMode="auto">
          <a:xfrm flipH="1" flipV="1">
            <a:off x="1119044" y="3619717"/>
            <a:ext cx="34925" cy="4222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23" name="Straight Arrow Connector 15"/>
          <p:cNvCxnSpPr>
            <a:cxnSpLocks noChangeShapeType="1"/>
          </p:cNvCxnSpPr>
          <p:nvPr/>
        </p:nvCxnSpPr>
        <p:spPr bwMode="auto">
          <a:xfrm flipH="1" flipV="1">
            <a:off x="3825953" y="3702324"/>
            <a:ext cx="258762" cy="17621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24" name="Straight Arrow Connector 16"/>
          <p:cNvCxnSpPr>
            <a:cxnSpLocks noChangeShapeType="1"/>
          </p:cNvCxnSpPr>
          <p:nvPr/>
        </p:nvCxnSpPr>
        <p:spPr bwMode="auto">
          <a:xfrm flipV="1">
            <a:off x="4463256" y="3712749"/>
            <a:ext cx="217488" cy="17621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825" name="TextBox 17"/>
          <p:cNvSpPr txBox="1">
            <a:spLocks noChangeArrowheads="1"/>
          </p:cNvSpPr>
          <p:nvPr/>
        </p:nvSpPr>
        <p:spPr bwMode="auto">
          <a:xfrm>
            <a:off x="280626" y="4040780"/>
            <a:ext cx="24141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 i="1" dirty="0"/>
              <a:t>Cross-linked (insoluble) photoresist</a:t>
            </a:r>
          </a:p>
        </p:txBody>
      </p:sp>
      <p:sp>
        <p:nvSpPr>
          <p:cNvPr id="34826" name="TextBox 18"/>
          <p:cNvSpPr txBox="1">
            <a:spLocks noChangeArrowheads="1"/>
          </p:cNvSpPr>
          <p:nvPr/>
        </p:nvSpPr>
        <p:spPr bwMode="auto">
          <a:xfrm>
            <a:off x="3491900" y="3986797"/>
            <a:ext cx="1676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 i="1" dirty="0"/>
              <a:t>Soluble Monomers</a:t>
            </a:r>
          </a:p>
        </p:txBody>
      </p:sp>
      <p:sp>
        <p:nvSpPr>
          <p:cNvPr id="34827" name="Rectangle 19"/>
          <p:cNvSpPr>
            <a:spLocks noChangeArrowheads="1"/>
          </p:cNvSpPr>
          <p:nvPr/>
        </p:nvSpPr>
        <p:spPr bwMode="auto">
          <a:xfrm>
            <a:off x="280626" y="2148562"/>
            <a:ext cx="541655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sz="1600" b="1" dirty="0">
                <a:solidFill>
                  <a:srgbClr val="214A8F"/>
                </a:solidFill>
                <a:latin typeface="Calibri" panose="020F0502020204030204" pitchFamily="34" charset="0"/>
              </a:rPr>
              <a:t>Selective solution etching of the template results in no volumetric shrinkage. </a:t>
            </a:r>
            <a:r>
              <a:rPr lang="en-US" altLang="en-US" sz="1400" b="1" i="1" dirty="0">
                <a:latin typeface="Calibri" panose="020F0502020204030204" pitchFamily="34" charset="0"/>
              </a:rPr>
              <a:t>*The volume of the part actually increases by ~0.5% after solution etching.</a:t>
            </a:r>
          </a:p>
        </p:txBody>
      </p:sp>
      <p:pic>
        <p:nvPicPr>
          <p:cNvPr id="34828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431" y="4478885"/>
            <a:ext cx="7549737" cy="200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2982"/>
            <a:ext cx="4383088" cy="3505043"/>
          </a:xfrm>
          <a:prstGeom prst="rect">
            <a:avLst/>
          </a:prstGeom>
          <a:noFill/>
          <a:ln w="349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3" name="TextBox 45"/>
          <p:cNvSpPr txBox="1">
            <a:spLocks noChangeArrowheads="1"/>
          </p:cNvSpPr>
          <p:nvPr/>
        </p:nvSpPr>
        <p:spPr bwMode="auto">
          <a:xfrm rot="-3974373">
            <a:off x="330994" y="3875882"/>
            <a:ext cx="1882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b="1"/>
              <a:t>Au Hohlraum</a:t>
            </a:r>
          </a:p>
        </p:txBody>
      </p:sp>
      <p:sp>
        <p:nvSpPr>
          <p:cNvPr id="35844" name="TextBox 46"/>
          <p:cNvSpPr txBox="1">
            <a:spLocks noChangeArrowheads="1"/>
          </p:cNvSpPr>
          <p:nvPr/>
        </p:nvSpPr>
        <p:spPr bwMode="auto">
          <a:xfrm rot="-1279034">
            <a:off x="1998663" y="4205288"/>
            <a:ext cx="22844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b="1">
                <a:solidFill>
                  <a:srgbClr val="FFC000"/>
                </a:solidFill>
              </a:rPr>
              <a:t>AM-Foam</a:t>
            </a:r>
          </a:p>
        </p:txBody>
      </p:sp>
      <p:sp>
        <p:nvSpPr>
          <p:cNvPr id="35845" name="Rectangle 2"/>
          <p:cNvSpPr>
            <a:spLocks noChangeArrowheads="1"/>
          </p:cNvSpPr>
          <p:nvPr/>
        </p:nvSpPr>
        <p:spPr bwMode="auto">
          <a:xfrm rot="-1284135">
            <a:off x="1817688" y="4395788"/>
            <a:ext cx="21177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600" b="1">
              <a:solidFill>
                <a:srgbClr val="FFC000"/>
              </a:solidFill>
            </a:endParaRPr>
          </a:p>
          <a:p>
            <a:r>
              <a:rPr lang="en-US" altLang="en-US" sz="1600" b="1">
                <a:solidFill>
                  <a:srgbClr val="FFC000"/>
                </a:solidFill>
              </a:rPr>
              <a:t>Density ~ 20 mg/cc</a:t>
            </a:r>
          </a:p>
        </p:txBody>
      </p:sp>
      <p:pic>
        <p:nvPicPr>
          <p:cNvPr id="35846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17" y="1076584"/>
            <a:ext cx="2126754" cy="187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643" y="1713492"/>
            <a:ext cx="2080334" cy="1665115"/>
          </a:xfrm>
          <a:prstGeom prst="rect">
            <a:avLst/>
          </a:prstGeom>
          <a:noFill/>
          <a:ln w="254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1" name="Straight Connector 50"/>
          <p:cNvCxnSpPr/>
          <p:nvPr/>
        </p:nvCxnSpPr>
        <p:spPr>
          <a:xfrm>
            <a:off x="3784643" y="3388165"/>
            <a:ext cx="85683" cy="631385"/>
          </a:xfrm>
          <a:prstGeom prst="line">
            <a:avLst/>
          </a:prstGeom>
          <a:ln w="25400" cmpd="sng">
            <a:solidFill>
              <a:srgbClr val="FFC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3870325" y="3368675"/>
            <a:ext cx="1939925" cy="663575"/>
          </a:xfrm>
          <a:prstGeom prst="line">
            <a:avLst/>
          </a:prstGeom>
          <a:ln w="25400" cmpd="sng">
            <a:solidFill>
              <a:srgbClr val="FFC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329349" y="185168"/>
            <a:ext cx="8522280" cy="797874"/>
          </a:xfrm>
          <a:prstGeom prst="rect">
            <a:avLst/>
          </a:prstGeom>
          <a:effectLst/>
        </p:spPr>
        <p:txBody>
          <a:bodyPr rIns="45720" anchor="b"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ctr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sz="6000" b="1" kern="1200">
                <a:solidFill>
                  <a:srgbClr val="214A8F"/>
                </a:solidFill>
                <a:effectLst/>
                <a:latin typeface="Arial"/>
                <a:ea typeface="+mj-ea"/>
                <a:cs typeface="Arial"/>
              </a:defRPr>
            </a:lvl1pPr>
          </a:lstStyle>
          <a:p>
            <a:pPr algn="l" defTabSz="914400">
              <a:defRPr/>
            </a:pPr>
            <a:endParaRPr lang="en-US" sz="2400" dirty="0" smtClean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algn="l" defTabSz="914400">
              <a:defRPr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We have successfully demonstrated the templating process on a full scale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hohlraum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 liner </a:t>
            </a:r>
          </a:p>
        </p:txBody>
      </p:sp>
      <p:sp>
        <p:nvSpPr>
          <p:cNvPr id="35851" name="TextBox 14"/>
          <p:cNvSpPr txBox="1">
            <a:spLocks noChangeArrowheads="1"/>
          </p:cNvSpPr>
          <p:nvPr/>
        </p:nvSpPr>
        <p:spPr bwMode="auto">
          <a:xfrm>
            <a:off x="2516187" y="1083714"/>
            <a:ext cx="62182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altLang="en-US" sz="1600" b="1" dirty="0">
                <a:latin typeface="Calibri" panose="020F0502020204030204" pitchFamily="34" charset="0"/>
              </a:rPr>
              <a:t>F</a:t>
            </a:r>
            <a:r>
              <a:rPr lang="en-US" altLang="en-US" sz="1600" b="1" dirty="0" smtClean="0">
                <a:latin typeface="Calibri" panose="020F0502020204030204" pitchFamily="34" charset="0"/>
              </a:rPr>
              <a:t>ull scale, </a:t>
            </a:r>
            <a:r>
              <a:rPr lang="en-US" altLang="en-US" sz="1600" b="1" dirty="0">
                <a:latin typeface="Calibri" panose="020F0502020204030204" pitchFamily="34" charset="0"/>
              </a:rPr>
              <a:t>5.769 mm </a:t>
            </a:r>
            <a:r>
              <a:rPr lang="en-US" altLang="en-US" sz="1600" b="1" dirty="0" smtClean="0">
                <a:latin typeface="Calibri" panose="020F0502020204030204" pitchFamily="34" charset="0"/>
              </a:rPr>
              <a:t>diameter 20 mg/cc Ta</a:t>
            </a:r>
            <a:r>
              <a:rPr lang="en-US" altLang="en-US" sz="1600" b="1" baseline="-25000" dirty="0" smtClean="0">
                <a:latin typeface="Calibri" panose="020F0502020204030204" pitchFamily="34" charset="0"/>
              </a:rPr>
              <a:t>2</a:t>
            </a:r>
            <a:r>
              <a:rPr lang="en-US" altLang="en-US" sz="1600" b="1" dirty="0" smtClean="0">
                <a:latin typeface="Calibri" panose="020F0502020204030204" pitchFamily="34" charset="0"/>
              </a:rPr>
              <a:t>O</a:t>
            </a:r>
            <a:r>
              <a:rPr lang="en-US" altLang="en-US" sz="1600" b="1" baseline="-25000" dirty="0" smtClean="0">
                <a:latin typeface="Calibri" panose="020F0502020204030204" pitchFamily="34" charset="0"/>
              </a:rPr>
              <a:t>5</a:t>
            </a:r>
            <a:r>
              <a:rPr lang="en-US" altLang="en-US" sz="1600" b="1" dirty="0" smtClean="0">
                <a:latin typeface="Calibri" panose="020F0502020204030204" pitchFamily="34" charset="0"/>
              </a:rPr>
              <a:t> (10 nm) </a:t>
            </a:r>
            <a:r>
              <a:rPr lang="en-US" altLang="en-US" sz="1600" b="1" dirty="0">
                <a:latin typeface="Calibri" panose="020F0502020204030204" pitchFamily="34" charset="0"/>
              </a:rPr>
              <a:t>liner with 200 um thick walls </a:t>
            </a:r>
            <a:r>
              <a:rPr lang="en-US" altLang="en-US" sz="1600" b="1" dirty="0" smtClean="0">
                <a:latin typeface="Calibri" panose="020F0502020204030204" pitchFamily="34" charset="0"/>
              </a:rPr>
              <a:t>inserted into a Au </a:t>
            </a:r>
            <a:r>
              <a:rPr lang="en-US" altLang="en-US" sz="1600" b="1" dirty="0" err="1" smtClean="0">
                <a:latin typeface="Calibri" panose="020F0502020204030204" pitchFamily="34" charset="0"/>
              </a:rPr>
              <a:t>hohlraum</a:t>
            </a:r>
            <a:r>
              <a:rPr lang="en-US" altLang="en-US" sz="1600" b="1" dirty="0" smtClean="0">
                <a:latin typeface="Calibri" panose="020F0502020204030204" pitchFamily="34" charset="0"/>
              </a:rPr>
              <a:t>.</a:t>
            </a:r>
            <a:endParaRPr lang="en-US" altLang="en-US" sz="1600" b="1" dirty="0">
              <a:latin typeface="Calibri" panose="020F0502020204030204" pitchFamily="34" charset="0"/>
            </a:endParaRPr>
          </a:p>
        </p:txBody>
      </p:sp>
      <p:pic>
        <p:nvPicPr>
          <p:cNvPr id="3585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109" y="2031662"/>
            <a:ext cx="2882991" cy="3672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Freeform 22"/>
          <p:cNvSpPr/>
          <p:nvPr/>
        </p:nvSpPr>
        <p:spPr bwMode="auto">
          <a:xfrm>
            <a:off x="6045109" y="2031662"/>
            <a:ext cx="2882991" cy="3650443"/>
          </a:xfrm>
          <a:custGeom>
            <a:avLst/>
            <a:gdLst>
              <a:gd name="connsiteX0" fmla="*/ 0 w 5391150"/>
              <a:gd name="connsiteY0" fmla="*/ 0 h 6867525"/>
              <a:gd name="connsiteX1" fmla="*/ 9525 w 5391150"/>
              <a:gd name="connsiteY1" fmla="*/ 2152650 h 6867525"/>
              <a:gd name="connsiteX2" fmla="*/ 685800 w 5391150"/>
              <a:gd name="connsiteY2" fmla="*/ 2152650 h 6867525"/>
              <a:gd name="connsiteX3" fmla="*/ 676275 w 5391150"/>
              <a:gd name="connsiteY3" fmla="*/ 3067050 h 6867525"/>
              <a:gd name="connsiteX4" fmla="*/ 1685925 w 5391150"/>
              <a:gd name="connsiteY4" fmla="*/ 3067050 h 6867525"/>
              <a:gd name="connsiteX5" fmla="*/ 1666875 w 5391150"/>
              <a:gd name="connsiteY5" fmla="*/ 3171825 h 6867525"/>
              <a:gd name="connsiteX6" fmla="*/ 771525 w 5391150"/>
              <a:gd name="connsiteY6" fmla="*/ 3171825 h 6867525"/>
              <a:gd name="connsiteX7" fmla="*/ 781050 w 5391150"/>
              <a:gd name="connsiteY7" fmla="*/ 6867525 h 6867525"/>
              <a:gd name="connsiteX8" fmla="*/ 5391150 w 5391150"/>
              <a:gd name="connsiteY8" fmla="*/ 6858000 h 6867525"/>
              <a:gd name="connsiteX9" fmla="*/ 5381625 w 5391150"/>
              <a:gd name="connsiteY9" fmla="*/ 3162300 h 6867525"/>
              <a:gd name="connsiteX10" fmla="*/ 4114800 w 5391150"/>
              <a:gd name="connsiteY10" fmla="*/ 3162300 h 6867525"/>
              <a:gd name="connsiteX11" fmla="*/ 4133850 w 5391150"/>
              <a:gd name="connsiteY11" fmla="*/ 2447925 h 6867525"/>
              <a:gd name="connsiteX12" fmla="*/ 3352800 w 5391150"/>
              <a:gd name="connsiteY12" fmla="*/ 2457450 h 6867525"/>
              <a:gd name="connsiteX13" fmla="*/ 3343275 w 5391150"/>
              <a:gd name="connsiteY13" fmla="*/ 933450 h 6867525"/>
              <a:gd name="connsiteX14" fmla="*/ 2676525 w 5391150"/>
              <a:gd name="connsiteY14" fmla="*/ 923925 h 6867525"/>
              <a:gd name="connsiteX15" fmla="*/ 2676525 w 5391150"/>
              <a:gd name="connsiteY15" fmla="*/ 9525 h 6867525"/>
              <a:gd name="connsiteX16" fmla="*/ 0 w 5391150"/>
              <a:gd name="connsiteY16" fmla="*/ 0 h 6867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91150" h="6867525">
                <a:moveTo>
                  <a:pt x="0" y="0"/>
                </a:moveTo>
                <a:lnTo>
                  <a:pt x="9525" y="2152650"/>
                </a:lnTo>
                <a:lnTo>
                  <a:pt x="685800" y="2152650"/>
                </a:lnTo>
                <a:lnTo>
                  <a:pt x="676275" y="3067050"/>
                </a:lnTo>
                <a:lnTo>
                  <a:pt x="1685925" y="3067050"/>
                </a:lnTo>
                <a:lnTo>
                  <a:pt x="1666875" y="3171825"/>
                </a:lnTo>
                <a:lnTo>
                  <a:pt x="771525" y="3171825"/>
                </a:lnTo>
                <a:lnTo>
                  <a:pt x="781050" y="6867525"/>
                </a:lnTo>
                <a:lnTo>
                  <a:pt x="5391150" y="6858000"/>
                </a:lnTo>
                <a:lnTo>
                  <a:pt x="5381625" y="3162300"/>
                </a:lnTo>
                <a:lnTo>
                  <a:pt x="4114800" y="3162300"/>
                </a:lnTo>
                <a:lnTo>
                  <a:pt x="4133850" y="2447925"/>
                </a:lnTo>
                <a:lnTo>
                  <a:pt x="3352800" y="2457450"/>
                </a:lnTo>
                <a:lnTo>
                  <a:pt x="3343275" y="933450"/>
                </a:lnTo>
                <a:lnTo>
                  <a:pt x="2676525" y="923925"/>
                </a:lnTo>
                <a:lnTo>
                  <a:pt x="2676525" y="9525"/>
                </a:lnTo>
                <a:lnTo>
                  <a:pt x="0" y="0"/>
                </a:lnTo>
                <a:close/>
              </a:path>
            </a:pathLst>
          </a:custGeom>
          <a:noFill/>
          <a:ln w="28575">
            <a:solidFill>
              <a:srgbClr val="FFC000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b"/>
          <a:lstStyle/>
          <a:p>
            <a:pPr algn="ctr">
              <a:defRPr/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7" name="Freeform 26"/>
          <p:cNvSpPr>
            <a:spLocks noChangeAspect="1"/>
          </p:cNvSpPr>
          <p:nvPr/>
        </p:nvSpPr>
        <p:spPr bwMode="auto">
          <a:xfrm>
            <a:off x="2230437" y="3023834"/>
            <a:ext cx="571500" cy="728662"/>
          </a:xfrm>
          <a:custGeom>
            <a:avLst/>
            <a:gdLst>
              <a:gd name="connsiteX0" fmla="*/ 0 w 5391150"/>
              <a:gd name="connsiteY0" fmla="*/ 0 h 6867525"/>
              <a:gd name="connsiteX1" fmla="*/ 9525 w 5391150"/>
              <a:gd name="connsiteY1" fmla="*/ 2152650 h 6867525"/>
              <a:gd name="connsiteX2" fmla="*/ 685800 w 5391150"/>
              <a:gd name="connsiteY2" fmla="*/ 2152650 h 6867525"/>
              <a:gd name="connsiteX3" fmla="*/ 676275 w 5391150"/>
              <a:gd name="connsiteY3" fmla="*/ 3067050 h 6867525"/>
              <a:gd name="connsiteX4" fmla="*/ 1685925 w 5391150"/>
              <a:gd name="connsiteY4" fmla="*/ 3067050 h 6867525"/>
              <a:gd name="connsiteX5" fmla="*/ 1666875 w 5391150"/>
              <a:gd name="connsiteY5" fmla="*/ 3171825 h 6867525"/>
              <a:gd name="connsiteX6" fmla="*/ 771525 w 5391150"/>
              <a:gd name="connsiteY6" fmla="*/ 3171825 h 6867525"/>
              <a:gd name="connsiteX7" fmla="*/ 781050 w 5391150"/>
              <a:gd name="connsiteY7" fmla="*/ 6867525 h 6867525"/>
              <a:gd name="connsiteX8" fmla="*/ 5391150 w 5391150"/>
              <a:gd name="connsiteY8" fmla="*/ 6858000 h 6867525"/>
              <a:gd name="connsiteX9" fmla="*/ 5381625 w 5391150"/>
              <a:gd name="connsiteY9" fmla="*/ 3162300 h 6867525"/>
              <a:gd name="connsiteX10" fmla="*/ 4114800 w 5391150"/>
              <a:gd name="connsiteY10" fmla="*/ 3162300 h 6867525"/>
              <a:gd name="connsiteX11" fmla="*/ 4133850 w 5391150"/>
              <a:gd name="connsiteY11" fmla="*/ 2447925 h 6867525"/>
              <a:gd name="connsiteX12" fmla="*/ 3352800 w 5391150"/>
              <a:gd name="connsiteY12" fmla="*/ 2457450 h 6867525"/>
              <a:gd name="connsiteX13" fmla="*/ 3343275 w 5391150"/>
              <a:gd name="connsiteY13" fmla="*/ 933450 h 6867525"/>
              <a:gd name="connsiteX14" fmla="*/ 2676525 w 5391150"/>
              <a:gd name="connsiteY14" fmla="*/ 923925 h 6867525"/>
              <a:gd name="connsiteX15" fmla="*/ 2676525 w 5391150"/>
              <a:gd name="connsiteY15" fmla="*/ 9525 h 6867525"/>
              <a:gd name="connsiteX16" fmla="*/ 0 w 5391150"/>
              <a:gd name="connsiteY16" fmla="*/ 0 h 6867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91150" h="6867525">
                <a:moveTo>
                  <a:pt x="0" y="0"/>
                </a:moveTo>
                <a:lnTo>
                  <a:pt x="9525" y="2152650"/>
                </a:lnTo>
                <a:lnTo>
                  <a:pt x="685800" y="2152650"/>
                </a:lnTo>
                <a:lnTo>
                  <a:pt x="676275" y="3067050"/>
                </a:lnTo>
                <a:lnTo>
                  <a:pt x="1685925" y="3067050"/>
                </a:lnTo>
                <a:lnTo>
                  <a:pt x="1666875" y="3171825"/>
                </a:lnTo>
                <a:lnTo>
                  <a:pt x="771525" y="3171825"/>
                </a:lnTo>
                <a:lnTo>
                  <a:pt x="781050" y="6867525"/>
                </a:lnTo>
                <a:lnTo>
                  <a:pt x="5391150" y="6858000"/>
                </a:lnTo>
                <a:lnTo>
                  <a:pt x="5381625" y="3162300"/>
                </a:lnTo>
                <a:lnTo>
                  <a:pt x="4114800" y="3162300"/>
                </a:lnTo>
                <a:lnTo>
                  <a:pt x="4133850" y="2447925"/>
                </a:lnTo>
                <a:lnTo>
                  <a:pt x="3352800" y="2457450"/>
                </a:lnTo>
                <a:lnTo>
                  <a:pt x="3343275" y="933450"/>
                </a:lnTo>
                <a:lnTo>
                  <a:pt x="2676525" y="923925"/>
                </a:lnTo>
                <a:lnTo>
                  <a:pt x="2676525" y="9525"/>
                </a:lnTo>
                <a:lnTo>
                  <a:pt x="0" y="0"/>
                </a:lnTo>
                <a:close/>
              </a:path>
            </a:pathLst>
          </a:custGeom>
          <a:noFill/>
          <a:ln w="25400">
            <a:solidFill>
              <a:srgbClr val="FFC000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b"/>
          <a:lstStyle/>
          <a:p>
            <a:pPr algn="ctr">
              <a:defRPr/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5855" name="TextBox 16"/>
          <p:cNvSpPr txBox="1">
            <a:spLocks noChangeArrowheads="1"/>
          </p:cNvSpPr>
          <p:nvPr/>
        </p:nvSpPr>
        <p:spPr bwMode="auto">
          <a:xfrm>
            <a:off x="4840288" y="4041775"/>
            <a:ext cx="1671637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 i="1">
                <a:latin typeface="Calibri" panose="020F0502020204030204" pitchFamily="34" charset="0"/>
              </a:rPr>
              <a:t>Buckling defects due to lattice swelling during etching</a:t>
            </a:r>
          </a:p>
        </p:txBody>
      </p:sp>
      <p:sp>
        <p:nvSpPr>
          <p:cNvPr id="19" name="Rectangle 7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0" y="5876925"/>
            <a:ext cx="9144000" cy="55245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tIns="0" bIns="0" anchor="ctr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We are currently working on improving the reproducibility of this process, which will entail development of more advanced lattice designs that can better accommodate swelling. </a:t>
            </a:r>
            <a:endParaRPr lang="en-US" i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2726"/>
          <a:stretch/>
        </p:blipFill>
        <p:spPr>
          <a:xfrm>
            <a:off x="3511084" y="1094426"/>
            <a:ext cx="3657600" cy="28299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Finally, we are working to develop atomistic and continuum scale models to improve DLW-TPP process optimization and to guide photoresist design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8876"/>
          <a:stretch/>
        </p:blipFill>
        <p:spPr>
          <a:xfrm>
            <a:off x="150907" y="1580930"/>
            <a:ext cx="3721345" cy="21815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947A2F8-4682-D341-AC81-9568B59115B9}"/>
              </a:ext>
            </a:extLst>
          </p:cNvPr>
          <p:cNvSpPr txBox="1"/>
          <p:nvPr/>
        </p:nvSpPr>
        <p:spPr>
          <a:xfrm>
            <a:off x="5700963" y="3076354"/>
            <a:ext cx="2095702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Calibri" panose="020F0502020204030204" pitchFamily="34" charset="0"/>
              </a:rPr>
              <a:t>O</a:t>
            </a:r>
            <a:r>
              <a:rPr lang="en-US" sz="1600" b="1" baseline="-25000" dirty="0" smtClean="0">
                <a:latin typeface="Calibri" panose="020F0502020204030204" pitchFamily="34" charset="0"/>
              </a:rPr>
              <a:t>2</a:t>
            </a:r>
            <a:r>
              <a:rPr lang="en-US" sz="1600" b="1" dirty="0" smtClean="0">
                <a:latin typeface="Calibri" panose="020F0502020204030204" pitchFamily="34" charset="0"/>
              </a:rPr>
              <a:t> concentration field </a:t>
            </a:r>
          </a:p>
          <a:p>
            <a:r>
              <a:rPr lang="en-US" sz="1600" b="1" dirty="0" smtClean="0">
                <a:latin typeface="Calibri" panose="020F0502020204030204" pitchFamily="34" charset="0"/>
              </a:rPr>
              <a:t>Degree of conversion </a:t>
            </a:r>
            <a:endParaRPr lang="en-US" sz="1600" b="1" dirty="0">
              <a:latin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271" y="5322282"/>
            <a:ext cx="1889263" cy="145015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B43D32CB-B8C1-8E47-86F3-3EEDF131E53A}"/>
              </a:ext>
            </a:extLst>
          </p:cNvPr>
          <p:cNvGrpSpPr/>
          <p:nvPr/>
        </p:nvGrpSpPr>
        <p:grpSpPr>
          <a:xfrm>
            <a:off x="118390" y="4477410"/>
            <a:ext cx="1584614" cy="1020560"/>
            <a:chOff x="720050" y="3816707"/>
            <a:chExt cx="2605315" cy="183957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DBE6B85D-4B2D-CE40-A60E-56F00A36C6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4228" b="20973"/>
            <a:stretch/>
          </p:blipFill>
          <p:spPr>
            <a:xfrm rot="3624894">
              <a:off x="1876689" y="4207610"/>
              <a:ext cx="1758101" cy="113925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00E3B57F-20DA-BE40-84AA-685F37B096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4227" r="4398" b="23220"/>
            <a:stretch/>
          </p:blipFill>
          <p:spPr>
            <a:xfrm rot="19445807">
              <a:off x="720050" y="3816707"/>
              <a:ext cx="1680788" cy="1099763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5670FC0F-304A-5245-A6C1-FBA1522A63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07396" y="4133669"/>
              <a:ext cx="223283" cy="127590"/>
            </a:xfrm>
            <a:prstGeom prst="line">
              <a:avLst/>
            </a:prstGeom>
            <a:ln w="28575" cmpd="sng">
              <a:solidFill>
                <a:schemeClr val="accent1">
                  <a:lumMod val="7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Curved Left Arrow 19"/>
          <p:cNvSpPr/>
          <p:nvPr/>
        </p:nvSpPr>
        <p:spPr bwMode="auto">
          <a:xfrm rot="19100467">
            <a:off x="1914057" y="4708863"/>
            <a:ext cx="195046" cy="788175"/>
          </a:xfrm>
          <a:prstGeom prst="curvedLeftArrow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33229F3-71B6-B64A-B87A-0E82D2270A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2741" y="4472521"/>
            <a:ext cx="1943502" cy="194350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7F1B4DBC-FCE8-4840-9A3D-44A72590409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874"/>
          <a:stretch/>
        </p:blipFill>
        <p:spPr>
          <a:xfrm>
            <a:off x="7178332" y="4577074"/>
            <a:ext cx="1964618" cy="184921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E34E0AED-E323-F945-A5FD-9C08AC59B6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6034" y="4467417"/>
            <a:ext cx="1935137" cy="19351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56842EB-4309-BA4B-8CBB-B7C413D33B66}"/>
              </a:ext>
            </a:extLst>
          </p:cNvPr>
          <p:cNvSpPr txBox="1"/>
          <p:nvPr/>
        </p:nvSpPr>
        <p:spPr>
          <a:xfrm>
            <a:off x="1642424" y="4368175"/>
            <a:ext cx="19139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>
                <a:latin typeface="Calibri" panose="020F0502020204030204" pitchFamily="34" charset="0"/>
              </a:rPr>
              <a:t>…new bond, bend, and torsion topology is mapped onto the affected region</a:t>
            </a:r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xmlns="" id="{E74B1830-E120-7846-9B21-0A6733E63C7B}"/>
              </a:ext>
            </a:extLst>
          </p:cNvPr>
          <p:cNvSpPr/>
          <p:nvPr/>
        </p:nvSpPr>
        <p:spPr bwMode="auto">
          <a:xfrm>
            <a:off x="5079959" y="5256956"/>
            <a:ext cx="605563" cy="289376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xmlns="" id="{E74B1830-E120-7846-9B21-0A6733E63C7B}"/>
              </a:ext>
            </a:extLst>
          </p:cNvPr>
          <p:cNvSpPr/>
          <p:nvPr/>
        </p:nvSpPr>
        <p:spPr bwMode="auto">
          <a:xfrm>
            <a:off x="6988916" y="5256956"/>
            <a:ext cx="605563" cy="289376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2947A2F8-4682-D341-AC81-9568B59115B9}"/>
              </a:ext>
            </a:extLst>
          </p:cNvPr>
          <p:cNvSpPr txBox="1"/>
          <p:nvPr/>
        </p:nvSpPr>
        <p:spPr>
          <a:xfrm>
            <a:off x="4672984" y="4230475"/>
            <a:ext cx="35178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Atomistic = Network Morphologies</a:t>
            </a:r>
            <a:endParaRPr lang="en-US" b="1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52460917-226B-5B43-B293-3111987F8CA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589" y="1152808"/>
            <a:ext cx="2303550" cy="184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25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1" r="40"/>
          <a:stretch>
            <a:fillRect/>
          </a:stretch>
        </p:blipFill>
        <p:spPr bwMode="auto">
          <a:xfrm>
            <a:off x="4827" y="-12200"/>
            <a:ext cx="9144000" cy="6499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TextBox 22"/>
          <p:cNvSpPr txBox="1">
            <a:spLocks noChangeArrowheads="1"/>
          </p:cNvSpPr>
          <p:nvPr/>
        </p:nvSpPr>
        <p:spPr bwMode="auto">
          <a:xfrm>
            <a:off x="4846668" y="4614322"/>
            <a:ext cx="528992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800"/>
              </a:spcBef>
              <a:buClr>
                <a:srgbClr val="376092"/>
              </a:buClr>
              <a:buSzPct val="9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buSzPct val="90000"/>
              <a:buFont typeface="Calibri" panose="020F0502020204030204" pitchFamily="34" charset="0"/>
              <a:buChar char="—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buSzPct val="9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SzPct val="100000"/>
              <a:buFont typeface="Lucida Grande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tabLst>
                <a:tab pos="1200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200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200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200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200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600" b="1" u="sng" dirty="0" smtClean="0">
                <a:solidFill>
                  <a:schemeClr val="bg1"/>
                </a:solidFill>
                <a:latin typeface="+mn-lt"/>
                <a:ea typeface="MS PGothic" panose="020B0600070205080204" pitchFamily="34" charset="-128"/>
              </a:rPr>
              <a:t>Project Team</a:t>
            </a:r>
            <a:endParaRPr lang="en-US" altLang="en-US" sz="1600" b="1" u="sng" dirty="0">
              <a:solidFill>
                <a:schemeClr val="bg1"/>
              </a:solidFill>
              <a:latin typeface="+mn-lt"/>
              <a:ea typeface="MS PGothic" panose="020B0600070205080204" pitchFamily="34" charset="-128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400" b="1" dirty="0" smtClean="0">
                <a:solidFill>
                  <a:schemeClr val="bg1"/>
                </a:solidFill>
                <a:latin typeface="+mn-lt"/>
                <a:ea typeface="MS PGothic" panose="020B0600070205080204" pitchFamily="34" charset="-128"/>
              </a:rPr>
              <a:t>Juergen Biener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400" b="1" dirty="0" smtClean="0">
                <a:solidFill>
                  <a:schemeClr val="bg1"/>
                </a:solidFill>
                <a:latin typeface="+mn-lt"/>
                <a:ea typeface="MS PGothic" panose="020B0600070205080204" pitchFamily="34" charset="-128"/>
              </a:rPr>
              <a:t>Michael Stadermann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400" b="1" dirty="0" smtClean="0">
                <a:solidFill>
                  <a:schemeClr val="bg1"/>
                </a:solidFill>
                <a:latin typeface="+mn-lt"/>
                <a:ea typeface="MS PGothic" panose="020B0600070205080204" pitchFamily="34" charset="-128"/>
              </a:rPr>
              <a:t>Monika M. Biener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400" b="1" dirty="0" smtClean="0">
                <a:solidFill>
                  <a:schemeClr val="bg1"/>
                </a:solidFill>
                <a:latin typeface="+mn-lt"/>
                <a:ea typeface="MS PGothic" panose="020B0600070205080204" pitchFamily="34" charset="-128"/>
              </a:rPr>
              <a:t>Matthew Worthington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400" b="1" dirty="0" smtClean="0">
                <a:solidFill>
                  <a:schemeClr val="bg1"/>
                </a:solidFill>
                <a:latin typeface="+mn-lt"/>
                <a:ea typeface="MS PGothic" panose="020B0600070205080204" pitchFamily="34" charset="-128"/>
              </a:rPr>
              <a:t>Salmaan H. Baxamusa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400" b="1" dirty="0" smtClean="0">
                <a:solidFill>
                  <a:schemeClr val="bg1"/>
                </a:solidFill>
                <a:latin typeface="+mn-lt"/>
                <a:ea typeface="MS PGothic" panose="020B0600070205080204" pitchFamily="34" charset="-128"/>
              </a:rPr>
              <a:t>Jianchao Ye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sz="1600" b="1" dirty="0" smtClean="0">
              <a:solidFill>
                <a:schemeClr val="bg1"/>
              </a:solidFill>
              <a:latin typeface="+mn-lt"/>
              <a:ea typeface="MS PGothic" panose="020B0600070205080204" pitchFamily="34" charset="-128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sz="1600" b="1" dirty="0">
              <a:solidFill>
                <a:schemeClr val="bg1"/>
              </a:solidFill>
              <a:latin typeface="+mn-lt"/>
              <a:ea typeface="MS PGothic" panose="020B0600070205080204" pitchFamily="34" charset="-128"/>
            </a:endParaRPr>
          </a:p>
        </p:txBody>
      </p:sp>
      <p:sp>
        <p:nvSpPr>
          <p:cNvPr id="4" name="TextBox 22"/>
          <p:cNvSpPr txBox="1">
            <a:spLocks noChangeArrowheads="1"/>
          </p:cNvSpPr>
          <p:nvPr/>
        </p:nvSpPr>
        <p:spPr bwMode="auto">
          <a:xfrm>
            <a:off x="4801271" y="4049053"/>
            <a:ext cx="38592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800"/>
              </a:spcBef>
              <a:buClr>
                <a:srgbClr val="376092"/>
              </a:buClr>
              <a:buSzPct val="9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buSzPct val="90000"/>
              <a:buFont typeface="Calibri" panose="020F0502020204030204" pitchFamily="34" charset="0"/>
              <a:buChar char="—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buSzPct val="9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SzPct val="100000"/>
              <a:buFont typeface="Lucida Grande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tabLst>
                <a:tab pos="1200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200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200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200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200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600" b="1" dirty="0" smtClean="0">
                <a:solidFill>
                  <a:schemeClr val="bg1"/>
                </a:solidFill>
                <a:latin typeface="+mn-lt"/>
                <a:ea typeface="MS PGothic" panose="020B0600070205080204" pitchFamily="34" charset="-128"/>
              </a:rPr>
              <a:t>Advanced Templating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600" b="1" dirty="0" smtClean="0">
                <a:solidFill>
                  <a:schemeClr val="bg1"/>
                </a:solidFill>
                <a:latin typeface="+mn-lt"/>
                <a:ea typeface="MS PGothic" panose="020B0600070205080204" pitchFamily="34" charset="-128"/>
              </a:rPr>
              <a:t>Supported by LDRD: </a:t>
            </a:r>
            <a:r>
              <a:rPr lang="en-US" altLang="en-US" sz="1600" b="1" i="1" dirty="0" smtClean="0">
                <a:solidFill>
                  <a:schemeClr val="bg1"/>
                </a:solidFill>
                <a:latin typeface="+mn-lt"/>
              </a:rPr>
              <a:t>18-ERD-004</a:t>
            </a:r>
            <a:endParaRPr lang="en-US" altLang="en-US" sz="1600" b="1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Box 22"/>
          <p:cNvSpPr txBox="1">
            <a:spLocks noChangeArrowheads="1"/>
          </p:cNvSpPr>
          <p:nvPr/>
        </p:nvSpPr>
        <p:spPr bwMode="auto">
          <a:xfrm>
            <a:off x="369687" y="1872665"/>
            <a:ext cx="2509838" cy="277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800"/>
              </a:spcBef>
              <a:buClr>
                <a:srgbClr val="376092"/>
              </a:buClr>
              <a:buSzPct val="9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buSzPct val="90000"/>
              <a:buFont typeface="Calibri" panose="020F0502020204030204" pitchFamily="34" charset="0"/>
              <a:buChar char="—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buSzPct val="9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SzPct val="100000"/>
              <a:buFont typeface="Lucida Grande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tabLst>
                <a:tab pos="1200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200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200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200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200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600" b="1" u="sng" dirty="0" smtClean="0">
                <a:solidFill>
                  <a:schemeClr val="bg1"/>
                </a:solidFill>
                <a:latin typeface="+mn-lt"/>
                <a:ea typeface="MS PGothic" panose="020B0600070205080204" pitchFamily="34" charset="-128"/>
              </a:rPr>
              <a:t>Project Team</a:t>
            </a:r>
            <a:endParaRPr lang="en-US" altLang="en-US" sz="1600" b="1" u="sng" dirty="0">
              <a:solidFill>
                <a:schemeClr val="bg1"/>
              </a:solidFill>
              <a:latin typeface="+mn-lt"/>
              <a:ea typeface="MS PGothic" panose="020B0600070205080204" pitchFamily="34" charset="-128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400" b="1" dirty="0" smtClean="0">
                <a:solidFill>
                  <a:schemeClr val="bg1"/>
                </a:solidFill>
                <a:latin typeface="+mn-lt"/>
                <a:ea typeface="MS PGothic" panose="020B0600070205080204" pitchFamily="34" charset="-128"/>
              </a:rPr>
              <a:t>Juergen Biener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400" b="1" dirty="0" smtClean="0">
                <a:solidFill>
                  <a:schemeClr val="bg1"/>
                </a:solidFill>
                <a:latin typeface="+mn-lt"/>
                <a:ea typeface="MS PGothic" panose="020B0600070205080204" pitchFamily="34" charset="-128"/>
              </a:rPr>
              <a:t>Matthew Worthington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400" b="1" dirty="0" smtClean="0">
                <a:solidFill>
                  <a:schemeClr val="bg1"/>
                </a:solidFill>
                <a:latin typeface="+mn-lt"/>
                <a:ea typeface="MS PGothic" panose="020B0600070205080204" pitchFamily="34" charset="-128"/>
              </a:rPr>
              <a:t>Jianchao Ye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400" b="1" dirty="0" smtClean="0">
                <a:solidFill>
                  <a:schemeClr val="bg1"/>
                </a:solidFill>
                <a:latin typeface="+mn-lt"/>
                <a:ea typeface="MS PGothic" panose="020B0600070205080204" pitchFamily="34" charset="-128"/>
              </a:rPr>
              <a:t>James Oakdale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400" b="1" dirty="0" smtClean="0">
                <a:solidFill>
                  <a:schemeClr val="bg1"/>
                </a:solidFill>
                <a:latin typeface="+mn-lt"/>
                <a:ea typeface="MS PGothic" panose="020B0600070205080204" pitchFamily="34" charset="-128"/>
              </a:rPr>
              <a:t>Jean-Baptiste Forien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400" b="1" dirty="0" smtClean="0">
                <a:solidFill>
                  <a:schemeClr val="bg1"/>
                </a:solidFill>
                <a:latin typeface="+mn-lt"/>
                <a:ea typeface="MS PGothic" panose="020B0600070205080204" pitchFamily="34" charset="-128"/>
              </a:rPr>
              <a:t>William Smith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400" b="1" dirty="0" smtClean="0">
                <a:solidFill>
                  <a:schemeClr val="bg1"/>
                </a:solidFill>
                <a:latin typeface="+mn-lt"/>
                <a:ea typeface="MS PGothic" panose="020B0600070205080204" pitchFamily="34" charset="-128"/>
              </a:rPr>
              <a:t>Ray Smith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400" b="1" dirty="0" smtClean="0">
                <a:solidFill>
                  <a:schemeClr val="bg1"/>
                </a:solidFill>
                <a:latin typeface="+mn-lt"/>
                <a:ea typeface="MS PGothic" panose="020B0600070205080204" pitchFamily="34" charset="-128"/>
              </a:rPr>
              <a:t>Suzanne Ali</a:t>
            </a:r>
          </a:p>
          <a:p>
            <a:pPr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r>
              <a:rPr lang="en-US" altLang="en-US" sz="1400" b="1" dirty="0" err="1">
                <a:solidFill>
                  <a:schemeClr val="bg1"/>
                </a:solidFill>
                <a:latin typeface="+mn-lt"/>
                <a:ea typeface="MS PGothic" panose="020B0600070205080204" pitchFamily="34" charset="-128"/>
              </a:rPr>
              <a:t>Hye</a:t>
            </a:r>
            <a:r>
              <a:rPr lang="en-US" altLang="en-US" sz="1400" b="1" dirty="0">
                <a:solidFill>
                  <a:schemeClr val="bg1"/>
                </a:solidFill>
                <a:latin typeface="+mn-lt"/>
                <a:ea typeface="MS PGothic" panose="020B0600070205080204" pitchFamily="34" charset="-128"/>
              </a:rPr>
              <a:t>-Sook </a:t>
            </a:r>
            <a:r>
              <a:rPr lang="en-US" altLang="en-US" sz="1400" b="1" dirty="0" smtClean="0">
                <a:solidFill>
                  <a:schemeClr val="bg1"/>
                </a:solidFill>
                <a:latin typeface="+mn-lt"/>
                <a:ea typeface="MS PGothic" panose="020B0600070205080204" pitchFamily="34" charset="-128"/>
              </a:rPr>
              <a:t>Park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sz="1600" b="1" dirty="0" smtClean="0">
              <a:solidFill>
                <a:schemeClr val="bg1"/>
              </a:solidFill>
              <a:latin typeface="+mn-lt"/>
              <a:ea typeface="MS PGothic" panose="020B0600070205080204" pitchFamily="34" charset="-128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sz="1600" b="1" dirty="0">
              <a:solidFill>
                <a:schemeClr val="bg1"/>
              </a:solidFill>
              <a:latin typeface="+mn-lt"/>
              <a:ea typeface="MS PGothic" panose="020B0600070205080204" pitchFamily="34" charset="-128"/>
            </a:endParaRPr>
          </a:p>
        </p:txBody>
      </p:sp>
      <p:sp>
        <p:nvSpPr>
          <p:cNvPr id="36869" name="Rectangle 1"/>
          <p:cNvSpPr>
            <a:spLocks noChangeArrowheads="1"/>
          </p:cNvSpPr>
          <p:nvPr/>
        </p:nvSpPr>
        <p:spPr bwMode="auto">
          <a:xfrm>
            <a:off x="360809" y="4075367"/>
            <a:ext cx="20193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 b="1" dirty="0">
                <a:solidFill>
                  <a:schemeClr val="bg1"/>
                </a:solidFill>
                <a:ea typeface="MS PGothic" panose="020B0600070205080204" pitchFamily="34" charset="-128"/>
              </a:rPr>
              <a:t>Shon </a:t>
            </a:r>
            <a:r>
              <a:rPr lang="en-US" altLang="en-US" sz="1400" b="1" dirty="0" err="1">
                <a:solidFill>
                  <a:schemeClr val="bg1"/>
                </a:solidFill>
                <a:ea typeface="MS PGothic" panose="020B0600070205080204" pitchFamily="34" charset="-128"/>
              </a:rPr>
              <a:t>Prisbrey</a:t>
            </a:r>
            <a:endParaRPr lang="en-US" altLang="en-US" sz="1400" b="1" dirty="0">
              <a:solidFill>
                <a:schemeClr val="bg1"/>
              </a:solidFill>
              <a:ea typeface="MS PGothic" panose="020B0600070205080204" pitchFamily="34" charset="-128"/>
            </a:endParaRPr>
          </a:p>
          <a:p>
            <a:r>
              <a:rPr lang="en-US" altLang="en-US" sz="1400" b="1" dirty="0">
                <a:solidFill>
                  <a:schemeClr val="bg1"/>
                </a:solidFill>
                <a:ea typeface="MS PGothic" panose="020B0600070205080204" pitchFamily="34" charset="-128"/>
              </a:rPr>
              <a:t>Peter Amend</a:t>
            </a:r>
          </a:p>
          <a:p>
            <a:r>
              <a:rPr lang="en-US" altLang="en-US" sz="1400" b="1" dirty="0">
                <a:solidFill>
                  <a:schemeClr val="bg1"/>
                </a:solidFill>
                <a:ea typeface="MS PGothic" panose="020B0600070205080204" pitchFamily="34" charset="-128"/>
              </a:rPr>
              <a:t>Trevor Willey</a:t>
            </a:r>
          </a:p>
          <a:p>
            <a:r>
              <a:rPr lang="en-US" altLang="en-US" sz="1400" b="1" dirty="0">
                <a:solidFill>
                  <a:schemeClr val="bg1"/>
                </a:solidFill>
                <a:ea typeface="MS PGothic" panose="020B0600070205080204" pitchFamily="34" charset="-128"/>
              </a:rPr>
              <a:t>L.B. Bayu Aji</a:t>
            </a:r>
          </a:p>
          <a:p>
            <a:r>
              <a:rPr lang="en-US" altLang="en-US" sz="1400" b="1" dirty="0">
                <a:solidFill>
                  <a:schemeClr val="bg1"/>
                </a:solidFill>
                <a:ea typeface="MS PGothic" panose="020B0600070205080204" pitchFamily="34" charset="-128"/>
              </a:rPr>
              <a:t>Tony van Buuren</a:t>
            </a:r>
          </a:p>
          <a:p>
            <a:r>
              <a:rPr lang="en-US" altLang="en-US" sz="1400" b="1" dirty="0">
                <a:solidFill>
                  <a:schemeClr val="bg1"/>
                </a:solidFill>
                <a:ea typeface="MS PGothic" panose="020B0600070205080204" pitchFamily="34" charset="-128"/>
              </a:rPr>
              <a:t>Carol Davis</a:t>
            </a:r>
          </a:p>
          <a:p>
            <a:r>
              <a:rPr lang="en-US" altLang="en-US" sz="1400" b="1" dirty="0">
                <a:solidFill>
                  <a:schemeClr val="bg1"/>
                </a:solidFill>
                <a:ea typeface="MS PGothic" panose="020B0600070205080204" pitchFamily="34" charset="-128"/>
              </a:rPr>
              <a:t>Target Fabrication</a:t>
            </a:r>
          </a:p>
          <a:p>
            <a:r>
              <a:rPr lang="en-US" altLang="en-US" sz="1400" b="1" dirty="0">
                <a:solidFill>
                  <a:schemeClr val="bg1"/>
                </a:solidFill>
                <a:ea typeface="MS PGothic" panose="020B0600070205080204" pitchFamily="34" charset="-128"/>
              </a:rPr>
              <a:t>Ted Baumann</a:t>
            </a:r>
          </a:p>
        </p:txBody>
      </p:sp>
      <p:sp>
        <p:nvSpPr>
          <p:cNvPr id="8" name="TextBox 22"/>
          <p:cNvSpPr txBox="1">
            <a:spLocks noChangeArrowheads="1"/>
          </p:cNvSpPr>
          <p:nvPr/>
        </p:nvSpPr>
        <p:spPr bwMode="auto">
          <a:xfrm>
            <a:off x="393700" y="1284288"/>
            <a:ext cx="40544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800"/>
              </a:spcBef>
              <a:buClr>
                <a:srgbClr val="376092"/>
              </a:buClr>
              <a:buSzPct val="9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buSzPct val="90000"/>
              <a:buFont typeface="Calibri" panose="020F0502020204030204" pitchFamily="34" charset="0"/>
              <a:buChar char="—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buSzPct val="9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SzPct val="100000"/>
              <a:buFont typeface="Lucida Grande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tabLst>
                <a:tab pos="1200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200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200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200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200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600" b="1" dirty="0" smtClean="0">
                <a:solidFill>
                  <a:schemeClr val="bg1"/>
                </a:solidFill>
                <a:latin typeface="+mn-lt"/>
                <a:ea typeface="MS PGothic" panose="020B0600070205080204" pitchFamily="34" charset="-128"/>
              </a:rPr>
              <a:t>AM-Foams for Material Strength Tests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600" b="1" dirty="0" smtClean="0">
                <a:solidFill>
                  <a:schemeClr val="bg1"/>
                </a:solidFill>
                <a:latin typeface="+mn-lt"/>
                <a:ea typeface="MS PGothic" panose="020B0600070205080204" pitchFamily="34" charset="-128"/>
              </a:rPr>
              <a:t>Supported by LDRD: </a:t>
            </a:r>
            <a:r>
              <a:rPr lang="en-US" altLang="en-US" sz="1600" b="1" i="1" dirty="0" smtClean="0">
                <a:solidFill>
                  <a:schemeClr val="bg1"/>
                </a:solidFill>
                <a:latin typeface="+mn-lt"/>
              </a:rPr>
              <a:t>15-ERD-019</a:t>
            </a:r>
            <a:endParaRPr lang="en-US" altLang="en-US" sz="1600" b="1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6871" name="Rectangle 2"/>
          <p:cNvSpPr>
            <a:spLocks noChangeArrowheads="1"/>
          </p:cNvSpPr>
          <p:nvPr/>
        </p:nvSpPr>
        <p:spPr bwMode="auto">
          <a:xfrm>
            <a:off x="6926770" y="4867184"/>
            <a:ext cx="2522537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 b="1" dirty="0">
                <a:solidFill>
                  <a:schemeClr val="bg1"/>
                </a:solidFill>
                <a:ea typeface="MS PGothic" panose="020B0600070205080204" pitchFamily="34" charset="-128"/>
              </a:rPr>
              <a:t>James Oakdale</a:t>
            </a:r>
          </a:p>
          <a:p>
            <a:r>
              <a:rPr lang="en-US" altLang="en-US" sz="1400" b="1" dirty="0">
                <a:solidFill>
                  <a:schemeClr val="bg1"/>
                </a:solidFill>
                <a:ea typeface="MS PGothic" panose="020B0600070205080204" pitchFamily="34" charset="-128"/>
              </a:rPr>
              <a:t>Jean-Baptiste Forien</a:t>
            </a:r>
          </a:p>
          <a:p>
            <a:r>
              <a:rPr lang="en-US" altLang="en-US" sz="1400" b="1" dirty="0">
                <a:solidFill>
                  <a:schemeClr val="bg1"/>
                </a:solidFill>
                <a:ea typeface="MS PGothic" panose="020B0600070205080204" pitchFamily="34" charset="-128"/>
              </a:rPr>
              <a:t>Daniel Malone</a:t>
            </a:r>
          </a:p>
          <a:p>
            <a:r>
              <a:rPr lang="en-US" altLang="en-US" sz="1400" b="1" dirty="0">
                <a:solidFill>
                  <a:schemeClr val="bg1"/>
                </a:solidFill>
                <a:ea typeface="MS PGothic" panose="020B0600070205080204" pitchFamily="34" charset="-128"/>
              </a:rPr>
              <a:t>Chantel Aracne-Ruddle</a:t>
            </a:r>
          </a:p>
          <a:p>
            <a:r>
              <a:rPr lang="en-US" altLang="en-US" sz="1400" b="1" dirty="0">
                <a:solidFill>
                  <a:schemeClr val="bg1"/>
                </a:solidFill>
                <a:ea typeface="MS PGothic" panose="020B0600070205080204" pitchFamily="34" charset="-128"/>
              </a:rPr>
              <a:t>Todd H. Weisgraber</a:t>
            </a:r>
          </a:p>
          <a:p>
            <a:r>
              <a:rPr lang="en-US" altLang="en-US" sz="1400" b="1" dirty="0">
                <a:solidFill>
                  <a:schemeClr val="bg1"/>
                </a:solidFill>
                <a:ea typeface="MS PGothic" panose="020B0600070205080204" pitchFamily="34" charset="-128"/>
              </a:rPr>
              <a:t>William Smith</a:t>
            </a:r>
          </a:p>
        </p:txBody>
      </p:sp>
      <p:sp>
        <p:nvSpPr>
          <p:cNvPr id="9" name="Title 1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164674" y="124177"/>
            <a:ext cx="8814651" cy="798505"/>
          </a:xfrm>
          <a:prstGeom prst="rect">
            <a:avLst/>
          </a:prstGeom>
          <a:effectLst/>
        </p:spPr>
        <p:txBody>
          <a:bodyPr rIns="45720" anchor="b"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ctr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sz="6000" b="1" kern="1200">
                <a:solidFill>
                  <a:srgbClr val="214A8F"/>
                </a:solidFill>
                <a:effectLst/>
                <a:latin typeface="Arial"/>
                <a:ea typeface="+mj-ea"/>
                <a:cs typeface="Arial"/>
              </a:defRPr>
            </a:lvl1pPr>
          </a:lstStyle>
          <a:p>
            <a:pPr algn="l" defTabSz="914400"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Additive manufacturing of low density porous materials via DLW-TPP has the potential to provide designer materials.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1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373785" y="152382"/>
            <a:ext cx="8360806" cy="797874"/>
          </a:xfrm>
          <a:prstGeom prst="rect">
            <a:avLst/>
          </a:prstGeom>
          <a:effectLst/>
        </p:spPr>
        <p:txBody>
          <a:bodyPr rIns="45720" anchor="b"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ctr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sz="6000" b="1" kern="1200">
                <a:solidFill>
                  <a:srgbClr val="214A8F"/>
                </a:solidFill>
                <a:effectLst/>
                <a:latin typeface="Arial"/>
                <a:ea typeface="+mj-ea"/>
                <a:cs typeface="Arial"/>
              </a:defRPr>
            </a:lvl1pPr>
          </a:lstStyle>
          <a:p>
            <a:pPr algn="l" defTabSz="914400">
              <a:defRPr/>
            </a:pPr>
            <a:endParaRPr lang="en-US" sz="2400" dirty="0" smtClean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algn="l" defTabSz="914400">
              <a:defRPr/>
            </a:pPr>
            <a:endParaRPr lang="en-US" sz="24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algn="l" defTabSz="914400">
              <a:defRPr/>
            </a:pPr>
            <a:endParaRPr lang="en-US" sz="24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algn="l" defTabSz="914400">
              <a:defRPr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An advanced interdigitated stitching strategy was developed to over come standard stitching induced artifacts.</a:t>
            </a:r>
          </a:p>
        </p:txBody>
      </p:sp>
      <p:sp>
        <p:nvSpPr>
          <p:cNvPr id="23555" name="TextBox 36"/>
          <p:cNvSpPr txBox="1">
            <a:spLocks noChangeArrowheads="1"/>
          </p:cNvSpPr>
          <p:nvPr/>
        </p:nvSpPr>
        <p:spPr bwMode="auto">
          <a:xfrm>
            <a:off x="373063" y="1166813"/>
            <a:ext cx="641350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altLang="en-US" sz="1400">
                <a:latin typeface="Calibri" panose="020F0502020204030204" pitchFamily="34" charset="0"/>
              </a:rPr>
              <a:t>Galvo-scanning the write laser enables &gt;10 mm/sec print speeds but also restricts the overall writable area (field of view) due to various optical aberrations and vignetting. 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altLang="en-US" sz="1400">
                <a:latin typeface="Calibri" panose="020F0502020204030204" pitchFamily="34" charset="0"/>
              </a:rPr>
              <a:t>Larger target fab. sized structures are made by stitching together smaller individually printed blocks (~100 x 100 </a:t>
            </a:r>
            <a:r>
              <a:rPr lang="en-US" altLang="en-US" sz="1400" i="1">
                <a:latin typeface="Calibri" panose="020F0502020204030204" pitchFamily="34" charset="0"/>
              </a:rPr>
              <a:t>µ</a:t>
            </a:r>
            <a:r>
              <a:rPr lang="en-US" altLang="en-US" sz="1400">
                <a:latin typeface="Calibri" panose="020F0502020204030204" pitchFamily="34" charset="0"/>
              </a:rPr>
              <a:t>m).</a:t>
            </a:r>
          </a:p>
        </p:txBody>
      </p:sp>
      <p:pic>
        <p:nvPicPr>
          <p:cNvPr id="23556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63" y="1165225"/>
            <a:ext cx="1947862" cy="148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Box 22"/>
          <p:cNvSpPr txBox="1">
            <a:spLocks noChangeArrowheads="1"/>
          </p:cNvSpPr>
          <p:nvPr/>
        </p:nvSpPr>
        <p:spPr bwMode="auto">
          <a:xfrm>
            <a:off x="6945313" y="2638425"/>
            <a:ext cx="16303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200" i="1"/>
              <a:t>Vignetting - wikipedia</a:t>
            </a:r>
          </a:p>
        </p:txBody>
      </p:sp>
      <p:pic>
        <p:nvPicPr>
          <p:cNvPr id="23558" name="Picture 118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238" y="3443288"/>
            <a:ext cx="5080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" name="Straight Arrow Connector 30"/>
          <p:cNvCxnSpPr/>
          <p:nvPr/>
        </p:nvCxnSpPr>
        <p:spPr>
          <a:xfrm>
            <a:off x="3214688" y="3694113"/>
            <a:ext cx="287337" cy="0"/>
          </a:xfrm>
          <a:prstGeom prst="straightConnector1">
            <a:avLst/>
          </a:prstGeom>
          <a:ln w="31750" cmpd="sng"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560" name="Picture 118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25" y="3454400"/>
            <a:ext cx="5080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119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338" y="3452813"/>
            <a:ext cx="5080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119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25" y="4278313"/>
            <a:ext cx="5080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Picture 119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100" y="4714875"/>
            <a:ext cx="50800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4" name="Picture 119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688" y="4276725"/>
            <a:ext cx="5080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5" name="Picture 119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713" y="4713288"/>
            <a:ext cx="50800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6" name="Picture 119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713" y="4278313"/>
            <a:ext cx="5080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7" name="Picture 119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688" y="4714875"/>
            <a:ext cx="50800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8" name="Picture 119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275" y="4276725"/>
            <a:ext cx="5080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3" name="Straight Arrow Connector 52"/>
          <p:cNvCxnSpPr/>
          <p:nvPr/>
        </p:nvCxnSpPr>
        <p:spPr>
          <a:xfrm rot="5400000">
            <a:off x="3848894" y="4112419"/>
            <a:ext cx="287338" cy="0"/>
          </a:xfrm>
          <a:prstGeom prst="straightConnector1">
            <a:avLst/>
          </a:prstGeom>
          <a:ln w="31750" cmpd="sng"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>
            <a:off x="3214688" y="4713288"/>
            <a:ext cx="287337" cy="0"/>
          </a:xfrm>
          <a:prstGeom prst="straightConnector1">
            <a:avLst/>
          </a:prstGeom>
          <a:ln w="31750" cmpd="sng"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rot="5400000">
            <a:off x="2569369" y="5423694"/>
            <a:ext cx="287338" cy="0"/>
          </a:xfrm>
          <a:prstGeom prst="straightConnector1">
            <a:avLst/>
          </a:prstGeom>
          <a:ln w="31750" cmpd="sng"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572" name="TextBox 55"/>
          <p:cNvSpPr txBox="1">
            <a:spLocks noChangeArrowheads="1"/>
          </p:cNvSpPr>
          <p:nvPr/>
        </p:nvSpPr>
        <p:spPr bwMode="auto">
          <a:xfrm>
            <a:off x="2460625" y="5553075"/>
            <a:ext cx="492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 b="1" i="1"/>
              <a:t>etc.</a:t>
            </a:r>
          </a:p>
        </p:txBody>
      </p:sp>
      <p:pic>
        <p:nvPicPr>
          <p:cNvPr id="23573" name="Picture 12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8" r="6187" b="6245"/>
          <a:stretch>
            <a:fillRect/>
          </a:stretch>
        </p:blipFill>
        <p:spPr bwMode="auto">
          <a:xfrm>
            <a:off x="536575" y="3173413"/>
            <a:ext cx="1150938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Curved Down Arrow 57"/>
          <p:cNvSpPr/>
          <p:nvPr/>
        </p:nvSpPr>
        <p:spPr bwMode="auto">
          <a:xfrm rot="21356226">
            <a:off x="1473200" y="3173413"/>
            <a:ext cx="833438" cy="301625"/>
          </a:xfrm>
          <a:prstGeom prst="curvedDownArrow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b"/>
          <a:lstStyle/>
          <a:p>
            <a:pPr algn="ctr">
              <a:defRPr/>
            </a:pP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23575" name="Picture 120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4713288"/>
            <a:ext cx="1677987" cy="16764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Rectangle 59"/>
          <p:cNvSpPr/>
          <p:nvPr/>
        </p:nvSpPr>
        <p:spPr bwMode="auto">
          <a:xfrm>
            <a:off x="2620963" y="4627563"/>
            <a:ext cx="185737" cy="182562"/>
          </a:xfrm>
          <a:prstGeom prst="rect">
            <a:avLst/>
          </a:prstGeom>
          <a:noFill/>
          <a:ln w="22225">
            <a:solidFill>
              <a:schemeClr val="tx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b"/>
          <a:lstStyle/>
          <a:p>
            <a:pPr algn="ctr">
              <a:defRPr/>
            </a:pPr>
            <a:endParaRPr lang="en-US" sz="1600" dirty="0">
              <a:solidFill>
                <a:srgbClr val="000000"/>
              </a:solidFill>
            </a:endParaRPr>
          </a:p>
        </p:txBody>
      </p:sp>
      <p:cxnSp>
        <p:nvCxnSpPr>
          <p:cNvPr id="62" name="Straight Connector 61"/>
          <p:cNvCxnSpPr>
            <a:stCxn id="60" idx="0"/>
          </p:cNvCxnSpPr>
          <p:nvPr/>
        </p:nvCxnSpPr>
        <p:spPr>
          <a:xfrm flipH="1">
            <a:off x="349250" y="4627563"/>
            <a:ext cx="2365375" cy="68262"/>
          </a:xfrm>
          <a:prstGeom prst="line">
            <a:avLst/>
          </a:prstGeom>
          <a:ln w="222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477838" y="5976938"/>
            <a:ext cx="365125" cy="0"/>
          </a:xfrm>
          <a:prstGeom prst="line">
            <a:avLst/>
          </a:prstGeom>
          <a:ln w="635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349250" y="5976938"/>
            <a:ext cx="676275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lang="en-US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µ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</a:p>
        </p:txBody>
      </p:sp>
      <p:cxnSp>
        <p:nvCxnSpPr>
          <p:cNvPr id="65" name="Straight Connector 64"/>
          <p:cNvCxnSpPr/>
          <p:nvPr/>
        </p:nvCxnSpPr>
        <p:spPr>
          <a:xfrm flipH="1">
            <a:off x="2054225" y="4810125"/>
            <a:ext cx="752475" cy="1579563"/>
          </a:xfrm>
          <a:prstGeom prst="line">
            <a:avLst/>
          </a:prstGeom>
          <a:ln w="222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581" name="TextBox 65"/>
          <p:cNvSpPr txBox="1">
            <a:spLocks noChangeArrowheads="1"/>
          </p:cNvSpPr>
          <p:nvPr/>
        </p:nvSpPr>
        <p:spPr bwMode="auto">
          <a:xfrm>
            <a:off x="2316163" y="2979738"/>
            <a:ext cx="20050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b="1" i="1">
                <a:solidFill>
                  <a:srgbClr val="214A8F"/>
                </a:solidFill>
                <a:latin typeface="Calibri" panose="020F0502020204030204" pitchFamily="34" charset="0"/>
              </a:rPr>
              <a:t>Standard Stitching </a:t>
            </a:r>
          </a:p>
        </p:txBody>
      </p:sp>
      <p:cxnSp>
        <p:nvCxnSpPr>
          <p:cNvPr id="67" name="Straight Connector 66"/>
          <p:cNvCxnSpPr/>
          <p:nvPr/>
        </p:nvCxnSpPr>
        <p:spPr>
          <a:xfrm>
            <a:off x="1219200" y="3867150"/>
            <a:ext cx="366713" cy="0"/>
          </a:xfrm>
          <a:prstGeom prst="line">
            <a:avLst/>
          </a:prstGeom>
          <a:ln w="635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1041400" y="3889375"/>
            <a:ext cx="808038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50 </a:t>
            </a:r>
            <a:r>
              <a:rPr lang="en-US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µ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</a:p>
        </p:txBody>
      </p:sp>
      <p:pic>
        <p:nvPicPr>
          <p:cNvPr id="23584" name="Picture 12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488" y="4865688"/>
            <a:ext cx="76200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5" name="Picture 12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860925"/>
            <a:ext cx="7620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6" name="Picture 12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988" y="3422650"/>
            <a:ext cx="765175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7" name="Picture 12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925" y="3422650"/>
            <a:ext cx="76517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88" name="TextBox 72"/>
          <p:cNvSpPr txBox="1">
            <a:spLocks noChangeArrowheads="1"/>
          </p:cNvSpPr>
          <p:nvPr/>
        </p:nvSpPr>
        <p:spPr bwMode="auto">
          <a:xfrm>
            <a:off x="5661025" y="2960688"/>
            <a:ext cx="24511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b="1" i="1">
                <a:solidFill>
                  <a:srgbClr val="214A8F"/>
                </a:solidFill>
                <a:latin typeface="Calibri" panose="020F0502020204030204" pitchFamily="34" charset="0"/>
              </a:rPr>
              <a:t>Interdigitated Stitching </a:t>
            </a:r>
          </a:p>
        </p:txBody>
      </p:sp>
      <p:pic>
        <p:nvPicPr>
          <p:cNvPr id="23589" name="Picture 12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0" y="3422650"/>
            <a:ext cx="76517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5" name="Straight Arrow Connector 74"/>
          <p:cNvCxnSpPr/>
          <p:nvPr/>
        </p:nvCxnSpPr>
        <p:spPr>
          <a:xfrm>
            <a:off x="6761163" y="3778250"/>
            <a:ext cx="287337" cy="0"/>
          </a:xfrm>
          <a:prstGeom prst="straightConnector1">
            <a:avLst/>
          </a:prstGeom>
          <a:ln w="31750" cmpd="sng"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591" name="Picture 12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025" y="4645025"/>
            <a:ext cx="765175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92" name="Picture 12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538" y="4645025"/>
            <a:ext cx="76517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8" name="Straight Arrow Connector 77"/>
          <p:cNvCxnSpPr/>
          <p:nvPr/>
        </p:nvCxnSpPr>
        <p:spPr>
          <a:xfrm rot="5400000">
            <a:off x="7837487" y="4381501"/>
            <a:ext cx="288925" cy="0"/>
          </a:xfrm>
          <a:prstGeom prst="straightConnector1">
            <a:avLst/>
          </a:prstGeom>
          <a:ln w="31750" cmpd="sng"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H="1">
            <a:off x="6848475" y="4986338"/>
            <a:ext cx="288925" cy="0"/>
          </a:xfrm>
          <a:prstGeom prst="straightConnector1">
            <a:avLst/>
          </a:prstGeom>
          <a:ln w="31750" cmpd="sng"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595" name="Picture 12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025" y="4865688"/>
            <a:ext cx="76200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96" name="Picture 12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4645025"/>
            <a:ext cx="765175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97" name="Picture 12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075" y="4645025"/>
            <a:ext cx="763588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98" name="TextBox 6"/>
          <p:cNvSpPr txBox="1">
            <a:spLocks noChangeArrowheads="1"/>
          </p:cNvSpPr>
          <p:nvPr/>
        </p:nvSpPr>
        <p:spPr bwMode="auto">
          <a:xfrm>
            <a:off x="5849938" y="5719763"/>
            <a:ext cx="274796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200" i="1"/>
              <a:t>Adv. Funct. Mater. </a:t>
            </a:r>
            <a:r>
              <a:rPr lang="en-US" altLang="en-US" sz="1200" b="1"/>
              <a:t>2017</a:t>
            </a:r>
            <a:r>
              <a:rPr lang="en-US" altLang="en-US" sz="1200"/>
              <a:t>, </a:t>
            </a:r>
            <a:r>
              <a:rPr lang="en-US" altLang="en-US" sz="1200" i="1"/>
              <a:t>27</a:t>
            </a:r>
            <a:r>
              <a:rPr lang="en-US" altLang="en-US" sz="1200"/>
              <a:t>, 1702425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460375" y="3266983"/>
            <a:ext cx="2651125" cy="2876642"/>
          </a:xfrm>
          <a:prstGeom prst="rect">
            <a:avLst/>
          </a:prstGeom>
          <a:solidFill>
            <a:schemeClr val="accent3">
              <a:lumMod val="20000"/>
              <a:lumOff val="80000"/>
              <a:alpha val="33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124A9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124A91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124A91"/>
              </a:buClr>
              <a:buFont typeface="Symbol" panose="05050102010706020507" pitchFamily="18" charset="2"/>
              <a:buChar char="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124A91"/>
              </a:buClr>
              <a:buFont typeface="Symbol" panose="05050102010706020507" pitchFamily="18" charset="2"/>
              <a:buChar char="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124A91"/>
              </a:buClr>
              <a:buFont typeface="Geneva CE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en-US" altLang="en-US" sz="1400">
              <a:latin typeface="Calibri" panose="020F0502020204030204" pitchFamily="34" charset="0"/>
            </a:endParaRPr>
          </a:p>
        </p:txBody>
      </p: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3255963" y="3266983"/>
            <a:ext cx="2651125" cy="2876642"/>
          </a:xfrm>
          <a:prstGeom prst="rect">
            <a:avLst/>
          </a:prstGeom>
          <a:solidFill>
            <a:schemeClr val="accent5">
              <a:lumMod val="20000"/>
              <a:lumOff val="80000"/>
              <a:alpha val="37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124A9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124A91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124A91"/>
              </a:buClr>
              <a:buFont typeface="Symbol" panose="05050102010706020507" pitchFamily="18" charset="2"/>
              <a:buChar char="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124A91"/>
              </a:buClr>
              <a:buFont typeface="Symbol" panose="05050102010706020507" pitchFamily="18" charset="2"/>
              <a:buChar char="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124A91"/>
              </a:buClr>
              <a:buFont typeface="Geneva CE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en-US" altLang="en-US" sz="1400">
              <a:latin typeface="Calibri" panose="020F0502020204030204" pitchFamily="34" charset="0"/>
            </a:endParaRPr>
          </a:p>
        </p:txBody>
      </p: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6042025" y="3743325"/>
            <a:ext cx="2651125" cy="2400300"/>
          </a:xfrm>
          <a:prstGeom prst="rect">
            <a:avLst/>
          </a:prstGeom>
          <a:solidFill>
            <a:schemeClr val="bg2">
              <a:lumMod val="90000"/>
              <a:alpha val="5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124A9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124A91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124A91"/>
              </a:buClr>
              <a:buFont typeface="Symbol" panose="05050102010706020507" pitchFamily="18" charset="2"/>
              <a:buChar char="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124A91"/>
              </a:buClr>
              <a:buFont typeface="Symbol" panose="05050102010706020507" pitchFamily="18" charset="2"/>
              <a:buChar char="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124A91"/>
              </a:buClr>
              <a:buFont typeface="Geneva CE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en-US" altLang="en-US" sz="1600">
              <a:latin typeface="Calibri" panose="020F050202020403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 bwMode="auto">
          <a:xfrm>
            <a:off x="3317582" y="3355391"/>
            <a:ext cx="2532062" cy="63976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 cmpd="sng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 eaLnBrk="0" hangingPunct="0">
              <a:defRPr>
                <a:solidFill>
                  <a:schemeClr val="bg1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US" b="1" dirty="0" smtClean="0">
                <a:latin typeface="Calibri" panose="020F0502020204030204" pitchFamily="34" charset="0"/>
              </a:rPr>
              <a:t>Foam-lined </a:t>
            </a:r>
            <a:r>
              <a:rPr lang="en-US" b="1" dirty="0" err="1" smtClean="0">
                <a:latin typeface="Calibri" panose="020F0502020204030204" pitchFamily="34" charset="0"/>
              </a:rPr>
              <a:t>Hohlraums</a:t>
            </a:r>
            <a:endParaRPr lang="en-US" b="1" dirty="0">
              <a:latin typeface="Calibri" panose="020F050202020403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 bwMode="auto">
          <a:xfrm>
            <a:off x="6097588" y="3821113"/>
            <a:ext cx="2533650" cy="54292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 cmpd="sng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 eaLnBrk="0" hangingPunct="0">
              <a:defRPr>
                <a:solidFill>
                  <a:schemeClr val="bg1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US" b="1" dirty="0" smtClean="0">
                <a:latin typeface="Calibri" panose="020F0502020204030204" pitchFamily="34" charset="0"/>
              </a:rPr>
              <a:t>Other Applications </a:t>
            </a:r>
            <a:endParaRPr lang="en-US" b="1" dirty="0">
              <a:latin typeface="Calibri" panose="020F0502020204030204" pitchFamily="34" charset="0"/>
            </a:endParaRPr>
          </a:p>
        </p:txBody>
      </p:sp>
      <p:sp>
        <p:nvSpPr>
          <p:cNvPr id="61" name="Title 1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373785" y="152382"/>
            <a:ext cx="8360806" cy="797874"/>
          </a:xfrm>
          <a:prstGeom prst="rect">
            <a:avLst/>
          </a:prstGeom>
          <a:effectLst/>
        </p:spPr>
        <p:txBody>
          <a:bodyPr rIns="45720" anchor="b"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ctr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sz="6000" b="1" kern="1200">
                <a:solidFill>
                  <a:srgbClr val="214A8F"/>
                </a:solidFill>
                <a:effectLst/>
                <a:latin typeface="Arial"/>
                <a:ea typeface="+mj-ea"/>
                <a:cs typeface="Arial"/>
              </a:defRPr>
            </a:lvl1pPr>
          </a:lstStyle>
          <a:p>
            <a:pPr algn="l" defTabSz="914400">
              <a:defRPr/>
            </a:pPr>
            <a:endParaRPr lang="en-US" sz="2400" dirty="0" smtClean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algn="l" defTabSz="914400">
              <a:defRPr/>
            </a:pPr>
            <a:endParaRPr lang="en-US" sz="24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algn="l" defTabSz="914400">
              <a:defRPr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Target fabrication presents a myriad of material science challenges, we are advancing additive manufacturing solutions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20700" y="3355390"/>
            <a:ext cx="2528888" cy="63976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 cmpd="sng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 eaLnBrk="0" hangingPunct="0">
              <a:defRPr>
                <a:solidFill>
                  <a:schemeClr val="bg1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US" b="1" dirty="0" smtClean="0">
                <a:latin typeface="Calibri" panose="020F0502020204030204" pitchFamily="34" charset="0"/>
              </a:rPr>
              <a:t>Material Strength Tests</a:t>
            </a:r>
            <a:endParaRPr lang="en-US" b="1" dirty="0">
              <a:latin typeface="Calibri" panose="020F0502020204030204" pitchFamily="34" charset="0"/>
            </a:endParaRPr>
          </a:p>
        </p:txBody>
      </p:sp>
      <p:sp>
        <p:nvSpPr>
          <p:cNvPr id="10253" name="TextBox 36"/>
          <p:cNvSpPr txBox="1">
            <a:spLocks noChangeArrowheads="1"/>
          </p:cNvSpPr>
          <p:nvPr/>
        </p:nvSpPr>
        <p:spPr bwMode="auto">
          <a:xfrm>
            <a:off x="373063" y="1275593"/>
            <a:ext cx="566896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altLang="en-US" b="1" i="1" dirty="0">
                <a:solidFill>
                  <a:srgbClr val="214A8F"/>
                </a:solidFill>
                <a:latin typeface="Calibri" panose="020F0502020204030204" pitchFamily="34" charset="0"/>
              </a:rPr>
              <a:t>Additive manufacturing (AM)</a:t>
            </a:r>
            <a:r>
              <a:rPr lang="en-US" altLang="en-US" b="1" dirty="0">
                <a:latin typeface="Calibri" panose="020F0502020204030204" pitchFamily="34" charset="0"/>
              </a:rPr>
              <a:t>, i.e. 3D printing,</a:t>
            </a:r>
            <a:r>
              <a:rPr lang="en-US" altLang="en-US" b="1" i="1" dirty="0">
                <a:solidFill>
                  <a:srgbClr val="214A8F"/>
                </a:solidFill>
                <a:latin typeface="Calibri" panose="020F0502020204030204" pitchFamily="34" charset="0"/>
              </a:rPr>
              <a:t> </a:t>
            </a:r>
            <a:r>
              <a:rPr lang="en-US" altLang="en-US" b="1" dirty="0">
                <a:latin typeface="Calibri" panose="020F0502020204030204" pitchFamily="34" charset="0"/>
              </a:rPr>
              <a:t>is already an indispensable </a:t>
            </a:r>
            <a:r>
              <a:rPr lang="en-US" altLang="en-US" b="1" dirty="0" smtClean="0">
                <a:latin typeface="Calibri" panose="020F0502020204030204" pitchFamily="34" charset="0"/>
              </a:rPr>
              <a:t>target fabrication tool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altLang="en-US" sz="1600" b="1" dirty="0">
              <a:latin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altLang="en-US" b="1" dirty="0" smtClean="0">
                <a:solidFill>
                  <a:srgbClr val="214A8F"/>
                </a:solidFill>
                <a:latin typeface="Calibri" panose="020F0502020204030204" pitchFamily="34" charset="0"/>
              </a:rPr>
              <a:t>AM</a:t>
            </a:r>
            <a:r>
              <a:rPr lang="en-US" altLang="en-US" b="1" dirty="0" smtClean="0">
                <a:latin typeface="Calibri" panose="020F0502020204030204" pitchFamily="34" charset="0"/>
              </a:rPr>
              <a:t> opens the door to bespoke designer foam materials that would otherwise be inaccessible using traditional manufacturing techniques</a:t>
            </a:r>
          </a:p>
          <a:p>
            <a:pPr marL="0" indent="0"/>
            <a:r>
              <a:rPr lang="en-US" altLang="en-US" sz="1400" dirty="0" smtClean="0">
                <a:latin typeface="Calibri" panose="020F0502020204030204" pitchFamily="34" charset="0"/>
              </a:rPr>
              <a:t>     </a:t>
            </a:r>
            <a:endParaRPr lang="en-US" altLang="en-US" sz="1200" i="1" dirty="0">
              <a:latin typeface="Calibri" panose="020F0502020204030204" pitchFamily="34" charset="0"/>
            </a:endParaRPr>
          </a:p>
        </p:txBody>
      </p:sp>
      <p:pic>
        <p:nvPicPr>
          <p:cNvPr id="10254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1" r="40"/>
          <a:stretch>
            <a:fillRect/>
          </a:stretch>
        </p:blipFill>
        <p:spPr bwMode="auto">
          <a:xfrm>
            <a:off x="3313786" y="4054832"/>
            <a:ext cx="2534183" cy="2042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588" y="1166813"/>
            <a:ext cx="2471737" cy="197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6" name="Rectangle 2"/>
          <p:cNvSpPr>
            <a:spLocks noChangeArrowheads="1"/>
          </p:cNvSpPr>
          <p:nvPr/>
        </p:nvSpPr>
        <p:spPr bwMode="auto">
          <a:xfrm>
            <a:off x="6051551" y="3132138"/>
            <a:ext cx="256182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200" i="1" dirty="0">
                <a:latin typeface="Calibri" panose="020F0502020204030204" pitchFamily="34" charset="0"/>
                <a:hlinkClick r:id="rId5"/>
              </a:rPr>
              <a:t>https://lasers.llnl.gov/news/experimental-highlights/2017/september</a:t>
            </a:r>
            <a:r>
              <a:rPr lang="en-US" altLang="en-US" sz="1200" i="1" dirty="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10257" name="TextBox 4"/>
          <p:cNvSpPr txBox="1">
            <a:spLocks noChangeArrowheads="1"/>
          </p:cNvSpPr>
          <p:nvPr/>
        </p:nvSpPr>
        <p:spPr bwMode="auto">
          <a:xfrm>
            <a:off x="460375" y="6168675"/>
            <a:ext cx="23155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 i="1" dirty="0">
                <a:latin typeface="Calibri" panose="020F0502020204030204" pitchFamily="34" charset="0"/>
              </a:rPr>
              <a:t>Developed under 15-ERD-019</a:t>
            </a:r>
          </a:p>
        </p:txBody>
      </p:sp>
      <p:sp>
        <p:nvSpPr>
          <p:cNvPr id="10258" name="TextBox 35"/>
          <p:cNvSpPr txBox="1">
            <a:spLocks noChangeArrowheads="1"/>
          </p:cNvSpPr>
          <p:nvPr/>
        </p:nvSpPr>
        <p:spPr bwMode="auto">
          <a:xfrm>
            <a:off x="3207544" y="6165405"/>
            <a:ext cx="253979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 i="1" dirty="0">
                <a:latin typeface="Calibri" panose="020F0502020204030204" pitchFamily="34" charset="0"/>
              </a:rPr>
              <a:t>Under Development 18-ERD-004</a:t>
            </a:r>
          </a:p>
        </p:txBody>
      </p:sp>
      <p:sp>
        <p:nvSpPr>
          <p:cNvPr id="10259" name="TextBox 30"/>
          <p:cNvSpPr txBox="1">
            <a:spLocks noChangeArrowheads="1"/>
          </p:cNvSpPr>
          <p:nvPr/>
        </p:nvSpPr>
        <p:spPr bwMode="auto">
          <a:xfrm>
            <a:off x="6115447" y="4396819"/>
            <a:ext cx="2497932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800"/>
              </a:spcBef>
              <a:buClr>
                <a:srgbClr val="376092"/>
              </a:buClr>
              <a:buSzPct val="9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buSzPct val="90000"/>
              <a:buFont typeface="Calibri" panose="020F0502020204030204" pitchFamily="34" charset="0"/>
              <a:buChar char="—"/>
              <a:defRPr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buSzPct val="9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SzPct val="100000"/>
              <a:buFont typeface="Lucida Grande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tabLst>
                <a:tab pos="1200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200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200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200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200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en-US" altLang="en-US" sz="1600" b="1" dirty="0">
                <a:ea typeface="MS PGothic" panose="020B0600070205080204" pitchFamily="34" charset="-128"/>
              </a:rPr>
              <a:t>Diagnostics: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dirty="0">
                <a:ea typeface="MS PGothic" panose="020B0600070205080204" pitchFamily="34" charset="-128"/>
              </a:rPr>
              <a:t>-neutral density filter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dirty="0">
                <a:ea typeface="MS PGothic" panose="020B0600070205080204" pitchFamily="34" charset="-128"/>
              </a:rPr>
              <a:t>-zone plate mask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1600" b="1" dirty="0">
              <a:ea typeface="MS PGothic" panose="020B0600070205080204" pitchFamily="34" charset="-128"/>
            </a:endParaRPr>
          </a:p>
          <a:p>
            <a:pPr algn="ctr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en-US" altLang="en-US" sz="1600" b="1" dirty="0">
                <a:ea typeface="MS PGothic" panose="020B0600070205080204" pitchFamily="34" charset="-128"/>
              </a:rPr>
              <a:t>External Collaborations: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dirty="0">
                <a:ea typeface="MS PGothic" panose="020B0600070205080204" pitchFamily="34" charset="-128"/>
              </a:rPr>
              <a:t>-Ion Accelerator</a:t>
            </a:r>
          </a:p>
        </p:txBody>
      </p:sp>
      <p:pic>
        <p:nvPicPr>
          <p:cNvPr id="28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4051412"/>
            <a:ext cx="2528888" cy="2045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1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373785" y="152382"/>
            <a:ext cx="8360806" cy="797874"/>
          </a:xfrm>
          <a:prstGeom prst="rect">
            <a:avLst/>
          </a:prstGeom>
          <a:effectLst/>
        </p:spPr>
        <p:txBody>
          <a:bodyPr rIns="45720" anchor="b"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ctr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sz="6000" b="1" kern="1200">
                <a:solidFill>
                  <a:srgbClr val="214A8F"/>
                </a:solidFill>
                <a:effectLst/>
                <a:latin typeface="Arial"/>
                <a:ea typeface="+mj-ea"/>
                <a:cs typeface="Arial"/>
              </a:defRPr>
            </a:lvl1pPr>
          </a:lstStyle>
          <a:p>
            <a:pPr algn="l" defTabSz="914400">
              <a:defRPr/>
            </a:pPr>
            <a:endParaRPr lang="en-US" sz="2400" dirty="0" smtClean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algn="l" defTabSz="914400">
              <a:defRPr/>
            </a:pPr>
            <a:endParaRPr lang="en-US" sz="24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algn="l" defTabSz="914400">
              <a:defRPr/>
            </a:pPr>
            <a:endParaRPr lang="en-US" sz="24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algn="l" defTabSz="914400">
              <a:defRPr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Interdigitated stitched samples show higher density uniformity compared to standard stitched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samples.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5603" name="TextBox 36"/>
          <p:cNvSpPr txBox="1">
            <a:spLocks noChangeArrowheads="1"/>
          </p:cNvSpPr>
          <p:nvPr/>
        </p:nvSpPr>
        <p:spPr bwMode="auto">
          <a:xfrm>
            <a:off x="477838" y="1166813"/>
            <a:ext cx="61198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altLang="en-US" sz="1400">
                <a:latin typeface="Calibri" panose="020F0502020204030204" pitchFamily="34" charset="0"/>
              </a:rPr>
              <a:t>Differently stitched samples of identical density and unit-cell lattice structure were imaged via x-ray computed tomography at ALS beamline 8.3.2. </a:t>
            </a:r>
          </a:p>
        </p:txBody>
      </p:sp>
      <p:pic>
        <p:nvPicPr>
          <p:cNvPr id="25604" name="Picture 120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8" t="3406" r="2650" b="2805"/>
          <a:stretch>
            <a:fillRect/>
          </a:stretch>
        </p:blipFill>
        <p:spPr bwMode="auto">
          <a:xfrm>
            <a:off x="581025" y="2259013"/>
            <a:ext cx="3549650" cy="352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19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8" t="20381" r="21584" b="25073"/>
          <a:stretch>
            <a:fillRect/>
          </a:stretch>
        </p:blipFill>
        <p:spPr bwMode="auto">
          <a:xfrm>
            <a:off x="4772025" y="2257425"/>
            <a:ext cx="375285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Box 2"/>
          <p:cNvSpPr txBox="1">
            <a:spLocks noChangeArrowheads="1"/>
          </p:cNvSpPr>
          <p:nvPr/>
        </p:nvSpPr>
        <p:spPr bwMode="auto">
          <a:xfrm>
            <a:off x="531813" y="1941513"/>
            <a:ext cx="17446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b="1" i="1">
                <a:solidFill>
                  <a:srgbClr val="214A8F"/>
                </a:solidFill>
                <a:latin typeface="Calibri" panose="020F0502020204030204" pitchFamily="34" charset="0"/>
              </a:rPr>
              <a:t>Standard Stitching</a:t>
            </a:r>
          </a:p>
        </p:txBody>
      </p:sp>
      <p:sp>
        <p:nvSpPr>
          <p:cNvPr id="25607" name="TextBox 30"/>
          <p:cNvSpPr txBox="1">
            <a:spLocks noChangeArrowheads="1"/>
          </p:cNvSpPr>
          <p:nvPr/>
        </p:nvSpPr>
        <p:spPr bwMode="auto">
          <a:xfrm>
            <a:off x="4718050" y="1941513"/>
            <a:ext cx="21336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b="1" i="1">
                <a:solidFill>
                  <a:srgbClr val="214A8F"/>
                </a:solidFill>
                <a:latin typeface="Calibri" panose="020F0502020204030204" pitchFamily="34" charset="0"/>
              </a:rPr>
              <a:t>Interdigitated Stitching</a:t>
            </a:r>
          </a:p>
        </p:txBody>
      </p:sp>
      <p:pic>
        <p:nvPicPr>
          <p:cNvPr id="25608" name="Picture 120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6" r="1649" b="4889"/>
          <a:stretch>
            <a:fillRect/>
          </a:stretch>
        </p:blipFill>
        <p:spPr bwMode="auto">
          <a:xfrm>
            <a:off x="6364288" y="838200"/>
            <a:ext cx="2514600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" name="Rectangle 7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0" y="5861050"/>
            <a:ext cx="9144000" cy="5842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tIns="0" bIns="0" anchor="ctr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The improved homogeneity of the interdigitated sample is confirmed through the observation of largely featureless CT images. </a:t>
            </a:r>
            <a:endParaRPr lang="en-US" sz="2000" i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25610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25" y="4441825"/>
            <a:ext cx="1273175" cy="126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688" y="4741863"/>
            <a:ext cx="1836737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1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373785" y="152382"/>
            <a:ext cx="8360806" cy="797874"/>
          </a:xfrm>
          <a:prstGeom prst="rect">
            <a:avLst/>
          </a:prstGeom>
          <a:effectLst/>
        </p:spPr>
        <p:txBody>
          <a:bodyPr rIns="45720" anchor="b"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ctr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sz="6000" b="1" kern="1200">
                <a:solidFill>
                  <a:srgbClr val="214A8F"/>
                </a:solidFill>
                <a:effectLst/>
                <a:latin typeface="Arial"/>
                <a:ea typeface="+mj-ea"/>
                <a:cs typeface="Arial"/>
              </a:defRPr>
            </a:lvl1pPr>
          </a:lstStyle>
          <a:p>
            <a:pPr algn="l" defTabSz="914400">
              <a:defRPr/>
            </a:pPr>
            <a:endParaRPr lang="en-US" sz="2400" dirty="0" smtClean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algn="l" defTabSz="914400">
              <a:defRPr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A variety low density porous materials are utilized for laser targets, processing these materials can be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challenging 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73785" y="1268445"/>
            <a:ext cx="8320087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 smtClean="0">
                <a:latin typeface="Calibri" panose="020F0502020204030204" pitchFamily="34" charset="0"/>
              </a:rPr>
              <a:t>Aerogels </a:t>
            </a:r>
            <a:r>
              <a:rPr lang="en-US" b="1" dirty="0">
                <a:latin typeface="Calibri" panose="020F0502020204030204" pitchFamily="34" charset="0"/>
              </a:rPr>
              <a:t>are often the </a:t>
            </a:r>
            <a:r>
              <a:rPr lang="en-US" b="1" dirty="0" smtClean="0">
                <a:latin typeface="Calibri" panose="020F0502020204030204" pitchFamily="34" charset="0"/>
              </a:rPr>
              <a:t>low-density material </a:t>
            </a:r>
            <a:r>
              <a:rPr lang="en-US" b="1" dirty="0">
                <a:latin typeface="Calibri" panose="020F0502020204030204" pitchFamily="34" charset="0"/>
              </a:rPr>
              <a:t>of choice due to the wide range of available compositions and the ability to prepare ultra-low densities with extremely fine pore </a:t>
            </a:r>
            <a:r>
              <a:rPr lang="en-US" b="1" dirty="0" smtClean="0">
                <a:latin typeface="Calibri" panose="020F0502020204030204" pitchFamily="34" charset="0"/>
              </a:rPr>
              <a:t>structure</a:t>
            </a:r>
            <a:endParaRPr lang="en-US" sz="1200" b="1" dirty="0">
              <a:latin typeface="Calibri" panose="020F0502020204030204" pitchFamily="34" charset="0"/>
            </a:endParaRPr>
          </a:p>
        </p:txBody>
      </p:sp>
      <p:pic>
        <p:nvPicPr>
          <p:cNvPr id="12292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29" y="2694007"/>
            <a:ext cx="2341175" cy="1648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5582"/>
          <a:stretch>
            <a:fillRect/>
          </a:stretch>
        </p:blipFill>
        <p:spPr bwMode="auto">
          <a:xfrm>
            <a:off x="2005155" y="3268307"/>
            <a:ext cx="2789169" cy="2107596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Straight Connector 31"/>
          <p:cNvCxnSpPr/>
          <p:nvPr/>
        </p:nvCxnSpPr>
        <p:spPr>
          <a:xfrm>
            <a:off x="4037636" y="5035045"/>
            <a:ext cx="536370" cy="0"/>
          </a:xfrm>
          <a:prstGeom prst="line">
            <a:avLst/>
          </a:prstGeom>
          <a:ln w="444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295" name="TextBox 39"/>
          <p:cNvSpPr txBox="1">
            <a:spLocks noChangeArrowheads="1"/>
          </p:cNvSpPr>
          <p:nvPr/>
        </p:nvSpPr>
        <p:spPr bwMode="auto">
          <a:xfrm>
            <a:off x="3875024" y="5035045"/>
            <a:ext cx="89159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b="1" dirty="0">
                <a:solidFill>
                  <a:schemeClr val="bg1"/>
                </a:solidFill>
              </a:rPr>
              <a:t>500 nm</a:t>
            </a:r>
          </a:p>
        </p:txBody>
      </p:sp>
      <p:pic>
        <p:nvPicPr>
          <p:cNvPr id="1229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-1740" r="5913" b="-2"/>
          <a:stretch>
            <a:fillRect/>
          </a:stretch>
        </p:blipFill>
        <p:spPr bwMode="auto">
          <a:xfrm>
            <a:off x="5245408" y="2448864"/>
            <a:ext cx="3672384" cy="2134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9" name="Rectangle 44"/>
          <p:cNvSpPr>
            <a:spLocks noChangeArrowheads="1"/>
          </p:cNvSpPr>
          <p:nvPr/>
        </p:nvSpPr>
        <p:spPr bwMode="auto">
          <a:xfrm>
            <a:off x="5902339" y="4696491"/>
            <a:ext cx="279153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i="1" dirty="0"/>
              <a:t>Image from General Atomics</a:t>
            </a:r>
            <a:endParaRPr lang="en-US" altLang="en-US" i="1" dirty="0"/>
          </a:p>
        </p:txBody>
      </p:sp>
      <p:sp>
        <p:nvSpPr>
          <p:cNvPr id="55" name="Rectangle 7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0" y="5590687"/>
            <a:ext cx="9144000" cy="5842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tIns="0" bIns="0" anchor="ctr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Additive manufacturing holds promise as a tooling-free fabrication method with increased reproducibility and the ability to make tailored density profiles in any form factor.</a:t>
            </a:r>
            <a:endParaRPr lang="en-US" sz="2000" i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>
            <a:spLocks noChangeAspect="1"/>
          </p:cNvSpPr>
          <p:nvPr/>
        </p:nvSpPr>
        <p:spPr bwMode="auto">
          <a:xfrm>
            <a:off x="1141788" y="2895195"/>
            <a:ext cx="125235" cy="94623"/>
          </a:xfrm>
          <a:prstGeom prst="rect">
            <a:avLst/>
          </a:prstGeom>
          <a:noFill/>
          <a:ln w="15875">
            <a:solidFill>
              <a:schemeClr val="tx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261993" y="2893275"/>
            <a:ext cx="3532331" cy="367178"/>
          </a:xfrm>
          <a:prstGeom prst="line">
            <a:avLst/>
          </a:prstGeom>
          <a:ln w="158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158888" y="2989818"/>
            <a:ext cx="846267" cy="2386085"/>
          </a:xfrm>
          <a:prstGeom prst="line">
            <a:avLst/>
          </a:prstGeom>
          <a:ln w="158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1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373785" y="152382"/>
            <a:ext cx="8360806" cy="797874"/>
          </a:xfrm>
          <a:prstGeom prst="rect">
            <a:avLst/>
          </a:prstGeom>
          <a:effectLst/>
        </p:spPr>
        <p:txBody>
          <a:bodyPr rIns="45720" anchor="b"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ctr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sz="6000" b="1" kern="1200">
                <a:solidFill>
                  <a:srgbClr val="214A8F"/>
                </a:solidFill>
                <a:effectLst/>
                <a:latin typeface="Arial"/>
                <a:ea typeface="+mj-ea"/>
                <a:cs typeface="Arial"/>
              </a:defRPr>
            </a:lvl1pPr>
          </a:lstStyle>
          <a:p>
            <a:pPr algn="l" defTabSz="914400">
              <a:defRPr/>
            </a:pPr>
            <a:endParaRPr lang="en-US" sz="2400" dirty="0" smtClean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algn="l" defTabSz="914400">
              <a:defRPr/>
            </a:pPr>
            <a:endParaRPr lang="en-US" sz="24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algn="l" defTabSz="914400">
              <a:defRPr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DLW-TPP offers the resolution and throughput needed to 3D-print low density porous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materials 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73064" y="1166813"/>
            <a:ext cx="4758229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lang="en-US" b="1" dirty="0">
                <a:solidFill>
                  <a:srgbClr val="214A8F"/>
                </a:solidFill>
                <a:latin typeface="Calibri" panose="020F0502020204030204" pitchFamily="34" charset="0"/>
              </a:rPr>
              <a:t>DLW-TPP</a:t>
            </a:r>
            <a:r>
              <a:rPr lang="en-US" b="1" dirty="0">
                <a:latin typeface="Calibri" panose="020F0502020204030204" pitchFamily="34" charset="0"/>
              </a:rPr>
              <a:t> = Direct Laser Writing via Two Photon </a:t>
            </a:r>
            <a:r>
              <a:rPr lang="en-US" b="1" dirty="0" smtClean="0">
                <a:latin typeface="Calibri" panose="020F0502020204030204" pitchFamily="34" charset="0"/>
              </a:rPr>
              <a:t>Polymerization </a:t>
            </a:r>
            <a:endParaRPr lang="en-US" b="1" i="1" dirty="0">
              <a:latin typeface="Calibri" panose="020F0502020204030204" pitchFamily="34" charset="0"/>
            </a:endParaRP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i="1" dirty="0" smtClean="0">
                <a:latin typeface="Calibri" panose="020F0502020204030204" pitchFamily="34" charset="0"/>
              </a:rPr>
              <a:t>Here, a femtosecond </a:t>
            </a:r>
            <a:r>
              <a:rPr lang="en-US" sz="1600" i="1" dirty="0">
                <a:latin typeface="Calibri" panose="020F0502020204030204" pitchFamily="34" charset="0"/>
              </a:rPr>
              <a:t>pulsed 780 nm </a:t>
            </a:r>
            <a:r>
              <a:rPr lang="en-US" sz="1600" i="1" dirty="0" smtClean="0">
                <a:latin typeface="Calibri" panose="020F0502020204030204" pitchFamily="34" charset="0"/>
              </a:rPr>
              <a:t>laser delivers enough </a:t>
            </a:r>
            <a:r>
              <a:rPr lang="en-US" sz="1600" i="1" dirty="0">
                <a:latin typeface="Calibri" panose="020F0502020204030204" pitchFamily="34" charset="0"/>
              </a:rPr>
              <a:t>flux (</a:t>
            </a:r>
            <a:r>
              <a:rPr lang="en-US" sz="1600" i="1" dirty="0" smtClean="0">
                <a:latin typeface="Calibri" panose="020F0502020204030204" pitchFamily="34" charset="0"/>
              </a:rPr>
              <a:t>TW/cm</a:t>
            </a:r>
            <a:r>
              <a:rPr lang="en-US" sz="1600" i="1" baseline="30000" dirty="0" smtClean="0">
                <a:latin typeface="Calibri" panose="020F0502020204030204" pitchFamily="34" charset="0"/>
              </a:rPr>
              <a:t>2</a:t>
            </a:r>
            <a:r>
              <a:rPr lang="en-US" sz="1600" i="1" dirty="0" smtClean="0">
                <a:latin typeface="Calibri" panose="020F0502020204030204" pitchFamily="34" charset="0"/>
              </a:rPr>
              <a:t>) to </a:t>
            </a:r>
            <a:r>
              <a:rPr lang="en-US" sz="1600" i="1" dirty="0">
                <a:latin typeface="Calibri" panose="020F0502020204030204" pitchFamily="34" charset="0"/>
              </a:rPr>
              <a:t>drive </a:t>
            </a:r>
            <a:r>
              <a:rPr lang="en-US" sz="1600" i="1" dirty="0" smtClean="0">
                <a:latin typeface="Calibri" panose="020F0502020204030204" pitchFamily="34" charset="0"/>
              </a:rPr>
              <a:t>non-linear multi-photon </a:t>
            </a:r>
            <a:r>
              <a:rPr lang="en-US" sz="1600" i="1" dirty="0">
                <a:latin typeface="Calibri" panose="020F0502020204030204" pitchFamily="34" charset="0"/>
              </a:rPr>
              <a:t>absorption. </a:t>
            </a:r>
          </a:p>
        </p:txBody>
      </p:sp>
      <p:sp>
        <p:nvSpPr>
          <p:cNvPr id="14340" name="Rectangle 64"/>
          <p:cNvSpPr>
            <a:spLocks noChangeArrowheads="1"/>
          </p:cNvSpPr>
          <p:nvPr/>
        </p:nvSpPr>
        <p:spPr bwMode="auto">
          <a:xfrm>
            <a:off x="373063" y="5560054"/>
            <a:ext cx="32490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i="1" dirty="0">
                <a:latin typeface="Calibri" panose="020F0502020204030204" pitchFamily="34" charset="0"/>
              </a:rPr>
              <a:t>(top-down view of a single voxel line)</a:t>
            </a:r>
          </a:p>
          <a:p>
            <a:endParaRPr lang="en-US" altLang="en-US" sz="1600" i="1" dirty="0">
              <a:latin typeface="Calibri" panose="020F0502020204030204" pitchFamily="34" charset="0"/>
            </a:endParaRPr>
          </a:p>
        </p:txBody>
      </p:sp>
      <p:pic>
        <p:nvPicPr>
          <p:cNvPr id="14353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1" y="2986657"/>
            <a:ext cx="3190288" cy="25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TextBox 80"/>
          <p:cNvSpPr txBox="1">
            <a:spLocks noChangeArrowheads="1"/>
          </p:cNvSpPr>
          <p:nvPr/>
        </p:nvSpPr>
        <p:spPr bwMode="auto">
          <a:xfrm>
            <a:off x="2802387" y="4908149"/>
            <a:ext cx="6715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124A9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124A91"/>
              </a:buClr>
              <a:buFont typeface="Times" panose="02020603050405020304" pitchFamily="18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124A91"/>
              </a:buClr>
              <a:buFont typeface="Symbol" panose="05050102010706020507" pitchFamily="18" charset="2"/>
              <a:buChar char="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124A91"/>
              </a:buClr>
              <a:buFont typeface="Symbol" panose="05050102010706020507" pitchFamily="18" charset="2"/>
              <a:buChar char="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124A91"/>
              </a:buClr>
              <a:buFont typeface="Geneva CE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altLang="en-US" sz="1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µ</a:t>
            </a:r>
            <a:r>
              <a:rPr lang="en-US" alt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endParaRPr lang="en-US" alt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355" name="Straight Connector 15"/>
          <p:cNvCxnSpPr>
            <a:cxnSpLocks noChangeShapeType="1"/>
          </p:cNvCxnSpPr>
          <p:nvPr/>
        </p:nvCxnSpPr>
        <p:spPr bwMode="auto">
          <a:xfrm>
            <a:off x="2802387" y="5301358"/>
            <a:ext cx="648870" cy="0"/>
          </a:xfrm>
          <a:prstGeom prst="line">
            <a:avLst/>
          </a:prstGeom>
          <a:noFill/>
          <a:ln w="635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3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940" y="3456061"/>
            <a:ext cx="3927475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937580" y="6100768"/>
            <a:ext cx="52064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/>
              <a:t>“Cupid and Psyche” on the head of an ant – Jonty Hurwitz</a:t>
            </a:r>
          </a:p>
          <a:p>
            <a:pPr>
              <a:defRPr/>
            </a:pPr>
            <a:r>
              <a:rPr lang="en-US" sz="1100" dirty="0">
                <a:hlinkClick r:id="rId5"/>
              </a:rPr>
              <a:t>https://3dprintingindustry.com/news/artist-3d-prints-and-loses-the-worlds-smallest-sculptures-36561/</a:t>
            </a:r>
            <a:r>
              <a:rPr lang="en-US" sz="1100" dirty="0"/>
              <a:t> 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87"/>
          <a:stretch/>
        </p:blipFill>
        <p:spPr>
          <a:xfrm>
            <a:off x="3937580" y="3712844"/>
            <a:ext cx="2632061" cy="238792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4" t="23351"/>
          <a:stretch/>
        </p:blipFill>
        <p:spPr>
          <a:xfrm>
            <a:off x="5253611" y="838929"/>
            <a:ext cx="3538804" cy="23580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Target </a:t>
            </a:r>
            <a:r>
              <a:rPr lang="en-US" dirty="0" smtClean="0"/>
              <a:t>material tolerances are strict and there are guide lines for 3D printed materials, for instance foam pore size</a:t>
            </a:r>
            <a:endParaRPr lang="en-US" dirty="0"/>
          </a:p>
        </p:txBody>
      </p:sp>
      <p:sp>
        <p:nvSpPr>
          <p:cNvPr id="5" name="Rectangle 7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0" y="5861050"/>
            <a:ext cx="9144000" cy="5842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tIns="0" bIns="0" anchor="ctr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Material requirements for HED targets are strict and push the limits of what is currently possible even with sophisticated printing techniques such as DLW-TPP. </a:t>
            </a:r>
            <a:endParaRPr lang="en-US" sz="2000" i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16" name="Chart 15">
            <a:extLst>
              <a:ext uri="{FF2B5EF4-FFF2-40B4-BE49-F238E27FC236}"/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3051591"/>
              </p:ext>
            </p:extLst>
          </p:nvPr>
        </p:nvGraphicFramePr>
        <p:xfrm>
          <a:off x="272145" y="2207182"/>
          <a:ext cx="5455566" cy="35310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6389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815" y="2796157"/>
            <a:ext cx="1739900" cy="149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Box 17"/>
          <p:cNvSpPr txBox="1">
            <a:spLocks noChangeArrowheads="1"/>
          </p:cNvSpPr>
          <p:nvPr/>
        </p:nvSpPr>
        <p:spPr bwMode="auto">
          <a:xfrm rot="1264292">
            <a:off x="2720290" y="4140185"/>
            <a:ext cx="8683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b="1" dirty="0">
                <a:solidFill>
                  <a:srgbClr val="00B050"/>
                </a:solidFill>
              </a:rPr>
              <a:t>2 um </a:t>
            </a:r>
          </a:p>
        </p:txBody>
      </p:sp>
      <p:sp>
        <p:nvSpPr>
          <p:cNvPr id="16391" name="TextBox 18"/>
          <p:cNvSpPr txBox="1">
            <a:spLocks noChangeArrowheads="1"/>
          </p:cNvSpPr>
          <p:nvPr/>
        </p:nvSpPr>
        <p:spPr bwMode="auto">
          <a:xfrm rot="788286">
            <a:off x="2332224" y="4548609"/>
            <a:ext cx="8683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b="1" dirty="0">
                <a:solidFill>
                  <a:srgbClr val="4F81BD"/>
                </a:solidFill>
              </a:rPr>
              <a:t>1 um </a:t>
            </a:r>
          </a:p>
        </p:txBody>
      </p:sp>
      <p:sp>
        <p:nvSpPr>
          <p:cNvPr id="16392" name="TextBox 19"/>
          <p:cNvSpPr txBox="1">
            <a:spLocks noChangeArrowheads="1"/>
          </p:cNvSpPr>
          <p:nvPr/>
        </p:nvSpPr>
        <p:spPr bwMode="auto">
          <a:xfrm rot="257208">
            <a:off x="1391660" y="4722551"/>
            <a:ext cx="10429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b="1" dirty="0">
                <a:solidFill>
                  <a:srgbClr val="C00000"/>
                </a:solidFill>
              </a:rPr>
              <a:t>0.2 um 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4531086" y="4182008"/>
            <a:ext cx="723900" cy="50800"/>
          </a:xfrm>
          <a:prstGeom prst="straightConnector1">
            <a:avLst/>
          </a:prstGeom>
          <a:ln w="31750" cmpd="sng">
            <a:solidFill>
              <a:srgbClr val="214A8F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394" name="TextBox 21"/>
          <p:cNvSpPr txBox="1">
            <a:spLocks noChangeArrowheads="1"/>
          </p:cNvSpPr>
          <p:nvPr/>
        </p:nvSpPr>
        <p:spPr bwMode="auto">
          <a:xfrm rot="-245779">
            <a:off x="4471883" y="4214559"/>
            <a:ext cx="922337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 b="1">
                <a:solidFill>
                  <a:srgbClr val="214A8F"/>
                </a:solidFill>
              </a:rPr>
              <a:t>Cell Size</a:t>
            </a:r>
          </a:p>
        </p:txBody>
      </p:sp>
      <p:sp>
        <p:nvSpPr>
          <p:cNvPr id="16395" name="TextBox 22"/>
          <p:cNvSpPr txBox="1">
            <a:spLocks noChangeArrowheads="1"/>
          </p:cNvSpPr>
          <p:nvPr/>
        </p:nvSpPr>
        <p:spPr bwMode="auto">
          <a:xfrm>
            <a:off x="2587625" y="3514725"/>
            <a:ext cx="15208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i="1" dirty="0"/>
              <a:t>Strut Size</a:t>
            </a:r>
          </a:p>
        </p:txBody>
      </p:sp>
      <p:sp>
        <p:nvSpPr>
          <p:cNvPr id="16396" name="TextBox 23"/>
          <p:cNvSpPr txBox="1">
            <a:spLocks noChangeArrowheads="1"/>
          </p:cNvSpPr>
          <p:nvPr/>
        </p:nvSpPr>
        <p:spPr bwMode="auto">
          <a:xfrm>
            <a:off x="384056" y="1160999"/>
            <a:ext cx="534365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altLang="en-US" b="1" dirty="0">
                <a:latin typeface="Calibri" panose="020F0502020204030204" pitchFamily="34" charset="0"/>
              </a:rPr>
              <a:t>The density of spacing-filling lattice structures is a function of cell size and feature size (i.e. beam diameters or strut size</a:t>
            </a:r>
            <a:r>
              <a:rPr lang="en-US" altLang="en-US" b="1" dirty="0" smtClean="0">
                <a:latin typeface="Calibri" panose="020F0502020204030204" pitchFamily="34" charset="0"/>
              </a:rPr>
              <a:t>)</a:t>
            </a:r>
            <a:endParaRPr lang="en-US" altLang="en-US" b="1" dirty="0">
              <a:latin typeface="Calibri" panose="020F0502020204030204" pitchFamily="34" charset="0"/>
            </a:endParaRPr>
          </a:p>
        </p:txBody>
      </p:sp>
      <p:pic>
        <p:nvPicPr>
          <p:cNvPr id="16397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5" b="5548"/>
          <a:stretch>
            <a:fillRect/>
          </a:stretch>
        </p:blipFill>
        <p:spPr bwMode="auto">
          <a:xfrm>
            <a:off x="5800855" y="3398055"/>
            <a:ext cx="2767993" cy="2450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Picture 2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4" b="6561"/>
          <a:stretch/>
        </p:blipFill>
        <p:spPr bwMode="auto">
          <a:xfrm>
            <a:off x="6059055" y="1045179"/>
            <a:ext cx="2809510" cy="252954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9" name="TextBox 27"/>
          <p:cNvSpPr txBox="1">
            <a:spLocks noChangeArrowheads="1"/>
          </p:cNvSpPr>
          <p:nvPr/>
        </p:nvSpPr>
        <p:spPr bwMode="auto">
          <a:xfrm>
            <a:off x="6059055" y="1063672"/>
            <a:ext cx="17081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b="1" i="1" dirty="0">
                <a:solidFill>
                  <a:schemeClr val="bg1"/>
                </a:solidFill>
              </a:rPr>
              <a:t>25 um unit cell octet-truss lattice</a:t>
            </a:r>
          </a:p>
          <a:p>
            <a:endParaRPr lang="en-US" altLang="en-US" sz="1600" b="1" i="1" dirty="0">
              <a:solidFill>
                <a:schemeClr val="bg1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6188470" y="3146058"/>
            <a:ext cx="518823" cy="522"/>
          </a:xfrm>
          <a:prstGeom prst="line">
            <a:avLst/>
          </a:prstGeom>
          <a:ln w="444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401" name="TextBox 29"/>
          <p:cNvSpPr txBox="1">
            <a:spLocks noChangeArrowheads="1"/>
          </p:cNvSpPr>
          <p:nvPr/>
        </p:nvSpPr>
        <p:spPr bwMode="auto">
          <a:xfrm>
            <a:off x="6022125" y="3182939"/>
            <a:ext cx="8515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b="1" dirty="0">
                <a:solidFill>
                  <a:schemeClr val="bg1"/>
                </a:solidFill>
              </a:rPr>
              <a:t>10 um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6263774" y="5387637"/>
            <a:ext cx="368213" cy="0"/>
          </a:xfrm>
          <a:prstGeom prst="line">
            <a:avLst/>
          </a:prstGeom>
          <a:ln w="444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403" name="TextBox 31"/>
          <p:cNvSpPr txBox="1">
            <a:spLocks noChangeArrowheads="1"/>
          </p:cNvSpPr>
          <p:nvPr/>
        </p:nvSpPr>
        <p:spPr bwMode="auto">
          <a:xfrm>
            <a:off x="5922035" y="5432908"/>
            <a:ext cx="9797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b="1" dirty="0">
                <a:solidFill>
                  <a:schemeClr val="bg1"/>
                </a:solidFill>
              </a:rPr>
              <a:t>100 um</a:t>
            </a:r>
          </a:p>
        </p:txBody>
      </p:sp>
      <p:sp>
        <p:nvSpPr>
          <p:cNvPr id="33" name="Rectangle 32"/>
          <p:cNvSpPr>
            <a:spLocks noChangeAspect="1"/>
          </p:cNvSpPr>
          <p:nvPr/>
        </p:nvSpPr>
        <p:spPr bwMode="auto">
          <a:xfrm>
            <a:off x="6755332" y="4379119"/>
            <a:ext cx="228600" cy="16986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b"/>
          <a:lstStyle/>
          <a:p>
            <a:pPr algn="ctr">
              <a:defRPr/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 rot="701577">
            <a:off x="1444018" y="4447227"/>
            <a:ext cx="1044575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8368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0.5 um </a:t>
            </a:r>
          </a:p>
        </p:txBody>
      </p:sp>
      <p:sp>
        <p:nvSpPr>
          <p:cNvPr id="35" name="Curved Down Arrow 34"/>
          <p:cNvSpPr/>
          <p:nvPr/>
        </p:nvSpPr>
        <p:spPr bwMode="auto">
          <a:xfrm rot="6647733">
            <a:off x="3230616" y="3972871"/>
            <a:ext cx="749300" cy="333375"/>
          </a:xfrm>
          <a:prstGeom prst="curvedDownArrow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b"/>
          <a:lstStyle/>
          <a:p>
            <a:pPr algn="ctr">
              <a:defRPr/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1042959" y="3175119"/>
            <a:ext cx="419100" cy="1811338"/>
          </a:xfrm>
          <a:prstGeom prst="ellipse">
            <a:avLst/>
          </a:prstGeom>
          <a:solidFill>
            <a:schemeClr val="accent5">
              <a:lumMod val="40000"/>
              <a:lumOff val="60000"/>
              <a:alpha val="48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b"/>
          <a:lstStyle/>
          <a:p>
            <a:pPr algn="ctr">
              <a:defRPr/>
            </a:pPr>
            <a:endParaRPr lang="en-US" sz="1600" dirty="0">
              <a:solidFill>
                <a:srgbClr val="000000"/>
              </a:solidFill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6983932" y="3604640"/>
            <a:ext cx="1884633" cy="952297"/>
          </a:xfrm>
          <a:prstGeom prst="line">
            <a:avLst/>
          </a:prstGeom>
          <a:ln w="158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022125" y="3570039"/>
            <a:ext cx="738041" cy="986898"/>
          </a:xfrm>
          <a:prstGeom prst="line">
            <a:avLst/>
          </a:prstGeom>
          <a:ln w="158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896526" y="4658433"/>
            <a:ext cx="22685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i="1" dirty="0">
                <a:solidFill>
                  <a:schemeClr val="bg1"/>
                </a:solidFill>
              </a:rPr>
              <a:t>Density = 12 mg/cc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73" y="2102645"/>
            <a:ext cx="4239652" cy="3058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Title 1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373785" y="152382"/>
            <a:ext cx="8360806" cy="797874"/>
          </a:xfrm>
          <a:prstGeom prst="rect">
            <a:avLst/>
          </a:prstGeom>
          <a:effectLst/>
        </p:spPr>
        <p:txBody>
          <a:bodyPr rIns="45720" anchor="b"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ctr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sz="6000" b="1" kern="1200">
                <a:solidFill>
                  <a:srgbClr val="214A8F"/>
                </a:solidFill>
                <a:effectLst/>
                <a:latin typeface="Arial"/>
                <a:ea typeface="+mj-ea"/>
                <a:cs typeface="Arial"/>
              </a:defRPr>
            </a:lvl1pPr>
          </a:lstStyle>
          <a:p>
            <a:pPr algn="l" defTabSz="914400">
              <a:defRPr/>
            </a:pPr>
            <a:endParaRPr lang="en-US" sz="2400" dirty="0" smtClean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algn="l" defTabSz="914400">
              <a:defRPr/>
            </a:pPr>
            <a:endParaRPr lang="en-US" sz="24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algn="l" defTabSz="914400">
              <a:defRPr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AM-Foam Application: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Ramp-compression material strength tests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on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the Omega Laser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Facility 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7412" name="TextBox 36"/>
          <p:cNvSpPr txBox="1">
            <a:spLocks noChangeArrowheads="1"/>
          </p:cNvSpPr>
          <p:nvPr/>
        </p:nvSpPr>
        <p:spPr bwMode="auto">
          <a:xfrm>
            <a:off x="373063" y="1166813"/>
            <a:ext cx="836136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altLang="en-US" b="1" dirty="0">
                <a:latin typeface="Calibri" panose="020F0502020204030204" pitchFamily="34" charset="0"/>
              </a:rPr>
              <a:t>Ramp-compression material strength tests explore the behavior of materials in off-</a:t>
            </a:r>
            <a:r>
              <a:rPr lang="en-US" altLang="en-US" b="1" dirty="0" err="1">
                <a:latin typeface="Calibri" panose="020F0502020204030204" pitchFamily="34" charset="0"/>
              </a:rPr>
              <a:t>Hugoniot</a:t>
            </a:r>
            <a:r>
              <a:rPr lang="en-US" altLang="en-US" b="1" dirty="0">
                <a:latin typeface="Calibri" panose="020F0502020204030204" pitchFamily="34" charset="0"/>
              </a:rPr>
              <a:t> states (high pressure, low temperature region of phase space</a:t>
            </a:r>
            <a:r>
              <a:rPr lang="en-US" altLang="en-US" b="1" dirty="0" smtClean="0">
                <a:latin typeface="Calibri" panose="020F0502020204030204" pitchFamily="34" charset="0"/>
              </a:rPr>
              <a:t>)</a:t>
            </a:r>
            <a:endParaRPr lang="en-US" altLang="en-US" b="1" dirty="0">
              <a:latin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altLang="en-US" b="1" dirty="0">
              <a:latin typeface="Calibri" panose="020F0502020204030204" pitchFamily="34" charset="0"/>
            </a:endParaRPr>
          </a:p>
        </p:txBody>
      </p:sp>
      <p:pic>
        <p:nvPicPr>
          <p:cNvPr id="17413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459" y="2516901"/>
            <a:ext cx="3950966" cy="1959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Box 26"/>
          <p:cNvSpPr txBox="1">
            <a:spLocks noChangeArrowheads="1"/>
          </p:cNvSpPr>
          <p:nvPr/>
        </p:nvSpPr>
        <p:spPr bwMode="auto">
          <a:xfrm>
            <a:off x="263451" y="5242067"/>
            <a:ext cx="277184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 i="1" dirty="0">
                <a:latin typeface="Calibri" panose="020F0502020204030204" pitchFamily="34" charset="0"/>
              </a:rPr>
              <a:t>Physics of Plasma 2012, 19, 056311</a:t>
            </a:r>
          </a:p>
        </p:txBody>
      </p:sp>
      <p:sp>
        <p:nvSpPr>
          <p:cNvPr id="28" name="Oval 27"/>
          <p:cNvSpPr/>
          <p:nvPr/>
        </p:nvSpPr>
        <p:spPr bwMode="auto">
          <a:xfrm>
            <a:off x="6880397" y="4143641"/>
            <a:ext cx="687388" cy="303213"/>
          </a:xfrm>
          <a:prstGeom prst="ellipse">
            <a:avLst/>
          </a:prstGeom>
          <a:noFill/>
          <a:ln w="38100">
            <a:solidFill>
              <a:srgbClr val="214A8F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b"/>
          <a:lstStyle/>
          <a:p>
            <a:pPr algn="ctr">
              <a:defRPr/>
            </a:pPr>
            <a:endParaRPr lang="en-US" sz="1600" dirty="0">
              <a:solidFill>
                <a:srgbClr val="000000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6880397" y="4452017"/>
            <a:ext cx="363170" cy="439211"/>
          </a:xfrm>
          <a:prstGeom prst="line">
            <a:avLst/>
          </a:prstGeom>
          <a:ln w="31750" cmpd="sng">
            <a:solidFill>
              <a:srgbClr val="214A8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417" name="TextBox 29"/>
          <p:cNvSpPr txBox="1">
            <a:spLocks noChangeArrowheads="1"/>
          </p:cNvSpPr>
          <p:nvPr/>
        </p:nvSpPr>
        <p:spPr bwMode="auto">
          <a:xfrm>
            <a:off x="4924861" y="4852737"/>
            <a:ext cx="38500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b="1" i="1" dirty="0">
                <a:solidFill>
                  <a:srgbClr val="214A8F"/>
                </a:solidFill>
                <a:latin typeface="Calibri" panose="020F0502020204030204" pitchFamily="34" charset="0"/>
              </a:rPr>
              <a:t>Candidate component for 3D-printing</a:t>
            </a:r>
          </a:p>
        </p:txBody>
      </p:sp>
      <p:sp>
        <p:nvSpPr>
          <p:cNvPr id="17418" name="TextBox 31"/>
          <p:cNvSpPr txBox="1">
            <a:spLocks noChangeArrowheads="1"/>
          </p:cNvSpPr>
          <p:nvPr/>
        </p:nvSpPr>
        <p:spPr bwMode="auto">
          <a:xfrm>
            <a:off x="3035300" y="6532563"/>
            <a:ext cx="4060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 i="1"/>
              <a:t>VISAR = velocity interferometer for any reflector</a:t>
            </a:r>
          </a:p>
        </p:txBody>
      </p:sp>
      <p:sp>
        <p:nvSpPr>
          <p:cNvPr id="17419" name="Rectangle 32"/>
          <p:cNvSpPr>
            <a:spLocks noChangeArrowheads="1"/>
          </p:cNvSpPr>
          <p:nvPr/>
        </p:nvSpPr>
        <p:spPr bwMode="auto">
          <a:xfrm>
            <a:off x="391319" y="5669458"/>
            <a:ext cx="83613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en-US" b="1">
                <a:latin typeface="Calibri" panose="020F0502020204030204" pitchFamily="34" charset="0"/>
                <a:ea typeface="MS Mincho" panose="02020609040205080304" pitchFamily="49" charset="-128"/>
              </a:rPr>
              <a:t>The </a:t>
            </a:r>
            <a:r>
              <a:rPr lang="de-DE" altLang="en-US" b="1" i="1">
                <a:solidFill>
                  <a:srgbClr val="214A8F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density and thickness</a:t>
            </a:r>
            <a:r>
              <a:rPr lang="de-DE" altLang="en-US" b="1">
                <a:latin typeface="Calibri" panose="020F0502020204030204" pitchFamily="34" charset="0"/>
                <a:ea typeface="MS Mincho" panose="02020609040205080304" pitchFamily="49" charset="-128"/>
              </a:rPr>
              <a:t> of the foam component helps control the temporal shape of the pressure wave applied to the material target of interest. </a:t>
            </a:r>
            <a:endParaRPr lang="en-US" altLang="en-US" b="1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1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373785" y="152382"/>
            <a:ext cx="8360806" cy="797874"/>
          </a:xfrm>
          <a:prstGeom prst="rect">
            <a:avLst/>
          </a:prstGeom>
          <a:effectLst/>
        </p:spPr>
        <p:txBody>
          <a:bodyPr rIns="45720" anchor="b"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ctr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sz="6000" b="1" kern="1200">
                <a:solidFill>
                  <a:srgbClr val="214A8F"/>
                </a:solidFill>
                <a:effectLst/>
                <a:latin typeface="Arial"/>
                <a:ea typeface="+mj-ea"/>
                <a:cs typeface="Arial"/>
              </a:defRPr>
            </a:lvl1pPr>
          </a:lstStyle>
          <a:p>
            <a:pPr algn="l" defTabSz="914400">
              <a:defRPr/>
            </a:pPr>
            <a:endParaRPr lang="en-US" sz="2400" dirty="0" smtClean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algn="l" defTabSz="914400">
              <a:defRPr/>
            </a:pPr>
            <a:endParaRPr lang="en-US" sz="24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algn="l" defTabSz="914400">
              <a:defRPr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3D printing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enabled on-demand fabrication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of graded density foam materials for material strength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tests 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9459" name="TextBox 36"/>
          <p:cNvSpPr txBox="1">
            <a:spLocks noChangeArrowheads="1"/>
          </p:cNvSpPr>
          <p:nvPr/>
        </p:nvSpPr>
        <p:spPr bwMode="auto">
          <a:xfrm>
            <a:off x="373063" y="979379"/>
            <a:ext cx="83677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altLang="en-US" b="1" dirty="0">
                <a:latin typeface="Calibri" panose="020F0502020204030204" pitchFamily="34" charset="0"/>
              </a:rPr>
              <a:t>DLW-TPP was carried out using a commercial Nanoscribe Photonic GT printer. Low density foam structures were composed of ‘log-pile’ lattices. </a:t>
            </a:r>
          </a:p>
        </p:txBody>
      </p:sp>
      <p:pic>
        <p:nvPicPr>
          <p:cNvPr id="1946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1858963"/>
            <a:ext cx="3933825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Box 6"/>
          <p:cNvSpPr txBox="1">
            <a:spLocks noChangeArrowheads="1"/>
          </p:cNvSpPr>
          <p:nvPr/>
        </p:nvSpPr>
        <p:spPr bwMode="auto">
          <a:xfrm>
            <a:off x="520700" y="3963988"/>
            <a:ext cx="316708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 i="1" dirty="0"/>
              <a:t>Adv. </a:t>
            </a:r>
            <a:r>
              <a:rPr lang="en-US" altLang="en-US" sz="1400" i="1" dirty="0" err="1"/>
              <a:t>Funct</a:t>
            </a:r>
            <a:r>
              <a:rPr lang="en-US" altLang="en-US" sz="1400" i="1" dirty="0"/>
              <a:t>. Mater. </a:t>
            </a:r>
            <a:r>
              <a:rPr lang="en-US" altLang="en-US" sz="1400" b="1" dirty="0"/>
              <a:t>2017</a:t>
            </a:r>
            <a:r>
              <a:rPr lang="en-US" altLang="en-US" sz="1400" dirty="0"/>
              <a:t>, </a:t>
            </a:r>
            <a:r>
              <a:rPr lang="en-US" altLang="en-US" sz="1400" i="1" dirty="0"/>
              <a:t>27</a:t>
            </a:r>
            <a:r>
              <a:rPr lang="en-US" altLang="en-US" sz="1400" dirty="0"/>
              <a:t>, 1702425</a:t>
            </a:r>
          </a:p>
        </p:txBody>
      </p:sp>
      <p:pic>
        <p:nvPicPr>
          <p:cNvPr id="19462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4505325"/>
            <a:ext cx="23876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Connector 14"/>
          <p:cNvCxnSpPr/>
          <p:nvPr/>
        </p:nvCxnSpPr>
        <p:spPr>
          <a:xfrm>
            <a:off x="2406650" y="5930900"/>
            <a:ext cx="293688" cy="0"/>
          </a:xfrm>
          <a:prstGeom prst="line">
            <a:avLst/>
          </a:prstGeom>
          <a:ln w="53975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464" name="TextBox 15"/>
          <p:cNvSpPr txBox="1">
            <a:spLocks noChangeArrowheads="1"/>
          </p:cNvSpPr>
          <p:nvPr/>
        </p:nvSpPr>
        <p:spPr bwMode="auto">
          <a:xfrm>
            <a:off x="1976438" y="5930900"/>
            <a:ext cx="9604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b="1">
                <a:solidFill>
                  <a:schemeClr val="bg1"/>
                </a:solidFill>
              </a:rPr>
              <a:t>0.5 </a:t>
            </a:r>
            <a:r>
              <a:rPr lang="en-US" altLang="en-US" b="1">
                <a:solidFill>
                  <a:schemeClr val="bg1"/>
                </a:solidFill>
                <a:latin typeface="Calibri" panose="020F0502020204030204" pitchFamily="34" charset="0"/>
              </a:rPr>
              <a:t>m</a:t>
            </a:r>
            <a:r>
              <a:rPr lang="en-US" altLang="en-US" b="1">
                <a:solidFill>
                  <a:schemeClr val="bg1"/>
                </a:solidFill>
              </a:rPr>
              <a:t>m</a:t>
            </a:r>
          </a:p>
        </p:txBody>
      </p:sp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4265260"/>
              </p:ext>
            </p:extLst>
          </p:nvPr>
        </p:nvGraphicFramePr>
        <p:xfrm>
          <a:off x="4572000" y="1496356"/>
          <a:ext cx="4182816" cy="3136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Oval 17"/>
          <p:cNvSpPr>
            <a:spLocks noChangeAspect="1"/>
          </p:cNvSpPr>
          <p:nvPr/>
        </p:nvSpPr>
        <p:spPr>
          <a:xfrm>
            <a:off x="6713538" y="3334680"/>
            <a:ext cx="73025" cy="73025"/>
          </a:xfrm>
          <a:prstGeom prst="ellipse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4180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kern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467" name="TextBox 25"/>
          <p:cNvSpPr txBox="1">
            <a:spLocks noChangeArrowheads="1"/>
          </p:cNvSpPr>
          <p:nvPr/>
        </p:nvSpPr>
        <p:spPr bwMode="auto">
          <a:xfrm>
            <a:off x="6932613" y="2359955"/>
            <a:ext cx="16208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17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17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17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17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17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 b="1" u="sng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Predicted Densities</a:t>
            </a:r>
          </a:p>
        </p:txBody>
      </p:sp>
      <p:cxnSp>
        <p:nvCxnSpPr>
          <p:cNvPr id="19468" name="Straight Connector 26"/>
          <p:cNvCxnSpPr>
            <a:cxnSpLocks noChangeShapeType="1"/>
          </p:cNvCxnSpPr>
          <p:nvPr/>
        </p:nvCxnSpPr>
        <p:spPr bwMode="auto">
          <a:xfrm>
            <a:off x="6710363" y="2763180"/>
            <a:ext cx="182562" cy="0"/>
          </a:xfrm>
          <a:prstGeom prst="line">
            <a:avLst/>
          </a:prstGeom>
          <a:noFill/>
          <a:ln w="3175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469" name="TextBox 27"/>
          <p:cNvSpPr txBox="1">
            <a:spLocks noChangeArrowheads="1"/>
          </p:cNvSpPr>
          <p:nvPr/>
        </p:nvSpPr>
        <p:spPr bwMode="auto">
          <a:xfrm>
            <a:off x="6881813" y="3187043"/>
            <a:ext cx="16621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17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17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17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17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17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 b="1" u="sng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Measured Densities</a:t>
            </a:r>
          </a:p>
        </p:txBody>
      </p:sp>
      <p:cxnSp>
        <p:nvCxnSpPr>
          <p:cNvPr id="19470" name="Straight Connector 29"/>
          <p:cNvCxnSpPr>
            <a:cxnSpLocks noChangeShapeType="1"/>
          </p:cNvCxnSpPr>
          <p:nvPr/>
        </p:nvCxnSpPr>
        <p:spPr bwMode="auto">
          <a:xfrm>
            <a:off x="6710363" y="2979080"/>
            <a:ext cx="182562" cy="0"/>
          </a:xfrm>
          <a:prstGeom prst="line">
            <a:avLst/>
          </a:prstGeom>
          <a:noFill/>
          <a:ln w="31750" algn="ctr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471" name="TextBox 30"/>
          <p:cNvSpPr txBox="1">
            <a:spLocks noChangeArrowheads="1"/>
          </p:cNvSpPr>
          <p:nvPr/>
        </p:nvSpPr>
        <p:spPr bwMode="auto">
          <a:xfrm>
            <a:off x="6881813" y="2609193"/>
            <a:ext cx="16716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17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17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17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17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17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 b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300 nm (line Width)</a:t>
            </a:r>
          </a:p>
          <a:p>
            <a:r>
              <a:rPr lang="en-US" altLang="en-US" sz="1400" b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400 nm </a:t>
            </a:r>
          </a:p>
        </p:txBody>
      </p:sp>
      <p:pic>
        <p:nvPicPr>
          <p:cNvPr id="19472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0" y="4510088"/>
            <a:ext cx="244475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3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763" y="4510088"/>
            <a:ext cx="2452687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1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373785" y="152382"/>
            <a:ext cx="8360806" cy="797874"/>
          </a:xfrm>
          <a:prstGeom prst="rect">
            <a:avLst/>
          </a:prstGeom>
          <a:effectLst/>
        </p:spPr>
        <p:txBody>
          <a:bodyPr rIns="45720" anchor="b"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ctr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sz="6000" b="1" kern="1200">
                <a:solidFill>
                  <a:srgbClr val="214A8F"/>
                </a:solidFill>
                <a:effectLst/>
                <a:latin typeface="Arial"/>
                <a:ea typeface="+mj-ea"/>
                <a:cs typeface="Arial"/>
              </a:defRPr>
            </a:lvl1pPr>
          </a:lstStyle>
          <a:p>
            <a:pPr algn="l" defTabSz="914400">
              <a:defRPr/>
            </a:pPr>
            <a:endParaRPr lang="en-US" sz="2400" dirty="0" smtClean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algn="l" defTabSz="914400">
              <a:defRPr/>
            </a:pPr>
            <a:endParaRPr lang="en-US" sz="24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algn="l" defTabSz="914400">
              <a:defRPr/>
            </a:pPr>
            <a:endParaRPr lang="en-US" sz="24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algn="l" defTabSz="914400">
              <a:defRPr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Preliminary HED experiments with AM-foams were promising but an undesired pattern was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detected  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21508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45" y="1060827"/>
            <a:ext cx="4069305" cy="2020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554" y="2750364"/>
            <a:ext cx="2322772" cy="2444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Content Placeholder 1"/>
          <p:cNvSpPr txBox="1">
            <a:spLocks/>
          </p:cNvSpPr>
          <p:nvPr/>
        </p:nvSpPr>
        <p:spPr>
          <a:xfrm rot="19838324">
            <a:off x="4983465" y="1893857"/>
            <a:ext cx="1160463" cy="381000"/>
          </a:xfrm>
          <a:prstGeom prst="rect">
            <a:avLst/>
          </a:prstGeom>
        </p:spPr>
        <p:txBody>
          <a:bodyPr/>
          <a:lstStyle>
            <a:lvl1pPr marL="285750" indent="-228600" algn="l" rtl="0" eaLnBrk="1" latinLnBrk="0" hangingPunct="1">
              <a:spcBef>
                <a:spcPts val="18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90000"/>
              <a:buFont typeface="Wingdings" charset="2"/>
              <a:buChar char="§"/>
              <a:tabLst/>
              <a:defRPr kumimoji="0" sz="24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28650" indent="-2857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Calibri" panose="020F0502020204030204" pitchFamily="34" charset="0"/>
              <a:buChar char="—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001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defRPr kumimoji="0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Lucida Grande"/>
              <a:buChar char="–"/>
              <a:defRPr kumimoji="0"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2573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Font typeface="Arial"/>
              <a:buChar char="•"/>
              <a:tabLst>
                <a:tab pos="1200150" algn="l"/>
              </a:tabLst>
              <a:defRPr kumimoji="0" lang="en-US" sz="1600" kern="120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defTabSz="914400">
              <a:buFont typeface="Wingdings" charset="2"/>
              <a:buNone/>
              <a:defRPr/>
            </a:pPr>
            <a:r>
              <a:rPr lang="en-US" sz="1400" b="1" dirty="0" smtClean="0">
                <a:solidFill>
                  <a:srgbClr val="214A8F"/>
                </a:solidFill>
                <a:latin typeface="+mn-lt"/>
              </a:rPr>
              <a:t>1D VISAR Diagnostic</a:t>
            </a:r>
          </a:p>
          <a:p>
            <a:pPr marL="57150" indent="0" defTabSz="914400">
              <a:buFont typeface="Wingdings" charset="2"/>
              <a:buNone/>
              <a:defRPr/>
            </a:pPr>
            <a:endParaRPr lang="en-US" sz="1400" b="1" dirty="0" smtClean="0">
              <a:solidFill>
                <a:srgbClr val="214A8F"/>
              </a:solidFill>
              <a:latin typeface="+mn-lt"/>
            </a:endParaRPr>
          </a:p>
          <a:p>
            <a:pPr marL="342900" lvl="1" indent="0" defTabSz="914400">
              <a:buFont typeface="Calibri" panose="020F0502020204030204" pitchFamily="34" charset="0"/>
              <a:buNone/>
              <a:defRPr/>
            </a:pPr>
            <a:endParaRPr lang="en-US" sz="1400" b="1" dirty="0" smtClean="0">
              <a:solidFill>
                <a:srgbClr val="214A8F"/>
              </a:solidFill>
              <a:latin typeface="+mn-lt"/>
            </a:endParaRPr>
          </a:p>
        </p:txBody>
      </p:sp>
      <p:sp>
        <p:nvSpPr>
          <p:cNvPr id="28" name="TextBox 41"/>
          <p:cNvSpPr txBox="1">
            <a:spLocks noChangeArrowheads="1"/>
          </p:cNvSpPr>
          <p:nvPr/>
        </p:nvSpPr>
        <p:spPr bwMode="auto">
          <a:xfrm>
            <a:off x="2517528" y="5188962"/>
            <a:ext cx="14938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1600" b="1" dirty="0">
                <a:solidFill>
                  <a:srgbClr val="214A8F"/>
                </a:solidFill>
                <a:latin typeface="+mn-lt"/>
                <a:cs typeface="Calibri" panose="020F0502020204030204" pitchFamily="34" charset="0"/>
              </a:rPr>
              <a:t>AM-Foam </a:t>
            </a:r>
            <a:r>
              <a:rPr lang="en-US" altLang="en-US" sz="1600" b="1" dirty="0" smtClean="0">
                <a:solidFill>
                  <a:srgbClr val="214A8F"/>
                </a:solidFill>
                <a:latin typeface="+mn-lt"/>
                <a:cs typeface="Calibri" panose="020F0502020204030204" pitchFamily="34" charset="0"/>
              </a:rPr>
              <a:t> </a:t>
            </a:r>
          </a:p>
          <a:p>
            <a:pPr>
              <a:defRPr/>
            </a:pPr>
            <a:r>
              <a:rPr lang="en-US" altLang="en-US" sz="1600" b="1" dirty="0" smtClean="0">
                <a:solidFill>
                  <a:srgbClr val="214A8F"/>
                </a:solidFill>
                <a:latin typeface="+mn-lt"/>
                <a:cs typeface="Calibri" panose="020F0502020204030204" pitchFamily="34" charset="0"/>
              </a:rPr>
              <a:t>~70 </a:t>
            </a:r>
            <a:r>
              <a:rPr lang="en-US" altLang="en-US" sz="1600" b="1" dirty="0">
                <a:solidFill>
                  <a:srgbClr val="214A8F"/>
                </a:solidFill>
                <a:latin typeface="+mn-lt"/>
                <a:cs typeface="Calibri" panose="020F0502020204030204" pitchFamily="34" charset="0"/>
              </a:rPr>
              <a:t>mg/cm</a:t>
            </a:r>
            <a:r>
              <a:rPr lang="en-US" altLang="en-US" sz="1600" b="1" baseline="30000" dirty="0">
                <a:solidFill>
                  <a:srgbClr val="214A8F"/>
                </a:solidFill>
                <a:latin typeface="+mn-lt"/>
                <a:cs typeface="Calibri" panose="020F0502020204030204" pitchFamily="34" charset="0"/>
              </a:rPr>
              <a:t>3</a:t>
            </a:r>
            <a:endParaRPr lang="en-US" altLang="en-US" sz="1600" b="1" dirty="0">
              <a:solidFill>
                <a:srgbClr val="214A8F"/>
              </a:solidFill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215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0" t="2580" r="19717" b="36867"/>
          <a:stretch>
            <a:fillRect/>
          </a:stretch>
        </p:blipFill>
        <p:spPr bwMode="auto">
          <a:xfrm>
            <a:off x="6162800" y="679372"/>
            <a:ext cx="2438908" cy="22035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2" name="Curved Down Arrow 31"/>
          <p:cNvSpPr/>
          <p:nvPr/>
        </p:nvSpPr>
        <p:spPr bwMode="auto">
          <a:xfrm rot="1457767">
            <a:off x="3396999" y="1858680"/>
            <a:ext cx="1512061" cy="451357"/>
          </a:xfrm>
          <a:prstGeom prst="curvedDownArrow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b"/>
          <a:lstStyle/>
          <a:p>
            <a:pPr algn="ctr">
              <a:defRPr/>
            </a:pPr>
            <a:endParaRPr lang="en-US" sz="1600" dirty="0">
              <a:solidFill>
                <a:srgbClr val="000000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4210050" y="3233394"/>
            <a:ext cx="0" cy="1908519"/>
          </a:xfrm>
          <a:prstGeom prst="line">
            <a:avLst/>
          </a:prstGeom>
          <a:ln w="317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4210050" y="5194553"/>
            <a:ext cx="1573213" cy="0"/>
          </a:xfrm>
          <a:prstGeom prst="straightConnector1">
            <a:avLst/>
          </a:prstGeom>
          <a:ln w="31750" cmpd="sng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Content Placeholder 1"/>
          <p:cNvSpPr txBox="1">
            <a:spLocks/>
          </p:cNvSpPr>
          <p:nvPr/>
        </p:nvSpPr>
        <p:spPr>
          <a:xfrm>
            <a:off x="4416424" y="5280377"/>
            <a:ext cx="1160463" cy="381000"/>
          </a:xfrm>
          <a:prstGeom prst="rect">
            <a:avLst/>
          </a:prstGeom>
        </p:spPr>
        <p:txBody>
          <a:bodyPr/>
          <a:lstStyle>
            <a:lvl1pPr marL="285750" indent="-228600" algn="l" rtl="0" eaLnBrk="1" latinLnBrk="0" hangingPunct="1">
              <a:spcBef>
                <a:spcPts val="18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90000"/>
              <a:buFont typeface="Wingdings" charset="2"/>
              <a:buChar char="§"/>
              <a:tabLst/>
              <a:defRPr kumimoji="0" sz="24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28650" indent="-2857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Calibri" panose="020F0502020204030204" pitchFamily="34" charset="0"/>
              <a:buChar char="—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001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defRPr kumimoji="0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Lucida Grande"/>
              <a:buChar char="–"/>
              <a:defRPr kumimoji="0"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2573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Font typeface="Arial"/>
              <a:buChar char="•"/>
              <a:tabLst>
                <a:tab pos="1200150" algn="l"/>
              </a:tabLst>
              <a:defRPr kumimoji="0" lang="en-US" sz="1600" kern="120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defTabSz="914400">
              <a:buFont typeface="Wingdings" charset="2"/>
              <a:buNone/>
              <a:defRPr/>
            </a:pPr>
            <a:r>
              <a:rPr lang="en-US" sz="1400" b="1" dirty="0" smtClean="0">
                <a:solidFill>
                  <a:srgbClr val="214A8F"/>
                </a:solidFill>
                <a:latin typeface="+mn-lt"/>
              </a:rPr>
              <a:t>2D VISAR Diagnostic</a:t>
            </a:r>
          </a:p>
          <a:p>
            <a:pPr marL="57150" indent="0" defTabSz="914400">
              <a:buFont typeface="Wingdings" charset="2"/>
              <a:buNone/>
              <a:defRPr/>
            </a:pPr>
            <a:endParaRPr lang="en-US" sz="1400" b="1" dirty="0" smtClean="0">
              <a:solidFill>
                <a:srgbClr val="214A8F"/>
              </a:solidFill>
              <a:latin typeface="+mn-lt"/>
            </a:endParaRPr>
          </a:p>
          <a:p>
            <a:pPr marL="342900" lvl="1" indent="0" defTabSz="914400">
              <a:buFont typeface="Calibri" panose="020F0502020204030204" pitchFamily="34" charset="0"/>
              <a:buNone/>
              <a:defRPr/>
            </a:pPr>
            <a:endParaRPr lang="en-US" sz="1400" b="1" dirty="0" smtClean="0">
              <a:solidFill>
                <a:srgbClr val="214A8F"/>
              </a:solidFill>
              <a:latin typeface="+mn-lt"/>
            </a:endParaRPr>
          </a:p>
        </p:txBody>
      </p:sp>
      <p:pic>
        <p:nvPicPr>
          <p:cNvPr id="21518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83" y="3135454"/>
            <a:ext cx="2867295" cy="2691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Oval 37"/>
          <p:cNvSpPr/>
          <p:nvPr/>
        </p:nvSpPr>
        <p:spPr bwMode="auto">
          <a:xfrm>
            <a:off x="2468562" y="2731895"/>
            <a:ext cx="713992" cy="348977"/>
          </a:xfrm>
          <a:prstGeom prst="ellipse">
            <a:avLst/>
          </a:prstGeom>
          <a:noFill/>
          <a:ln w="38100">
            <a:solidFill>
              <a:srgbClr val="214A8F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b"/>
          <a:lstStyle/>
          <a:p>
            <a:pPr algn="ctr">
              <a:defRPr/>
            </a:pPr>
            <a:endParaRPr lang="en-US" sz="1600" dirty="0">
              <a:solidFill>
                <a:srgbClr val="000000"/>
              </a:solidFill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flipV="1">
            <a:off x="1887279" y="3088256"/>
            <a:ext cx="816386" cy="852850"/>
          </a:xfrm>
          <a:prstGeom prst="line">
            <a:avLst/>
          </a:prstGeom>
          <a:ln w="31750" cmpd="sng">
            <a:solidFill>
              <a:srgbClr val="214A8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1064973" y="4983289"/>
            <a:ext cx="680904" cy="0"/>
          </a:xfrm>
          <a:prstGeom prst="line">
            <a:avLst/>
          </a:prstGeom>
          <a:ln w="635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955550" y="4983289"/>
            <a:ext cx="960438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0.5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</p:txBody>
      </p:sp>
      <p:pic>
        <p:nvPicPr>
          <p:cNvPr id="21523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2886075"/>
            <a:ext cx="3006725" cy="300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Rectangle 7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0" y="5876925"/>
            <a:ext cx="9144000" cy="55245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tIns="0" bIns="0" anchor="ctr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AM-foam left an apparent foam structure related shock pattern on the Al-sample target. This result necessitated further refinement of the printing process. </a:t>
            </a:r>
          </a:p>
        </p:txBody>
      </p:sp>
      <p:sp>
        <p:nvSpPr>
          <p:cNvPr id="21525" name="TextBox 43"/>
          <p:cNvSpPr txBox="1">
            <a:spLocks noChangeArrowheads="1"/>
          </p:cNvSpPr>
          <p:nvPr/>
        </p:nvSpPr>
        <p:spPr bwMode="auto">
          <a:xfrm>
            <a:off x="3035300" y="6532563"/>
            <a:ext cx="4060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 i="1"/>
              <a:t>VISAR = velocity interferometer for any reflector</a:t>
            </a:r>
          </a:p>
        </p:txBody>
      </p:sp>
      <p:sp>
        <p:nvSpPr>
          <p:cNvPr id="29" name="Right Arrow 28"/>
          <p:cNvSpPr/>
          <p:nvPr/>
        </p:nvSpPr>
        <p:spPr bwMode="auto">
          <a:xfrm rot="19434231">
            <a:off x="5369786" y="2407803"/>
            <a:ext cx="998537" cy="350838"/>
          </a:xfrm>
          <a:prstGeom prst="rightArrow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b"/>
          <a:lstStyle/>
          <a:p>
            <a:pPr algn="ctr">
              <a:defRPr/>
            </a:pPr>
            <a:endParaRPr lang="en-US" sz="1600" dirty="0">
              <a:solidFill>
                <a:srgbClr val="000000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7910120" y="5405437"/>
            <a:ext cx="680904" cy="0"/>
          </a:xfrm>
          <a:prstGeom prst="line">
            <a:avLst/>
          </a:prstGeom>
          <a:ln w="635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800697" y="5405437"/>
            <a:ext cx="960438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0.5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1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373785" y="152382"/>
            <a:ext cx="8360806" cy="797874"/>
          </a:xfrm>
          <a:prstGeom prst="rect">
            <a:avLst/>
          </a:prstGeom>
          <a:effectLst/>
        </p:spPr>
        <p:txBody>
          <a:bodyPr rIns="45720" anchor="b"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ctr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sz="6000" b="1" kern="1200">
                <a:solidFill>
                  <a:srgbClr val="214A8F"/>
                </a:solidFill>
                <a:effectLst/>
                <a:latin typeface="Arial"/>
                <a:ea typeface="+mj-ea"/>
                <a:cs typeface="Arial"/>
              </a:defRPr>
            </a:lvl1pPr>
          </a:lstStyle>
          <a:p>
            <a:pPr algn="l" defTabSz="914400">
              <a:defRPr/>
            </a:pPr>
            <a:endParaRPr lang="en-US" sz="2400" dirty="0" smtClean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algn="l" defTabSz="914400">
              <a:defRPr/>
            </a:pPr>
            <a:endParaRPr lang="en-US" sz="24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algn="l" defTabSz="914400">
              <a:defRPr/>
            </a:pPr>
            <a:endParaRPr lang="en-US" sz="24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algn="l" defTabSz="914400">
              <a:defRPr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Ramp-compression of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second generation samples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showed high drive uniformity and left behind no discernable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pattern 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98" name="Rectangle 7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0" y="5861050"/>
            <a:ext cx="9144000" cy="5842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tIns="0" bIns="0" anchor="ctr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In addition to good drive uniformity, AM-foams yielded a potentially useful pressure hold period that is not observed in chemical foams samples. Testing is on-going.</a:t>
            </a:r>
            <a:endParaRPr lang="en-US" sz="2000" i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27653" name="Picture 9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85" y="1366045"/>
            <a:ext cx="4124527" cy="3254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9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368" y="3313113"/>
            <a:ext cx="20605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9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368" y="1166813"/>
            <a:ext cx="20605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TextBox 14"/>
          <p:cNvSpPr txBox="1">
            <a:spLocks noChangeArrowheads="1"/>
          </p:cNvSpPr>
          <p:nvPr/>
        </p:nvSpPr>
        <p:spPr bwMode="auto">
          <a:xfrm>
            <a:off x="6980368" y="2755900"/>
            <a:ext cx="1806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 b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Interdigitated</a:t>
            </a:r>
          </a:p>
        </p:txBody>
      </p:sp>
      <p:pic>
        <p:nvPicPr>
          <p:cNvPr id="27657" name="Picture 10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018" y="3325813"/>
            <a:ext cx="2039938" cy="204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8" name="TextBox 16"/>
          <p:cNvSpPr txBox="1">
            <a:spLocks noChangeArrowheads="1"/>
          </p:cNvSpPr>
          <p:nvPr/>
        </p:nvSpPr>
        <p:spPr bwMode="auto">
          <a:xfrm>
            <a:off x="7313627" y="4941888"/>
            <a:ext cx="11400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 b="1" dirty="0" smtClean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Aerogel</a:t>
            </a:r>
            <a:endParaRPr lang="en-US" altLang="en-US" sz="2000" b="1" dirty="0">
              <a:solidFill>
                <a:schemeClr val="bg1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659" name="TextBox 17"/>
          <p:cNvSpPr txBox="1">
            <a:spLocks noChangeArrowheads="1"/>
          </p:cNvSpPr>
          <p:nvPr/>
        </p:nvSpPr>
        <p:spPr bwMode="auto">
          <a:xfrm>
            <a:off x="4969006" y="4941888"/>
            <a:ext cx="1282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 b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No Foam</a:t>
            </a:r>
          </a:p>
        </p:txBody>
      </p:sp>
      <p:sp>
        <p:nvSpPr>
          <p:cNvPr id="27660" name="TextBox 107"/>
          <p:cNvSpPr txBox="1">
            <a:spLocks noChangeArrowheads="1"/>
          </p:cNvSpPr>
          <p:nvPr/>
        </p:nvSpPr>
        <p:spPr bwMode="auto">
          <a:xfrm>
            <a:off x="2217796" y="2243275"/>
            <a:ext cx="11064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 Foam</a:t>
            </a:r>
          </a:p>
        </p:txBody>
      </p:sp>
      <p:sp>
        <p:nvSpPr>
          <p:cNvPr id="27661" name="TextBox 108"/>
          <p:cNvSpPr txBox="1">
            <a:spLocks noChangeArrowheads="1"/>
          </p:cNvSpPr>
          <p:nvPr/>
        </p:nvSpPr>
        <p:spPr bwMode="auto">
          <a:xfrm>
            <a:off x="1257358" y="1671775"/>
            <a:ext cx="1041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b="1">
                <a:solidFill>
                  <a:srgbClr val="00CC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 Foam</a:t>
            </a:r>
          </a:p>
        </p:txBody>
      </p:sp>
      <p:sp>
        <p:nvSpPr>
          <p:cNvPr id="27662" name="TextBox 109"/>
          <p:cNvSpPr txBox="1">
            <a:spLocks noChangeArrowheads="1"/>
          </p:cNvSpPr>
          <p:nvPr/>
        </p:nvSpPr>
        <p:spPr bwMode="auto">
          <a:xfrm>
            <a:off x="2120165" y="3427550"/>
            <a:ext cx="1635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b="1" dirty="0">
                <a:solidFill>
                  <a:srgbClr val="FF21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Chemical Foam</a:t>
            </a:r>
          </a:p>
        </p:txBody>
      </p:sp>
      <p:pic>
        <p:nvPicPr>
          <p:cNvPr id="27663" name="Picture 1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968" y="1200150"/>
            <a:ext cx="2058988" cy="205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4" name="TextBox 22"/>
          <p:cNvSpPr txBox="1">
            <a:spLocks noChangeArrowheads="1"/>
          </p:cNvSpPr>
          <p:nvPr/>
        </p:nvSpPr>
        <p:spPr bwMode="auto">
          <a:xfrm>
            <a:off x="4934081" y="2732088"/>
            <a:ext cx="12969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 b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Standard</a:t>
            </a:r>
          </a:p>
        </p:txBody>
      </p:sp>
      <p:sp>
        <p:nvSpPr>
          <p:cNvPr id="27665" name="TextBox 1"/>
          <p:cNvSpPr txBox="1">
            <a:spLocks noChangeArrowheads="1"/>
          </p:cNvSpPr>
          <p:nvPr/>
        </p:nvSpPr>
        <p:spPr bwMode="auto">
          <a:xfrm>
            <a:off x="1966250" y="4929981"/>
            <a:ext cx="18526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i="1">
                <a:latin typeface="Calibri" panose="020F0502020204030204" pitchFamily="34" charset="0"/>
              </a:rPr>
              <a:t>2D VISAR Snapshots</a:t>
            </a:r>
          </a:p>
        </p:txBody>
      </p:sp>
      <p:sp>
        <p:nvSpPr>
          <p:cNvPr id="5" name="Right Arrow 4"/>
          <p:cNvSpPr/>
          <p:nvPr/>
        </p:nvSpPr>
        <p:spPr bwMode="auto">
          <a:xfrm>
            <a:off x="3818862" y="4983956"/>
            <a:ext cx="679450" cy="250825"/>
          </a:xfrm>
          <a:prstGeom prst="rightArrow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b"/>
          <a:lstStyle/>
          <a:p>
            <a:pPr algn="ctr">
              <a:defRPr/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7667" name="TextBox 25"/>
          <p:cNvSpPr txBox="1">
            <a:spLocks noChangeArrowheads="1"/>
          </p:cNvSpPr>
          <p:nvPr/>
        </p:nvSpPr>
        <p:spPr bwMode="auto">
          <a:xfrm>
            <a:off x="3035300" y="6532563"/>
            <a:ext cx="4060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 i="1"/>
              <a:t>VISAR = velocity interferometer for any reflector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015_PPT_UNC_DS_V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 bwMode="auto">
        <a:gradFill flip="none" rotWithShape="1">
          <a:gsLst>
            <a:gs pos="0">
              <a:schemeClr val="bg1">
                <a:lumMod val="65000"/>
                <a:tint val="66000"/>
                <a:satMod val="160000"/>
              </a:schemeClr>
            </a:gs>
            <a:gs pos="50000">
              <a:schemeClr val="bg1">
                <a:lumMod val="65000"/>
                <a:tint val="44500"/>
                <a:satMod val="160000"/>
              </a:schemeClr>
            </a:gs>
            <a:gs pos="100000">
              <a:schemeClr val="bg1">
                <a:lumMod val="65000"/>
                <a:tint val="23500"/>
                <a:satMod val="160000"/>
              </a:schemeClr>
            </a:gs>
          </a:gsLst>
          <a:lin ang="16200000" scaled="1"/>
          <a:tileRect/>
        </a:gradFill>
        <a:ln>
          <a:solidFill>
            <a:schemeClr val="accent1">
              <a:lumMod val="75000"/>
            </a:schemeClr>
          </a:solidFill>
          <a:headEnd/>
          <a:tailEnd/>
        </a:ln>
      </a:spPr>
      <a:bodyPr rtlCol="0" anchor="b">
        <a:prstTxWarp prst="textNoShape">
          <a:avLst/>
        </a:prstTxWarp>
      </a:bodyPr>
      <a:lstStyle>
        <a:defPPr algn="ctr">
          <a:spcBef>
            <a:spcPct val="0"/>
          </a:spcBef>
          <a:defRPr sz="1600" dirty="0">
            <a:solidFill>
              <a:srgbClr val="000000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>
        <a:ln w="28575" cmpd="sng">
          <a:solidFill>
            <a:schemeClr val="accent1">
              <a:lumMod val="75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00_PowerPoint_Presentation_Template_2018 (002).pot [Read-Only] [Compatibility Mode]" id="{5C61456D-A6F3-4620-B967-8E0DEBDC2832}" vid="{0A7CD1F7-FD0F-4AF5-9233-1D26F793599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8000"/>
              <a:satMod val="300000"/>
            </a:schemeClr>
          </a:gs>
          <a:gs pos="12000">
            <a:schemeClr val="phClr">
              <a:tint val="48000"/>
              <a:satMod val="300000"/>
            </a:schemeClr>
          </a:gs>
          <a:gs pos="20000">
            <a:schemeClr val="phClr">
              <a:tint val="49000"/>
              <a:satMod val="300000"/>
            </a:schemeClr>
          </a:gs>
          <a:gs pos="100000">
            <a:schemeClr val="phClr">
              <a:shade val="30000"/>
            </a:schemeClr>
          </a:gs>
        </a:gsLst>
        <a:path path="circle">
          <a:fillToRect l="10000" t="-25000" r="10000" b="125000"/>
        </a:path>
      </a:gradFill>
      <a:blipFill>
        <a:blip xmlns:r="http://schemas.openxmlformats.org/officeDocument/2006/relationships" r:embed="rId1">
          <a:duotone>
            <a:schemeClr val="phClr">
              <a:shade val="75000"/>
              <a:satMod val="105000"/>
            </a:schemeClr>
            <a:schemeClr val="phClr">
              <a:tint val="95000"/>
              <a:satMod val="105000"/>
            </a:schemeClr>
          </a:duotone>
        </a:blip>
        <a:tile tx="0" ty="0" sx="38000" sy="38000" flip="none" algn="tl"/>
      </a:blip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8000"/>
              <a:satMod val="300000"/>
            </a:schemeClr>
          </a:gs>
          <a:gs pos="12000">
            <a:schemeClr val="phClr">
              <a:tint val="48000"/>
              <a:satMod val="300000"/>
            </a:schemeClr>
          </a:gs>
          <a:gs pos="20000">
            <a:schemeClr val="phClr">
              <a:tint val="49000"/>
              <a:satMod val="300000"/>
            </a:schemeClr>
          </a:gs>
          <a:gs pos="100000">
            <a:schemeClr val="phClr">
              <a:shade val="30000"/>
            </a:schemeClr>
          </a:gs>
        </a:gsLst>
        <a:path path="circle">
          <a:fillToRect l="10000" t="-25000" r="10000" b="125000"/>
        </a:path>
      </a:gradFill>
      <a:blipFill>
        <a:blip xmlns:r="http://schemas.openxmlformats.org/officeDocument/2006/relationships" r:embed="rId1">
          <a:duotone>
            <a:schemeClr val="phClr">
              <a:shade val="75000"/>
              <a:satMod val="105000"/>
            </a:schemeClr>
            <a:schemeClr val="phClr">
              <a:tint val="95000"/>
              <a:satMod val="105000"/>
            </a:schemeClr>
          </a:duotone>
        </a:blip>
        <a:tile tx="0" ty="0" sx="38000" sy="38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Oakdale_2019 Target Fabrication Meeting</Template>
  <TotalTime>15494</TotalTime>
  <Words>1527</Words>
  <Application>Microsoft Office PowerPoint</Application>
  <PresentationFormat>On-screen Show (4:3)</PresentationFormat>
  <Paragraphs>266</Paragraphs>
  <Slides>20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MS Mincho</vt:lpstr>
      <vt:lpstr>MS PGothic</vt:lpstr>
      <vt:lpstr>Arial</vt:lpstr>
      <vt:lpstr>Arial Narrow</vt:lpstr>
      <vt:lpstr>Calibri</vt:lpstr>
      <vt:lpstr>Helvetica</vt:lpstr>
      <vt:lpstr>Lucida Grande</vt:lpstr>
      <vt:lpstr>Wingdings</vt:lpstr>
      <vt:lpstr>Wingdings 2</vt:lpstr>
      <vt:lpstr>2015_PPT_UNC_DS_V2</vt:lpstr>
      <vt:lpstr>Chart</vt:lpstr>
      <vt:lpstr>CS ChemDraw Drawing</vt:lpstr>
      <vt:lpstr>Design and Development of Low Density Tantalum Oxide Hohlraum Liners via Templating of Additive Manufactured Lattices </vt:lpstr>
      <vt:lpstr>PowerPoint Presentation</vt:lpstr>
      <vt:lpstr>PowerPoint Presentation</vt:lpstr>
      <vt:lpstr>PowerPoint Presentation</vt:lpstr>
      <vt:lpstr>Target material tolerances are strict and there are guide lines for 3D printed materials, for instance foam pore size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AM-foam materials undergo a series of shrinkages and one expansion throughout the templating process </vt:lpstr>
      <vt:lpstr>PowerPoint Presentation</vt:lpstr>
      <vt:lpstr>PowerPoint Presentation</vt:lpstr>
      <vt:lpstr>Finally, we are working to develop atomistic and continuum scale models to improve DLW-TPP process optimization and to guide photoresist design</vt:lpstr>
      <vt:lpstr>PowerPoint Presentation</vt:lpstr>
      <vt:lpstr>PowerPoint Presentation</vt:lpstr>
      <vt:lpstr>PowerPoint Presentation</vt:lpstr>
      <vt:lpstr>PowerPoint Presentation</vt:lpstr>
    </vt:vector>
  </TitlesOfParts>
  <Company>LLNL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 and Development of Low Density Tantalum Oxide Hohlraum Liners via Templating of Additive Manufactured Lattices.</dc:title>
  <dc:creator>Oakdale, James Spencer</dc:creator>
  <cp:lastModifiedBy>Oakdale, James Spencer</cp:lastModifiedBy>
  <cp:revision>22</cp:revision>
  <cp:lastPrinted>2015-07-27T18:49:14Z</cp:lastPrinted>
  <dcterms:created xsi:type="dcterms:W3CDTF">2019-04-11T20:33:47Z</dcterms:created>
  <dcterms:modified xsi:type="dcterms:W3CDTF">2019-04-24T14:28:55Z</dcterms:modified>
</cp:coreProperties>
</file>