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3"/>
  </p:notesMasterIdLst>
  <p:handoutMasterIdLst>
    <p:handoutMasterId r:id="rId24"/>
  </p:handoutMasterIdLst>
  <p:sldIdLst>
    <p:sldId id="493" r:id="rId2"/>
    <p:sldId id="546" r:id="rId3"/>
    <p:sldId id="696" r:id="rId4"/>
    <p:sldId id="636" r:id="rId5"/>
    <p:sldId id="677" r:id="rId6"/>
    <p:sldId id="576" r:id="rId7"/>
    <p:sldId id="648" r:id="rId8"/>
    <p:sldId id="671" r:id="rId9"/>
    <p:sldId id="695" r:id="rId10"/>
    <p:sldId id="679" r:id="rId11"/>
    <p:sldId id="607" r:id="rId12"/>
    <p:sldId id="615" r:id="rId13"/>
    <p:sldId id="668" r:id="rId14"/>
    <p:sldId id="669" r:id="rId15"/>
    <p:sldId id="694" r:id="rId16"/>
    <p:sldId id="690" r:id="rId17"/>
    <p:sldId id="521" r:id="rId18"/>
    <p:sldId id="522" r:id="rId19"/>
    <p:sldId id="663" r:id="rId20"/>
    <p:sldId id="427" r:id="rId21"/>
    <p:sldId id="56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FFF40-D911-48E6-98BF-1D9D02DA94D4}" v="48" dt="2019-04-19T15:52:38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6340" autoAdjust="0"/>
  </p:normalViewPr>
  <p:slideViewPr>
    <p:cSldViewPr snapToGrid="0">
      <p:cViewPr varScale="1">
        <p:scale>
          <a:sx n="130" d="100"/>
          <a:sy n="130" d="100"/>
        </p:scale>
        <p:origin x="1014" y="126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9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cheyev, Sergei O." userId="c29ef0d9-2b31-42f2-a94d-2b8033216970" providerId="ADAL" clId="{75AFFF40-D911-48E6-98BF-1D9D02DA94D4}"/>
    <pc:docChg chg="undo custSel addSld delSld modSld modMainMaster">
      <pc:chgData name="Kucheyev, Sergei O." userId="c29ef0d9-2b31-42f2-a94d-2b8033216970" providerId="ADAL" clId="{75AFFF40-D911-48E6-98BF-1D9D02DA94D4}" dt="2019-04-19T15:54:16.734" v="1448" actId="2696"/>
      <pc:docMkLst>
        <pc:docMk/>
      </pc:docMkLst>
      <pc:sldChg chg="addSp modSp">
        <pc:chgData name="Kucheyev, Sergei O." userId="c29ef0d9-2b31-42f2-a94d-2b8033216970" providerId="ADAL" clId="{75AFFF40-D911-48E6-98BF-1D9D02DA94D4}" dt="2019-04-19T15:48:32.746" v="1443" actId="1076"/>
        <pc:sldMkLst>
          <pc:docMk/>
          <pc:sldMk cId="3168263893" sldId="427"/>
        </pc:sldMkLst>
        <pc:spChg chg="mod">
          <ac:chgData name="Kucheyev, Sergei O." userId="c29ef0d9-2b31-42f2-a94d-2b8033216970" providerId="ADAL" clId="{75AFFF40-D911-48E6-98BF-1D9D02DA94D4}" dt="2019-04-19T15:48:32.746" v="1443" actId="1076"/>
          <ac:spMkLst>
            <pc:docMk/>
            <pc:sldMk cId="3168263893" sldId="427"/>
            <ac:spMk id="19459" creationId="{C2D20884-043F-4F11-AE46-3ED1F334996A}"/>
          </ac:spMkLst>
        </pc:spChg>
        <pc:picChg chg="mod">
          <ac:chgData name="Kucheyev, Sergei O." userId="c29ef0d9-2b31-42f2-a94d-2b8033216970" providerId="ADAL" clId="{75AFFF40-D911-48E6-98BF-1D9D02DA94D4}" dt="2019-04-19T15:43:51.921" v="1295" actId="1076"/>
          <ac:picMkLst>
            <pc:docMk/>
            <pc:sldMk cId="3168263893" sldId="427"/>
            <ac:picMk id="4" creationId="{E38C9D59-A331-4FE0-BAD2-CBB4E108AE1B}"/>
          </ac:picMkLst>
        </pc:picChg>
        <pc:picChg chg="add mod">
          <ac:chgData name="Kucheyev, Sergei O." userId="c29ef0d9-2b31-42f2-a94d-2b8033216970" providerId="ADAL" clId="{75AFFF40-D911-48E6-98BF-1D9D02DA94D4}" dt="2019-04-19T15:43:54.538" v="1296" actId="1076"/>
          <ac:picMkLst>
            <pc:docMk/>
            <pc:sldMk cId="3168263893" sldId="427"/>
            <ac:picMk id="5" creationId="{B9877925-162E-4CDF-9F27-910236BBD39D}"/>
          </ac:picMkLst>
        </pc:picChg>
      </pc:sldChg>
      <pc:sldChg chg="modSp">
        <pc:chgData name="Kucheyev, Sergei O." userId="c29ef0d9-2b31-42f2-a94d-2b8033216970" providerId="ADAL" clId="{75AFFF40-D911-48E6-98BF-1D9D02DA94D4}" dt="2019-04-12T01:38:48.348" v="110" actId="1076"/>
        <pc:sldMkLst>
          <pc:docMk/>
          <pc:sldMk cId="0" sldId="521"/>
        </pc:sldMkLst>
        <pc:spChg chg="mod">
          <ac:chgData name="Kucheyev, Sergei O." userId="c29ef0d9-2b31-42f2-a94d-2b8033216970" providerId="ADAL" clId="{75AFFF40-D911-48E6-98BF-1D9D02DA94D4}" dt="2019-04-12T01:38:48.348" v="110" actId="1076"/>
          <ac:spMkLst>
            <pc:docMk/>
            <pc:sldMk cId="0" sldId="521"/>
            <ac:spMk id="17" creationId="{5B5B4FBB-FA41-40EA-900E-8C21D730ECB8}"/>
          </ac:spMkLst>
        </pc:spChg>
        <pc:cxnChg chg="mod">
          <ac:chgData name="Kucheyev, Sergei O." userId="c29ef0d9-2b31-42f2-a94d-2b8033216970" providerId="ADAL" clId="{75AFFF40-D911-48E6-98BF-1D9D02DA94D4}" dt="2019-04-12T01:38:45.624" v="109" actId="1076"/>
          <ac:cxnSpMkLst>
            <pc:docMk/>
            <pc:sldMk cId="0" sldId="521"/>
            <ac:cxnSpMk id="10" creationId="{4EB7D8F3-1AD5-4D01-9306-16D4E5AB5725}"/>
          </ac:cxnSpMkLst>
        </pc:cxnChg>
      </pc:sldChg>
      <pc:sldChg chg="addSp delSp modSp">
        <pc:chgData name="Kucheyev, Sergei O." userId="c29ef0d9-2b31-42f2-a94d-2b8033216970" providerId="ADAL" clId="{75AFFF40-D911-48E6-98BF-1D9D02DA94D4}" dt="2019-04-19T15:28:35.340" v="554" actId="1076"/>
        <pc:sldMkLst>
          <pc:docMk/>
          <pc:sldMk cId="41907156" sldId="522"/>
        </pc:sldMkLst>
        <pc:spChg chg="mod">
          <ac:chgData name="Kucheyev, Sergei O." userId="c29ef0d9-2b31-42f2-a94d-2b8033216970" providerId="ADAL" clId="{75AFFF40-D911-48E6-98BF-1D9D02DA94D4}" dt="2019-04-19T15:28:35.340" v="554" actId="1076"/>
          <ac:spMkLst>
            <pc:docMk/>
            <pc:sldMk cId="41907156" sldId="522"/>
            <ac:spMk id="13" creationId="{00000000-0000-0000-0000-000000000000}"/>
          </ac:spMkLst>
        </pc:spChg>
        <pc:grpChg chg="del">
          <ac:chgData name="Kucheyev, Sergei O." userId="c29ef0d9-2b31-42f2-a94d-2b8033216970" providerId="ADAL" clId="{75AFFF40-D911-48E6-98BF-1D9D02DA94D4}" dt="2019-04-19T15:23:14.899" v="494" actId="478"/>
          <ac:grpSpMkLst>
            <pc:docMk/>
            <pc:sldMk cId="41907156" sldId="522"/>
            <ac:grpSpMk id="16" creationId="{B7DBC1CC-1467-4C71-87A9-F1D9096C6F69}"/>
          </ac:grpSpMkLst>
        </pc:grpChg>
        <pc:graphicFrameChg chg="add mod">
          <ac:chgData name="Kucheyev, Sergei O." userId="c29ef0d9-2b31-42f2-a94d-2b8033216970" providerId="ADAL" clId="{75AFFF40-D911-48E6-98BF-1D9D02DA94D4}" dt="2019-04-19T15:25:04.712" v="523" actId="1076"/>
          <ac:graphicFrameMkLst>
            <pc:docMk/>
            <pc:sldMk cId="41907156" sldId="522"/>
            <ac:graphicFrameMk id="2" creationId="{3E051445-7920-4D47-858A-EEC92571E2B5}"/>
          </ac:graphicFrameMkLst>
        </pc:graphicFrameChg>
        <pc:picChg chg="add del mod modCrop">
          <ac:chgData name="Kucheyev, Sergei O." userId="c29ef0d9-2b31-42f2-a94d-2b8033216970" providerId="ADAL" clId="{75AFFF40-D911-48E6-98BF-1D9D02DA94D4}" dt="2019-04-19T15:28:01.971" v="552" actId="14100"/>
          <ac:picMkLst>
            <pc:docMk/>
            <pc:sldMk cId="41907156" sldId="522"/>
            <ac:picMk id="12" creationId="{FAA87699-4920-4ADD-ADC6-B31BE742A60B}"/>
          </ac:picMkLst>
        </pc:picChg>
        <pc:picChg chg="mod">
          <ac:chgData name="Kucheyev, Sergei O." userId="c29ef0d9-2b31-42f2-a94d-2b8033216970" providerId="ADAL" clId="{75AFFF40-D911-48E6-98BF-1D9D02DA94D4}" dt="2019-04-19T15:28:07.546" v="553" actId="1076"/>
          <ac:picMkLst>
            <pc:docMk/>
            <pc:sldMk cId="41907156" sldId="522"/>
            <ac:picMk id="14" creationId="{F79B105E-4EE1-4128-8328-208F609EC77A}"/>
          </ac:picMkLst>
        </pc:picChg>
      </pc:sldChg>
      <pc:sldChg chg="add">
        <pc:chgData name="Kucheyev, Sergei O." userId="c29ef0d9-2b31-42f2-a94d-2b8033216970" providerId="ADAL" clId="{75AFFF40-D911-48E6-98BF-1D9D02DA94D4}" dt="2019-04-11T22:22:01.148" v="1"/>
        <pc:sldMkLst>
          <pc:docMk/>
          <pc:sldMk cId="3287323351" sldId="607"/>
        </pc:sldMkLst>
      </pc:sldChg>
      <pc:sldChg chg="addSp delSp modSp">
        <pc:chgData name="Kucheyev, Sergei O." userId="c29ef0d9-2b31-42f2-a94d-2b8033216970" providerId="ADAL" clId="{75AFFF40-D911-48E6-98BF-1D9D02DA94D4}" dt="2019-04-18T23:13:30.113" v="125" actId="1076"/>
        <pc:sldMkLst>
          <pc:docMk/>
          <pc:sldMk cId="862345840" sldId="615"/>
        </pc:sldMkLst>
        <pc:spChg chg="del topLvl">
          <ac:chgData name="Kucheyev, Sergei O." userId="c29ef0d9-2b31-42f2-a94d-2b8033216970" providerId="ADAL" clId="{75AFFF40-D911-48E6-98BF-1D9D02DA94D4}" dt="2019-04-18T23:13:19.760" v="118" actId="478"/>
          <ac:spMkLst>
            <pc:docMk/>
            <pc:sldMk cId="862345840" sldId="615"/>
            <ac:spMk id="6" creationId="{B53BFD84-4DA4-4738-B868-DB93D21480EF}"/>
          </ac:spMkLst>
        </pc:spChg>
        <pc:grpChg chg="del">
          <ac:chgData name="Kucheyev, Sergei O." userId="c29ef0d9-2b31-42f2-a94d-2b8033216970" providerId="ADAL" clId="{75AFFF40-D911-48E6-98BF-1D9D02DA94D4}" dt="2019-04-18T23:13:18.310" v="117" actId="478"/>
          <ac:grpSpMkLst>
            <pc:docMk/>
            <pc:sldMk cId="862345840" sldId="615"/>
            <ac:grpSpMk id="4" creationId="{4D0D2A77-08C4-44BF-878A-B96054858926}"/>
          </ac:grpSpMkLst>
        </pc:grpChg>
        <pc:graphicFrameChg chg="del topLvl">
          <ac:chgData name="Kucheyev, Sergei O." userId="c29ef0d9-2b31-42f2-a94d-2b8033216970" providerId="ADAL" clId="{75AFFF40-D911-48E6-98BF-1D9D02DA94D4}" dt="2019-04-18T23:13:18.310" v="117" actId="478"/>
          <ac:graphicFrameMkLst>
            <pc:docMk/>
            <pc:sldMk cId="862345840" sldId="615"/>
            <ac:graphicFrameMk id="2" creationId="{B11FB7E1-9C19-496B-82AC-DAAAB746A311}"/>
          </ac:graphicFrameMkLst>
        </pc:graphicFrameChg>
        <pc:graphicFrameChg chg="add mod">
          <ac:chgData name="Kucheyev, Sergei O." userId="c29ef0d9-2b31-42f2-a94d-2b8033216970" providerId="ADAL" clId="{75AFFF40-D911-48E6-98BF-1D9D02DA94D4}" dt="2019-04-18T23:13:30.113" v="125" actId="1076"/>
          <ac:graphicFrameMkLst>
            <pc:docMk/>
            <pc:sldMk cId="862345840" sldId="615"/>
            <ac:graphicFrameMk id="5" creationId="{8AA994B6-9973-41A2-9115-2C1FC7284407}"/>
          </ac:graphicFrameMkLst>
        </pc:graphicFrameChg>
      </pc:sldChg>
      <pc:sldChg chg="del">
        <pc:chgData name="Kucheyev, Sergei O." userId="c29ef0d9-2b31-42f2-a94d-2b8033216970" providerId="ADAL" clId="{75AFFF40-D911-48E6-98BF-1D9D02DA94D4}" dt="2019-04-19T15:54:16.734" v="1448" actId="2696"/>
        <pc:sldMkLst>
          <pc:docMk/>
          <pc:sldMk cId="3144966518" sldId="620"/>
        </pc:sldMkLst>
      </pc:sldChg>
      <pc:sldChg chg="modSp">
        <pc:chgData name="Kucheyev, Sergei O." userId="c29ef0d9-2b31-42f2-a94d-2b8033216970" providerId="ADAL" clId="{75AFFF40-D911-48E6-98BF-1D9D02DA94D4}" dt="2019-04-12T00:59:23.059" v="32" actId="6549"/>
        <pc:sldMkLst>
          <pc:docMk/>
          <pc:sldMk cId="1577054277" sldId="648"/>
        </pc:sldMkLst>
        <pc:spChg chg="mod">
          <ac:chgData name="Kucheyev, Sergei O." userId="c29ef0d9-2b31-42f2-a94d-2b8033216970" providerId="ADAL" clId="{75AFFF40-D911-48E6-98BF-1D9D02DA94D4}" dt="2019-04-12T00:59:23.059" v="32" actId="6549"/>
          <ac:spMkLst>
            <pc:docMk/>
            <pc:sldMk cId="1577054277" sldId="648"/>
            <ac:spMk id="46082" creationId="{00000000-0000-0000-0000-000000000000}"/>
          </ac:spMkLst>
        </pc:spChg>
      </pc:sldChg>
      <pc:sldChg chg="modSp">
        <pc:chgData name="Kucheyev, Sergei O." userId="c29ef0d9-2b31-42f2-a94d-2b8033216970" providerId="ADAL" clId="{75AFFF40-D911-48E6-98BF-1D9D02DA94D4}" dt="2019-04-19T15:30:32.302" v="558" actId="20577"/>
        <pc:sldMkLst>
          <pc:docMk/>
          <pc:sldMk cId="4215951072" sldId="663"/>
        </pc:sldMkLst>
        <pc:spChg chg="mod">
          <ac:chgData name="Kucheyev, Sergei O." userId="c29ef0d9-2b31-42f2-a94d-2b8033216970" providerId="ADAL" clId="{75AFFF40-D911-48E6-98BF-1D9D02DA94D4}" dt="2019-04-19T15:30:32.302" v="558" actId="20577"/>
          <ac:spMkLst>
            <pc:docMk/>
            <pc:sldMk cId="4215951072" sldId="663"/>
            <ac:spMk id="6" creationId="{A273601C-B2ED-4A49-A189-77B7A351D6DA}"/>
          </ac:spMkLst>
        </pc:spChg>
      </pc:sldChg>
      <pc:sldChg chg="addSp delSp modSp">
        <pc:chgData name="Kucheyev, Sergei O." userId="c29ef0d9-2b31-42f2-a94d-2b8033216970" providerId="ADAL" clId="{75AFFF40-D911-48E6-98BF-1D9D02DA94D4}" dt="2019-04-18T23:28:46.028" v="296" actId="1076"/>
        <pc:sldMkLst>
          <pc:docMk/>
          <pc:sldMk cId="2869005868" sldId="668"/>
        </pc:sldMkLst>
        <pc:spChg chg="mod">
          <ac:chgData name="Kucheyev, Sergei O." userId="c29ef0d9-2b31-42f2-a94d-2b8033216970" providerId="ADAL" clId="{75AFFF40-D911-48E6-98BF-1D9D02DA94D4}" dt="2019-04-18T23:27:26.947" v="287" actId="1076"/>
          <ac:spMkLst>
            <pc:docMk/>
            <pc:sldMk cId="2869005868" sldId="668"/>
            <ac:spMk id="5" creationId="{E7A88D73-7DF3-4149-8D4B-567A9CD78574}"/>
          </ac:spMkLst>
        </pc:spChg>
        <pc:spChg chg="del">
          <ac:chgData name="Kucheyev, Sergei O." userId="c29ef0d9-2b31-42f2-a94d-2b8033216970" providerId="ADAL" clId="{75AFFF40-D911-48E6-98BF-1D9D02DA94D4}" dt="2019-04-18T23:25:48.915" v="127" actId="478"/>
          <ac:spMkLst>
            <pc:docMk/>
            <pc:sldMk cId="2869005868" sldId="668"/>
            <ac:spMk id="6" creationId="{F4D97DEA-4B58-4056-B52E-B713A9E98AEF}"/>
          </ac:spMkLst>
        </pc:spChg>
        <pc:graphicFrameChg chg="add del mod">
          <ac:chgData name="Kucheyev, Sergei O." userId="c29ef0d9-2b31-42f2-a94d-2b8033216970" providerId="ADAL" clId="{75AFFF40-D911-48E6-98BF-1D9D02DA94D4}" dt="2019-04-18T23:28:33.197" v="288" actId="478"/>
          <ac:graphicFrameMkLst>
            <pc:docMk/>
            <pc:sldMk cId="2869005868" sldId="668"/>
            <ac:graphicFrameMk id="2" creationId="{3D80ED79-A194-4244-9FF2-7D97306DA6F1}"/>
          </ac:graphicFrameMkLst>
        </pc:graphicFrameChg>
        <pc:graphicFrameChg chg="add mod">
          <ac:chgData name="Kucheyev, Sergei O." userId="c29ef0d9-2b31-42f2-a94d-2b8033216970" providerId="ADAL" clId="{75AFFF40-D911-48E6-98BF-1D9D02DA94D4}" dt="2019-04-18T23:28:46.028" v="296" actId="1076"/>
          <ac:graphicFrameMkLst>
            <pc:docMk/>
            <pc:sldMk cId="2869005868" sldId="668"/>
            <ac:graphicFrameMk id="4" creationId="{EA6B615E-05C2-43CD-A8DF-0221C89FD9BF}"/>
          </ac:graphicFrameMkLst>
        </pc:graphicFrameChg>
        <pc:picChg chg="del">
          <ac:chgData name="Kucheyev, Sergei O." userId="c29ef0d9-2b31-42f2-a94d-2b8033216970" providerId="ADAL" clId="{75AFFF40-D911-48E6-98BF-1D9D02DA94D4}" dt="2019-04-18T23:25:47.264" v="126" actId="478"/>
          <ac:picMkLst>
            <pc:docMk/>
            <pc:sldMk cId="2869005868" sldId="668"/>
            <ac:picMk id="8" creationId="{8C70D245-D154-4CF8-922E-967A5944386D}"/>
          </ac:picMkLst>
        </pc:picChg>
      </pc:sldChg>
      <pc:sldChg chg="modSp">
        <pc:chgData name="Kucheyev, Sergei O." userId="c29ef0d9-2b31-42f2-a94d-2b8033216970" providerId="ADAL" clId="{75AFFF40-D911-48E6-98BF-1D9D02DA94D4}" dt="2019-04-18T23:29:43.378" v="307" actId="57"/>
        <pc:sldMkLst>
          <pc:docMk/>
          <pc:sldMk cId="3405286205" sldId="669"/>
        </pc:sldMkLst>
        <pc:spChg chg="mod">
          <ac:chgData name="Kucheyev, Sergei O." userId="c29ef0d9-2b31-42f2-a94d-2b8033216970" providerId="ADAL" clId="{75AFFF40-D911-48E6-98BF-1D9D02DA94D4}" dt="2019-04-18T23:29:13.573" v="304" actId="6549"/>
          <ac:spMkLst>
            <pc:docMk/>
            <pc:sldMk cId="3405286205" sldId="669"/>
            <ac:spMk id="8" creationId="{7D0DBBD7-7F55-47A0-8372-AB32318EDE48}"/>
          </ac:spMkLst>
        </pc:spChg>
        <pc:spChg chg="mod">
          <ac:chgData name="Kucheyev, Sergei O." userId="c29ef0d9-2b31-42f2-a94d-2b8033216970" providerId="ADAL" clId="{75AFFF40-D911-48E6-98BF-1D9D02DA94D4}" dt="2019-04-18T23:29:43.378" v="307" actId="57"/>
          <ac:spMkLst>
            <pc:docMk/>
            <pc:sldMk cId="3405286205" sldId="669"/>
            <ac:spMk id="13315" creationId="{55872A08-939C-41CB-8CFF-6E75D2271DE1}"/>
          </ac:spMkLst>
        </pc:spChg>
      </pc:sldChg>
      <pc:sldChg chg="addSp delSp modSp">
        <pc:chgData name="Kucheyev, Sergei O." userId="c29ef0d9-2b31-42f2-a94d-2b8033216970" providerId="ADAL" clId="{75AFFF40-D911-48E6-98BF-1D9D02DA94D4}" dt="2019-04-19T15:52:43.215" v="1447" actId="20577"/>
        <pc:sldMkLst>
          <pc:docMk/>
          <pc:sldMk cId="707356092" sldId="690"/>
        </pc:sldMkLst>
        <pc:spChg chg="add mod">
          <ac:chgData name="Kucheyev, Sergei O." userId="c29ef0d9-2b31-42f2-a94d-2b8033216970" providerId="ADAL" clId="{75AFFF40-D911-48E6-98BF-1D9D02DA94D4}" dt="2019-04-19T15:52:43.215" v="1447" actId="20577"/>
          <ac:spMkLst>
            <pc:docMk/>
            <pc:sldMk cId="707356092" sldId="690"/>
            <ac:spMk id="7" creationId="{73426E57-9B59-4DB4-91DC-EF515E7339EB}"/>
          </ac:spMkLst>
        </pc:spChg>
        <pc:spChg chg="add">
          <ac:chgData name="Kucheyev, Sergei O." userId="c29ef0d9-2b31-42f2-a94d-2b8033216970" providerId="ADAL" clId="{75AFFF40-D911-48E6-98BF-1D9D02DA94D4}" dt="2019-04-19T15:47:01.888" v="1411"/>
          <ac:spMkLst>
            <pc:docMk/>
            <pc:sldMk cId="707356092" sldId="690"/>
            <ac:spMk id="8" creationId="{0660CD67-D348-45F6-A8F2-455A6BAD31CE}"/>
          </ac:spMkLst>
        </pc:spChg>
        <pc:spChg chg="del mod">
          <ac:chgData name="Kucheyev, Sergei O." userId="c29ef0d9-2b31-42f2-a94d-2b8033216970" providerId="ADAL" clId="{75AFFF40-D911-48E6-98BF-1D9D02DA94D4}" dt="2019-04-18T23:31:41.664" v="333" actId="478"/>
          <ac:spMkLst>
            <pc:docMk/>
            <pc:sldMk cId="707356092" sldId="690"/>
            <ac:spMk id="26" creationId="{48097DF3-24F6-4163-8C7D-8F5DE38FCF11}"/>
          </ac:spMkLst>
        </pc:spChg>
      </pc:sldChg>
      <pc:sldChg chg="addSp delSp modSp">
        <pc:chgData name="Kucheyev, Sergei O." userId="c29ef0d9-2b31-42f2-a94d-2b8033216970" providerId="ADAL" clId="{75AFFF40-D911-48E6-98BF-1D9D02DA94D4}" dt="2019-04-19T15:47:27.447" v="1412" actId="478"/>
        <pc:sldMkLst>
          <pc:docMk/>
          <pc:sldMk cId="4281291802" sldId="694"/>
        </pc:sldMkLst>
        <pc:spChg chg="add del mod">
          <ac:chgData name="Kucheyev, Sergei O." userId="c29ef0d9-2b31-42f2-a94d-2b8033216970" providerId="ADAL" clId="{75AFFF40-D911-48E6-98BF-1D9D02DA94D4}" dt="2019-04-19T15:47:27.447" v="1412" actId="478"/>
          <ac:spMkLst>
            <pc:docMk/>
            <pc:sldMk cId="4281291802" sldId="694"/>
            <ac:spMk id="26" creationId="{6A0FBCAE-A44F-4CDC-BD65-AED84C87C9C0}"/>
          </ac:spMkLst>
        </pc:spChg>
      </pc:sldChg>
      <pc:sldChg chg="addSp modSp">
        <pc:chgData name="Kucheyev, Sergei O." userId="c29ef0d9-2b31-42f2-a94d-2b8033216970" providerId="ADAL" clId="{75AFFF40-D911-48E6-98BF-1D9D02DA94D4}" dt="2019-04-12T01:16:40.984" v="108" actId="14100"/>
        <pc:sldMkLst>
          <pc:docMk/>
          <pc:sldMk cId="3527025560" sldId="695"/>
        </pc:sldMkLst>
        <pc:spChg chg="add mod">
          <ac:chgData name="Kucheyev, Sergei O." userId="c29ef0d9-2b31-42f2-a94d-2b8033216970" providerId="ADAL" clId="{75AFFF40-D911-48E6-98BF-1D9D02DA94D4}" dt="2019-04-12T01:16:40.984" v="108" actId="14100"/>
          <ac:spMkLst>
            <pc:docMk/>
            <pc:sldMk cId="3527025560" sldId="695"/>
            <ac:spMk id="8" creationId="{99342374-2CF4-4D3B-923B-4CB8E06CECB2}"/>
          </ac:spMkLst>
        </pc:spChg>
      </pc:sldChg>
      <pc:sldMasterChg chg="modSldLayout">
        <pc:chgData name="Kucheyev, Sergei O." userId="c29ef0d9-2b31-42f2-a94d-2b8033216970" providerId="ADAL" clId="{75AFFF40-D911-48E6-98BF-1D9D02DA94D4}" dt="2019-04-18T22:53:41.607" v="116" actId="1076"/>
        <pc:sldMasterMkLst>
          <pc:docMk/>
          <pc:sldMasterMk cId="0" sldId="2147483709"/>
        </pc:sldMasterMkLst>
        <pc:sldLayoutChg chg="modSp">
          <pc:chgData name="Kucheyev, Sergei O." userId="c29ef0d9-2b31-42f2-a94d-2b8033216970" providerId="ADAL" clId="{75AFFF40-D911-48E6-98BF-1D9D02DA94D4}" dt="2019-04-18T22:53:41.607" v="116" actId="1076"/>
          <pc:sldLayoutMkLst>
            <pc:docMk/>
            <pc:sldMasterMk cId="0" sldId="2147483709"/>
            <pc:sldLayoutMk cId="0" sldId="2147483710"/>
          </pc:sldLayoutMkLst>
          <pc:spChg chg="mod">
            <ac:chgData name="Kucheyev, Sergei O." userId="c29ef0d9-2b31-42f2-a94d-2b8033216970" providerId="ADAL" clId="{75AFFF40-D911-48E6-98BF-1D9D02DA94D4}" dt="2019-04-18T22:53:41.607" v="116" actId="1076"/>
            <ac:spMkLst>
              <pc:docMk/>
              <pc:sldMasterMk cId="0" sldId="2147483709"/>
              <pc:sldLayoutMk cId="0" sldId="2147483710"/>
              <ac:spMk id="14" creationId="{00000000-0000-0000-0000-000000000000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4/18/2019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0" rIns="91360" bIns="45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3"/>
            <a:ext cx="5486400" cy="4114800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D4BAEE1-7B53-459F-B967-06AA76D9F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14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5986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58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875575E-0C5F-46AF-8E58-2893FF76BD19}" type="slidenum">
              <a:rPr lang="en-US" altLang="en-US" sz="1200" b="0" smtClean="0">
                <a:latin typeface="Arial" panose="020B0604020202020204" pitchFamily="34" charset="0"/>
              </a:rPr>
              <a:pPr/>
              <a:t>11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400A80C-3E3E-4DF7-AD45-BFC1F979E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5138A74-F0F3-445F-B132-2DF4BDC46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533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AC546FF-CC53-40DA-B74F-BA2881BA59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282B04A-7EB5-4E10-937A-A18C187A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C2303F2-F90E-4A9D-8394-B96B57CA3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27075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1918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6686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145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4717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289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3861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433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3224D0-D4BD-4607-994A-22EFDD89A81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2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2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9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2387E0A-2E35-4958-B7E4-B56D77A03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14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5986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58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F0EBDD6-1869-43D3-A149-DF82F5989C6A}" type="slidenum">
              <a:rPr lang="en-US" altLang="en-US" sz="1200" b="0" smtClean="0"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DEAD901-C0E7-4522-96CA-BC9ECC52F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05CECC6-A217-4267-9955-570D42560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67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1pPr>
            <a:lvl2pPr marL="688453" indent="-264790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2pPr>
            <a:lvl3pPr marL="1059160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3pPr>
            <a:lvl4pPr marL="1482823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4pPr>
            <a:lvl5pPr marL="1906487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5pPr>
            <a:lvl6pPr marL="2330151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6pPr>
            <a:lvl7pPr marL="2753815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7pPr>
            <a:lvl8pPr marL="3177478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8pPr>
            <a:lvl9pPr marL="3601142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8B178049-9A2B-4E75-8548-010C549FDC4B}" type="datetime1">
              <a:rPr lang="en-US" sz="1200" b="0">
                <a:latin typeface="Times" pitchFamily="18" charset="0"/>
              </a:rPr>
              <a:pPr/>
              <a:t>4/18/2019</a:t>
            </a:fld>
            <a:endParaRPr lang="en-US" sz="1200" b="0">
              <a:latin typeface="Times" pitchFamily="18" charset="0"/>
            </a:endParaRP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1pPr>
            <a:lvl2pPr marL="688453" indent="-264790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2pPr>
            <a:lvl3pPr marL="1059160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3pPr>
            <a:lvl4pPr marL="1482823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4pPr>
            <a:lvl5pPr marL="1906487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5pPr>
            <a:lvl6pPr marL="2330151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6pPr>
            <a:lvl7pPr marL="2753815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7pPr>
            <a:lvl8pPr marL="3177478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8pPr>
            <a:lvl9pPr marL="3601142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77DD6E3-C64D-4940-9772-95D315B0BF80}" type="slidenum">
              <a:rPr lang="en-US" sz="1200" b="0">
                <a:latin typeface="Times" pitchFamily="18" charset="0"/>
              </a:rPr>
              <a:pPr/>
              <a:t>6</a:t>
            </a:fld>
            <a:endParaRPr lang="en-US" sz="1200" b="0">
              <a:latin typeface="Times" pitchFamily="18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29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1pPr>
            <a:lvl2pPr marL="688453" indent="-264790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2pPr>
            <a:lvl3pPr marL="1059160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3pPr>
            <a:lvl4pPr marL="1482823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4pPr>
            <a:lvl5pPr marL="1906487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5pPr>
            <a:lvl6pPr marL="2330151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6pPr>
            <a:lvl7pPr marL="2753815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7pPr>
            <a:lvl8pPr marL="3177478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8pPr>
            <a:lvl9pPr marL="3601142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8B178049-9A2B-4E75-8548-010C549FDC4B}" type="datetime1">
              <a:rPr lang="en-US" sz="1200" b="0">
                <a:latin typeface="Times" pitchFamily="18" charset="0"/>
              </a:rPr>
              <a:pPr/>
              <a:t>4/18/2019</a:t>
            </a:fld>
            <a:endParaRPr lang="en-US" sz="1200" b="0">
              <a:latin typeface="Times" pitchFamily="18" charset="0"/>
            </a:endParaRP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1pPr>
            <a:lvl2pPr marL="688453" indent="-264790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2pPr>
            <a:lvl3pPr marL="1059160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3pPr>
            <a:lvl4pPr marL="1482823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4pPr>
            <a:lvl5pPr marL="1906487" indent="-211832" defTabSz="894401">
              <a:defRPr sz="1300" b="1">
                <a:solidFill>
                  <a:schemeClr val="tx1"/>
                </a:solidFill>
                <a:latin typeface="Helvetica" pitchFamily="34" charset="0"/>
              </a:defRPr>
            </a:lvl5pPr>
            <a:lvl6pPr marL="2330151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6pPr>
            <a:lvl7pPr marL="2753815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7pPr>
            <a:lvl8pPr marL="3177478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8pPr>
            <a:lvl9pPr marL="3601142" indent="-211832" defTabSz="894401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77DD6E3-C64D-4940-9772-95D315B0BF80}" type="slidenum">
              <a:rPr lang="en-US" sz="1200" b="0">
                <a:latin typeface="Times" pitchFamily="18" charset="0"/>
              </a:rPr>
              <a:pPr/>
              <a:t>7</a:t>
            </a:fld>
            <a:endParaRPr lang="en-US" sz="1200" b="0">
              <a:latin typeface="Times" pitchFamily="18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0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AC546FF-CC53-40DA-B74F-BA2881BA59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282B04A-7EB5-4E10-937A-A18C187A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C2303F2-F90E-4A9D-8394-B96B57CA3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27075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1918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6686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145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4717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289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3861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4333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3224D0-D4BD-4607-994A-22EFDD89A81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45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3A861066-FAE2-4496-B728-63BD1B382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14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5986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58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BC8EEC-7170-45AE-89EA-48F71D78B4F0}" type="slidenum">
              <a:rPr lang="en-US" altLang="en-US" sz="1200" b="0" smtClean="0">
                <a:latin typeface="Arial" panose="020B0604020202020204" pitchFamily="34" charset="0"/>
              </a:rPr>
              <a:pPr/>
              <a:t>9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8135D3B-AC66-40E1-8A4A-9A90964A5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6EFE8803-CAC8-4935-BDA6-E5C41B44E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816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8E4CEED-1405-4B85-8BCF-62D06B6C3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14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5986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5813" indent="-227013"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D17599E-92A6-43B4-808F-3E2B3A2D9ACE}" type="slidenum">
              <a:rPr lang="en-US" altLang="en-US" sz="1200" b="0">
                <a:latin typeface="Arial" panose="020B0604020202020204" pitchFamily="34" charset="0"/>
              </a:rPr>
              <a:pPr/>
              <a:t>10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26049B1-5F40-49A7-9A6F-3E15845DD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1F6A6AD-0D99-4459-9B3B-D0F9CE888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71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008" y="6397874"/>
            <a:ext cx="4503614" cy="460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LLNL-PRES-772086</a:t>
            </a:r>
            <a:endParaRPr lang="en-US" sz="7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40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62499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5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JP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0275" y="167566"/>
            <a:ext cx="8229600" cy="1371866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Toward quantum levitation of thermonuclear fusion fuel capsules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8626" y="2018203"/>
            <a:ext cx="2030854" cy="304190"/>
          </a:xfrm>
        </p:spPr>
        <p:txBody>
          <a:bodyPr/>
          <a:lstStyle/>
          <a:p>
            <a:pPr lvl="0"/>
            <a:r>
              <a:rPr lang="en-US" sz="2000" dirty="0">
                <a:latin typeface="Candara" panose="020E0502030303020204" pitchFamily="34" charset="0"/>
                <a:cs typeface="Arial" panose="020B0604020202020204" pitchFamily="34" charset="0"/>
              </a:rPr>
              <a:t>Sergei Kucheyev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500275" y="3713189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000" dirty="0">
                <a:latin typeface="Candara" panose="020E0502030303020204" pitchFamily="34" charset="0"/>
                <a:cs typeface="Lucida Handwriting"/>
              </a:rPr>
              <a:t>April 24, 2019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CEE9A30-861D-4CDA-8769-456C87B1A716}"/>
              </a:ext>
            </a:extLst>
          </p:cNvPr>
          <p:cNvSpPr txBox="1">
            <a:spLocks/>
          </p:cNvSpPr>
          <p:nvPr/>
        </p:nvSpPr>
        <p:spPr>
          <a:xfrm>
            <a:off x="465184" y="2018202"/>
            <a:ext cx="3037557" cy="960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28600" algn="l" rtl="0" eaLnBrk="1" latinLnBrk="0" hangingPunct="1">
              <a:lnSpc>
                <a:spcPts val="22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None/>
              <a:tabLst/>
              <a:defRPr kumimoji="0" sz="20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8" indent="-1588" defTabSz="914400"/>
            <a:r>
              <a:rPr lang="en-US" dirty="0">
                <a:latin typeface="Candara" panose="020E0502030303020204" pitchFamily="34" charset="0"/>
                <a:cs typeface="Calibri" panose="020F0502020204030204" pitchFamily="34" charset="0"/>
              </a:rPr>
              <a:t>TFM 2019</a:t>
            </a:r>
          </a:p>
          <a:p>
            <a:pPr marL="58738" indent="-1588" defTabSz="914400"/>
            <a:r>
              <a:rPr lang="en-US" dirty="0">
                <a:latin typeface="Candara" panose="020E0502030303020204" pitchFamily="34" charset="0"/>
                <a:cs typeface="Calibri" panose="020F0502020204030204" pitchFamily="34" charset="0"/>
              </a:rPr>
              <a:t>Annapolis, MD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5DDB5-BB6A-4703-811A-F324D8BF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60" y="1936954"/>
            <a:ext cx="1970501" cy="20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F30962B1-D527-412C-B00B-9E0D33B00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593" y="226219"/>
            <a:ext cx="8229600" cy="100584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 have studied two film growth methods scalable to </a:t>
            </a:r>
            <a:r>
              <a:rPr lang="en-US" altLang="en-US" sz="2800" i="1" dirty="0">
                <a:solidFill>
                  <a:srgbClr val="FF0000"/>
                </a:solidFill>
              </a:rPr>
              <a:t>non-planar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/>
              <a:t>substrates in a </a:t>
            </a:r>
            <a:r>
              <a:rPr lang="en-US" altLang="en-US" sz="2800" i="1" dirty="0">
                <a:solidFill>
                  <a:srgbClr val="FF0000"/>
                </a:solidFill>
              </a:rPr>
              <a:t>non-epitaxial</a:t>
            </a:r>
            <a:r>
              <a:rPr lang="en-US" altLang="en-US" sz="2800" dirty="0"/>
              <a:t> regime</a:t>
            </a:r>
            <a:endParaRPr lang="en-US" altLang="en-US" sz="2000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6371B0F-329B-4EF5-92AE-9CEC33E6F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362" y="1521178"/>
            <a:ext cx="7125868" cy="1228672"/>
          </a:xfrm>
        </p:spPr>
        <p:txBody>
          <a:bodyPr>
            <a:normAutofit/>
          </a:bodyPr>
          <a:lstStyle/>
          <a:p>
            <a:pPr marL="457200" indent="-457200">
              <a:buFont typeface="Arial Narrow" panose="020B0606020202030204" pitchFamily="34" charset="0"/>
              <a:buAutoNum type="arabicPeriod"/>
            </a:pPr>
            <a:r>
              <a:rPr lang="en-US" altLang="en-US" dirty="0"/>
              <a:t>Mg vapor annealing of B films @ &gt;650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endParaRPr lang="en-US" altLang="en-US" dirty="0"/>
          </a:p>
          <a:p>
            <a:pPr marL="457200" indent="-457200" eaLnBrk="1" hangingPunct="1">
              <a:buFont typeface="Arial Narrow" panose="020B0606020202030204" pitchFamily="34" charset="0"/>
              <a:buAutoNum type="arabicPeriod"/>
            </a:pPr>
            <a:r>
              <a:rPr lang="en-US" altLang="en-US" dirty="0"/>
              <a:t>Solid-state diffusion of B/Mg multilayers @&lt;650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endParaRPr lang="en-US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00D8F03-8870-446D-80D3-FE969D1B8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1" y="2781823"/>
            <a:ext cx="4368825" cy="2195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1800" b="1" kern="0" dirty="0">
                <a:latin typeface="Candara" panose="020E0502030303020204" pitchFamily="34" charset="0"/>
              </a:rPr>
              <a:t>Challenges:</a:t>
            </a:r>
          </a:p>
          <a:p>
            <a:pPr eaLnBrk="1" hangingPunct="1">
              <a:defRPr/>
            </a:pPr>
            <a:r>
              <a:rPr lang="en-US" altLang="en-US" sz="1800" b="0" kern="0" dirty="0">
                <a:latin typeface="Candara" panose="020E0502030303020204" pitchFamily="34" charset="0"/>
              </a:rPr>
              <a:t>High reactivity of both B and Mg</a:t>
            </a:r>
          </a:p>
          <a:p>
            <a:pPr eaLnBrk="1" hangingPunct="1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High vapor pressure and low sticking coefficient of </a:t>
            </a:r>
            <a:r>
              <a:rPr lang="en-US" altLang="en-US" sz="1800" b="0" kern="0" dirty="0">
                <a:latin typeface="Candara" panose="020E0502030303020204" pitchFamily="34" charset="0"/>
              </a:rPr>
              <a:t>Mg</a:t>
            </a:r>
          </a:p>
          <a:p>
            <a:pPr eaLnBrk="1" hangingPunct="1">
              <a:defRPr/>
            </a:pPr>
            <a:r>
              <a:rPr lang="en-US" altLang="en-US" sz="1800" b="0" kern="0" dirty="0">
                <a:latin typeface="Candara" panose="020E0502030303020204" pitchFamily="34" charset="0"/>
              </a:rPr>
              <a:t>Multi-phase stability of </a:t>
            </a:r>
            <a:r>
              <a:rPr lang="en-US" altLang="en-US" sz="1800" b="0" kern="0" dirty="0" err="1">
                <a:latin typeface="Candara" panose="020E0502030303020204" pitchFamily="34" charset="0"/>
              </a:rPr>
              <a:t>MgB</a:t>
            </a:r>
            <a:r>
              <a:rPr lang="en-US" altLang="en-US" sz="1800" b="0" kern="0" baseline="-25000" dirty="0" err="1">
                <a:latin typeface="Candara" panose="020E0502030303020204" pitchFamily="34" charset="0"/>
              </a:rPr>
              <a:t>x</a:t>
            </a:r>
            <a:endParaRPr lang="en-US" altLang="en-US" sz="1800" b="0" kern="0" baseline="-25000" dirty="0">
              <a:latin typeface="Candara" panose="020E0502030303020204" pitchFamily="34" charset="0"/>
            </a:endParaRPr>
          </a:p>
          <a:p>
            <a:pPr eaLnBrk="1" hangingPunct="1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Complexity of B chemistry</a:t>
            </a:r>
            <a:endParaRPr lang="en-US" altLang="en-US" sz="1800" b="0" kern="0" baseline="-25000" dirty="0"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A300FC-FD6A-40EC-AF33-AAD48EE84078}"/>
              </a:ext>
            </a:extLst>
          </p:cNvPr>
          <p:cNvGrpSpPr/>
          <p:nvPr/>
        </p:nvGrpSpPr>
        <p:grpSpPr>
          <a:xfrm>
            <a:off x="7740585" y="1521178"/>
            <a:ext cx="1156589" cy="733870"/>
            <a:chOff x="4435815" y="1006720"/>
            <a:chExt cx="1156589" cy="733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0A0483-309B-4188-A8A4-6B97219E7E40}"/>
                </a:ext>
              </a:extLst>
            </p:cNvPr>
            <p:cNvGrpSpPr/>
            <p:nvPr/>
          </p:nvGrpSpPr>
          <p:grpSpPr>
            <a:xfrm>
              <a:off x="4435815" y="1041745"/>
              <a:ext cx="914400" cy="698845"/>
              <a:chOff x="5791200" y="2131982"/>
              <a:chExt cx="914400" cy="69884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513DE6-0206-43FA-999B-C6CEA65766EB}"/>
                  </a:ext>
                </a:extLst>
              </p:cNvPr>
              <p:cNvSpPr/>
              <p:nvPr/>
            </p:nvSpPr>
            <p:spPr>
              <a:xfrm>
                <a:off x="5791200" y="2647947"/>
                <a:ext cx="914400" cy="182880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9C52980-3AB9-4914-B96B-EC6ED93E9A86}"/>
                  </a:ext>
                </a:extLst>
              </p:cNvPr>
              <p:cNvGrpSpPr/>
              <p:nvPr/>
            </p:nvGrpSpPr>
            <p:grpSpPr>
              <a:xfrm>
                <a:off x="5791200" y="2312670"/>
                <a:ext cx="914400" cy="364874"/>
                <a:chOff x="5791200" y="2312670"/>
                <a:chExt cx="914400" cy="36487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CFAAA0-9173-4CE3-8EDD-7BB67563551C}"/>
                    </a:ext>
                  </a:extLst>
                </p:cNvPr>
                <p:cNvSpPr/>
                <p:nvPr/>
              </p:nvSpPr>
              <p:spPr>
                <a:xfrm>
                  <a:off x="5791200" y="2494664"/>
                  <a:ext cx="914400" cy="18288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35 nm B 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DA9E66-DDA5-4FE5-A274-482A7DACDC4C}"/>
                    </a:ext>
                  </a:extLst>
                </p:cNvPr>
                <p:cNvSpPr/>
                <p:nvPr/>
              </p:nvSpPr>
              <p:spPr>
                <a:xfrm>
                  <a:off x="5791200" y="2312670"/>
                  <a:ext cx="914400" cy="182880"/>
                </a:xfrm>
                <a:prstGeom prst="rect">
                  <a:avLst/>
                </a:prstGeom>
                <a:solidFill>
                  <a:srgbClr val="136DEE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25 nm Mg 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8A6FA74-768F-4683-8CDB-105413AF674C}"/>
                  </a:ext>
                </a:extLst>
              </p:cNvPr>
              <p:cNvSpPr/>
              <p:nvPr/>
            </p:nvSpPr>
            <p:spPr>
              <a:xfrm>
                <a:off x="5791200" y="2131982"/>
                <a:ext cx="914400" cy="182880"/>
              </a:xfrm>
              <a:prstGeom prst="rect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35 nm B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AF1975-90CB-4D5A-99C1-FE726E35EEF0}"/>
                </a:ext>
              </a:extLst>
            </p:cNvPr>
            <p:cNvSpPr txBox="1"/>
            <p:nvPr/>
          </p:nvSpPr>
          <p:spPr>
            <a:xfrm>
              <a:off x="5334000" y="1006720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5569BC-D288-4E53-9A06-04E8B2C3671F}"/>
                </a:ext>
              </a:extLst>
            </p:cNvPr>
            <p:cNvSpPr txBox="1"/>
            <p:nvPr/>
          </p:nvSpPr>
          <p:spPr>
            <a:xfrm>
              <a:off x="5334000" y="1189563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E9E16-C472-41A7-89C5-5A2D8CB75FAF}"/>
                </a:ext>
              </a:extLst>
            </p:cNvPr>
            <p:cNvSpPr txBox="1"/>
            <p:nvPr/>
          </p:nvSpPr>
          <p:spPr>
            <a:xfrm>
              <a:off x="5334000" y="1375959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E2A422D0-47D7-46E7-A6F3-8146E7D064E4}"/>
              </a:ext>
            </a:extLst>
          </p:cNvPr>
          <p:cNvSpPr txBox="1">
            <a:spLocks noChangeArrowheads="1"/>
          </p:cNvSpPr>
          <p:nvPr/>
        </p:nvSpPr>
        <p:spPr>
          <a:xfrm>
            <a:off x="1071918" y="5604333"/>
            <a:ext cx="7125867" cy="7513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Most previous research on MgB</a:t>
            </a:r>
            <a:r>
              <a:rPr lang="en-US" altLang="en-US" sz="2000" b="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000" b="0" kern="0" dirty="0">
                <a:latin typeface="Candara" panose="020E0502030303020204" pitchFamily="34" charset="0"/>
              </a:rPr>
              <a:t> films involved epitaxial growth (on SiC and Al</a:t>
            </a:r>
            <a:r>
              <a:rPr lang="en-US" altLang="en-US" sz="2000" b="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000" b="0" kern="0" dirty="0">
                <a:latin typeface="Candara" panose="020E0502030303020204" pitchFamily="34" charset="0"/>
              </a:rPr>
              <a:t>O</a:t>
            </a:r>
            <a:r>
              <a:rPr lang="en-US" altLang="en-US" sz="2000" b="0" kern="0" baseline="-25000" dirty="0">
                <a:latin typeface="Candara" panose="020E0502030303020204" pitchFamily="34" charset="0"/>
              </a:rPr>
              <a:t>3</a:t>
            </a:r>
            <a:r>
              <a:rPr lang="en-US" altLang="en-US" sz="2000" b="0" kern="0" dirty="0">
                <a:latin typeface="Candara" panose="020E0502030303020204" pitchFamily="34" charset="0"/>
              </a:rPr>
              <a:t>), n</a:t>
            </a:r>
            <a:r>
              <a:rPr lang="en-US" altLang="en-US" sz="2000" kern="0" dirty="0">
                <a:latin typeface="Candara" panose="020E0502030303020204" pitchFamily="34" charset="0"/>
              </a:rPr>
              <a:t>ot applicable to</a:t>
            </a:r>
            <a:r>
              <a:rPr lang="en-US" altLang="en-US" sz="2000" b="0" kern="0" dirty="0">
                <a:latin typeface="Candara" panose="020E0502030303020204" pitchFamily="34" charset="0"/>
              </a:rPr>
              <a:t> the coating of ICF  capsules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643CEC-FE19-4C0A-B252-80B667330E1B}"/>
              </a:ext>
            </a:extLst>
          </p:cNvPr>
          <p:cNvGrpSpPr/>
          <p:nvPr/>
        </p:nvGrpSpPr>
        <p:grpSpPr>
          <a:xfrm>
            <a:off x="5234035" y="2604995"/>
            <a:ext cx="3180284" cy="2817344"/>
            <a:chOff x="5226661" y="2729017"/>
            <a:chExt cx="3180284" cy="28173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3D3CFD-2929-4942-912C-79C64A5B9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65" t="26327" r="41778" b="21154"/>
            <a:stretch/>
          </p:blipFill>
          <p:spPr>
            <a:xfrm>
              <a:off x="5228015" y="2729017"/>
              <a:ext cx="3178930" cy="2248064"/>
            </a:xfrm>
            <a:prstGeom prst="rect">
              <a:avLst/>
            </a:prstGeom>
          </p:spPr>
        </p:pic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A0711802-2E46-40DA-92CC-976D3249C70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26661" y="4977080"/>
              <a:ext cx="3178930" cy="56928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  <a:effec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MS PGothic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MS PGothic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+mn-lt"/>
                  <a:ea typeface="+mn-ea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Symbol" pitchFamily="18" charset="2"/>
                <a:buChar char=""/>
                <a:defRPr sz="2000">
                  <a:solidFill>
                    <a:schemeClr val="tx1"/>
                  </a:solidFill>
                  <a:latin typeface="+mn-lt"/>
                  <a:ea typeface="+mn-ea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cs typeface="MS PGothic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altLang="en-US" sz="1800" kern="0" dirty="0">
                  <a:latin typeface="Candara" panose="020E0502030303020204" pitchFamily="34" charset="0"/>
                </a:rPr>
                <a:t>Precursor B and Mg films were sputter deposited </a:t>
              </a:r>
              <a:r>
                <a:rPr lang="en-US" altLang="en-US" sz="1800" kern="0" dirty="0">
                  <a:solidFill>
                    <a:srgbClr val="FF0000"/>
                  </a:solidFill>
                  <a:latin typeface="Candara" panose="020E0502030303020204" pitchFamily="34" charset="0"/>
                </a:rPr>
                <a:t>on carbon</a:t>
              </a:r>
              <a:endParaRPr lang="en-US" altLang="en-US" sz="1800" b="0" kern="0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11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30B3F0B4-7FF9-41E6-A7E2-94C8B99BD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2413"/>
            <a:ext cx="8026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+mj-lt"/>
                <a:ea typeface="+mj-ea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Boron films thinner than ~50 nm rapidly age </a:t>
            </a:r>
            <a:endParaRPr lang="en-US" altLang="en-US" sz="2000" kern="0" dirty="0"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D28E5-83D8-4F54-BEF8-8C9F0A783516}"/>
              </a:ext>
            </a:extLst>
          </p:cNvPr>
          <p:cNvSpPr/>
          <p:nvPr/>
        </p:nvSpPr>
        <p:spPr>
          <a:xfrm>
            <a:off x="4634383" y="5467633"/>
            <a:ext cx="2944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137 days @ RT in vacuum</a:t>
            </a:r>
            <a:endParaRPr lang="en-US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E1B46-F69A-4B34-9A64-A5CE8579A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54" y="1323895"/>
            <a:ext cx="5008379" cy="405649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D28725B-2845-419B-95F7-9A6BC3ECC9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8404" y="1025525"/>
          <a:ext cx="3690061" cy="564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5" imgW="3920760" imgH="6001920" progId="Origin50.Graph">
                  <p:embed/>
                </p:oleObj>
              </mc:Choice>
              <mc:Fallback>
                <p:oleObj name="Graph" r:id="rId5" imgW="3920760" imgH="600192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D28725B-2845-419B-95F7-9A6BC3ECC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404" y="1025525"/>
                        <a:ext cx="3690061" cy="5648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2CCFB42-8EE3-491C-B293-096CB413FFA8}"/>
              </a:ext>
            </a:extLst>
          </p:cNvPr>
          <p:cNvSpPr/>
          <p:nvPr/>
        </p:nvSpPr>
        <p:spPr>
          <a:xfrm>
            <a:off x="3620063" y="5978562"/>
            <a:ext cx="5636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Post-deposition anneal at 1000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stabilizes B films</a:t>
            </a:r>
          </a:p>
        </p:txBody>
      </p:sp>
    </p:spTree>
    <p:extLst>
      <p:ext uri="{BB962C8B-B14F-4D97-AF65-F5344CB8AC3E}">
        <p14:creationId xmlns:p14="http://schemas.microsoft.com/office/powerpoint/2010/main" val="3287323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C3941E-987F-4C2F-831B-0F37A537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2" y="184585"/>
            <a:ext cx="7930450" cy="1008771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With vapor annealing, best results are for short anneals at 850 </a:t>
            </a:r>
            <a:r>
              <a:rPr lang="en-US" baseline="30000" dirty="0" err="1">
                <a:latin typeface="Candara" panose="020E0502030303020204" pitchFamily="34" charset="0"/>
              </a:rPr>
              <a:t>o</a:t>
            </a:r>
            <a:r>
              <a:rPr lang="en-US" dirty="0" err="1">
                <a:latin typeface="Candara" panose="020E0502030303020204" pitchFamily="34" charset="0"/>
              </a:rPr>
              <a:t>C</a:t>
            </a:r>
            <a:r>
              <a:rPr lang="en-US" dirty="0">
                <a:latin typeface="Candara" panose="020E0502030303020204" pitchFamily="34" charset="0"/>
              </a:rPr>
              <a:t> with RTA-like profiles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21234-386B-4299-86F6-4AB4E94F099F}"/>
              </a:ext>
            </a:extLst>
          </p:cNvPr>
          <p:cNvSpPr/>
          <p:nvPr/>
        </p:nvSpPr>
        <p:spPr>
          <a:xfrm>
            <a:off x="2868810" y="6507688"/>
            <a:ext cx="53119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Supercond</a:t>
            </a:r>
            <a:r>
              <a:rPr lang="en-US" sz="1100" dirty="0"/>
              <a:t>. Sci. Technol. 31 (2018) 055006; Appl. Surf. Sci. 448 (2018) 498.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DB91F-A388-4BEB-B5CF-1B7595CC1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20" y="3859657"/>
            <a:ext cx="2502087" cy="203168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15D8682-7917-4513-AEEF-7F82344B1548}"/>
              </a:ext>
            </a:extLst>
          </p:cNvPr>
          <p:cNvSpPr txBox="1">
            <a:spLocks noChangeArrowheads="1"/>
          </p:cNvSpPr>
          <p:nvPr/>
        </p:nvSpPr>
        <p:spPr>
          <a:xfrm>
            <a:off x="5524799" y="5944158"/>
            <a:ext cx="3178930" cy="365762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Typical T(t) profile for YBCO</a:t>
            </a:r>
            <a:endParaRPr lang="en-US" altLang="en-US" sz="1800" b="0" kern="0" dirty="0">
              <a:latin typeface="Candara" panose="020E0502030303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5970CEF-BAE2-46AC-BECA-7FCB50C40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349" y="5457170"/>
            <a:ext cx="2326907" cy="5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en-US" sz="900" kern="0" dirty="0" err="1">
                <a:latin typeface="Candara" panose="020E0502030303020204" pitchFamily="34" charset="0"/>
              </a:rPr>
              <a:t>Supercond</a:t>
            </a:r>
            <a:r>
              <a:rPr lang="fr-FR" altLang="en-US" sz="900" kern="0" dirty="0">
                <a:latin typeface="Candara" panose="020E0502030303020204" pitchFamily="34" charset="0"/>
              </a:rPr>
              <a:t>. </a:t>
            </a:r>
            <a:r>
              <a:rPr lang="fr-FR" altLang="en-US" sz="900" kern="0" dirty="0" err="1">
                <a:latin typeface="Candara" panose="020E0502030303020204" pitchFamily="34" charset="0"/>
              </a:rPr>
              <a:t>Sci</a:t>
            </a:r>
            <a:r>
              <a:rPr lang="fr-FR" altLang="en-US" sz="900" kern="0" dirty="0">
                <a:latin typeface="Candara" panose="020E0502030303020204" pitchFamily="34" charset="0"/>
              </a:rPr>
              <a:t>. </a:t>
            </a:r>
            <a:r>
              <a:rPr lang="fr-FR" altLang="en-US" sz="900" kern="0" dirty="0" err="1">
                <a:latin typeface="Candara" panose="020E0502030303020204" pitchFamily="34" charset="0"/>
              </a:rPr>
              <a:t>Technol</a:t>
            </a:r>
            <a:r>
              <a:rPr lang="fr-FR" altLang="en-US" sz="900" kern="0" dirty="0">
                <a:latin typeface="Candara" panose="020E0502030303020204" pitchFamily="34" charset="0"/>
              </a:rPr>
              <a:t>. 30 (2017) 095001</a:t>
            </a:r>
            <a:endParaRPr lang="en-US" altLang="en-US" sz="900" b="0" kern="0" dirty="0">
              <a:latin typeface="Candara" panose="020E0502030303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462806D-9466-470D-8C0C-0AF322EEEFE9}"/>
              </a:ext>
            </a:extLst>
          </p:cNvPr>
          <p:cNvSpPr txBox="1">
            <a:spLocks noChangeArrowheads="1"/>
          </p:cNvSpPr>
          <p:nvPr/>
        </p:nvSpPr>
        <p:spPr>
          <a:xfrm>
            <a:off x="5524799" y="3353289"/>
            <a:ext cx="3370008" cy="365762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We studied simplest T(t) profile</a:t>
            </a:r>
            <a:endParaRPr lang="en-US" altLang="en-US" sz="1800" b="0" kern="0" dirty="0">
              <a:latin typeface="Candara" panose="020E050203030302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35896A0-1B34-4003-A606-621EDDD03051}"/>
              </a:ext>
            </a:extLst>
          </p:cNvPr>
          <p:cNvSpPr txBox="1">
            <a:spLocks/>
          </p:cNvSpPr>
          <p:nvPr/>
        </p:nvSpPr>
        <p:spPr>
          <a:xfrm>
            <a:off x="749804" y="5515898"/>
            <a:ext cx="3512297" cy="666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0" tIns="0" rIns="0" bIns="0" rtlCol="0">
            <a:normAutofit fontScale="92500" lnSpcReduction="10000"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 defTabSz="914400">
              <a:buNone/>
            </a:pPr>
            <a:r>
              <a:rPr lang="en-US" dirty="0"/>
              <a:t>Results non-trivially depend on annealing conditions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2B8E01B-7E6B-4A5C-B9BF-E2CC6CB93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992795"/>
              </p:ext>
            </p:extLst>
          </p:nvPr>
        </p:nvGraphicFramePr>
        <p:xfrm>
          <a:off x="5594666" y="1263558"/>
          <a:ext cx="2878281" cy="220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2B8E01B-7E6B-4A5C-B9BF-E2CC6CB93B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4666" y="1263558"/>
                        <a:ext cx="2878281" cy="2202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AA994B6-9973-41A2-9115-2C1FC7284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808477"/>
              </p:ext>
            </p:extLst>
          </p:nvPr>
        </p:nvGraphicFramePr>
        <p:xfrm>
          <a:off x="-47487" y="1155085"/>
          <a:ext cx="5572286" cy="426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AA994B6-9973-41A2-9115-2C1FC7284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47487" y="1155085"/>
                        <a:ext cx="5572286" cy="4263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34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831A5-F48C-44B6-8F24-7F81D7DB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70" y="143011"/>
            <a:ext cx="7980094" cy="1008771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  <a:cs typeface="Arial" panose="020B0604020202020204" pitchFamily="34" charset="0"/>
              </a:rPr>
              <a:t>Oxygen impurity is inimical to superconductivity of MgB</a:t>
            </a:r>
            <a:r>
              <a:rPr lang="en-US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7A88D73-7DF3-4149-8D4B-567A9CD78574}"/>
              </a:ext>
            </a:extLst>
          </p:cNvPr>
          <p:cNvSpPr txBox="1">
            <a:spLocks/>
          </p:cNvSpPr>
          <p:nvPr/>
        </p:nvSpPr>
        <p:spPr>
          <a:xfrm>
            <a:off x="5477201" y="2153093"/>
            <a:ext cx="3456844" cy="242628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 fontScale="92500" lnSpcReduction="10000"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Films with [O] &gt;13 at.% are not superconducting</a:t>
            </a:r>
          </a:p>
          <a:p>
            <a:pPr defTabSz="914400"/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 scales linearly with [O] with a slope of ~3K/at.%</a:t>
            </a:r>
          </a:p>
          <a:p>
            <a:pPr defTabSz="914400"/>
            <a:r>
              <a:rPr lang="en-US" dirty="0"/>
              <a:t>Films thinner than 55 nm do not follow this trend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A6B615E-05C2-43CD-A8DF-0221C89FD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04330"/>
              </p:ext>
            </p:extLst>
          </p:nvPr>
        </p:nvGraphicFramePr>
        <p:xfrm>
          <a:off x="-153884" y="1274122"/>
          <a:ext cx="6295183" cy="481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A6B615E-05C2-43CD-A8DF-0221C89FD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3884" y="1274122"/>
                        <a:ext cx="6295183" cy="4816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900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78">
            <a:extLst>
              <a:ext uri="{FF2B5EF4-FFF2-40B4-BE49-F238E27FC236}">
                <a16:creationId xmlns:a16="http://schemas.microsoft.com/office/drawing/2014/main" id="{1BEBCCB9-BA98-42AA-BEC7-8FBFC280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1" y="322589"/>
            <a:ext cx="8375294" cy="686824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andara" panose="020E0502030303020204" pitchFamily="34" charset="0"/>
                <a:cs typeface="Candara"/>
              </a:rPr>
              <a:t>Vapor annealed MgB</a:t>
            </a:r>
            <a:r>
              <a:rPr lang="en-US" baseline="-25000" dirty="0">
                <a:latin typeface="Candara" panose="020E0502030303020204" pitchFamily="34" charset="0"/>
                <a:cs typeface="Candara"/>
              </a:rPr>
              <a:t>2</a:t>
            </a:r>
            <a:r>
              <a:rPr lang="en-US" dirty="0">
                <a:latin typeface="Candara" panose="020E0502030303020204" pitchFamily="34" charset="0"/>
                <a:cs typeface="Candara"/>
              </a:rPr>
              <a:t> films with thicknesses &lt;55 nm are smooth</a:t>
            </a: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55872A08-939C-41CB-8CFF-6E75D227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028" y="5945406"/>
            <a:ext cx="21964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1400" dirty="0">
                <a:latin typeface="Candara" panose="020E0502030303020204" pitchFamily="34" charset="0"/>
              </a:rPr>
              <a:t>540 C/min, 12 min@850 </a:t>
            </a:r>
            <a:r>
              <a:rPr lang="en-US" sz="1400" baseline="30000" dirty="0" err="1">
                <a:latin typeface="Candara" panose="020E0502030303020204" pitchFamily="34" charset="0"/>
              </a:rPr>
              <a:t>o</a:t>
            </a:r>
            <a:r>
              <a:rPr lang="en-US" sz="1400" dirty="0" err="1">
                <a:latin typeface="Candara" panose="020E0502030303020204" pitchFamily="34" charset="0"/>
              </a:rPr>
              <a:t>C</a:t>
            </a:r>
            <a:endParaRPr lang="en-US" sz="1400" dirty="0">
              <a:latin typeface="Candara" panose="020E0502030303020204" pitchFamily="34" charset="0"/>
            </a:endParaRPr>
          </a:p>
        </p:txBody>
      </p:sp>
      <p:pic>
        <p:nvPicPr>
          <p:cNvPr id="17" name="Picture 16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7EE117DB-01F0-4E1B-8AF2-AF86A846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6" y="1318627"/>
            <a:ext cx="3123068" cy="2498454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08A0DEB-BE18-4120-9C2E-2FF313AD0BF7}"/>
              </a:ext>
            </a:extLst>
          </p:cNvPr>
          <p:cNvSpPr txBox="1">
            <a:spLocks/>
          </p:cNvSpPr>
          <p:nvPr/>
        </p:nvSpPr>
        <p:spPr>
          <a:xfrm>
            <a:off x="351786" y="1318627"/>
            <a:ext cx="1041041" cy="3829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160 nm MgB</a:t>
            </a:r>
            <a:r>
              <a:rPr lang="en-US" baseline="-25000" dirty="0">
                <a:solidFill>
                  <a:schemeClr val="tx1"/>
                </a:solidFill>
                <a:latin typeface="Source Sans Pro" panose="020B0503030403020204" pitchFamily="34" charset="0"/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~40 nm RMS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D0DBBD7-7F55-47A0-8372-AB32318ED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546" y="2136987"/>
            <a:ext cx="460813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2000" b="1" dirty="0">
                <a:latin typeface="Candara" panose="020E0502030303020204" pitchFamily="34" charset="0"/>
              </a:rPr>
              <a:t>Limitations of Mg vapor annealing: </a:t>
            </a:r>
          </a:p>
          <a:p>
            <a:pPr>
              <a:buNone/>
            </a:pP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High-temperature process (850 </a:t>
            </a:r>
            <a:r>
              <a:rPr lang="en-US" sz="2000" baseline="30000" dirty="0" err="1">
                <a:latin typeface="Candara" panose="020E0502030303020204" pitchFamily="34" charset="0"/>
              </a:rPr>
              <a:t>o</a:t>
            </a:r>
            <a:r>
              <a:rPr lang="en-US" sz="2000" dirty="0" err="1">
                <a:latin typeface="Candara" panose="020E0502030303020204" pitchFamily="34" charset="0"/>
              </a:rPr>
              <a:t>C</a:t>
            </a:r>
            <a:r>
              <a:rPr lang="en-US" sz="2000" dirty="0">
                <a:latin typeface="Candara" panose="020E0502030303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Limited to ~55 nm films; thicker films exhibit multiple nucleation, with ~10 nm wide crystallites and stress-related effects.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Role of surfactant-mediated epitaxy (Fe, Ni, and Cu)?</a:t>
            </a:r>
          </a:p>
        </p:txBody>
      </p:sp>
      <p:pic>
        <p:nvPicPr>
          <p:cNvPr id="7" name="Picture 6" descr="A star filled sky&#10;&#10;Description generated with high confidence">
            <a:extLst>
              <a:ext uri="{FF2B5EF4-FFF2-40B4-BE49-F238E27FC236}">
                <a16:creationId xmlns:a16="http://schemas.microsoft.com/office/drawing/2014/main" id="{ECB937FD-1F02-4591-8195-D723DFDE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86" y="3847062"/>
            <a:ext cx="3123068" cy="249845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9AF1FAB-5416-48F1-8AFC-2954C1EFC71C}"/>
              </a:ext>
            </a:extLst>
          </p:cNvPr>
          <p:cNvSpPr txBox="1">
            <a:spLocks/>
          </p:cNvSpPr>
          <p:nvPr/>
        </p:nvSpPr>
        <p:spPr>
          <a:xfrm>
            <a:off x="351786" y="3847062"/>
            <a:ext cx="974673" cy="4001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55 nm MgB</a:t>
            </a:r>
            <a:r>
              <a:rPr lang="en-US" baseline="-25000" dirty="0">
                <a:solidFill>
                  <a:schemeClr val="tx1"/>
                </a:solidFill>
                <a:latin typeface="Source Sans Pro" panose="020B0503030403020204" pitchFamily="34" charset="0"/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~1 nm RMS</a:t>
            </a:r>
          </a:p>
        </p:txBody>
      </p:sp>
    </p:spTree>
    <p:extLst>
      <p:ext uri="{BB962C8B-B14F-4D97-AF65-F5344CB8AC3E}">
        <p14:creationId xmlns:p14="http://schemas.microsoft.com/office/powerpoint/2010/main" val="340528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961942-D48A-4EEC-A74B-9AD9166F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7"/>
            <a:ext cx="7477432" cy="1008771"/>
          </a:xfrm>
        </p:spPr>
        <p:txBody>
          <a:bodyPr/>
          <a:lstStyle/>
          <a:p>
            <a:r>
              <a:rPr lang="en-US" sz="4000" dirty="0"/>
              <a:t>MgB</a:t>
            </a:r>
            <a:r>
              <a:rPr lang="en-US" sz="4000" baseline="-25000" dirty="0"/>
              <a:t>2</a:t>
            </a:r>
            <a:r>
              <a:rPr lang="en-US" sz="4000" dirty="0"/>
              <a:t> films can be made via low-T solid state-diffusion approach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5FA75E-CEA1-4118-BB29-245AF3B35C22}"/>
              </a:ext>
            </a:extLst>
          </p:cNvPr>
          <p:cNvGrpSpPr/>
          <p:nvPr/>
        </p:nvGrpSpPr>
        <p:grpSpPr>
          <a:xfrm>
            <a:off x="7934632" y="289430"/>
            <a:ext cx="1156589" cy="733870"/>
            <a:chOff x="4435815" y="1006720"/>
            <a:chExt cx="1156589" cy="7338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59CD66-495D-459D-BAD5-AC3456B4155A}"/>
                </a:ext>
              </a:extLst>
            </p:cNvPr>
            <p:cNvGrpSpPr/>
            <p:nvPr/>
          </p:nvGrpSpPr>
          <p:grpSpPr>
            <a:xfrm>
              <a:off x="4435815" y="1041745"/>
              <a:ext cx="914400" cy="698845"/>
              <a:chOff x="5791200" y="2131982"/>
              <a:chExt cx="914400" cy="69884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B40E889-E618-43CF-8840-B8736E2254F6}"/>
                  </a:ext>
                </a:extLst>
              </p:cNvPr>
              <p:cNvSpPr/>
              <p:nvPr/>
            </p:nvSpPr>
            <p:spPr>
              <a:xfrm>
                <a:off x="5791200" y="2647947"/>
                <a:ext cx="914400" cy="182880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C008AD8-108C-429B-B2D0-7F5EB2E0A98E}"/>
                  </a:ext>
                </a:extLst>
              </p:cNvPr>
              <p:cNvGrpSpPr/>
              <p:nvPr/>
            </p:nvGrpSpPr>
            <p:grpSpPr>
              <a:xfrm>
                <a:off x="5791200" y="2312670"/>
                <a:ext cx="914400" cy="364874"/>
                <a:chOff x="5791200" y="2312670"/>
                <a:chExt cx="914400" cy="36487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2A95EA0-4015-49FD-9FD9-B6F942E2DF45}"/>
                    </a:ext>
                  </a:extLst>
                </p:cNvPr>
                <p:cNvSpPr/>
                <p:nvPr/>
              </p:nvSpPr>
              <p:spPr>
                <a:xfrm>
                  <a:off x="5791200" y="2494664"/>
                  <a:ext cx="914400" cy="182880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35 nm B 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EB1B225-E47E-4FAD-BA76-D48E9A8A19E2}"/>
                    </a:ext>
                  </a:extLst>
                </p:cNvPr>
                <p:cNvSpPr/>
                <p:nvPr/>
              </p:nvSpPr>
              <p:spPr>
                <a:xfrm>
                  <a:off x="5791200" y="2312670"/>
                  <a:ext cx="914400" cy="182880"/>
                </a:xfrm>
                <a:prstGeom prst="rect">
                  <a:avLst/>
                </a:prstGeom>
                <a:solidFill>
                  <a:srgbClr val="136DEE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25 nm Mg 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EF17DB-C20E-4BEF-B191-1330AB527B94}"/>
                  </a:ext>
                </a:extLst>
              </p:cNvPr>
              <p:cNvSpPr/>
              <p:nvPr/>
            </p:nvSpPr>
            <p:spPr>
              <a:xfrm>
                <a:off x="5791200" y="2131982"/>
                <a:ext cx="914400" cy="182880"/>
              </a:xfrm>
              <a:prstGeom prst="rect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35 nm B 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951CF3-4389-4D8D-A84F-BEC63413A129}"/>
                </a:ext>
              </a:extLst>
            </p:cNvPr>
            <p:cNvSpPr txBox="1"/>
            <p:nvPr/>
          </p:nvSpPr>
          <p:spPr>
            <a:xfrm>
              <a:off x="5334000" y="1006720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B66650-CE77-42A5-9624-7E034761C528}"/>
                </a:ext>
              </a:extLst>
            </p:cNvPr>
            <p:cNvSpPr txBox="1"/>
            <p:nvPr/>
          </p:nvSpPr>
          <p:spPr>
            <a:xfrm>
              <a:off x="5334000" y="1189563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73EDAA-33E7-4801-8BD4-02187AC0E468}"/>
                </a:ext>
              </a:extLst>
            </p:cNvPr>
            <p:cNvSpPr txBox="1"/>
            <p:nvPr/>
          </p:nvSpPr>
          <p:spPr>
            <a:xfrm>
              <a:off x="5334000" y="1375959"/>
              <a:ext cx="25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0F9C7D2-74C5-48FD-884C-C9C9A149E841}"/>
              </a:ext>
            </a:extLst>
          </p:cNvPr>
          <p:cNvSpPr txBox="1">
            <a:spLocks/>
          </p:cNvSpPr>
          <p:nvPr/>
        </p:nvSpPr>
        <p:spPr>
          <a:xfrm>
            <a:off x="1544865" y="5323171"/>
            <a:ext cx="5890256" cy="63448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0" tIns="0" rIns="0" bIns="0" rtlCol="0">
            <a:normAutofit fontScale="92500" lnSpcReduction="10000"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 defTabSz="914400">
              <a:buNone/>
            </a:pPr>
            <a:r>
              <a:rPr lang="en-US" dirty="0"/>
              <a:t>The SSD approach requires much lower thermal budgets than Mg vapor annealing</a:t>
            </a:r>
          </a:p>
          <a:p>
            <a:pPr algn="ctr" defTabSz="914400"/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17A227C-D5BE-4D8A-A2D9-E49658BC2A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90870"/>
              </p:ext>
            </p:extLst>
          </p:nvPr>
        </p:nvGraphicFramePr>
        <p:xfrm>
          <a:off x="137452" y="1228278"/>
          <a:ext cx="4726858" cy="361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17A227C-D5BE-4D8A-A2D9-E49658BC2A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52" y="1228278"/>
                        <a:ext cx="4726858" cy="3616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82AED4A-50FA-4290-994D-747D694C4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120064"/>
              </p:ext>
            </p:extLst>
          </p:nvPr>
        </p:nvGraphicFramePr>
        <p:xfrm>
          <a:off x="4193256" y="1197143"/>
          <a:ext cx="4726858" cy="361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82AED4A-50FA-4290-994D-747D694C4A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3256" y="1197143"/>
                        <a:ext cx="4726858" cy="3616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29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961942-D48A-4EEC-A74B-9AD9166F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041"/>
            <a:ext cx="8229600" cy="1008771"/>
          </a:xfrm>
        </p:spPr>
        <p:txBody>
          <a:bodyPr/>
          <a:lstStyle/>
          <a:p>
            <a:r>
              <a:rPr lang="en-US" sz="4000" dirty="0"/>
              <a:t>Nucleation and grain growth are rate limiting steps in MgB</a:t>
            </a:r>
            <a:r>
              <a:rPr lang="en-US" sz="4000" baseline="-25000" dirty="0"/>
              <a:t>2</a:t>
            </a:r>
            <a:r>
              <a:rPr lang="en-US" sz="4000" dirty="0"/>
              <a:t> 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7A28D-696D-4FB8-8388-DDD1B9921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7"/>
          <a:stretch/>
        </p:blipFill>
        <p:spPr>
          <a:xfrm>
            <a:off x="899661" y="1918608"/>
            <a:ext cx="778500" cy="3402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D9CECF5-8DEA-4F9D-A38A-A81C2E96E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992242"/>
              </p:ext>
            </p:extLst>
          </p:nvPr>
        </p:nvGraphicFramePr>
        <p:xfrm>
          <a:off x="-244190" y="1233090"/>
          <a:ext cx="5194691" cy="397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D9CECF5-8DEA-4F9D-A38A-A81C2E96E1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44190" y="1233090"/>
                        <a:ext cx="5194691" cy="397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AF3C44A-CFF8-470C-8B43-173B6AEBB7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867151"/>
              </p:ext>
            </p:extLst>
          </p:nvPr>
        </p:nvGraphicFramePr>
        <p:xfrm>
          <a:off x="4170359" y="1371613"/>
          <a:ext cx="4832625" cy="369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AF3C44A-CFF8-470C-8B43-173B6AEBB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70359" y="1371613"/>
                        <a:ext cx="4832625" cy="369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73426E57-9B59-4DB4-91DC-EF515E733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72" y="5100742"/>
            <a:ext cx="8732612" cy="12361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Inter-diffusion kinetics suggests that nucleation and grain growth (rather than diffusion) are rate limiting steps.</a:t>
            </a:r>
          </a:p>
          <a:p>
            <a:pPr eaLnBrk="1" hangingPunct="1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The same activation energy in the entire temperature range studied (400-650 </a:t>
            </a:r>
            <a:r>
              <a:rPr lang="en-US" altLang="en-US" sz="1800" kern="0" baseline="30000" dirty="0" err="1">
                <a:latin typeface="Candara" panose="020E0502030303020204" pitchFamily="34" charset="0"/>
              </a:rPr>
              <a:t>o</a:t>
            </a:r>
            <a:r>
              <a:rPr lang="en-US" altLang="en-US" sz="1800" kern="0" dirty="0" err="1">
                <a:latin typeface="Candara" panose="020E0502030303020204" pitchFamily="34" charset="0"/>
              </a:rPr>
              <a:t>C</a:t>
            </a:r>
            <a:r>
              <a:rPr lang="en-US" altLang="en-US" sz="1800" kern="0" dirty="0">
                <a:latin typeface="Candara" panose="020E0502030303020204" pitchFamily="34" charset="0"/>
              </a:rPr>
              <a:t>).</a:t>
            </a:r>
            <a:endParaRPr lang="en-US" altLang="en-US" sz="1800" b="0" kern="0" baseline="-25000" dirty="0">
              <a:latin typeface="Candara" panose="020E05020303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60CD67-D348-45F6-A8F2-455A6BAD31CE}"/>
              </a:ext>
            </a:extLst>
          </p:cNvPr>
          <p:cNvSpPr/>
          <p:nvPr/>
        </p:nvSpPr>
        <p:spPr>
          <a:xfrm>
            <a:off x="3218960" y="6507688"/>
            <a:ext cx="27060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J. Appl. Phys. 125 (2019) 075306.</a:t>
            </a:r>
          </a:p>
        </p:txBody>
      </p:sp>
    </p:spTree>
    <p:extLst>
      <p:ext uri="{BB962C8B-B14F-4D97-AF65-F5344CB8AC3E}">
        <p14:creationId xmlns:p14="http://schemas.microsoft.com/office/powerpoint/2010/main" val="707356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developed a new method of levitation force measurements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956190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B-field gradient generates levitation force in superconductor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F1481-F024-4102-9EF3-1B079B978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0" b="5306"/>
          <a:stretch/>
        </p:blipFill>
        <p:spPr>
          <a:xfrm>
            <a:off x="3226847" y="1313983"/>
            <a:ext cx="4740330" cy="40337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75BC42-AA39-4E4B-B0DE-EB905E960486}"/>
              </a:ext>
            </a:extLst>
          </p:cNvPr>
          <p:cNvSpPr txBox="1"/>
          <p:nvPr/>
        </p:nvSpPr>
        <p:spPr>
          <a:xfrm>
            <a:off x="457200" y="5527595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Commercial superconducting magnet/cryostat provides fine control of temperature and magnetic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10E3D-B52E-43A8-86D2-C73328E689BF}"/>
              </a:ext>
            </a:extLst>
          </p:cNvPr>
          <p:cNvSpPr txBox="1"/>
          <p:nvPr/>
        </p:nvSpPr>
        <p:spPr>
          <a:xfrm>
            <a:off x="1619002" y="2136246"/>
            <a:ext cx="1320632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Load cell at RT above the probe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D5640D-F8F2-4596-B035-2F0F07482400}"/>
              </a:ext>
            </a:extLst>
          </p:cNvPr>
          <p:cNvCxnSpPr/>
          <p:nvPr/>
        </p:nvCxnSpPr>
        <p:spPr>
          <a:xfrm flipV="1">
            <a:off x="2939634" y="2246091"/>
            <a:ext cx="707923" cy="130171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B5B4FBB-FA41-40EA-900E-8C21D730ECB8}"/>
              </a:ext>
            </a:extLst>
          </p:cNvPr>
          <p:cNvSpPr txBox="1"/>
          <p:nvPr/>
        </p:nvSpPr>
        <p:spPr>
          <a:xfrm>
            <a:off x="1132296" y="3800803"/>
            <a:ext cx="1419812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Sample hangs on string above coils in B gradient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B7D8F3-1AD5-4D01-9306-16D4E5AB5725}"/>
              </a:ext>
            </a:extLst>
          </p:cNvPr>
          <p:cNvCxnSpPr/>
          <p:nvPr/>
        </p:nvCxnSpPr>
        <p:spPr>
          <a:xfrm>
            <a:off x="2552108" y="4123969"/>
            <a:ext cx="1172497" cy="173553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8710" y="238690"/>
            <a:ext cx="8229600" cy="1005840"/>
          </a:xfrm>
        </p:spPr>
        <p:txBody>
          <a:bodyPr/>
          <a:lstStyle/>
          <a:p>
            <a:r>
              <a:rPr lang="en-US" dirty="0"/>
              <a:t>Superconductor lifts many times its own weight!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613470"/>
            <a:ext cx="9144000" cy="4154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Levitation force experiments are in progress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B105E-4EE1-4128-8328-208F609EC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252" r="8397" b="2534"/>
          <a:stretch/>
        </p:blipFill>
        <p:spPr>
          <a:xfrm>
            <a:off x="5689117" y="1381331"/>
            <a:ext cx="2997683" cy="249012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051445-7920-4D47-858A-EEC92571E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322360"/>
              </p:ext>
            </p:extLst>
          </p:nvPr>
        </p:nvGraphicFramePr>
        <p:xfrm>
          <a:off x="-346588" y="892650"/>
          <a:ext cx="6629400" cy="5072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051445-7920-4D47-858A-EEC92571E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46588" y="892650"/>
                        <a:ext cx="6629400" cy="5072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AA87699-4920-4ADD-ADC6-B31BE742A6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3" t="35863" r="58689" b="36781"/>
          <a:stretch/>
        </p:blipFill>
        <p:spPr>
          <a:xfrm>
            <a:off x="5864277" y="3918150"/>
            <a:ext cx="2909193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7108-05BA-4741-84C9-433A1BB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77" y="238649"/>
            <a:ext cx="7607508" cy="1005840"/>
          </a:xfrm>
        </p:spPr>
        <p:txBody>
          <a:bodyPr/>
          <a:lstStyle/>
          <a:p>
            <a:r>
              <a:rPr lang="en-US" dirty="0"/>
              <a:t>Defect-related superconducting properties of MgB</a:t>
            </a:r>
            <a:r>
              <a:rPr lang="en-US" baseline="-25000" dirty="0"/>
              <a:t>2 </a:t>
            </a:r>
            <a:r>
              <a:rPr lang="en-US" dirty="0"/>
              <a:t>can be tuned by irradiation</a:t>
            </a:r>
            <a:endParaRPr lang="en-US" baseline="-250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E75EDC2-D6F9-4CFF-8BD7-39AFCA99F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98785"/>
              </p:ext>
            </p:extLst>
          </p:nvPr>
        </p:nvGraphicFramePr>
        <p:xfrm>
          <a:off x="-55745" y="1109293"/>
          <a:ext cx="5170957" cy="3956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E75EDC2-D6F9-4CFF-8BD7-39AFCA99F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5745" y="1109293"/>
                        <a:ext cx="5170957" cy="3956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D9C7FB1-CCE4-4BE1-89C3-46DE37460F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466571"/>
              </p:ext>
            </p:extLst>
          </p:nvPr>
        </p:nvGraphicFramePr>
        <p:xfrm>
          <a:off x="4414890" y="949684"/>
          <a:ext cx="4667411" cy="495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Graph" r:id="rId5" imgW="2823480" imgH="3000960" progId="Origin50.Graph">
                  <p:embed/>
                </p:oleObj>
              </mc:Choice>
              <mc:Fallback>
                <p:oleObj name="Graph" r:id="rId5" imgW="2823480" imgH="3000960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D9C7FB1-CCE4-4BE1-89C3-46DE37460F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4890" y="949684"/>
                        <a:ext cx="4667411" cy="4958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83FA133-DBD5-41CA-8C1C-F40DC3202F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85082"/>
              </p:ext>
            </p:extLst>
          </p:nvPr>
        </p:nvGraphicFramePr>
        <p:xfrm>
          <a:off x="6588164" y="1955524"/>
          <a:ext cx="2116471" cy="161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83FA133-DBD5-41CA-8C1C-F40DC3202F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88164" y="1955524"/>
                        <a:ext cx="2116471" cy="1619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273601C-B2ED-4A49-A189-77B7A351D6DA}"/>
              </a:ext>
            </a:extLst>
          </p:cNvPr>
          <p:cNvSpPr txBox="1">
            <a:spLocks/>
          </p:cNvSpPr>
          <p:nvPr/>
        </p:nvSpPr>
        <p:spPr>
          <a:xfrm>
            <a:off x="1562197" y="5748707"/>
            <a:ext cx="5890256" cy="47685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0" tIns="0" rIns="0" bIns="0" rtlCol="0">
            <a:normAutofit fontScale="92500"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 defTabSz="914400">
              <a:buNone/>
            </a:pPr>
            <a:r>
              <a:rPr lang="en-US" dirty="0"/>
              <a:t>Lattice defects are needed for efficient flux pinning  </a:t>
            </a:r>
          </a:p>
        </p:txBody>
      </p:sp>
    </p:spTree>
    <p:extLst>
      <p:ext uri="{BB962C8B-B14F-4D97-AF65-F5344CB8AC3E}">
        <p14:creationId xmlns:p14="http://schemas.microsoft.com/office/powerpoint/2010/main" val="421595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775" y="1572233"/>
            <a:ext cx="3082413" cy="4442192"/>
          </a:xfrm>
        </p:spPr>
        <p:txBody>
          <a:bodyPr>
            <a:normAutofit fontScale="92500" lnSpcReduction="20000"/>
          </a:bodyPr>
          <a:lstStyle/>
          <a:p>
            <a:pPr marL="57150" indent="0">
              <a:buClr>
                <a:srgbClr val="0F4F97"/>
              </a:buClr>
              <a:buNone/>
            </a:pPr>
            <a:r>
              <a:rPr lang="en-US" b="1" dirty="0">
                <a:latin typeface="Candara" panose="020E0502030303020204" pitchFamily="34" charset="0"/>
                <a:cs typeface="Candara"/>
              </a:rPr>
              <a:t>LLNL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Bimo Bayu Aji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Alex Baker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Elis Stavrou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Anna Hiszpanski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Alyssa Maich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Scott McCall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David Steich</a:t>
            </a: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Sergei Kucheyev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69135"/>
            <a:ext cx="8229600" cy="787386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  <a:cs typeface="Candara"/>
              </a:rPr>
              <a:t>The team</a:t>
            </a:r>
          </a:p>
        </p:txBody>
      </p:sp>
      <p:sp>
        <p:nvSpPr>
          <p:cNvPr id="10" name="AutoShape 6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1" name="AutoShape 8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2" name="AutoShape 10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396D877-537E-4D7F-A0BF-A1126712CC23}"/>
              </a:ext>
            </a:extLst>
          </p:cNvPr>
          <p:cNvSpPr txBox="1">
            <a:spLocks/>
          </p:cNvSpPr>
          <p:nvPr/>
        </p:nvSpPr>
        <p:spPr>
          <a:xfrm>
            <a:off x="4911929" y="1572233"/>
            <a:ext cx="3339793" cy="4654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Clr>
                <a:srgbClr val="0F4F97"/>
              </a:buClr>
              <a:buNone/>
            </a:pPr>
            <a:r>
              <a:rPr lang="en-US" sz="2200" b="1" dirty="0">
                <a:latin typeface="Candara" panose="020E0502030303020204" pitchFamily="34" charset="0"/>
                <a:cs typeface="Candara"/>
              </a:rPr>
              <a:t>LLNL summer students </a:t>
            </a:r>
          </a:p>
          <a:p>
            <a:pPr>
              <a:buClr>
                <a:srgbClr val="0F4F97"/>
              </a:buClr>
            </a:pPr>
            <a:r>
              <a:rPr lang="en-US" sz="2200" dirty="0">
                <a:latin typeface="Candara" panose="020E0502030303020204" pitchFamily="34" charset="0"/>
                <a:cs typeface="Candara"/>
              </a:rPr>
              <a:t>Robert Jacob</a:t>
            </a:r>
          </a:p>
          <a:p>
            <a:pPr>
              <a:buClr>
                <a:srgbClr val="0F4F97"/>
              </a:buClr>
            </a:pPr>
            <a:r>
              <a:rPr lang="en-US" sz="2200" dirty="0">
                <a:latin typeface="Candara" panose="020E0502030303020204" pitchFamily="34" charset="0"/>
                <a:cs typeface="Candara"/>
              </a:rPr>
              <a:t>Jacob Beckham </a:t>
            </a:r>
          </a:p>
          <a:p>
            <a:pPr>
              <a:buClr>
                <a:srgbClr val="0F4F97"/>
              </a:buClr>
            </a:pPr>
            <a:r>
              <a:rPr lang="en-US" sz="2200" dirty="0">
                <a:latin typeface="Candara" panose="020E0502030303020204" pitchFamily="34" charset="0"/>
                <a:cs typeface="Candara"/>
              </a:rPr>
              <a:t>Dante O’hara</a:t>
            </a:r>
          </a:p>
          <a:p>
            <a:pPr defTabSz="914400">
              <a:buClr>
                <a:srgbClr val="0F4F97"/>
              </a:buClr>
            </a:pPr>
            <a:endParaRPr lang="en-US" sz="2200" dirty="0">
              <a:latin typeface="Candara" panose="020E0502030303020204" pitchFamily="34" charset="0"/>
              <a:cs typeface="Candara"/>
            </a:endParaRPr>
          </a:p>
          <a:p>
            <a:pPr marL="57150" indent="0" defTabSz="914400">
              <a:buClr>
                <a:srgbClr val="0F4F97"/>
              </a:buClr>
              <a:buNone/>
            </a:pPr>
            <a:r>
              <a:rPr lang="en-US" sz="2200" b="1" dirty="0">
                <a:latin typeface="Candara" panose="020E0502030303020204" pitchFamily="34" charset="0"/>
                <a:cs typeface="Candara"/>
              </a:rPr>
              <a:t>GA</a:t>
            </a:r>
          </a:p>
          <a:p>
            <a:pPr defTabSz="914400">
              <a:buClr>
                <a:srgbClr val="0F4F97"/>
              </a:buClr>
            </a:pPr>
            <a:r>
              <a:rPr lang="en-US" sz="2200" dirty="0">
                <a:latin typeface="Candara" panose="020E0502030303020204" pitchFamily="34" charset="0"/>
                <a:cs typeface="Candara"/>
              </a:rPr>
              <a:t>John Bae</a:t>
            </a:r>
          </a:p>
          <a:p>
            <a:pPr defTabSz="914400">
              <a:buClr>
                <a:srgbClr val="0F4F97"/>
              </a:buClr>
            </a:pPr>
            <a:r>
              <a:rPr lang="en-US" sz="2200" dirty="0">
                <a:latin typeface="Candara" panose="020E0502030303020204" pitchFamily="34" charset="0"/>
                <a:cs typeface="Candara"/>
              </a:rPr>
              <a:t>Jason Rodriguez</a:t>
            </a:r>
          </a:p>
        </p:txBody>
      </p:sp>
    </p:spTree>
    <p:extLst>
      <p:ext uri="{BB962C8B-B14F-4D97-AF65-F5344CB8AC3E}">
        <p14:creationId xmlns:p14="http://schemas.microsoft.com/office/powerpoint/2010/main" val="1341219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3F26636-C2A6-43EA-B046-9A8163656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592" y="234461"/>
            <a:ext cx="7950200" cy="809625"/>
          </a:xfrm>
        </p:spPr>
        <p:txBody>
          <a:bodyPr/>
          <a:lstStyle/>
          <a:p>
            <a:r>
              <a:rPr lang="en-US" altLang="en-US" sz="2800" dirty="0"/>
              <a:t>Summary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2D20884-043F-4F11-AE46-3ED1F3349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6592" y="1732349"/>
            <a:ext cx="6497273" cy="41675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en-US" dirty="0"/>
              <a:t>Superconducting levitation is attractive for capsule support.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MgB</a:t>
            </a:r>
            <a:r>
              <a:rPr lang="en-US" altLang="en-US" baseline="-25000" dirty="0"/>
              <a:t>2</a:t>
            </a:r>
            <a:r>
              <a:rPr lang="en-US" altLang="en-US" dirty="0"/>
              <a:t> is currently the material of choice for levitation.  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Non-epitaxial superconducting MgB</a:t>
            </a:r>
            <a:r>
              <a:rPr lang="en-US" altLang="en-US" baseline="-25000" dirty="0"/>
              <a:t>2</a:t>
            </a:r>
            <a:r>
              <a:rPr lang="en-US" altLang="en-US" dirty="0"/>
              <a:t> films have been made by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Mg vapor annealing @850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</a:t>
            </a:r>
            <a:r>
              <a:rPr lang="en-US" altLang="en-US" dirty="0"/>
              <a:t>,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Solid-state diffusion annealing @450-650 </a:t>
            </a:r>
            <a:r>
              <a:rPr lang="en-US" altLang="en-US" baseline="30000" dirty="0" err="1"/>
              <a:t>o</a:t>
            </a:r>
            <a:r>
              <a:rPr lang="en-US" altLang="en-US" dirty="0" err="1"/>
              <a:t>C.</a:t>
            </a:r>
            <a:endParaRPr lang="en-US" altLang="en-US" dirty="0"/>
          </a:p>
          <a:p>
            <a:pPr>
              <a:lnSpc>
                <a:spcPct val="150000"/>
              </a:lnSpc>
            </a:pPr>
            <a:r>
              <a:rPr lang="en-US" altLang="en-US" dirty="0"/>
              <a:t>Oxygen impurity is inimical to superconductivity of MgB</a:t>
            </a:r>
            <a:r>
              <a:rPr lang="en-US" altLang="en-US" baseline="-25000" dirty="0"/>
              <a:t>2</a:t>
            </a:r>
            <a:r>
              <a:rPr lang="en-US" alt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Quantum levitators can be tuned by defect-induced flux pinning.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Levitation force measurements are in progress.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38C9D59-A331-4FE0-BAD2-CBB4E108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41" y="1517907"/>
            <a:ext cx="1893128" cy="200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77925-162E-4CDF-9F27-910236BBD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252" r="8397" b="2534"/>
          <a:stretch/>
        </p:blipFill>
        <p:spPr>
          <a:xfrm>
            <a:off x="6670626" y="4111794"/>
            <a:ext cx="2293958" cy="19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389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39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>
            <a:extLst>
              <a:ext uri="{FF2B5EF4-FFF2-40B4-BE49-F238E27FC236}">
                <a16:creationId xmlns:a16="http://schemas.microsoft.com/office/drawing/2014/main" id="{EE816642-7308-4F29-B51B-95B2878C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32" y="1312606"/>
            <a:ext cx="1918127" cy="20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8471"/>
            <a:ext cx="5942883" cy="481980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Why levitate? </a:t>
            </a:r>
          </a:p>
          <a:p>
            <a:pPr>
              <a:buClr>
                <a:srgbClr val="0F4F97"/>
              </a:buClr>
            </a:pPr>
            <a:endParaRPr lang="en-US" dirty="0">
              <a:latin typeface="Candara" panose="020E0502030303020204" pitchFamily="34" charset="0"/>
              <a:cs typeface="Candara"/>
            </a:endParaRP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Levitation scheme</a:t>
            </a:r>
          </a:p>
          <a:p>
            <a:pPr>
              <a:buClr>
                <a:srgbClr val="0F4F97"/>
              </a:buClr>
            </a:pPr>
            <a:endParaRPr lang="en-US" dirty="0">
              <a:latin typeface="Candara" panose="020E0502030303020204" pitchFamily="34" charset="0"/>
              <a:cs typeface="Candara"/>
            </a:endParaRP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MgB2 film growth </a:t>
            </a:r>
          </a:p>
          <a:p>
            <a:pPr lvl="1"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Mg vapor annealing</a:t>
            </a:r>
          </a:p>
          <a:p>
            <a:pPr lvl="1"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Solid state diffusion in multilayers</a:t>
            </a:r>
          </a:p>
          <a:p>
            <a:pPr>
              <a:buClr>
                <a:srgbClr val="0F4F97"/>
              </a:buClr>
            </a:pPr>
            <a:endParaRPr lang="en-US" dirty="0">
              <a:latin typeface="Candara" panose="020E0502030303020204" pitchFamily="34" charset="0"/>
              <a:cs typeface="Candara"/>
            </a:endParaRP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Levitation force measurements</a:t>
            </a:r>
          </a:p>
          <a:p>
            <a:pPr>
              <a:buClr>
                <a:srgbClr val="0F4F97"/>
              </a:buClr>
            </a:pPr>
            <a:endParaRPr lang="en-US" dirty="0">
              <a:latin typeface="Candara" panose="020E0502030303020204" pitchFamily="34" charset="0"/>
              <a:cs typeface="Candara"/>
            </a:endParaRPr>
          </a:p>
          <a:p>
            <a:pPr>
              <a:buClr>
                <a:srgbClr val="0F4F97"/>
              </a:buClr>
            </a:pPr>
            <a:r>
              <a:rPr lang="en-US" dirty="0">
                <a:latin typeface="Candara" panose="020E0502030303020204" pitchFamily="34" charset="0"/>
                <a:cs typeface="Candara"/>
              </a:rPr>
              <a:t>Flux pinning by radiation damage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69135"/>
            <a:ext cx="2610465" cy="71811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  <a:cs typeface="Candara"/>
              </a:rPr>
              <a:t>Outline</a:t>
            </a:r>
          </a:p>
        </p:txBody>
      </p:sp>
      <p:sp>
        <p:nvSpPr>
          <p:cNvPr id="10" name="AutoShape 6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1" name="AutoShape 8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2" name="AutoShape 10" descr="data:image/jpeg;base64,/9j/4AAQSkZJRgABAQAAAQABAAD/2wCEAAkGBhISEBUUEhQVFRUUGBcVGBcXFhccGBYYGxkYHBgaGBQdHCYeHxwnHRwXHzsgIycpLCwtFx8xNTA2NSYrLSkBCQoKDgwOGg8PGi0kHyUuLiksKiwqKi0sLCwsLywsLC8sKSksLDIvLCwtMCwsLSwsLCopLCosLCksKi0pKSwtLP/AABEIAHABwAMBIgACEQEDEQH/xAAcAAACAwEBAQEAAAAAAAAAAAAGBwAEBQgDAgH/xABPEAACAQIDBAQGDQkHAwUBAAABAgMAEQQSIQUGMUEHEyJRMmFxgZPRFBcjNUJSVHORkqGxsxUzNFNicrLB0yRjgoPC0vAWJaI2dMPh8UP/xAAbAQACAwEBAQAAAAAAAAAAAAABAgADBAUGB//EADYRAAEDAgUBBQcEAgIDAAAAAAEAAhEDMQQSIUFRYRNxgZGhBRQiMjOx0ULB4fBSgiPxYnKi/9oADAMBAAIRAxEAPwB41KlSoopVfGY+OIXkYC/Acye4KNSfJWJvTvjFhEa7C40JOoU8hYas/wCyPKbClFtreLFYoGRmaCBjlzH87KOJAIsBprlBVfKawVsXBy09TaTYHjqeg8YRMNEu8v7YdSmHvB0qwQEqCAw5eG/1FNl/xMD4qEcd0l42QExwy5bFruxQFRxIRApIt3MazsJupEFkRSrifsQym2ZJArPkbuvlGo4hh31XSSI4WKOZkEiGSJrhmkWMsrgpl0zBgRY/ca5+ftbku16gRF8ojfTUlVvqPbeG6dLzaT01XtPt/aJyMwgVZVZ0c5nUhQSwzZnOawJsa+12xtFU6wHCst2GhscypnZRlK3YLyB46ca+9mtKqBFw+IliaMqQYW7ElmCOja62YKeFwKpYzASjBRwnD4hWSR5GLRMEOYAaHxW5jnUFGmXQQ2/56z/ZVLsQ8CQXW/HSFrbK6S8aEzmGUxi93jZyugudJAwNhqbEWou2B0sQzEKxFzyb3N/MCSjeQNfxUD4HaUJmwcjMFTCRBTFrnMoLXCi1u2xU5iQLXvXnvFhsNDGkLKjPFHZwFs/WSq0gKyg6xxkqtjcEHhzFoBY6GZge8kb7GelouizEHLmcQR10+3jebJ54Hacco7Dajip0YeVTrVquf93tpY3DwxzayQlmVVzWlUIAWaI+FlGvC6ixuBxpr7rb6x4lBdhroG4a/Fdfgt9h5Vrp4oh2SrHEi08dD0PgVex7aglvfBv/ACEU1KlSt6KlSpQptvfCSDaWHwiohSYKSxJzC7ONBw+CPpoEwlc4NElFdSsDfXeJ8FheuRVc50WzE27R8VaexscZsNDKQAZY0kIHAFlBIH01JUzDNl3VypVfaGOWGJ5X8GNWdrcbKLmw76BMLvttXEIZsNgozDc2zPdmymxt21udCNFOumtQmEr6gaYKYdSh7cvfBNoQs4XI6HK6XuASLgg6aHXj3Hykhogyma4OEhSpUoD23v1i02g+Dw2HjlZQpF2IJBRXPEgaXoEwg94YJKPKlAMXSLiIJkj2jhOoWQ2EitcDxniCBcXsbjurf313ifBYQzIquc6LZibdo+KpISiq0gnhb9SgDC717YkRZEwEbI6hlPWrqpFwbF78KJ9lbRxJwrSYmERSqHOQMCLLfLqCeNQGVG1Q60+S2KlLbZG/+08VGZIMFHIoOUkPaxsDaxYHgR9Nb25m/Hs15IpYjDPF4SXJBAOU8QCCDYEHvGvcA4FBtZjiAN+iK6lBu/u/jYBo0iRZHcM7Bieyg0B07zm+qa3929tLi8LFOumde0PisNGXzMDRnWEwqNLi0XC06lBe+G+uIwuLiw8EKStKgIzMQSxZlsNQOXOqGO372lhlEmKwCrFcAlZBpfhqC1vOKGYJTXaCRx0TDqVg7Q25O+DjnwMInaTIwRiFsjAkk3I1GgtehN+kLaQxIwxwUXXsLhM+pFi3HNl4AnjyokgIurNbf7JlVKHcBtnGDBzzYqBYZIg7KgYEMFTMCSCedx5qxNx+kd8biTDLGkd0LqVLakEXGviJP+E1JCnatBAO6PalLne3pRkwuLkgiijdY8oLMWvmKhiNNNL28xok333lfA4UTIiuS6pZibWIbu8lTMFO2Zr0uiKpQDh96dsyIrps+Mq4DKetXUEXB1e/CiXBbTxHsJpsREsUyrIxjDXHZzFdQTxAHPnUlFtUO58ls1KC9w+kIY5njlVY5QMyhSbOvO1+YP2Edxq7g97JH2tLgiihI0zh7nMTliNiOHwz9FSQgKrSARvoiepQTvDvRtPDtMy4NGw8dyJC41QDwioa/wBlVdh757UxIjkTBRmF2sXEg0AbK5sWvpry5UMwQ7Zs5dfIpgVKlYO9+98WAiDuC7uSEQGxYjiSeSi4114jvplY5waJK3qlL198NsJH1z4BOqAzEXOcL3kZiw0/Y81Fe7G80WOgEsVxY5XQ8UbjY94sQQeYPlAAMpG1WuMLXqUucNv/ALQnmmjw2Ejl6l2U9uxtmZVJzMOOU8KJN2tqbQlkYYvCrAgW6sHDXa40sGPK5qAyo2s1x0nyRFUqVKKtUqVKlRRShzfLelMJCxzWNrkjioOgsObsdAPKToK28fjBFGznWw0HMk6ADxk2HnpC7w4+TaGMyq0ZSN/htlSWU8QO/hkA+KvjrBi60f8AGDG5PA/JsPPZGcozRJsB1/hVMPM20J2ZypZb9Th2LBWF7tdxxa1zxux46C1aUyqkki3WaCeyLEjlpQyKFjspGZWWwGo4d9eE2GwxytHDIkjaxdUTkZ81lTUHKwPHKbC2nEVT27t5kd443zTtcTzj4PfFCeSjgWHHgNOOWhh3YioGUgYix2trI6iZvPO2Rz8oOYiZmRvfnptaON/TG4qKABZ2MkigL7HhYADKCB18+ozAEiygkDTThWa29GJ4Q5MMvdCoDW8cpvIfrVlwwW4VaTC162h7Ko0x/wAgzHrbyt9z1XPOId+jT7+f9HRb+ztxtoYsZ5HkCmxzSPIza2t7muZ9b93earbwbqY7ZrKXeRVY2WWOR8hNr2voQ1rmxA4G3A1vbj7YxZx8C9bI6u9mUsSCtjfTlYXOnxaO+mDDZtmE/Elhb6Wyf66pb2lN4p1msg7NGkeK2ZWvYXsLpHJSaTefE8JsmJXumUM3mlFpB9areGXD4hh1N4pdPcJm7D/sxT6fVax7iax3hrwkjB41orey6LhNP4D0t4i32PVYO3LtKgn7+f8AR0Rvj9oPKbLlgMGWyMlnwyILNlY6kE2OnaJtoAdfPERexXjkw/ZHUxF1c/nS2uXKPhZcrWHDiNbXxsFjxiAIMQ1pAMsE5PmEUzc0PAMdVJ7uG5hdogkyTK5nhvGwKXTChF7LCIam5AFzYAjU8CfJYmg/DnI4d45G3eO/UHkkT0WfHrPcePwfQjgWaG5W9a4iNRe99FJ43HFG/aHfzFjRVSB2LtNoJVmAZYZSqu1rASakOgGmnHTvYDlTx2Tj+uiDfCHZYdzDj5ufnq/CVSD2Tj3d24PUfaCtTH9o3Nvv+x7j+QrtLXfE22/gCeFox5+skH8x9NMqh7e7cuHHquZmjkjvkkW1xe1wRzGgPIjkeN9zhIVdZpc3RZXS4w/Jvllj/maId1R/YML8xD+GtCx6LWlZfZeOnxEaG4Q3H/kXa3dcC/jou2tskTYZ4EYxBlCBk4oBa1tR3WqCZlK0OzF5G1l9bclgXDSnEkCEqVcm/gt2Tw158qXeztzcWkYl2Vj80L3ZVfMoNiQbggqTcWuVXhR7s3d9UwYwsrGZcrIxe93DEk31J5248qFU6LpIsy4bHzwxMb5ADz8auov47VCEKrXOIMesEK50d71S4rrocQqiWAgMygANcsDcDS4KnUaG4ozrC3U3RhwEbLGWZnILu1rtbgLDQAXOnjNfuxN2jh8RiJjO8gnYsEa9o+0zWXU99uA4VBKennDQHLcpaw/+qH/c/wDgSmVQXtzo5M+MfFJipIXYKOwLEWQLo4YHW321HKVmuIGUWMql00OvsKIG2YzAgc7CN83m1X6RX70iIw2LGH8Iexw1+N7C/wBtXNndGMSzLNiZ5sUyEFRIezpqLgkk662vbvFbe9e7gx2HMJcxgsrZgL+Ce64oQTKqNNzg4kXEQhHYe7+1mwsLRY9UjaKMovVqcqlRlW+XkLCjCHDTR4FlxEgllEcmZwLZvCI0sOVh5qGYujOdVCrtLFKqgAAFgABwAAksBRJsXd94MM8Mk8k5ct7pJcsAygW1J0HHjzogJqbXC4PnKWnR5JtQYVxgVgMfWHMZPCD5EvbXhbLy76MdyNzpsNLNisXIrTTXvl8FQWzMSbAXJA0AsAPo1dzt1Bs+BohIZMz57lQLdlVtYE/F+2tHbOzzPh5IlcxmRSmcC5AOjWF+6489ANgIU6OVoJuNkoIN7MNJtOfFYoO8ZV4olVQewRkF7kW7GbzyGtjog24qyzYTMSjEyRFtCbaMCO8rla37LUebq7tpgcOIUJbtMzMRYsSeNvEAB5qo7W3KWXHRYxJTFJHluAoIfKTx1HFSV8lCDdI2jUaQ7ffxvqhLpESU7YwghZVlKJkZtVDdZJYkWOnmrO3kxOOM6YPaeIEcMhVusSNSjWOhvZTYHjfgbEi1jTB2xuas+OgxZkKmDLZMoIbKzN4V9OP2VZ3r3Wix0HVyHKQcyOACUPPTmCNCPUKJadVHUXHMevN1o7MwCQQxxR+BGoRb8bAW1PfS+xn/AKni+b/+GWjnYGy2w+HSFpTL1Yyhitjl+CDqb2Gl+4Cs2Xc5W2muO6w3VcvV5RY9hk8K9/hX4cqJCue0uDYG4WjvL+hYn5mX8NqTux5PYsezsbqFEs0UhA+DmP8ApaX6Kde0cH1sMkRNusR0v3ZlIvbz0Lt0cRnZwwZlbsydaJMouDc/Bv3EjjzoOBKStTc50jj1kJY7TiMmCfFuO1iMY31RHIfozOR/hpi9L/vcPnY/uerO0OjlJMDBhBKyiBi+fICWJz3uL6asTWtvbuyMdhxCXMYDq+YKDwBFrXHfQDTBSNouDXDkDz3Qrsfd7a7YeFo9oKqGNCq9UpyqVGUXy8hYUVzYeVNnSLPIJZRDIGcC2Y5W1t5LUOx9Gk6gKu0sUAAAACwAA4AASaCiLZe7zRYR8PJPJMXDjrHuWAcWtqTw8tEBWU2uGhBtzKU2yNiSLs+PaGG0mw0r57c0FtSO4XII5qx7qINy9sLituSzqCBJh72PwSFgDDx2YEX50cbqbsLgsN1GfrAWZiWUC+a1xa57qzd3ejyLB4t8RHI2VldRGVFlDFTYNe5ta1ANIhVNoObljpK0N+ve3FfMv91Z/RZ71xfvS/ivW/tvZgxGHlhLZRKhTMBe1+dq8N2NgjB4ZYA5cKWOYixOZi3C/jp41WjKe0zbQtWlj0jsF2rgHl/NApcnwRaYF7+QFCaZ1ZW8e7UGNi6uYHQ3Vl0ZD3qf5HQ1CJCNZhe2AtKSQBSWIAAuSeAA4knupbdDYu+MZfzZaPL3cZCB9Ur9Iq2ei2UoIm2hOYBp1dja3drIV/8AG3iox2HsOHCQiKFbKNSTqzMeLMeZP8gOAoakpIc94cREJVbqYPHSYzG+wpkhIkOfOoOYdZLltdG4dru40y92cJjY1cY2ZJmJGQooFhbUGyLzqtuxucuDmxEokL+yGzEFQMvadtDfXwvsojqNEKUaRaNb9+ilSpUploUqVKlRRAPStvAYMOQpswGn773VfoUSN5QKW2xo5YMkYVJFLoHSQKhWVgMuR757jQZwLC3C2tbfSXK2Ix0UK3OZ5HsoubJ2BYczZJLD9qqs+1nEDKY5w6DRcSA57RCho5CoZXDFT3aGuA9xqEkAHMfQHK37E6cpKpAdqSMo9bn9lmY7GLh4WlhzKZC8WGDNcxrYdfKD36hAR3nuoYghtpWnvO49lGIeDhlWBfKo90PnkLmquGSvZ+ysOKdAPN3a+G3pfqTyuRiXfFk4++/94hWcLhbkAC5OgHeaIE3WxIzXgl7Hhdg6WAP3EHz187AwiHrJHZ1ECGa6WzdkjhfTx+atr2007Xu2JOY3I6nD6dkCw10Gl/KSaGK9pNo1OzAJIvoTe1ldRoNLczjE21C3dzTHggC+GxDTStlziFrKmh7J45coZiQLtksAeze9tXeRsVHNh5cBijExKXUKHCZQVkszCzZxcKe4X1BWhRelJex7tiexa3uOH1sCO1rre+vkFrWr7TpN1JE0+uXjDh7aX4C/MGx8QHPWuU7GNc7MQ6e534WwOptGXMPMflDT7r4ogEYeazGykpYsD4JsCQLixtc6m171gzw2phQ9ITtkjSXEMQVC+4wFmINxc31vw8hPPWh/fDAZJQ5JZ5jJI9wos2ZSQAunFj9FdHDe1qdSs2g6Q50xoRMCTcLHVwwLDUpmQL6hCbpcWNb0e0C8S4kqry4YrFOrC4liOkUjDmRbIT3hDWLIKv7uMPZKxt4GJVsO3+YLIfM+RvNV3tXDirQL41br4bjxHrB2VGFeQ/Jz99iifal5YydGuiosryqiOQQzNHCbAajKDpoPpMui/bJZBG/hC8TA8cyC6n6mnlWllszCNPFk6h2kQiLrM3YQIRoRy0JB15XGt6Jd0ccI8bIFdXBCS3UWXMjDMFHd2n8wrxDIo6A6tM+GgO50IJO2o0C67Xl1QONnCPueBY997p2VWxO04YzaSWNCRezOqm3fYnhxqzSb6Zh/bovmF/Ekr0DjAS1qnZtzJq/l/C/KIfSp66n5fwvyiH0qeuubLVLUmdY/fTwuk/y/hflEPpU9dT8v4X5RD6VPXXNlqlqmdT308LpRNuYZiAJ4SSQABIhJJ4AC/GrcsqqpZiFUC5JIAA7yTXOW7I/tuG+fh/EWnpvz724r5l/upg6QtFKuXtLosrv5fwvyiH0qeuvbDbThkNo5Y3IF7K6sbd9ga5mtWju9tp8JiY504odR8ZT4S+cfQbHlS51QMbrqF0jXzJIFBZiAACSSbAAcST3V5YDGpNEksZzI6hlPeCPv8VUd7P0DFfMTfhtVq3k6Svb8v4X5RD6VPXXph9rQSNljljduNldSfoBrmi1GPRMP+5r83J9wqsPkrCzFlzg2E7pp1RSzsFUcSxAA8pOlU/y/hflEPpU9dZXSL714n90fxrSBtRc6FbXxBpOiF0n+X8L8oh9Knrqfl/C/KIfSp665stUtS51R76eF0n+X8L8oh9Knrqfl/C/KIfSp665stUtUzqe+nhdO4fEpIuZGV171II046jSvCfbECMVeaJWHENIoI56gm9DfRR71x/vy/wAbUsukgf8AdMT5U/Cjpi6BK0VK5bTD4und+X8L8oh9Knrqfl/C/KIfSp665stUtS51n99PC6UG3cMeE8PpU9dWop1YXVgw7wQfurmC1ekEzIcyMUYcCpII841qdooMad2rp+pSo3B6S5OsXD4xs6uQqSnwlY8A55g8Mx1B43HBr1YDK3U6ragkKVK8551RWdyFVQWZibAAakk91J/fDpSlmYx4QmKLhnGkknjB4oPJr3kcKhMIVaraYkprY/bmHg/PTRR+J3UH6Cb1mHpB2de3sqP/AMrfTa1c/sxJJJuTxJ4nymvyq86wnGu2C6RwG8eFnNop4nJ5K6lvq3vWjXLtGW6PSTPhWVJmaaDgQxu6DvRjqbfFOndaiH8qynjATDgnZPOqKWdgqjiWIAHlJ0qp+X8L8oh9Knrr0vDioOUkUyeZlYequfd6N3mweKeFtQNUb46HwT5eR8YNM50K6vWNMAgSE/vy/hflEPpU9dXwa5dtTr6LN5/ZGG6lz7rhwF14tH8A+bwT5B30GulJRxPaOykQjevOfEKilnZVUcSxAA5ak6ca9KUvS9vNnkXCIezHZ5fG9uyvmBv5WHdTEwFfVqCm3MmX+X8L8oh9Knrqfl/C/KIfSp665stRx0WbqeyMR18i+5QEEXGjS8VHkXRvLl76QPJWVmKc9waAhvfrEt7OBDFT1a6gkWzFmPDX4RqxszGStiYsO05mi6+I3zMVNmGq5tQNTXrvMqptG7ojnqRkWQ2QurFO0bgcAxsSLkCvTB7RYy4ctHhY1TERH3Apm1JvmCu1xYcTw89cemZoN0/T0v8AfRPXB7Umd+tuu2qDXmLySOeLu7HzsT/OruFFU5ICkkiHijup8zEfyqzhmr6BRjs2xaFzKk9oZ5RRsg+4Yz/20n8q/Nz22f7FkGIC9ZcntccoBtl8f/1Xnsd/ccX/AO2k/lQxgsEZBIQQOrXPrz1Gg/5yryXtKmKuIqtLi35dR3LeKhptpuAB+bQq1s2KMza+Bc20vp5CDfTkRr4q2dp7OV2RYFLO9rAa3N2BHms3FtAo0HIcSmVhMPDgcIJSxMkqAs7KQ9jwRVOoH2nifFixtTsC2oJJsByVThKfvEsMAXJ4CzrQbLiu1pMS4tp8HvVPF3tz+w5O8GJaSLCSN4TxysfrpWJtkSNKZJAwzk2zEGw7tO7urZ24LYbA/MyfiLVvs+hlxdGq8y8kyf8AR2g6BaXVgadSkwQ0DQf7DU9UOzV5CUoVccUZWHlBvXrKa8xCXKoOLsqjykgCvcVIymbLlMnMIWxtYEbQniEnVo2IckkkKt2Opt3A1o7t4pmxiBmz2WVA3eMjnjxOuuvfXhipozjcZJJEJFEzKrFtFOZgLoGBa4HLhatXZjlsXEQsaoqzOgjFuyUYAsO/hx8Xir51VeOyLS39B10vl8574XVaw9qHB36hprbN5R5p44N7xoe9VP0gUoemb9Oi+YX8SSm9g0tGg7lUfQBSh6Zv06L5hfxJK7R+VPjPplANEuwej7F4yETQ9VkJZe05BupsdMpoapj7jdImGweDWGVZSwZ2uiqRZjcalx91II3XNohhdDzos72odof3HpG/2VPah2h/cekb/ZRj7ceC+JiPqJ/Uqe3HgviYj6if1KaGrX2eH/yQ1sborx0WJhkbqcscsbm0hvZXBNhk42FMTfj3txXzL/dVXdvf/DY6YxRLKGCF+2qgWBUcQx17Qq1vx724r5l/upgBGivYxjabsi55qVKlUrjpm9EO9FicHIdDd4b9/F08+rD/ABUwN7P0DFfMTfhtXO+GxLRurocrIQykciDcGnk231xmxp5l0Jw8wdfiuI2zD+Y8RFWtOkLpYarmYWHZIijLom981+bk+4UG0ZdE3vmvzcn3Cq23WOj9Qd6ZnSL714n90fxrSBp/dIvvXif3R/GtIGnfdaMb847lf2HsSTFzCGLLnYEjMbDQXOtjRP7UO0P7j0jf7KxtyduR4PGJNKGKqrghQCe0thoSB9tMr248F8TEfUT+pQaBukospFvxnVB3tQ7Q/uPSN/sqe1DtD+49I3+yjH248F8TEfUT+pX4emTA/ExH1E/qUYaruzw/+S3NxdhyYTBJDLlzqzk5TcdpiRrYcjSi6SPfTE+VPwo6fcUmZQRwIB+mkJ0ke+mJ8qfhR0X2TYsBtIAIaou2d0X42aFJU6nLIqut5CDZhcXGXjQjT23U3owaYHDI+JgVlhjDK0qAghRcEE6GkaAbrLh6bHkhyXr9Ee0AOEJ8QkP81FCWNwUkMjRyqUdDZlPEH/mt+d66Bl31wCi5xcHmkUn6ASaSm++2Y8VjpZYr5DlVSRYsFULmt47c+VqLgBZPiKVNglpWFXRO5+0ziMDBKxuzIAx72W6sfOQTXO1P/o8w5TZmGDaEoX8zszj7GFFl02CJzHuQd0v7znMuDjNgAHltzJ1RD4vhede6ljV/bu0TPippT/8A0kZh+7fsjzLYeaqIF+GppCZKzVX53krT2Du1iMY5WBM1rZmJsi34Zm/lqfFRaOhfFZfz0N+7t2+tl/lTM3Y2EmEwscKgXUXc/Gc+Ex8/2ADlWrVgYN10KeEbHxXXOG3t3MRg5Mk6Zb6qwN1cDiVb+WhFxprWZXQO/e7xxmDeNADIpDx3NrMDrr41zDz0AYHoZxLW62aKMfshnP8ApH20paZ0WWrhXB0MEhaXQ1t0lZcKxvl91j8QJs48lyp/xGt7pK3V9l4XPGLzQXZbcWX4afZceMW51N1OjeLBTCYTSO4UrwVUIPHs2J5A8eVGFWAaQVup0yaWR65drU3a262DxUcy3OU2ZfjIfCX6NR4wK3uk3dX2LiesjFoZyWFuCvxdfJ8IeUjlQbVNiuU4OpujcLobb+9MWHwJxSkMGUGLudmHYHk5nxA91c+4jEM7s7kszksxPEkm5P01YxG15XgjgZiY4izIvcW4/wA7d2Y99U6LnSrK9Y1SFZ2bs955UijF3kYKB/M+IC5J7ga6J2BsVMJh0hj4INTzZjqzHxk3NBHRHurkjOLkHakGWIHknNvKx+wftUx6sYI1W7CUsrcxuUkek/Z6x4uN2QuuaSMqCQTn7cdiPGzfVqttPZywYYQhIUnYdbI2fVMoJWJMzl2fvPC5sPEe9J+weuhJAuSNP30uU+kF184pbbHx0EZiGHwplxDZSzPeTK3PqoRYH412Ol65Ia5pLB+knTodROtr+SbEwHSf1C/oY0v+Vjbzp/ajKPBxKrOPK2kg80gcVQie1FW29hMVbDW90iJnw40uVIvNB2WYZxa9rnVD8YUIRyXF69Z7JxDatAMnVunhsfL1BXPxLCHZzvfv3/vEIn3eOZcQnNsPIB9lZ2wPAm8aheXPN/zSv3d7aYhxCO3g3yt+6dD9HHzV+bVwUuGnaJC2VyCgUmzg+DoOJF7VyPadMjFub/mGkf6mCPAR5q5pmi13+JIPjb91q7hbLimxBMp/NLnCFSQxHNjawUG2h4kgd9V97NpGbEE9ZnC8LCwB52N9fLX2mMCR+xomGZ+1PLfwyAfc0b4o1F+ZJ5GvjEbMTqEkTQlmBDdw8Vjw/nXN0OI7V9rNH79Jjv54SucRQ7Jl7uP7dY/65X7tHa0i2yMRcPG2gNxoCNb6a17b0jLDgU5jDZj/AI2Uj+dVdkYKXGTpFckE3Yn4CfCa/k+k2rz3v2ss+Ldo/wA2gWKO3DIlxceK5bzWro+z6A96ptaPllx8i0ff0KDahNJ7ydDAH3P2WMxrR3cUeyRK3gYZWxDf5eqDzyZB56zGawvW2cG0cS4axEs5WbEcLxxLrGhudDYmQg21KCu17UxApUCydXaeG58B6wN1XhWEvz8ffYL32DsyOaIdYwd2ZnypIqyqSbHst2WDWB4gjz0SbqbPD4xlCFFjVMOAxDNd3uxYjTN4eg4cOVZhGHeDN2ZkhuQmYQvGhygKVCkuM1hcHifHejnox2OVUSP4RvK370gso8yXPlavEjNVOUz8RiDtuf8A56C+8yusxgDxEaCZG+w9epttCYdJvpm/TovmF/EkpyUm+mb9Oi+YX8SSu8+yqxf00A1KlMXcjo4w+NwgmkkmVizrZCgFlNhxQn7aqAlcunTNQw1LqpTj9pnB/rcR9aP+nU9pnB/rcR9aP+nTZCr/AHSohfoc98H+Yf8Ajipl78e9uK+Zf7qp7s9H2HwMxlieVmKFLOUIsSp5IDfsirm/HvbivmX+6nAgLbTYWUiD1XPNe2HwjuHKi/Vr1jeJQyqT5iw+/lXjRt0SQq+OdWAKth5FIPAgtGCCO61VASVy6bc7g1BNb27O8hw8eJha/V4iGRCPiyZGCN5ycp8oPKvjfDdxsFi3i1yHtRk80PDXvGqnxi/OsSpZD4qbuqlGXRN75r83J9woNoy6JvfNfm5PuFRt09H6je9MzpF968T+6P41pA0/ukX3rxP7o/jWkDTvutGN+cdylStzcvYSYzGLBIWVWVzdLX7IuOII+ymP7TOD/W4j60f9OlDSVRToPqCWpOV+PwPkNOT2mcH+txH1o/6dQ9DGD/W4j60f9OjkKs90qI5wf5tP3V+4UiOkj30xPlT8KOn3FHlUAcgB9FITpI99MT5U/Cjpn2WrGfTHehqpUo1w/RXiZcLHPFJG5kjWQRkFW7QvlDai/lsKrAlc1rHP+UIKqV9SRlSVYEEEggixBGhBHfeoj2INgbEGxFwfERzFBKt/czdCTHTAWIhU+6PyA5qp+Mfsvc+N8zqEhYKLBUIUDkAugFYm4m8MOLwqmJFiMfYeJQAEP7I+KeI844g0ROtwQeelXtEBdjD0msZIMyuXV4DyCruxlBxMAPAyxA+TOteGLwxjkeNuMbMh8qkg/dXzDKVYMOKkMPKDcVQuONCun6TXSPvHiotoyJFiJUQLHZVdgBdAToDTewOMWWJJEN1kVXB8TC4pO9JWxsRJtKRo4JnUrHZljdgbIL6gWq59l1sUTkGXlDv/AFhjvlU/pW9dT/rDHfKp/St66rTbDxKKWeCZVAuWaKQADvJK2FUaqkrllzxclHPR9vJi5dpQJJiJnRusurOxBtE5FwT3gHzU6aQvRn764f8AzPwpKfVWssungySwzysvebYKYzDPC+mYXVviOPBb6fpBI51zvjMG8UjRyDK6MVYdxHH/APa6cpNdMeGVcbGygAvECx+MQzAE+OwA8woPG6XGUwW50BVu7mbtHG4pY9erXtykckHK/eToPKTyrCpzdDuGUYF3AGZ5WDHmQoGUeQXP0mkaJKxYemHvAKOYogqhVAAUAADgANAAO6vupUq9dtV9oYMSxsh0vwPcRqCPIaSm8EGIwUsixN1SYhsrWOXI48IB/gqb3vzH7tPOh3e7dpcTG3ZubWYDiwHAg/GHEHzc6w4qkZFVomLjkfkXHluleztG5Zg7Hr/NkrJtmpFCkZlDTJJbrA6rHhZNWsObkkjMw4ZR8UA4e1dkmctLEmWcDNNh7WLaXMsK8wRqUHfcXBrVOHGHmAxKiTIp6gkIqSEeCJXtm7OmjHSwHDWvzFwvM8S9eHxTO8rOjXEShQQisvE9kkKvC9hxuc9DEOovFRjus7cnTjm0GN5nEW6ZY6RvwNeeLyOkQGJIDwok2ZtKOeIYfEtlK/mpua8srHu5eTTkDX5j0jlGfEIysQD7KhS4a5I93h0Ga6sLgq2nPiaH/TczawGPEr/cuM/nha0gPmNd6ricLjqWSscjhY8Ho63gYJFwqqdN9J00/iBuOR3fuPAr9xmzZsLJZhb4rDwWHiP8uIqxsrAz4mTJECxOrEk5VB4sx4Af8GtfeD2viIF6rEYeR4uBSSNwR+6xGn/LWr1xm3cRKnUYTDyxQ81jjcvJ43cAnzX8VyNK5/YV5ynKf/ORljkiZnpbqh7uwnNJA/xgz+I6+is7X2tFhIWwuEbO76Tzjn3pGe7iPFrz8ERZgBWp/wBNzKLzmPDL/fOA1vFCt5D9WrGFdI7nBxtNIt/7RKoAUj9TCSRm7ixZu4CuhSxOFwNMimc7jc7E9XWAHAkjglF9J9QgOGUCw38r+K88PhhhQJp1BmIzQwNy7pZl5KOIQ6sdToNb2Gh6tBNOvXpiMrySKxzo98wF7+fXidOQr62PgJDlxELmWdgTIsgBZ7lgerc3ubA6cfMbVoRTySP1cCojFCJWAsqITf3SMjKsinNwPwjYA8PO4rEvxFQlx/8AbUiANuQAdQdZPpqY0MaI/wBREzPoTsRpAU2fslMRiAqWkjRusd1QJnLhMkIUacVHnL+K7r2RgOpiCnwj2mI5sePmGg8gFYW5e6q4eNTYi2qg+ESRrI37R4W5D6AVVqwlI/UdxAB2HJ6n0EBaWtyCNzqfx4fypSb6Zv06L5hfxJKclJvpm/TovmF/Ekra+yzYv6aAaZ24G/uDwmCWKZmDh3awjYixa41ApY1KqBhcunUNMyE8fbY2d+sk9E/qqe2xs79ZJ6J/VSOqU2crR75U6J4+2xs79ZJ6J/VWpvuf+24r5l/urno10Jvp72Yn5h/4aYOkFaKVZ1Vrs3C57o56HvfBvmJP446BqOeh73wb5iT+OOkbdYaH1Aj7pF3W9mYUlBeaG7x97D4SecD6QtIiuoqSXShut7GxPXILRTktpwWTiy+fwh/i7qd43WzGUv1jxQVRl0Te+a/NyfcKDaMuib3zX5uT7hVbbrHR+o3vTM6RfevE/uj+NaQNP7pF968T+6P41pA077rRjfnHciDcTbMWFxyTTEhFVwSASblbDQa00fbY2d+sk9E/qpHVKUOIVNPEOpiAnj7bGzv1knon9VT22NnfrJPRP6qR1SjnKs98qdF0bu/vLBjUZ4CSqNlN1K62B4HxGkv0ke+mJ8qfhR0c9C36LP8APD+BaBukj30xPlT8KOi4y1W13l9Frjz+UNV0Tub73YX5iL+AVztXRO5vvdhfmIv4BUZdLgvmKA+lrdLKfZkQ0NlmA5Hgsnn0U+PL3mllXTuKwqyIyOAyOCrA8CCLEVz1vXu62CxTQtcr4UbfGQ8D5RqD4wajxuhi6OU5xYr13N3lbBYpZNerPYlUc0PO3eOI8luddBRShlDKQVYAgjgQdQQe6uYKbfRHvTnjOEkPajGaK/NOa/4SfoP7NRh2RwlWDkKF+lTYRgxxlA7GIGcHlnFg4+5v8dBldGbz7uR43DtDJofCRuaOODD7QRzBNITbuwZsJKYp1ynkfguPjI3MfaOdBwgqvE0Sx2YWKKtw+kf2IvUYgM0NyVZdWjvqRbmt9e8a8eAYQ6SNm2v7JXyZZL/Vy3pBVKgeQhTxT2CEzN9OlKKaCTD4ZGYSAo0j9kWPHKnEnxm3kNLOpX6q3NhqToB3nxUpMqmpUdUMuRP0Z++uH/zPwpKfVK/o13AmjmXF4gGPKG6uM+EcylSXHwRYnTjfja2rQq1ggLp4RhazVSk/00fpcPzP+tqcFJ/po/S4fmf9bVH2Rxf0yl7Tr6IPe7/Nk+5aSlOvog97v82T7lpGXWLB/U8Eb1KlSrl11KlSpUUQ9vLulHiVbsi51KnQMe8H4L/tDz86VOP3ZmwjNlV2UMr9nSaMrextYgrZjqAQeOlPeq2M2fHKLOoNuB4EeQ8RWGrhTq6kYm4Nj+D1HiClexr4zXFjuP7/ANJDYbaBb2RMv5yUlI4lJJUyGzuE77C17ak1Xx2zoOpMroC4lAbqmA4xscqjgoDAa2PMjQimntvo1jlJYAMe/wACT66izH94UJ43o8xCAqrvlzZ8skedcw5l0v8AdWBzXUzJBbbkiNNJbPqBqVUaVSI0dfi+usGPQnRYCYVlxIw8WLxUZ52kYj83nNrFeB7NvGD314LBPKSjYnEs4VW6qSbITm10YllPZINrA6+LXUO7+LXEGYmBnN+LOBcixNiByvXkm6850y4YC2WxZ2vqLG+rXFraHhfvqjtGiPjFhx82s8GPXqEcr9fgNzzbbkT/AGCsWHYmT2T2T1kWUqsgViELdpiuqkgZddRYk1r4rEQmAAiNWEayIrXspkBWRFUagEAOOQvy0rWwnR3iJHDs73sAOrRlAAAAAkcqALC3CizY3RokZDMAG45mPWSfSRlU+MA1aWurEEAuOh0BAsARJ27pOpUp03tkQANRrB3JBgb+Vgl3sLd2eZYxlMQDMVftdYwYAFY0HLS97czrypr7r7mR4dBmUC2oTjr8Z2+E32Dlytu4HZkcXgLqeLHVj5W/lwq3XRZhS52erruALD8n04CenTbSENvyb/x/ZKlSpUrcnUoR3v6PUx8yytM0ZVAlgoN7Mxvcn9r7KLqlAiUr2B4hyWntKR/KZPRr66ntKR/KZPRr66ZdShlCp92pcJae0pH8pk9Gvrqe0pH8pk9Gvrpl1KmUKe7UuEtPaTj+UyejX10e7Y2WMRhpICxUSIUzAXIuLXtV6pRAATtpMbIAulp7SkfymT0a+utrdLo5TA4gzLM0hKMlioA1Km9wf2ftoxqUMoQbQptMgKVm7xbBjxmHeGTQNqGHFGHgsPJ9oJHOtKpTK0gEQUtPaUj+UyejX11r7rdGiYLEidZmchWXKVAHatzBo0qUuUKoYem0yAs7eDY4xWGkgLFBIAMwFyLEHh5qBfaUj+UyejX10y6lEgFF9JjzLglp7SkfymT0a+up7SkfymT0a+umXUoZQk92pcJae0pH8pk9Gvrqe0pH8pk9Gvrpl1KmUKe7UuEP7nbpLs+N0WQyZ3z3IAt2QLaeSsXeHosTF4mSczuhkIOUIpAsqrxv4qOqlGBZOaTC3KRolp7SkfymT0a+umBsjZ4gw8UIJYRIqXIsTlAF7VbqVAAEWUmM1aFKwN79z4sfGquxRkN1cAEgHwhY8jp5wK36lG6ZzQ4QUtPaUj+UyejX11a2Z0SCCZJY8VIHjYMPc184OvAi4PiJpg1KXKFUMPTGylVNpbKhxEZjmjWRTyYcD3g8QfGNat1KZXETdLvafQzAxvBM8X7LAOo8mqt9JNY7dCs99MRFb9xvuvTcqUuUKg4akdkssD0KKCDNiWI5iNAv/kxb7qMthbm4TCawxDP+sbtP9Y8PILCtupRDQE7KLGWClSpUoq1ShPfDo/THypI0zR5EyWCg31JvqfHRZUoESlcwPEOS09pSP5TJ6NfXRjunu0uBw/Uq5cZme5AB1tpYeStqpUDQEjKLGGWhSpUqUVav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13" name="Picture 18" descr="img_0105.png">
            <a:extLst>
              <a:ext uri="{FF2B5EF4-FFF2-40B4-BE49-F238E27FC236}">
                <a16:creationId xmlns:a16="http://schemas.microsoft.com/office/drawing/2014/main" id="{8D662514-0F27-456C-8E6B-DA0721A80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97" y="1302525"/>
            <a:ext cx="2040342" cy="207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47524D-2BBE-44BE-87E5-F303570781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7" t="1" r="15398" b="26147"/>
          <a:stretch/>
        </p:blipFill>
        <p:spPr>
          <a:xfrm>
            <a:off x="5218699" y="3372715"/>
            <a:ext cx="1753538" cy="182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F1BC43E-651E-436A-BFFF-EB2F3CA36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68" y="3341642"/>
            <a:ext cx="1868577" cy="207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wallace55\Downloads\XeCascadePresentation.png">
            <a:extLst>
              <a:ext uri="{FF2B5EF4-FFF2-40B4-BE49-F238E27FC236}">
                <a16:creationId xmlns:a16="http://schemas.microsoft.com/office/drawing/2014/main" id="{F2EC8CBB-2755-403A-901B-820304E96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t="18569" r="1955" b="9093"/>
          <a:stretch/>
        </p:blipFill>
        <p:spPr bwMode="auto">
          <a:xfrm>
            <a:off x="7190500" y="5114982"/>
            <a:ext cx="1920715" cy="11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807E5231-4B08-4911-B1A7-634000EE60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44" t="11697" r="29209" b="41590"/>
          <a:stretch/>
        </p:blipFill>
        <p:spPr>
          <a:xfrm>
            <a:off x="5218699" y="5142727"/>
            <a:ext cx="1753538" cy="130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678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4B95BD3-5463-4C42-B23C-AF94440D40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903413"/>
            <a:ext cx="1509712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 descr="N131010_cropped_16bits.tif">
            <a:extLst>
              <a:ext uri="{FF2B5EF4-FFF2-40B4-BE49-F238E27FC236}">
                <a16:creationId xmlns:a16="http://schemas.microsoft.com/office/drawing/2014/main" id="{91C84E70-FB38-4A3C-B3C2-9BCE642839D3}"/>
              </a:ext>
            </a:extLst>
          </p:cNvPr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54275"/>
            <a:ext cx="1382713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62">
            <a:extLst>
              <a:ext uri="{FF2B5EF4-FFF2-40B4-BE49-F238E27FC236}">
                <a16:creationId xmlns:a16="http://schemas.microsoft.com/office/drawing/2014/main" id="{0DB52216-1288-4728-A93D-4C5F4884B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450" y="2146300"/>
            <a:ext cx="1947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Radiograph</a:t>
            </a:r>
          </a:p>
        </p:txBody>
      </p:sp>
      <p:sp>
        <p:nvSpPr>
          <p:cNvPr id="4101" name="TextBox 17">
            <a:extLst>
              <a:ext uri="{FF2B5EF4-FFF2-40B4-BE49-F238E27FC236}">
                <a16:creationId xmlns:a16="http://schemas.microsoft.com/office/drawing/2014/main" id="{EDF7AAD0-7862-4194-92E1-ECBD75A4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624" y="1639731"/>
            <a:ext cx="260165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Simulated DT fuel at stagnation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221CAD-680E-42C2-8B2A-6FBFDA8EDE50}"/>
              </a:ext>
            </a:extLst>
          </p:cNvPr>
          <p:cNvCxnSpPr/>
          <p:nvPr/>
        </p:nvCxnSpPr>
        <p:spPr>
          <a:xfrm flipH="1" flipV="1">
            <a:off x="1658938" y="3100388"/>
            <a:ext cx="606425" cy="50323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677E87D-951C-48AB-B2A9-C78F18AB9F20}"/>
              </a:ext>
            </a:extLst>
          </p:cNvPr>
          <p:cNvCxnSpPr/>
          <p:nvPr/>
        </p:nvCxnSpPr>
        <p:spPr>
          <a:xfrm flipH="1" flipV="1">
            <a:off x="4478338" y="3427413"/>
            <a:ext cx="425450" cy="22225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4" name="TextBox 38">
            <a:extLst>
              <a:ext uri="{FF2B5EF4-FFF2-40B4-BE49-F238E27FC236}">
                <a16:creationId xmlns:a16="http://schemas.microsoft.com/office/drawing/2014/main" id="{B51BE167-0A26-4736-BB28-E20E42D45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3551238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Tent</a:t>
            </a:r>
          </a:p>
        </p:txBody>
      </p:sp>
      <p:sp>
        <p:nvSpPr>
          <p:cNvPr id="4105" name="TextBox 39">
            <a:extLst>
              <a:ext uri="{FF2B5EF4-FFF2-40B4-BE49-F238E27FC236}">
                <a16:creationId xmlns:a16="http://schemas.microsoft.com/office/drawing/2014/main" id="{66589168-910E-452D-939C-1FDF519B7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3603625"/>
            <a:ext cx="6953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Tent</a:t>
            </a:r>
          </a:p>
        </p:txBody>
      </p:sp>
      <p:grpSp>
        <p:nvGrpSpPr>
          <p:cNvPr id="4106" name="Group 1">
            <a:extLst>
              <a:ext uri="{FF2B5EF4-FFF2-40B4-BE49-F238E27FC236}">
                <a16:creationId xmlns:a16="http://schemas.microsoft.com/office/drawing/2014/main" id="{F19E14EA-C8D6-4236-8E45-EC65414C719D}"/>
              </a:ext>
            </a:extLst>
          </p:cNvPr>
          <p:cNvGrpSpPr>
            <a:grpSpLocks/>
          </p:cNvGrpSpPr>
          <p:nvPr/>
        </p:nvGrpSpPr>
        <p:grpSpPr bwMode="auto">
          <a:xfrm>
            <a:off x="6219825" y="1982827"/>
            <a:ext cx="2924175" cy="3069597"/>
            <a:chOff x="6509377" y="2459632"/>
            <a:chExt cx="1499937" cy="1574938"/>
          </a:xfrm>
        </p:grpSpPr>
        <p:pic>
          <p:nvPicPr>
            <p:cNvPr id="4115" name="Picture 18" descr="img_0105.png">
              <a:extLst>
                <a:ext uri="{FF2B5EF4-FFF2-40B4-BE49-F238E27FC236}">
                  <a16:creationId xmlns:a16="http://schemas.microsoft.com/office/drawing/2014/main" id="{E05A1EF6-738E-4A8A-81A8-54D0706D8CE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77" y="2459632"/>
              <a:ext cx="1396265" cy="1417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16A5203-A2B6-49BC-8E64-7F38C1374305}"/>
                </a:ext>
              </a:extLst>
            </p:cNvPr>
            <p:cNvCxnSpPr/>
            <p:nvPr/>
          </p:nvCxnSpPr>
          <p:spPr>
            <a:xfrm flipH="1" flipV="1">
              <a:off x="7561450" y="3649629"/>
              <a:ext cx="321648" cy="254942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7" name="TextBox 40">
              <a:extLst>
                <a:ext uri="{FF2B5EF4-FFF2-40B4-BE49-F238E27FC236}">
                  <a16:creationId xmlns:a16="http://schemas.microsoft.com/office/drawing/2014/main" id="{70E5E74A-29BD-4008-A0B0-A3BE94801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4107" y="3876690"/>
              <a:ext cx="275207" cy="157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124A9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124A91"/>
                </a:buClr>
                <a:buFont typeface="Times" panose="02020603050405020304" pitchFamily="18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124A91"/>
                </a:buClr>
                <a:buFont typeface="Symbol" panose="05050102010706020507" pitchFamily="18" charset="2"/>
                <a:buChar char="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24A91"/>
                </a:buClr>
                <a:buFont typeface="Symbol" panose="05050102010706020507" pitchFamily="18" charset="2"/>
                <a:buChar char="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 pitchFamily="-65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Tent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F034ED7-A91F-447C-ABF4-79FC055B38AE}"/>
                </a:ext>
              </a:extLst>
            </p:cNvPr>
            <p:cNvCxnSpPr/>
            <p:nvPr/>
          </p:nvCxnSpPr>
          <p:spPr>
            <a:xfrm flipH="1" flipV="1">
              <a:off x="7701509" y="2747968"/>
              <a:ext cx="188103" cy="1156603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0B608ED-1896-412D-B852-F571352168E6}"/>
              </a:ext>
            </a:extLst>
          </p:cNvPr>
          <p:cNvSpPr/>
          <p:nvPr/>
        </p:nvSpPr>
        <p:spPr bwMode="auto">
          <a:xfrm>
            <a:off x="2574925" y="2644775"/>
            <a:ext cx="785813" cy="1119188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1" tIns="45715" rIns="91431" bIns="45715"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DE94F6D-2340-495F-9AAB-3D692481BDC1}"/>
              </a:ext>
            </a:extLst>
          </p:cNvPr>
          <p:cNvSpPr/>
          <p:nvPr/>
        </p:nvSpPr>
        <p:spPr bwMode="auto">
          <a:xfrm>
            <a:off x="5170488" y="2678113"/>
            <a:ext cx="785812" cy="1119187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1" tIns="45715" rIns="91431" bIns="45715"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110" name="TextBox 22">
            <a:extLst>
              <a:ext uri="{FF2B5EF4-FFF2-40B4-BE49-F238E27FC236}">
                <a16:creationId xmlns:a16="http://schemas.microsoft.com/office/drawing/2014/main" id="{F260AB2C-62CF-4799-8A57-748A2DCC0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5692775"/>
            <a:ext cx="150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Helvetica" panose="020B0604020202020204" pitchFamily="34" charset="0"/>
              </a:rPr>
              <a:t>capsule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9126F784-1D65-4423-9E5C-BC58F235F448}"/>
              </a:ext>
            </a:extLst>
          </p:cNvPr>
          <p:cNvSpPr txBox="1">
            <a:spLocks noChangeArrowheads="1"/>
          </p:cNvSpPr>
          <p:nvPr/>
        </p:nvSpPr>
        <p:spPr>
          <a:xfrm>
            <a:off x="2244084" y="4365444"/>
            <a:ext cx="4152593" cy="334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1200" kern="0" dirty="0"/>
              <a:t>Phys. Plasmas 23, 056302 (2016); ibid 25, 072705 (2018)</a:t>
            </a:r>
            <a:endParaRPr lang="en-US" altLang="en-US" sz="1200" b="0" kern="0" dirty="0"/>
          </a:p>
        </p:txBody>
      </p:sp>
      <p:sp>
        <p:nvSpPr>
          <p:cNvPr id="4114" name="Rectangle 2">
            <a:extLst>
              <a:ext uri="{FF2B5EF4-FFF2-40B4-BE49-F238E27FC236}">
                <a16:creationId xmlns:a16="http://schemas.microsoft.com/office/drawing/2014/main" id="{FAEEED89-E180-463B-BE36-D30B917FD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3863" y="91282"/>
            <a:ext cx="8474075" cy="109855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ndara" panose="020E0502030303020204" pitchFamily="34" charset="0"/>
              </a:rPr>
              <a:t>Tents can cause significant perturbation to the implosion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CBC280-FAEE-45F1-9E49-68D13AAE0695}"/>
              </a:ext>
            </a:extLst>
          </p:cNvPr>
          <p:cNvSpPr/>
          <p:nvPr/>
        </p:nvSpPr>
        <p:spPr>
          <a:xfrm>
            <a:off x="2176821" y="5736861"/>
            <a:ext cx="439094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The ideal capsule support is via levitation</a:t>
            </a:r>
          </a:p>
        </p:txBody>
      </p:sp>
    </p:spTree>
    <p:extLst>
      <p:ext uri="{BB962C8B-B14F-4D97-AF65-F5344CB8AC3E}">
        <p14:creationId xmlns:p14="http://schemas.microsoft.com/office/powerpoint/2010/main" val="145070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4367071-7A61-448E-8292-EDBD5BB6D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275" y="279400"/>
            <a:ext cx="8474075" cy="65712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 ideal capsule support is via levitation</a:t>
            </a:r>
            <a:endParaRPr lang="en-US" altLang="en-US" sz="2000" dirty="0"/>
          </a:p>
        </p:txBody>
      </p:sp>
      <p:pic>
        <p:nvPicPr>
          <p:cNvPr id="7171" name="Picture 6">
            <a:extLst>
              <a:ext uri="{FF2B5EF4-FFF2-40B4-BE49-F238E27FC236}">
                <a16:creationId xmlns:a16="http://schemas.microsoft.com/office/drawing/2014/main" id="{9120A610-49EF-4DB1-871C-24845E0E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1" y="1308795"/>
            <a:ext cx="3016455" cy="31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B6DF16A9-4C3B-4BA7-BEC6-F74985A2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"/>
          <a:stretch>
            <a:fillRect/>
          </a:stretch>
        </p:blipFill>
        <p:spPr bwMode="auto">
          <a:xfrm>
            <a:off x="4572000" y="1511709"/>
            <a:ext cx="3432423" cy="28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D5AB461-1B48-4D94-B1F5-29A31346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41" y="4498926"/>
            <a:ext cx="7244882" cy="746023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Capsule is coated with thin (~100 nm) superconducting layer, with magnetic coils outside the hohlraum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F214C8E-7D2B-4073-8F9E-8FCCA71A8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321" y="5800624"/>
            <a:ext cx="6689981" cy="50881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The 1</a:t>
            </a:r>
            <a:r>
              <a:rPr lang="en-US" altLang="en-US" sz="2000" kern="0" baseline="30000" dirty="0">
                <a:latin typeface="Candara" panose="020E0502030303020204" pitchFamily="34" charset="0"/>
              </a:rPr>
              <a:t>st</a:t>
            </a:r>
            <a:r>
              <a:rPr lang="en-US" altLang="en-US" sz="2000" kern="0" dirty="0">
                <a:latin typeface="Candara" panose="020E0502030303020204" pitchFamily="34" charset="0"/>
              </a:rPr>
              <a:t> step is the development of superconducting coatings</a:t>
            </a:r>
            <a:endParaRPr lang="en-US" altLang="en-US" sz="2000" b="0" kern="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1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464" y="344195"/>
            <a:ext cx="8229600" cy="702794"/>
          </a:xfrm>
        </p:spPr>
        <p:txBody>
          <a:bodyPr/>
          <a:lstStyle/>
          <a:p>
            <a:r>
              <a:rPr lang="en-US" dirty="0"/>
              <a:t>Levitation is not a new 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9ADA3-AFAA-4B9C-B27A-63BDE8CA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65" y="1385158"/>
            <a:ext cx="3298545" cy="47059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977B0C-5F9C-452F-828C-A46601F89622}"/>
              </a:ext>
            </a:extLst>
          </p:cNvPr>
          <p:cNvGrpSpPr/>
          <p:nvPr/>
        </p:nvGrpSpPr>
        <p:grpSpPr>
          <a:xfrm>
            <a:off x="4262285" y="1385158"/>
            <a:ext cx="4100050" cy="4682249"/>
            <a:chOff x="3457994" y="1492323"/>
            <a:chExt cx="2960420" cy="36219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35F238-4EF7-456F-891B-877D5D35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7994" y="1492323"/>
              <a:ext cx="2960420" cy="36219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682091-776C-46AE-925F-BB2C34CE83A7}"/>
                </a:ext>
              </a:extLst>
            </p:cNvPr>
            <p:cNvSpPr/>
            <p:nvPr/>
          </p:nvSpPr>
          <p:spPr>
            <a:xfrm>
              <a:off x="3673390" y="4871735"/>
              <a:ext cx="2627885" cy="2023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Candara" panose="020E0502030303020204" pitchFamily="34" charset="0"/>
                </a:rPr>
                <a:t>R. </a:t>
              </a:r>
              <a:r>
                <a:rPr lang="en-US" sz="1100" dirty="0" err="1">
                  <a:latin typeface="Candara" panose="020E0502030303020204" pitchFamily="34" charset="0"/>
                </a:rPr>
                <a:t>Kleiner</a:t>
              </a:r>
              <a:r>
                <a:rPr lang="en-US" sz="1100" dirty="0">
                  <a:latin typeface="Candara" panose="020E0502030303020204" pitchFamily="34" charset="0"/>
                </a:rPr>
                <a:t> and W. </a:t>
              </a:r>
              <a:r>
                <a:rPr lang="en-US" sz="1100" dirty="0" err="1">
                  <a:latin typeface="Candara" panose="020E0502030303020204" pitchFamily="34" charset="0"/>
                </a:rPr>
                <a:t>Buckel</a:t>
              </a:r>
              <a:r>
                <a:rPr lang="en-US" sz="1100" dirty="0">
                  <a:latin typeface="Candara" panose="020E0502030303020204" pitchFamily="34" charset="0"/>
                </a:rPr>
                <a:t>, Superconductivity (Wiley, 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03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172" y="248447"/>
            <a:ext cx="8229600" cy="840128"/>
          </a:xfrm>
        </p:spPr>
        <p:txBody>
          <a:bodyPr/>
          <a:lstStyle/>
          <a:p>
            <a:r>
              <a:rPr lang="en-US" dirty="0"/>
              <a:t>Levitation has been considered for capsule support for decades but remained elusive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DCADD4-039E-4B50-8BDD-1AED84BB7B6F}"/>
              </a:ext>
            </a:extLst>
          </p:cNvPr>
          <p:cNvGrpSpPr/>
          <p:nvPr/>
        </p:nvGrpSpPr>
        <p:grpSpPr>
          <a:xfrm>
            <a:off x="582241" y="1348042"/>
            <a:ext cx="2694855" cy="2976438"/>
            <a:chOff x="412168" y="1577288"/>
            <a:chExt cx="3255600" cy="37864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99CC44-0D62-42CA-AC33-C25805FBB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168" y="1577288"/>
              <a:ext cx="3255600" cy="378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D0D2C3-4108-407B-9166-1CD831B1A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303" y="1806218"/>
              <a:ext cx="2022932" cy="76430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024308E-FF1F-4F86-A119-9673F28E7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9" y="4324480"/>
            <a:ext cx="4389445" cy="14593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A5CAD7-BAA4-4744-90E7-7B0FE97ED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930" y="4401484"/>
            <a:ext cx="889042" cy="536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55274B-E371-4E05-AE32-5027E7F85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922" y="1348042"/>
            <a:ext cx="5364763" cy="28143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875DB-1C9A-4007-9564-C03B5A3790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648"/>
          <a:stretch/>
        </p:blipFill>
        <p:spPr>
          <a:xfrm>
            <a:off x="4626030" y="4162349"/>
            <a:ext cx="4428496" cy="22211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705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78">
            <a:extLst>
              <a:ext uri="{FF2B5EF4-FFF2-40B4-BE49-F238E27FC236}">
                <a16:creationId xmlns:a16="http://schemas.microsoft.com/office/drawing/2014/main" id="{1BEBCCB9-BA98-42AA-BEC7-8FBFC280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8" y="234950"/>
            <a:ext cx="8090770" cy="826934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andara" panose="020E0502030303020204" pitchFamily="34" charset="0"/>
                <a:cs typeface="Candara"/>
              </a:rPr>
              <a:t>Simulations predict levitation in a low-field magnetic trap </a:t>
            </a:r>
          </a:p>
        </p:txBody>
      </p:sp>
      <p:grpSp>
        <p:nvGrpSpPr>
          <p:cNvPr id="13316" name="Group 2">
            <a:extLst>
              <a:ext uri="{FF2B5EF4-FFF2-40B4-BE49-F238E27FC236}">
                <a16:creationId xmlns:a16="http://schemas.microsoft.com/office/drawing/2014/main" id="{D975E4DE-07A4-4156-B0BA-EB19F20314E9}"/>
              </a:ext>
            </a:extLst>
          </p:cNvPr>
          <p:cNvGrpSpPr>
            <a:grpSpLocks/>
          </p:cNvGrpSpPr>
          <p:nvPr/>
        </p:nvGrpSpPr>
        <p:grpSpPr bwMode="auto">
          <a:xfrm>
            <a:off x="4805363" y="1638300"/>
            <a:ext cx="4019550" cy="4028155"/>
            <a:chOff x="4508917" y="2354979"/>
            <a:chExt cx="4019903" cy="4028152"/>
          </a:xfrm>
        </p:grpSpPr>
        <p:pic>
          <p:nvPicPr>
            <p:cNvPr id="13318" name="Picture 16">
              <a:extLst>
                <a:ext uri="{FF2B5EF4-FFF2-40B4-BE49-F238E27FC236}">
                  <a16:creationId xmlns:a16="http://schemas.microsoft.com/office/drawing/2014/main" id="{F01E3E57-8B49-48F0-966F-8B415B0C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256" y="2354979"/>
              <a:ext cx="3216564" cy="2930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DA9BFF-5CFB-45D0-B3FB-4B9172991C3C}"/>
                </a:ext>
              </a:extLst>
            </p:cNvPr>
            <p:cNvSpPr/>
            <p:nvPr/>
          </p:nvSpPr>
          <p:spPr bwMode="auto">
            <a:xfrm>
              <a:off x="4508917" y="2543892"/>
              <a:ext cx="925593" cy="5651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  <a:latin typeface="Helvetica" charset="0"/>
                </a:rPr>
                <a:t>Lower magnetic pressure</a:t>
              </a:r>
              <a:endParaRPr lang="en-US" sz="1100" baseline="-250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559404-310A-4217-8A60-CB223E7BFB36}"/>
                </a:ext>
              </a:extLst>
            </p:cNvPr>
            <p:cNvSpPr/>
            <p:nvPr/>
          </p:nvSpPr>
          <p:spPr bwMode="auto">
            <a:xfrm>
              <a:off x="4508917" y="4271090"/>
              <a:ext cx="925593" cy="56673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  <a:latin typeface="Helvetica" charset="0"/>
                </a:rPr>
                <a:t>Higher magnetic pressure</a:t>
              </a:r>
              <a:endParaRPr lang="en-US" sz="1100" baseline="-25000" dirty="0">
                <a:solidFill>
                  <a:srgbClr val="000000"/>
                </a:solidFill>
                <a:latin typeface="Helvetica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4B033E7-2409-4229-9732-C113FE712927}"/>
                </a:ext>
              </a:extLst>
            </p:cNvPr>
            <p:cNvCxnSpPr>
              <a:stCxn id="18" idx="3"/>
            </p:cNvCxnSpPr>
            <p:nvPr/>
          </p:nvCxnSpPr>
          <p:spPr>
            <a:xfrm>
              <a:off x="5434510" y="2826467"/>
              <a:ext cx="1379659" cy="149225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04FDD8-3F47-46B7-96A6-AEE7F6D6F193}"/>
                </a:ext>
              </a:extLst>
            </p:cNvPr>
            <p:cNvCxnSpPr/>
            <p:nvPr/>
          </p:nvCxnSpPr>
          <p:spPr>
            <a:xfrm flipV="1">
              <a:off x="5434510" y="4442540"/>
              <a:ext cx="1181204" cy="138112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250844-6642-4929-9B54-0554FD8544FE}"/>
                </a:ext>
              </a:extLst>
            </p:cNvPr>
            <p:cNvSpPr/>
            <p:nvPr/>
          </p:nvSpPr>
          <p:spPr bwMode="auto">
            <a:xfrm>
              <a:off x="6266126" y="5506166"/>
              <a:ext cx="1409824" cy="8769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en-US" dirty="0">
                  <a:solidFill>
                    <a:srgbClr val="007400"/>
                  </a:solidFill>
                  <a:latin typeface="Helvetica" charset="0"/>
                </a:rPr>
                <a:t>Upward Lorentz Force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71A2325-B186-45C7-A212-DA533175B137}"/>
                </a:ext>
              </a:extLst>
            </p:cNvPr>
            <p:cNvCxnSpPr/>
            <p:nvPr/>
          </p:nvCxnSpPr>
          <p:spPr>
            <a:xfrm flipV="1">
              <a:off x="7473039" y="4710827"/>
              <a:ext cx="0" cy="301625"/>
            </a:xfrm>
            <a:prstGeom prst="straightConnector1">
              <a:avLst/>
            </a:prstGeom>
            <a:ln w="317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892C91-D0E8-4ACC-A7EC-265E383A777D}"/>
                </a:ext>
              </a:extLst>
            </p:cNvPr>
            <p:cNvCxnSpPr/>
            <p:nvPr/>
          </p:nvCxnSpPr>
          <p:spPr>
            <a:xfrm flipV="1">
              <a:off x="6884026" y="4969590"/>
              <a:ext cx="0" cy="536575"/>
            </a:xfrm>
            <a:prstGeom prst="straightConnector1">
              <a:avLst/>
            </a:prstGeom>
            <a:ln w="317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3EA6D8-768B-4B6C-B938-A262E7F5C1E1}"/>
                </a:ext>
              </a:extLst>
            </p:cNvPr>
            <p:cNvCxnSpPr/>
            <p:nvPr/>
          </p:nvCxnSpPr>
          <p:spPr>
            <a:xfrm flipV="1">
              <a:off x="6279134" y="4718765"/>
              <a:ext cx="0" cy="301625"/>
            </a:xfrm>
            <a:prstGeom prst="straightConnector1">
              <a:avLst/>
            </a:prstGeom>
            <a:ln w="317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1D8B1D0-E0B3-4037-A29E-CA71102495CE}"/>
                </a:ext>
              </a:extLst>
            </p:cNvPr>
            <p:cNvCxnSpPr/>
            <p:nvPr/>
          </p:nvCxnSpPr>
          <p:spPr>
            <a:xfrm flipV="1">
              <a:off x="7217430" y="4925140"/>
              <a:ext cx="0" cy="396875"/>
            </a:xfrm>
            <a:prstGeom prst="straightConnector1">
              <a:avLst/>
            </a:prstGeom>
            <a:ln w="317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2ACBF38-191F-44F1-97CF-147DA0970188}"/>
                </a:ext>
              </a:extLst>
            </p:cNvPr>
            <p:cNvCxnSpPr/>
            <p:nvPr/>
          </p:nvCxnSpPr>
          <p:spPr>
            <a:xfrm flipV="1">
              <a:off x="6539507" y="4883865"/>
              <a:ext cx="0" cy="396875"/>
            </a:xfrm>
            <a:prstGeom prst="straightConnector1">
              <a:avLst/>
            </a:prstGeom>
            <a:ln w="317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592AAC8A-CD2D-42C5-A938-17A482EC646C}"/>
              </a:ext>
            </a:extLst>
          </p:cNvPr>
          <p:cNvSpPr txBox="1">
            <a:spLocks noChangeArrowheads="1"/>
          </p:cNvSpPr>
          <p:nvPr/>
        </p:nvSpPr>
        <p:spPr>
          <a:xfrm>
            <a:off x="257970" y="1453106"/>
            <a:ext cx="3551233" cy="19758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Combined (</a:t>
            </a:r>
            <a:r>
              <a:rPr lang="en-US" altLang="en-US" sz="2000" b="0" kern="0" dirty="0" err="1">
                <a:latin typeface="Candara" panose="020E0502030303020204" pitchFamily="34" charset="0"/>
              </a:rPr>
              <a:t>i</a:t>
            </a:r>
            <a:r>
              <a:rPr lang="en-US" altLang="en-US" sz="2000" b="0" kern="0" dirty="0">
                <a:latin typeface="Candara" panose="020E0502030303020204" pitchFamily="34" charset="0"/>
              </a:rPr>
              <a:t>) electromagnetic, (ii) mechanical, and (iii) thermal simulations of Lorentz forces, magnetic pressures, current densities, and thermal loading.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8ECB39E-8BFF-42EF-B934-9BF06B98CDE5}"/>
              </a:ext>
            </a:extLst>
          </p:cNvPr>
          <p:cNvSpPr txBox="1">
            <a:spLocks noChangeArrowheads="1"/>
          </p:cNvSpPr>
          <p:nvPr/>
        </p:nvSpPr>
        <p:spPr>
          <a:xfrm>
            <a:off x="257970" y="3986827"/>
            <a:ext cx="3946469" cy="19758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Film thickness: 40-400 nm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kern="0" dirty="0">
                <a:solidFill>
                  <a:srgbClr val="FF0000"/>
                </a:solidFill>
                <a:latin typeface="Candara" panose="020E0502030303020204" pitchFamily="34" charset="0"/>
              </a:rPr>
              <a:t>B = 100-300 G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J = 10-1000 A/cm</a:t>
            </a:r>
            <a:r>
              <a:rPr lang="en-US" altLang="en-US" sz="2000" kern="0" baseline="30000" dirty="0">
                <a:latin typeface="Candara" panose="020E0502030303020204" pitchFamily="34" charset="0"/>
              </a:rPr>
              <a:t>2</a:t>
            </a:r>
          </a:p>
          <a:p>
            <a:pPr marL="0" indent="0" eaLnBrk="1" hangingPunct="1">
              <a:buNone/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Lorentz force = 50-150 µN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Levitation height = 5-6 mm</a:t>
            </a:r>
            <a:endParaRPr lang="en-US" altLang="en-US" sz="2000" b="0" kern="0" dirty="0">
              <a:latin typeface="Candara" panose="020E05020303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AFFD99-466D-4607-8427-6B3D62A93E31}"/>
              </a:ext>
            </a:extLst>
          </p:cNvPr>
          <p:cNvSpPr/>
          <p:nvPr/>
        </p:nvSpPr>
        <p:spPr>
          <a:xfrm>
            <a:off x="4149288" y="6527308"/>
            <a:ext cx="33643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Supercond</a:t>
            </a:r>
            <a:r>
              <a:rPr lang="en-US" sz="1100" dirty="0"/>
              <a:t>. Sci. Technol. 31 (2018) 055006</a:t>
            </a:r>
          </a:p>
        </p:txBody>
      </p:sp>
    </p:spTree>
    <p:extLst>
      <p:ext uri="{BB962C8B-B14F-4D97-AF65-F5344CB8AC3E}">
        <p14:creationId xmlns:p14="http://schemas.microsoft.com/office/powerpoint/2010/main" val="222756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470436E-1AC1-4550-BB14-22EA7360E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462" y="283012"/>
            <a:ext cx="8474075" cy="77311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MgB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is a promising material for superconducting levitation of ICF fuel capsules</a:t>
            </a:r>
            <a:endParaRPr lang="en-US" altLang="en-US" sz="2000" dirty="0"/>
          </a:p>
        </p:txBody>
      </p:sp>
      <p:pic>
        <p:nvPicPr>
          <p:cNvPr id="11267" name="Picture 2" descr="http://www.globalspec.com/ImageRepository/LearnMore/20153/meissner5d6990ad33e64029b9578ca5b48b7a7e.png">
            <a:extLst>
              <a:ext uri="{FF2B5EF4-FFF2-40B4-BE49-F238E27FC236}">
                <a16:creationId xmlns:a16="http://schemas.microsoft.com/office/drawing/2014/main" id="{01B1F7CC-2167-4A18-8999-2340F62E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" y="1407237"/>
            <a:ext cx="24431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reade.com/images/product_images/boride_compounds_powder/Magnesium-Diboride2.png">
            <a:extLst>
              <a:ext uri="{FF2B5EF4-FFF2-40B4-BE49-F238E27FC236}">
                <a16:creationId xmlns:a16="http://schemas.microsoft.com/office/drawing/2014/main" id="{8F42B335-3199-4E34-93EA-0DF89B11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48" y="1431975"/>
            <a:ext cx="2197440" cy="219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2EB5E9D-D204-48A8-B076-E11E2FBCA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2" y="4004291"/>
            <a:ext cx="3961737" cy="23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Excellent superconducting properties</a:t>
            </a:r>
          </a:p>
          <a:p>
            <a:pPr eaLnBrk="1" hangingPunct="1"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Low Z</a:t>
            </a:r>
          </a:p>
          <a:p>
            <a:pPr eaLnBrk="1" hangingPunct="1"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“Simple” binary compound</a:t>
            </a:r>
          </a:p>
          <a:p>
            <a:pPr eaLnBrk="1" hangingPunct="1">
              <a:defRPr/>
            </a:pPr>
            <a:r>
              <a:rPr lang="en-US" altLang="en-US" sz="2000" b="0" kern="0" dirty="0">
                <a:latin typeface="Candara" panose="020E0502030303020204" pitchFamily="34" charset="0"/>
              </a:rPr>
              <a:t>Synthesis compatible with current ablator platforms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780DE6-6E14-4EF9-A15C-3910072C1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42635"/>
              </p:ext>
            </p:extLst>
          </p:nvPr>
        </p:nvGraphicFramePr>
        <p:xfrm>
          <a:off x="4395943" y="4218143"/>
          <a:ext cx="418854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390">
                  <a:extLst>
                    <a:ext uri="{9D8B030D-6E8A-4147-A177-3AD203B41FA5}">
                      <a16:colId xmlns:a16="http://schemas.microsoft.com/office/drawing/2014/main" val="3449013620"/>
                    </a:ext>
                  </a:extLst>
                </a:gridCol>
                <a:gridCol w="619788">
                  <a:extLst>
                    <a:ext uri="{9D8B030D-6E8A-4147-A177-3AD203B41FA5}">
                      <a16:colId xmlns:a16="http://schemas.microsoft.com/office/drawing/2014/main" val="2660131266"/>
                    </a:ext>
                  </a:extLst>
                </a:gridCol>
                <a:gridCol w="990502">
                  <a:extLst>
                    <a:ext uri="{9D8B030D-6E8A-4147-A177-3AD203B41FA5}">
                      <a16:colId xmlns:a16="http://schemas.microsoft.com/office/drawing/2014/main" val="1682686177"/>
                    </a:ext>
                  </a:extLst>
                </a:gridCol>
                <a:gridCol w="868862">
                  <a:extLst>
                    <a:ext uri="{9D8B030D-6E8A-4147-A177-3AD203B41FA5}">
                      <a16:colId xmlns:a16="http://schemas.microsoft.com/office/drawing/2014/main" val="3942276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c</a:t>
                      </a:r>
                      <a:r>
                        <a:rPr lang="en-US" dirty="0"/>
                        <a:t>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</a:t>
                      </a:r>
                      <a:r>
                        <a:rPr lang="en-US" baseline="-25000" dirty="0" err="1"/>
                        <a:t>c</a:t>
                      </a:r>
                      <a:r>
                        <a:rPr lang="en-US" dirty="0"/>
                        <a:t> (A/cm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r>
                        <a:rPr lang="en-US" baseline="-25000" dirty="0"/>
                        <a:t>c2</a:t>
                      </a:r>
                      <a:r>
                        <a:rPr lang="en-US" dirty="0"/>
                        <a:t> 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110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YBCO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&lt;8e6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455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MgB</a:t>
                      </a:r>
                      <a:r>
                        <a:rPr lang="en-US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&lt;1e9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&gt;50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6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44319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F98B101-9C3A-4A3E-B158-9C4D8161D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881" y="1368865"/>
            <a:ext cx="3045792" cy="226054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9342374-2CF4-4D3B-923B-4CB8E06CECB2}"/>
              </a:ext>
            </a:extLst>
          </p:cNvPr>
          <p:cNvSpPr txBox="1">
            <a:spLocks noChangeArrowheads="1"/>
          </p:cNvSpPr>
          <p:nvPr/>
        </p:nvSpPr>
        <p:spPr>
          <a:xfrm>
            <a:off x="6586147" y="3597988"/>
            <a:ext cx="2197439" cy="339832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MgB</a:t>
            </a:r>
            <a:r>
              <a:rPr lang="en-US" altLang="en-US" sz="180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1800" kern="0" dirty="0">
                <a:latin typeface="Candara" panose="020E0502030303020204" pitchFamily="34" charset="0"/>
              </a:rPr>
              <a:t> lattice</a:t>
            </a:r>
            <a:endParaRPr lang="en-US" altLang="en-US" sz="1800" b="0" kern="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255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2015_PPT_UNC_V8.28</Template>
  <TotalTime>14369</TotalTime>
  <Words>912</Words>
  <Application>Microsoft Office PowerPoint</Application>
  <PresentationFormat>On-screen Show (4:3)</PresentationFormat>
  <Paragraphs>169</Paragraphs>
  <Slides>21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 Narrow</vt:lpstr>
      <vt:lpstr>Calibri</vt:lpstr>
      <vt:lpstr>Candara</vt:lpstr>
      <vt:lpstr>Helvetica</vt:lpstr>
      <vt:lpstr>Lato</vt:lpstr>
      <vt:lpstr>Lucida Grande</vt:lpstr>
      <vt:lpstr>Source Sans Pro</vt:lpstr>
      <vt:lpstr>Times</vt:lpstr>
      <vt:lpstr>Wingdings</vt:lpstr>
      <vt:lpstr>Wingdings 2</vt:lpstr>
      <vt:lpstr>2015_PPT_UNC_V7.06 (1)</vt:lpstr>
      <vt:lpstr>Graph</vt:lpstr>
      <vt:lpstr>Origin Graph</vt:lpstr>
      <vt:lpstr>Toward quantum levitation of thermonuclear fusion fuel capsules </vt:lpstr>
      <vt:lpstr>The team</vt:lpstr>
      <vt:lpstr>Outline</vt:lpstr>
      <vt:lpstr>Tents can cause significant perturbation to the implosion</vt:lpstr>
      <vt:lpstr>The ideal capsule support is via levitation</vt:lpstr>
      <vt:lpstr>Levitation is not a new concept</vt:lpstr>
      <vt:lpstr>Levitation has been considered for capsule support for decades but remained elusive</vt:lpstr>
      <vt:lpstr>Simulations predict levitation in a low-field magnetic trap </vt:lpstr>
      <vt:lpstr>MgB2 is a promising material for superconducting levitation of ICF fuel capsules</vt:lpstr>
      <vt:lpstr>We have studied two film growth methods scalable to non-planar substrates in a non-epitaxial regime</vt:lpstr>
      <vt:lpstr>PowerPoint Presentation</vt:lpstr>
      <vt:lpstr>With vapor annealing, best results are for short anneals at 850 oC with RTA-like profiles</vt:lpstr>
      <vt:lpstr>Oxygen impurity is inimical to superconductivity of MgB2 </vt:lpstr>
      <vt:lpstr>Vapor annealed MgB2 films with thicknesses &lt;55 nm are smooth</vt:lpstr>
      <vt:lpstr>MgB2 films can be made via low-T solid state-diffusion approach</vt:lpstr>
      <vt:lpstr>Nucleation and grain growth are rate limiting steps in MgB2 formation</vt:lpstr>
      <vt:lpstr>We have developed a new method of levitation force measurements</vt:lpstr>
      <vt:lpstr>Superconductor lifts many times its own weight!</vt:lpstr>
      <vt:lpstr>Defect-related superconducting properties of MgB2 can be tuned by irradiation</vt:lpstr>
      <vt:lpstr>Summary</vt:lpstr>
      <vt:lpstr>PowerPoint Presentation</vt:lpstr>
    </vt:vector>
  </TitlesOfParts>
  <Company>LLNL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Stadermann, Michael</dc:creator>
  <cp:lastModifiedBy>Kucheyev, Sergei O.</cp:lastModifiedBy>
  <cp:revision>187</cp:revision>
  <cp:lastPrinted>2019-04-11T00:23:53Z</cp:lastPrinted>
  <dcterms:created xsi:type="dcterms:W3CDTF">2017-02-02T18:38:15Z</dcterms:created>
  <dcterms:modified xsi:type="dcterms:W3CDTF">2019-04-19T15:54:21Z</dcterms:modified>
</cp:coreProperties>
</file>