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avi" ContentType="video/x-msvide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33"/>
  </p:notesMasterIdLst>
  <p:handoutMasterIdLst>
    <p:handoutMasterId r:id="rId34"/>
  </p:handoutMasterIdLst>
  <p:sldIdLst>
    <p:sldId id="546" r:id="rId2"/>
    <p:sldId id="618" r:id="rId3"/>
    <p:sldId id="625" r:id="rId4"/>
    <p:sldId id="619" r:id="rId5"/>
    <p:sldId id="589" r:id="rId6"/>
    <p:sldId id="591" r:id="rId7"/>
    <p:sldId id="623" r:id="rId8"/>
    <p:sldId id="620" r:id="rId9"/>
    <p:sldId id="629" r:id="rId10"/>
    <p:sldId id="630" r:id="rId11"/>
    <p:sldId id="631" r:id="rId12"/>
    <p:sldId id="632" r:id="rId13"/>
    <p:sldId id="633" r:id="rId14"/>
    <p:sldId id="634" r:id="rId15"/>
    <p:sldId id="635" r:id="rId16"/>
    <p:sldId id="628" r:id="rId17"/>
    <p:sldId id="615" r:id="rId18"/>
    <p:sldId id="636" r:id="rId19"/>
    <p:sldId id="269" r:id="rId20"/>
    <p:sldId id="400" r:id="rId21"/>
    <p:sldId id="256" r:id="rId22"/>
    <p:sldId id="537" r:id="rId23"/>
    <p:sldId id="605" r:id="rId24"/>
    <p:sldId id="606" r:id="rId25"/>
    <p:sldId id="612" r:id="rId26"/>
    <p:sldId id="262" r:id="rId27"/>
    <p:sldId id="380" r:id="rId28"/>
    <p:sldId id="417" r:id="rId29"/>
    <p:sldId id="359" r:id="rId30"/>
    <p:sldId id="595" r:id="rId31"/>
    <p:sldId id="627" r:id="rId32"/>
  </p:sldIdLst>
  <p:sldSz cx="9144000" cy="6858000" type="screen4x3"/>
  <p:notesSz cx="7023100" cy="93091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98" autoAdjust="0"/>
    <p:restoredTop sz="72958" autoAdjust="0"/>
  </p:normalViewPr>
  <p:slideViewPr>
    <p:cSldViewPr snapToGrid="0">
      <p:cViewPr varScale="1">
        <p:scale>
          <a:sx n="64" d="100"/>
          <a:sy n="64" d="100"/>
        </p:scale>
        <p:origin x="2477" y="58"/>
      </p:cViewPr>
      <p:guideLst/>
    </p:cSldViewPr>
  </p:slideViewPr>
  <p:outlineViewPr>
    <p:cViewPr>
      <p:scale>
        <a:sx n="33" d="100"/>
        <a:sy n="33" d="100"/>
      </p:scale>
      <p:origin x="0" y="0"/>
    </p:cViewPr>
  </p:outlineViewPr>
  <p:notesTextViewPr>
    <p:cViewPr>
      <p:scale>
        <a:sx n="195" d="100"/>
        <a:sy n="195"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81116B-359A-F744-B4C7-6780478B2058}"/>
              </a:ext>
            </a:extLst>
          </p:cNvPr>
          <p:cNvSpPr>
            <a:spLocks noGrp="1"/>
          </p:cNvSpPr>
          <p:nvPr>
            <p:ph type="hdr" sz="quarter"/>
          </p:nvPr>
        </p:nvSpPr>
        <p:spPr>
          <a:xfrm>
            <a:off x="0" y="0"/>
            <a:ext cx="3043238" cy="465138"/>
          </a:xfrm>
          <a:prstGeom prst="rect">
            <a:avLst/>
          </a:prstGeom>
        </p:spPr>
        <p:txBody>
          <a:bodyPr vert="horz" lIns="93253" tIns="46627" rIns="93253" bIns="46627" rtlCol="0"/>
          <a:lstStyle>
            <a:lvl1pPr algn="l" eaLnBrk="1" fontAlgn="auto" hangingPunct="1">
              <a:spcBef>
                <a:spcPts val="0"/>
              </a:spcBef>
              <a:spcAft>
                <a:spcPts val="0"/>
              </a:spcAft>
              <a:defRPr sz="1100">
                <a:latin typeface="Arial"/>
              </a:defRPr>
            </a:lvl1pPr>
          </a:lstStyle>
          <a:p>
            <a:pPr>
              <a:defRPr/>
            </a:pPr>
            <a:endParaRPr lang="en-US" dirty="0"/>
          </a:p>
        </p:txBody>
      </p:sp>
      <p:sp>
        <p:nvSpPr>
          <p:cNvPr id="3" name="Date Placeholder 2">
            <a:extLst>
              <a:ext uri="{FF2B5EF4-FFF2-40B4-BE49-F238E27FC236}">
                <a16:creationId xmlns:a16="http://schemas.microsoft.com/office/drawing/2014/main" id="{F5C95D48-936C-E444-BEA2-E0BB8BCDC07F}"/>
              </a:ext>
            </a:extLst>
          </p:cNvPr>
          <p:cNvSpPr>
            <a:spLocks noGrp="1"/>
          </p:cNvSpPr>
          <p:nvPr>
            <p:ph type="dt" sz="quarter" idx="1"/>
          </p:nvPr>
        </p:nvSpPr>
        <p:spPr>
          <a:xfrm>
            <a:off x="3978275" y="0"/>
            <a:ext cx="3043238" cy="465138"/>
          </a:xfrm>
          <a:prstGeom prst="rect">
            <a:avLst/>
          </a:prstGeom>
        </p:spPr>
        <p:txBody>
          <a:bodyPr vert="horz" lIns="93253" tIns="46627" rIns="93253" bIns="46627" rtlCol="0"/>
          <a:lstStyle>
            <a:lvl1pPr algn="r" eaLnBrk="1" fontAlgn="auto" hangingPunct="1">
              <a:spcBef>
                <a:spcPts val="0"/>
              </a:spcBef>
              <a:spcAft>
                <a:spcPts val="0"/>
              </a:spcAft>
              <a:defRPr sz="1100">
                <a:latin typeface="Arial"/>
              </a:defRPr>
            </a:lvl1pPr>
          </a:lstStyle>
          <a:p>
            <a:pPr>
              <a:defRPr/>
            </a:pPr>
            <a:fld id="{0AAE8475-150D-494F-AC11-4C42F2370721}" type="datetimeFigureOut">
              <a:rPr lang="en-US"/>
              <a:pPr>
                <a:defRPr/>
              </a:pPr>
              <a:t>4/22/2019</a:t>
            </a:fld>
            <a:endParaRPr lang="en-US" dirty="0"/>
          </a:p>
        </p:txBody>
      </p:sp>
      <p:sp>
        <p:nvSpPr>
          <p:cNvPr id="4" name="Footer Placeholder 3">
            <a:extLst>
              <a:ext uri="{FF2B5EF4-FFF2-40B4-BE49-F238E27FC236}">
                <a16:creationId xmlns:a16="http://schemas.microsoft.com/office/drawing/2014/main" id="{907D28CA-C905-C848-B468-0479418A3BEB}"/>
              </a:ext>
            </a:extLst>
          </p:cNvPr>
          <p:cNvSpPr>
            <a:spLocks noGrp="1"/>
          </p:cNvSpPr>
          <p:nvPr>
            <p:ph type="ftr" sz="quarter" idx="2"/>
          </p:nvPr>
        </p:nvSpPr>
        <p:spPr>
          <a:xfrm>
            <a:off x="0" y="8842375"/>
            <a:ext cx="3043238" cy="465138"/>
          </a:xfrm>
          <a:prstGeom prst="rect">
            <a:avLst/>
          </a:prstGeom>
        </p:spPr>
        <p:txBody>
          <a:bodyPr vert="horz" lIns="93253" tIns="46627" rIns="93253" bIns="46627" rtlCol="0" anchor="b"/>
          <a:lstStyle>
            <a:lvl1pPr algn="l" eaLnBrk="1" fontAlgn="auto" hangingPunct="1">
              <a:spcBef>
                <a:spcPts val="0"/>
              </a:spcBef>
              <a:spcAft>
                <a:spcPts val="0"/>
              </a:spcAft>
              <a:defRPr sz="1100">
                <a:latin typeface="Arial"/>
              </a:defRPr>
            </a:lvl1pPr>
          </a:lstStyle>
          <a:p>
            <a:pPr>
              <a:defRPr/>
            </a:pPr>
            <a:endParaRPr lang="en-US" dirty="0"/>
          </a:p>
        </p:txBody>
      </p:sp>
      <p:sp>
        <p:nvSpPr>
          <p:cNvPr id="5" name="Slide Number Placeholder 4">
            <a:extLst>
              <a:ext uri="{FF2B5EF4-FFF2-40B4-BE49-F238E27FC236}">
                <a16:creationId xmlns:a16="http://schemas.microsoft.com/office/drawing/2014/main" id="{118618A1-5C50-0C4C-B1A4-8256CB0137B0}"/>
              </a:ext>
            </a:extLst>
          </p:cNvPr>
          <p:cNvSpPr>
            <a:spLocks noGrp="1"/>
          </p:cNvSpPr>
          <p:nvPr>
            <p:ph type="sldNum" sz="quarter" idx="3"/>
          </p:nvPr>
        </p:nvSpPr>
        <p:spPr>
          <a:xfrm>
            <a:off x="3978275" y="8842375"/>
            <a:ext cx="3043238" cy="465138"/>
          </a:xfrm>
          <a:prstGeom prst="rect">
            <a:avLst/>
          </a:prstGeom>
        </p:spPr>
        <p:txBody>
          <a:bodyPr vert="horz" lIns="93253" tIns="46627" rIns="93253" bIns="46627" rtlCol="0" anchor="b"/>
          <a:lstStyle>
            <a:lvl1pPr algn="r" eaLnBrk="1" fontAlgn="auto" hangingPunct="1">
              <a:spcBef>
                <a:spcPts val="0"/>
              </a:spcBef>
              <a:spcAft>
                <a:spcPts val="0"/>
              </a:spcAft>
              <a:defRPr sz="1100">
                <a:latin typeface="Arial"/>
              </a:defRPr>
            </a:lvl1pPr>
          </a:lstStyle>
          <a:p>
            <a:pPr>
              <a:defRPr/>
            </a:pPr>
            <a:fld id="{95AFEFF9-D1A0-CF44-8EE3-CDF95ABEB4E6}"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F606A1-3E01-0344-8B83-5BF1023CC19A}"/>
              </a:ext>
            </a:extLst>
          </p:cNvPr>
          <p:cNvSpPr>
            <a:spLocks noGrp="1"/>
          </p:cNvSpPr>
          <p:nvPr>
            <p:ph type="hdr" sz="quarter"/>
          </p:nvPr>
        </p:nvSpPr>
        <p:spPr>
          <a:xfrm>
            <a:off x="0" y="0"/>
            <a:ext cx="3043238" cy="465138"/>
          </a:xfrm>
          <a:prstGeom prst="rect">
            <a:avLst/>
          </a:prstGeom>
        </p:spPr>
        <p:txBody>
          <a:bodyPr vert="horz" lIns="93253" tIns="46627" rIns="93253" bIns="46627" rtlCol="0"/>
          <a:lstStyle>
            <a:lvl1pPr algn="l" eaLnBrk="1" fontAlgn="auto" hangingPunct="1">
              <a:spcBef>
                <a:spcPts val="0"/>
              </a:spcBef>
              <a:spcAft>
                <a:spcPts val="0"/>
              </a:spcAft>
              <a:defRPr sz="1100">
                <a:latin typeface="Arial"/>
              </a:defRPr>
            </a:lvl1pPr>
          </a:lstStyle>
          <a:p>
            <a:pPr>
              <a:defRPr/>
            </a:pPr>
            <a:endParaRPr lang="en-US" dirty="0"/>
          </a:p>
        </p:txBody>
      </p:sp>
      <p:sp>
        <p:nvSpPr>
          <p:cNvPr id="3" name="Date Placeholder 2">
            <a:extLst>
              <a:ext uri="{FF2B5EF4-FFF2-40B4-BE49-F238E27FC236}">
                <a16:creationId xmlns:a16="http://schemas.microsoft.com/office/drawing/2014/main" id="{52D6CA45-6539-0F48-B351-5B97F27171F0}"/>
              </a:ext>
            </a:extLst>
          </p:cNvPr>
          <p:cNvSpPr>
            <a:spLocks noGrp="1"/>
          </p:cNvSpPr>
          <p:nvPr>
            <p:ph type="dt" idx="1"/>
          </p:nvPr>
        </p:nvSpPr>
        <p:spPr>
          <a:xfrm>
            <a:off x="3978275" y="0"/>
            <a:ext cx="3043238" cy="465138"/>
          </a:xfrm>
          <a:prstGeom prst="rect">
            <a:avLst/>
          </a:prstGeom>
        </p:spPr>
        <p:txBody>
          <a:bodyPr vert="horz" lIns="93253" tIns="46627" rIns="93253" bIns="46627" rtlCol="0"/>
          <a:lstStyle>
            <a:lvl1pPr algn="r" eaLnBrk="1" fontAlgn="auto" hangingPunct="1">
              <a:spcBef>
                <a:spcPts val="0"/>
              </a:spcBef>
              <a:spcAft>
                <a:spcPts val="0"/>
              </a:spcAft>
              <a:defRPr sz="1100">
                <a:latin typeface="Arial"/>
              </a:defRPr>
            </a:lvl1pPr>
          </a:lstStyle>
          <a:p>
            <a:pPr>
              <a:defRPr/>
            </a:pPr>
            <a:fld id="{B3382F27-A487-1C4D-A361-C2AB4D21038F}" type="datetimeFigureOut">
              <a:rPr lang="en-US"/>
              <a:pPr>
                <a:defRPr/>
              </a:pPr>
              <a:t>4/22/2019</a:t>
            </a:fld>
            <a:endParaRPr lang="en-US" dirty="0"/>
          </a:p>
        </p:txBody>
      </p:sp>
      <p:sp>
        <p:nvSpPr>
          <p:cNvPr id="4" name="Slide Image Placeholder 3">
            <a:extLst>
              <a:ext uri="{FF2B5EF4-FFF2-40B4-BE49-F238E27FC236}">
                <a16:creationId xmlns:a16="http://schemas.microsoft.com/office/drawing/2014/main" id="{63590105-C100-E141-AB32-5D7CF3FCC0F7}"/>
              </a:ext>
            </a:extLst>
          </p:cNvPr>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53" tIns="46627" rIns="93253" bIns="46627" rtlCol="0" anchor="ctr"/>
          <a:lstStyle/>
          <a:p>
            <a:pPr lvl="0"/>
            <a:endParaRPr lang="en-US" noProof="0" dirty="0"/>
          </a:p>
        </p:txBody>
      </p:sp>
      <p:sp>
        <p:nvSpPr>
          <p:cNvPr id="5" name="Notes Placeholder 4">
            <a:extLst>
              <a:ext uri="{FF2B5EF4-FFF2-40B4-BE49-F238E27FC236}">
                <a16:creationId xmlns:a16="http://schemas.microsoft.com/office/drawing/2014/main" id="{36C54B0E-8EF8-B249-B0D7-B39AF945B717}"/>
              </a:ext>
            </a:extLst>
          </p:cNvPr>
          <p:cNvSpPr>
            <a:spLocks noGrp="1"/>
          </p:cNvSpPr>
          <p:nvPr>
            <p:ph type="body" sz="quarter" idx="3"/>
          </p:nvPr>
        </p:nvSpPr>
        <p:spPr>
          <a:xfrm>
            <a:off x="701675" y="4421188"/>
            <a:ext cx="5619750" cy="4189412"/>
          </a:xfrm>
          <a:prstGeom prst="rect">
            <a:avLst/>
          </a:prstGeom>
        </p:spPr>
        <p:txBody>
          <a:bodyPr vert="horz" lIns="93253" tIns="46627" rIns="93253" bIns="46627"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E2CD74D2-882A-F448-AEFE-B1A7881BD885}"/>
              </a:ext>
            </a:extLst>
          </p:cNvPr>
          <p:cNvSpPr>
            <a:spLocks noGrp="1"/>
          </p:cNvSpPr>
          <p:nvPr>
            <p:ph type="ftr" sz="quarter" idx="4"/>
          </p:nvPr>
        </p:nvSpPr>
        <p:spPr>
          <a:xfrm>
            <a:off x="0" y="8842375"/>
            <a:ext cx="3043238" cy="465138"/>
          </a:xfrm>
          <a:prstGeom prst="rect">
            <a:avLst/>
          </a:prstGeom>
        </p:spPr>
        <p:txBody>
          <a:bodyPr vert="horz" lIns="93253" tIns="46627" rIns="93253" bIns="46627" rtlCol="0" anchor="b"/>
          <a:lstStyle>
            <a:lvl1pPr algn="l" eaLnBrk="1" fontAlgn="auto" hangingPunct="1">
              <a:spcBef>
                <a:spcPts val="0"/>
              </a:spcBef>
              <a:spcAft>
                <a:spcPts val="0"/>
              </a:spcAft>
              <a:defRPr sz="1100">
                <a:latin typeface="Arial"/>
              </a:defRPr>
            </a:lvl1pPr>
          </a:lstStyle>
          <a:p>
            <a:pPr>
              <a:defRPr/>
            </a:pPr>
            <a:endParaRPr lang="en-US" dirty="0"/>
          </a:p>
        </p:txBody>
      </p:sp>
      <p:sp>
        <p:nvSpPr>
          <p:cNvPr id="7" name="Slide Number Placeholder 6">
            <a:extLst>
              <a:ext uri="{FF2B5EF4-FFF2-40B4-BE49-F238E27FC236}">
                <a16:creationId xmlns:a16="http://schemas.microsoft.com/office/drawing/2014/main" id="{5DAA1E56-A1BE-8D4C-8742-EA9837DC77A2}"/>
              </a:ext>
            </a:extLst>
          </p:cNvPr>
          <p:cNvSpPr>
            <a:spLocks noGrp="1"/>
          </p:cNvSpPr>
          <p:nvPr>
            <p:ph type="sldNum" sz="quarter" idx="5"/>
          </p:nvPr>
        </p:nvSpPr>
        <p:spPr>
          <a:xfrm>
            <a:off x="3978275" y="8842375"/>
            <a:ext cx="3043238" cy="465138"/>
          </a:xfrm>
          <a:prstGeom prst="rect">
            <a:avLst/>
          </a:prstGeom>
        </p:spPr>
        <p:txBody>
          <a:bodyPr vert="horz" lIns="93253" tIns="46627" rIns="93253" bIns="46627" rtlCol="0" anchor="b"/>
          <a:lstStyle>
            <a:lvl1pPr algn="r" eaLnBrk="1" fontAlgn="auto" hangingPunct="1">
              <a:spcBef>
                <a:spcPts val="0"/>
              </a:spcBef>
              <a:spcAft>
                <a:spcPts val="0"/>
              </a:spcAft>
              <a:defRPr sz="1100">
                <a:latin typeface="Arial"/>
              </a:defRPr>
            </a:lvl1pPr>
          </a:lstStyle>
          <a:p>
            <a:pPr>
              <a:defRPr/>
            </a:pPr>
            <a:fld id="{D47CFAF8-BC64-0C49-AFB7-4074348AB1E9}"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mn-ea"/>
        <a:cs typeface="+mn-cs"/>
      </a:defRPr>
    </a:lvl1pPr>
    <a:lvl2pPr marL="457200" algn="l" defTabSz="457200" rtl="0" eaLnBrk="0" fontAlgn="base" hangingPunct="0">
      <a:spcBef>
        <a:spcPct val="30000"/>
      </a:spcBef>
      <a:spcAft>
        <a:spcPct val="0"/>
      </a:spcAft>
      <a:defRPr sz="1200" kern="1200">
        <a:solidFill>
          <a:schemeClr val="tx1"/>
        </a:solidFill>
        <a:latin typeface="Arial"/>
        <a:ea typeface="+mn-ea"/>
        <a:cs typeface="+mn-cs"/>
      </a:defRPr>
    </a:lvl2pPr>
    <a:lvl3pPr marL="914400" algn="l" defTabSz="457200" rtl="0" eaLnBrk="0" fontAlgn="base" hangingPunct="0">
      <a:spcBef>
        <a:spcPct val="30000"/>
      </a:spcBef>
      <a:spcAft>
        <a:spcPct val="0"/>
      </a:spcAft>
      <a:defRPr sz="1200" kern="1200">
        <a:solidFill>
          <a:schemeClr val="tx1"/>
        </a:solidFill>
        <a:latin typeface="Arial"/>
        <a:ea typeface="+mn-ea"/>
        <a:cs typeface="+mn-cs"/>
      </a:defRPr>
    </a:lvl3pPr>
    <a:lvl4pPr marL="1371600" algn="l" defTabSz="457200" rtl="0" eaLnBrk="0" fontAlgn="base" hangingPunct="0">
      <a:spcBef>
        <a:spcPct val="30000"/>
      </a:spcBef>
      <a:spcAft>
        <a:spcPct val="0"/>
      </a:spcAft>
      <a:defRPr sz="1200" kern="1200">
        <a:solidFill>
          <a:schemeClr val="tx1"/>
        </a:solidFill>
        <a:latin typeface="Arial"/>
        <a:ea typeface="+mn-ea"/>
        <a:cs typeface="+mn-cs"/>
      </a:defRPr>
    </a:lvl4pPr>
    <a:lvl5pPr marL="1828800" algn="l" defTabSz="457200" rtl="0" eaLnBrk="0" fontAlgn="base" hangingPunct="0">
      <a:spcBef>
        <a:spcPct val="30000"/>
      </a:spcBef>
      <a:spcAft>
        <a:spcPct val="0"/>
      </a:spcAft>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Thanks all the collaborators.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873189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and in stepping through the target system from the bottom to the top, the next surface after the x-ray camera window is the bottom outer shroud.</a:t>
            </a:r>
          </a:p>
          <a:p>
            <a:endParaRPr lang="en-US" b="1" dirty="0"/>
          </a:p>
          <a:p>
            <a:r>
              <a:rPr lang="en-US" b="1" dirty="0"/>
              <a:t>Here we see a pair of images that were created using a back translation of the deviated image that puts particles that are on the bottom outer shroud back to where they were in the aligned image, and the coincidence image made by multiplying those two images together shows the particles that are located on this surface.</a:t>
            </a:r>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10</a:t>
            </a:fld>
            <a:endParaRPr lang="en-US" dirty="0"/>
          </a:p>
        </p:txBody>
      </p:sp>
    </p:spTree>
    <p:extLst>
      <p:ext uri="{BB962C8B-B14F-4D97-AF65-F5344CB8AC3E}">
        <p14:creationId xmlns:p14="http://schemas.microsoft.com/office/powerpoint/2010/main" val="377433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Continuing to step through the target system we next go to the Bottom Inner shroud, ....</a:t>
            </a:r>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11</a:t>
            </a:fld>
            <a:endParaRPr lang="en-US" dirty="0"/>
          </a:p>
        </p:txBody>
      </p:sp>
    </p:spTree>
    <p:extLst>
      <p:ext uri="{BB962C8B-B14F-4D97-AF65-F5344CB8AC3E}">
        <p14:creationId xmlns:p14="http://schemas.microsoft.com/office/powerpoint/2010/main" val="933338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the bottom LEH window, and .......</a:t>
            </a:r>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12</a:t>
            </a:fld>
            <a:endParaRPr lang="en-US" dirty="0"/>
          </a:p>
        </p:txBody>
      </p:sp>
    </p:spTree>
    <p:extLst>
      <p:ext uri="{BB962C8B-B14F-4D97-AF65-F5344CB8AC3E}">
        <p14:creationId xmlns:p14="http://schemas.microsoft.com/office/powerpoint/2010/main" val="3710223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the capsule.</a:t>
            </a:r>
          </a:p>
          <a:p>
            <a:endParaRPr lang="en-US" b="1" dirty="0"/>
          </a:p>
          <a:p>
            <a:r>
              <a:rPr lang="en-US" b="1" dirty="0"/>
              <a:t>As a reminder, the broken circle is due to image processing artifacts located at the edge of the dopant region in the capsule wall.  Because this is such a common occurrence, finding particles that lie within the capsule shell region is not something that can be easily automated and we still rely on the operator to visually scan the image to determine if any real particles are located there.</a:t>
            </a:r>
          </a:p>
          <a:p>
            <a:endParaRPr lang="en-US" b="1" dirty="0"/>
          </a:p>
          <a:p>
            <a:r>
              <a:rPr lang="en-US" b="1" dirty="0"/>
              <a:t>As we continue to step through the target system, we next come to, ....</a:t>
            </a:r>
          </a:p>
          <a:p>
            <a:endParaRPr lang="en-US" b="1" dirty="0"/>
          </a:p>
          <a:p>
            <a:endParaRPr lang="en-US" b="1" dirty="0"/>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13</a:t>
            </a:fld>
            <a:endParaRPr lang="en-US" dirty="0"/>
          </a:p>
        </p:txBody>
      </p:sp>
    </p:spTree>
    <p:extLst>
      <p:ext uri="{BB962C8B-B14F-4D97-AF65-F5344CB8AC3E}">
        <p14:creationId xmlns:p14="http://schemas.microsoft.com/office/powerpoint/2010/main" val="1507373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the Top LEH window, ....</a:t>
            </a:r>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14</a:t>
            </a:fld>
            <a:endParaRPr lang="en-US" dirty="0"/>
          </a:p>
        </p:txBody>
      </p:sp>
    </p:spTree>
    <p:extLst>
      <p:ext uri="{BB962C8B-B14F-4D97-AF65-F5344CB8AC3E}">
        <p14:creationId xmlns:p14="http://schemas.microsoft.com/office/powerpoint/2010/main" val="1264755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the Top Inner shroud, ....</a:t>
            </a:r>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15</a:t>
            </a:fld>
            <a:endParaRPr lang="en-US" dirty="0"/>
          </a:p>
        </p:txBody>
      </p:sp>
    </p:spTree>
    <p:extLst>
      <p:ext uri="{BB962C8B-B14F-4D97-AF65-F5344CB8AC3E}">
        <p14:creationId xmlns:p14="http://schemas.microsoft.com/office/powerpoint/2010/main" val="1709607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and finally the top outer shroud.</a:t>
            </a:r>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16</a:t>
            </a:fld>
            <a:endParaRPr lang="en-US" dirty="0"/>
          </a:p>
        </p:txBody>
      </p:sp>
    </p:spTree>
    <p:extLst>
      <p:ext uri="{BB962C8B-B14F-4D97-AF65-F5344CB8AC3E}">
        <p14:creationId xmlns:p14="http://schemas.microsoft.com/office/powerpoint/2010/main" val="2290019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dirty="0">
                <a:latin typeface="Calibri" panose="020F0502020204030204" pitchFamily="34" charset="0"/>
                <a:cs typeface="Calibri" panose="020F0502020204030204" pitchFamily="34" charset="0"/>
              </a:rPr>
              <a:t>Once the calculations are completed for the eight different surfaces where particles may be found, all of the results are collated and sorted and the final location assignments made.</a:t>
            </a:r>
          </a:p>
          <a:p>
            <a:endParaRPr lang="en-US" sz="1200" b="1" u="none" dirty="0">
              <a:latin typeface="Calibri" panose="020F0502020204030204" pitchFamily="34" charset="0"/>
              <a:cs typeface="Calibri" panose="020F0502020204030204" pitchFamily="34" charset="0"/>
            </a:endParaRPr>
          </a:p>
          <a:p>
            <a:r>
              <a:rPr lang="en-US" sz="1200" b="1" u="none" dirty="0">
                <a:latin typeface="Calibri" panose="020F0502020204030204" pitchFamily="34" charset="0"/>
                <a:cs typeface="Calibri" panose="020F0502020204030204" pitchFamily="34" charset="0"/>
              </a:rPr>
              <a:t>The operator is then presented a series of images to confirm the correctness of the automatically identified particle pairs, this step is used to eliminate mis-identifications due to noise or image artifacts.</a:t>
            </a:r>
          </a:p>
          <a:p>
            <a:endParaRPr lang="en-US" sz="1200" b="1" u="none" dirty="0">
              <a:latin typeface="Calibri" panose="020F0502020204030204" pitchFamily="34" charset="0"/>
              <a:cs typeface="Calibri" panose="020F0502020204030204" pitchFamily="34" charset="0"/>
            </a:endParaRPr>
          </a:p>
          <a:p>
            <a:r>
              <a:rPr lang="en-US" sz="1200" b="1" u="none" dirty="0">
                <a:latin typeface="Calibri" panose="020F0502020204030204" pitchFamily="34" charset="0"/>
                <a:cs typeface="Calibri" panose="020F0502020204030204" pitchFamily="34" charset="0"/>
              </a:rPr>
              <a:t>The centered image is then displayed and the particles identified to be on the capsule or tents are circled in red, such as we see here.  If any particles would have been found on the lower LEH they would have been circled in cyan, and any found on the upper LEH circled would have been circled in yellow.</a:t>
            </a:r>
          </a:p>
          <a:p>
            <a:endParaRPr lang="en-US" sz="1200" b="1" u="none" dirty="0">
              <a:latin typeface="Calibri" panose="020F0502020204030204" pitchFamily="34" charset="0"/>
              <a:cs typeface="Calibri" panose="020F0502020204030204" pitchFamily="34" charset="0"/>
            </a:endParaRPr>
          </a:p>
          <a:p>
            <a:r>
              <a:rPr lang="en-US" sz="1200" b="1" u="none" dirty="0">
                <a:latin typeface="Calibri" panose="020F0502020204030204" pitchFamily="34" charset="0"/>
                <a:cs typeface="Calibri" panose="020F0502020204030204" pitchFamily="34" charset="0"/>
              </a:rPr>
              <a:t>Finally, a table with the image (X, Y) coordinates and the areas of the particles is generated.  This data is passed on to the shot RI's who use it to determine if the target is acceptable for a shot, and if it is shot they will use it in the cases where unusual features such as meteors appear in the shot data.</a:t>
            </a:r>
          </a:p>
          <a:p>
            <a:endParaRPr lang="en-US" sz="1200" b="1" u="sng" dirty="0">
              <a:latin typeface="Calibri" panose="020F0502020204030204" pitchFamily="34" charset="0"/>
              <a:cs typeface="Calibri" panose="020F0502020204030204" pitchFamily="34" charset="0"/>
            </a:endParaRPr>
          </a:p>
          <a:p>
            <a:endParaRPr lang="en-US" sz="1200" b="1" u="sng" dirty="0">
              <a:latin typeface="Calibri" panose="020F0502020204030204" pitchFamily="34" charset="0"/>
              <a:cs typeface="Calibri" panose="020F0502020204030204" pitchFamily="34" charset="0"/>
            </a:endParaRPr>
          </a:p>
          <a:p>
            <a:r>
              <a:rPr lang="en-US" sz="1200" b="1" u="sng" dirty="0">
                <a:latin typeface="Calibri" panose="020F0502020204030204" pitchFamily="34" charset="0"/>
                <a:cs typeface="Calibri" panose="020F0502020204030204" pitchFamily="34" charset="0"/>
              </a:rPr>
              <a:t>Particle Identification Sequence of Operations</a:t>
            </a:r>
          </a:p>
          <a:p>
            <a:pPr>
              <a:lnSpc>
                <a:spcPct val="150000"/>
              </a:lnSpc>
            </a:pPr>
            <a:r>
              <a:rPr lang="en-US" sz="1200" b="1" dirty="0">
                <a:latin typeface="Calibri" panose="020F0502020204030204" pitchFamily="34" charset="0"/>
                <a:cs typeface="Calibri" panose="020F0502020204030204" pitchFamily="34" charset="0"/>
              </a:rPr>
              <a:t>1) Image acquisition</a:t>
            </a:r>
          </a:p>
          <a:p>
            <a:r>
              <a:rPr lang="en-US" sz="1200" b="1" dirty="0">
                <a:latin typeface="Calibri" panose="020F0502020204030204" pitchFamily="34" charset="0"/>
                <a:cs typeface="Calibri" panose="020F0502020204030204" pitchFamily="34" charset="0"/>
              </a:rPr>
              <a:t>2) Image Processing</a:t>
            </a:r>
          </a:p>
          <a:p>
            <a:r>
              <a:rPr lang="en-US" sz="1200" b="1" dirty="0">
                <a:latin typeface="Calibri" panose="020F0502020204030204" pitchFamily="34" charset="0"/>
                <a:cs typeface="Calibri" panose="020F0502020204030204" pitchFamily="34" charset="0"/>
              </a:rPr>
              <a:t>3) Measure capsule translation</a:t>
            </a:r>
          </a:p>
          <a:p>
            <a:r>
              <a:rPr lang="en-US" sz="1200" b="1" dirty="0">
                <a:latin typeface="Calibri" panose="020F0502020204030204" pitchFamily="34" charset="0"/>
                <a:cs typeface="Calibri" panose="020F0502020204030204" pitchFamily="34" charset="0"/>
              </a:rPr>
              <a:t>4) Create overlap images for each component</a:t>
            </a:r>
          </a:p>
          <a:p>
            <a:r>
              <a:rPr lang="en-US" sz="1200" b="1" dirty="0">
                <a:latin typeface="Calibri" panose="020F0502020204030204" pitchFamily="34" charset="0"/>
                <a:cs typeface="Calibri" panose="020F0502020204030204" pitchFamily="34" charset="0"/>
              </a:rPr>
              <a:t>5) Identify particles in the overlap images</a:t>
            </a:r>
          </a:p>
          <a:p>
            <a:r>
              <a:rPr lang="en-US" sz="1200" b="1" dirty="0">
                <a:latin typeface="Calibri" panose="020F0502020204030204" pitchFamily="34" charset="0"/>
                <a:cs typeface="Calibri" panose="020F0502020204030204" pitchFamily="34" charset="0"/>
              </a:rPr>
              <a:t>6) Collect and sort the results</a:t>
            </a:r>
          </a:p>
          <a:p>
            <a:r>
              <a:rPr lang="en-US" sz="1200" b="1" dirty="0">
                <a:latin typeface="Calibri" panose="020F0502020204030204" pitchFamily="34" charset="0"/>
                <a:cs typeface="Calibri" panose="020F0502020204030204" pitchFamily="34" charset="0"/>
              </a:rPr>
              <a:t>7) Operator review of results</a:t>
            </a:r>
          </a:p>
          <a:p>
            <a:r>
              <a:rPr lang="en-US" sz="1200" b="1" dirty="0">
                <a:latin typeface="Calibri" panose="020F0502020204030204" pitchFamily="34" charset="0"/>
                <a:cs typeface="Calibri" panose="020F0502020204030204" pitchFamily="34" charset="0"/>
              </a:rPr>
              <a:t>8) Generate highlighted image and data table</a:t>
            </a:r>
          </a:p>
          <a:p>
            <a:endParaRPr lang="en-US" dirty="0"/>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17</a:t>
            </a:fld>
            <a:endParaRPr lang="en-US" dirty="0"/>
          </a:p>
        </p:txBody>
      </p:sp>
    </p:spTree>
    <p:extLst>
      <p:ext uri="{BB962C8B-B14F-4D97-AF65-F5344CB8AC3E}">
        <p14:creationId xmlns:p14="http://schemas.microsoft.com/office/powerpoint/2010/main" val="1607134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Having a nearly fully automated process for finding particles on targets has given us the ability to collect and review data from a large number of shots.</a:t>
            </a:r>
          </a:p>
          <a:p>
            <a:endParaRPr lang="en-US" b="1" dirty="0"/>
          </a:p>
          <a:p>
            <a:r>
              <a:rPr lang="en-US" b="1" dirty="0"/>
              <a:t>The first review of data attempted to determine if there was in fact a correlation between the existence of particles on the capsule and the observation of meteors in the shot data.</a:t>
            </a:r>
          </a:p>
          <a:p>
            <a:endParaRPr lang="en-US" b="1" dirty="0"/>
          </a:p>
          <a:p>
            <a:r>
              <a:rPr lang="en-US" b="1" dirty="0"/>
              <a:t>A first set of 15 shots has been analyzed and for 8 of those shots the target was free of particles.  Six of these particle free targets showed no meteors; however, two of them did have a meteor, indicating that there may be other mechanisms associated with meteor production.</a:t>
            </a:r>
          </a:p>
          <a:p>
            <a:endParaRPr lang="en-US" b="1" dirty="0"/>
          </a:p>
          <a:p>
            <a:r>
              <a:rPr lang="en-US" b="1" dirty="0"/>
              <a:t>For the remaining 7 shots a total of 18 particles were observed on the capsules.  Eleven of these particles, 61% of the total, were correlated with meteors in the shot data, however, no meteor was observed for the remaining seven particles.</a:t>
            </a:r>
          </a:p>
          <a:p>
            <a:endParaRPr lang="en-US" b="1" dirty="0"/>
          </a:p>
          <a:p>
            <a:r>
              <a:rPr lang="en-US" b="1" dirty="0"/>
              <a:t> </a:t>
            </a:r>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18</a:t>
            </a:fld>
            <a:endParaRPr lang="en-US" dirty="0"/>
          </a:p>
        </p:txBody>
      </p:sp>
    </p:spTree>
    <p:extLst>
      <p:ext uri="{BB962C8B-B14F-4D97-AF65-F5344CB8AC3E}">
        <p14:creationId xmlns:p14="http://schemas.microsoft.com/office/powerpoint/2010/main" val="3486340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Looking more closely at the details associated with the particles that were observed on the capsules showed that the ones that were associated with meteors were, as a class, larger than the ones that were not correlated with meteors.</a:t>
            </a:r>
          </a:p>
          <a:p>
            <a:endParaRPr lang="en-US" b="1" dirty="0"/>
          </a:p>
          <a:p>
            <a:r>
              <a:rPr lang="en-US" b="1" dirty="0"/>
              <a:t>The average size of a particle that produces a meteor was 158 um cubed,  vs  27 um cubed for the particles that did not produce meteors.</a:t>
            </a:r>
          </a:p>
          <a:p>
            <a:endParaRPr lang="en-US" b="1" dirty="0"/>
          </a:p>
          <a:p>
            <a:r>
              <a:rPr lang="en-US" b="1" dirty="0"/>
              <a:t>In total, the data strongly suggest that particles on the capsule induce meteors, but that there is a size threshold to do so.</a:t>
            </a:r>
          </a:p>
          <a:p>
            <a:endParaRPr lang="en-US" b="1" dirty="0"/>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19</a:t>
            </a:fld>
            <a:endParaRPr lang="en-US" dirty="0"/>
          </a:p>
        </p:txBody>
      </p:sp>
    </p:spTree>
    <p:extLst>
      <p:ext uri="{BB962C8B-B14F-4D97-AF65-F5344CB8AC3E}">
        <p14:creationId xmlns:p14="http://schemas.microsoft.com/office/powerpoint/2010/main" val="274121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So why do we care about particles?  Particles are a concern because they add a very localized mass to an otherwise very uniform capsule that is going to be highly compressed during the shot.  This high compression means that small mass defects can seed perturbations in the ablation front that grow during the implosion.  If the perturbation is large enough it can result in capsule material becoming mixed into the hot spot where it will radiate x-ray energy, which causes a cooling of the hot spot and degraded performance.</a:t>
            </a:r>
          </a:p>
          <a:p>
            <a:endParaRPr lang="en-US" sz="1400" b="1" dirty="0"/>
          </a:p>
          <a:p>
            <a:r>
              <a:rPr lang="en-US" sz="1400" b="1" dirty="0"/>
              <a:t>On the left is a series of self-emission x-ray images from an imploding capsule as observed from the north pole of the target chamber.</a:t>
            </a:r>
          </a:p>
          <a:p>
            <a:r>
              <a:rPr lang="en-US" sz="1400" b="1" dirty="0"/>
              <a:t>The very large bright spot is associated with the fill tube defect that has caused capsule material to be injected into the hot spot.</a:t>
            </a:r>
          </a:p>
          <a:p>
            <a:endParaRPr lang="en-US" sz="1400" b="1" dirty="0"/>
          </a:p>
          <a:p>
            <a:r>
              <a:rPr lang="en-US" sz="1400" b="1" dirty="0"/>
              <a:t>The moving bright spot coming in from the left we call a meteor, and is hypothesized to be associated with a particle on the capsule which seeded an implosion front perturbation that was severe enough to cause capsule material to be carried into the hot spot.</a:t>
            </a:r>
          </a:p>
          <a:p>
            <a:endParaRPr lang="en-US" sz="1400" b="1" dirty="0"/>
          </a:p>
          <a:p>
            <a:r>
              <a:rPr lang="en-US" sz="1400" b="1" dirty="0"/>
              <a:t>On the right is an x-ray image of the capsule used for this shot that was taken after the DT ice layer was formed and prior to insertion into the target chamber.  In this image we can see the diamond capsule, an inner dark region of the capsule where it  has been doped with tungsten, the inner circle is the edge of the DT ice layer, and on the right we can see the capsule fill tube.  The large, splotchy features in the image are defects on the beryllium window of the the x-ray source, and if we look very closely we can see a number of small, dark features which are our usual suspects for particles.</a:t>
            </a:r>
          </a:p>
          <a:p>
            <a:endParaRPr lang="en-US" sz="1400" b="1" dirty="0"/>
          </a:p>
          <a:p>
            <a:r>
              <a:rPr lang="en-US" sz="1400" b="1" dirty="0"/>
              <a:t>Our targets are assembled in a clean area are monitored for cleanliness so we know the state of the target before it is delivered to NIF, and on Friday Tom Braun will talk about the work being done to monitor and improve cleanliness during the target assembly process.</a:t>
            </a:r>
          </a:p>
          <a:p>
            <a:endParaRPr lang="en-US" sz="1400" b="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400" b="1" dirty="0"/>
              <a:t>After the targets are assembled they are transported to, and installed at NIF.  At several points during the shot cycle x-ray images are collected to determine if any additional particles have appeared.  Because the capsule is fully enclosed inside the hohlraum, any additional particles that are observed on it are deemed to have come from the hohlraum walls.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400" b="1" dirty="0"/>
          </a:p>
          <a:p>
            <a:r>
              <a:rPr lang="en-US" sz="1400" b="1" dirty="0"/>
              <a:t>While somewhat larger, darker particles in the x-ray image are easily observed by eye, but smaller particles are also of concern, so image processing is used to find and mark them.</a:t>
            </a:r>
          </a:p>
          <a:p>
            <a:endParaRPr lang="en-US" sz="1400" b="1" dirty="0"/>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2</a:t>
            </a:fld>
            <a:endParaRPr lang="en-US" dirty="0"/>
          </a:p>
        </p:txBody>
      </p:sp>
    </p:spTree>
    <p:extLst>
      <p:ext uri="{BB962C8B-B14F-4D97-AF65-F5344CB8AC3E}">
        <p14:creationId xmlns:p14="http://schemas.microsoft.com/office/powerpoint/2010/main" val="1109339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Because NIF targets are built using any of three different types of hohlraum materials the second review of the shot data that was performed was to look to see if there was a correlation between the hohlraum material and the number of particles observed.</a:t>
            </a:r>
          </a:p>
          <a:p>
            <a:endParaRPr lang="en-US" b="1" dirty="0"/>
          </a:p>
          <a:p>
            <a:r>
              <a:rPr lang="en-US" b="1" dirty="0"/>
              <a:t>The hohlraums are manufactured with either depleted uranium (DU), gold (Au), or depleted uranium that has been coated with a thin gold liner and a review of twenty-seven targets used for shots was performed.</a:t>
            </a:r>
          </a:p>
          <a:p>
            <a:endParaRPr lang="en-US" b="1" dirty="0"/>
          </a:p>
          <a:p>
            <a:r>
              <a:rPr lang="en-US" b="1" dirty="0"/>
              <a:t>The chart on the left shows the percentages of each target type that were found to be particle free.  As the data clearly show, gold hohlraums give the best results with respect to target cleanliness, 63% of the gold hohlraum targets were found to be particle free.  This is in stark contrast to DU hohlraums, where only 8% were particle free, and the use of a gold liner over the DU only partially mitigated particle generation.</a:t>
            </a:r>
          </a:p>
          <a:p>
            <a:endParaRPr lang="en-US" b="1" dirty="0"/>
          </a:p>
          <a:p>
            <a:r>
              <a:rPr lang="en-US" b="1" dirty="0"/>
              <a:t>The chart on the right shows the number of particles typically found on targets that were not perfectly clean.  Again the data show that gold hohlraums give the best performance, if particles are found typically there is only one.  Again the performance of DU hohlraums is markedly worst with 10 particles being generally found, and the again the use of the gold liner on the DU only partly mitigates the problem.</a:t>
            </a:r>
          </a:p>
          <a:p>
            <a:endParaRPr lang="en-US" b="1" dirty="0"/>
          </a:p>
          <a:p>
            <a:r>
              <a:rPr lang="en-US" b="1" dirty="0"/>
              <a:t>The shot RI's and shot campaigns have been informed of these findings and make use of them to select a hohlraum material that balances the physics needs with the shot risks.</a:t>
            </a:r>
          </a:p>
        </p:txBody>
      </p:sp>
      <p:sp>
        <p:nvSpPr>
          <p:cNvPr id="4" name="Slide Number Placeholder 3"/>
          <p:cNvSpPr>
            <a:spLocks noGrp="1"/>
          </p:cNvSpPr>
          <p:nvPr>
            <p:ph type="sldNum" sz="quarter" idx="10"/>
          </p:nvPr>
        </p:nvSpPr>
        <p:spPr/>
        <p:txBody>
          <a:bodyPr/>
          <a:lstStyle/>
          <a:p>
            <a:fld id="{4CFDF800-FE0E-A944-8AC1-D57C07B352FC}" type="slidenum">
              <a:rPr lang="en-US" smtClean="0"/>
              <a:pPr/>
              <a:t>20</a:t>
            </a:fld>
            <a:endParaRPr lang="en-US" dirty="0"/>
          </a:p>
        </p:txBody>
      </p:sp>
    </p:spTree>
    <p:extLst>
      <p:ext uri="{BB962C8B-B14F-4D97-AF65-F5344CB8AC3E}">
        <p14:creationId xmlns:p14="http://schemas.microsoft.com/office/powerpoint/2010/main" val="3148076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 ignition targets fielded at NIF continue to be inspected to identify any particles that might exist on the capsule, and shot data, as always, is analyzed and any unusual features are noted.</a:t>
            </a:r>
          </a:p>
          <a:p>
            <a:endParaRPr lang="en-US" b="1" dirty="0"/>
          </a:p>
          <a:p>
            <a:r>
              <a:rPr lang="en-US" b="1" dirty="0"/>
              <a:t>Recently we've seen a new type of feature in the shot data where numerous regions of high emission appear early in the shot and converge towards the center of the capsules.</a:t>
            </a:r>
          </a:p>
          <a:p>
            <a:endParaRPr lang="en-US" b="1" dirty="0"/>
          </a:p>
          <a:p>
            <a:r>
              <a:rPr lang="en-US" b="1" dirty="0"/>
              <a:t>The image in the lower right corner is a self emission x-ray image of a imploding capsule which shows such an event with approximately seven separate, bright features.</a:t>
            </a:r>
          </a:p>
          <a:p>
            <a:endParaRPr lang="en-US" b="1" dirty="0"/>
          </a:p>
          <a:p>
            <a:r>
              <a:rPr lang="en-US" b="1" dirty="0"/>
              <a:t>Looking closely at the particle analysis of the capsule used for this shot we saw that it had numerous white spots on them.</a:t>
            </a:r>
          </a:p>
          <a:p>
            <a:endParaRPr lang="en-US" b="1" dirty="0"/>
          </a:p>
          <a:p>
            <a:r>
              <a:rPr lang="en-US" b="1" dirty="0"/>
              <a:t>The upper right image is a magnified portion of the capsule image showing one of the white spots, and as can be seen here, the spot has an edge to it and so it is just as easily found by the particle detection macro as a dark particle is.</a:t>
            </a:r>
          </a:p>
          <a:p>
            <a:endParaRPr lang="en-US" b="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The exact nature of the defect that is generating these lighter regions in the x-ray image is presently unknown and being investigated.</a:t>
            </a:r>
          </a:p>
          <a:p>
            <a:endParaRPr lang="en-US" b="1" dirty="0"/>
          </a:p>
          <a:p>
            <a:r>
              <a:rPr lang="en-US" b="1" dirty="0"/>
              <a:t>Finally, in order to systematically explore the connection between particles on the capsule and bright features in the shot data, experiments have begun where high Z and low Z materials have been intentionally placed on the capsule in well characterized positions, and high resolution simulations of the effect of particles on the implosion are in progress.</a:t>
            </a:r>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21</a:t>
            </a:fld>
            <a:endParaRPr lang="en-US" dirty="0"/>
          </a:p>
        </p:txBody>
      </p:sp>
    </p:spTree>
    <p:extLst>
      <p:ext uri="{BB962C8B-B14F-4D97-AF65-F5344CB8AC3E}">
        <p14:creationId xmlns:p14="http://schemas.microsoft.com/office/powerpoint/2010/main" val="2777015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22</a:t>
            </a:fld>
            <a:endParaRPr lang="en-US" dirty="0"/>
          </a:p>
        </p:txBody>
      </p:sp>
    </p:spTree>
    <p:extLst>
      <p:ext uri="{BB962C8B-B14F-4D97-AF65-F5344CB8AC3E}">
        <p14:creationId xmlns:p14="http://schemas.microsoft.com/office/powerpoint/2010/main" val="1389741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Movie</a:t>
            </a:r>
          </a:p>
        </p:txBody>
      </p:sp>
      <p:sp>
        <p:nvSpPr>
          <p:cNvPr id="4" name="Slide Number Placeholder 3"/>
          <p:cNvSpPr>
            <a:spLocks noGrp="1"/>
          </p:cNvSpPr>
          <p:nvPr>
            <p:ph type="sldNum" sz="quarter" idx="5"/>
          </p:nvPr>
        </p:nvSpPr>
        <p:spPr/>
        <p:txBody>
          <a:bodyPr/>
          <a:lstStyle/>
          <a:p>
            <a:fld id="{4CFDF800-FE0E-A944-8AC1-D57C07B352FC}" type="slidenum">
              <a:rPr lang="en-US" smtClean="0"/>
              <a:pPr/>
              <a:t>26</a:t>
            </a:fld>
            <a:endParaRPr lang="en-US" dirty="0"/>
          </a:p>
        </p:txBody>
      </p:sp>
    </p:spTree>
    <p:extLst>
      <p:ext uri="{BB962C8B-B14F-4D97-AF65-F5344CB8AC3E}">
        <p14:creationId xmlns:p14="http://schemas.microsoft.com/office/powerpoint/2010/main" val="1490833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Movies</a:t>
            </a:r>
          </a:p>
        </p:txBody>
      </p:sp>
      <p:sp>
        <p:nvSpPr>
          <p:cNvPr id="4" name="Slide Number Placeholder 3"/>
          <p:cNvSpPr>
            <a:spLocks noGrp="1"/>
          </p:cNvSpPr>
          <p:nvPr>
            <p:ph type="sldNum" sz="quarter" idx="5"/>
          </p:nvPr>
        </p:nvSpPr>
        <p:spPr/>
        <p:txBody>
          <a:bodyPr/>
          <a:lstStyle/>
          <a:p>
            <a:fld id="{4CFDF800-FE0E-A944-8AC1-D57C07B352FC}" type="slidenum">
              <a:rPr lang="en-US" smtClean="0"/>
              <a:pPr/>
              <a:t>28</a:t>
            </a:fld>
            <a:endParaRPr lang="en-US" dirty="0"/>
          </a:p>
        </p:txBody>
      </p:sp>
    </p:spTree>
    <p:extLst>
      <p:ext uri="{BB962C8B-B14F-4D97-AF65-F5344CB8AC3E}">
        <p14:creationId xmlns:p14="http://schemas.microsoft.com/office/powerpoint/2010/main" val="404645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400" b="1">
                <a:solidFill>
                  <a:schemeClr val="tx1"/>
                </a:solidFill>
                <a:latin typeface="Helvetica" pitchFamily="34" charset="0"/>
                <a:ea typeface="MS PGothic" pitchFamily="34" charset="-128"/>
              </a:defRPr>
            </a:lvl1pPr>
            <a:lvl2pPr marL="742950" indent="-285750" eaLnBrk="0" hangingPunct="0">
              <a:defRPr sz="1400" b="1">
                <a:solidFill>
                  <a:schemeClr val="tx1"/>
                </a:solidFill>
                <a:latin typeface="Helvetica" pitchFamily="34" charset="0"/>
                <a:ea typeface="MS PGothic" pitchFamily="34" charset="-128"/>
              </a:defRPr>
            </a:lvl2pPr>
            <a:lvl3pPr marL="1143000" indent="-228600" eaLnBrk="0" hangingPunct="0">
              <a:defRPr sz="1400" b="1">
                <a:solidFill>
                  <a:schemeClr val="tx1"/>
                </a:solidFill>
                <a:latin typeface="Helvetica" pitchFamily="34" charset="0"/>
                <a:ea typeface="MS PGothic" pitchFamily="34" charset="-128"/>
              </a:defRPr>
            </a:lvl3pPr>
            <a:lvl4pPr marL="1600200" indent="-228600" eaLnBrk="0" hangingPunct="0">
              <a:defRPr sz="1400" b="1">
                <a:solidFill>
                  <a:schemeClr val="tx1"/>
                </a:solidFill>
                <a:latin typeface="Helvetica" pitchFamily="34" charset="0"/>
                <a:ea typeface="MS PGothic" pitchFamily="34" charset="-128"/>
              </a:defRPr>
            </a:lvl4pPr>
            <a:lvl5pPr marL="2057400" indent="-228600" eaLnBrk="0" hangingPunct="0">
              <a:defRPr sz="1400" b="1">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Helvetic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0DEE80-354C-46BA-8A8B-DB8F10F56CEB}" type="slidenum">
              <a:rPr kumimoji="0" lang="en-US" altLang="en-US" sz="1200" b="1" i="0" u="none" strike="noStrike" kern="1200" cap="none" spc="0" normalizeH="0" baseline="0" noProof="0">
                <a:ln>
                  <a:noFill/>
                </a:ln>
                <a:solidFill>
                  <a:prstClr val="black"/>
                </a:solidFill>
                <a:effectLst/>
                <a:uLnTx/>
                <a:uFillTx/>
                <a:latin typeface="Helvetic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dirty="0">
              <a:ln>
                <a:noFill/>
              </a:ln>
              <a:solidFill>
                <a:prstClr val="black"/>
              </a:solidFill>
              <a:effectLst/>
              <a:uLnTx/>
              <a:uFillTx/>
              <a:latin typeface="Helvetica" pitchFamily="34" charset="0"/>
              <a:ea typeface="MS PGothic" pitchFamily="34" charset="-128"/>
              <a:cs typeface="+mn-cs"/>
            </a:endParaRPr>
          </a:p>
        </p:txBody>
      </p:sp>
      <p:sp>
        <p:nvSpPr>
          <p:cNvPr id="23554" name="Rectangle 2"/>
          <p:cNvSpPr>
            <a:spLocks noGrp="1" noRot="1" noChangeAspect="1" noChangeArrowheads="1" noTextEdit="1"/>
          </p:cNvSpPr>
          <p:nvPr>
            <p:ph type="sldImg"/>
          </p:nvPr>
        </p:nvSpPr>
        <p:spPr>
          <a:xfrm>
            <a:off x="1143000" y="685800"/>
            <a:ext cx="4572000" cy="3429000"/>
          </a:xfrm>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DIVOT shots???? </a:t>
            </a:r>
          </a:p>
        </p:txBody>
      </p:sp>
    </p:spTree>
    <p:extLst>
      <p:ext uri="{BB962C8B-B14F-4D97-AF65-F5344CB8AC3E}">
        <p14:creationId xmlns:p14="http://schemas.microsoft.com/office/powerpoint/2010/main" val="3375050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Instead of performing mathematical calculations that attempt to determine the correct pairing of particles in the two images we can use an image coincidence approach.</a:t>
            </a:r>
          </a:p>
          <a:p>
            <a:endParaRPr lang="en-US" b="1" dirty="0"/>
          </a:p>
          <a:p>
            <a:r>
              <a:rPr lang="en-US" b="1" dirty="0"/>
              <a:t>This is accomplished by taking the calculated displacement that a particle on a particular target component would experience, and using it to translate the deviated image by an amount that is equal and opposite to that distance.</a:t>
            </a:r>
          </a:p>
          <a:p>
            <a:endParaRPr lang="en-US" b="1" dirty="0"/>
          </a:p>
          <a:p>
            <a:r>
              <a:rPr lang="en-US" b="1" dirty="0"/>
              <a:t>This results in a return of the particles to their starting point as defined by the aligned image, if and only if they are on the surface for which the calculation is being performed.</a:t>
            </a:r>
          </a:p>
          <a:p>
            <a:endParaRPr lang="en-US" b="1" dirty="0"/>
          </a:p>
          <a:p>
            <a:r>
              <a:rPr lang="en-US" b="1" dirty="0"/>
              <a:t>In the example above the deviated image has been translated by an amount that undoes the displacement a particle on the capsule would have undergone, and as we can see, the red circle  that marks the capsule position has been re-centered.</a:t>
            </a:r>
          </a:p>
          <a:p>
            <a:endParaRPr lang="en-US" b="1" dirty="0"/>
          </a:p>
          <a:p>
            <a:r>
              <a:rPr lang="en-US" b="1" dirty="0"/>
              <a:t>In this example, to identify particles that are candidates for being on the capsule we simply multiply the aligned image by the translated deviated image to create a coincidence image where all particles other than those that have a high probability of being on the capsule have been eliminated.</a:t>
            </a:r>
          </a:p>
          <a:p>
            <a:endParaRPr lang="en-US" b="1" dirty="0"/>
          </a:p>
          <a:p>
            <a:r>
              <a:rPr lang="en-US" b="1" dirty="0"/>
              <a:t>This sequence of operations is performed for each of the eight surfaces in the target system to identify the candidates for each of the possible locations.</a:t>
            </a:r>
          </a:p>
          <a:p>
            <a:endParaRPr lang="en-US" b="1" dirty="0"/>
          </a:p>
          <a:p>
            <a:endParaRPr lang="en-US" b="1" dirty="0"/>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30</a:t>
            </a:fld>
            <a:endParaRPr lang="en-US" dirty="0"/>
          </a:p>
        </p:txBody>
      </p:sp>
    </p:spTree>
    <p:extLst>
      <p:ext uri="{BB962C8B-B14F-4D97-AF65-F5344CB8AC3E}">
        <p14:creationId xmlns:p14="http://schemas.microsoft.com/office/powerpoint/2010/main" val="3019404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one place on the target where it is not possible to distinguish between different surfaces is at the top of the target, at the LEH and Storm windows.</a:t>
            </a:r>
          </a:p>
          <a:p>
            <a:endParaRPr lang="en-US" b="1" dirty="0"/>
          </a:p>
          <a:p>
            <a:r>
              <a:rPr lang="en-US" b="1" dirty="0"/>
              <a:t>The separation between these two components is only 0.6mm, which results in a difference in displacement in the deviated image of only two pixels.</a:t>
            </a:r>
          </a:p>
          <a:p>
            <a:endParaRPr lang="en-US" b="1" dirty="0"/>
          </a:p>
          <a:p>
            <a:r>
              <a:rPr lang="en-US" b="1" dirty="0"/>
              <a:t>This is not of a concern as particles determined to be on either of these two surfaces would be treated in the same way when determining if a target was acceptable for a shot.</a:t>
            </a:r>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31</a:t>
            </a:fld>
            <a:endParaRPr lang="en-US" dirty="0"/>
          </a:p>
        </p:txBody>
      </p:sp>
    </p:spTree>
    <p:extLst>
      <p:ext uri="{BB962C8B-B14F-4D97-AF65-F5344CB8AC3E}">
        <p14:creationId xmlns:p14="http://schemas.microsoft.com/office/powerpoint/2010/main" val="84039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first step in the image processing is to use the ImageJ edge finding algorithm to to find all object boundaries.</a:t>
            </a:r>
          </a:p>
          <a:p>
            <a:r>
              <a:rPr lang="en-US" b="1" dirty="0"/>
              <a:t>In the image on the right the results of the edge finding have been changed to yellow and overlaid on the original x-ray image.</a:t>
            </a:r>
          </a:p>
          <a:p>
            <a:r>
              <a:rPr lang="en-US" b="1" dirty="0"/>
              <a:t>As can be seen here, the processing has identified numerous small particles that are not easily observed by eye.</a:t>
            </a:r>
          </a:p>
          <a:p>
            <a:endParaRPr lang="en-US" b="1" dirty="0"/>
          </a:p>
          <a:p>
            <a:r>
              <a:rPr lang="en-US" b="1" dirty="0"/>
              <a:t>However, finding all the possible particles in the x-ray image is only the first step in determining if they are on the capsule or not.  This is due to the facts there there are seven other surfaces associated with the target system where particles may be found, and although we can locate a particle's position in X and Y, a single x-ray images give us no depth information and cannot be used to find the z positions of the particles.</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3</a:t>
            </a:fld>
            <a:endParaRPr lang="en-US" dirty="0"/>
          </a:p>
        </p:txBody>
      </p:sp>
    </p:spTree>
    <p:extLst>
      <p:ext uri="{BB962C8B-B14F-4D97-AF65-F5344CB8AC3E}">
        <p14:creationId xmlns:p14="http://schemas.microsoft.com/office/powerpoint/2010/main" val="234402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schematic of the target system at NIF where we have indicated the different surfaces where particles can be found.  Here we see the capsule which is supported by tents, and here we seethe hohlraum that surrounds it.  Surrounding the cryogenic target are shrouds that protect it from condensation of the background gas.</a:t>
            </a:r>
          </a:p>
          <a:p>
            <a:endParaRPr lang="en-US" b="1" dirty="0"/>
          </a:p>
          <a:p>
            <a:r>
              <a:rPr lang="en-US" b="1" dirty="0"/>
              <a:t>The shrouds have windows in them that permit x-rays to pass through so that the capsule can be imaged, and four of the surfaces where particles may be found are associated with the windows on the upper and lower, and inner and outer shrouds.</a:t>
            </a:r>
          </a:p>
          <a:p>
            <a:endParaRPr lang="en-US" b="1" dirty="0"/>
          </a:p>
          <a:p>
            <a:r>
              <a:rPr lang="en-US" b="1" dirty="0"/>
              <a:t>Particles located on the shroud windows are of absolutely no concern due to the fact that the shrouds are retracted prior to the shot.</a:t>
            </a:r>
          </a:p>
          <a:p>
            <a:endParaRPr lang="en-US" b="1" dirty="0"/>
          </a:p>
          <a:p>
            <a:r>
              <a:rPr lang="en-US" b="1" dirty="0"/>
              <a:t>Particles may also reside on the upper and lower laser entrance hole windows, but are only of concern if they are unusually large, which does not usually happen.</a:t>
            </a:r>
          </a:p>
          <a:p>
            <a:endParaRPr lang="en-US" b="1" dirty="0"/>
          </a:p>
          <a:p>
            <a:r>
              <a:rPr lang="en-US" b="1" dirty="0"/>
              <a:t>Finally, particles may also be found on the X-ray camera window, but these are of no concern with respect to the shot performance.</a:t>
            </a:r>
          </a:p>
          <a:p>
            <a:endParaRPr lang="en-US" b="1" dirty="0"/>
          </a:p>
          <a:p>
            <a:r>
              <a:rPr lang="en-US" b="1" dirty="0"/>
              <a:t>In general, an x-ray image of the capsule will show particles that are resting on several of these surfaces, so the problem becomes one of determining which, if any, are on the capsule.</a:t>
            </a:r>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4</a:t>
            </a:fld>
            <a:endParaRPr lang="en-US" dirty="0"/>
          </a:p>
        </p:txBody>
      </p:sp>
    </p:spTree>
    <p:extLst>
      <p:ext uri="{BB962C8B-B14F-4D97-AF65-F5344CB8AC3E}">
        <p14:creationId xmlns:p14="http://schemas.microsoft.com/office/powerpoint/2010/main" val="50727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While a single x-ray image has no depth information and cannot be used to determine where in Z a particle is located, pairs of images that are obtained with a parallax offset may be used to make such a determination.</a:t>
            </a:r>
          </a:p>
          <a:p>
            <a:r>
              <a:rPr lang="en-US" b="1" dirty="0"/>
              <a:t>This is a cartoon of how a parallax measurement works.</a:t>
            </a:r>
          </a:p>
          <a:p>
            <a:r>
              <a:rPr lang="en-US" b="1" dirty="0"/>
              <a:t>On the left we have a source aligned with a capsule, a red particle above the capsule, and a blue particle below it, and images of all three objects are projected onto the x-ray camera.</a:t>
            </a:r>
          </a:p>
          <a:p>
            <a:endParaRPr lang="en-US" b="1" dirty="0"/>
          </a:p>
          <a:p>
            <a:r>
              <a:rPr lang="en-US" b="1" dirty="0"/>
              <a:t>On the right we can see the effect of shifting the source position.  </a:t>
            </a:r>
          </a:p>
          <a:p>
            <a:r>
              <a:rPr lang="en-US" b="1" dirty="0"/>
              <a:t>The dotted outlines show the original position of the objects, and we see that when the source is deviated the images of the objects projected onto the camera are shifted.</a:t>
            </a:r>
          </a:p>
          <a:p>
            <a:r>
              <a:rPr lang="en-US" b="1" dirty="0"/>
              <a:t>For objects closer to the source, such as the red particle, the shift is larger than that seen for objects closer to the camera, such as the blue particle.</a:t>
            </a:r>
          </a:p>
          <a:p>
            <a:endParaRPr lang="en-US" b="1" dirty="0"/>
          </a:p>
          <a:p>
            <a:r>
              <a:rPr lang="en-US" b="1" dirty="0"/>
              <a:t>By knowing the geometry of the system, that is, the distance between the x-ray source and the x-ray camera, along with the z-position of the capsule, the magnitude of the shift in position in the image of the different objects may be used to determine their z position.</a:t>
            </a:r>
          </a:p>
          <a:p>
            <a:endParaRPr lang="en-US" b="1" dirty="0"/>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5</a:t>
            </a:fld>
            <a:endParaRPr lang="en-US" dirty="0"/>
          </a:p>
        </p:txBody>
      </p:sp>
    </p:spTree>
    <p:extLst>
      <p:ext uri="{BB962C8B-B14F-4D97-AF65-F5344CB8AC3E}">
        <p14:creationId xmlns:p14="http://schemas.microsoft.com/office/powerpoint/2010/main" val="68018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The first step in the parallax image processing is to analyze the aligned image and locate the particles in it.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On the left is the aligned, greyscale image, and on the right we see the result of thresholding this image to separate the particles from the background.  The broken circle comes from image processing artifacts associated with the edge of the tungsten dopant region in the middle of the capsule's shell.</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The image processing was performed using ImageJ, which has 17 different thresholding algorithms that produce a wide range of results depending on the input image.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By a process of trial and error it was determined that using Li's minimum cross entropy thresholding produced the best results in that it was able to distinguish grey particles on a lighter grey background.</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The one downside of using such a sensitive threshold is that some of the noise in the image also gets identified as particles.</a:t>
            </a:r>
          </a:p>
          <a:p>
            <a:endParaRPr lang="en-US" b="1" dirty="0"/>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6</a:t>
            </a:fld>
            <a:endParaRPr lang="en-US" dirty="0"/>
          </a:p>
        </p:txBody>
      </p:sp>
    </p:spTree>
    <p:extLst>
      <p:ext uri="{BB962C8B-B14F-4D97-AF65-F5344CB8AC3E}">
        <p14:creationId xmlns:p14="http://schemas.microsoft.com/office/powerpoint/2010/main" val="3335238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400" b="1" dirty="0"/>
              <a:t>The second step in the parallax image processing is to analyze the deviated image and locate the particles in it.</a:t>
            </a:r>
          </a:p>
          <a:p>
            <a:endParaRPr lang="en-US" sz="1400" b="1" dirty="0"/>
          </a:p>
          <a:p>
            <a:r>
              <a:rPr lang="en-US" sz="1400" b="1" dirty="0"/>
              <a:t>As a reminder, what we are doing in creating the deviated image is we are shifting the x-ray source, and the source shift changes where in the image the particles will be found.  In this example the source shift resulted in all the particles being shifted towards the upper left hand corner of the image, but the magnitude of the shifts for the different particles is dependent upon where in Z they are located.  Using the information in the two images allows us to determine the Z locations of the particles, and once we have that we can determine if any of them are on the capsule.</a:t>
            </a:r>
          </a:p>
          <a:p>
            <a:endParaRPr lang="en-US" sz="1400" b="1" dirty="0"/>
          </a:p>
          <a:p>
            <a:r>
              <a:rPr lang="en-US" sz="1400" b="1" dirty="0"/>
              <a:t>The difficulty is that, in order to be able to do the calculation, for every particle we see in the aligned image we have to find where that particular particle ended up in the deviated image.</a:t>
            </a:r>
          </a:p>
          <a:p>
            <a:endParaRPr lang="en-US" sz="1400" b="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400" b="1" dirty="0"/>
              <a:t>For larger particles with distinctive shapes, such as these two, the association of the pairs in the two images is relatively straightforward, but given the number of small particles generally observed, making a complete set of unique pairs from the two images is not something that can be done by hand!</a:t>
            </a:r>
          </a:p>
          <a:p>
            <a:endParaRPr lang="en-US" sz="1400" b="1" dirty="0"/>
          </a:p>
          <a:p>
            <a:r>
              <a:rPr lang="en-US" sz="1400" b="1" dirty="0"/>
              <a:t>In addition to the complexity of just handling the large number of particles generally observed, there is also the problem of unique identification of the correct pairs when there is a region with several near neighbors that can be paired in different ways, for example these regions here.</a:t>
            </a:r>
          </a:p>
          <a:p>
            <a:r>
              <a:rPr lang="en-US" sz="1400" b="1" dirty="0"/>
              <a:t/>
            </a:r>
            <a:br>
              <a:rPr lang="en-US" sz="1400" b="1" dirty="0"/>
            </a:br>
            <a:r>
              <a:rPr lang="en-US" sz="1400" b="1" dirty="0"/>
              <a:t>Finally, each of images contains noise that can potentially lead to false positives, complicating the process of making the full list of unique pairs.</a:t>
            </a:r>
          </a:p>
          <a:p>
            <a:endParaRPr lang="en-US" sz="1400" b="1" dirty="0"/>
          </a:p>
          <a:p>
            <a:endParaRPr lang="en-US" sz="1400" b="1" dirty="0"/>
          </a:p>
          <a:p>
            <a:endParaRPr lang="en-US" sz="1400" b="1" dirty="0"/>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7</a:t>
            </a:fld>
            <a:endParaRPr lang="en-US" dirty="0"/>
          </a:p>
        </p:txBody>
      </p:sp>
    </p:spTree>
    <p:extLst>
      <p:ext uri="{BB962C8B-B14F-4D97-AF65-F5344CB8AC3E}">
        <p14:creationId xmlns:p14="http://schemas.microsoft.com/office/powerpoint/2010/main" val="64077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looking closely at the schematic of a target fielded at NIF one thing that becomes clear is that the relative positions of all the components where particles may be found is fixed and well known.  For example the distance between the capsule centerline and the outer shroud window is always 17.9 mm.</a:t>
            </a:r>
          </a:p>
          <a:p>
            <a:endParaRPr lang="en-US" b="1" dirty="0"/>
          </a:p>
          <a:p>
            <a:r>
              <a:rPr lang="en-US" b="1" dirty="0"/>
              <a:t>As the amount of displacement a particle will undergo in the deviated parallax image is based upon where it is located in Z, the fixed positions of the target components imply different, well-defined displacements for particles on each of the different surfaces.</a:t>
            </a:r>
          </a:p>
          <a:p>
            <a:endParaRPr lang="en-US" b="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For example, as seen in the chart on the right, for a nominal shift of the x-ray source the displacement of the capsule in the deviated image would be 317 pixels, while any particles found on the upper or lower LEH windows would be deviated by 338 and 298 pixels, respectively.</a:t>
            </a:r>
          </a:p>
          <a:p>
            <a:endParaRPr lang="en-US" b="1" dirty="0"/>
          </a:p>
          <a:p>
            <a:r>
              <a:rPr lang="en-US" b="1" dirty="0"/>
              <a:t>We can exploit the fact that there are only a small number of known displacements in the deviated image to create a process that makes the identifications of the particles easier.  Instead of calculating displacement vectors for all possible pairs of particles in the two parallax images and then sorting that list to determine which ones give the actual set of matched pairs, we can use an image processing approach based on translating the deviated image in its entirety.  The amount of translation to be used will be defined by the particular component we are looking at.  For example if we wanted to identify the particles on the Top Outer Shroud we would back translate the deviated image by 405 pixels, that will put particles that were on the shroud back where they came from.</a:t>
            </a:r>
          </a:p>
          <a:p>
            <a:endParaRPr lang="en-US" b="1" dirty="0"/>
          </a:p>
          <a:p>
            <a:r>
              <a:rPr lang="en-US" b="1" dirty="0"/>
              <a:t>We can then take the original aligned image and compare it to the deviated image that has been back translated.  If we find any coincidences in particle positions we will have found the particles on that particular component.  The following series of images will give a visual representation of the calculations that are performed.</a:t>
            </a:r>
          </a:p>
          <a:p>
            <a:endParaRPr lang="en-US" b="1" dirty="0"/>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8</a:t>
            </a:fld>
            <a:endParaRPr lang="en-US" dirty="0"/>
          </a:p>
        </p:txBody>
      </p:sp>
    </p:spTree>
    <p:extLst>
      <p:ext uri="{BB962C8B-B14F-4D97-AF65-F5344CB8AC3E}">
        <p14:creationId xmlns:p14="http://schemas.microsoft.com/office/powerpoint/2010/main" val="39509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 the left is a composite image of the aligned image and back-translated deviated image that was made to help visualize the image processing approach that is being used to identify the particle locations.  It was created by having the particles in the thresholded aligned image changed to red, the particles in the deviated image that has been back translated changed to green, and adding the two images together.</a:t>
            </a:r>
          </a:p>
          <a:p>
            <a:endParaRPr lang="en-US" b="1" dirty="0"/>
          </a:p>
          <a:p>
            <a:r>
              <a:rPr lang="en-US" b="1" dirty="0"/>
              <a:t>The amount of back translation used in this example is actually zero so as to search for particles that are on the X-ray camera window.  This is because these particles being so close to the image plane means they remain fixed in position even when the source is deviated.</a:t>
            </a:r>
          </a:p>
          <a:p>
            <a:endParaRPr lang="en-US" b="1" dirty="0"/>
          </a:p>
          <a:p>
            <a:r>
              <a:rPr lang="en-US" b="1" dirty="0"/>
              <a:t>On the right we have a coincidence image which was created by multiplying the thresholded aligned image with the back translated deviated image.  As we can see here, it is only at locations where a particle exists in both images that we get a particle in the coincidence image, and in this particular case what we see here are the particles on the x-ray camera window.</a:t>
            </a:r>
          </a:p>
          <a:p>
            <a:endParaRPr lang="en-US" b="1" dirty="0"/>
          </a:p>
          <a:p>
            <a:r>
              <a:rPr lang="en-US" b="1" dirty="0"/>
              <a:t>This creation of a coincidence image is performed for each of the eight surfaces in the target system where particles may be found, ....</a:t>
            </a:r>
          </a:p>
          <a:p>
            <a:endParaRPr lang="en-US" b="1" dirty="0"/>
          </a:p>
        </p:txBody>
      </p:sp>
      <p:sp>
        <p:nvSpPr>
          <p:cNvPr id="4" name="Slide Number Placeholder 3"/>
          <p:cNvSpPr>
            <a:spLocks noGrp="1"/>
          </p:cNvSpPr>
          <p:nvPr>
            <p:ph type="sldNum" sz="quarter" idx="5"/>
          </p:nvPr>
        </p:nvSpPr>
        <p:spPr/>
        <p:txBody>
          <a:bodyPr/>
          <a:lstStyle/>
          <a:p>
            <a:pPr>
              <a:defRPr/>
            </a:pPr>
            <a:fld id="{D47CFAF8-BC64-0C49-AFB7-4074348AB1E9}" type="slidenum">
              <a:rPr lang="en-US"/>
              <a:pPr>
                <a:defRPr/>
              </a:pPr>
              <a:t>9</a:t>
            </a:fld>
            <a:endParaRPr lang="en-US" dirty="0"/>
          </a:p>
        </p:txBody>
      </p:sp>
    </p:spTree>
    <p:extLst>
      <p:ext uri="{BB962C8B-B14F-4D97-AF65-F5344CB8AC3E}">
        <p14:creationId xmlns:p14="http://schemas.microsoft.com/office/powerpoint/2010/main" val="3799475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BA603894-002C-9D47-BCD5-BE6C49A78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5063"/>
            <a:ext cx="9144000"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D4DE268-DFE4-D44C-8467-5D7942FD3AC6}"/>
              </a:ext>
            </a:extLst>
          </p:cNvPr>
          <p:cNvSpPr/>
          <p:nvPr/>
        </p:nvSpPr>
        <p:spPr>
          <a:xfrm>
            <a:off x="0" y="6396038"/>
            <a:ext cx="9144000" cy="465137"/>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sp>
        <p:nvSpPr>
          <p:cNvPr id="7" name="TextBox 13">
            <a:extLst>
              <a:ext uri="{FF2B5EF4-FFF2-40B4-BE49-F238E27FC236}">
                <a16:creationId xmlns:a16="http://schemas.microsoft.com/office/drawing/2014/main" id="{A94784C4-C45A-6D40-B4A1-E792C224EFB0}"/>
              </a:ext>
            </a:extLst>
          </p:cNvPr>
          <p:cNvSpPr txBox="1">
            <a:spLocks noChangeArrowheads="1"/>
          </p:cNvSpPr>
          <p:nvPr/>
        </p:nvSpPr>
        <p:spPr bwMode="auto">
          <a:xfrm>
            <a:off x="68263" y="6416675"/>
            <a:ext cx="4503737"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300"/>
              </a:spcAft>
              <a:defRPr/>
            </a:pPr>
            <a:r>
              <a:rPr lang="en-US" altLang="en-US" sz="800" dirty="0">
                <a:solidFill>
                  <a:schemeClr val="bg1"/>
                </a:solidFill>
                <a:cs typeface="Arial" panose="020B0604020202020204" pitchFamily="34" charset="0"/>
              </a:rPr>
              <a:t>LLNL-PRES-XXXXXX</a:t>
            </a:r>
          </a:p>
          <a:p>
            <a:pPr eaLnBrk="1" hangingPunct="1">
              <a:lnSpc>
                <a:spcPct val="90000"/>
              </a:lnSpc>
              <a:spcAft>
                <a:spcPts val="600"/>
              </a:spcAft>
              <a:defRPr/>
            </a:pPr>
            <a:r>
              <a:rPr lang="en-US" altLang="en-US" sz="700" dirty="0">
                <a:solidFill>
                  <a:schemeClr val="bg1"/>
                </a:solidFill>
                <a:cs typeface="Arial" panose="020B0604020202020204" pitchFamily="34" charset="0"/>
              </a:rPr>
              <a:t>This work was performed under the auspices of the U.S. Department of Energy by Lawrence Livermore National Laboratory under contract DE-AC52-07NA27344. Lawrence Livermore National Security, LLC</a:t>
            </a:r>
          </a:p>
        </p:txBody>
      </p:sp>
      <p:pic>
        <p:nvPicPr>
          <p:cNvPr id="8" name="Picture 15" descr="LLNL_Logo_WHT-LRG.png">
            <a:extLst>
              <a:ext uri="{FF2B5EF4-FFF2-40B4-BE49-F238E27FC236}">
                <a16:creationId xmlns:a16="http://schemas.microsoft.com/office/drawing/2014/main" id="{E8F62A5B-B185-2646-84A6-0C6F4D88F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6473825"/>
            <a:ext cx="18653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5A216E2-A1E9-B14F-B533-7F0F0E3ACE30}"/>
              </a:ext>
            </a:extLst>
          </p:cNvPr>
          <p:cNvSpPr/>
          <p:nvPr/>
        </p:nvSpPr>
        <p:spPr>
          <a:xfrm>
            <a:off x="0" y="0"/>
            <a:ext cx="9144000" cy="112713"/>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sp>
        <p:nvSpPr>
          <p:cNvPr id="10" name="Title 9"/>
          <p:cNvSpPr>
            <a:spLocks noGrp="1"/>
          </p:cNvSpPr>
          <p:nvPr>
            <p:ph type="title"/>
          </p:nvPr>
        </p:nvSpPr>
        <p:spPr>
          <a:xfrm>
            <a:off x="457200" y="684808"/>
            <a:ext cx="8229600" cy="954107"/>
          </a:xfrm>
        </p:spPr>
        <p:txBody>
          <a:bodyPr>
            <a:spAutoFit/>
          </a:bodyPr>
          <a:lstStyle>
            <a:lvl1pPr algn="l">
              <a:lnSpc>
                <a:spcPts val="3360"/>
              </a:lnSpc>
              <a:defRPr sz="2800" b="1" i="0" baseline="0">
                <a:solidFill>
                  <a:schemeClr val="accent1">
                    <a:lumMod val="75000"/>
                  </a:schemeClr>
                </a:solidFill>
                <a:effectLst/>
                <a:latin typeface="Calibri"/>
                <a:cs typeface="Arial"/>
              </a:defRPr>
            </a:lvl1pPr>
          </a:lstStyle>
          <a:p>
            <a:r>
              <a:rPr lang="en-US"/>
              <a:t>Click to edit Master title style</a:t>
            </a:r>
            <a:endParaRPr lang="en-US" dirty="0"/>
          </a:p>
        </p:txBody>
      </p:sp>
      <p:sp>
        <p:nvSpPr>
          <p:cNvPr id="12" name="Text Placeholder 11"/>
          <p:cNvSpPr>
            <a:spLocks noGrp="1"/>
          </p:cNvSpPr>
          <p:nvPr>
            <p:ph type="body" sz="quarter" idx="13"/>
          </p:nvPr>
        </p:nvSpPr>
        <p:spPr>
          <a:xfrm>
            <a:off x="457201" y="2144545"/>
            <a:ext cx="5629274" cy="369888"/>
          </a:xfrm>
        </p:spPr>
        <p:txBody>
          <a:bodyPr>
            <a:noAutofit/>
          </a:bodyPr>
          <a:lstStyle>
            <a:lvl1pPr>
              <a:lnSpc>
                <a:spcPts val="2200"/>
              </a:lnSpc>
              <a:buNone/>
              <a:defRPr sz="2000" b="0">
                <a:latin typeface="Calibri"/>
                <a:cs typeface="Calibri"/>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p:nvPr>
        </p:nvSpPr>
        <p:spPr>
          <a:xfrm>
            <a:off x="4572001" y="3216397"/>
            <a:ext cx="4572000" cy="477838"/>
          </a:xfrm>
        </p:spPr>
        <p:txBody>
          <a:bodyPr rIns="182880" anchor="b">
            <a:noAutofit/>
          </a:bodyPr>
          <a:lstStyle>
            <a:lvl1pPr marL="57150" indent="0" algn="r">
              <a:spcBef>
                <a:spcPts val="0"/>
              </a:spcBef>
              <a:buNone/>
              <a:defRPr sz="1600" b="0">
                <a:latin typeface="Calibri"/>
                <a:cs typeface="Calibri"/>
              </a:defRPr>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90058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2" name="Picture 10" descr="LLNL_Logo_WHT-LRG.png">
            <a:extLst>
              <a:ext uri="{FF2B5EF4-FFF2-40B4-BE49-F238E27FC236}">
                <a16:creationId xmlns:a16="http://schemas.microsoft.com/office/drawing/2014/main" id="{7C8FE554-4A6C-DB4B-969B-481B6D437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13" y="5437188"/>
            <a:ext cx="3602037"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9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AD07-D7EC-964A-9657-FA281F3E61A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2687E15-FDF4-0049-A9B3-034C0C3C87BD}"/>
              </a:ext>
            </a:extLst>
          </p:cNvPr>
          <p:cNvSpPr>
            <a:spLocks noGrp="1"/>
          </p:cNvSpPr>
          <p:nvPr>
            <p:ph type="subTitle" idx="1"/>
          </p:nvPr>
        </p:nvSpPr>
        <p:spPr>
          <a:xfrm>
            <a:off x="1143000" y="3602038"/>
            <a:ext cx="6858000" cy="1655762"/>
          </a:xfrm>
        </p:spPr>
        <p:txBody>
          <a:bodyPr/>
          <a:lstStyle>
            <a:lvl1pPr marL="0" indent="0" algn="ctr">
              <a:buNone/>
              <a:defRPr sz="1800"/>
            </a:lvl1pPr>
            <a:lvl2pPr marL="342889" indent="0" algn="ctr">
              <a:buNone/>
              <a:defRPr sz="1500"/>
            </a:lvl2pPr>
            <a:lvl3pPr marL="685777" indent="0" algn="ctr">
              <a:buNone/>
              <a:defRPr sz="1350"/>
            </a:lvl3pPr>
            <a:lvl4pPr marL="1028666" indent="0" algn="ctr">
              <a:buNone/>
              <a:defRPr sz="1200"/>
            </a:lvl4pPr>
            <a:lvl5pPr marL="1371554" indent="0" algn="ctr">
              <a:buNone/>
              <a:defRPr sz="1200"/>
            </a:lvl5pPr>
            <a:lvl6pPr marL="1714443" indent="0" algn="ctr">
              <a:buNone/>
              <a:defRPr sz="1200"/>
            </a:lvl6pPr>
            <a:lvl7pPr marL="2057331" indent="0" algn="ctr">
              <a:buNone/>
              <a:defRPr sz="1200"/>
            </a:lvl7pPr>
            <a:lvl8pPr marL="2400220" indent="0" algn="ctr">
              <a:buNone/>
              <a:defRPr sz="1200"/>
            </a:lvl8pPr>
            <a:lvl9pPr marL="2743109"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45B6097-3423-9E4B-84BF-DAF1266FBD4B}"/>
              </a:ext>
            </a:extLst>
          </p:cNvPr>
          <p:cNvSpPr>
            <a:spLocks noGrp="1"/>
          </p:cNvSpPr>
          <p:nvPr>
            <p:ph type="dt" sz="half" idx="10"/>
          </p:nvPr>
        </p:nvSpPr>
        <p:spPr/>
        <p:txBody>
          <a:bodyPr/>
          <a:lstStyle/>
          <a:p>
            <a:fld id="{8CF791E8-8978-9C45-829B-72B257DA0753}" type="datetimeFigureOut">
              <a:rPr lang="en-US" smtClean="0"/>
              <a:t>4/22/2019</a:t>
            </a:fld>
            <a:endParaRPr lang="en-US" dirty="0"/>
          </a:p>
        </p:txBody>
      </p:sp>
      <p:sp>
        <p:nvSpPr>
          <p:cNvPr id="5" name="Footer Placeholder 4">
            <a:extLst>
              <a:ext uri="{FF2B5EF4-FFF2-40B4-BE49-F238E27FC236}">
                <a16:creationId xmlns:a16="http://schemas.microsoft.com/office/drawing/2014/main" id="{501DCA0B-FE93-0244-8F82-9519F12C9C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E7E941-8F90-AD46-8A7A-868E9F18619B}"/>
              </a:ext>
            </a:extLst>
          </p:cNvPr>
          <p:cNvSpPr>
            <a:spLocks noGrp="1"/>
          </p:cNvSpPr>
          <p:nvPr>
            <p:ph type="sldNum" sz="quarter" idx="12"/>
          </p:nvPr>
        </p:nvSpPr>
        <p:spPr/>
        <p:txBody>
          <a:bodyPr/>
          <a:lstStyle/>
          <a:p>
            <a:fld id="{A0328061-6379-3848-A21F-480B67D6F872}" type="slidenum">
              <a:rPr lang="en-US" smtClean="0"/>
              <a:t>‹#›</a:t>
            </a:fld>
            <a:endParaRPr lang="en-US" dirty="0"/>
          </a:p>
        </p:txBody>
      </p:sp>
    </p:spTree>
    <p:extLst>
      <p:ext uri="{BB962C8B-B14F-4D97-AF65-F5344CB8AC3E}">
        <p14:creationId xmlns:p14="http://schemas.microsoft.com/office/powerpoint/2010/main" val="2733931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5000" y="447679"/>
            <a:ext cx="6680200" cy="403225"/>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BF2C2FE-3AEE-4C0B-A39E-EDD8342A7BF4}" type="datetime1">
              <a:rPr lang="en-US" altLang="en-US"/>
              <a:pPr/>
              <a:t>4/22/2019</a:t>
            </a:fld>
            <a:endParaRPr lang="en-US" altLang="en-US" sz="1350" dirty="0"/>
          </a:p>
        </p:txBody>
      </p:sp>
    </p:spTree>
    <p:extLst>
      <p:ext uri="{BB962C8B-B14F-4D97-AF65-F5344CB8AC3E}">
        <p14:creationId xmlns:p14="http://schemas.microsoft.com/office/powerpoint/2010/main" val="317222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17573"/>
            <a:ext cx="8229600" cy="1010705"/>
          </a:xfrm>
        </p:spPr>
        <p:txBody>
          <a:bodyPr/>
          <a:lstStyle>
            <a:lvl1pPr>
              <a:defRPr>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859453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p:cNvSpPr>
            <a:spLocks noGrp="1"/>
          </p:cNvSpPr>
          <p:nvPr>
            <p:ph type="title"/>
          </p:nvPr>
        </p:nvSpPr>
        <p:spPr>
          <a:xfrm>
            <a:off x="457200" y="219507"/>
            <a:ext cx="8229600" cy="1008771"/>
          </a:xfrm>
          <a:prstGeom prst="rect">
            <a:avLst/>
          </a:prstGeom>
          <a:effectLst/>
        </p:spPr>
        <p:txBody>
          <a:bodyPr/>
          <a:lstStyle/>
          <a:p>
            <a:r>
              <a:rPr lang="en-US"/>
              <a:t>Click to edit Master title style</a:t>
            </a:r>
            <a:endParaRPr lang="en-US" dirty="0"/>
          </a:p>
        </p:txBody>
      </p:sp>
    </p:spTree>
    <p:extLst>
      <p:ext uri="{BB962C8B-B14F-4D97-AF65-F5344CB8AC3E}">
        <p14:creationId xmlns:p14="http://schemas.microsoft.com/office/powerpoint/2010/main" val="1133302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217041"/>
            <a:ext cx="8229600" cy="1011237"/>
          </a:xfrm>
        </p:spPr>
        <p:txBody>
          <a:bodyPr/>
          <a:lstStyle>
            <a:lvl1pPr>
              <a:lnSpc>
                <a:spcPct val="90000"/>
              </a:lnSpc>
              <a:defRPr>
                <a:solidFill>
                  <a:schemeClr val="accent1">
                    <a:lumMod val="75000"/>
                  </a:schemeClr>
                </a:solidFill>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276350"/>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542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217041"/>
            <a:ext cx="8229600" cy="1011237"/>
          </a:xfrm>
        </p:spPr>
        <p:txBody>
          <a:bodyPr/>
          <a:lstStyle>
            <a:lvl1pPr>
              <a:lnSpc>
                <a:spcPct val="90000"/>
              </a:lnSpc>
              <a:defRPr>
                <a:solidFill>
                  <a:schemeClr val="accent1">
                    <a:lumMod val="75000"/>
                  </a:schemeClr>
                </a:solidFill>
                <a:effectLst/>
              </a:defRPr>
            </a:lvl1pPr>
          </a:lstStyle>
          <a:p>
            <a:r>
              <a:rPr lang="en-US"/>
              <a:t>Click to edit Master title style</a:t>
            </a:r>
            <a:endParaRPr lang="en-US" dirty="0"/>
          </a:p>
        </p:txBody>
      </p:sp>
      <p:sp>
        <p:nvSpPr>
          <p:cNvPr id="4" name="Content Placeholder 2"/>
          <p:cNvSpPr>
            <a:spLocks noGrp="1"/>
          </p:cNvSpPr>
          <p:nvPr>
            <p:ph idx="1"/>
          </p:nvPr>
        </p:nvSpPr>
        <p:spPr>
          <a:xfrm>
            <a:off x="4726214" y="1276350"/>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474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17041"/>
            <a:ext cx="8229600" cy="1011237"/>
          </a:xfrm>
        </p:spPr>
        <p:txBody>
          <a:bodyPr/>
          <a:lstStyle>
            <a:lvl1pPr>
              <a:lnSpc>
                <a:spcPct val="90000"/>
              </a:lnSpc>
              <a:defRPr>
                <a:solidFill>
                  <a:schemeClr val="accent1">
                    <a:lumMod val="75000"/>
                  </a:schemeClr>
                </a:solidFill>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276350"/>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718649" y="1276350"/>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9299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184275"/>
            <a:ext cx="9144000" cy="5240338"/>
          </a:xfrm>
        </p:spPr>
        <p:txBody>
          <a:bodyPr rtlCol="0">
            <a:normAutofit/>
          </a:bodyPr>
          <a:lstStyle/>
          <a:p>
            <a:pPr lvl="0"/>
            <a:r>
              <a:rPr lang="en-US" noProof="0" dirty="0"/>
              <a:t>Click icon to add picture</a:t>
            </a:r>
          </a:p>
        </p:txBody>
      </p:sp>
      <p:sp>
        <p:nvSpPr>
          <p:cNvPr id="9" name="Title 8">
            <a:extLst>
              <a:ext uri="{FF2B5EF4-FFF2-40B4-BE49-F238E27FC236}">
                <a16:creationId xmlns:a16="http://schemas.microsoft.com/office/drawing/2014/main" id="{7B3745C7-F628-EB4B-AA7C-4215B4AD4753}"/>
              </a:ext>
            </a:extLst>
          </p:cNvPr>
          <p:cNvSpPr>
            <a:spLocks noGrp="1"/>
          </p:cNvSpPr>
          <p:nvPr>
            <p:ph type="title"/>
          </p:nvPr>
        </p:nvSpPr>
        <p:spPr>
          <a:xfrm>
            <a:off x="457200" y="217041"/>
            <a:ext cx="8229600" cy="1011237"/>
          </a:xfrm>
        </p:spPr>
        <p:txBody>
          <a:bodyPr/>
          <a:lstStyle>
            <a:lvl1pPr>
              <a:defRPr>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116375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EFB97DA-9644-6D46-A787-2F9DC9B6ECF0}"/>
              </a:ext>
            </a:extLst>
          </p:cNvPr>
          <p:cNvSpPr txBox="1">
            <a:spLocks/>
          </p:cNvSpPr>
          <p:nvPr/>
        </p:nvSpPr>
        <p:spPr>
          <a:xfrm>
            <a:off x="457200" y="179388"/>
            <a:ext cx="8229600" cy="1011237"/>
          </a:xfrm>
          <a:prstGeom prst="rect">
            <a:avLst/>
          </a:prstGeom>
          <a:effectLst/>
        </p:spPr>
        <p:txBody>
          <a:bodyPr lIns="0" rIns="45720">
            <a:scene3d>
              <a:camera prst="orthographicFront"/>
              <a:lightRig rig="threePt" dir="t">
                <a:rot lat="0" lon="0" rev="4800000"/>
              </a:lightRig>
            </a:scene3d>
            <a:sp3d prstMaterial="matte"/>
          </a:bodyPr>
          <a:lstStyle>
            <a:lvl1pPr algn="l" rtl="0" eaLnBrk="1" fontAlgn="base" hangingPunct="1">
              <a:lnSpc>
                <a:spcPct val="90000"/>
              </a:lnSpc>
              <a:spcBef>
                <a:spcPct val="0"/>
              </a:spcBef>
              <a:spcAft>
                <a:spcPct val="0"/>
              </a:spcAft>
              <a:defRPr sz="2400" b="1" kern="1200">
                <a:solidFill>
                  <a:srgbClr val="376092"/>
                </a:solidFill>
                <a:effectLst/>
                <a:latin typeface="Calibri" panose="020F0502020204030204" pitchFamily="34" charset="0"/>
                <a:ea typeface="+mj-ea"/>
                <a:cs typeface="Calibri" panose="020F0502020204030204" pitchFamily="34" charset="0"/>
              </a:defRPr>
            </a:lvl1pPr>
            <a:lvl2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a:lstStyle>
          <a:p>
            <a:pPr defTabSz="914400">
              <a:defRPr/>
            </a:pPr>
            <a:r>
              <a:rPr lang="en-US" dirty="0">
                <a:solidFill>
                  <a:schemeClr val="bg1"/>
                </a:solidFill>
              </a:rPr>
              <a:t>Click to edit Master title style</a:t>
            </a:r>
          </a:p>
        </p:txBody>
      </p:sp>
      <p:sp>
        <p:nvSpPr>
          <p:cNvPr id="4" name="Picture Placeholder 3"/>
          <p:cNvSpPr>
            <a:spLocks noGrp="1"/>
          </p:cNvSpPr>
          <p:nvPr>
            <p:ph type="pic" sz="quarter" idx="10"/>
          </p:nvPr>
        </p:nvSpPr>
        <p:spPr>
          <a:xfrm>
            <a:off x="0" y="0"/>
            <a:ext cx="9144000" cy="6424613"/>
          </a:xfrm>
        </p:spPr>
        <p:txBody>
          <a:bodyPr rtlCol="0">
            <a:normAutofit/>
          </a:bodyPr>
          <a:lstStyle/>
          <a:p>
            <a:pPr lvl="0"/>
            <a:r>
              <a:rPr lang="en-US" noProof="0" dirty="0"/>
              <a:t>Click icon to add picture</a:t>
            </a:r>
          </a:p>
        </p:txBody>
      </p:sp>
      <p:sp>
        <p:nvSpPr>
          <p:cNvPr id="2" name="Title 1">
            <a:extLst>
              <a:ext uri="{FF2B5EF4-FFF2-40B4-BE49-F238E27FC236}">
                <a16:creationId xmlns:a16="http://schemas.microsoft.com/office/drawing/2014/main" id="{22765F18-3452-6640-8B0B-556C5BBBA3CE}"/>
              </a:ext>
            </a:extLst>
          </p:cNvPr>
          <p:cNvSpPr>
            <a:spLocks noGrp="1"/>
          </p:cNvSpPr>
          <p:nvPr>
            <p:ph type="title"/>
          </p:nvPr>
        </p:nvSpPr>
        <p:spPr>
          <a:xfrm>
            <a:off x="457200" y="217041"/>
            <a:ext cx="8229600" cy="1011237"/>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71127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000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DFDFFA8-DFD6-3446-9719-C2631403013F}"/>
              </a:ext>
            </a:extLst>
          </p:cNvPr>
          <p:cNvSpPr/>
          <p:nvPr/>
        </p:nvSpPr>
        <p:spPr>
          <a:xfrm>
            <a:off x="0" y="6450013"/>
            <a:ext cx="9144000" cy="40798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anchor="ctr"/>
          <a:lstStyle/>
          <a:p>
            <a:pPr algn="ctr" eaLnBrk="1" fontAlgn="auto" hangingPunct="1">
              <a:spcBef>
                <a:spcPts val="0"/>
              </a:spcBef>
              <a:spcAft>
                <a:spcPts val="0"/>
              </a:spcAft>
              <a:defRPr/>
            </a:pPr>
            <a:endParaRPr lang="en-US" dirty="0"/>
          </a:p>
        </p:txBody>
      </p:sp>
      <p:pic>
        <p:nvPicPr>
          <p:cNvPr id="1027" name="Picture 16" descr="lab_icon_text_no_background_rgb.png">
            <a:extLst>
              <a:ext uri="{FF2B5EF4-FFF2-40B4-BE49-F238E27FC236}">
                <a16:creationId xmlns:a16="http://schemas.microsoft.com/office/drawing/2014/main" id="{B0F14946-13FD-CE40-A3C0-29B28771C9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000" y="6529388"/>
            <a:ext cx="2730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82AB8B9C-BE19-B544-9220-AA17F43C3347}"/>
              </a:ext>
            </a:extLst>
          </p:cNvPr>
          <p:cNvSpPr>
            <a:spLocks noGrp="1"/>
          </p:cNvSpPr>
          <p:nvPr>
            <p:ph type="title"/>
          </p:nvPr>
        </p:nvSpPr>
        <p:spPr>
          <a:xfrm>
            <a:off x="457200" y="179388"/>
            <a:ext cx="8229600" cy="1011237"/>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p>
            <a:r>
              <a:rPr lang="en-US" dirty="0"/>
              <a:t>Click to edit Master title</a:t>
            </a:r>
          </a:p>
        </p:txBody>
      </p:sp>
      <p:sp>
        <p:nvSpPr>
          <p:cNvPr id="1029" name="Text Placeholder 2">
            <a:extLst>
              <a:ext uri="{FF2B5EF4-FFF2-40B4-BE49-F238E27FC236}">
                <a16:creationId xmlns:a16="http://schemas.microsoft.com/office/drawing/2014/main" id="{32D12B4B-80FA-F047-BE8D-185AF1327609}"/>
              </a:ext>
            </a:extLst>
          </p:cNvPr>
          <p:cNvSpPr>
            <a:spLocks noGrp="1" noChangeArrowheads="1"/>
          </p:cNvSpPr>
          <p:nvPr>
            <p:ph type="body" idx="1"/>
          </p:nvPr>
        </p:nvSpPr>
        <p:spPr bwMode="auto">
          <a:xfrm>
            <a:off x="457200" y="1276350"/>
            <a:ext cx="82296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Rectangle 9">
            <a:extLst>
              <a:ext uri="{FF2B5EF4-FFF2-40B4-BE49-F238E27FC236}">
                <a16:creationId xmlns:a16="http://schemas.microsoft.com/office/drawing/2014/main" id="{3C96CF14-6522-494D-967B-200FC2B8C6AD}"/>
              </a:ext>
            </a:extLst>
          </p:cNvPr>
          <p:cNvSpPr/>
          <p:nvPr/>
        </p:nvSpPr>
        <p:spPr bwMode="invGray">
          <a:xfrm>
            <a:off x="0" y="6427788"/>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31" name="Slide Number Placeholder 7">
            <a:extLst>
              <a:ext uri="{FF2B5EF4-FFF2-40B4-BE49-F238E27FC236}">
                <a16:creationId xmlns:a16="http://schemas.microsoft.com/office/drawing/2014/main" id="{6A477E94-F04D-0043-861B-4A4CD238678C}"/>
              </a:ext>
            </a:extLst>
          </p:cNvPr>
          <p:cNvSpPr txBox="1">
            <a:spLocks noChangeArrowheads="1"/>
          </p:cNvSpPr>
          <p:nvPr/>
        </p:nvSpPr>
        <p:spPr bwMode="auto">
          <a:xfrm>
            <a:off x="8826500" y="6423025"/>
            <a:ext cx="3175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fld id="{87DDC39D-7F66-5C41-8093-F85D354C8827}" type="slidenum">
              <a:rPr lang="en-US" altLang="en-US" sz="1000" smtClean="0">
                <a:solidFill>
                  <a:srgbClr val="595959"/>
                </a:solidFill>
                <a:latin typeface="Calibri" panose="020F0502020204030204" pitchFamily="34" charset="0"/>
                <a:cs typeface="Calibri" panose="020F0502020204030204" pitchFamily="34" charset="0"/>
              </a:rPr>
              <a:pPr algn="r" eaLnBrk="1" hangingPunct="1">
                <a:defRPr/>
              </a:pPr>
              <a:t>‹#›</a:t>
            </a:fld>
            <a:endParaRPr lang="en-US" altLang="en-US" sz="1000" dirty="0">
              <a:solidFill>
                <a:srgbClr val="595959"/>
              </a:solidFill>
              <a:latin typeface="Calibri" panose="020F0502020204030204" pitchFamily="34" charset="0"/>
              <a:cs typeface="Calibri" panose="020F0502020204030204" pitchFamily="34" charset="0"/>
            </a:endParaRPr>
          </a:p>
        </p:txBody>
      </p:sp>
      <p:pic>
        <p:nvPicPr>
          <p:cNvPr id="1032" name="Picture 14" descr="NNSA_trans.png">
            <a:extLst>
              <a:ext uri="{FF2B5EF4-FFF2-40B4-BE49-F238E27FC236}">
                <a16:creationId xmlns:a16="http://schemas.microsoft.com/office/drawing/2014/main" id="{70FA1061-EEE1-9C41-B095-EE9C3E66A9B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05750" y="6469063"/>
            <a:ext cx="10128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Box 11">
            <a:extLst>
              <a:ext uri="{FF2B5EF4-FFF2-40B4-BE49-F238E27FC236}">
                <a16:creationId xmlns:a16="http://schemas.microsoft.com/office/drawing/2014/main" id="{2803F96A-4605-7841-8EF5-C04BD4425EA2}"/>
              </a:ext>
            </a:extLst>
          </p:cNvPr>
          <p:cNvSpPr txBox="1">
            <a:spLocks noChangeArrowheads="1"/>
          </p:cNvSpPr>
          <p:nvPr/>
        </p:nvSpPr>
        <p:spPr bwMode="auto">
          <a:xfrm>
            <a:off x="479425" y="6686173"/>
            <a:ext cx="6188570" cy="13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5711" rIns="91422" bIns="0"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dirty="0"/>
              <a:t>Identification of Particles On Targets Using Parallax X-ray Images and ImageJ</a:t>
            </a:r>
            <a:r>
              <a:rPr lang="en-US" altLang="en-US" sz="600" dirty="0">
                <a:cs typeface="Arial" panose="020B0604020202020204" pitchFamily="34" charset="0"/>
              </a:rPr>
              <a:t>.ppt – C. Walters – Target Fabrication Meeting – April 23, 2019</a:t>
            </a:r>
          </a:p>
        </p:txBody>
      </p:sp>
    </p:spTree>
  </p:cSld>
  <p:clrMap bg1="lt1" tx1="dk1" bg2="lt2" tx2="dk2" accent1="accent1" accent2="accent2" accent3="accent3" accent4="accent4" accent5="accent5" accent6="accent6" hlink="hlink" folHlink="folHlink"/>
  <p:sldLayoutIdLst>
    <p:sldLayoutId id="2147483810" r:id="rId1"/>
    <p:sldLayoutId id="2147483803" r:id="rId2"/>
    <p:sldLayoutId id="2147483804" r:id="rId3"/>
    <p:sldLayoutId id="2147483805" r:id="rId4"/>
    <p:sldLayoutId id="2147483806" r:id="rId5"/>
    <p:sldLayoutId id="2147483807" r:id="rId6"/>
    <p:sldLayoutId id="2147483808" r:id="rId7"/>
    <p:sldLayoutId id="2147483811" r:id="rId8"/>
    <p:sldLayoutId id="2147483809" r:id="rId9"/>
    <p:sldLayoutId id="2147483812" r:id="rId10"/>
    <p:sldLayoutId id="2147483813" r:id="rId11"/>
    <p:sldLayoutId id="2147483814" r:id="rId12"/>
  </p:sldLayoutIdLst>
  <p:hf hdr="0" ftr="0" dt="0"/>
  <p:txStyles>
    <p:titleStyle>
      <a:lvl1pPr algn="l" rtl="0" eaLnBrk="1" fontAlgn="base" hangingPunct="1">
        <a:lnSpc>
          <a:spcPts val="2600"/>
        </a:lnSpc>
        <a:spcBef>
          <a:spcPct val="0"/>
        </a:spcBef>
        <a:spcAft>
          <a:spcPct val="0"/>
        </a:spcAft>
        <a:defRPr sz="2400" b="1" kern="1200">
          <a:solidFill>
            <a:srgbClr val="376092"/>
          </a:solidFill>
          <a:latin typeface="Calibri" panose="020F0502020204030204" pitchFamily="34" charset="0"/>
          <a:ea typeface="+mj-ea"/>
          <a:cs typeface="Calibri" panose="020F0502020204030204" pitchFamily="34" charset="0"/>
        </a:defRPr>
      </a:lvl1pPr>
      <a:lvl2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p:titleStyle>
    <p:bodyStyle>
      <a:lvl1pPr marL="285750" indent="-228600" algn="l" rtl="0" eaLnBrk="1" fontAlgn="base" hangingPunct="1">
        <a:spcBef>
          <a:spcPts val="1800"/>
        </a:spcBef>
        <a:spcAft>
          <a:spcPct val="0"/>
        </a:spcAft>
        <a:buClr>
          <a:srgbClr val="376092"/>
        </a:buClr>
        <a:buSzPct val="90000"/>
        <a:buFont typeface="Wingdings" pitchFamily="2" charset="2"/>
        <a:buChar char="§"/>
        <a:defRPr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fontAlgn="base" hangingPunct="1">
        <a:spcBef>
          <a:spcPct val="0"/>
        </a:spcBef>
        <a:spcAft>
          <a:spcPct val="0"/>
        </a:spcAft>
        <a:buSzPct val="90000"/>
        <a:buFont typeface="Calibri" panose="020F0502020204030204" pitchFamily="34" charset="0"/>
        <a:buChar char="—"/>
        <a:defRPr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fontAlgn="base" hangingPunct="1">
        <a:spcBef>
          <a:spcPct val="0"/>
        </a:spcBef>
        <a:spcAft>
          <a:spcPct val="0"/>
        </a:spcAft>
        <a:buSzPct val="90000"/>
        <a:buFont typeface="Arial" panose="020B0604020202020204" pitchFamily="34" charset="0"/>
        <a:buChar char="•"/>
        <a:defRPr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fontAlgn="base" hangingPunct="1">
        <a:spcBef>
          <a:spcPct val="0"/>
        </a:spcBef>
        <a:spcAft>
          <a:spcPct val="0"/>
        </a:spcAft>
        <a:buSzPct val="100000"/>
        <a:buFont typeface="Lucida Grande" panose="020B0600040502020204" pitchFamily="34" charset="0"/>
        <a:buChar char="–"/>
        <a:defRPr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fontAlgn="base" hangingPunct="1">
        <a:spcBef>
          <a:spcPct val="0"/>
        </a:spcBef>
        <a:spcAft>
          <a:spcPct val="0"/>
        </a:spcAft>
        <a:buFont typeface="Arial" panose="020B0604020202020204" pitchFamily="34" charset="0"/>
        <a:buChar char="•"/>
        <a:tabLst>
          <a:tab pos="1200150" algn="l"/>
        </a:tabLst>
        <a:defRPr lang="en-US"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51.TIF"/><Relationship Id="rId5" Type="http://schemas.openxmlformats.org/officeDocument/2006/relationships/image" Target="../media/image50.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57.tiff"/><Relationship Id="rId3" Type="http://schemas.microsoft.com/office/2007/relationships/media" Target="../media/media4.avi"/><Relationship Id="rId7" Type="http://schemas.openxmlformats.org/officeDocument/2006/relationships/image" Target="../media/image56.tiff"/><Relationship Id="rId12" Type="http://schemas.openxmlformats.org/officeDocument/2006/relationships/image" Target="../media/image61.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notesSlide" Target="../notesSlides/notesSlide24.xml"/><Relationship Id="rId11" Type="http://schemas.openxmlformats.org/officeDocument/2006/relationships/image" Target="../media/image60.png"/><Relationship Id="rId5" Type="http://schemas.openxmlformats.org/officeDocument/2006/relationships/slideLayout" Target="../slideLayouts/slideLayout12.xml"/><Relationship Id="rId10" Type="http://schemas.openxmlformats.org/officeDocument/2006/relationships/image" Target="../media/image59.png"/><Relationship Id="rId4" Type="http://schemas.openxmlformats.org/officeDocument/2006/relationships/video" Target="../media/media4.avi"/><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ti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427608"/>
            <a:ext cx="8229600" cy="950132"/>
          </a:xfrm>
        </p:spPr>
        <p:txBody>
          <a:bodyPr anchor="ctr"/>
          <a:lstStyle/>
          <a:p>
            <a:pPr algn="ctr"/>
            <a:r>
              <a:rPr lang="en-US" dirty="0">
                <a:latin typeface="Calibri" panose="020F0502020204030204" pitchFamily="34" charset="0"/>
                <a:cs typeface="Calibri" panose="020F0502020204030204" pitchFamily="34" charset="0"/>
              </a:rPr>
              <a:t>Identification of Particles On Targets Using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Parallax X-ray Images and ImageJ </a:t>
            </a:r>
          </a:p>
        </p:txBody>
      </p:sp>
      <p:sp>
        <p:nvSpPr>
          <p:cNvPr id="5" name="Text Placeholder 4"/>
          <p:cNvSpPr>
            <a:spLocks noGrp="1"/>
          </p:cNvSpPr>
          <p:nvPr>
            <p:ph type="body" sz="quarter" idx="14"/>
          </p:nvPr>
        </p:nvSpPr>
        <p:spPr>
          <a:xfrm>
            <a:off x="4594303" y="3412272"/>
            <a:ext cx="4453054" cy="676671"/>
          </a:xfrm>
        </p:spPr>
        <p:txBody>
          <a:bodyPr anchor="ctr" anchorCtr="0"/>
          <a:lstStyle/>
          <a:p>
            <a:pPr algn="l"/>
            <a:r>
              <a:rPr lang="en-US" dirty="0"/>
              <a:t>Curtis Walters, Travis Briggs, Daniel Casey, </a:t>
            </a:r>
          </a:p>
          <a:p>
            <a:pPr algn="l"/>
            <a:r>
              <a:rPr lang="en-US" dirty="0"/>
              <a:t>Sebastien Le Pape, Louisa Pickworth, Swanee Shin </a:t>
            </a:r>
          </a:p>
        </p:txBody>
      </p:sp>
      <p:sp>
        <p:nvSpPr>
          <p:cNvPr id="9" name="Text Placeholder 10"/>
          <p:cNvSpPr txBox="1">
            <a:spLocks/>
          </p:cNvSpPr>
          <p:nvPr/>
        </p:nvSpPr>
        <p:spPr>
          <a:xfrm>
            <a:off x="50206" y="3439585"/>
            <a:ext cx="809159" cy="397500"/>
          </a:xfrm>
          <a:prstGeom prst="rect">
            <a:avLst/>
          </a:prstGeom>
        </p:spPr>
        <p:txBody>
          <a:bodyPr vert="horz" lIns="0" tIns="91440" rIns="0" rtlCol="0" anchor="ctr" anchorCtr="0">
            <a:noAutofit/>
          </a:bodyPr>
          <a:lstStyle/>
          <a:p>
            <a:pPr lvl="0" algn="r">
              <a:lnSpc>
                <a:spcPct val="80000"/>
              </a:lnSpc>
            </a:pPr>
            <a:r>
              <a:rPr lang="en-US" sz="1200" dirty="0">
                <a:cs typeface="Lucida Handwriting"/>
              </a:rPr>
              <a:t>4/24/2019</a:t>
            </a:r>
          </a:p>
        </p:txBody>
      </p:sp>
    </p:spTree>
    <p:extLst>
      <p:ext uri="{BB962C8B-B14F-4D97-AF65-F5344CB8AC3E}">
        <p14:creationId xmlns:p14="http://schemas.microsoft.com/office/powerpoint/2010/main" val="170478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2">
            <a:extLst>
              <a:ext uri="{FF2B5EF4-FFF2-40B4-BE49-F238E27FC236}">
                <a16:creationId xmlns:a16="http://schemas.microsoft.com/office/drawing/2014/main" id="{C1D6A60A-CBDD-2146-A78B-5B91F26E4F76}"/>
              </a:ext>
            </a:extLst>
          </p:cNvPr>
          <p:cNvSpPr>
            <a:spLocks noGrp="1"/>
          </p:cNvSpPr>
          <p:nvPr>
            <p:ph type="title"/>
          </p:nvPr>
        </p:nvSpPr>
        <p:spPr>
          <a:xfrm>
            <a:off x="0" y="182881"/>
            <a:ext cx="9143999" cy="810720"/>
          </a:xfrm>
        </p:spPr>
        <p:txBody>
          <a:bodyPr anchor="t" anchorCtr="0"/>
          <a:lstStyle/>
          <a:p>
            <a:pPr algn="ctr"/>
            <a:r>
              <a:rPr lang="en-US" dirty="0"/>
              <a:t>Coincidence Images Created Using Aligned and Translated Deviated Images Identify Particle Candidates for a Given Component</a:t>
            </a:r>
            <a:endParaRPr lang="en-US" b="0" dirty="0"/>
          </a:p>
        </p:txBody>
      </p:sp>
      <p:pic>
        <p:nvPicPr>
          <p:cNvPr id="3" name="Picture 2">
            <a:extLst>
              <a:ext uri="{FF2B5EF4-FFF2-40B4-BE49-F238E27FC236}">
                <a16:creationId xmlns:a16="http://schemas.microsoft.com/office/drawing/2014/main" id="{460F8EE9-FC6D-2942-B58B-952045F6635C}"/>
              </a:ext>
            </a:extLst>
          </p:cNvPr>
          <p:cNvPicPr>
            <a:picLocks noChangeAspect="1"/>
          </p:cNvPicPr>
          <p:nvPr/>
        </p:nvPicPr>
        <p:blipFill>
          <a:blip r:embed="rId3"/>
          <a:stretch>
            <a:fillRect/>
          </a:stretch>
        </p:blipFill>
        <p:spPr>
          <a:xfrm>
            <a:off x="4663440" y="1371600"/>
            <a:ext cx="4297680" cy="4169391"/>
          </a:xfrm>
          <a:prstGeom prst="rect">
            <a:avLst/>
          </a:prstGeom>
        </p:spPr>
      </p:pic>
      <p:pic>
        <p:nvPicPr>
          <p:cNvPr id="5" name="Picture 4">
            <a:extLst>
              <a:ext uri="{FF2B5EF4-FFF2-40B4-BE49-F238E27FC236}">
                <a16:creationId xmlns:a16="http://schemas.microsoft.com/office/drawing/2014/main" id="{F5FE0BFB-A0BE-D543-A77C-029305C7C660}"/>
              </a:ext>
            </a:extLst>
          </p:cNvPr>
          <p:cNvPicPr>
            <a:picLocks noChangeAspect="1"/>
          </p:cNvPicPr>
          <p:nvPr/>
        </p:nvPicPr>
        <p:blipFill>
          <a:blip r:embed="rId4"/>
          <a:stretch>
            <a:fillRect/>
          </a:stretch>
        </p:blipFill>
        <p:spPr>
          <a:xfrm>
            <a:off x="182880" y="1371600"/>
            <a:ext cx="4297680" cy="4169391"/>
          </a:xfrm>
          <a:prstGeom prst="rect">
            <a:avLst/>
          </a:prstGeom>
        </p:spPr>
      </p:pic>
      <p:sp>
        <p:nvSpPr>
          <p:cNvPr id="9" name="TextBox 8">
            <a:extLst>
              <a:ext uri="{FF2B5EF4-FFF2-40B4-BE49-F238E27FC236}">
                <a16:creationId xmlns:a16="http://schemas.microsoft.com/office/drawing/2014/main" id="{358B0B4D-6D67-C243-8F11-098521F3DC61}"/>
              </a:ext>
            </a:extLst>
          </p:cNvPr>
          <p:cNvSpPr txBox="1"/>
          <p:nvPr/>
        </p:nvSpPr>
        <p:spPr>
          <a:xfrm>
            <a:off x="182880" y="5544590"/>
            <a:ext cx="4297680" cy="584775"/>
          </a:xfrm>
          <a:prstGeom prst="rect">
            <a:avLst/>
          </a:prstGeom>
          <a:solidFill>
            <a:schemeClr val="tx1"/>
          </a:solidFill>
          <a:ln>
            <a:solidFill>
              <a:schemeClr val="bg1"/>
            </a:solidFill>
          </a:ln>
        </p:spPr>
        <p:txBody>
          <a:bodyPr wrap="square" rtlCol="0">
            <a:spAutoFit/>
          </a:bodyPr>
          <a:lstStyle/>
          <a:p>
            <a:r>
              <a:rPr lang="en-US" sz="1600" b="1" dirty="0">
                <a:solidFill>
                  <a:srgbClr val="FF0000"/>
                </a:solidFill>
              </a:rPr>
              <a:t>Red = Aligned Image</a:t>
            </a:r>
          </a:p>
          <a:p>
            <a:r>
              <a:rPr lang="en-US" sz="1600" b="1" dirty="0">
                <a:solidFill>
                  <a:srgbClr val="00B050"/>
                </a:solidFill>
              </a:rPr>
              <a:t>Green = Back Translated Deviated Image</a:t>
            </a:r>
          </a:p>
        </p:txBody>
      </p:sp>
      <p:sp>
        <p:nvSpPr>
          <p:cNvPr id="10" name="TextBox 9">
            <a:extLst>
              <a:ext uri="{FF2B5EF4-FFF2-40B4-BE49-F238E27FC236}">
                <a16:creationId xmlns:a16="http://schemas.microsoft.com/office/drawing/2014/main" id="{A766910F-1190-1548-8D6F-5B977F382A36}"/>
              </a:ext>
            </a:extLst>
          </p:cNvPr>
          <p:cNvSpPr txBox="1"/>
          <p:nvPr/>
        </p:nvSpPr>
        <p:spPr>
          <a:xfrm>
            <a:off x="4663440" y="5541264"/>
            <a:ext cx="4297680" cy="584775"/>
          </a:xfrm>
          <a:prstGeom prst="rect">
            <a:avLst/>
          </a:prstGeom>
          <a:solidFill>
            <a:schemeClr val="tx1"/>
          </a:solidFill>
          <a:ln>
            <a:solidFill>
              <a:schemeClr val="bg1"/>
            </a:solidFill>
          </a:ln>
        </p:spPr>
        <p:txBody>
          <a:bodyPr wrap="square" rtlCol="0">
            <a:spAutoFit/>
          </a:bodyPr>
          <a:lstStyle/>
          <a:p>
            <a:pPr algn="ctr"/>
            <a:r>
              <a:rPr lang="en-US" sz="1600" b="1" dirty="0">
                <a:solidFill>
                  <a:schemeClr val="bg1"/>
                </a:solidFill>
              </a:rPr>
              <a:t>Coincidence Image</a:t>
            </a:r>
          </a:p>
          <a:p>
            <a:pPr algn="ctr"/>
            <a:r>
              <a:rPr lang="en-US" sz="1600" b="1" dirty="0">
                <a:solidFill>
                  <a:schemeClr val="bg1"/>
                </a:solidFill>
              </a:rPr>
              <a:t>Back Translation = Bottom Outer Shroud</a:t>
            </a:r>
          </a:p>
        </p:txBody>
      </p:sp>
    </p:spTree>
    <p:extLst>
      <p:ext uri="{BB962C8B-B14F-4D97-AF65-F5344CB8AC3E}">
        <p14:creationId xmlns:p14="http://schemas.microsoft.com/office/powerpoint/2010/main" val="203162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2">
            <a:extLst>
              <a:ext uri="{FF2B5EF4-FFF2-40B4-BE49-F238E27FC236}">
                <a16:creationId xmlns:a16="http://schemas.microsoft.com/office/drawing/2014/main" id="{C1D6A60A-CBDD-2146-A78B-5B91F26E4F76}"/>
              </a:ext>
            </a:extLst>
          </p:cNvPr>
          <p:cNvSpPr>
            <a:spLocks noGrp="1"/>
          </p:cNvSpPr>
          <p:nvPr>
            <p:ph type="title"/>
          </p:nvPr>
        </p:nvSpPr>
        <p:spPr>
          <a:xfrm>
            <a:off x="0" y="182881"/>
            <a:ext cx="9143999" cy="810720"/>
          </a:xfrm>
        </p:spPr>
        <p:txBody>
          <a:bodyPr anchor="t" anchorCtr="0"/>
          <a:lstStyle/>
          <a:p>
            <a:pPr algn="ctr"/>
            <a:r>
              <a:rPr lang="en-US" dirty="0"/>
              <a:t>Coincidence Images Created Using Aligned and Translated Deviated Images Identify Particle Candidates for a Given Component</a:t>
            </a:r>
            <a:endParaRPr lang="en-US" b="0" dirty="0"/>
          </a:p>
        </p:txBody>
      </p:sp>
      <p:pic>
        <p:nvPicPr>
          <p:cNvPr id="3" name="Picture 2">
            <a:extLst>
              <a:ext uri="{FF2B5EF4-FFF2-40B4-BE49-F238E27FC236}">
                <a16:creationId xmlns:a16="http://schemas.microsoft.com/office/drawing/2014/main" id="{F4E87570-EA3B-4142-8585-5F75A090C866}"/>
              </a:ext>
            </a:extLst>
          </p:cNvPr>
          <p:cNvPicPr>
            <a:picLocks noChangeAspect="1"/>
          </p:cNvPicPr>
          <p:nvPr/>
        </p:nvPicPr>
        <p:blipFill>
          <a:blip r:embed="rId3"/>
          <a:stretch>
            <a:fillRect/>
          </a:stretch>
        </p:blipFill>
        <p:spPr>
          <a:xfrm>
            <a:off x="4663440" y="1371600"/>
            <a:ext cx="4297680" cy="4169391"/>
          </a:xfrm>
          <a:prstGeom prst="rect">
            <a:avLst/>
          </a:prstGeom>
        </p:spPr>
      </p:pic>
      <p:pic>
        <p:nvPicPr>
          <p:cNvPr id="5" name="Picture 4">
            <a:extLst>
              <a:ext uri="{FF2B5EF4-FFF2-40B4-BE49-F238E27FC236}">
                <a16:creationId xmlns:a16="http://schemas.microsoft.com/office/drawing/2014/main" id="{85BDDB3D-B8F0-F04A-9177-E8690FE0901A}"/>
              </a:ext>
            </a:extLst>
          </p:cNvPr>
          <p:cNvPicPr>
            <a:picLocks noChangeAspect="1"/>
          </p:cNvPicPr>
          <p:nvPr/>
        </p:nvPicPr>
        <p:blipFill>
          <a:blip r:embed="rId4"/>
          <a:stretch>
            <a:fillRect/>
          </a:stretch>
        </p:blipFill>
        <p:spPr>
          <a:xfrm>
            <a:off x="182880" y="1371600"/>
            <a:ext cx="4297680" cy="4169391"/>
          </a:xfrm>
          <a:prstGeom prst="rect">
            <a:avLst/>
          </a:prstGeom>
        </p:spPr>
      </p:pic>
      <p:sp>
        <p:nvSpPr>
          <p:cNvPr id="7" name="TextBox 6">
            <a:extLst>
              <a:ext uri="{FF2B5EF4-FFF2-40B4-BE49-F238E27FC236}">
                <a16:creationId xmlns:a16="http://schemas.microsoft.com/office/drawing/2014/main" id="{9DF9F0EE-5D71-354F-BF85-10C5E6CB7C87}"/>
              </a:ext>
            </a:extLst>
          </p:cNvPr>
          <p:cNvSpPr txBox="1"/>
          <p:nvPr/>
        </p:nvSpPr>
        <p:spPr>
          <a:xfrm>
            <a:off x="182880" y="5544590"/>
            <a:ext cx="4297680" cy="584775"/>
          </a:xfrm>
          <a:prstGeom prst="rect">
            <a:avLst/>
          </a:prstGeom>
          <a:solidFill>
            <a:schemeClr val="tx1"/>
          </a:solidFill>
          <a:ln>
            <a:solidFill>
              <a:schemeClr val="bg1"/>
            </a:solidFill>
          </a:ln>
        </p:spPr>
        <p:txBody>
          <a:bodyPr wrap="square" rtlCol="0">
            <a:spAutoFit/>
          </a:bodyPr>
          <a:lstStyle/>
          <a:p>
            <a:r>
              <a:rPr lang="en-US" sz="1600" b="1" dirty="0">
                <a:solidFill>
                  <a:srgbClr val="FF0000"/>
                </a:solidFill>
              </a:rPr>
              <a:t>Red = Aligned Image</a:t>
            </a:r>
          </a:p>
          <a:p>
            <a:r>
              <a:rPr lang="en-US" sz="1600" b="1" dirty="0">
                <a:solidFill>
                  <a:srgbClr val="00B050"/>
                </a:solidFill>
              </a:rPr>
              <a:t>Green = Back Translated Deviated Image</a:t>
            </a:r>
          </a:p>
        </p:txBody>
      </p:sp>
      <p:sp>
        <p:nvSpPr>
          <p:cNvPr id="8" name="TextBox 7">
            <a:extLst>
              <a:ext uri="{FF2B5EF4-FFF2-40B4-BE49-F238E27FC236}">
                <a16:creationId xmlns:a16="http://schemas.microsoft.com/office/drawing/2014/main" id="{5B01BB64-A084-504B-A76B-293D7A530595}"/>
              </a:ext>
            </a:extLst>
          </p:cNvPr>
          <p:cNvSpPr txBox="1"/>
          <p:nvPr/>
        </p:nvSpPr>
        <p:spPr>
          <a:xfrm>
            <a:off x="4663440" y="5541264"/>
            <a:ext cx="4297680" cy="584775"/>
          </a:xfrm>
          <a:prstGeom prst="rect">
            <a:avLst/>
          </a:prstGeom>
          <a:solidFill>
            <a:schemeClr val="tx1"/>
          </a:solidFill>
          <a:ln>
            <a:solidFill>
              <a:schemeClr val="bg1"/>
            </a:solidFill>
          </a:ln>
        </p:spPr>
        <p:txBody>
          <a:bodyPr wrap="square" rtlCol="0">
            <a:spAutoFit/>
          </a:bodyPr>
          <a:lstStyle/>
          <a:p>
            <a:pPr algn="ctr"/>
            <a:r>
              <a:rPr lang="en-US" sz="1600" b="1" dirty="0">
                <a:solidFill>
                  <a:schemeClr val="bg1"/>
                </a:solidFill>
              </a:rPr>
              <a:t>Coincidence Image</a:t>
            </a:r>
          </a:p>
          <a:p>
            <a:pPr algn="ctr"/>
            <a:r>
              <a:rPr lang="en-US" sz="1600" b="1" dirty="0">
                <a:solidFill>
                  <a:schemeClr val="bg1"/>
                </a:solidFill>
              </a:rPr>
              <a:t>Back Translation = Bottom Inner Shroud</a:t>
            </a:r>
          </a:p>
        </p:txBody>
      </p:sp>
    </p:spTree>
    <p:extLst>
      <p:ext uri="{BB962C8B-B14F-4D97-AF65-F5344CB8AC3E}">
        <p14:creationId xmlns:p14="http://schemas.microsoft.com/office/powerpoint/2010/main" val="1939643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2">
            <a:extLst>
              <a:ext uri="{FF2B5EF4-FFF2-40B4-BE49-F238E27FC236}">
                <a16:creationId xmlns:a16="http://schemas.microsoft.com/office/drawing/2014/main" id="{C1D6A60A-CBDD-2146-A78B-5B91F26E4F76}"/>
              </a:ext>
            </a:extLst>
          </p:cNvPr>
          <p:cNvSpPr>
            <a:spLocks noGrp="1"/>
          </p:cNvSpPr>
          <p:nvPr>
            <p:ph type="title"/>
          </p:nvPr>
        </p:nvSpPr>
        <p:spPr>
          <a:xfrm>
            <a:off x="0" y="182881"/>
            <a:ext cx="9143999" cy="810720"/>
          </a:xfrm>
        </p:spPr>
        <p:txBody>
          <a:bodyPr anchor="t" anchorCtr="0"/>
          <a:lstStyle/>
          <a:p>
            <a:pPr algn="ctr"/>
            <a:r>
              <a:rPr lang="en-US" dirty="0"/>
              <a:t>Coincidence Images Created Using Aligned and Translated Deviated Images Identify Particle Candidates for a Given Component</a:t>
            </a:r>
            <a:endParaRPr lang="en-US" b="0" dirty="0"/>
          </a:p>
        </p:txBody>
      </p:sp>
      <p:pic>
        <p:nvPicPr>
          <p:cNvPr id="3" name="Picture 2">
            <a:extLst>
              <a:ext uri="{FF2B5EF4-FFF2-40B4-BE49-F238E27FC236}">
                <a16:creationId xmlns:a16="http://schemas.microsoft.com/office/drawing/2014/main" id="{74610805-DE76-DA43-A879-540C69CB3623}"/>
              </a:ext>
            </a:extLst>
          </p:cNvPr>
          <p:cNvPicPr>
            <a:picLocks noChangeAspect="1"/>
          </p:cNvPicPr>
          <p:nvPr/>
        </p:nvPicPr>
        <p:blipFill>
          <a:blip r:embed="rId3"/>
          <a:stretch>
            <a:fillRect/>
          </a:stretch>
        </p:blipFill>
        <p:spPr>
          <a:xfrm>
            <a:off x="4663440" y="1371600"/>
            <a:ext cx="4297680" cy="4169391"/>
          </a:xfrm>
          <a:prstGeom prst="rect">
            <a:avLst/>
          </a:prstGeom>
        </p:spPr>
      </p:pic>
      <p:pic>
        <p:nvPicPr>
          <p:cNvPr id="5" name="Picture 4">
            <a:extLst>
              <a:ext uri="{FF2B5EF4-FFF2-40B4-BE49-F238E27FC236}">
                <a16:creationId xmlns:a16="http://schemas.microsoft.com/office/drawing/2014/main" id="{7C744513-612F-714A-8BB7-CAA32A32D243}"/>
              </a:ext>
            </a:extLst>
          </p:cNvPr>
          <p:cNvPicPr>
            <a:picLocks noChangeAspect="1"/>
          </p:cNvPicPr>
          <p:nvPr/>
        </p:nvPicPr>
        <p:blipFill>
          <a:blip r:embed="rId4"/>
          <a:stretch>
            <a:fillRect/>
          </a:stretch>
        </p:blipFill>
        <p:spPr>
          <a:xfrm>
            <a:off x="182880" y="1371600"/>
            <a:ext cx="4297680" cy="4169391"/>
          </a:xfrm>
          <a:prstGeom prst="rect">
            <a:avLst/>
          </a:prstGeom>
        </p:spPr>
      </p:pic>
      <p:sp>
        <p:nvSpPr>
          <p:cNvPr id="7" name="TextBox 6">
            <a:extLst>
              <a:ext uri="{FF2B5EF4-FFF2-40B4-BE49-F238E27FC236}">
                <a16:creationId xmlns:a16="http://schemas.microsoft.com/office/drawing/2014/main" id="{54A4DE34-5FE3-0547-AC8C-7496633594F1}"/>
              </a:ext>
            </a:extLst>
          </p:cNvPr>
          <p:cNvSpPr txBox="1"/>
          <p:nvPr/>
        </p:nvSpPr>
        <p:spPr>
          <a:xfrm>
            <a:off x="182880" y="5544590"/>
            <a:ext cx="4297680" cy="584775"/>
          </a:xfrm>
          <a:prstGeom prst="rect">
            <a:avLst/>
          </a:prstGeom>
          <a:solidFill>
            <a:schemeClr val="tx1"/>
          </a:solidFill>
          <a:ln>
            <a:solidFill>
              <a:schemeClr val="bg1"/>
            </a:solidFill>
          </a:ln>
        </p:spPr>
        <p:txBody>
          <a:bodyPr wrap="square" rtlCol="0">
            <a:spAutoFit/>
          </a:bodyPr>
          <a:lstStyle/>
          <a:p>
            <a:r>
              <a:rPr lang="en-US" sz="1600" b="1" dirty="0">
                <a:solidFill>
                  <a:srgbClr val="FF0000"/>
                </a:solidFill>
              </a:rPr>
              <a:t>Red = Aligned Image</a:t>
            </a:r>
          </a:p>
          <a:p>
            <a:r>
              <a:rPr lang="en-US" sz="1600" b="1" dirty="0">
                <a:solidFill>
                  <a:srgbClr val="00B050"/>
                </a:solidFill>
              </a:rPr>
              <a:t>Green = Back Translated Deviated Image</a:t>
            </a:r>
          </a:p>
        </p:txBody>
      </p:sp>
      <p:sp>
        <p:nvSpPr>
          <p:cNvPr id="8" name="TextBox 7">
            <a:extLst>
              <a:ext uri="{FF2B5EF4-FFF2-40B4-BE49-F238E27FC236}">
                <a16:creationId xmlns:a16="http://schemas.microsoft.com/office/drawing/2014/main" id="{C7A871E6-CA07-D440-AC35-386CAA8AC5FA}"/>
              </a:ext>
            </a:extLst>
          </p:cNvPr>
          <p:cNvSpPr txBox="1"/>
          <p:nvPr/>
        </p:nvSpPr>
        <p:spPr>
          <a:xfrm>
            <a:off x="4663440" y="5541264"/>
            <a:ext cx="4297680" cy="584775"/>
          </a:xfrm>
          <a:prstGeom prst="rect">
            <a:avLst/>
          </a:prstGeom>
          <a:solidFill>
            <a:schemeClr val="tx1"/>
          </a:solidFill>
          <a:ln>
            <a:solidFill>
              <a:schemeClr val="bg1"/>
            </a:solidFill>
          </a:ln>
        </p:spPr>
        <p:txBody>
          <a:bodyPr wrap="square" rtlCol="0">
            <a:spAutoFit/>
          </a:bodyPr>
          <a:lstStyle/>
          <a:p>
            <a:pPr algn="ctr"/>
            <a:r>
              <a:rPr lang="en-US" sz="1600" b="1" dirty="0">
                <a:solidFill>
                  <a:schemeClr val="bg1"/>
                </a:solidFill>
              </a:rPr>
              <a:t>Coincidence Image</a:t>
            </a:r>
          </a:p>
          <a:p>
            <a:pPr algn="ctr"/>
            <a:r>
              <a:rPr lang="en-US" sz="1600" b="1" dirty="0">
                <a:solidFill>
                  <a:schemeClr val="bg1"/>
                </a:solidFill>
              </a:rPr>
              <a:t>Back Translation = Bottom LEH </a:t>
            </a:r>
          </a:p>
        </p:txBody>
      </p:sp>
    </p:spTree>
    <p:extLst>
      <p:ext uri="{BB962C8B-B14F-4D97-AF65-F5344CB8AC3E}">
        <p14:creationId xmlns:p14="http://schemas.microsoft.com/office/powerpoint/2010/main" val="2833740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2">
            <a:extLst>
              <a:ext uri="{FF2B5EF4-FFF2-40B4-BE49-F238E27FC236}">
                <a16:creationId xmlns:a16="http://schemas.microsoft.com/office/drawing/2014/main" id="{C1D6A60A-CBDD-2146-A78B-5B91F26E4F76}"/>
              </a:ext>
            </a:extLst>
          </p:cNvPr>
          <p:cNvSpPr>
            <a:spLocks noGrp="1"/>
          </p:cNvSpPr>
          <p:nvPr>
            <p:ph type="title"/>
          </p:nvPr>
        </p:nvSpPr>
        <p:spPr>
          <a:xfrm>
            <a:off x="0" y="182881"/>
            <a:ext cx="9143999" cy="810720"/>
          </a:xfrm>
        </p:spPr>
        <p:txBody>
          <a:bodyPr anchor="t" anchorCtr="0"/>
          <a:lstStyle/>
          <a:p>
            <a:pPr algn="ctr"/>
            <a:r>
              <a:rPr lang="en-US" dirty="0"/>
              <a:t>Coincidence Images Created Using Aligned and Translated Deviated Images Identify Particle Candidates for a Given Component</a:t>
            </a:r>
            <a:endParaRPr lang="en-US" b="0" dirty="0"/>
          </a:p>
        </p:txBody>
      </p:sp>
      <p:pic>
        <p:nvPicPr>
          <p:cNvPr id="3" name="Picture 2">
            <a:extLst>
              <a:ext uri="{FF2B5EF4-FFF2-40B4-BE49-F238E27FC236}">
                <a16:creationId xmlns:a16="http://schemas.microsoft.com/office/drawing/2014/main" id="{BEBF2982-5771-2E44-AB08-B1A45851A35E}"/>
              </a:ext>
            </a:extLst>
          </p:cNvPr>
          <p:cNvPicPr>
            <a:picLocks noChangeAspect="1"/>
          </p:cNvPicPr>
          <p:nvPr/>
        </p:nvPicPr>
        <p:blipFill>
          <a:blip r:embed="rId3"/>
          <a:stretch>
            <a:fillRect/>
          </a:stretch>
        </p:blipFill>
        <p:spPr>
          <a:xfrm>
            <a:off x="4663440" y="1371600"/>
            <a:ext cx="4297680" cy="4169391"/>
          </a:xfrm>
          <a:prstGeom prst="rect">
            <a:avLst/>
          </a:prstGeom>
        </p:spPr>
      </p:pic>
      <p:pic>
        <p:nvPicPr>
          <p:cNvPr id="5" name="Picture 4">
            <a:extLst>
              <a:ext uri="{FF2B5EF4-FFF2-40B4-BE49-F238E27FC236}">
                <a16:creationId xmlns:a16="http://schemas.microsoft.com/office/drawing/2014/main" id="{D228859F-61B3-1F44-A8BD-971359418C24}"/>
              </a:ext>
            </a:extLst>
          </p:cNvPr>
          <p:cNvPicPr>
            <a:picLocks noChangeAspect="1"/>
          </p:cNvPicPr>
          <p:nvPr/>
        </p:nvPicPr>
        <p:blipFill>
          <a:blip r:embed="rId4"/>
          <a:stretch>
            <a:fillRect/>
          </a:stretch>
        </p:blipFill>
        <p:spPr>
          <a:xfrm>
            <a:off x="182880" y="1371600"/>
            <a:ext cx="4297680" cy="4169391"/>
          </a:xfrm>
          <a:prstGeom prst="rect">
            <a:avLst/>
          </a:prstGeom>
        </p:spPr>
      </p:pic>
      <p:sp>
        <p:nvSpPr>
          <p:cNvPr id="7" name="TextBox 6">
            <a:extLst>
              <a:ext uri="{FF2B5EF4-FFF2-40B4-BE49-F238E27FC236}">
                <a16:creationId xmlns:a16="http://schemas.microsoft.com/office/drawing/2014/main" id="{FDC0F32F-C66B-EE4A-80D2-C521B69780CF}"/>
              </a:ext>
            </a:extLst>
          </p:cNvPr>
          <p:cNvSpPr txBox="1"/>
          <p:nvPr/>
        </p:nvSpPr>
        <p:spPr>
          <a:xfrm>
            <a:off x="182880" y="5544590"/>
            <a:ext cx="4297680" cy="584775"/>
          </a:xfrm>
          <a:prstGeom prst="rect">
            <a:avLst/>
          </a:prstGeom>
          <a:solidFill>
            <a:schemeClr val="tx1"/>
          </a:solidFill>
          <a:ln>
            <a:solidFill>
              <a:schemeClr val="bg1"/>
            </a:solidFill>
          </a:ln>
        </p:spPr>
        <p:txBody>
          <a:bodyPr wrap="square" rtlCol="0">
            <a:spAutoFit/>
          </a:bodyPr>
          <a:lstStyle/>
          <a:p>
            <a:r>
              <a:rPr lang="en-US" sz="1600" b="1" dirty="0">
                <a:solidFill>
                  <a:srgbClr val="FF0000"/>
                </a:solidFill>
              </a:rPr>
              <a:t>Red = Aligned Image</a:t>
            </a:r>
          </a:p>
          <a:p>
            <a:r>
              <a:rPr lang="en-US" sz="1600" b="1" dirty="0">
                <a:solidFill>
                  <a:srgbClr val="00B050"/>
                </a:solidFill>
              </a:rPr>
              <a:t>Green = Back Translated Deviated Image</a:t>
            </a:r>
          </a:p>
        </p:txBody>
      </p:sp>
      <p:sp>
        <p:nvSpPr>
          <p:cNvPr id="8" name="TextBox 7">
            <a:extLst>
              <a:ext uri="{FF2B5EF4-FFF2-40B4-BE49-F238E27FC236}">
                <a16:creationId xmlns:a16="http://schemas.microsoft.com/office/drawing/2014/main" id="{AC8C7485-3A1A-3F4C-AFFA-513617BDC848}"/>
              </a:ext>
            </a:extLst>
          </p:cNvPr>
          <p:cNvSpPr txBox="1"/>
          <p:nvPr/>
        </p:nvSpPr>
        <p:spPr>
          <a:xfrm>
            <a:off x="4663440" y="5541264"/>
            <a:ext cx="4297680" cy="584775"/>
          </a:xfrm>
          <a:prstGeom prst="rect">
            <a:avLst/>
          </a:prstGeom>
          <a:solidFill>
            <a:schemeClr val="tx1"/>
          </a:solidFill>
          <a:ln>
            <a:solidFill>
              <a:schemeClr val="bg1"/>
            </a:solidFill>
          </a:ln>
        </p:spPr>
        <p:txBody>
          <a:bodyPr wrap="square" rtlCol="0">
            <a:spAutoFit/>
          </a:bodyPr>
          <a:lstStyle/>
          <a:p>
            <a:pPr algn="ctr"/>
            <a:r>
              <a:rPr lang="en-US" sz="1600" b="1" dirty="0">
                <a:solidFill>
                  <a:schemeClr val="bg1"/>
                </a:solidFill>
              </a:rPr>
              <a:t>Coincidence Image</a:t>
            </a:r>
          </a:p>
          <a:p>
            <a:pPr algn="ctr"/>
            <a:r>
              <a:rPr lang="en-US" sz="1600" b="1" dirty="0">
                <a:solidFill>
                  <a:schemeClr val="bg1"/>
                </a:solidFill>
              </a:rPr>
              <a:t>Back Translation = Capsule </a:t>
            </a:r>
          </a:p>
        </p:txBody>
      </p:sp>
    </p:spTree>
    <p:extLst>
      <p:ext uri="{BB962C8B-B14F-4D97-AF65-F5344CB8AC3E}">
        <p14:creationId xmlns:p14="http://schemas.microsoft.com/office/powerpoint/2010/main" val="826832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2">
            <a:extLst>
              <a:ext uri="{FF2B5EF4-FFF2-40B4-BE49-F238E27FC236}">
                <a16:creationId xmlns:a16="http://schemas.microsoft.com/office/drawing/2014/main" id="{C1D6A60A-CBDD-2146-A78B-5B91F26E4F76}"/>
              </a:ext>
            </a:extLst>
          </p:cNvPr>
          <p:cNvSpPr>
            <a:spLocks noGrp="1"/>
          </p:cNvSpPr>
          <p:nvPr>
            <p:ph type="title"/>
          </p:nvPr>
        </p:nvSpPr>
        <p:spPr>
          <a:xfrm>
            <a:off x="0" y="182881"/>
            <a:ext cx="9143999" cy="810720"/>
          </a:xfrm>
        </p:spPr>
        <p:txBody>
          <a:bodyPr anchor="t" anchorCtr="0"/>
          <a:lstStyle/>
          <a:p>
            <a:pPr algn="ctr"/>
            <a:r>
              <a:rPr lang="en-US" dirty="0"/>
              <a:t>Coincidence Images Created Using Aligned and Translated Deviated Images Identify Particle Candidates for a Given Component</a:t>
            </a:r>
            <a:endParaRPr lang="en-US" b="0" dirty="0"/>
          </a:p>
        </p:txBody>
      </p:sp>
      <p:pic>
        <p:nvPicPr>
          <p:cNvPr id="3" name="Picture 2">
            <a:extLst>
              <a:ext uri="{FF2B5EF4-FFF2-40B4-BE49-F238E27FC236}">
                <a16:creationId xmlns:a16="http://schemas.microsoft.com/office/drawing/2014/main" id="{2ECAE110-EBDB-6B41-A90D-4572D42CE7F0}"/>
              </a:ext>
            </a:extLst>
          </p:cNvPr>
          <p:cNvPicPr>
            <a:picLocks noChangeAspect="1"/>
          </p:cNvPicPr>
          <p:nvPr/>
        </p:nvPicPr>
        <p:blipFill>
          <a:blip r:embed="rId3"/>
          <a:stretch>
            <a:fillRect/>
          </a:stretch>
        </p:blipFill>
        <p:spPr>
          <a:xfrm>
            <a:off x="4663440" y="1371600"/>
            <a:ext cx="4297680" cy="4169391"/>
          </a:xfrm>
          <a:prstGeom prst="rect">
            <a:avLst/>
          </a:prstGeom>
        </p:spPr>
      </p:pic>
      <p:pic>
        <p:nvPicPr>
          <p:cNvPr id="5" name="Picture 4">
            <a:extLst>
              <a:ext uri="{FF2B5EF4-FFF2-40B4-BE49-F238E27FC236}">
                <a16:creationId xmlns:a16="http://schemas.microsoft.com/office/drawing/2014/main" id="{E8235C38-175B-774A-90A1-AEA2035EAA22}"/>
              </a:ext>
            </a:extLst>
          </p:cNvPr>
          <p:cNvPicPr>
            <a:picLocks noChangeAspect="1"/>
          </p:cNvPicPr>
          <p:nvPr/>
        </p:nvPicPr>
        <p:blipFill>
          <a:blip r:embed="rId4"/>
          <a:stretch>
            <a:fillRect/>
          </a:stretch>
        </p:blipFill>
        <p:spPr>
          <a:xfrm>
            <a:off x="182880" y="1371600"/>
            <a:ext cx="4297680" cy="4169391"/>
          </a:xfrm>
          <a:prstGeom prst="rect">
            <a:avLst/>
          </a:prstGeom>
        </p:spPr>
      </p:pic>
      <p:sp>
        <p:nvSpPr>
          <p:cNvPr id="7" name="TextBox 6">
            <a:extLst>
              <a:ext uri="{FF2B5EF4-FFF2-40B4-BE49-F238E27FC236}">
                <a16:creationId xmlns:a16="http://schemas.microsoft.com/office/drawing/2014/main" id="{A2B90868-EF49-964D-BBA0-63397CE22AD5}"/>
              </a:ext>
            </a:extLst>
          </p:cNvPr>
          <p:cNvSpPr txBox="1"/>
          <p:nvPr/>
        </p:nvSpPr>
        <p:spPr>
          <a:xfrm>
            <a:off x="182880" y="5544590"/>
            <a:ext cx="4297680" cy="584775"/>
          </a:xfrm>
          <a:prstGeom prst="rect">
            <a:avLst/>
          </a:prstGeom>
          <a:solidFill>
            <a:schemeClr val="tx1"/>
          </a:solidFill>
          <a:ln>
            <a:solidFill>
              <a:schemeClr val="bg1"/>
            </a:solidFill>
          </a:ln>
        </p:spPr>
        <p:txBody>
          <a:bodyPr wrap="square" rtlCol="0">
            <a:spAutoFit/>
          </a:bodyPr>
          <a:lstStyle/>
          <a:p>
            <a:r>
              <a:rPr lang="en-US" sz="1600" b="1" dirty="0">
                <a:solidFill>
                  <a:srgbClr val="FF0000"/>
                </a:solidFill>
              </a:rPr>
              <a:t>Red = Aligned Image</a:t>
            </a:r>
          </a:p>
          <a:p>
            <a:r>
              <a:rPr lang="en-US" sz="1600" b="1" dirty="0">
                <a:solidFill>
                  <a:srgbClr val="00B050"/>
                </a:solidFill>
              </a:rPr>
              <a:t>Green = Back Translated Deviated Image</a:t>
            </a:r>
          </a:p>
        </p:txBody>
      </p:sp>
      <p:sp>
        <p:nvSpPr>
          <p:cNvPr id="8" name="TextBox 7">
            <a:extLst>
              <a:ext uri="{FF2B5EF4-FFF2-40B4-BE49-F238E27FC236}">
                <a16:creationId xmlns:a16="http://schemas.microsoft.com/office/drawing/2014/main" id="{04A96F8A-13C2-4D42-AA75-6E46876B1A89}"/>
              </a:ext>
            </a:extLst>
          </p:cNvPr>
          <p:cNvSpPr txBox="1"/>
          <p:nvPr/>
        </p:nvSpPr>
        <p:spPr>
          <a:xfrm>
            <a:off x="4663440" y="5541264"/>
            <a:ext cx="4297680" cy="584775"/>
          </a:xfrm>
          <a:prstGeom prst="rect">
            <a:avLst/>
          </a:prstGeom>
          <a:solidFill>
            <a:schemeClr val="tx1"/>
          </a:solidFill>
          <a:ln>
            <a:solidFill>
              <a:schemeClr val="bg1"/>
            </a:solidFill>
          </a:ln>
        </p:spPr>
        <p:txBody>
          <a:bodyPr wrap="square" rtlCol="0">
            <a:spAutoFit/>
          </a:bodyPr>
          <a:lstStyle/>
          <a:p>
            <a:pPr algn="ctr"/>
            <a:r>
              <a:rPr lang="en-US" sz="1600" b="1" dirty="0">
                <a:solidFill>
                  <a:schemeClr val="bg1"/>
                </a:solidFill>
              </a:rPr>
              <a:t>Coincidence Image</a:t>
            </a:r>
          </a:p>
          <a:p>
            <a:pPr algn="ctr"/>
            <a:r>
              <a:rPr lang="en-US" sz="1600" b="1" dirty="0">
                <a:solidFill>
                  <a:schemeClr val="bg1"/>
                </a:solidFill>
              </a:rPr>
              <a:t>Back Translation = Top LEH </a:t>
            </a:r>
          </a:p>
        </p:txBody>
      </p:sp>
    </p:spTree>
    <p:extLst>
      <p:ext uri="{BB962C8B-B14F-4D97-AF65-F5344CB8AC3E}">
        <p14:creationId xmlns:p14="http://schemas.microsoft.com/office/powerpoint/2010/main" val="2559650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2">
            <a:extLst>
              <a:ext uri="{FF2B5EF4-FFF2-40B4-BE49-F238E27FC236}">
                <a16:creationId xmlns:a16="http://schemas.microsoft.com/office/drawing/2014/main" id="{C1D6A60A-CBDD-2146-A78B-5B91F26E4F76}"/>
              </a:ext>
            </a:extLst>
          </p:cNvPr>
          <p:cNvSpPr>
            <a:spLocks noGrp="1"/>
          </p:cNvSpPr>
          <p:nvPr>
            <p:ph type="title"/>
          </p:nvPr>
        </p:nvSpPr>
        <p:spPr>
          <a:xfrm>
            <a:off x="0" y="182881"/>
            <a:ext cx="9143999" cy="810720"/>
          </a:xfrm>
        </p:spPr>
        <p:txBody>
          <a:bodyPr anchor="t" anchorCtr="0"/>
          <a:lstStyle/>
          <a:p>
            <a:pPr algn="ctr"/>
            <a:r>
              <a:rPr lang="en-US" dirty="0"/>
              <a:t>Coincidence Images Created Using Aligned and Translated Deviated Images Identify Particle Candidates for a Given Component</a:t>
            </a:r>
            <a:endParaRPr lang="en-US" b="0" dirty="0"/>
          </a:p>
        </p:txBody>
      </p:sp>
      <p:pic>
        <p:nvPicPr>
          <p:cNvPr id="3" name="Picture 2">
            <a:extLst>
              <a:ext uri="{FF2B5EF4-FFF2-40B4-BE49-F238E27FC236}">
                <a16:creationId xmlns:a16="http://schemas.microsoft.com/office/drawing/2014/main" id="{6BAB39F0-30CF-6B4F-A520-4FD5CCE7A58A}"/>
              </a:ext>
            </a:extLst>
          </p:cNvPr>
          <p:cNvPicPr>
            <a:picLocks noChangeAspect="1"/>
          </p:cNvPicPr>
          <p:nvPr/>
        </p:nvPicPr>
        <p:blipFill>
          <a:blip r:embed="rId3"/>
          <a:stretch>
            <a:fillRect/>
          </a:stretch>
        </p:blipFill>
        <p:spPr>
          <a:xfrm>
            <a:off x="4663440" y="1371600"/>
            <a:ext cx="4297680" cy="4169391"/>
          </a:xfrm>
          <a:prstGeom prst="rect">
            <a:avLst/>
          </a:prstGeom>
        </p:spPr>
      </p:pic>
      <p:pic>
        <p:nvPicPr>
          <p:cNvPr id="5" name="Picture 4">
            <a:extLst>
              <a:ext uri="{FF2B5EF4-FFF2-40B4-BE49-F238E27FC236}">
                <a16:creationId xmlns:a16="http://schemas.microsoft.com/office/drawing/2014/main" id="{70506F07-0C56-4A4B-92FE-3070CDAE20A0}"/>
              </a:ext>
            </a:extLst>
          </p:cNvPr>
          <p:cNvPicPr>
            <a:picLocks noChangeAspect="1"/>
          </p:cNvPicPr>
          <p:nvPr/>
        </p:nvPicPr>
        <p:blipFill>
          <a:blip r:embed="rId4"/>
          <a:stretch>
            <a:fillRect/>
          </a:stretch>
        </p:blipFill>
        <p:spPr>
          <a:xfrm>
            <a:off x="182880" y="1371600"/>
            <a:ext cx="4297680" cy="4169391"/>
          </a:xfrm>
          <a:prstGeom prst="rect">
            <a:avLst/>
          </a:prstGeom>
        </p:spPr>
      </p:pic>
      <p:sp>
        <p:nvSpPr>
          <p:cNvPr id="7" name="TextBox 6">
            <a:extLst>
              <a:ext uri="{FF2B5EF4-FFF2-40B4-BE49-F238E27FC236}">
                <a16:creationId xmlns:a16="http://schemas.microsoft.com/office/drawing/2014/main" id="{85CC3082-22A8-2D45-841B-3D3102EE494F}"/>
              </a:ext>
            </a:extLst>
          </p:cNvPr>
          <p:cNvSpPr txBox="1"/>
          <p:nvPr/>
        </p:nvSpPr>
        <p:spPr>
          <a:xfrm>
            <a:off x="182880" y="5544590"/>
            <a:ext cx="4297680" cy="584775"/>
          </a:xfrm>
          <a:prstGeom prst="rect">
            <a:avLst/>
          </a:prstGeom>
          <a:solidFill>
            <a:schemeClr val="tx1"/>
          </a:solidFill>
          <a:ln>
            <a:solidFill>
              <a:schemeClr val="bg1"/>
            </a:solidFill>
          </a:ln>
        </p:spPr>
        <p:txBody>
          <a:bodyPr wrap="square" rtlCol="0">
            <a:spAutoFit/>
          </a:bodyPr>
          <a:lstStyle/>
          <a:p>
            <a:r>
              <a:rPr lang="en-US" sz="1600" b="1" dirty="0">
                <a:solidFill>
                  <a:srgbClr val="FF0000"/>
                </a:solidFill>
              </a:rPr>
              <a:t>Red = Aligned Image</a:t>
            </a:r>
          </a:p>
          <a:p>
            <a:r>
              <a:rPr lang="en-US" sz="1600" b="1" dirty="0">
                <a:solidFill>
                  <a:srgbClr val="00B050"/>
                </a:solidFill>
              </a:rPr>
              <a:t>Green = Back Translated Deviated Image</a:t>
            </a:r>
          </a:p>
        </p:txBody>
      </p:sp>
      <p:sp>
        <p:nvSpPr>
          <p:cNvPr id="8" name="TextBox 7">
            <a:extLst>
              <a:ext uri="{FF2B5EF4-FFF2-40B4-BE49-F238E27FC236}">
                <a16:creationId xmlns:a16="http://schemas.microsoft.com/office/drawing/2014/main" id="{D4491011-F63B-4B48-BB95-318CCCC9F7E4}"/>
              </a:ext>
            </a:extLst>
          </p:cNvPr>
          <p:cNvSpPr txBox="1"/>
          <p:nvPr/>
        </p:nvSpPr>
        <p:spPr>
          <a:xfrm>
            <a:off x="4663440" y="5541264"/>
            <a:ext cx="4297680" cy="584775"/>
          </a:xfrm>
          <a:prstGeom prst="rect">
            <a:avLst/>
          </a:prstGeom>
          <a:solidFill>
            <a:schemeClr val="tx1"/>
          </a:solidFill>
          <a:ln>
            <a:solidFill>
              <a:schemeClr val="bg1"/>
            </a:solidFill>
          </a:ln>
        </p:spPr>
        <p:txBody>
          <a:bodyPr wrap="square" rtlCol="0">
            <a:spAutoFit/>
          </a:bodyPr>
          <a:lstStyle/>
          <a:p>
            <a:pPr algn="ctr"/>
            <a:r>
              <a:rPr lang="en-US" sz="1600" b="1" dirty="0">
                <a:solidFill>
                  <a:schemeClr val="bg1"/>
                </a:solidFill>
              </a:rPr>
              <a:t>Coincidence Image</a:t>
            </a:r>
          </a:p>
          <a:p>
            <a:pPr algn="ctr"/>
            <a:r>
              <a:rPr lang="en-US" sz="1600" b="1" dirty="0">
                <a:solidFill>
                  <a:schemeClr val="bg1"/>
                </a:solidFill>
              </a:rPr>
              <a:t>Back Translation = Top Inner Shroud </a:t>
            </a:r>
          </a:p>
        </p:txBody>
      </p:sp>
    </p:spTree>
    <p:extLst>
      <p:ext uri="{BB962C8B-B14F-4D97-AF65-F5344CB8AC3E}">
        <p14:creationId xmlns:p14="http://schemas.microsoft.com/office/powerpoint/2010/main" val="3192107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2">
            <a:extLst>
              <a:ext uri="{FF2B5EF4-FFF2-40B4-BE49-F238E27FC236}">
                <a16:creationId xmlns:a16="http://schemas.microsoft.com/office/drawing/2014/main" id="{C1D6A60A-CBDD-2146-A78B-5B91F26E4F76}"/>
              </a:ext>
            </a:extLst>
          </p:cNvPr>
          <p:cNvSpPr>
            <a:spLocks noGrp="1"/>
          </p:cNvSpPr>
          <p:nvPr>
            <p:ph type="title"/>
          </p:nvPr>
        </p:nvSpPr>
        <p:spPr>
          <a:xfrm>
            <a:off x="0" y="182881"/>
            <a:ext cx="9143999" cy="810720"/>
          </a:xfrm>
        </p:spPr>
        <p:txBody>
          <a:bodyPr anchor="t" anchorCtr="0"/>
          <a:lstStyle/>
          <a:p>
            <a:pPr algn="ctr"/>
            <a:r>
              <a:rPr lang="en-US" dirty="0"/>
              <a:t>Coincidence Images Created Using Aligned and Translated Deviated Images Identify Particle Candidates for a Given Component</a:t>
            </a:r>
            <a:endParaRPr lang="en-US" b="0" dirty="0"/>
          </a:p>
        </p:txBody>
      </p:sp>
      <p:pic>
        <p:nvPicPr>
          <p:cNvPr id="3" name="Picture 2">
            <a:extLst>
              <a:ext uri="{FF2B5EF4-FFF2-40B4-BE49-F238E27FC236}">
                <a16:creationId xmlns:a16="http://schemas.microsoft.com/office/drawing/2014/main" id="{BD87DC8F-1489-C649-B427-DAF3FA3886D3}"/>
              </a:ext>
            </a:extLst>
          </p:cNvPr>
          <p:cNvPicPr>
            <a:picLocks noChangeAspect="1"/>
          </p:cNvPicPr>
          <p:nvPr/>
        </p:nvPicPr>
        <p:blipFill>
          <a:blip r:embed="rId3"/>
          <a:stretch>
            <a:fillRect/>
          </a:stretch>
        </p:blipFill>
        <p:spPr>
          <a:xfrm>
            <a:off x="4663440" y="1371600"/>
            <a:ext cx="4297680" cy="4169391"/>
          </a:xfrm>
          <a:prstGeom prst="rect">
            <a:avLst/>
          </a:prstGeom>
        </p:spPr>
      </p:pic>
      <p:pic>
        <p:nvPicPr>
          <p:cNvPr id="5" name="Picture 4">
            <a:extLst>
              <a:ext uri="{FF2B5EF4-FFF2-40B4-BE49-F238E27FC236}">
                <a16:creationId xmlns:a16="http://schemas.microsoft.com/office/drawing/2014/main" id="{7C81E3ED-4E6F-F640-BDD1-13F81F77EE6A}"/>
              </a:ext>
            </a:extLst>
          </p:cNvPr>
          <p:cNvPicPr>
            <a:picLocks noChangeAspect="1"/>
          </p:cNvPicPr>
          <p:nvPr/>
        </p:nvPicPr>
        <p:blipFill>
          <a:blip r:embed="rId4"/>
          <a:stretch>
            <a:fillRect/>
          </a:stretch>
        </p:blipFill>
        <p:spPr>
          <a:xfrm>
            <a:off x="182880" y="1371600"/>
            <a:ext cx="4297680" cy="4169391"/>
          </a:xfrm>
          <a:prstGeom prst="rect">
            <a:avLst/>
          </a:prstGeom>
        </p:spPr>
      </p:pic>
      <p:sp>
        <p:nvSpPr>
          <p:cNvPr id="7" name="TextBox 6">
            <a:extLst>
              <a:ext uri="{FF2B5EF4-FFF2-40B4-BE49-F238E27FC236}">
                <a16:creationId xmlns:a16="http://schemas.microsoft.com/office/drawing/2014/main" id="{2CF2DE09-592D-B846-A87D-362C28D1FA55}"/>
              </a:ext>
            </a:extLst>
          </p:cNvPr>
          <p:cNvSpPr txBox="1"/>
          <p:nvPr/>
        </p:nvSpPr>
        <p:spPr>
          <a:xfrm>
            <a:off x="182880" y="5544590"/>
            <a:ext cx="4297680" cy="584775"/>
          </a:xfrm>
          <a:prstGeom prst="rect">
            <a:avLst/>
          </a:prstGeom>
          <a:solidFill>
            <a:schemeClr val="tx1"/>
          </a:solidFill>
          <a:ln>
            <a:solidFill>
              <a:schemeClr val="bg1"/>
            </a:solidFill>
          </a:ln>
        </p:spPr>
        <p:txBody>
          <a:bodyPr wrap="square" rtlCol="0">
            <a:spAutoFit/>
          </a:bodyPr>
          <a:lstStyle/>
          <a:p>
            <a:r>
              <a:rPr lang="en-US" sz="1600" b="1" dirty="0">
                <a:solidFill>
                  <a:srgbClr val="FF0000"/>
                </a:solidFill>
              </a:rPr>
              <a:t>Red = Aligned Image</a:t>
            </a:r>
          </a:p>
          <a:p>
            <a:r>
              <a:rPr lang="en-US" sz="1600" b="1" dirty="0">
                <a:solidFill>
                  <a:srgbClr val="00B050"/>
                </a:solidFill>
              </a:rPr>
              <a:t>Green = Back Translated Deviated Image</a:t>
            </a:r>
          </a:p>
        </p:txBody>
      </p:sp>
      <p:sp>
        <p:nvSpPr>
          <p:cNvPr id="8" name="TextBox 7">
            <a:extLst>
              <a:ext uri="{FF2B5EF4-FFF2-40B4-BE49-F238E27FC236}">
                <a16:creationId xmlns:a16="http://schemas.microsoft.com/office/drawing/2014/main" id="{1BF86283-DFBD-E140-B8D5-731A7B95CBCD}"/>
              </a:ext>
            </a:extLst>
          </p:cNvPr>
          <p:cNvSpPr txBox="1"/>
          <p:nvPr/>
        </p:nvSpPr>
        <p:spPr>
          <a:xfrm>
            <a:off x="4663440" y="5541264"/>
            <a:ext cx="4297680" cy="584775"/>
          </a:xfrm>
          <a:prstGeom prst="rect">
            <a:avLst/>
          </a:prstGeom>
          <a:solidFill>
            <a:schemeClr val="tx1"/>
          </a:solidFill>
          <a:ln>
            <a:solidFill>
              <a:schemeClr val="bg1"/>
            </a:solidFill>
          </a:ln>
        </p:spPr>
        <p:txBody>
          <a:bodyPr wrap="square" rtlCol="0">
            <a:spAutoFit/>
          </a:bodyPr>
          <a:lstStyle/>
          <a:p>
            <a:pPr algn="ctr"/>
            <a:r>
              <a:rPr lang="en-US" sz="1600" b="1" dirty="0">
                <a:solidFill>
                  <a:schemeClr val="bg1"/>
                </a:solidFill>
              </a:rPr>
              <a:t>Coincidence Image</a:t>
            </a:r>
          </a:p>
          <a:p>
            <a:pPr algn="ctr"/>
            <a:r>
              <a:rPr lang="en-US" sz="1600" b="1" dirty="0">
                <a:solidFill>
                  <a:schemeClr val="bg1"/>
                </a:solidFill>
              </a:rPr>
              <a:t>Back Translation = Top Outer Shroud </a:t>
            </a:r>
          </a:p>
        </p:txBody>
      </p:sp>
    </p:spTree>
    <p:extLst>
      <p:ext uri="{BB962C8B-B14F-4D97-AF65-F5344CB8AC3E}">
        <p14:creationId xmlns:p14="http://schemas.microsoft.com/office/powerpoint/2010/main" val="1352696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56BE71BF-CF2A-674B-AB01-DB66E41D3EC9}"/>
              </a:ext>
            </a:extLst>
          </p:cNvPr>
          <p:cNvSpPr>
            <a:spLocks noGrp="1"/>
          </p:cNvSpPr>
          <p:nvPr>
            <p:ph type="title"/>
          </p:nvPr>
        </p:nvSpPr>
        <p:spPr>
          <a:xfrm>
            <a:off x="156846" y="53608"/>
            <a:ext cx="8823495" cy="1008771"/>
          </a:xfrm>
        </p:spPr>
        <p:txBody>
          <a:bodyPr anchor="ctr"/>
          <a:lstStyle/>
          <a:p>
            <a:pPr algn="ctr"/>
            <a:r>
              <a:rPr lang="en-US" dirty="0"/>
              <a:t>Particle Identification Using Parallax Images is an 8 Step Process that Outputs a Highlighted Image and a Data Table </a:t>
            </a:r>
          </a:p>
        </p:txBody>
      </p:sp>
      <p:sp>
        <p:nvSpPr>
          <p:cNvPr id="9" name="TextBox 8">
            <a:extLst>
              <a:ext uri="{FF2B5EF4-FFF2-40B4-BE49-F238E27FC236}">
                <a16:creationId xmlns:a16="http://schemas.microsoft.com/office/drawing/2014/main" id="{DDE8BE25-16A2-2241-8777-A9DF8E3C0467}"/>
              </a:ext>
            </a:extLst>
          </p:cNvPr>
          <p:cNvSpPr txBox="1"/>
          <p:nvPr/>
        </p:nvSpPr>
        <p:spPr>
          <a:xfrm>
            <a:off x="0" y="5888574"/>
            <a:ext cx="9144000" cy="587574"/>
          </a:xfrm>
          <a:prstGeom prst="rect">
            <a:avLst/>
          </a:prstGeom>
          <a:solidFill>
            <a:schemeClr val="accent1">
              <a:lumMod val="75000"/>
            </a:schemeClr>
          </a:solidFill>
          <a:ln>
            <a:solidFill>
              <a:schemeClr val="accent1">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ctr">
              <a:defRPr sz="1600" b="1">
                <a:solidFill>
                  <a:schemeClr val="bg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r>
              <a:rPr lang="en-US" dirty="0"/>
              <a:t>Particle information is forwarded to the shot RI's who use it when analyzing shot results </a:t>
            </a:r>
          </a:p>
          <a:p>
            <a:r>
              <a:rPr lang="en-US" dirty="0"/>
              <a:t>Automation of the particle identification is crucial for producing high-quality results</a:t>
            </a:r>
          </a:p>
        </p:txBody>
      </p:sp>
      <p:pic>
        <p:nvPicPr>
          <p:cNvPr id="4" name="Picture 3">
            <a:extLst>
              <a:ext uri="{FF2B5EF4-FFF2-40B4-BE49-F238E27FC236}">
                <a16:creationId xmlns:a16="http://schemas.microsoft.com/office/drawing/2014/main" id="{6B729C0F-E705-BD42-9468-24D52C765ABA}"/>
              </a:ext>
            </a:extLst>
          </p:cNvPr>
          <p:cNvPicPr>
            <a:picLocks noChangeAspect="1"/>
          </p:cNvPicPr>
          <p:nvPr/>
        </p:nvPicPr>
        <p:blipFill>
          <a:blip r:embed="rId3"/>
          <a:stretch>
            <a:fillRect/>
          </a:stretch>
        </p:blipFill>
        <p:spPr>
          <a:xfrm>
            <a:off x="182880" y="1130528"/>
            <a:ext cx="4663440" cy="4524233"/>
          </a:xfrm>
          <a:prstGeom prst="rect">
            <a:avLst/>
          </a:prstGeom>
        </p:spPr>
      </p:pic>
      <p:pic>
        <p:nvPicPr>
          <p:cNvPr id="8" name="Picture 7">
            <a:extLst>
              <a:ext uri="{FF2B5EF4-FFF2-40B4-BE49-F238E27FC236}">
                <a16:creationId xmlns:a16="http://schemas.microsoft.com/office/drawing/2014/main" id="{14C15A2C-DD72-1946-818E-AC8AEE0ECF9D}"/>
              </a:ext>
            </a:extLst>
          </p:cNvPr>
          <p:cNvPicPr>
            <a:picLocks noChangeAspect="1"/>
          </p:cNvPicPr>
          <p:nvPr/>
        </p:nvPicPr>
        <p:blipFill>
          <a:blip r:embed="rId4"/>
          <a:stretch>
            <a:fillRect/>
          </a:stretch>
        </p:blipFill>
        <p:spPr>
          <a:xfrm>
            <a:off x="5029200" y="1130528"/>
            <a:ext cx="3931920" cy="2765739"/>
          </a:xfrm>
          <a:prstGeom prst="rect">
            <a:avLst/>
          </a:prstGeom>
        </p:spPr>
      </p:pic>
    </p:spTree>
    <p:extLst>
      <p:ext uri="{BB962C8B-B14F-4D97-AF65-F5344CB8AC3E}">
        <p14:creationId xmlns:p14="http://schemas.microsoft.com/office/powerpoint/2010/main" val="3351178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2">
            <a:extLst>
              <a:ext uri="{FF2B5EF4-FFF2-40B4-BE49-F238E27FC236}">
                <a16:creationId xmlns:a16="http://schemas.microsoft.com/office/drawing/2014/main" id="{1315D4A9-028A-0A4D-B9DA-A08D0EC12260}"/>
              </a:ext>
            </a:extLst>
          </p:cNvPr>
          <p:cNvSpPr>
            <a:spLocks noGrp="1"/>
          </p:cNvSpPr>
          <p:nvPr>
            <p:ph type="title"/>
          </p:nvPr>
        </p:nvSpPr>
        <p:spPr>
          <a:xfrm>
            <a:off x="0" y="182881"/>
            <a:ext cx="9143999" cy="810720"/>
          </a:xfrm>
        </p:spPr>
        <p:txBody>
          <a:bodyPr anchor="t" anchorCtr="0"/>
          <a:lstStyle/>
          <a:p>
            <a:pPr algn="ctr"/>
            <a:r>
              <a:rPr lang="en-US" dirty="0"/>
              <a:t>A Data Set Composed of 15 Target Shots was Used to Look for Correlations Between Particles and Meteors</a:t>
            </a:r>
            <a:endParaRPr lang="en-US" b="0" dirty="0"/>
          </a:p>
        </p:txBody>
      </p:sp>
      <p:pic>
        <p:nvPicPr>
          <p:cNvPr id="5" name="Picture 4">
            <a:extLst>
              <a:ext uri="{FF2B5EF4-FFF2-40B4-BE49-F238E27FC236}">
                <a16:creationId xmlns:a16="http://schemas.microsoft.com/office/drawing/2014/main" id="{CA07C2B0-75BE-3145-96B5-47A1B383A78D}"/>
              </a:ext>
            </a:extLst>
          </p:cNvPr>
          <p:cNvPicPr>
            <a:picLocks noChangeAspect="1"/>
          </p:cNvPicPr>
          <p:nvPr/>
        </p:nvPicPr>
        <p:blipFill>
          <a:blip r:embed="rId3"/>
          <a:stretch>
            <a:fillRect/>
          </a:stretch>
        </p:blipFill>
        <p:spPr>
          <a:xfrm>
            <a:off x="228600" y="1600200"/>
            <a:ext cx="8686800" cy="2516486"/>
          </a:xfrm>
          <a:prstGeom prst="rect">
            <a:avLst/>
          </a:prstGeom>
        </p:spPr>
      </p:pic>
    </p:spTree>
    <p:extLst>
      <p:ext uri="{BB962C8B-B14F-4D97-AF65-F5344CB8AC3E}">
        <p14:creationId xmlns:p14="http://schemas.microsoft.com/office/powerpoint/2010/main" val="775706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2">
            <a:extLst>
              <a:ext uri="{FF2B5EF4-FFF2-40B4-BE49-F238E27FC236}">
                <a16:creationId xmlns:a16="http://schemas.microsoft.com/office/drawing/2014/main" id="{1315D4A9-028A-0A4D-B9DA-A08D0EC12260}"/>
              </a:ext>
            </a:extLst>
          </p:cNvPr>
          <p:cNvSpPr>
            <a:spLocks noGrp="1"/>
          </p:cNvSpPr>
          <p:nvPr>
            <p:ph type="title"/>
          </p:nvPr>
        </p:nvSpPr>
        <p:spPr>
          <a:xfrm>
            <a:off x="0" y="182881"/>
            <a:ext cx="9143999" cy="810720"/>
          </a:xfrm>
        </p:spPr>
        <p:txBody>
          <a:bodyPr anchor="t" anchorCtr="0"/>
          <a:lstStyle/>
          <a:p>
            <a:pPr algn="ctr"/>
            <a:r>
              <a:rPr lang="en-US" dirty="0"/>
              <a:t>A Data Set Composed of 15 Target Shots was Used to Look for Correlations Between Particles and Meteors</a:t>
            </a:r>
            <a:endParaRPr lang="en-US" b="0" dirty="0"/>
          </a:p>
        </p:txBody>
      </p:sp>
      <p:pic>
        <p:nvPicPr>
          <p:cNvPr id="6" name="Picture 5">
            <a:extLst>
              <a:ext uri="{FF2B5EF4-FFF2-40B4-BE49-F238E27FC236}">
                <a16:creationId xmlns:a16="http://schemas.microsoft.com/office/drawing/2014/main" id="{6388C9DA-2422-084F-93C8-754FA0928CBE}"/>
              </a:ext>
            </a:extLst>
          </p:cNvPr>
          <p:cNvPicPr>
            <a:picLocks noChangeAspect="1"/>
          </p:cNvPicPr>
          <p:nvPr/>
        </p:nvPicPr>
        <p:blipFill>
          <a:blip r:embed="rId3"/>
          <a:stretch>
            <a:fillRect/>
          </a:stretch>
        </p:blipFill>
        <p:spPr>
          <a:xfrm>
            <a:off x="228600" y="1600200"/>
            <a:ext cx="8686800" cy="3635918"/>
          </a:xfrm>
          <a:prstGeom prst="rect">
            <a:avLst/>
          </a:prstGeom>
        </p:spPr>
      </p:pic>
      <p:sp>
        <p:nvSpPr>
          <p:cNvPr id="7" name="TextBox 6">
            <a:extLst>
              <a:ext uri="{FF2B5EF4-FFF2-40B4-BE49-F238E27FC236}">
                <a16:creationId xmlns:a16="http://schemas.microsoft.com/office/drawing/2014/main" id="{455A8FC0-B766-C645-9083-C00EA034C7AD}"/>
              </a:ext>
            </a:extLst>
          </p:cNvPr>
          <p:cNvSpPr txBox="1"/>
          <p:nvPr/>
        </p:nvSpPr>
        <p:spPr>
          <a:xfrm>
            <a:off x="0" y="5888574"/>
            <a:ext cx="9144000" cy="587574"/>
          </a:xfrm>
          <a:prstGeom prst="rect">
            <a:avLst/>
          </a:prstGeom>
          <a:solidFill>
            <a:schemeClr val="accent1">
              <a:lumMod val="75000"/>
            </a:schemeClr>
          </a:solidFill>
          <a:ln>
            <a:solidFill>
              <a:schemeClr val="accent1">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ctr">
              <a:defRPr sz="1600" b="1">
                <a:solidFill>
                  <a:schemeClr val="bg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r>
              <a:rPr lang="en-US" dirty="0"/>
              <a:t>On average, particles associated with meteors were 158µm</a:t>
            </a:r>
            <a:r>
              <a:rPr lang="en-US" baseline="30000" dirty="0"/>
              <a:t>2</a:t>
            </a:r>
            <a:r>
              <a:rPr lang="en-US" dirty="0"/>
              <a:t> .</a:t>
            </a:r>
          </a:p>
          <a:p>
            <a:r>
              <a:rPr lang="en-US" dirty="0"/>
              <a:t>An approximate threshold for seeding a meteor is ~ 30µm</a:t>
            </a:r>
            <a:r>
              <a:rPr lang="en-US" baseline="30000" dirty="0"/>
              <a:t>3</a:t>
            </a:r>
          </a:p>
        </p:txBody>
      </p:sp>
      <p:cxnSp>
        <p:nvCxnSpPr>
          <p:cNvPr id="3" name="Straight Connector 2">
            <a:extLst>
              <a:ext uri="{FF2B5EF4-FFF2-40B4-BE49-F238E27FC236}">
                <a16:creationId xmlns:a16="http://schemas.microsoft.com/office/drawing/2014/main" id="{602C7167-AB08-ED41-BECD-C28117FBD969}"/>
              </a:ext>
            </a:extLst>
          </p:cNvPr>
          <p:cNvCxnSpPr>
            <a:cxnSpLocks/>
          </p:cNvCxnSpPr>
          <p:nvPr/>
        </p:nvCxnSpPr>
        <p:spPr>
          <a:xfrm flipH="1">
            <a:off x="2917767" y="3241964"/>
            <a:ext cx="1238597" cy="1404851"/>
          </a:xfrm>
          <a:prstGeom prst="line">
            <a:avLst/>
          </a:prstGeom>
          <a:ln w="44450" cmpd="sng">
            <a:solidFill>
              <a:schemeClr val="tx2">
                <a:lumMod val="60000"/>
                <a:lumOff val="40000"/>
              </a:schemeClr>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3F2A8BD-5745-454D-A8C7-2287B2138577}"/>
              </a:ext>
            </a:extLst>
          </p:cNvPr>
          <p:cNvCxnSpPr>
            <a:cxnSpLocks/>
          </p:cNvCxnSpPr>
          <p:nvPr/>
        </p:nvCxnSpPr>
        <p:spPr>
          <a:xfrm>
            <a:off x="4896196" y="3865418"/>
            <a:ext cx="1346662" cy="756458"/>
          </a:xfrm>
          <a:prstGeom prst="line">
            <a:avLst/>
          </a:prstGeom>
          <a:ln w="44450" cmpd="sng">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993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5B3DBA1-1FC2-BA4F-9108-CD4924438B9D}"/>
              </a:ext>
            </a:extLst>
          </p:cNvPr>
          <p:cNvSpPr>
            <a:spLocks noGrp="1"/>
          </p:cNvSpPr>
          <p:nvPr>
            <p:ph type="title"/>
          </p:nvPr>
        </p:nvSpPr>
        <p:spPr>
          <a:xfrm>
            <a:off x="0" y="182880"/>
            <a:ext cx="9144000" cy="499403"/>
          </a:xfrm>
        </p:spPr>
        <p:txBody>
          <a:bodyPr/>
          <a:lstStyle/>
          <a:p>
            <a:pPr algn="ctr"/>
            <a:r>
              <a:rPr lang="en-US" dirty="0"/>
              <a:t>Particles on Target Capsules Can Negatively Affect the Implosion </a:t>
            </a:r>
          </a:p>
        </p:txBody>
      </p:sp>
      <p:pic>
        <p:nvPicPr>
          <p:cNvPr id="9" name="N160313_TC000-000_Movie_Color">
            <a:hlinkClick r:id="" action="ppaction://media"/>
            <a:extLst>
              <a:ext uri="{FF2B5EF4-FFF2-40B4-BE49-F238E27FC236}">
                <a16:creationId xmlns:a16="http://schemas.microsoft.com/office/drawing/2014/main" id="{A72A6DAC-99EC-B34E-B97D-ECAE0C51DE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0841" y="682283"/>
            <a:ext cx="3852056" cy="4860388"/>
          </a:xfrm>
          <a:prstGeom prst="rect">
            <a:avLst/>
          </a:prstGeom>
        </p:spPr>
      </p:pic>
      <p:sp>
        <p:nvSpPr>
          <p:cNvPr id="11" name="Rectangle 10">
            <a:extLst>
              <a:ext uri="{FF2B5EF4-FFF2-40B4-BE49-F238E27FC236}">
                <a16:creationId xmlns:a16="http://schemas.microsoft.com/office/drawing/2014/main" id="{4C1F3446-4728-AE44-A007-F7A5ED4B665A}"/>
              </a:ext>
            </a:extLst>
          </p:cNvPr>
          <p:cNvSpPr/>
          <p:nvPr/>
        </p:nvSpPr>
        <p:spPr>
          <a:xfrm>
            <a:off x="1593502" y="963965"/>
            <a:ext cx="2018501" cy="369332"/>
          </a:xfrm>
          <a:prstGeom prst="rect">
            <a:avLst/>
          </a:prstGeom>
        </p:spPr>
        <p:txBody>
          <a:bodyPr wrap="none">
            <a:spAutoFit/>
          </a:bodyPr>
          <a:lstStyle/>
          <a:p>
            <a:r>
              <a:rPr lang="en-US">
                <a:solidFill>
                  <a:schemeClr val="bg1"/>
                </a:solidFill>
              </a:rPr>
              <a:t>N160313</a:t>
            </a:r>
            <a:r>
              <a:rPr lang="en-US" dirty="0">
                <a:solidFill>
                  <a:schemeClr val="bg1"/>
                </a:solidFill>
              </a:rPr>
              <a:t>_TC_0-0</a:t>
            </a:r>
          </a:p>
        </p:txBody>
      </p:sp>
      <p:sp>
        <p:nvSpPr>
          <p:cNvPr id="3" name="TextBox 2">
            <a:extLst>
              <a:ext uri="{FF2B5EF4-FFF2-40B4-BE49-F238E27FC236}">
                <a16:creationId xmlns:a16="http://schemas.microsoft.com/office/drawing/2014/main" id="{A1520465-B538-E843-AA46-D35DC63570D1}"/>
              </a:ext>
            </a:extLst>
          </p:cNvPr>
          <p:cNvSpPr txBox="1"/>
          <p:nvPr/>
        </p:nvSpPr>
        <p:spPr>
          <a:xfrm>
            <a:off x="4642337" y="5033260"/>
            <a:ext cx="4149971" cy="523220"/>
          </a:xfrm>
          <a:prstGeom prst="rect">
            <a:avLst/>
          </a:prstGeom>
          <a:noFill/>
        </p:spPr>
        <p:txBody>
          <a:bodyPr wrap="square" rtlCol="0">
            <a:spAutoFit/>
          </a:bodyPr>
          <a:lstStyle/>
          <a:p>
            <a:pPr algn="ctr"/>
            <a:r>
              <a:rPr lang="en-US" sz="1400" b="1" dirty="0"/>
              <a:t>X-ray Image of Layered Target Taken Just </a:t>
            </a:r>
          </a:p>
          <a:p>
            <a:pPr algn="ctr"/>
            <a:r>
              <a:rPr lang="en-US" sz="1400" b="1" dirty="0"/>
              <a:t>Prior to Insertion into Target Chamber</a:t>
            </a:r>
          </a:p>
        </p:txBody>
      </p:sp>
      <p:pic>
        <p:nvPicPr>
          <p:cNvPr id="6" name="Picture 5">
            <a:extLst>
              <a:ext uri="{FF2B5EF4-FFF2-40B4-BE49-F238E27FC236}">
                <a16:creationId xmlns:a16="http://schemas.microsoft.com/office/drawing/2014/main" id="{82EF8F2F-537C-4D47-A14E-20930A6F4C09}"/>
              </a:ext>
            </a:extLst>
          </p:cNvPr>
          <p:cNvPicPr>
            <a:picLocks noChangeAspect="1"/>
          </p:cNvPicPr>
          <p:nvPr/>
        </p:nvPicPr>
        <p:blipFill rotWithShape="1">
          <a:blip r:embed="rId6"/>
          <a:srcRect l="16996" t="17541" r="15885" b="17091"/>
          <a:stretch/>
        </p:blipFill>
        <p:spPr>
          <a:xfrm>
            <a:off x="4642340" y="935502"/>
            <a:ext cx="4033040" cy="3996376"/>
          </a:xfrm>
          <a:prstGeom prst="rect">
            <a:avLst/>
          </a:prstGeom>
        </p:spPr>
      </p:pic>
      <p:sp>
        <p:nvSpPr>
          <p:cNvPr id="7" name="TextBox 6">
            <a:extLst>
              <a:ext uri="{FF2B5EF4-FFF2-40B4-BE49-F238E27FC236}">
                <a16:creationId xmlns:a16="http://schemas.microsoft.com/office/drawing/2014/main" id="{7FCA2F99-FD9C-2B41-BC76-AE06103C6209}"/>
              </a:ext>
            </a:extLst>
          </p:cNvPr>
          <p:cNvSpPr txBox="1"/>
          <p:nvPr/>
        </p:nvSpPr>
        <p:spPr>
          <a:xfrm>
            <a:off x="0" y="5843261"/>
            <a:ext cx="9144000" cy="646331"/>
          </a:xfrm>
          <a:prstGeom prst="rect">
            <a:avLst/>
          </a:prstGeom>
          <a:solidFill>
            <a:schemeClr val="accent1">
              <a:lumMod val="75000"/>
            </a:schemeClr>
          </a:solidFill>
          <a:ln>
            <a:solidFill>
              <a:schemeClr val="accent1">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ctr">
              <a:defRPr sz="1600" b="1">
                <a:solidFill>
                  <a:schemeClr val="bg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r>
              <a:rPr lang="en-US" dirty="0"/>
              <a:t>NIF Target Capsules Need to be Free From Particles That Can Cause </a:t>
            </a:r>
          </a:p>
          <a:p>
            <a:r>
              <a:rPr lang="en-US" dirty="0"/>
              <a:t>Ablation-front Instabilities and Degrade Performance.</a:t>
            </a:r>
          </a:p>
        </p:txBody>
      </p:sp>
      <p:sp>
        <p:nvSpPr>
          <p:cNvPr id="12" name="Rectangle 11">
            <a:extLst>
              <a:ext uri="{FF2B5EF4-FFF2-40B4-BE49-F238E27FC236}">
                <a16:creationId xmlns:a16="http://schemas.microsoft.com/office/drawing/2014/main" id="{54645831-209C-1143-8200-682A42E55C88}"/>
              </a:ext>
            </a:extLst>
          </p:cNvPr>
          <p:cNvSpPr/>
          <p:nvPr/>
        </p:nvSpPr>
        <p:spPr>
          <a:xfrm>
            <a:off x="4600614" y="4610414"/>
            <a:ext cx="1120820" cy="369332"/>
          </a:xfrm>
          <a:prstGeom prst="rect">
            <a:avLst/>
          </a:prstGeom>
        </p:spPr>
        <p:txBody>
          <a:bodyPr wrap="none">
            <a:spAutoFit/>
          </a:bodyPr>
          <a:lstStyle/>
          <a:p>
            <a:r>
              <a:rPr lang="en-US" dirty="0"/>
              <a:t>N160313</a:t>
            </a:r>
          </a:p>
        </p:txBody>
      </p:sp>
    </p:spTree>
    <p:extLst>
      <p:ext uri="{BB962C8B-B14F-4D97-AF65-F5344CB8AC3E}">
        <p14:creationId xmlns:p14="http://schemas.microsoft.com/office/powerpoint/2010/main" val="397664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DA61-1FB8-254A-88AD-B122F3EA26B8}"/>
              </a:ext>
            </a:extLst>
          </p:cNvPr>
          <p:cNvSpPr>
            <a:spLocks noGrp="1"/>
          </p:cNvSpPr>
          <p:nvPr>
            <p:ph type="title"/>
          </p:nvPr>
        </p:nvSpPr>
        <p:spPr>
          <a:xfrm>
            <a:off x="0" y="182881"/>
            <a:ext cx="9144000" cy="857900"/>
          </a:xfrm>
        </p:spPr>
        <p:txBody>
          <a:bodyPr/>
          <a:lstStyle/>
          <a:p>
            <a:pPr algn="ctr"/>
            <a:r>
              <a:rPr lang="en-US" dirty="0"/>
              <a:t>Measurements Show a Direct Correlation Between the use of DU </a:t>
            </a:r>
            <a:br>
              <a:rPr lang="en-US" dirty="0"/>
            </a:br>
            <a:r>
              <a:rPr lang="en-US" dirty="0"/>
              <a:t>in the Hohlraum and and Increase in the Number of Particles </a:t>
            </a:r>
          </a:p>
        </p:txBody>
      </p:sp>
      <p:sp>
        <p:nvSpPr>
          <p:cNvPr id="15" name="TextBox 14">
            <a:extLst>
              <a:ext uri="{FF2B5EF4-FFF2-40B4-BE49-F238E27FC236}">
                <a16:creationId xmlns:a16="http://schemas.microsoft.com/office/drawing/2014/main" id="{5BCDD243-C8B1-8042-BBA9-666D88C10D36}"/>
              </a:ext>
            </a:extLst>
          </p:cNvPr>
          <p:cNvSpPr txBox="1"/>
          <p:nvPr/>
        </p:nvSpPr>
        <p:spPr>
          <a:xfrm>
            <a:off x="0" y="5888574"/>
            <a:ext cx="9144000" cy="587574"/>
          </a:xfrm>
          <a:prstGeom prst="rect">
            <a:avLst/>
          </a:prstGeom>
          <a:solidFill>
            <a:schemeClr val="accent1">
              <a:lumMod val="75000"/>
            </a:schemeClr>
          </a:solidFill>
          <a:ln>
            <a:solidFill>
              <a:schemeClr val="accent1">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ctr">
              <a:defRPr sz="1600" b="1">
                <a:solidFill>
                  <a:schemeClr val="bg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r>
              <a:rPr lang="en-US" dirty="0"/>
              <a:t>Gold hohlraums show very few particles.  DU hohlraums show significantly more particles and the use of a gold liner only partially reduces the effect.</a:t>
            </a:r>
            <a:endParaRPr lang="en-US" baseline="30000" dirty="0"/>
          </a:p>
        </p:txBody>
      </p:sp>
      <p:pic>
        <p:nvPicPr>
          <p:cNvPr id="8" name="Picture 7">
            <a:extLst>
              <a:ext uri="{FF2B5EF4-FFF2-40B4-BE49-F238E27FC236}">
                <a16:creationId xmlns:a16="http://schemas.microsoft.com/office/drawing/2014/main" id="{D0C9A2AD-F862-7F44-87A5-3FC33CF8062D}"/>
              </a:ext>
            </a:extLst>
          </p:cNvPr>
          <p:cNvPicPr>
            <a:picLocks noChangeAspect="1"/>
          </p:cNvPicPr>
          <p:nvPr/>
        </p:nvPicPr>
        <p:blipFill>
          <a:blip r:embed="rId3"/>
          <a:stretch>
            <a:fillRect/>
          </a:stretch>
        </p:blipFill>
        <p:spPr>
          <a:xfrm>
            <a:off x="80682" y="1011875"/>
            <a:ext cx="4464423" cy="4760225"/>
          </a:xfrm>
          <a:prstGeom prst="rect">
            <a:avLst/>
          </a:prstGeom>
        </p:spPr>
      </p:pic>
      <p:pic>
        <p:nvPicPr>
          <p:cNvPr id="9" name="Picture 8">
            <a:extLst>
              <a:ext uri="{FF2B5EF4-FFF2-40B4-BE49-F238E27FC236}">
                <a16:creationId xmlns:a16="http://schemas.microsoft.com/office/drawing/2014/main" id="{F06304FB-4308-AF47-AB65-015BD528BF0B}"/>
              </a:ext>
            </a:extLst>
          </p:cNvPr>
          <p:cNvPicPr>
            <a:picLocks noChangeAspect="1"/>
          </p:cNvPicPr>
          <p:nvPr/>
        </p:nvPicPr>
        <p:blipFill>
          <a:blip r:embed="rId4"/>
          <a:stretch>
            <a:fillRect/>
          </a:stretch>
        </p:blipFill>
        <p:spPr>
          <a:xfrm>
            <a:off x="4610236" y="1004046"/>
            <a:ext cx="4462272" cy="4757932"/>
          </a:xfrm>
          <a:prstGeom prst="rect">
            <a:avLst/>
          </a:prstGeom>
        </p:spPr>
      </p:pic>
    </p:spTree>
    <p:extLst>
      <p:ext uri="{BB962C8B-B14F-4D97-AF65-F5344CB8AC3E}">
        <p14:creationId xmlns:p14="http://schemas.microsoft.com/office/powerpoint/2010/main" val="3529621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6BF36D-5076-E846-94A9-905D5DE37481}"/>
              </a:ext>
            </a:extLst>
          </p:cNvPr>
          <p:cNvPicPr>
            <a:picLocks noChangeAspect="1"/>
          </p:cNvPicPr>
          <p:nvPr/>
        </p:nvPicPr>
        <p:blipFill>
          <a:blip r:embed="rId3"/>
          <a:stretch>
            <a:fillRect/>
          </a:stretch>
        </p:blipFill>
        <p:spPr>
          <a:xfrm>
            <a:off x="5746595" y="3267920"/>
            <a:ext cx="2551176" cy="2551176"/>
          </a:xfrm>
          <a:prstGeom prst="rect">
            <a:avLst/>
          </a:prstGeom>
        </p:spPr>
      </p:pic>
      <p:sp>
        <p:nvSpPr>
          <p:cNvPr id="30" name="TextBox 29">
            <a:extLst>
              <a:ext uri="{FF2B5EF4-FFF2-40B4-BE49-F238E27FC236}">
                <a16:creationId xmlns:a16="http://schemas.microsoft.com/office/drawing/2014/main" id="{1E5A0E07-535E-004C-A22B-61610017BFF5}"/>
              </a:ext>
            </a:extLst>
          </p:cNvPr>
          <p:cNvSpPr txBox="1"/>
          <p:nvPr/>
        </p:nvSpPr>
        <p:spPr>
          <a:xfrm>
            <a:off x="0" y="5888574"/>
            <a:ext cx="9144000" cy="587574"/>
          </a:xfrm>
          <a:prstGeom prst="rect">
            <a:avLst/>
          </a:prstGeom>
          <a:solidFill>
            <a:schemeClr val="accent1">
              <a:lumMod val="75000"/>
            </a:schemeClr>
          </a:solidFill>
          <a:ln>
            <a:solidFill>
              <a:schemeClr val="accent1">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ctr">
              <a:defRPr sz="1600" b="1">
                <a:solidFill>
                  <a:schemeClr val="bg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r>
              <a:rPr lang="en-US" dirty="0"/>
              <a:t>Experiments have begun where well characterized high Z (Au) and low Z (CH) particles </a:t>
            </a:r>
          </a:p>
          <a:p>
            <a:r>
              <a:rPr lang="en-US" dirty="0"/>
              <a:t>have been intentionally placed on the capsule at well characterized locations.</a:t>
            </a:r>
          </a:p>
        </p:txBody>
      </p:sp>
      <p:pic>
        <p:nvPicPr>
          <p:cNvPr id="4" name="Picture 3">
            <a:extLst>
              <a:ext uri="{FF2B5EF4-FFF2-40B4-BE49-F238E27FC236}">
                <a16:creationId xmlns:a16="http://schemas.microsoft.com/office/drawing/2014/main" id="{6CF7F86A-54A4-134D-92B5-44D28BF67CF5}"/>
              </a:ext>
            </a:extLst>
          </p:cNvPr>
          <p:cNvPicPr>
            <a:picLocks noChangeAspect="1"/>
          </p:cNvPicPr>
          <p:nvPr/>
        </p:nvPicPr>
        <p:blipFill rotWithShape="1">
          <a:blip r:embed="rId4"/>
          <a:srcRect l="9559" t="10293" r="9560" b="10056"/>
          <a:stretch/>
        </p:blipFill>
        <p:spPr>
          <a:xfrm>
            <a:off x="310772" y="953144"/>
            <a:ext cx="4556837" cy="4565915"/>
          </a:xfrm>
          <a:prstGeom prst="rect">
            <a:avLst/>
          </a:prstGeom>
        </p:spPr>
      </p:pic>
      <p:sp>
        <p:nvSpPr>
          <p:cNvPr id="11" name="TextBox 10">
            <a:extLst>
              <a:ext uri="{FF2B5EF4-FFF2-40B4-BE49-F238E27FC236}">
                <a16:creationId xmlns:a16="http://schemas.microsoft.com/office/drawing/2014/main" id="{68165633-1305-2E42-AEE2-40DB46ADA121}"/>
              </a:ext>
            </a:extLst>
          </p:cNvPr>
          <p:cNvSpPr txBox="1"/>
          <p:nvPr/>
        </p:nvSpPr>
        <p:spPr>
          <a:xfrm>
            <a:off x="3517324" y="952226"/>
            <a:ext cx="910827" cy="307777"/>
          </a:xfrm>
          <a:prstGeom prst="rect">
            <a:avLst/>
          </a:prstGeom>
          <a:noFill/>
        </p:spPr>
        <p:txBody>
          <a:bodyPr wrap="none" rtlCol="0">
            <a:spAutoFit/>
          </a:bodyPr>
          <a:lstStyle/>
          <a:p>
            <a:r>
              <a:rPr lang="en-US" sz="1400" dirty="0"/>
              <a:t>N181203</a:t>
            </a:r>
          </a:p>
        </p:txBody>
      </p:sp>
      <p:pic>
        <p:nvPicPr>
          <p:cNvPr id="18" name="Picture 17">
            <a:extLst>
              <a:ext uri="{FF2B5EF4-FFF2-40B4-BE49-F238E27FC236}">
                <a16:creationId xmlns:a16="http://schemas.microsoft.com/office/drawing/2014/main" id="{11B1BD42-74BA-974D-9878-B9CFD36C7A51}"/>
              </a:ext>
            </a:extLst>
          </p:cNvPr>
          <p:cNvPicPr>
            <a:picLocks noChangeAspect="1"/>
          </p:cNvPicPr>
          <p:nvPr/>
        </p:nvPicPr>
        <p:blipFill>
          <a:blip r:embed="rId5"/>
          <a:stretch>
            <a:fillRect/>
          </a:stretch>
        </p:blipFill>
        <p:spPr>
          <a:xfrm>
            <a:off x="5747681" y="996331"/>
            <a:ext cx="2548359" cy="2231136"/>
          </a:xfrm>
          <a:prstGeom prst="rect">
            <a:avLst/>
          </a:prstGeom>
        </p:spPr>
      </p:pic>
      <p:cxnSp>
        <p:nvCxnSpPr>
          <p:cNvPr id="32" name="Straight Connector 31">
            <a:extLst>
              <a:ext uri="{FF2B5EF4-FFF2-40B4-BE49-F238E27FC236}">
                <a16:creationId xmlns:a16="http://schemas.microsoft.com/office/drawing/2014/main" id="{F475A65F-E358-D74C-913A-489E7BB4A466}"/>
              </a:ext>
            </a:extLst>
          </p:cNvPr>
          <p:cNvCxnSpPr>
            <a:cxnSpLocks/>
          </p:cNvCxnSpPr>
          <p:nvPr/>
        </p:nvCxnSpPr>
        <p:spPr>
          <a:xfrm flipV="1">
            <a:off x="4376057" y="2512742"/>
            <a:ext cx="2032177" cy="1087708"/>
          </a:xfrm>
          <a:prstGeom prst="line">
            <a:avLst/>
          </a:prstGeom>
          <a:ln w="412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itle 1">
            <a:extLst>
              <a:ext uri="{FF2B5EF4-FFF2-40B4-BE49-F238E27FC236}">
                <a16:creationId xmlns:a16="http://schemas.microsoft.com/office/drawing/2014/main" id="{12FFC308-DCD8-9840-A4D0-6EAC49C96CAA}"/>
              </a:ext>
            </a:extLst>
          </p:cNvPr>
          <p:cNvSpPr txBox="1">
            <a:spLocks/>
          </p:cNvSpPr>
          <p:nvPr/>
        </p:nvSpPr>
        <p:spPr>
          <a:xfrm>
            <a:off x="0" y="182880"/>
            <a:ext cx="9144000" cy="783559"/>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lvl1pPr algn="ctr" rtl="0" eaLnBrk="1" fontAlgn="base" hangingPunct="1">
              <a:lnSpc>
                <a:spcPts val="2600"/>
              </a:lnSpc>
              <a:spcBef>
                <a:spcPct val="0"/>
              </a:spcBef>
              <a:spcAft>
                <a:spcPct val="0"/>
              </a:spcAft>
              <a:defRPr sz="4500" b="1" kern="1200">
                <a:solidFill>
                  <a:srgbClr val="376092"/>
                </a:solidFill>
                <a:latin typeface="Calibri" panose="020F0502020204030204" pitchFamily="34" charset="0"/>
                <a:ea typeface="+mj-ea"/>
                <a:cs typeface="Calibri" panose="020F0502020204030204" pitchFamily="34" charset="0"/>
              </a:defRPr>
            </a:lvl1pPr>
            <a:lvl2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a:lstStyle>
          <a:p>
            <a:pPr defTabSz="914400"/>
            <a:r>
              <a:rPr lang="en-US" sz="2400" dirty="0"/>
              <a:t>All Ignition Targets Continue to be Inspected to Identify Particles and Other Defects Located on the Capsule.</a:t>
            </a:r>
          </a:p>
        </p:txBody>
      </p:sp>
      <p:sp>
        <p:nvSpPr>
          <p:cNvPr id="2" name="TextBox 1">
            <a:extLst>
              <a:ext uri="{FF2B5EF4-FFF2-40B4-BE49-F238E27FC236}">
                <a16:creationId xmlns:a16="http://schemas.microsoft.com/office/drawing/2014/main" id="{7D714D5B-874F-7945-A70A-232A4FD54038}"/>
              </a:ext>
            </a:extLst>
          </p:cNvPr>
          <p:cNvSpPr txBox="1"/>
          <p:nvPr/>
        </p:nvSpPr>
        <p:spPr>
          <a:xfrm>
            <a:off x="310241" y="5519058"/>
            <a:ext cx="4563837" cy="276999"/>
          </a:xfrm>
          <a:prstGeom prst="rect">
            <a:avLst/>
          </a:prstGeom>
          <a:solidFill>
            <a:schemeClr val="bg1">
              <a:lumMod val="85000"/>
            </a:schemeClr>
          </a:solidFill>
        </p:spPr>
        <p:txBody>
          <a:bodyPr wrap="square" rtlCol="0">
            <a:spAutoFit/>
          </a:bodyPr>
          <a:lstStyle/>
          <a:p>
            <a:pPr algn="ctr"/>
            <a:r>
              <a:rPr lang="en-US" sz="1200" b="1" dirty="0">
                <a:solidFill>
                  <a:srgbClr val="FF0000"/>
                </a:solidFill>
              </a:rPr>
              <a:t>Red = Capsule</a:t>
            </a:r>
            <a:r>
              <a:rPr lang="en-US" sz="1200" b="1" dirty="0"/>
              <a:t>     </a:t>
            </a:r>
            <a:r>
              <a:rPr lang="en-US" sz="1200" b="1" dirty="0">
                <a:solidFill>
                  <a:schemeClr val="accent5">
                    <a:lumMod val="75000"/>
                  </a:schemeClr>
                </a:solidFill>
              </a:rPr>
              <a:t>Cyan = Lower LEH</a:t>
            </a:r>
            <a:r>
              <a:rPr lang="en-US" sz="1200" b="1" dirty="0"/>
              <a:t>     </a:t>
            </a:r>
            <a:r>
              <a:rPr lang="en-US" sz="1200" b="1" dirty="0">
                <a:solidFill>
                  <a:srgbClr val="FFFF00"/>
                </a:solidFill>
              </a:rPr>
              <a:t>Yellow = Upper LEH</a:t>
            </a:r>
          </a:p>
        </p:txBody>
      </p:sp>
    </p:spTree>
    <p:extLst>
      <p:ext uri="{BB962C8B-B14F-4D97-AF65-F5344CB8AC3E}">
        <p14:creationId xmlns:p14="http://schemas.microsoft.com/office/powerpoint/2010/main" val="2945645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56BE71BF-CF2A-674B-AB01-DB66E41D3EC9}"/>
              </a:ext>
            </a:extLst>
          </p:cNvPr>
          <p:cNvSpPr>
            <a:spLocks noGrp="1"/>
          </p:cNvSpPr>
          <p:nvPr>
            <p:ph type="title"/>
          </p:nvPr>
        </p:nvSpPr>
        <p:spPr>
          <a:xfrm>
            <a:off x="-1" y="219507"/>
            <a:ext cx="9144001" cy="1008771"/>
          </a:xfrm>
        </p:spPr>
        <p:txBody>
          <a:bodyPr anchor="ctr"/>
          <a:lstStyle/>
          <a:p>
            <a:pPr algn="ctr"/>
            <a:r>
              <a:rPr lang="en-US" dirty="0"/>
              <a:t>Metrics Used to Identify the Location of Observed Particles</a:t>
            </a:r>
          </a:p>
        </p:txBody>
      </p:sp>
      <p:grpSp>
        <p:nvGrpSpPr>
          <p:cNvPr id="53" name="Group 52">
            <a:extLst>
              <a:ext uri="{FF2B5EF4-FFF2-40B4-BE49-F238E27FC236}">
                <a16:creationId xmlns:a16="http://schemas.microsoft.com/office/drawing/2014/main" id="{038433CE-1CCD-AA44-BF96-E0C0DD0BA51C}"/>
              </a:ext>
            </a:extLst>
          </p:cNvPr>
          <p:cNvGrpSpPr>
            <a:grpSpLocks noChangeAspect="1"/>
          </p:cNvGrpSpPr>
          <p:nvPr/>
        </p:nvGrpSpPr>
        <p:grpSpPr>
          <a:xfrm>
            <a:off x="93435" y="1613992"/>
            <a:ext cx="2926080" cy="1455473"/>
            <a:chOff x="132272" y="4341334"/>
            <a:chExt cx="1844735" cy="917597"/>
          </a:xfrm>
        </p:grpSpPr>
        <p:pic>
          <p:nvPicPr>
            <p:cNvPr id="54" name="Picture 53">
              <a:extLst>
                <a:ext uri="{FF2B5EF4-FFF2-40B4-BE49-F238E27FC236}">
                  <a16:creationId xmlns:a16="http://schemas.microsoft.com/office/drawing/2014/main" id="{359B2CA2-F1F5-054B-A02F-D12352E30D9E}"/>
                </a:ext>
              </a:extLst>
            </p:cNvPr>
            <p:cNvPicPr>
              <a:picLocks noChangeAspect="1"/>
            </p:cNvPicPr>
            <p:nvPr/>
          </p:nvPicPr>
          <p:blipFill>
            <a:blip r:embed="rId2"/>
            <a:stretch>
              <a:fillRect/>
            </a:stretch>
          </p:blipFill>
          <p:spPr>
            <a:xfrm>
              <a:off x="178279" y="4355264"/>
              <a:ext cx="1798728" cy="903667"/>
            </a:xfrm>
            <a:prstGeom prst="rect">
              <a:avLst/>
            </a:prstGeom>
          </p:spPr>
        </p:pic>
        <p:sp>
          <p:nvSpPr>
            <p:cNvPr id="55" name="Rectangle 54">
              <a:extLst>
                <a:ext uri="{FF2B5EF4-FFF2-40B4-BE49-F238E27FC236}">
                  <a16:creationId xmlns:a16="http://schemas.microsoft.com/office/drawing/2014/main" id="{5D4A0F0C-D308-CC44-AA0D-4C21DD47937C}"/>
                </a:ext>
              </a:extLst>
            </p:cNvPr>
            <p:cNvSpPr/>
            <p:nvPr/>
          </p:nvSpPr>
          <p:spPr>
            <a:xfrm>
              <a:off x="132272" y="4341334"/>
              <a:ext cx="1662022" cy="338554"/>
            </a:xfrm>
            <a:prstGeom prst="rect">
              <a:avLst/>
            </a:prstGeom>
          </p:spPr>
          <p:txBody>
            <a:bodyPr wrap="square">
              <a:spAutoFit/>
            </a:bodyPr>
            <a:lstStyle/>
            <a:p>
              <a:r>
                <a:rPr lang="en-US" sz="800" dirty="0">
                  <a:solidFill>
                    <a:schemeClr val="bg1"/>
                  </a:solidFill>
                </a:rPr>
                <a:t>Composite Image: </a:t>
              </a:r>
            </a:p>
            <a:p>
              <a:r>
                <a:rPr lang="en-US" sz="800" dirty="0">
                  <a:solidFill>
                    <a:schemeClr val="bg1"/>
                  </a:solidFill>
                </a:rPr>
                <a:t>Capsule</a:t>
              </a:r>
            </a:p>
          </p:txBody>
        </p:sp>
      </p:grpSp>
      <p:grpSp>
        <p:nvGrpSpPr>
          <p:cNvPr id="56" name="Group 55">
            <a:extLst>
              <a:ext uri="{FF2B5EF4-FFF2-40B4-BE49-F238E27FC236}">
                <a16:creationId xmlns:a16="http://schemas.microsoft.com/office/drawing/2014/main" id="{260AE08E-A7A0-4B4B-950D-AC93372E4889}"/>
              </a:ext>
            </a:extLst>
          </p:cNvPr>
          <p:cNvGrpSpPr>
            <a:grpSpLocks noChangeAspect="1"/>
          </p:cNvGrpSpPr>
          <p:nvPr/>
        </p:nvGrpSpPr>
        <p:grpSpPr>
          <a:xfrm>
            <a:off x="3112510" y="1614941"/>
            <a:ext cx="2926080" cy="1448554"/>
            <a:chOff x="3694981" y="4344209"/>
            <a:chExt cx="1829643" cy="936291"/>
          </a:xfrm>
        </p:grpSpPr>
        <p:pic>
          <p:nvPicPr>
            <p:cNvPr id="57" name="Picture 56">
              <a:extLst>
                <a:ext uri="{FF2B5EF4-FFF2-40B4-BE49-F238E27FC236}">
                  <a16:creationId xmlns:a16="http://schemas.microsoft.com/office/drawing/2014/main" id="{DFC85FB4-6110-7544-9D95-490A420BB220}"/>
                </a:ext>
              </a:extLst>
            </p:cNvPr>
            <p:cNvPicPr>
              <a:picLocks noChangeAspect="1"/>
            </p:cNvPicPr>
            <p:nvPr/>
          </p:nvPicPr>
          <p:blipFill>
            <a:blip r:embed="rId3"/>
            <a:stretch>
              <a:fillRect/>
            </a:stretch>
          </p:blipFill>
          <p:spPr>
            <a:xfrm>
              <a:off x="3723256" y="4360653"/>
              <a:ext cx="1801368" cy="919847"/>
            </a:xfrm>
            <a:prstGeom prst="rect">
              <a:avLst/>
            </a:prstGeom>
          </p:spPr>
        </p:pic>
        <p:sp>
          <p:nvSpPr>
            <p:cNvPr id="58" name="Rectangle 57">
              <a:extLst>
                <a:ext uri="{FF2B5EF4-FFF2-40B4-BE49-F238E27FC236}">
                  <a16:creationId xmlns:a16="http://schemas.microsoft.com/office/drawing/2014/main" id="{D7EBFD47-CB63-2847-B2FD-F21F2C9AD3DB}"/>
                </a:ext>
              </a:extLst>
            </p:cNvPr>
            <p:cNvSpPr/>
            <p:nvPr/>
          </p:nvSpPr>
          <p:spPr>
            <a:xfrm>
              <a:off x="3694981" y="4344209"/>
              <a:ext cx="1800045" cy="338554"/>
            </a:xfrm>
            <a:prstGeom prst="rect">
              <a:avLst/>
            </a:prstGeom>
          </p:spPr>
          <p:txBody>
            <a:bodyPr wrap="square">
              <a:spAutoFit/>
            </a:bodyPr>
            <a:lstStyle/>
            <a:p>
              <a:r>
                <a:rPr lang="en-US" sz="800" dirty="0">
                  <a:solidFill>
                    <a:schemeClr val="bg1"/>
                  </a:solidFill>
                </a:rPr>
                <a:t>Composite Image: </a:t>
              </a:r>
            </a:p>
            <a:p>
              <a:r>
                <a:rPr lang="en-US" sz="800" dirty="0">
                  <a:solidFill>
                    <a:schemeClr val="bg1"/>
                  </a:solidFill>
                </a:rPr>
                <a:t>Bottom LEH</a:t>
              </a:r>
            </a:p>
          </p:txBody>
        </p:sp>
      </p:grpSp>
      <p:grpSp>
        <p:nvGrpSpPr>
          <p:cNvPr id="59" name="Group 58">
            <a:extLst>
              <a:ext uri="{FF2B5EF4-FFF2-40B4-BE49-F238E27FC236}">
                <a16:creationId xmlns:a16="http://schemas.microsoft.com/office/drawing/2014/main" id="{08BE98D0-B326-B94D-A649-65C708C4C48B}"/>
              </a:ext>
            </a:extLst>
          </p:cNvPr>
          <p:cNvGrpSpPr>
            <a:grpSpLocks noChangeAspect="1"/>
          </p:cNvGrpSpPr>
          <p:nvPr/>
        </p:nvGrpSpPr>
        <p:grpSpPr>
          <a:xfrm>
            <a:off x="6093605" y="1600562"/>
            <a:ext cx="2926080" cy="1448554"/>
            <a:chOff x="5308121" y="4548368"/>
            <a:chExt cx="1856357" cy="1015246"/>
          </a:xfrm>
        </p:grpSpPr>
        <p:pic>
          <p:nvPicPr>
            <p:cNvPr id="60" name="Picture 59">
              <a:extLst>
                <a:ext uri="{FF2B5EF4-FFF2-40B4-BE49-F238E27FC236}">
                  <a16:creationId xmlns:a16="http://schemas.microsoft.com/office/drawing/2014/main" id="{417888FA-D907-DE42-B85E-6AEB4E8D5DCA}"/>
                </a:ext>
              </a:extLst>
            </p:cNvPr>
            <p:cNvPicPr>
              <a:picLocks noChangeAspect="1"/>
            </p:cNvPicPr>
            <p:nvPr/>
          </p:nvPicPr>
          <p:blipFill>
            <a:blip r:embed="rId4"/>
            <a:stretch>
              <a:fillRect/>
            </a:stretch>
          </p:blipFill>
          <p:spPr>
            <a:xfrm>
              <a:off x="5335678" y="4573799"/>
              <a:ext cx="1828800" cy="989815"/>
            </a:xfrm>
            <a:prstGeom prst="rect">
              <a:avLst/>
            </a:prstGeom>
          </p:spPr>
        </p:pic>
        <p:sp>
          <p:nvSpPr>
            <p:cNvPr id="61" name="Rectangle 60">
              <a:extLst>
                <a:ext uri="{FF2B5EF4-FFF2-40B4-BE49-F238E27FC236}">
                  <a16:creationId xmlns:a16="http://schemas.microsoft.com/office/drawing/2014/main" id="{118E8B87-817F-1B4D-86B0-70F4F4D18497}"/>
                </a:ext>
              </a:extLst>
            </p:cNvPr>
            <p:cNvSpPr/>
            <p:nvPr/>
          </p:nvSpPr>
          <p:spPr>
            <a:xfrm>
              <a:off x="5308121" y="4548368"/>
              <a:ext cx="1800045" cy="338554"/>
            </a:xfrm>
            <a:prstGeom prst="rect">
              <a:avLst/>
            </a:prstGeom>
          </p:spPr>
          <p:txBody>
            <a:bodyPr wrap="square">
              <a:spAutoFit/>
            </a:bodyPr>
            <a:lstStyle/>
            <a:p>
              <a:r>
                <a:rPr lang="en-US" sz="800" dirty="0">
                  <a:solidFill>
                    <a:schemeClr val="bg1"/>
                  </a:solidFill>
                </a:rPr>
                <a:t>Composite Image: </a:t>
              </a:r>
            </a:p>
            <a:p>
              <a:r>
                <a:rPr lang="en-US" sz="800" dirty="0">
                  <a:solidFill>
                    <a:schemeClr val="bg1"/>
                  </a:solidFill>
                </a:rPr>
                <a:t>Bottom Inner Shroud</a:t>
              </a:r>
            </a:p>
          </p:txBody>
        </p:sp>
      </p:grpSp>
      <p:grpSp>
        <p:nvGrpSpPr>
          <p:cNvPr id="62" name="Group 61">
            <a:extLst>
              <a:ext uri="{FF2B5EF4-FFF2-40B4-BE49-F238E27FC236}">
                <a16:creationId xmlns:a16="http://schemas.microsoft.com/office/drawing/2014/main" id="{4F9645AB-615F-2E4E-9B8D-1690DC2CCE89}"/>
              </a:ext>
            </a:extLst>
          </p:cNvPr>
          <p:cNvGrpSpPr>
            <a:grpSpLocks noChangeAspect="1"/>
          </p:cNvGrpSpPr>
          <p:nvPr/>
        </p:nvGrpSpPr>
        <p:grpSpPr>
          <a:xfrm>
            <a:off x="120865" y="3979782"/>
            <a:ext cx="2926080" cy="1440532"/>
            <a:chOff x="1745411" y="5395823"/>
            <a:chExt cx="1871171" cy="909336"/>
          </a:xfrm>
        </p:grpSpPr>
        <p:pic>
          <p:nvPicPr>
            <p:cNvPr id="63" name="Picture 62">
              <a:extLst>
                <a:ext uri="{FF2B5EF4-FFF2-40B4-BE49-F238E27FC236}">
                  <a16:creationId xmlns:a16="http://schemas.microsoft.com/office/drawing/2014/main" id="{1A5D5D70-1ECA-094B-B1D7-0D4688413B46}"/>
                </a:ext>
              </a:extLst>
            </p:cNvPr>
            <p:cNvPicPr>
              <a:picLocks noChangeAspect="1"/>
            </p:cNvPicPr>
            <p:nvPr/>
          </p:nvPicPr>
          <p:blipFill>
            <a:blip r:embed="rId5"/>
            <a:stretch>
              <a:fillRect/>
            </a:stretch>
          </p:blipFill>
          <p:spPr>
            <a:xfrm>
              <a:off x="1769494" y="5395823"/>
              <a:ext cx="1847088" cy="909336"/>
            </a:xfrm>
            <a:prstGeom prst="rect">
              <a:avLst/>
            </a:prstGeom>
          </p:spPr>
        </p:pic>
        <p:sp>
          <p:nvSpPr>
            <p:cNvPr id="64" name="Rectangle 63">
              <a:extLst>
                <a:ext uri="{FF2B5EF4-FFF2-40B4-BE49-F238E27FC236}">
                  <a16:creationId xmlns:a16="http://schemas.microsoft.com/office/drawing/2014/main" id="{25419CF4-94BA-8040-B7FA-B165B9F38414}"/>
                </a:ext>
              </a:extLst>
            </p:cNvPr>
            <p:cNvSpPr/>
            <p:nvPr/>
          </p:nvSpPr>
          <p:spPr>
            <a:xfrm>
              <a:off x="1745411" y="5396634"/>
              <a:ext cx="1662022" cy="338554"/>
            </a:xfrm>
            <a:prstGeom prst="rect">
              <a:avLst/>
            </a:prstGeom>
          </p:spPr>
          <p:txBody>
            <a:bodyPr wrap="square">
              <a:spAutoFit/>
            </a:bodyPr>
            <a:lstStyle/>
            <a:p>
              <a:r>
                <a:rPr lang="en-US" sz="800" dirty="0">
                  <a:solidFill>
                    <a:schemeClr val="bg1"/>
                  </a:solidFill>
                </a:rPr>
                <a:t>shiftOverlap Image: </a:t>
              </a:r>
            </a:p>
            <a:p>
              <a:r>
                <a:rPr lang="en-US" sz="800" dirty="0">
                  <a:solidFill>
                    <a:schemeClr val="bg1"/>
                  </a:solidFill>
                </a:rPr>
                <a:t>Capsule</a:t>
              </a:r>
            </a:p>
          </p:txBody>
        </p:sp>
      </p:grpSp>
      <p:grpSp>
        <p:nvGrpSpPr>
          <p:cNvPr id="65" name="Group 64">
            <a:extLst>
              <a:ext uri="{FF2B5EF4-FFF2-40B4-BE49-F238E27FC236}">
                <a16:creationId xmlns:a16="http://schemas.microsoft.com/office/drawing/2014/main" id="{BEC03084-7FF5-0B4A-9ADD-6021417AE9C2}"/>
              </a:ext>
            </a:extLst>
          </p:cNvPr>
          <p:cNvGrpSpPr>
            <a:grpSpLocks noChangeAspect="1"/>
          </p:cNvGrpSpPr>
          <p:nvPr/>
        </p:nvGrpSpPr>
        <p:grpSpPr>
          <a:xfrm>
            <a:off x="3124788" y="3956428"/>
            <a:ext cx="2926080" cy="1425418"/>
            <a:chOff x="5587042" y="5367878"/>
            <a:chExt cx="1870135" cy="911023"/>
          </a:xfrm>
        </p:grpSpPr>
        <p:pic>
          <p:nvPicPr>
            <p:cNvPr id="66" name="Picture 65">
              <a:extLst>
                <a:ext uri="{FF2B5EF4-FFF2-40B4-BE49-F238E27FC236}">
                  <a16:creationId xmlns:a16="http://schemas.microsoft.com/office/drawing/2014/main" id="{9F748AAD-EFA0-7546-9A83-F7EA3A0084A1}"/>
                </a:ext>
              </a:extLst>
            </p:cNvPr>
            <p:cNvPicPr>
              <a:picLocks noChangeAspect="1"/>
            </p:cNvPicPr>
            <p:nvPr/>
          </p:nvPicPr>
          <p:blipFill>
            <a:blip r:embed="rId6"/>
            <a:stretch>
              <a:fillRect/>
            </a:stretch>
          </p:blipFill>
          <p:spPr>
            <a:xfrm>
              <a:off x="5628377" y="5378569"/>
              <a:ext cx="1828800" cy="900332"/>
            </a:xfrm>
            <a:prstGeom prst="rect">
              <a:avLst/>
            </a:prstGeom>
          </p:spPr>
        </p:pic>
        <p:sp>
          <p:nvSpPr>
            <p:cNvPr id="67" name="Rectangle 66">
              <a:extLst>
                <a:ext uri="{FF2B5EF4-FFF2-40B4-BE49-F238E27FC236}">
                  <a16:creationId xmlns:a16="http://schemas.microsoft.com/office/drawing/2014/main" id="{05A81CFD-78C2-BB43-88E7-95904B1EB6AF}"/>
                </a:ext>
              </a:extLst>
            </p:cNvPr>
            <p:cNvSpPr/>
            <p:nvPr/>
          </p:nvSpPr>
          <p:spPr>
            <a:xfrm>
              <a:off x="5587042" y="5367878"/>
              <a:ext cx="1662022" cy="338554"/>
            </a:xfrm>
            <a:prstGeom prst="rect">
              <a:avLst/>
            </a:prstGeom>
          </p:spPr>
          <p:txBody>
            <a:bodyPr wrap="square">
              <a:spAutoFit/>
            </a:bodyPr>
            <a:lstStyle/>
            <a:p>
              <a:r>
                <a:rPr lang="en-US" sz="800" dirty="0">
                  <a:solidFill>
                    <a:schemeClr val="bg1"/>
                  </a:solidFill>
                </a:rPr>
                <a:t>shiftOverlap Image: </a:t>
              </a:r>
            </a:p>
            <a:p>
              <a:r>
                <a:rPr lang="en-US" sz="800" dirty="0">
                  <a:solidFill>
                    <a:schemeClr val="bg1"/>
                  </a:solidFill>
                </a:rPr>
                <a:t>Bottom LEH</a:t>
              </a:r>
            </a:p>
          </p:txBody>
        </p:sp>
      </p:grpSp>
      <p:grpSp>
        <p:nvGrpSpPr>
          <p:cNvPr id="68" name="Group 67">
            <a:extLst>
              <a:ext uri="{FF2B5EF4-FFF2-40B4-BE49-F238E27FC236}">
                <a16:creationId xmlns:a16="http://schemas.microsoft.com/office/drawing/2014/main" id="{6408F883-D46B-904E-A98D-6C26C65D76CA}"/>
              </a:ext>
            </a:extLst>
          </p:cNvPr>
          <p:cNvGrpSpPr>
            <a:grpSpLocks noChangeAspect="1"/>
          </p:cNvGrpSpPr>
          <p:nvPr/>
        </p:nvGrpSpPr>
        <p:grpSpPr>
          <a:xfrm>
            <a:off x="6103391" y="3932266"/>
            <a:ext cx="2926080" cy="1420421"/>
            <a:chOff x="5788325" y="5339123"/>
            <a:chExt cx="1858633" cy="902245"/>
          </a:xfrm>
        </p:grpSpPr>
        <p:pic>
          <p:nvPicPr>
            <p:cNvPr id="69" name="Picture 68">
              <a:extLst>
                <a:ext uri="{FF2B5EF4-FFF2-40B4-BE49-F238E27FC236}">
                  <a16:creationId xmlns:a16="http://schemas.microsoft.com/office/drawing/2014/main" id="{98564C6B-5EA7-3A4B-A33C-356F5D715D32}"/>
                </a:ext>
              </a:extLst>
            </p:cNvPr>
            <p:cNvPicPr>
              <a:picLocks noChangeAspect="1"/>
            </p:cNvPicPr>
            <p:nvPr/>
          </p:nvPicPr>
          <p:blipFill>
            <a:blip r:embed="rId7"/>
            <a:stretch>
              <a:fillRect/>
            </a:stretch>
          </p:blipFill>
          <p:spPr>
            <a:xfrm>
              <a:off x="5818158" y="5350414"/>
              <a:ext cx="1828800" cy="890954"/>
            </a:xfrm>
            <a:prstGeom prst="rect">
              <a:avLst/>
            </a:prstGeom>
          </p:spPr>
        </p:pic>
        <p:sp>
          <p:nvSpPr>
            <p:cNvPr id="70" name="Rectangle 69">
              <a:extLst>
                <a:ext uri="{FF2B5EF4-FFF2-40B4-BE49-F238E27FC236}">
                  <a16:creationId xmlns:a16="http://schemas.microsoft.com/office/drawing/2014/main" id="{DEF718E7-C05A-564A-9B85-3082AB717F46}"/>
                </a:ext>
              </a:extLst>
            </p:cNvPr>
            <p:cNvSpPr/>
            <p:nvPr/>
          </p:nvSpPr>
          <p:spPr>
            <a:xfrm>
              <a:off x="5788325" y="5339123"/>
              <a:ext cx="1791057" cy="338554"/>
            </a:xfrm>
            <a:prstGeom prst="rect">
              <a:avLst/>
            </a:prstGeom>
          </p:spPr>
          <p:txBody>
            <a:bodyPr wrap="square">
              <a:spAutoFit/>
            </a:bodyPr>
            <a:lstStyle/>
            <a:p>
              <a:r>
                <a:rPr lang="en-US" sz="800" dirty="0">
                  <a:solidFill>
                    <a:schemeClr val="bg1"/>
                  </a:solidFill>
                </a:rPr>
                <a:t>shiftOverlap Image: </a:t>
              </a:r>
            </a:p>
            <a:p>
              <a:r>
                <a:rPr lang="en-US" sz="800" dirty="0">
                  <a:solidFill>
                    <a:schemeClr val="bg1"/>
                  </a:solidFill>
                </a:rPr>
                <a:t>Bottom Inner Shroud</a:t>
              </a:r>
            </a:p>
          </p:txBody>
        </p:sp>
      </p:grpSp>
    </p:spTree>
    <p:extLst>
      <p:ext uri="{BB962C8B-B14F-4D97-AF65-F5344CB8AC3E}">
        <p14:creationId xmlns:p14="http://schemas.microsoft.com/office/powerpoint/2010/main" val="2495851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5248AA9-E5E2-0D4D-A33F-CE50E62998F9}"/>
              </a:ext>
            </a:extLst>
          </p:cNvPr>
          <p:cNvSpPr txBox="1"/>
          <p:nvPr/>
        </p:nvSpPr>
        <p:spPr>
          <a:xfrm>
            <a:off x="5698896" y="3717291"/>
            <a:ext cx="2110596" cy="400110"/>
          </a:xfrm>
          <a:prstGeom prst="rect">
            <a:avLst/>
          </a:prstGeom>
          <a:noFill/>
        </p:spPr>
        <p:txBody>
          <a:bodyPr wrap="square" rtlCol="0">
            <a:spAutoFit/>
          </a:bodyPr>
          <a:lstStyle/>
          <a:p>
            <a:pPr algn="ctr"/>
            <a:r>
              <a:rPr lang="en-US" sz="1000" dirty="0"/>
              <a:t>Composite Image </a:t>
            </a:r>
          </a:p>
          <a:p>
            <a:pPr algn="ctr"/>
            <a:r>
              <a:rPr lang="en-US" sz="1000" u="sng" dirty="0"/>
              <a:t>Location = Bottom Outer Shroud</a:t>
            </a:r>
          </a:p>
        </p:txBody>
      </p:sp>
      <p:pic>
        <p:nvPicPr>
          <p:cNvPr id="11" name="Picture 10">
            <a:extLst>
              <a:ext uri="{FF2B5EF4-FFF2-40B4-BE49-F238E27FC236}">
                <a16:creationId xmlns:a16="http://schemas.microsoft.com/office/drawing/2014/main" id="{5208BCC1-34FE-8047-83AD-611D8ABF00C7}"/>
              </a:ext>
            </a:extLst>
          </p:cNvPr>
          <p:cNvPicPr>
            <a:picLocks noChangeAspect="1"/>
          </p:cNvPicPr>
          <p:nvPr/>
        </p:nvPicPr>
        <p:blipFill>
          <a:blip r:embed="rId2"/>
          <a:stretch>
            <a:fillRect/>
          </a:stretch>
        </p:blipFill>
        <p:spPr>
          <a:xfrm>
            <a:off x="4583092" y="1549333"/>
            <a:ext cx="4343400" cy="2008607"/>
          </a:xfrm>
          <a:prstGeom prst="rect">
            <a:avLst/>
          </a:prstGeom>
        </p:spPr>
      </p:pic>
      <p:pic>
        <p:nvPicPr>
          <p:cNvPr id="13" name="Picture 12">
            <a:extLst>
              <a:ext uri="{FF2B5EF4-FFF2-40B4-BE49-F238E27FC236}">
                <a16:creationId xmlns:a16="http://schemas.microsoft.com/office/drawing/2014/main" id="{3CB01477-B836-0D41-959B-E803B1E444D4}"/>
              </a:ext>
            </a:extLst>
          </p:cNvPr>
          <p:cNvPicPr>
            <a:picLocks noChangeAspect="1"/>
          </p:cNvPicPr>
          <p:nvPr/>
        </p:nvPicPr>
        <p:blipFill>
          <a:blip r:embed="rId3"/>
          <a:stretch>
            <a:fillRect/>
          </a:stretch>
        </p:blipFill>
        <p:spPr>
          <a:xfrm>
            <a:off x="208943" y="1549520"/>
            <a:ext cx="4185086" cy="1997615"/>
          </a:xfrm>
          <a:prstGeom prst="rect">
            <a:avLst/>
          </a:prstGeom>
        </p:spPr>
      </p:pic>
      <p:sp>
        <p:nvSpPr>
          <p:cNvPr id="18" name="TextBox 17">
            <a:extLst>
              <a:ext uri="{FF2B5EF4-FFF2-40B4-BE49-F238E27FC236}">
                <a16:creationId xmlns:a16="http://schemas.microsoft.com/office/drawing/2014/main" id="{D29FB5E0-08B5-A34D-8DA3-1FD2CB611F27}"/>
              </a:ext>
            </a:extLst>
          </p:cNvPr>
          <p:cNvSpPr txBox="1"/>
          <p:nvPr/>
        </p:nvSpPr>
        <p:spPr>
          <a:xfrm>
            <a:off x="1214723" y="3626180"/>
            <a:ext cx="2110596" cy="400110"/>
          </a:xfrm>
          <a:prstGeom prst="rect">
            <a:avLst/>
          </a:prstGeom>
          <a:noFill/>
        </p:spPr>
        <p:txBody>
          <a:bodyPr wrap="square" rtlCol="0">
            <a:spAutoFit/>
          </a:bodyPr>
          <a:lstStyle/>
          <a:p>
            <a:pPr algn="ctr"/>
            <a:r>
              <a:rPr lang="en-US" sz="1000" dirty="0"/>
              <a:t>Composite Image </a:t>
            </a:r>
          </a:p>
          <a:p>
            <a:pPr algn="ctr"/>
            <a:r>
              <a:rPr lang="en-US" sz="1000" u="sng" dirty="0"/>
              <a:t>Location = Bottom LEH</a:t>
            </a:r>
          </a:p>
        </p:txBody>
      </p:sp>
      <p:cxnSp>
        <p:nvCxnSpPr>
          <p:cNvPr id="27" name="Straight Connector 26">
            <a:extLst>
              <a:ext uri="{FF2B5EF4-FFF2-40B4-BE49-F238E27FC236}">
                <a16:creationId xmlns:a16="http://schemas.microsoft.com/office/drawing/2014/main" id="{A5243828-042B-284F-BF11-EC58C804343B}"/>
              </a:ext>
            </a:extLst>
          </p:cNvPr>
          <p:cNvCxnSpPr>
            <a:cxnSpLocks/>
          </p:cNvCxnSpPr>
          <p:nvPr/>
        </p:nvCxnSpPr>
        <p:spPr>
          <a:xfrm flipH="1">
            <a:off x="5075227" y="3310015"/>
            <a:ext cx="182467" cy="415091"/>
          </a:xfrm>
          <a:prstGeom prst="line">
            <a:avLst/>
          </a:prstGeom>
          <a:ln w="28575" cmpd="sng">
            <a:solidFill>
              <a:srgbClr val="FF0000"/>
            </a:solidFill>
            <a:headEnd type="triangle"/>
          </a:ln>
          <a:effectLst/>
        </p:spPr>
        <p:style>
          <a:lnRef idx="2">
            <a:schemeClr val="accent1"/>
          </a:lnRef>
          <a:fillRef idx="0">
            <a:schemeClr val="accent1"/>
          </a:fillRef>
          <a:effectRef idx="1">
            <a:schemeClr val="accent1"/>
          </a:effectRef>
          <a:fontRef idx="minor">
            <a:schemeClr val="tx1"/>
          </a:fontRef>
        </p:style>
      </p:cxnSp>
      <p:sp>
        <p:nvSpPr>
          <p:cNvPr id="19" name="Title 12">
            <a:extLst>
              <a:ext uri="{FF2B5EF4-FFF2-40B4-BE49-F238E27FC236}">
                <a16:creationId xmlns:a16="http://schemas.microsoft.com/office/drawing/2014/main" id="{471E6300-C2AB-574A-AA35-6C42AE2CCB7E}"/>
              </a:ext>
            </a:extLst>
          </p:cNvPr>
          <p:cNvSpPr>
            <a:spLocks noGrp="1"/>
          </p:cNvSpPr>
          <p:nvPr>
            <p:ph type="title"/>
          </p:nvPr>
        </p:nvSpPr>
        <p:spPr>
          <a:xfrm>
            <a:off x="-1" y="219507"/>
            <a:ext cx="9144001" cy="1008771"/>
          </a:xfrm>
        </p:spPr>
        <p:txBody>
          <a:bodyPr anchor="ctr"/>
          <a:lstStyle/>
          <a:p>
            <a:pPr algn="ctr"/>
            <a:r>
              <a:rPr lang="en-US" dirty="0"/>
              <a:t>Metrics Used to Identify the Location of Observed Particles</a:t>
            </a:r>
          </a:p>
        </p:txBody>
      </p:sp>
      <p:cxnSp>
        <p:nvCxnSpPr>
          <p:cNvPr id="20" name="Straight Connector 19">
            <a:extLst>
              <a:ext uri="{FF2B5EF4-FFF2-40B4-BE49-F238E27FC236}">
                <a16:creationId xmlns:a16="http://schemas.microsoft.com/office/drawing/2014/main" id="{D4A75E16-0F29-8047-B15E-3FF798B125CE}"/>
              </a:ext>
            </a:extLst>
          </p:cNvPr>
          <p:cNvCxnSpPr>
            <a:cxnSpLocks/>
          </p:cNvCxnSpPr>
          <p:nvPr/>
        </p:nvCxnSpPr>
        <p:spPr>
          <a:xfrm flipH="1">
            <a:off x="588121" y="3284444"/>
            <a:ext cx="182467" cy="415091"/>
          </a:xfrm>
          <a:prstGeom prst="line">
            <a:avLst/>
          </a:prstGeom>
          <a:ln w="28575" cmpd="sng">
            <a:solidFill>
              <a:srgbClr val="FF0000"/>
            </a:solidFill>
            <a:head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609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id="{1A9357BC-DA95-134D-B1CB-7D5D277E79BF}"/>
              </a:ext>
            </a:extLst>
          </p:cNvPr>
          <p:cNvSpPr>
            <a:spLocks noGrp="1"/>
          </p:cNvSpPr>
          <p:nvPr>
            <p:ph type="title"/>
          </p:nvPr>
        </p:nvSpPr>
        <p:spPr>
          <a:xfrm>
            <a:off x="156118" y="184338"/>
            <a:ext cx="8987882" cy="1008771"/>
          </a:xfrm>
        </p:spPr>
        <p:txBody>
          <a:bodyPr anchor="ctr"/>
          <a:lstStyle/>
          <a:p>
            <a:pPr algn="ctr"/>
            <a:r>
              <a:rPr lang="en-US" dirty="0"/>
              <a:t>Human review of the data is needed to remove false positives</a:t>
            </a:r>
          </a:p>
        </p:txBody>
      </p:sp>
      <p:pic>
        <p:nvPicPr>
          <p:cNvPr id="21" name="Picture 20">
            <a:extLst>
              <a:ext uri="{FF2B5EF4-FFF2-40B4-BE49-F238E27FC236}">
                <a16:creationId xmlns:a16="http://schemas.microsoft.com/office/drawing/2014/main" id="{4127804A-12E3-E241-95CA-DA5AD5733B89}"/>
              </a:ext>
            </a:extLst>
          </p:cNvPr>
          <p:cNvPicPr>
            <a:picLocks noChangeAspect="1"/>
          </p:cNvPicPr>
          <p:nvPr/>
        </p:nvPicPr>
        <p:blipFill>
          <a:blip r:embed="rId2"/>
          <a:stretch>
            <a:fillRect/>
          </a:stretch>
        </p:blipFill>
        <p:spPr>
          <a:xfrm>
            <a:off x="4633369" y="1507184"/>
            <a:ext cx="4343400" cy="3343063"/>
          </a:xfrm>
          <a:prstGeom prst="rect">
            <a:avLst/>
          </a:prstGeom>
        </p:spPr>
      </p:pic>
      <p:pic>
        <p:nvPicPr>
          <p:cNvPr id="23" name="Picture 22">
            <a:extLst>
              <a:ext uri="{FF2B5EF4-FFF2-40B4-BE49-F238E27FC236}">
                <a16:creationId xmlns:a16="http://schemas.microsoft.com/office/drawing/2014/main" id="{C9E32E9B-17AD-0C48-8C78-ED68365F4E5E}"/>
              </a:ext>
            </a:extLst>
          </p:cNvPr>
          <p:cNvPicPr>
            <a:picLocks noChangeAspect="1"/>
          </p:cNvPicPr>
          <p:nvPr/>
        </p:nvPicPr>
        <p:blipFill>
          <a:blip r:embed="rId3"/>
          <a:stretch>
            <a:fillRect/>
          </a:stretch>
        </p:blipFill>
        <p:spPr>
          <a:xfrm>
            <a:off x="184108" y="1530724"/>
            <a:ext cx="4343400" cy="3335110"/>
          </a:xfrm>
          <a:prstGeom prst="rect">
            <a:avLst/>
          </a:prstGeom>
        </p:spPr>
      </p:pic>
      <p:sp>
        <p:nvSpPr>
          <p:cNvPr id="25" name="TextBox 24">
            <a:extLst>
              <a:ext uri="{FF2B5EF4-FFF2-40B4-BE49-F238E27FC236}">
                <a16:creationId xmlns:a16="http://schemas.microsoft.com/office/drawing/2014/main" id="{0A7AD044-4378-3544-8246-EC6AF2D1508F}"/>
              </a:ext>
            </a:extLst>
          </p:cNvPr>
          <p:cNvSpPr txBox="1"/>
          <p:nvPr/>
        </p:nvSpPr>
        <p:spPr>
          <a:xfrm>
            <a:off x="185853" y="4869519"/>
            <a:ext cx="4318643" cy="273665"/>
          </a:xfrm>
          <a:prstGeom prst="rect">
            <a:avLst/>
          </a:prstGeom>
          <a:solidFill>
            <a:srgbClr val="0070C0"/>
          </a:solidFill>
        </p:spPr>
        <p:txBody>
          <a:bodyPr wrap="square" rtlCol="0">
            <a:spAutoFit/>
          </a:bodyPr>
          <a:lstStyle/>
          <a:p>
            <a:pPr algn="ctr">
              <a:lnSpc>
                <a:spcPts val="1440"/>
              </a:lnSpc>
              <a:spcBef>
                <a:spcPts val="400"/>
              </a:spcBef>
            </a:pPr>
            <a:r>
              <a:rPr lang="en-US" sz="1600" dirty="0">
                <a:solidFill>
                  <a:schemeClr val="bg1"/>
                </a:solidFill>
              </a:rPr>
              <a:t>Image processing artifact - Aligned</a:t>
            </a:r>
          </a:p>
        </p:txBody>
      </p:sp>
      <p:sp>
        <p:nvSpPr>
          <p:cNvPr id="27" name="TextBox 26">
            <a:extLst>
              <a:ext uri="{FF2B5EF4-FFF2-40B4-BE49-F238E27FC236}">
                <a16:creationId xmlns:a16="http://schemas.microsoft.com/office/drawing/2014/main" id="{395F7647-E24B-1E44-B406-7A063960F187}"/>
              </a:ext>
            </a:extLst>
          </p:cNvPr>
          <p:cNvSpPr txBox="1"/>
          <p:nvPr/>
        </p:nvSpPr>
        <p:spPr>
          <a:xfrm>
            <a:off x="4639507" y="4854300"/>
            <a:ext cx="4320386" cy="273665"/>
          </a:xfrm>
          <a:prstGeom prst="rect">
            <a:avLst/>
          </a:prstGeom>
          <a:solidFill>
            <a:srgbClr val="0070C0"/>
          </a:solidFill>
        </p:spPr>
        <p:txBody>
          <a:bodyPr wrap="square" rtlCol="0">
            <a:spAutoFit/>
          </a:bodyPr>
          <a:lstStyle>
            <a:defPPr>
              <a:defRPr lang="en-US"/>
            </a:defPPr>
            <a:lvl1pPr algn="ctr">
              <a:lnSpc>
                <a:spcPts val="1440"/>
              </a:lnSpc>
              <a:spcBef>
                <a:spcPts val="400"/>
              </a:spcBef>
              <a:defRPr sz="1600">
                <a:solidFill>
                  <a:schemeClr val="bg1"/>
                </a:solidFill>
              </a:defRPr>
            </a:lvl1pPr>
          </a:lstStyle>
          <a:p>
            <a:r>
              <a:rPr lang="en-US" dirty="0"/>
              <a:t>Particle on X-ray camera window - Deviated.</a:t>
            </a:r>
          </a:p>
        </p:txBody>
      </p:sp>
    </p:spTree>
    <p:extLst>
      <p:ext uri="{BB962C8B-B14F-4D97-AF65-F5344CB8AC3E}">
        <p14:creationId xmlns:p14="http://schemas.microsoft.com/office/powerpoint/2010/main" val="3501589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4E265-C466-AC48-BB3E-43C1B905E639}"/>
              </a:ext>
            </a:extLst>
          </p:cNvPr>
          <p:cNvSpPr>
            <a:spLocks noGrp="1"/>
          </p:cNvSpPr>
          <p:nvPr>
            <p:ph type="title"/>
          </p:nvPr>
        </p:nvSpPr>
        <p:spPr/>
        <p:txBody>
          <a:bodyPr/>
          <a:lstStyle/>
          <a:p>
            <a:r>
              <a:rPr lang="en-US" dirty="0"/>
              <a:t>‘Imaging symcaps’ are a sensitive platform to furthering our understanding</a:t>
            </a:r>
          </a:p>
        </p:txBody>
      </p:sp>
      <p:pic>
        <p:nvPicPr>
          <p:cNvPr id="4" name="N180305_TC000-000_Movie_Green[4]">
            <a:hlinkClick r:id="" action="ppaction://media"/>
            <a:extLst>
              <a:ext uri="{FF2B5EF4-FFF2-40B4-BE49-F238E27FC236}">
                <a16:creationId xmlns:a16="http://schemas.microsoft.com/office/drawing/2014/main" id="{C09B1F0F-9F53-724E-91FA-32840BD860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09893" y="1191302"/>
            <a:ext cx="3999570" cy="4874476"/>
          </a:xfrm>
          <a:prstGeom prst="rect">
            <a:avLst/>
          </a:prstGeom>
        </p:spPr>
      </p:pic>
      <p:grpSp>
        <p:nvGrpSpPr>
          <p:cNvPr id="3" name="Group 2">
            <a:extLst>
              <a:ext uri="{FF2B5EF4-FFF2-40B4-BE49-F238E27FC236}">
                <a16:creationId xmlns:a16="http://schemas.microsoft.com/office/drawing/2014/main" id="{7083BC22-CC39-F340-9AAB-BB8A4402AC16}"/>
              </a:ext>
            </a:extLst>
          </p:cNvPr>
          <p:cNvGrpSpPr>
            <a:grpSpLocks noChangeAspect="1"/>
          </p:cNvGrpSpPr>
          <p:nvPr/>
        </p:nvGrpSpPr>
        <p:grpSpPr>
          <a:xfrm>
            <a:off x="178419" y="1307949"/>
            <a:ext cx="3969835" cy="3213108"/>
            <a:chOff x="3100072" y="2408203"/>
            <a:chExt cx="2696181" cy="2182237"/>
          </a:xfrm>
        </p:grpSpPr>
        <p:pic>
          <p:nvPicPr>
            <p:cNvPr id="11" name="Picture 10">
              <a:extLst>
                <a:ext uri="{FF2B5EF4-FFF2-40B4-BE49-F238E27FC236}">
                  <a16:creationId xmlns:a16="http://schemas.microsoft.com/office/drawing/2014/main" id="{EE9EC62F-8668-964E-AADF-EF3E8D5BE617}"/>
                </a:ext>
              </a:extLst>
            </p:cNvPr>
            <p:cNvPicPr>
              <a:picLocks noChangeAspect="1"/>
            </p:cNvPicPr>
            <p:nvPr/>
          </p:nvPicPr>
          <p:blipFill rotWithShape="1">
            <a:blip r:embed="rId6"/>
            <a:srcRect l="46728" t="17877" r="27499" b="60622"/>
            <a:stretch/>
          </p:blipFill>
          <p:spPr>
            <a:xfrm rot="10800000" flipV="1">
              <a:off x="3100072" y="2408203"/>
              <a:ext cx="2696181" cy="2182237"/>
            </a:xfrm>
            <a:prstGeom prst="rect">
              <a:avLst/>
            </a:prstGeom>
          </p:spPr>
        </p:pic>
        <p:sp>
          <p:nvSpPr>
            <p:cNvPr id="12" name="TextBox 11">
              <a:extLst>
                <a:ext uri="{FF2B5EF4-FFF2-40B4-BE49-F238E27FC236}">
                  <a16:creationId xmlns:a16="http://schemas.microsoft.com/office/drawing/2014/main" id="{D1DCED1E-7705-464D-A9BC-AA91A530BC24}"/>
                </a:ext>
              </a:extLst>
            </p:cNvPr>
            <p:cNvSpPr txBox="1"/>
            <p:nvPr/>
          </p:nvSpPr>
          <p:spPr>
            <a:xfrm>
              <a:off x="4502294" y="2514701"/>
              <a:ext cx="1226618" cy="415498"/>
            </a:xfrm>
            <a:prstGeom prst="rect">
              <a:avLst/>
            </a:prstGeom>
            <a:noFill/>
          </p:spPr>
          <p:txBody>
            <a:bodyPr wrap="none" rtlCol="0">
              <a:spAutoFit/>
            </a:bodyPr>
            <a:lstStyle/>
            <a:p>
              <a:pPr defTabSz="685983"/>
              <a:r>
                <a:rPr lang="en-US" sz="1050" b="1" dirty="0">
                  <a:solidFill>
                    <a:srgbClr val="000000"/>
                  </a:solidFill>
                  <a:latin typeface="Helvetica" pitchFamily="34" charset="0"/>
                  <a:ea typeface="MS PGothic" pitchFamily="34" charset="-128"/>
                </a:rPr>
                <a:t>Tilted Fill tube &amp;</a:t>
              </a:r>
            </a:p>
            <a:p>
              <a:pPr defTabSz="685983"/>
              <a:r>
                <a:rPr lang="en-US" sz="1050" b="1" dirty="0">
                  <a:solidFill>
                    <a:srgbClr val="000000"/>
                  </a:solidFill>
                  <a:latin typeface="Helvetica" pitchFamily="34" charset="0"/>
                  <a:ea typeface="MS PGothic" pitchFamily="34" charset="-128"/>
                </a:rPr>
                <a:t>Particles</a:t>
              </a:r>
            </a:p>
          </p:txBody>
        </p:sp>
        <p:sp>
          <p:nvSpPr>
            <p:cNvPr id="13" name="TextBox 12">
              <a:extLst>
                <a:ext uri="{FF2B5EF4-FFF2-40B4-BE49-F238E27FC236}">
                  <a16:creationId xmlns:a16="http://schemas.microsoft.com/office/drawing/2014/main" id="{BFBBB7AB-ECA2-854C-9E88-CB9CDA254844}"/>
                </a:ext>
              </a:extLst>
            </p:cNvPr>
            <p:cNvSpPr txBox="1"/>
            <p:nvPr/>
          </p:nvSpPr>
          <p:spPr>
            <a:xfrm>
              <a:off x="3268926" y="4281156"/>
              <a:ext cx="2412840" cy="253916"/>
            </a:xfrm>
            <a:prstGeom prst="rect">
              <a:avLst/>
            </a:prstGeom>
            <a:noFill/>
          </p:spPr>
          <p:txBody>
            <a:bodyPr wrap="none" rtlCol="0">
              <a:spAutoFit/>
            </a:bodyPr>
            <a:lstStyle/>
            <a:p>
              <a:pPr defTabSz="685983"/>
              <a:r>
                <a:rPr lang="en-US" sz="1050" b="1" dirty="0">
                  <a:solidFill>
                    <a:srgbClr val="000000"/>
                  </a:solidFill>
                  <a:latin typeface="Helvetica" pitchFamily="34" charset="0"/>
                  <a:ea typeface="MS PGothic" pitchFamily="34" charset="-128"/>
                </a:rPr>
                <a:t>32 particles located on the capsule</a:t>
              </a:r>
            </a:p>
          </p:txBody>
        </p:sp>
        <p:sp>
          <p:nvSpPr>
            <p:cNvPr id="14" name="TextBox 13">
              <a:extLst>
                <a:ext uri="{FF2B5EF4-FFF2-40B4-BE49-F238E27FC236}">
                  <a16:creationId xmlns:a16="http://schemas.microsoft.com/office/drawing/2014/main" id="{2FE586FF-1C3C-9C47-8E35-B9434114FCD2}"/>
                </a:ext>
              </a:extLst>
            </p:cNvPr>
            <p:cNvSpPr txBox="1"/>
            <p:nvPr/>
          </p:nvSpPr>
          <p:spPr>
            <a:xfrm rot="1652489">
              <a:off x="3222888" y="2711501"/>
              <a:ext cx="697627" cy="253916"/>
            </a:xfrm>
            <a:prstGeom prst="rect">
              <a:avLst/>
            </a:prstGeom>
            <a:noFill/>
          </p:spPr>
          <p:txBody>
            <a:bodyPr wrap="none" rtlCol="0">
              <a:spAutoFit/>
            </a:bodyPr>
            <a:lstStyle/>
            <a:p>
              <a:pPr defTabSz="685983"/>
              <a:r>
                <a:rPr lang="en-US" sz="1050" b="1" dirty="0">
                  <a:solidFill>
                    <a:srgbClr val="FF0000"/>
                  </a:solidFill>
                  <a:latin typeface="Helvetica" pitchFamily="34" charset="0"/>
                  <a:ea typeface="MS PGothic" pitchFamily="34" charset="-128"/>
                </a:rPr>
                <a:t>Fill tube</a:t>
              </a:r>
            </a:p>
          </p:txBody>
        </p:sp>
      </p:grpSp>
      <p:sp>
        <p:nvSpPr>
          <p:cNvPr id="15" name="TextBox 14">
            <a:extLst>
              <a:ext uri="{FF2B5EF4-FFF2-40B4-BE49-F238E27FC236}">
                <a16:creationId xmlns:a16="http://schemas.microsoft.com/office/drawing/2014/main" id="{F0C81824-D285-084F-804E-6E9CE3135716}"/>
              </a:ext>
            </a:extLst>
          </p:cNvPr>
          <p:cNvSpPr txBox="1"/>
          <p:nvPr/>
        </p:nvSpPr>
        <p:spPr>
          <a:xfrm>
            <a:off x="89637" y="4551387"/>
            <a:ext cx="4229602" cy="830997"/>
          </a:xfrm>
          <a:prstGeom prst="rect">
            <a:avLst/>
          </a:prstGeom>
          <a:noFill/>
        </p:spPr>
        <p:txBody>
          <a:bodyPr wrap="square" rtlCol="0">
            <a:spAutoFit/>
          </a:bodyPr>
          <a:lstStyle/>
          <a:p>
            <a:r>
              <a:rPr lang="en-US" sz="1600" b="1" i="1" dirty="0"/>
              <a:t>This experiment shows large particulates observed in metrology can impact the HDC implosion</a:t>
            </a:r>
          </a:p>
        </p:txBody>
      </p:sp>
      <p:sp>
        <p:nvSpPr>
          <p:cNvPr id="6" name="TextBox 5">
            <a:extLst>
              <a:ext uri="{FF2B5EF4-FFF2-40B4-BE49-F238E27FC236}">
                <a16:creationId xmlns:a16="http://schemas.microsoft.com/office/drawing/2014/main" id="{C1588E38-E92A-194D-8BEF-B8F721C40254}"/>
              </a:ext>
            </a:extLst>
          </p:cNvPr>
          <p:cNvSpPr txBox="1"/>
          <p:nvPr/>
        </p:nvSpPr>
        <p:spPr>
          <a:xfrm>
            <a:off x="5187978" y="1059652"/>
            <a:ext cx="1948803" cy="219291"/>
          </a:xfrm>
          <a:prstGeom prst="rect">
            <a:avLst/>
          </a:prstGeom>
          <a:noFill/>
        </p:spPr>
        <p:txBody>
          <a:bodyPr wrap="square" rtlCol="0">
            <a:spAutoFit/>
          </a:bodyPr>
          <a:lstStyle/>
          <a:p>
            <a:r>
              <a:rPr lang="en-US" sz="825" b="1" dirty="0"/>
              <a:t>N180305-002-999  pole view</a:t>
            </a:r>
          </a:p>
        </p:txBody>
      </p:sp>
    </p:spTree>
    <p:extLst>
      <p:ext uri="{BB962C8B-B14F-4D97-AF65-F5344CB8AC3E}">
        <p14:creationId xmlns:p14="http://schemas.microsoft.com/office/powerpoint/2010/main" val="32780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4BBDEB5-0CF8-6A48-B4FF-44BB211F329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32662" y="4252935"/>
            <a:ext cx="2813087" cy="1470816"/>
          </a:xfrm>
          <a:prstGeom prst="rect">
            <a:avLst/>
          </a:prstGeom>
        </p:spPr>
      </p:pic>
      <p:pic>
        <p:nvPicPr>
          <p:cNvPr id="25" name="Picture 24">
            <a:extLst>
              <a:ext uri="{FF2B5EF4-FFF2-40B4-BE49-F238E27FC236}">
                <a16:creationId xmlns:a16="http://schemas.microsoft.com/office/drawing/2014/main" id="{5B77028C-CC95-7443-B4D6-84B2B0FFB40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32662" y="2509785"/>
            <a:ext cx="2813087" cy="1470816"/>
          </a:xfrm>
          <a:prstGeom prst="rect">
            <a:avLst/>
          </a:prstGeom>
        </p:spPr>
      </p:pic>
      <p:sp>
        <p:nvSpPr>
          <p:cNvPr id="29" name="TextBox 28">
            <a:extLst>
              <a:ext uri="{FF2B5EF4-FFF2-40B4-BE49-F238E27FC236}">
                <a16:creationId xmlns:a16="http://schemas.microsoft.com/office/drawing/2014/main" id="{2996C6FC-D349-E74D-B9FC-C88ABCE525C8}"/>
              </a:ext>
            </a:extLst>
          </p:cNvPr>
          <p:cNvSpPr txBox="1"/>
          <p:nvPr/>
        </p:nvSpPr>
        <p:spPr>
          <a:xfrm>
            <a:off x="391973" y="4097380"/>
            <a:ext cx="1298753" cy="507831"/>
          </a:xfrm>
          <a:prstGeom prst="rect">
            <a:avLst/>
          </a:prstGeom>
          <a:noFill/>
        </p:spPr>
        <p:txBody>
          <a:bodyPr wrap="none" rtlCol="0">
            <a:spAutoFit/>
          </a:bodyPr>
          <a:lstStyle/>
          <a:p>
            <a:pPr defTabSz="914415"/>
            <a:r>
              <a:rPr lang="en-US" sz="1350" b="1" dirty="0">
                <a:solidFill>
                  <a:srgbClr val="000000"/>
                </a:solidFill>
                <a:latin typeface="Helvetica" pitchFamily="34" charset="0"/>
                <a:ea typeface="MS PGothic" pitchFamily="34" charset="-128"/>
              </a:rPr>
              <a:t>Polar Dot</a:t>
            </a:r>
          </a:p>
          <a:p>
            <a:pPr defTabSz="914415"/>
            <a:r>
              <a:rPr lang="en-US" sz="1350" b="1" dirty="0">
                <a:solidFill>
                  <a:srgbClr val="000000"/>
                </a:solidFill>
                <a:latin typeface="Helvetica" pitchFamily="34" charset="0"/>
                <a:ea typeface="MS PGothic" pitchFamily="34" charset="-128"/>
              </a:rPr>
              <a:t>Diam.= 20 µm</a:t>
            </a:r>
          </a:p>
        </p:txBody>
      </p:sp>
      <p:pic>
        <p:nvPicPr>
          <p:cNvPr id="30" name="Picture 29">
            <a:extLst>
              <a:ext uri="{FF2B5EF4-FFF2-40B4-BE49-F238E27FC236}">
                <a16:creationId xmlns:a16="http://schemas.microsoft.com/office/drawing/2014/main" id="{8ABF4769-1D2C-A945-9DEE-D4BA29B18C6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4381377" y="4482241"/>
            <a:ext cx="1419226" cy="1028159"/>
          </a:xfrm>
          <a:prstGeom prst="rect">
            <a:avLst/>
          </a:prstGeom>
          <a:ln>
            <a:solidFill>
              <a:schemeClr val="tx1"/>
            </a:solidFill>
          </a:ln>
        </p:spPr>
      </p:pic>
      <p:pic>
        <p:nvPicPr>
          <p:cNvPr id="31" name="Picture 30">
            <a:extLst>
              <a:ext uri="{FF2B5EF4-FFF2-40B4-BE49-F238E27FC236}">
                <a16:creationId xmlns:a16="http://schemas.microsoft.com/office/drawing/2014/main" id="{9C4C43F0-1F83-8641-B6FB-4BD187DCAB85}"/>
              </a:ext>
            </a:extLst>
          </p:cNvPr>
          <p:cNvPicPr>
            <a:picLocks noChangeAspect="1"/>
          </p:cNvPicPr>
          <p:nvPr/>
        </p:nvPicPr>
        <p:blipFill rotWithShape="1">
          <a:blip r:embed="rId6">
            <a:extLst>
              <a:ext uri="{28A0092B-C50C-407E-A947-70E740481C1C}">
                <a14:useLocalDpi xmlns:a14="http://schemas.microsoft.com/office/drawing/2010/main"/>
              </a:ext>
            </a:extLst>
          </a:blip>
          <a:srcRect l="3987" r="3987" b="3436"/>
          <a:stretch/>
        </p:blipFill>
        <p:spPr>
          <a:xfrm>
            <a:off x="6369428" y="4482241"/>
            <a:ext cx="1419226" cy="1028159"/>
          </a:xfrm>
          <a:prstGeom prst="rect">
            <a:avLst/>
          </a:prstGeom>
          <a:ln>
            <a:solidFill>
              <a:schemeClr val="tx1"/>
            </a:solidFill>
          </a:ln>
        </p:spPr>
      </p:pic>
      <p:sp>
        <p:nvSpPr>
          <p:cNvPr id="32" name="TextBox 31">
            <a:extLst>
              <a:ext uri="{FF2B5EF4-FFF2-40B4-BE49-F238E27FC236}">
                <a16:creationId xmlns:a16="http://schemas.microsoft.com/office/drawing/2014/main" id="{E285DF9E-1507-2647-B13B-835A7471A116}"/>
              </a:ext>
            </a:extLst>
          </p:cNvPr>
          <p:cNvSpPr txBox="1"/>
          <p:nvPr/>
        </p:nvSpPr>
        <p:spPr>
          <a:xfrm>
            <a:off x="6369428" y="5232649"/>
            <a:ext cx="1425390" cy="307777"/>
          </a:xfrm>
          <a:prstGeom prst="rect">
            <a:avLst/>
          </a:prstGeom>
          <a:noFill/>
        </p:spPr>
        <p:txBody>
          <a:bodyPr wrap="none" rtlCol="0">
            <a:spAutoFit/>
          </a:bodyPr>
          <a:lstStyle/>
          <a:p>
            <a:pPr defTabSz="914415"/>
            <a:r>
              <a:rPr lang="en-US" sz="1400" b="1" dirty="0">
                <a:solidFill>
                  <a:srgbClr val="000000"/>
                </a:solidFill>
                <a:latin typeface="Helvetica" pitchFamily="34" charset="0"/>
                <a:ea typeface="MS PGothic" pitchFamily="34" charset="-128"/>
              </a:rPr>
              <a:t>“dust” 165um</a:t>
            </a:r>
            <a:r>
              <a:rPr lang="en-US" sz="1400" b="1" baseline="30000" dirty="0">
                <a:solidFill>
                  <a:srgbClr val="000000"/>
                </a:solidFill>
                <a:latin typeface="Helvetica" pitchFamily="34" charset="0"/>
                <a:ea typeface="MS PGothic" pitchFamily="34" charset="-128"/>
              </a:rPr>
              <a:t>2</a:t>
            </a:r>
          </a:p>
        </p:txBody>
      </p:sp>
      <p:sp>
        <p:nvSpPr>
          <p:cNvPr id="33" name="TextBox 32">
            <a:extLst>
              <a:ext uri="{FF2B5EF4-FFF2-40B4-BE49-F238E27FC236}">
                <a16:creationId xmlns:a16="http://schemas.microsoft.com/office/drawing/2014/main" id="{DB815FBB-27D2-3E4E-AFB6-4F35EAD5715C}"/>
              </a:ext>
            </a:extLst>
          </p:cNvPr>
          <p:cNvSpPr txBox="1"/>
          <p:nvPr/>
        </p:nvSpPr>
        <p:spPr>
          <a:xfrm>
            <a:off x="4378215" y="4432429"/>
            <a:ext cx="1189749" cy="1169551"/>
          </a:xfrm>
          <a:prstGeom prst="rect">
            <a:avLst/>
          </a:prstGeom>
          <a:noFill/>
        </p:spPr>
        <p:txBody>
          <a:bodyPr wrap="none" rtlCol="0">
            <a:spAutoFit/>
          </a:bodyPr>
          <a:lstStyle/>
          <a:p>
            <a:pPr defTabSz="914415"/>
            <a:r>
              <a:rPr lang="en-US" sz="1400" b="1" dirty="0">
                <a:solidFill>
                  <a:srgbClr val="000000"/>
                </a:solidFill>
                <a:latin typeface="Helvetica" pitchFamily="34" charset="0"/>
                <a:ea typeface="MS PGothic" pitchFamily="34" charset="-128"/>
              </a:rPr>
              <a:t>Polar “dot” </a:t>
            </a:r>
          </a:p>
          <a:p>
            <a:pPr defTabSz="914415"/>
            <a:endParaRPr lang="en-US" sz="1400" b="1" dirty="0">
              <a:solidFill>
                <a:srgbClr val="000000"/>
              </a:solidFill>
              <a:latin typeface="Helvetica" pitchFamily="34" charset="0"/>
              <a:ea typeface="MS PGothic" pitchFamily="34" charset="-128"/>
            </a:endParaRPr>
          </a:p>
          <a:p>
            <a:pPr defTabSz="914415"/>
            <a:endParaRPr lang="en-US" sz="1400" b="1" dirty="0">
              <a:solidFill>
                <a:srgbClr val="000000"/>
              </a:solidFill>
              <a:latin typeface="Helvetica" pitchFamily="34" charset="0"/>
              <a:ea typeface="MS PGothic" pitchFamily="34" charset="-128"/>
            </a:endParaRPr>
          </a:p>
          <a:p>
            <a:pPr defTabSz="914415"/>
            <a:endParaRPr lang="en-US" sz="1400" b="1" dirty="0">
              <a:solidFill>
                <a:srgbClr val="000000"/>
              </a:solidFill>
              <a:latin typeface="Helvetica" pitchFamily="34" charset="0"/>
              <a:ea typeface="MS PGothic" pitchFamily="34" charset="-128"/>
            </a:endParaRPr>
          </a:p>
          <a:p>
            <a:pPr defTabSz="914415"/>
            <a:r>
              <a:rPr lang="en-US" sz="1400" b="1" dirty="0">
                <a:solidFill>
                  <a:srgbClr val="000000"/>
                </a:solidFill>
                <a:latin typeface="Helvetica" pitchFamily="34" charset="0"/>
                <a:ea typeface="MS PGothic" pitchFamily="34" charset="-128"/>
              </a:rPr>
              <a:t>557um</a:t>
            </a:r>
            <a:r>
              <a:rPr lang="en-US" sz="1400" b="1" baseline="30000" dirty="0">
                <a:solidFill>
                  <a:srgbClr val="000000"/>
                </a:solidFill>
                <a:latin typeface="Helvetica" pitchFamily="34" charset="0"/>
                <a:ea typeface="MS PGothic" pitchFamily="34" charset="-128"/>
              </a:rPr>
              <a:t>2</a:t>
            </a:r>
          </a:p>
        </p:txBody>
      </p:sp>
      <p:sp>
        <p:nvSpPr>
          <p:cNvPr id="35" name="TextBox 34">
            <a:extLst>
              <a:ext uri="{FF2B5EF4-FFF2-40B4-BE49-F238E27FC236}">
                <a16:creationId xmlns:a16="http://schemas.microsoft.com/office/drawing/2014/main" id="{9C7C2903-6F50-464A-AA31-FD6AF00D036D}"/>
              </a:ext>
            </a:extLst>
          </p:cNvPr>
          <p:cNvSpPr txBox="1"/>
          <p:nvPr/>
        </p:nvSpPr>
        <p:spPr>
          <a:xfrm>
            <a:off x="332662" y="2304260"/>
            <a:ext cx="1348446" cy="507831"/>
          </a:xfrm>
          <a:prstGeom prst="rect">
            <a:avLst/>
          </a:prstGeom>
          <a:noFill/>
        </p:spPr>
        <p:txBody>
          <a:bodyPr wrap="none" rtlCol="0">
            <a:spAutoFit/>
          </a:bodyPr>
          <a:lstStyle/>
          <a:p>
            <a:pPr defTabSz="914415"/>
            <a:r>
              <a:rPr lang="en-US" sz="1350" b="1" dirty="0">
                <a:solidFill>
                  <a:srgbClr val="000000"/>
                </a:solidFill>
                <a:latin typeface="Helvetica" pitchFamily="34" charset="0"/>
                <a:ea typeface="MS PGothic" pitchFamily="34" charset="-128"/>
              </a:rPr>
              <a:t>Equatorial dot</a:t>
            </a:r>
          </a:p>
          <a:p>
            <a:pPr defTabSz="914415"/>
            <a:r>
              <a:rPr lang="en-US" sz="1350" b="1" dirty="0">
                <a:solidFill>
                  <a:srgbClr val="000000"/>
                </a:solidFill>
                <a:latin typeface="Helvetica" pitchFamily="34" charset="0"/>
                <a:ea typeface="MS PGothic" pitchFamily="34" charset="-128"/>
              </a:rPr>
              <a:t>Diam.= 5 µm</a:t>
            </a:r>
          </a:p>
        </p:txBody>
      </p:sp>
      <p:sp>
        <p:nvSpPr>
          <p:cNvPr id="3" name="TextBox 2">
            <a:extLst>
              <a:ext uri="{FF2B5EF4-FFF2-40B4-BE49-F238E27FC236}">
                <a16:creationId xmlns:a16="http://schemas.microsoft.com/office/drawing/2014/main" id="{EB87A01D-2E7A-DE41-AEFA-38C7527A47AC}"/>
              </a:ext>
            </a:extLst>
          </p:cNvPr>
          <p:cNvSpPr txBox="1"/>
          <p:nvPr/>
        </p:nvSpPr>
        <p:spPr>
          <a:xfrm>
            <a:off x="3636424" y="1662440"/>
            <a:ext cx="5040923" cy="2246769"/>
          </a:xfrm>
          <a:prstGeom prst="rect">
            <a:avLst/>
          </a:prstGeom>
          <a:noFill/>
        </p:spPr>
        <p:txBody>
          <a:bodyPr wrap="square" rtlCol="0">
            <a:spAutoFit/>
          </a:bodyPr>
          <a:lstStyle/>
          <a:p>
            <a:pPr defTabSz="914415"/>
            <a:r>
              <a:rPr lang="en-US" sz="1400" b="1" dirty="0">
                <a:solidFill>
                  <a:srgbClr val="000000"/>
                </a:solidFill>
                <a:latin typeface="Helvetica" pitchFamily="34" charset="0"/>
                <a:ea typeface="MS PGothic" pitchFamily="34" charset="-128"/>
              </a:rPr>
              <a:t>The differences between this experiment and the HDC shots that correlated ‘meteors’ to particles:</a:t>
            </a:r>
          </a:p>
          <a:p>
            <a:pPr marL="285755" indent="-285755" defTabSz="914415">
              <a:buFont typeface="Arial" panose="020B0604020202020204" pitchFamily="34" charset="0"/>
              <a:buChar char="•"/>
            </a:pPr>
            <a:endParaRPr lang="en-US" sz="1400" b="1" dirty="0">
              <a:solidFill>
                <a:srgbClr val="000000"/>
              </a:solidFill>
              <a:latin typeface="Helvetica" pitchFamily="34" charset="0"/>
              <a:ea typeface="MS PGothic" pitchFamily="34" charset="-128"/>
            </a:endParaRPr>
          </a:p>
          <a:p>
            <a:pPr marL="285755" indent="-285755" defTabSz="914415">
              <a:buFont typeface="Arial" panose="020B0604020202020204" pitchFamily="34" charset="0"/>
              <a:buChar char="•"/>
            </a:pPr>
            <a:r>
              <a:rPr lang="en-US" sz="1400" b="1" dirty="0">
                <a:solidFill>
                  <a:srgbClr val="000000"/>
                </a:solidFill>
                <a:latin typeface="Helvetica" pitchFamily="34" charset="0"/>
                <a:ea typeface="MS PGothic" pitchFamily="34" charset="-128"/>
              </a:rPr>
              <a:t>Au hohlraum</a:t>
            </a:r>
          </a:p>
          <a:p>
            <a:pPr marL="285755" indent="-285755" defTabSz="914415">
              <a:buFont typeface="Arial" panose="020B0604020202020204" pitchFamily="34" charset="0"/>
              <a:buChar char="•"/>
            </a:pPr>
            <a:endParaRPr lang="en-US" sz="1400" b="1" dirty="0">
              <a:solidFill>
                <a:srgbClr val="000000"/>
              </a:solidFill>
              <a:latin typeface="Helvetica" pitchFamily="34" charset="0"/>
              <a:ea typeface="MS PGothic" pitchFamily="34" charset="-128"/>
            </a:endParaRPr>
          </a:p>
          <a:p>
            <a:pPr marL="285755" indent="-285755" defTabSz="914415">
              <a:buFont typeface="Arial" panose="020B0604020202020204" pitchFamily="34" charset="0"/>
              <a:buChar char="•"/>
            </a:pPr>
            <a:r>
              <a:rPr lang="en-US" sz="1400" b="1" dirty="0">
                <a:solidFill>
                  <a:srgbClr val="000000"/>
                </a:solidFill>
                <a:latin typeface="Helvetica" pitchFamily="34" charset="0"/>
                <a:ea typeface="MS PGothic" pitchFamily="34" charset="-128"/>
              </a:rPr>
              <a:t>‘Big Foot’ laser pulse shape</a:t>
            </a:r>
          </a:p>
          <a:p>
            <a:pPr marL="285755" indent="-285755" defTabSz="914415">
              <a:buFont typeface="Arial" panose="020B0604020202020204" pitchFamily="34" charset="0"/>
              <a:buChar char="•"/>
            </a:pPr>
            <a:endParaRPr lang="en-US" sz="1400" b="1" dirty="0">
              <a:solidFill>
                <a:srgbClr val="000000"/>
              </a:solidFill>
              <a:latin typeface="Helvetica" pitchFamily="34" charset="0"/>
              <a:ea typeface="MS PGothic" pitchFamily="34" charset="-128"/>
            </a:endParaRPr>
          </a:p>
          <a:p>
            <a:pPr marL="285755" indent="-285755" defTabSz="914415">
              <a:buFont typeface="Arial" panose="020B0604020202020204" pitchFamily="34" charset="0"/>
              <a:buChar char="•"/>
            </a:pPr>
            <a:r>
              <a:rPr lang="en-US" sz="1400" b="1" dirty="0">
                <a:solidFill>
                  <a:srgbClr val="000000"/>
                </a:solidFill>
                <a:latin typeface="Helvetica" pitchFamily="34" charset="0"/>
                <a:ea typeface="MS PGothic" pitchFamily="34" charset="-128"/>
              </a:rPr>
              <a:t>The dot is uniform and deposited onto the capsule, the polar dot is </a:t>
            </a:r>
            <a:r>
              <a:rPr lang="en-US" sz="1400" b="1" i="1" dirty="0">
                <a:solidFill>
                  <a:srgbClr val="000000"/>
                </a:solidFill>
                <a:latin typeface="Helvetica" pitchFamily="34" charset="0"/>
                <a:ea typeface="MS PGothic" pitchFamily="34" charset="-128"/>
              </a:rPr>
              <a:t>under</a:t>
            </a:r>
            <a:r>
              <a:rPr lang="en-US" sz="1400" b="1" dirty="0">
                <a:solidFill>
                  <a:srgbClr val="000000"/>
                </a:solidFill>
                <a:latin typeface="Helvetica" pitchFamily="34" charset="0"/>
                <a:ea typeface="MS PGothic" pitchFamily="34" charset="-128"/>
              </a:rPr>
              <a:t> the tent</a:t>
            </a:r>
          </a:p>
          <a:p>
            <a:pPr marL="285755" indent="-285755" defTabSz="914415">
              <a:buFont typeface="Arial" panose="020B0604020202020204" pitchFamily="34" charset="0"/>
              <a:buChar char="•"/>
            </a:pPr>
            <a:endParaRPr lang="en-US" sz="1400" b="1" dirty="0">
              <a:solidFill>
                <a:srgbClr val="000000"/>
              </a:solidFill>
              <a:latin typeface="Helvetica" pitchFamily="34" charset="0"/>
              <a:ea typeface="MS PGothic" pitchFamily="34" charset="-128"/>
            </a:endParaRPr>
          </a:p>
        </p:txBody>
      </p:sp>
      <p:sp>
        <p:nvSpPr>
          <p:cNvPr id="37" name="TextBox 36">
            <a:extLst>
              <a:ext uri="{FF2B5EF4-FFF2-40B4-BE49-F238E27FC236}">
                <a16:creationId xmlns:a16="http://schemas.microsoft.com/office/drawing/2014/main" id="{CEF893CE-5599-584E-A897-AED4E9672D12}"/>
              </a:ext>
            </a:extLst>
          </p:cNvPr>
          <p:cNvSpPr txBox="1"/>
          <p:nvPr/>
        </p:nvSpPr>
        <p:spPr>
          <a:xfrm>
            <a:off x="332662" y="1572256"/>
            <a:ext cx="2895089" cy="715581"/>
          </a:xfrm>
          <a:prstGeom prst="rect">
            <a:avLst/>
          </a:prstGeom>
          <a:noFill/>
        </p:spPr>
        <p:txBody>
          <a:bodyPr wrap="square" rtlCol="0">
            <a:spAutoFit/>
          </a:bodyPr>
          <a:lstStyle/>
          <a:p>
            <a:pPr algn="ctr" defTabSz="914415"/>
            <a:r>
              <a:rPr lang="en-US" sz="1350" b="1" i="1" dirty="0">
                <a:solidFill>
                  <a:srgbClr val="000000"/>
                </a:solidFill>
                <a:latin typeface="Helvetica" pitchFamily="34" charset="0"/>
                <a:ea typeface="MS PGothic" pitchFamily="34" charset="-128"/>
              </a:rPr>
              <a:t>White Light Interferometry measurement from GA of Au Dots (0.5 µm thick)</a:t>
            </a:r>
          </a:p>
        </p:txBody>
      </p:sp>
      <p:sp>
        <p:nvSpPr>
          <p:cNvPr id="38" name="TextBox 37">
            <a:extLst>
              <a:ext uri="{FF2B5EF4-FFF2-40B4-BE49-F238E27FC236}">
                <a16:creationId xmlns:a16="http://schemas.microsoft.com/office/drawing/2014/main" id="{E0A8F22C-33EE-404D-8F23-5EB50CAE065A}"/>
              </a:ext>
            </a:extLst>
          </p:cNvPr>
          <p:cNvSpPr txBox="1"/>
          <p:nvPr/>
        </p:nvSpPr>
        <p:spPr>
          <a:xfrm>
            <a:off x="4300049" y="3909209"/>
            <a:ext cx="3410441" cy="523220"/>
          </a:xfrm>
          <a:prstGeom prst="rect">
            <a:avLst/>
          </a:prstGeom>
          <a:noFill/>
        </p:spPr>
        <p:txBody>
          <a:bodyPr wrap="square" rtlCol="0">
            <a:spAutoFit/>
          </a:bodyPr>
          <a:lstStyle/>
          <a:p>
            <a:pPr algn="ctr" defTabSz="914415"/>
            <a:r>
              <a:rPr lang="en-US" sz="1400" b="1" i="1" dirty="0">
                <a:solidFill>
                  <a:srgbClr val="000000"/>
                </a:solidFill>
                <a:latin typeface="Helvetica" pitchFamily="34" charset="0"/>
                <a:ea typeface="MS PGothic" pitchFamily="34" charset="-128"/>
              </a:rPr>
              <a:t>X-ray metrology images of polar 20 µm diameter dot vs. particle</a:t>
            </a:r>
          </a:p>
        </p:txBody>
      </p:sp>
      <p:sp>
        <p:nvSpPr>
          <p:cNvPr id="4" name="TextBox 3">
            <a:extLst>
              <a:ext uri="{FF2B5EF4-FFF2-40B4-BE49-F238E27FC236}">
                <a16:creationId xmlns:a16="http://schemas.microsoft.com/office/drawing/2014/main" id="{DA55F646-A173-724F-9C3B-91CAA61FF2E4}"/>
              </a:ext>
            </a:extLst>
          </p:cNvPr>
          <p:cNvSpPr txBox="1"/>
          <p:nvPr/>
        </p:nvSpPr>
        <p:spPr>
          <a:xfrm rot="16200000">
            <a:off x="3967211" y="5192351"/>
            <a:ext cx="641522" cy="215444"/>
          </a:xfrm>
          <a:prstGeom prst="rect">
            <a:avLst/>
          </a:prstGeom>
          <a:noFill/>
        </p:spPr>
        <p:txBody>
          <a:bodyPr wrap="none" rtlCol="0">
            <a:spAutoFit/>
          </a:bodyPr>
          <a:lstStyle/>
          <a:p>
            <a:pPr defTabSz="914415"/>
            <a:r>
              <a:rPr lang="en-US" sz="800" b="1" i="1" dirty="0">
                <a:solidFill>
                  <a:srgbClr val="000000"/>
                </a:solidFill>
                <a:latin typeface="Helvetica" pitchFamily="34" charset="0"/>
                <a:ea typeface="MS PGothic" pitchFamily="34" charset="-128"/>
              </a:rPr>
              <a:t>This shot</a:t>
            </a:r>
          </a:p>
        </p:txBody>
      </p:sp>
      <p:sp>
        <p:nvSpPr>
          <p:cNvPr id="39" name="TextBox 38">
            <a:extLst>
              <a:ext uri="{FF2B5EF4-FFF2-40B4-BE49-F238E27FC236}">
                <a16:creationId xmlns:a16="http://schemas.microsoft.com/office/drawing/2014/main" id="{364996B5-B5BB-3445-B1E3-8A91ED4113C0}"/>
              </a:ext>
            </a:extLst>
          </p:cNvPr>
          <p:cNvSpPr txBox="1"/>
          <p:nvPr/>
        </p:nvSpPr>
        <p:spPr>
          <a:xfrm rot="16200000">
            <a:off x="5992396" y="5191931"/>
            <a:ext cx="604653" cy="215444"/>
          </a:xfrm>
          <a:prstGeom prst="rect">
            <a:avLst/>
          </a:prstGeom>
          <a:noFill/>
        </p:spPr>
        <p:txBody>
          <a:bodyPr wrap="none" rtlCol="0">
            <a:spAutoFit/>
          </a:bodyPr>
          <a:lstStyle/>
          <a:p>
            <a:pPr defTabSz="914415"/>
            <a:r>
              <a:rPr lang="en-US" sz="800" b="1" i="1" dirty="0">
                <a:solidFill>
                  <a:srgbClr val="000000"/>
                </a:solidFill>
                <a:latin typeface="Helvetica" pitchFamily="34" charset="0"/>
                <a:ea typeface="MS PGothic" pitchFamily="34" charset="-128"/>
              </a:rPr>
              <a:t>N171106</a:t>
            </a:r>
          </a:p>
        </p:txBody>
      </p:sp>
      <p:sp>
        <p:nvSpPr>
          <p:cNvPr id="18" name="Title 1">
            <a:extLst>
              <a:ext uri="{FF2B5EF4-FFF2-40B4-BE49-F238E27FC236}">
                <a16:creationId xmlns:a16="http://schemas.microsoft.com/office/drawing/2014/main" id="{9CC4664D-BBB9-1F48-BF01-BD61C8828130}"/>
              </a:ext>
            </a:extLst>
          </p:cNvPr>
          <p:cNvSpPr txBox="1">
            <a:spLocks/>
          </p:cNvSpPr>
          <p:nvPr/>
        </p:nvSpPr>
        <p:spPr>
          <a:xfrm>
            <a:off x="0" y="182880"/>
            <a:ext cx="9144000" cy="783559"/>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lvl1pPr algn="ctr" rtl="0" eaLnBrk="1" fontAlgn="base" hangingPunct="1">
              <a:lnSpc>
                <a:spcPts val="2600"/>
              </a:lnSpc>
              <a:spcBef>
                <a:spcPct val="0"/>
              </a:spcBef>
              <a:spcAft>
                <a:spcPct val="0"/>
              </a:spcAft>
              <a:defRPr sz="4500" b="1" kern="1200">
                <a:solidFill>
                  <a:srgbClr val="376092"/>
                </a:solidFill>
                <a:latin typeface="Calibri" panose="020F0502020204030204" pitchFamily="34" charset="0"/>
                <a:ea typeface="+mj-ea"/>
                <a:cs typeface="Calibri" panose="020F0502020204030204" pitchFamily="34" charset="0"/>
              </a:defRPr>
            </a:lvl1pPr>
            <a:lvl2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a:lstStyle>
          <a:p>
            <a:pPr defTabSz="914400"/>
            <a:r>
              <a:rPr lang="en-US" sz="2400" dirty="0">
                <a:solidFill>
                  <a:schemeClr val="accent1">
                    <a:lumMod val="75000"/>
                  </a:schemeClr>
                </a:solidFill>
              </a:rPr>
              <a:t>General Atomics were able to produce small Au ‘dots’ of 5, 9 and 20 µm diameter and 0.5 µm thick deposited directly on to the HDC capsule</a:t>
            </a:r>
          </a:p>
        </p:txBody>
      </p:sp>
    </p:spTree>
    <p:extLst>
      <p:ext uri="{BB962C8B-B14F-4D97-AF65-F5344CB8AC3E}">
        <p14:creationId xmlns:p14="http://schemas.microsoft.com/office/powerpoint/2010/main" val="1849994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B10EFC-8886-764C-A562-BCB89B0B2E21}"/>
              </a:ext>
            </a:extLst>
          </p:cNvPr>
          <p:cNvGrpSpPr/>
          <p:nvPr/>
        </p:nvGrpSpPr>
        <p:grpSpPr>
          <a:xfrm>
            <a:off x="163551" y="2205882"/>
            <a:ext cx="1984566" cy="1061955"/>
            <a:chOff x="2035423" y="3026192"/>
            <a:chExt cx="2148117" cy="1061955"/>
          </a:xfrm>
        </p:grpSpPr>
        <p:pic>
          <p:nvPicPr>
            <p:cNvPr id="14" name="Picture 13">
              <a:extLst>
                <a:ext uri="{FF2B5EF4-FFF2-40B4-BE49-F238E27FC236}">
                  <a16:creationId xmlns:a16="http://schemas.microsoft.com/office/drawing/2014/main" id="{C039AF58-3BC6-3C48-BD29-145517DCB197}"/>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035423" y="3026192"/>
              <a:ext cx="2148117" cy="1061955"/>
            </a:xfrm>
            <a:prstGeom prst="rect">
              <a:avLst/>
            </a:prstGeom>
          </p:spPr>
        </p:pic>
        <p:sp>
          <p:nvSpPr>
            <p:cNvPr id="20" name="Oval 19">
              <a:extLst>
                <a:ext uri="{FF2B5EF4-FFF2-40B4-BE49-F238E27FC236}">
                  <a16:creationId xmlns:a16="http://schemas.microsoft.com/office/drawing/2014/main" id="{D34D5A11-BBF3-8543-870E-DE224F2AD314}"/>
                </a:ext>
              </a:extLst>
            </p:cNvPr>
            <p:cNvSpPr/>
            <p:nvPr/>
          </p:nvSpPr>
          <p:spPr bwMode="auto">
            <a:xfrm>
              <a:off x="2940286" y="3574708"/>
              <a:ext cx="91968" cy="9726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15"/>
              <a:endParaRPr lang="en-US" sz="1400" b="1" dirty="0">
                <a:solidFill>
                  <a:srgbClr val="000000"/>
                </a:solidFill>
                <a:latin typeface="Helvetica" pitchFamily="34" charset="0"/>
                <a:ea typeface="ＭＳ Ｐゴシック" charset="-128"/>
              </a:endParaRPr>
            </a:p>
          </p:txBody>
        </p:sp>
        <p:sp>
          <p:nvSpPr>
            <p:cNvPr id="22" name="Oval 21">
              <a:extLst>
                <a:ext uri="{FF2B5EF4-FFF2-40B4-BE49-F238E27FC236}">
                  <a16:creationId xmlns:a16="http://schemas.microsoft.com/office/drawing/2014/main" id="{130017F9-1A68-CC49-AC83-1178B6D3F32C}"/>
                </a:ext>
              </a:extLst>
            </p:cNvPr>
            <p:cNvSpPr/>
            <p:nvPr/>
          </p:nvSpPr>
          <p:spPr bwMode="auto">
            <a:xfrm>
              <a:off x="2933936" y="3358808"/>
              <a:ext cx="91968" cy="9726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15"/>
              <a:endParaRPr lang="en-US" sz="1400" b="1" dirty="0">
                <a:solidFill>
                  <a:srgbClr val="000000"/>
                </a:solidFill>
                <a:latin typeface="Helvetica" pitchFamily="34" charset="0"/>
                <a:ea typeface="ＭＳ Ｐゴシック" charset="-128"/>
              </a:endParaRPr>
            </a:p>
          </p:txBody>
        </p:sp>
      </p:grpSp>
      <p:grpSp>
        <p:nvGrpSpPr>
          <p:cNvPr id="7" name="Group 6">
            <a:extLst>
              <a:ext uri="{FF2B5EF4-FFF2-40B4-BE49-F238E27FC236}">
                <a16:creationId xmlns:a16="http://schemas.microsoft.com/office/drawing/2014/main" id="{F88F5A08-B507-2F4F-A56E-E828AAE44828}"/>
              </a:ext>
            </a:extLst>
          </p:cNvPr>
          <p:cNvGrpSpPr/>
          <p:nvPr/>
        </p:nvGrpSpPr>
        <p:grpSpPr>
          <a:xfrm>
            <a:off x="5373699" y="2125435"/>
            <a:ext cx="1523371" cy="1261028"/>
            <a:chOff x="4774576" y="3026192"/>
            <a:chExt cx="1523371" cy="1261028"/>
          </a:xfrm>
        </p:grpSpPr>
        <p:pic>
          <p:nvPicPr>
            <p:cNvPr id="16" name="Picture 15">
              <a:extLst>
                <a:ext uri="{FF2B5EF4-FFF2-40B4-BE49-F238E27FC236}">
                  <a16:creationId xmlns:a16="http://schemas.microsoft.com/office/drawing/2014/main" id="{1C970B0C-550F-0D46-B50F-0B6281D1DEF8}"/>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774576" y="3026192"/>
              <a:ext cx="1523371" cy="1261028"/>
            </a:xfrm>
            <a:prstGeom prst="rect">
              <a:avLst/>
            </a:prstGeom>
          </p:spPr>
        </p:pic>
        <p:sp>
          <p:nvSpPr>
            <p:cNvPr id="26" name="Oval 25">
              <a:extLst>
                <a:ext uri="{FF2B5EF4-FFF2-40B4-BE49-F238E27FC236}">
                  <a16:creationId xmlns:a16="http://schemas.microsoft.com/office/drawing/2014/main" id="{C6F2C003-4753-C145-A88D-9C205EDDE2CE}"/>
                </a:ext>
              </a:extLst>
            </p:cNvPr>
            <p:cNvSpPr/>
            <p:nvPr/>
          </p:nvSpPr>
          <p:spPr bwMode="auto">
            <a:xfrm>
              <a:off x="5518640" y="3547784"/>
              <a:ext cx="91968" cy="9726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15"/>
              <a:endParaRPr lang="en-US" sz="1400" b="1" dirty="0">
                <a:solidFill>
                  <a:srgbClr val="000000"/>
                </a:solidFill>
                <a:latin typeface="Helvetica" pitchFamily="34" charset="0"/>
                <a:ea typeface="ＭＳ Ｐゴシック" charset="-128"/>
              </a:endParaRPr>
            </a:p>
          </p:txBody>
        </p:sp>
        <p:sp>
          <p:nvSpPr>
            <p:cNvPr id="27" name="Oval 26">
              <a:extLst>
                <a:ext uri="{FF2B5EF4-FFF2-40B4-BE49-F238E27FC236}">
                  <a16:creationId xmlns:a16="http://schemas.microsoft.com/office/drawing/2014/main" id="{52E22715-8DEA-0548-896D-60497B4DE3DA}"/>
                </a:ext>
              </a:extLst>
            </p:cNvPr>
            <p:cNvSpPr/>
            <p:nvPr/>
          </p:nvSpPr>
          <p:spPr bwMode="auto">
            <a:xfrm>
              <a:off x="5552422" y="3370492"/>
              <a:ext cx="91968" cy="9726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15"/>
              <a:endParaRPr lang="en-US" sz="1400" b="1" dirty="0">
                <a:solidFill>
                  <a:srgbClr val="000000"/>
                </a:solidFill>
                <a:latin typeface="Helvetica" pitchFamily="34" charset="0"/>
                <a:ea typeface="ＭＳ Ｐゴシック" charset="-128"/>
              </a:endParaRPr>
            </a:p>
          </p:txBody>
        </p:sp>
      </p:grpSp>
      <p:pic>
        <p:nvPicPr>
          <p:cNvPr id="2" name="N181210_TC090-078_Movie_Green">
            <a:hlinkClick r:id="" action="ppaction://media"/>
            <a:extLst>
              <a:ext uri="{FF2B5EF4-FFF2-40B4-BE49-F238E27FC236}">
                <a16:creationId xmlns:a16="http://schemas.microsoft.com/office/drawing/2014/main" id="{876C8DDE-1FE2-904C-B7DC-B821DD0E979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b="25022"/>
          <a:stretch/>
        </p:blipFill>
        <p:spPr>
          <a:xfrm>
            <a:off x="1602150" y="2003105"/>
            <a:ext cx="1823341" cy="1666449"/>
          </a:xfrm>
          <a:prstGeom prst="rect">
            <a:avLst/>
          </a:prstGeom>
        </p:spPr>
      </p:pic>
      <p:pic>
        <p:nvPicPr>
          <p:cNvPr id="3" name="N181210_TC000-000_Movie_Green">
            <a:hlinkClick r:id="" action="ppaction://media"/>
            <a:extLst>
              <a:ext uri="{FF2B5EF4-FFF2-40B4-BE49-F238E27FC236}">
                <a16:creationId xmlns:a16="http://schemas.microsoft.com/office/drawing/2014/main" id="{383F7EDF-55A0-3A40-85F2-3E55A7082A3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b="25810"/>
          <a:stretch/>
        </p:blipFill>
        <p:spPr>
          <a:xfrm>
            <a:off x="3550358" y="1999787"/>
            <a:ext cx="1823341" cy="1648939"/>
          </a:xfrm>
          <a:prstGeom prst="rect">
            <a:avLst/>
          </a:prstGeom>
        </p:spPr>
      </p:pic>
      <p:sp>
        <p:nvSpPr>
          <p:cNvPr id="4" name="TextBox 3">
            <a:extLst>
              <a:ext uri="{FF2B5EF4-FFF2-40B4-BE49-F238E27FC236}">
                <a16:creationId xmlns:a16="http://schemas.microsoft.com/office/drawing/2014/main" id="{50F6D1BB-D475-3149-9FF3-3658116B50D6}"/>
              </a:ext>
            </a:extLst>
          </p:cNvPr>
          <p:cNvSpPr txBox="1"/>
          <p:nvPr/>
        </p:nvSpPr>
        <p:spPr>
          <a:xfrm>
            <a:off x="1881114" y="1584120"/>
            <a:ext cx="1907702" cy="523220"/>
          </a:xfrm>
          <a:prstGeom prst="rect">
            <a:avLst/>
          </a:prstGeom>
          <a:noFill/>
        </p:spPr>
        <p:txBody>
          <a:bodyPr wrap="none" rtlCol="0">
            <a:spAutoFit/>
          </a:bodyPr>
          <a:lstStyle/>
          <a:p>
            <a:pPr defTabSz="914415"/>
            <a:r>
              <a:rPr lang="en-US" sz="1400" b="1" dirty="0">
                <a:solidFill>
                  <a:srgbClr val="000000"/>
                </a:solidFill>
                <a:latin typeface="Helvetica" pitchFamily="34" charset="0"/>
                <a:ea typeface="MS PGothic" pitchFamily="34" charset="-128"/>
              </a:rPr>
              <a:t>Equator (movie)</a:t>
            </a:r>
          </a:p>
          <a:p>
            <a:pPr defTabSz="914415"/>
            <a:r>
              <a:rPr lang="en-US" sz="1400" b="1" dirty="0">
                <a:solidFill>
                  <a:srgbClr val="000000"/>
                </a:solidFill>
                <a:latin typeface="Helvetica" pitchFamily="34" charset="0"/>
                <a:ea typeface="MS PGothic" pitchFamily="34" charset="-128"/>
              </a:rPr>
              <a:t>BT-400ps to +100 ps</a:t>
            </a:r>
          </a:p>
        </p:txBody>
      </p:sp>
      <p:sp>
        <p:nvSpPr>
          <p:cNvPr id="21" name="TextBox 20">
            <a:extLst>
              <a:ext uri="{FF2B5EF4-FFF2-40B4-BE49-F238E27FC236}">
                <a16:creationId xmlns:a16="http://schemas.microsoft.com/office/drawing/2014/main" id="{AED8F449-CFFC-7B4F-BCC8-4E8AFD74CB79}"/>
              </a:ext>
            </a:extLst>
          </p:cNvPr>
          <p:cNvSpPr txBox="1"/>
          <p:nvPr/>
        </p:nvSpPr>
        <p:spPr>
          <a:xfrm>
            <a:off x="3850329" y="1584120"/>
            <a:ext cx="1763431" cy="523220"/>
          </a:xfrm>
          <a:prstGeom prst="rect">
            <a:avLst/>
          </a:prstGeom>
          <a:noFill/>
        </p:spPr>
        <p:txBody>
          <a:bodyPr wrap="none" rtlCol="0">
            <a:spAutoFit/>
          </a:bodyPr>
          <a:lstStyle/>
          <a:p>
            <a:pPr defTabSz="914415"/>
            <a:r>
              <a:rPr lang="en-US" sz="1400" b="1" dirty="0">
                <a:solidFill>
                  <a:srgbClr val="000000"/>
                </a:solidFill>
                <a:latin typeface="Helvetica" pitchFamily="34" charset="0"/>
                <a:ea typeface="MS PGothic" pitchFamily="34" charset="-128"/>
              </a:rPr>
              <a:t>Pole (movie)</a:t>
            </a:r>
          </a:p>
          <a:p>
            <a:pPr defTabSz="914415"/>
            <a:r>
              <a:rPr lang="en-US" sz="1400" b="1" dirty="0">
                <a:solidFill>
                  <a:srgbClr val="000000"/>
                </a:solidFill>
                <a:latin typeface="Helvetica" pitchFamily="34" charset="0"/>
                <a:ea typeface="MS PGothic" pitchFamily="34" charset="-128"/>
              </a:rPr>
              <a:t>BT-280ps to -70 ps</a:t>
            </a:r>
          </a:p>
        </p:txBody>
      </p:sp>
      <p:sp>
        <p:nvSpPr>
          <p:cNvPr id="11" name="TextBox 10">
            <a:extLst>
              <a:ext uri="{FF2B5EF4-FFF2-40B4-BE49-F238E27FC236}">
                <a16:creationId xmlns:a16="http://schemas.microsoft.com/office/drawing/2014/main" id="{5820E7BF-6DA2-434D-992E-E7F7B8A7EAE3}"/>
              </a:ext>
            </a:extLst>
          </p:cNvPr>
          <p:cNvSpPr txBox="1"/>
          <p:nvPr/>
        </p:nvSpPr>
        <p:spPr>
          <a:xfrm>
            <a:off x="738405" y="1965932"/>
            <a:ext cx="545342" cy="261610"/>
          </a:xfrm>
          <a:prstGeom prst="rect">
            <a:avLst/>
          </a:prstGeom>
          <a:noFill/>
        </p:spPr>
        <p:txBody>
          <a:bodyPr wrap="none" rtlCol="0">
            <a:spAutoFit/>
          </a:bodyPr>
          <a:lstStyle/>
          <a:p>
            <a:pPr defTabSz="914415"/>
            <a:r>
              <a:rPr lang="en-US" sz="1100" b="1" dirty="0">
                <a:solidFill>
                  <a:srgbClr val="000000"/>
                </a:solidFill>
                <a:latin typeface="Helvetica" pitchFamily="34" charset="0"/>
                <a:ea typeface="MS PGothic" pitchFamily="34" charset="-128"/>
              </a:rPr>
              <a:t>90-78</a:t>
            </a:r>
          </a:p>
        </p:txBody>
      </p:sp>
      <p:sp>
        <p:nvSpPr>
          <p:cNvPr id="24" name="TextBox 23">
            <a:extLst>
              <a:ext uri="{FF2B5EF4-FFF2-40B4-BE49-F238E27FC236}">
                <a16:creationId xmlns:a16="http://schemas.microsoft.com/office/drawing/2014/main" id="{575CEEE4-862D-FD44-BEF6-24FC12D5EF49}"/>
              </a:ext>
            </a:extLst>
          </p:cNvPr>
          <p:cNvSpPr txBox="1"/>
          <p:nvPr/>
        </p:nvSpPr>
        <p:spPr>
          <a:xfrm>
            <a:off x="5969623" y="1994630"/>
            <a:ext cx="388248" cy="261610"/>
          </a:xfrm>
          <a:prstGeom prst="rect">
            <a:avLst/>
          </a:prstGeom>
          <a:noFill/>
        </p:spPr>
        <p:txBody>
          <a:bodyPr wrap="none" rtlCol="0">
            <a:spAutoFit/>
          </a:bodyPr>
          <a:lstStyle/>
          <a:p>
            <a:pPr defTabSz="914415"/>
            <a:r>
              <a:rPr lang="en-US" sz="1100" b="1" dirty="0">
                <a:solidFill>
                  <a:srgbClr val="000000"/>
                </a:solidFill>
                <a:latin typeface="Helvetica" pitchFamily="34" charset="0"/>
                <a:ea typeface="MS PGothic" pitchFamily="34" charset="-128"/>
              </a:rPr>
              <a:t>0-0</a:t>
            </a:r>
          </a:p>
        </p:txBody>
      </p:sp>
      <p:pic>
        <p:nvPicPr>
          <p:cNvPr id="25" name="Picture 24">
            <a:extLst>
              <a:ext uri="{FF2B5EF4-FFF2-40B4-BE49-F238E27FC236}">
                <a16:creationId xmlns:a16="http://schemas.microsoft.com/office/drawing/2014/main" id="{52398F14-4BB1-D741-9DE7-BADE0B000723}"/>
              </a:ext>
            </a:extLst>
          </p:cNvPr>
          <p:cNvPicPr>
            <a:picLocks noChangeAspect="1"/>
          </p:cNvPicPr>
          <p:nvPr/>
        </p:nvPicPr>
        <p:blipFill rotWithShape="1">
          <a:blip r:embed="rId11">
            <a:extLst>
              <a:ext uri="{28A0092B-C50C-407E-A947-70E740481C1C}">
                <a14:useLocalDpi xmlns:a14="http://schemas.microsoft.com/office/drawing/2010/main"/>
              </a:ext>
            </a:extLst>
          </a:blip>
          <a:srcRect r="18269"/>
          <a:stretch/>
        </p:blipFill>
        <p:spPr>
          <a:xfrm>
            <a:off x="3607520" y="3669553"/>
            <a:ext cx="1766179" cy="1654071"/>
          </a:xfrm>
          <a:prstGeom prst="rect">
            <a:avLst/>
          </a:prstGeom>
        </p:spPr>
      </p:pic>
      <p:pic>
        <p:nvPicPr>
          <p:cNvPr id="28" name="Picture 27">
            <a:extLst>
              <a:ext uri="{FF2B5EF4-FFF2-40B4-BE49-F238E27FC236}">
                <a16:creationId xmlns:a16="http://schemas.microsoft.com/office/drawing/2014/main" id="{8B13D802-2689-6149-8380-3CD7872E1762}"/>
              </a:ext>
            </a:extLst>
          </p:cNvPr>
          <p:cNvPicPr>
            <a:picLocks noChangeAspect="1"/>
          </p:cNvPicPr>
          <p:nvPr/>
        </p:nvPicPr>
        <p:blipFill rotWithShape="1">
          <a:blip r:embed="rId12">
            <a:extLst>
              <a:ext uri="{28A0092B-C50C-407E-A947-70E740481C1C}">
                <a14:useLocalDpi xmlns:a14="http://schemas.microsoft.com/office/drawing/2010/main"/>
              </a:ext>
            </a:extLst>
          </a:blip>
          <a:srcRect r="18824"/>
          <a:stretch/>
        </p:blipFill>
        <p:spPr>
          <a:xfrm>
            <a:off x="1647670" y="3693699"/>
            <a:ext cx="1728573" cy="1629926"/>
          </a:xfrm>
          <a:prstGeom prst="rect">
            <a:avLst/>
          </a:prstGeom>
        </p:spPr>
      </p:pic>
      <p:sp>
        <p:nvSpPr>
          <p:cNvPr id="13" name="TextBox 12">
            <a:extLst>
              <a:ext uri="{FF2B5EF4-FFF2-40B4-BE49-F238E27FC236}">
                <a16:creationId xmlns:a16="http://schemas.microsoft.com/office/drawing/2014/main" id="{97E3888B-6E02-C641-A6B0-AC3BD7FF45C8}"/>
              </a:ext>
            </a:extLst>
          </p:cNvPr>
          <p:cNvSpPr txBox="1"/>
          <p:nvPr/>
        </p:nvSpPr>
        <p:spPr>
          <a:xfrm>
            <a:off x="1917094" y="3746295"/>
            <a:ext cx="821059" cy="261610"/>
          </a:xfrm>
          <a:prstGeom prst="rect">
            <a:avLst/>
          </a:prstGeom>
          <a:noFill/>
        </p:spPr>
        <p:txBody>
          <a:bodyPr wrap="none" rtlCol="0">
            <a:spAutoFit/>
          </a:bodyPr>
          <a:lstStyle/>
          <a:p>
            <a:pPr defTabSz="914415"/>
            <a:r>
              <a:rPr lang="en-US" sz="1100" b="1" i="1" dirty="0">
                <a:solidFill>
                  <a:srgbClr val="FFFFFF"/>
                </a:solidFill>
                <a:latin typeface="Helvetica" pitchFamily="34" charset="0"/>
                <a:ea typeface="MS PGothic" pitchFamily="34" charset="-128"/>
              </a:rPr>
              <a:t>BT-140ps</a:t>
            </a:r>
          </a:p>
        </p:txBody>
      </p:sp>
      <p:sp>
        <p:nvSpPr>
          <p:cNvPr id="29" name="TextBox 28">
            <a:extLst>
              <a:ext uri="{FF2B5EF4-FFF2-40B4-BE49-F238E27FC236}">
                <a16:creationId xmlns:a16="http://schemas.microsoft.com/office/drawing/2014/main" id="{769A03F7-CDD0-4A44-9B6B-912596A41B1B}"/>
              </a:ext>
            </a:extLst>
          </p:cNvPr>
          <p:cNvSpPr txBox="1"/>
          <p:nvPr/>
        </p:nvSpPr>
        <p:spPr>
          <a:xfrm>
            <a:off x="3894686" y="3734222"/>
            <a:ext cx="821059" cy="261610"/>
          </a:xfrm>
          <a:prstGeom prst="rect">
            <a:avLst/>
          </a:prstGeom>
          <a:noFill/>
        </p:spPr>
        <p:txBody>
          <a:bodyPr wrap="none" rtlCol="0">
            <a:spAutoFit/>
          </a:bodyPr>
          <a:lstStyle/>
          <a:p>
            <a:pPr defTabSz="914415"/>
            <a:r>
              <a:rPr lang="en-US" sz="1100" b="1" i="1" dirty="0">
                <a:solidFill>
                  <a:srgbClr val="FFFFFF"/>
                </a:solidFill>
                <a:latin typeface="Helvetica" pitchFamily="34" charset="0"/>
                <a:ea typeface="MS PGothic" pitchFamily="34" charset="-128"/>
              </a:rPr>
              <a:t>BT-150ps</a:t>
            </a:r>
          </a:p>
        </p:txBody>
      </p:sp>
      <p:sp>
        <p:nvSpPr>
          <p:cNvPr id="35" name="Rectangle 34"/>
          <p:cNvSpPr/>
          <p:nvPr/>
        </p:nvSpPr>
        <p:spPr bwMode="auto">
          <a:xfrm>
            <a:off x="5498567" y="3523849"/>
            <a:ext cx="3520566" cy="1961963"/>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defTabSz="914415"/>
            <a:r>
              <a:rPr lang="en-US" sz="1500" b="1" dirty="0">
                <a:solidFill>
                  <a:srgbClr val="000000"/>
                </a:solidFill>
                <a:latin typeface="Helvetica" pitchFamily="34" charset="0"/>
                <a:ea typeface="ＭＳ Ｐゴシック" charset="-128"/>
              </a:rPr>
              <a:t>The absence of decel. perturbations from the dots might indicate:</a:t>
            </a:r>
          </a:p>
          <a:p>
            <a:pPr marL="285755" indent="-285755" defTabSz="914415">
              <a:buFont typeface="Arial" panose="020B0604020202020204" pitchFamily="34" charset="0"/>
              <a:buChar char="•"/>
            </a:pPr>
            <a:r>
              <a:rPr lang="en-US" sz="1500" b="1" dirty="0">
                <a:solidFill>
                  <a:srgbClr val="000000"/>
                </a:solidFill>
                <a:latin typeface="Helvetica" pitchFamily="34" charset="0"/>
                <a:ea typeface="ＭＳ Ｐゴシック" charset="-128"/>
              </a:rPr>
              <a:t>Dot not thick enough</a:t>
            </a:r>
          </a:p>
          <a:p>
            <a:pPr marL="285755" indent="-285755" defTabSz="914415">
              <a:buFont typeface="Arial" panose="020B0604020202020204" pitchFamily="34" charset="0"/>
              <a:buChar char="•"/>
            </a:pPr>
            <a:r>
              <a:rPr lang="en-US" sz="1500" b="1" dirty="0">
                <a:solidFill>
                  <a:srgbClr val="000000"/>
                </a:solidFill>
                <a:latin typeface="Helvetica" pitchFamily="34" charset="0"/>
                <a:ea typeface="ＭＳ Ｐゴシック" charset="-128"/>
              </a:rPr>
              <a:t>Role of the tent</a:t>
            </a:r>
          </a:p>
          <a:p>
            <a:pPr marL="285755" indent="-285755" defTabSz="914415">
              <a:buFont typeface="Arial" panose="020B0604020202020204" pitchFamily="34" charset="0"/>
              <a:buChar char="•"/>
            </a:pPr>
            <a:r>
              <a:rPr lang="en-US" sz="1500" b="1" dirty="0">
                <a:solidFill>
                  <a:srgbClr val="000000"/>
                </a:solidFill>
                <a:latin typeface="Helvetica" pitchFamily="34" charset="0"/>
                <a:ea typeface="ＭＳ Ｐゴシック" charset="-128"/>
              </a:rPr>
              <a:t>Other unidentified seeds</a:t>
            </a:r>
          </a:p>
          <a:p>
            <a:pPr marL="285755" indent="-285755" defTabSz="914415">
              <a:buFont typeface="Arial" panose="020B0604020202020204" pitchFamily="34" charset="0"/>
              <a:buChar char="•"/>
            </a:pPr>
            <a:r>
              <a:rPr lang="en-US" sz="1500" b="1" dirty="0">
                <a:solidFill>
                  <a:srgbClr val="000000"/>
                </a:solidFill>
                <a:latin typeface="Helvetica" pitchFamily="34" charset="0"/>
                <a:ea typeface="ＭＳ Ｐゴシック" charset="-128"/>
              </a:rPr>
              <a:t>Differences in BF/HCD AF stability</a:t>
            </a:r>
          </a:p>
          <a:p>
            <a:pPr marL="285755" indent="-285755" defTabSz="914415">
              <a:buFont typeface="Arial" panose="020B0604020202020204" pitchFamily="34" charset="0"/>
              <a:buChar char="•"/>
            </a:pPr>
            <a:r>
              <a:rPr lang="en-US" sz="1500" b="1" dirty="0">
                <a:solidFill>
                  <a:srgbClr val="000000"/>
                </a:solidFill>
                <a:latin typeface="Helvetica" pitchFamily="34" charset="0"/>
                <a:ea typeface="ＭＳ Ｐゴシック" charset="-128"/>
              </a:rPr>
              <a:t>Differences in DU/Au AF stability</a:t>
            </a:r>
          </a:p>
        </p:txBody>
      </p:sp>
      <p:sp>
        <p:nvSpPr>
          <p:cNvPr id="15" name="Rectangle 14">
            <a:extLst>
              <a:ext uri="{FF2B5EF4-FFF2-40B4-BE49-F238E27FC236}">
                <a16:creationId xmlns:a16="http://schemas.microsoft.com/office/drawing/2014/main" id="{773266D0-22FC-694E-9116-09D8FB6B945B}"/>
              </a:ext>
            </a:extLst>
          </p:cNvPr>
          <p:cNvSpPr/>
          <p:nvPr/>
        </p:nvSpPr>
        <p:spPr>
          <a:xfrm>
            <a:off x="7142271" y="2197669"/>
            <a:ext cx="1621241" cy="738664"/>
          </a:xfrm>
          <a:prstGeom prst="rect">
            <a:avLst/>
          </a:prstGeom>
        </p:spPr>
        <p:txBody>
          <a:bodyPr wrap="square">
            <a:spAutoFit/>
          </a:bodyPr>
          <a:lstStyle/>
          <a:p>
            <a:pPr defTabSz="914415">
              <a:defRPr/>
            </a:pPr>
            <a:r>
              <a:rPr lang="en-US" sz="1400" b="1" kern="0" dirty="0">
                <a:solidFill>
                  <a:srgbClr val="000000"/>
                </a:solidFill>
                <a:latin typeface="Helvetica" pitchFamily="34" charset="0"/>
                <a:ea typeface="MS PGothic" pitchFamily="34" charset="-128"/>
              </a:rPr>
              <a:t>BT= 7.5 ns </a:t>
            </a:r>
          </a:p>
          <a:p>
            <a:pPr defTabSz="914415">
              <a:defRPr/>
            </a:pPr>
            <a:r>
              <a:rPr lang="en-US" sz="1400" b="1" kern="0" dirty="0">
                <a:solidFill>
                  <a:srgbClr val="000000"/>
                </a:solidFill>
                <a:latin typeface="Helvetica" pitchFamily="34" charset="0"/>
                <a:ea typeface="MS PGothic" pitchFamily="34" charset="-128"/>
              </a:rPr>
              <a:t>Y</a:t>
            </a:r>
            <a:r>
              <a:rPr lang="en-US" sz="1400" b="1" kern="0" baseline="-25000" dirty="0">
                <a:solidFill>
                  <a:srgbClr val="000000"/>
                </a:solidFill>
                <a:latin typeface="Helvetica" pitchFamily="34" charset="0"/>
                <a:ea typeface="MS PGothic" pitchFamily="34" charset="-128"/>
              </a:rPr>
              <a:t>DD</a:t>
            </a:r>
            <a:r>
              <a:rPr lang="en-US" sz="1400" b="1" kern="0" dirty="0">
                <a:solidFill>
                  <a:srgbClr val="000000"/>
                </a:solidFill>
                <a:latin typeface="Helvetica" pitchFamily="34" charset="0"/>
                <a:ea typeface="MS PGothic" pitchFamily="34" charset="-128"/>
              </a:rPr>
              <a:t>= 6.76E12</a:t>
            </a:r>
          </a:p>
          <a:p>
            <a:pPr defTabSz="914415">
              <a:defRPr/>
            </a:pPr>
            <a:r>
              <a:rPr lang="en-US" sz="1400" b="1" kern="0" dirty="0">
                <a:solidFill>
                  <a:srgbClr val="000000"/>
                </a:solidFill>
                <a:latin typeface="Helvetica" pitchFamily="34" charset="0"/>
                <a:ea typeface="MS PGothic" pitchFamily="34" charset="-128"/>
              </a:rPr>
              <a:t>T</a:t>
            </a:r>
            <a:r>
              <a:rPr lang="en-US" sz="1400" b="1" kern="0" baseline="-25000" dirty="0">
                <a:solidFill>
                  <a:srgbClr val="000000"/>
                </a:solidFill>
                <a:latin typeface="Helvetica" pitchFamily="34" charset="0"/>
                <a:ea typeface="MS PGothic" pitchFamily="34" charset="-128"/>
              </a:rPr>
              <a:t>ion</a:t>
            </a:r>
            <a:r>
              <a:rPr lang="en-US" sz="1400" b="1" kern="0" dirty="0">
                <a:solidFill>
                  <a:srgbClr val="000000"/>
                </a:solidFill>
                <a:latin typeface="Helvetica" pitchFamily="34" charset="0"/>
                <a:ea typeface="MS PGothic" pitchFamily="34" charset="-128"/>
              </a:rPr>
              <a:t> = 2.77 keV</a:t>
            </a:r>
          </a:p>
        </p:txBody>
      </p:sp>
      <p:sp>
        <p:nvSpPr>
          <p:cNvPr id="30" name="Title 1">
            <a:extLst>
              <a:ext uri="{FF2B5EF4-FFF2-40B4-BE49-F238E27FC236}">
                <a16:creationId xmlns:a16="http://schemas.microsoft.com/office/drawing/2014/main" id="{9A742650-EBCC-B243-8C5C-28D4BF051B4C}"/>
              </a:ext>
            </a:extLst>
          </p:cNvPr>
          <p:cNvSpPr txBox="1">
            <a:spLocks/>
          </p:cNvSpPr>
          <p:nvPr/>
        </p:nvSpPr>
        <p:spPr>
          <a:xfrm>
            <a:off x="0" y="182880"/>
            <a:ext cx="9144000" cy="783559"/>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lvl1pPr algn="ctr" rtl="0" eaLnBrk="1" fontAlgn="base" hangingPunct="1">
              <a:lnSpc>
                <a:spcPts val="2600"/>
              </a:lnSpc>
              <a:spcBef>
                <a:spcPct val="0"/>
              </a:spcBef>
              <a:spcAft>
                <a:spcPct val="0"/>
              </a:spcAft>
              <a:defRPr sz="4500" b="1" kern="1200">
                <a:solidFill>
                  <a:srgbClr val="376092"/>
                </a:solidFill>
                <a:latin typeface="Calibri" panose="020F0502020204030204" pitchFamily="34" charset="0"/>
                <a:ea typeface="+mj-ea"/>
                <a:cs typeface="Calibri" panose="020F0502020204030204" pitchFamily="34" charset="0"/>
              </a:defRPr>
            </a:lvl1pPr>
            <a:lvl2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a:lstStyle>
          <a:p>
            <a:pPr defTabSz="914400"/>
            <a:r>
              <a:rPr lang="en-US" sz="2400" dirty="0"/>
              <a:t>X-ray imaging data shows a strong fill tube feature, and some evidence of a tent feature, but no “meteors” from the pre-imposed dots.</a:t>
            </a:r>
          </a:p>
        </p:txBody>
      </p:sp>
    </p:spTree>
    <p:extLst>
      <p:ext uri="{BB962C8B-B14F-4D97-AF65-F5344CB8AC3E}">
        <p14:creationId xmlns:p14="http://schemas.microsoft.com/office/powerpoint/2010/main" val="266645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50" fill="hold"/>
                                        <p:tgtEl>
                                          <p:spTgt spid="2"/>
                                        </p:tgtEl>
                                      </p:cBhvr>
                                    </p:cmd>
                                  </p:childTnLst>
                                </p:cTn>
                              </p:par>
                            </p:childTnLst>
                          </p:cTn>
                        </p:par>
                        <p:par>
                          <p:cTn id="7" fill="hold">
                            <p:stCondLst>
                              <p:cond delay="13250"/>
                            </p:stCondLst>
                            <p:childTnLst>
                              <p:par>
                                <p:cTn id="8" presetID="1" presetClass="mediacall" presetSubtype="0" fill="hold" nodeType="afterEffect">
                                  <p:stCondLst>
                                    <p:cond delay="0"/>
                                  </p:stCondLst>
                                  <p:childTnLst>
                                    <p:cmd type="call" cmd="playFrom(0.0)">
                                      <p:cBhvr>
                                        <p:cTn id="9" dur="5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noChangeArrowheads="1"/>
          </p:cNvSpPr>
          <p:nvPr/>
        </p:nvSpPr>
        <p:spPr bwMode="auto">
          <a:xfrm>
            <a:off x="1211385" y="1857418"/>
            <a:ext cx="6666523" cy="3639389"/>
          </a:xfrm>
          <a:prstGeom prst="rect">
            <a:avLst/>
          </a:prstGeom>
          <a:noFill/>
          <a:ln w="9525">
            <a:noFill/>
            <a:miter lim="800000"/>
            <a:headEnd/>
            <a:tailEnd/>
          </a:ln>
        </p:spPr>
        <p:txBody>
          <a:bodyPr wrap="square" lIns="68511" tIns="34256" rIns="68511" bIns="34256">
            <a:prstTxWarp prst="textNoShape">
              <a:avLst/>
            </a:prstTxWarp>
            <a:spAutoFit/>
          </a:bodyPr>
          <a:lstStyle/>
          <a:p>
            <a:pPr marL="233543" indent="-233543" defTabSz="914415">
              <a:defRPr/>
            </a:pPr>
            <a:r>
              <a:rPr lang="en-US" sz="1400" b="1" kern="0" dirty="0">
                <a:solidFill>
                  <a:srgbClr val="3333CC"/>
                </a:solidFill>
                <a:latin typeface="Helvetica" pitchFamily="34" charset="0"/>
                <a:ea typeface="MS PGothic" pitchFamily="34" charset="-128"/>
              </a:rPr>
              <a:t>Shot summary:</a:t>
            </a:r>
          </a:p>
          <a:p>
            <a:pPr marL="233543" indent="-233543" defTabSz="914415">
              <a:defRPr/>
            </a:pPr>
            <a:endParaRPr lang="en-US" sz="1400" b="1" kern="0" dirty="0">
              <a:solidFill>
                <a:srgbClr val="0000FF"/>
              </a:solidFill>
              <a:latin typeface="Helvetica" pitchFamily="34" charset="0"/>
              <a:ea typeface="MS PGothic" pitchFamily="34" charset="-128"/>
            </a:endParaRPr>
          </a:p>
          <a:p>
            <a:pPr marL="233543" lvl="1" indent="-233543" defTabSz="914415">
              <a:buFontTx/>
              <a:buChar char="-"/>
              <a:defRPr/>
            </a:pPr>
            <a:r>
              <a:rPr lang="en-US" sz="1600" b="1" dirty="0">
                <a:solidFill>
                  <a:srgbClr val="000000"/>
                </a:solidFill>
                <a:latin typeface="Helvetica"/>
                <a:ea typeface="MS PGothic" pitchFamily="34" charset="-128"/>
              </a:rPr>
              <a:t>Good imaging data but neither the 5 µm or 20 µm diameter dot seeded a visible deceleration perturbation</a:t>
            </a:r>
          </a:p>
          <a:p>
            <a:pPr marL="233543" lvl="1" indent="-233543" defTabSz="914415">
              <a:buFontTx/>
              <a:buChar char="-"/>
              <a:defRPr/>
            </a:pPr>
            <a:endParaRPr lang="en-US" sz="1600" b="1" dirty="0">
              <a:solidFill>
                <a:srgbClr val="000000"/>
              </a:solidFill>
              <a:latin typeface="Helvetica"/>
              <a:ea typeface="MS PGothic" pitchFamily="34" charset="-128"/>
            </a:endParaRPr>
          </a:p>
          <a:p>
            <a:pPr marL="233543" lvl="1" indent="-233543" defTabSz="914415">
              <a:buFontTx/>
              <a:buChar char="-"/>
              <a:defRPr/>
            </a:pPr>
            <a:r>
              <a:rPr lang="en-US" sz="1600" b="1" dirty="0">
                <a:solidFill>
                  <a:srgbClr val="000000"/>
                </a:solidFill>
                <a:latin typeface="Helvetica"/>
                <a:ea typeface="MS PGothic" pitchFamily="34" charset="-128"/>
              </a:rPr>
              <a:t>Imaging data shows clear fill tube and possible tent perturbations in the ‘BigFoot’ subscale platform</a:t>
            </a:r>
          </a:p>
          <a:p>
            <a:pPr marL="233543" lvl="1" indent="-233543" defTabSz="914415">
              <a:buFontTx/>
              <a:buChar char="-"/>
              <a:defRPr/>
            </a:pPr>
            <a:endParaRPr lang="en-US" sz="1600" b="1" kern="0" dirty="0">
              <a:solidFill>
                <a:srgbClr val="000000"/>
              </a:solidFill>
              <a:latin typeface="Helvetica" pitchFamily="34" charset="0"/>
              <a:ea typeface="MS PGothic" pitchFamily="34" charset="-128"/>
            </a:endParaRPr>
          </a:p>
          <a:p>
            <a:pPr defTabSz="914415">
              <a:defRPr/>
            </a:pPr>
            <a:r>
              <a:rPr lang="en-US" sz="1400" b="1" kern="0" dirty="0">
                <a:solidFill>
                  <a:srgbClr val="3333CC"/>
                </a:solidFill>
                <a:latin typeface="Helvetica" pitchFamily="34" charset="0"/>
                <a:ea typeface="MS PGothic" pitchFamily="34" charset="-128"/>
              </a:rPr>
              <a:t>Next step:</a:t>
            </a:r>
          </a:p>
          <a:p>
            <a:pPr defTabSz="914415">
              <a:defRPr/>
            </a:pPr>
            <a:endParaRPr lang="en-US" sz="1400" b="1" kern="0" dirty="0">
              <a:solidFill>
                <a:srgbClr val="3333CC"/>
              </a:solidFill>
              <a:latin typeface="Helvetica" pitchFamily="34" charset="0"/>
              <a:ea typeface="MS PGothic" pitchFamily="34" charset="-128"/>
            </a:endParaRPr>
          </a:p>
          <a:p>
            <a:pPr marL="233543" indent="-233543" defTabSz="914415">
              <a:buFontTx/>
              <a:buChar char="-"/>
              <a:defRPr/>
            </a:pPr>
            <a:r>
              <a:rPr lang="en-US" sz="1600" b="1" kern="0" dirty="0">
                <a:solidFill>
                  <a:srgbClr val="000000"/>
                </a:solidFill>
                <a:latin typeface="Helvetica" pitchFamily="34" charset="0"/>
                <a:ea typeface="MS PGothic" pitchFamily="34" charset="-128"/>
              </a:rPr>
              <a:t>Test if the Big-Foot pulse shape is more stable than an equivalent HDC pulse shape in a Au-hohlraum</a:t>
            </a:r>
          </a:p>
          <a:p>
            <a:pPr marL="233543" indent="-233543" defTabSz="914415">
              <a:buFontTx/>
              <a:buChar char="-"/>
              <a:defRPr/>
            </a:pPr>
            <a:endParaRPr lang="en-US" sz="1600" b="1" kern="0" dirty="0">
              <a:solidFill>
                <a:srgbClr val="000000"/>
              </a:solidFill>
              <a:latin typeface="Helvetica" pitchFamily="34" charset="0"/>
              <a:ea typeface="MS PGothic" pitchFamily="34" charset="-128"/>
            </a:endParaRPr>
          </a:p>
          <a:p>
            <a:pPr marL="233543" indent="-233543" defTabSz="914415">
              <a:buFontTx/>
              <a:buChar char="-"/>
              <a:defRPr/>
            </a:pPr>
            <a:r>
              <a:rPr lang="en-US" sz="1600" b="1" kern="0" dirty="0">
                <a:solidFill>
                  <a:srgbClr val="000000"/>
                </a:solidFill>
                <a:latin typeface="Helvetica" pitchFamily="34" charset="0"/>
                <a:ea typeface="MS PGothic" pitchFamily="34" charset="-128"/>
              </a:rPr>
              <a:t>Perform a dot experiment with a HDC pulse shape in a DU Hohlraum</a:t>
            </a:r>
          </a:p>
        </p:txBody>
      </p:sp>
      <p:sp>
        <p:nvSpPr>
          <p:cNvPr id="6" name="Title 1">
            <a:extLst>
              <a:ext uri="{FF2B5EF4-FFF2-40B4-BE49-F238E27FC236}">
                <a16:creationId xmlns:a16="http://schemas.microsoft.com/office/drawing/2014/main" id="{BFCF88CF-2776-1144-B61E-3BB36659BE53}"/>
              </a:ext>
            </a:extLst>
          </p:cNvPr>
          <p:cNvSpPr txBox="1">
            <a:spLocks/>
          </p:cNvSpPr>
          <p:nvPr/>
        </p:nvSpPr>
        <p:spPr>
          <a:xfrm>
            <a:off x="0" y="182880"/>
            <a:ext cx="9144000" cy="783559"/>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lvl1pPr algn="ctr" rtl="0" eaLnBrk="1" fontAlgn="base" hangingPunct="1">
              <a:lnSpc>
                <a:spcPts val="2600"/>
              </a:lnSpc>
              <a:spcBef>
                <a:spcPct val="0"/>
              </a:spcBef>
              <a:spcAft>
                <a:spcPct val="0"/>
              </a:spcAft>
              <a:defRPr sz="4500" b="1" kern="1200">
                <a:solidFill>
                  <a:srgbClr val="376092"/>
                </a:solidFill>
                <a:latin typeface="Calibri" panose="020F0502020204030204" pitchFamily="34" charset="0"/>
                <a:ea typeface="+mj-ea"/>
                <a:cs typeface="Calibri" panose="020F0502020204030204" pitchFamily="34" charset="0"/>
              </a:defRPr>
            </a:lvl1pPr>
            <a:lvl2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a:lstStyle>
          <a:p>
            <a:pPr defTabSz="914400"/>
            <a:r>
              <a:rPr lang="en-US" sz="2400" dirty="0"/>
              <a:t>First experiment with pre-imposed high Z dots show lack of </a:t>
            </a:r>
          </a:p>
          <a:p>
            <a:pPr defTabSz="914400"/>
            <a:r>
              <a:rPr lang="en-US" sz="2400" dirty="0"/>
              <a:t>instability growth from the imposed features</a:t>
            </a:r>
          </a:p>
        </p:txBody>
      </p:sp>
    </p:spTree>
    <p:extLst>
      <p:ext uri="{BB962C8B-B14F-4D97-AF65-F5344CB8AC3E}">
        <p14:creationId xmlns:p14="http://schemas.microsoft.com/office/powerpoint/2010/main" val="332756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5933B8-93A4-6A4D-9730-2125D747E5C0}"/>
              </a:ext>
            </a:extLst>
          </p:cNvPr>
          <p:cNvPicPr>
            <a:picLocks noChangeAspect="1"/>
          </p:cNvPicPr>
          <p:nvPr/>
        </p:nvPicPr>
        <p:blipFill rotWithShape="1">
          <a:blip r:embed="rId3"/>
          <a:srcRect l="17758" t="17745" r="16196" b="17536"/>
          <a:stretch/>
        </p:blipFill>
        <p:spPr>
          <a:xfrm>
            <a:off x="4646445" y="942536"/>
            <a:ext cx="4014943" cy="4002258"/>
          </a:xfrm>
          <a:prstGeom prst="rect">
            <a:avLst/>
          </a:prstGeom>
        </p:spPr>
      </p:pic>
      <p:sp>
        <p:nvSpPr>
          <p:cNvPr id="13" name="Title 12">
            <a:extLst>
              <a:ext uri="{FF2B5EF4-FFF2-40B4-BE49-F238E27FC236}">
                <a16:creationId xmlns:a16="http://schemas.microsoft.com/office/drawing/2014/main" id="{D5B3DBA1-1FC2-BA4F-9108-CD4924438B9D}"/>
              </a:ext>
            </a:extLst>
          </p:cNvPr>
          <p:cNvSpPr>
            <a:spLocks noGrp="1"/>
          </p:cNvSpPr>
          <p:nvPr>
            <p:ph type="title"/>
          </p:nvPr>
        </p:nvSpPr>
        <p:spPr>
          <a:xfrm>
            <a:off x="0" y="182880"/>
            <a:ext cx="9144000" cy="499403"/>
          </a:xfrm>
        </p:spPr>
        <p:txBody>
          <a:bodyPr/>
          <a:lstStyle/>
          <a:p>
            <a:pPr algn="ctr"/>
            <a:r>
              <a:rPr lang="en-US" dirty="0"/>
              <a:t>Particles on Target Capsules Can Negatively Affect the Implosion </a:t>
            </a:r>
          </a:p>
        </p:txBody>
      </p:sp>
      <p:sp>
        <p:nvSpPr>
          <p:cNvPr id="11" name="Rectangle 10">
            <a:extLst>
              <a:ext uri="{FF2B5EF4-FFF2-40B4-BE49-F238E27FC236}">
                <a16:creationId xmlns:a16="http://schemas.microsoft.com/office/drawing/2014/main" id="{4C1F3446-4728-AE44-A007-F7A5ED4B665A}"/>
              </a:ext>
            </a:extLst>
          </p:cNvPr>
          <p:cNvSpPr/>
          <p:nvPr/>
        </p:nvSpPr>
        <p:spPr>
          <a:xfrm>
            <a:off x="1400214" y="941662"/>
            <a:ext cx="2403222" cy="369332"/>
          </a:xfrm>
          <a:prstGeom prst="rect">
            <a:avLst/>
          </a:prstGeom>
        </p:spPr>
        <p:txBody>
          <a:bodyPr wrap="none">
            <a:spAutoFit/>
          </a:bodyPr>
          <a:lstStyle/>
          <a:p>
            <a:r>
              <a:rPr lang="en-US" dirty="0">
                <a:solidFill>
                  <a:schemeClr val="bg1"/>
                </a:solidFill>
              </a:rPr>
              <a:t>N160313_TC000-000</a:t>
            </a:r>
          </a:p>
        </p:txBody>
      </p:sp>
      <p:sp>
        <p:nvSpPr>
          <p:cNvPr id="3" name="TextBox 2">
            <a:extLst>
              <a:ext uri="{FF2B5EF4-FFF2-40B4-BE49-F238E27FC236}">
                <a16:creationId xmlns:a16="http://schemas.microsoft.com/office/drawing/2014/main" id="{A1520465-B538-E843-AA46-D35DC63570D1}"/>
              </a:ext>
            </a:extLst>
          </p:cNvPr>
          <p:cNvSpPr txBox="1"/>
          <p:nvPr/>
        </p:nvSpPr>
        <p:spPr>
          <a:xfrm>
            <a:off x="4642337" y="4951484"/>
            <a:ext cx="4149971" cy="523220"/>
          </a:xfrm>
          <a:prstGeom prst="rect">
            <a:avLst/>
          </a:prstGeom>
          <a:noFill/>
        </p:spPr>
        <p:txBody>
          <a:bodyPr wrap="square" rtlCol="0">
            <a:spAutoFit/>
          </a:bodyPr>
          <a:lstStyle/>
          <a:p>
            <a:pPr algn="ctr"/>
            <a:r>
              <a:rPr lang="en-US" sz="1400" b="1" dirty="0"/>
              <a:t>X-ray Image of Target Taken Just </a:t>
            </a:r>
          </a:p>
          <a:p>
            <a:pPr algn="ctr"/>
            <a:r>
              <a:rPr lang="en-US" sz="1400" b="1" dirty="0"/>
              <a:t>Prior to Insertion into Target Chamber</a:t>
            </a:r>
          </a:p>
        </p:txBody>
      </p:sp>
      <p:sp>
        <p:nvSpPr>
          <p:cNvPr id="7" name="TextBox 6">
            <a:extLst>
              <a:ext uri="{FF2B5EF4-FFF2-40B4-BE49-F238E27FC236}">
                <a16:creationId xmlns:a16="http://schemas.microsoft.com/office/drawing/2014/main" id="{7FCA2F99-FD9C-2B41-BC76-AE06103C6209}"/>
              </a:ext>
            </a:extLst>
          </p:cNvPr>
          <p:cNvSpPr txBox="1"/>
          <p:nvPr/>
        </p:nvSpPr>
        <p:spPr>
          <a:xfrm>
            <a:off x="0" y="5843261"/>
            <a:ext cx="9144000" cy="646331"/>
          </a:xfrm>
          <a:prstGeom prst="rect">
            <a:avLst/>
          </a:prstGeom>
          <a:solidFill>
            <a:schemeClr val="accent1">
              <a:lumMod val="75000"/>
            </a:schemeClr>
          </a:solidFill>
          <a:ln>
            <a:solidFill>
              <a:schemeClr val="accent1">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ctr">
              <a:defRPr sz="1600" b="1">
                <a:solidFill>
                  <a:schemeClr val="bg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r>
              <a:rPr lang="en-US" dirty="0"/>
              <a:t>NIF Target Capsules Need to be Free From Particles That Can Cause </a:t>
            </a:r>
          </a:p>
          <a:p>
            <a:r>
              <a:rPr lang="en-US" dirty="0"/>
              <a:t>Ablation-front Instabilities and Degrade Performance.</a:t>
            </a:r>
          </a:p>
        </p:txBody>
      </p:sp>
      <p:pic>
        <p:nvPicPr>
          <p:cNvPr id="9" name="Picture 8">
            <a:extLst>
              <a:ext uri="{FF2B5EF4-FFF2-40B4-BE49-F238E27FC236}">
                <a16:creationId xmlns:a16="http://schemas.microsoft.com/office/drawing/2014/main" id="{5E6AF928-4CFB-B041-BBDE-28C4D8BBCF89}"/>
              </a:ext>
            </a:extLst>
          </p:cNvPr>
          <p:cNvPicPr>
            <a:picLocks noChangeAspect="1"/>
          </p:cNvPicPr>
          <p:nvPr/>
        </p:nvPicPr>
        <p:blipFill>
          <a:blip r:embed="rId4"/>
          <a:stretch>
            <a:fillRect/>
          </a:stretch>
        </p:blipFill>
        <p:spPr>
          <a:xfrm>
            <a:off x="302511" y="681438"/>
            <a:ext cx="4036440" cy="5069658"/>
          </a:xfrm>
          <a:prstGeom prst="rect">
            <a:avLst/>
          </a:prstGeom>
        </p:spPr>
      </p:pic>
      <p:sp>
        <p:nvSpPr>
          <p:cNvPr id="10" name="Rectangle 9">
            <a:extLst>
              <a:ext uri="{FF2B5EF4-FFF2-40B4-BE49-F238E27FC236}">
                <a16:creationId xmlns:a16="http://schemas.microsoft.com/office/drawing/2014/main" id="{0FEA67C9-A289-D642-91F0-BE23373B3B51}"/>
              </a:ext>
            </a:extLst>
          </p:cNvPr>
          <p:cNvSpPr/>
          <p:nvPr/>
        </p:nvSpPr>
        <p:spPr>
          <a:xfrm>
            <a:off x="4600614" y="4610414"/>
            <a:ext cx="1120820" cy="369332"/>
          </a:xfrm>
          <a:prstGeom prst="rect">
            <a:avLst/>
          </a:prstGeom>
        </p:spPr>
        <p:txBody>
          <a:bodyPr wrap="none">
            <a:spAutoFit/>
          </a:bodyPr>
          <a:lstStyle/>
          <a:p>
            <a:r>
              <a:rPr lang="en-US" dirty="0"/>
              <a:t>N160313</a:t>
            </a:r>
          </a:p>
        </p:txBody>
      </p:sp>
    </p:spTree>
    <p:extLst>
      <p:ext uri="{BB962C8B-B14F-4D97-AF65-F5344CB8AC3E}">
        <p14:creationId xmlns:p14="http://schemas.microsoft.com/office/powerpoint/2010/main" val="1392350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2AC686A-9F03-264A-9815-2927FC7D7047}"/>
              </a:ext>
            </a:extLst>
          </p:cNvPr>
          <p:cNvGrpSpPr/>
          <p:nvPr/>
        </p:nvGrpSpPr>
        <p:grpSpPr>
          <a:xfrm>
            <a:off x="93752" y="1130400"/>
            <a:ext cx="3176418" cy="3081600"/>
            <a:chOff x="93752" y="1130400"/>
            <a:chExt cx="3176418" cy="3081600"/>
          </a:xfrm>
        </p:grpSpPr>
        <p:pic>
          <p:nvPicPr>
            <p:cNvPr id="28" name="Picture 27">
              <a:extLst>
                <a:ext uri="{FF2B5EF4-FFF2-40B4-BE49-F238E27FC236}">
                  <a16:creationId xmlns:a16="http://schemas.microsoft.com/office/drawing/2014/main" id="{1F86C6C4-548C-7C4D-BA46-EB075DAF5BA5}"/>
                </a:ext>
              </a:extLst>
            </p:cNvPr>
            <p:cNvPicPr>
              <a:picLocks noChangeAspect="1"/>
            </p:cNvPicPr>
            <p:nvPr/>
          </p:nvPicPr>
          <p:blipFill>
            <a:blip r:embed="rId3"/>
            <a:stretch>
              <a:fillRect/>
            </a:stretch>
          </p:blipFill>
          <p:spPr>
            <a:xfrm>
              <a:off x="93752" y="1130400"/>
              <a:ext cx="3176418" cy="3081600"/>
            </a:xfrm>
            <a:prstGeom prst="rect">
              <a:avLst/>
            </a:prstGeom>
          </p:spPr>
        </p:pic>
        <p:sp>
          <p:nvSpPr>
            <p:cNvPr id="29" name="Oval 28">
              <a:extLst>
                <a:ext uri="{FF2B5EF4-FFF2-40B4-BE49-F238E27FC236}">
                  <a16:creationId xmlns:a16="http://schemas.microsoft.com/office/drawing/2014/main" id="{981F0C05-E817-9444-A4ED-2E5B3CE60742}"/>
                </a:ext>
              </a:extLst>
            </p:cNvPr>
            <p:cNvSpPr/>
            <p:nvPr/>
          </p:nvSpPr>
          <p:spPr bwMode="auto">
            <a:xfrm>
              <a:off x="415552" y="1379113"/>
              <a:ext cx="2584947" cy="2584947"/>
            </a:xfrm>
            <a:prstGeom prst="ellipse">
              <a:avLst/>
            </a:prstGeom>
            <a:noFill/>
            <a:ln w="15875">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sp>
        <p:nvSpPr>
          <p:cNvPr id="15" name="Title 12">
            <a:extLst>
              <a:ext uri="{FF2B5EF4-FFF2-40B4-BE49-F238E27FC236}">
                <a16:creationId xmlns:a16="http://schemas.microsoft.com/office/drawing/2014/main" id="{C1D6A60A-CBDD-2146-A78B-5B91F26E4F76}"/>
              </a:ext>
            </a:extLst>
          </p:cNvPr>
          <p:cNvSpPr>
            <a:spLocks noGrp="1"/>
          </p:cNvSpPr>
          <p:nvPr>
            <p:ph type="title"/>
          </p:nvPr>
        </p:nvSpPr>
        <p:spPr>
          <a:xfrm>
            <a:off x="0" y="182881"/>
            <a:ext cx="9143999" cy="810720"/>
          </a:xfrm>
        </p:spPr>
        <p:txBody>
          <a:bodyPr anchor="t" anchorCtr="0"/>
          <a:lstStyle/>
          <a:p>
            <a:pPr algn="ctr"/>
            <a:r>
              <a:rPr lang="en-US" dirty="0"/>
              <a:t>Coincidence Images Created Using Aligned and Translated Deviated Images Identify Particle Candidates for a Given Component</a:t>
            </a:r>
            <a:endParaRPr lang="en-US" b="0" dirty="0"/>
          </a:p>
        </p:txBody>
      </p:sp>
      <p:sp>
        <p:nvSpPr>
          <p:cNvPr id="12" name="TextBox 11">
            <a:extLst>
              <a:ext uri="{FF2B5EF4-FFF2-40B4-BE49-F238E27FC236}">
                <a16:creationId xmlns:a16="http://schemas.microsoft.com/office/drawing/2014/main" id="{30D43F8A-1507-6C4C-BACC-69230CBFEC6E}"/>
              </a:ext>
            </a:extLst>
          </p:cNvPr>
          <p:cNvSpPr txBox="1"/>
          <p:nvPr/>
        </p:nvSpPr>
        <p:spPr>
          <a:xfrm>
            <a:off x="3361848" y="5400516"/>
            <a:ext cx="2415514" cy="251503"/>
          </a:xfrm>
          <a:prstGeom prst="rect">
            <a:avLst/>
          </a:prstGeom>
          <a:solidFill>
            <a:schemeClr val="accent6">
              <a:lumMod val="20000"/>
              <a:lumOff val="80000"/>
            </a:schemeClr>
          </a:solidFill>
        </p:spPr>
        <p:txBody>
          <a:bodyPr wrap="square" rtlCol="0">
            <a:spAutoFit/>
          </a:bodyPr>
          <a:lstStyle/>
          <a:p>
            <a:pPr algn="ctr"/>
            <a:r>
              <a:rPr lang="en-US" sz="1400" b="1" dirty="0"/>
              <a:t>Particle on the component</a:t>
            </a:r>
          </a:p>
        </p:txBody>
      </p:sp>
      <p:sp>
        <p:nvSpPr>
          <p:cNvPr id="18" name="TextBox 17">
            <a:extLst>
              <a:ext uri="{FF2B5EF4-FFF2-40B4-BE49-F238E27FC236}">
                <a16:creationId xmlns:a16="http://schemas.microsoft.com/office/drawing/2014/main" id="{7D889D41-44D3-E642-A156-99591F709111}"/>
              </a:ext>
            </a:extLst>
          </p:cNvPr>
          <p:cNvSpPr txBox="1"/>
          <p:nvPr/>
        </p:nvSpPr>
        <p:spPr>
          <a:xfrm>
            <a:off x="0" y="5888574"/>
            <a:ext cx="9144000" cy="587574"/>
          </a:xfrm>
          <a:prstGeom prst="rect">
            <a:avLst/>
          </a:prstGeom>
          <a:solidFill>
            <a:schemeClr val="accent1">
              <a:lumMod val="75000"/>
            </a:schemeClr>
          </a:solidFill>
          <a:ln>
            <a:solidFill>
              <a:schemeClr val="accent1">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ctr">
              <a:defRPr sz="1600" b="1">
                <a:solidFill>
                  <a:schemeClr val="bg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r>
              <a:rPr lang="en-US" dirty="0"/>
              <a:t>Creating Coincidence Images Associated with Each Target Component </a:t>
            </a:r>
          </a:p>
          <a:p>
            <a:r>
              <a:rPr lang="en-US" dirty="0"/>
              <a:t>Reduces the Complexity of the Particle Identification Calculation</a:t>
            </a:r>
          </a:p>
        </p:txBody>
      </p:sp>
      <p:sp>
        <p:nvSpPr>
          <p:cNvPr id="27" name="TextBox 26">
            <a:extLst>
              <a:ext uri="{FF2B5EF4-FFF2-40B4-BE49-F238E27FC236}">
                <a16:creationId xmlns:a16="http://schemas.microsoft.com/office/drawing/2014/main" id="{C08A2D98-97B9-BD41-A546-9BFAF0FB88C0}"/>
              </a:ext>
            </a:extLst>
          </p:cNvPr>
          <p:cNvSpPr txBox="1"/>
          <p:nvPr/>
        </p:nvSpPr>
        <p:spPr>
          <a:xfrm>
            <a:off x="1825715" y="1077863"/>
            <a:ext cx="1494320" cy="338554"/>
          </a:xfrm>
          <a:prstGeom prst="rect">
            <a:avLst/>
          </a:prstGeom>
          <a:noFill/>
        </p:spPr>
        <p:txBody>
          <a:bodyPr wrap="none" rtlCol="0">
            <a:spAutoFit/>
          </a:bodyPr>
          <a:lstStyle/>
          <a:p>
            <a:r>
              <a:rPr lang="en-US" sz="1600" dirty="0">
                <a:solidFill>
                  <a:schemeClr val="bg1"/>
                </a:solidFill>
              </a:rPr>
              <a:t>Aligned Image</a:t>
            </a:r>
          </a:p>
        </p:txBody>
      </p:sp>
      <p:grpSp>
        <p:nvGrpSpPr>
          <p:cNvPr id="21" name="Group 20">
            <a:extLst>
              <a:ext uri="{FF2B5EF4-FFF2-40B4-BE49-F238E27FC236}">
                <a16:creationId xmlns:a16="http://schemas.microsoft.com/office/drawing/2014/main" id="{C65E6AB3-F4B6-874E-9F97-473FA1E11A1C}"/>
              </a:ext>
            </a:extLst>
          </p:cNvPr>
          <p:cNvGrpSpPr>
            <a:grpSpLocks noChangeAspect="1"/>
          </p:cNvGrpSpPr>
          <p:nvPr/>
        </p:nvGrpSpPr>
        <p:grpSpPr>
          <a:xfrm>
            <a:off x="3384000" y="1133127"/>
            <a:ext cx="2372081" cy="2301273"/>
            <a:chOff x="5063307" y="3829434"/>
            <a:chExt cx="2651760" cy="2572603"/>
          </a:xfrm>
        </p:grpSpPr>
        <p:pic>
          <p:nvPicPr>
            <p:cNvPr id="23" name="Picture 22">
              <a:extLst>
                <a:ext uri="{FF2B5EF4-FFF2-40B4-BE49-F238E27FC236}">
                  <a16:creationId xmlns:a16="http://schemas.microsoft.com/office/drawing/2014/main" id="{F5D0EFC1-5E53-944E-8278-C3A9F788A467}"/>
                </a:ext>
              </a:extLst>
            </p:cNvPr>
            <p:cNvPicPr>
              <a:picLocks noChangeAspect="1"/>
            </p:cNvPicPr>
            <p:nvPr/>
          </p:nvPicPr>
          <p:blipFill>
            <a:blip r:embed="rId4"/>
            <a:stretch>
              <a:fillRect/>
            </a:stretch>
          </p:blipFill>
          <p:spPr>
            <a:xfrm>
              <a:off x="5063307" y="3829434"/>
              <a:ext cx="2651760" cy="2572603"/>
            </a:xfrm>
            <a:prstGeom prst="rect">
              <a:avLst/>
            </a:prstGeom>
          </p:spPr>
        </p:pic>
        <p:sp>
          <p:nvSpPr>
            <p:cNvPr id="24" name="Oval 23">
              <a:extLst>
                <a:ext uri="{FF2B5EF4-FFF2-40B4-BE49-F238E27FC236}">
                  <a16:creationId xmlns:a16="http://schemas.microsoft.com/office/drawing/2014/main" id="{034CDF9F-6CD1-864B-ACAE-D4EC3FBE7214}"/>
                </a:ext>
              </a:extLst>
            </p:cNvPr>
            <p:cNvSpPr/>
            <p:nvPr/>
          </p:nvSpPr>
          <p:spPr bwMode="auto">
            <a:xfrm>
              <a:off x="5547768" y="4197649"/>
              <a:ext cx="2157984" cy="2157984"/>
            </a:xfrm>
            <a:prstGeom prst="ellipse">
              <a:avLst/>
            </a:prstGeom>
            <a:noFill/>
            <a:ln w="15875">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grpSp>
        <p:nvGrpSpPr>
          <p:cNvPr id="32" name="Group 31">
            <a:extLst>
              <a:ext uri="{FF2B5EF4-FFF2-40B4-BE49-F238E27FC236}">
                <a16:creationId xmlns:a16="http://schemas.microsoft.com/office/drawing/2014/main" id="{50DD2B5A-CB32-6445-826C-7C4FF7FE06F0}"/>
              </a:ext>
            </a:extLst>
          </p:cNvPr>
          <p:cNvGrpSpPr>
            <a:grpSpLocks noChangeAspect="1"/>
          </p:cNvGrpSpPr>
          <p:nvPr/>
        </p:nvGrpSpPr>
        <p:grpSpPr>
          <a:xfrm>
            <a:off x="3383999" y="3546806"/>
            <a:ext cx="2370351" cy="2299594"/>
            <a:chOff x="4327422" y="921600"/>
            <a:chExt cx="4816578" cy="4672800"/>
          </a:xfrm>
        </p:grpSpPr>
        <p:pic>
          <p:nvPicPr>
            <p:cNvPr id="16" name="Picture 15">
              <a:extLst>
                <a:ext uri="{FF2B5EF4-FFF2-40B4-BE49-F238E27FC236}">
                  <a16:creationId xmlns:a16="http://schemas.microsoft.com/office/drawing/2014/main" id="{7979BCA2-2801-BD45-8FB0-452A2C7A14F9}"/>
                </a:ext>
              </a:extLst>
            </p:cNvPr>
            <p:cNvPicPr>
              <a:picLocks noChangeAspect="1"/>
            </p:cNvPicPr>
            <p:nvPr/>
          </p:nvPicPr>
          <p:blipFill>
            <a:blip r:embed="rId5"/>
            <a:stretch>
              <a:fillRect/>
            </a:stretch>
          </p:blipFill>
          <p:spPr>
            <a:xfrm>
              <a:off x="4327422" y="921600"/>
              <a:ext cx="4816578" cy="4672800"/>
            </a:xfrm>
            <a:prstGeom prst="rect">
              <a:avLst/>
            </a:prstGeom>
          </p:spPr>
        </p:pic>
        <p:sp>
          <p:nvSpPr>
            <p:cNvPr id="31" name="Oval 30">
              <a:extLst>
                <a:ext uri="{FF2B5EF4-FFF2-40B4-BE49-F238E27FC236}">
                  <a16:creationId xmlns:a16="http://schemas.microsoft.com/office/drawing/2014/main" id="{F3474925-ECF0-5248-995F-938CC72031A8}"/>
                </a:ext>
              </a:extLst>
            </p:cNvPr>
            <p:cNvSpPr>
              <a:spLocks noChangeAspect="1"/>
            </p:cNvSpPr>
            <p:nvPr/>
          </p:nvSpPr>
          <p:spPr bwMode="auto">
            <a:xfrm>
              <a:off x="4825204" y="1311626"/>
              <a:ext cx="3921469" cy="3921469"/>
            </a:xfrm>
            <a:prstGeom prst="ellipse">
              <a:avLst/>
            </a:prstGeom>
            <a:noFill/>
            <a:ln w="15875">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grpSp>
        <p:nvGrpSpPr>
          <p:cNvPr id="13" name="Group 12">
            <a:extLst>
              <a:ext uri="{FF2B5EF4-FFF2-40B4-BE49-F238E27FC236}">
                <a16:creationId xmlns:a16="http://schemas.microsoft.com/office/drawing/2014/main" id="{28C288A1-F78D-C74C-B406-DE05B2E83B69}"/>
              </a:ext>
            </a:extLst>
          </p:cNvPr>
          <p:cNvGrpSpPr/>
          <p:nvPr/>
        </p:nvGrpSpPr>
        <p:grpSpPr>
          <a:xfrm>
            <a:off x="5868000" y="1116000"/>
            <a:ext cx="3172968" cy="3078252"/>
            <a:chOff x="5803200" y="1058400"/>
            <a:chExt cx="3172968" cy="3078252"/>
          </a:xfrm>
        </p:grpSpPr>
        <p:pic>
          <p:nvPicPr>
            <p:cNvPr id="3" name="Picture 2">
              <a:extLst>
                <a:ext uri="{FF2B5EF4-FFF2-40B4-BE49-F238E27FC236}">
                  <a16:creationId xmlns:a16="http://schemas.microsoft.com/office/drawing/2014/main" id="{F1204BD3-F011-2B4C-BA13-3CBE5454C070}"/>
                </a:ext>
              </a:extLst>
            </p:cNvPr>
            <p:cNvPicPr>
              <a:picLocks noChangeAspect="1"/>
            </p:cNvPicPr>
            <p:nvPr/>
          </p:nvPicPr>
          <p:blipFill>
            <a:blip r:embed="rId6"/>
            <a:stretch>
              <a:fillRect/>
            </a:stretch>
          </p:blipFill>
          <p:spPr>
            <a:xfrm>
              <a:off x="5803200" y="1058400"/>
              <a:ext cx="3172968" cy="3078252"/>
            </a:xfrm>
            <a:prstGeom prst="rect">
              <a:avLst/>
            </a:prstGeom>
          </p:spPr>
        </p:pic>
        <p:sp>
          <p:nvSpPr>
            <p:cNvPr id="36" name="Oval 35">
              <a:extLst>
                <a:ext uri="{FF2B5EF4-FFF2-40B4-BE49-F238E27FC236}">
                  <a16:creationId xmlns:a16="http://schemas.microsoft.com/office/drawing/2014/main" id="{2F995C71-7BA5-5243-BFF3-1233D1A184FE}"/>
                </a:ext>
              </a:extLst>
            </p:cNvPr>
            <p:cNvSpPr/>
            <p:nvPr/>
          </p:nvSpPr>
          <p:spPr bwMode="auto">
            <a:xfrm>
              <a:off x="6119152" y="1301113"/>
              <a:ext cx="2584947" cy="2584947"/>
            </a:xfrm>
            <a:prstGeom prst="ellipse">
              <a:avLst/>
            </a:prstGeom>
            <a:noFill/>
            <a:ln w="15875">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sp>
        <p:nvSpPr>
          <p:cNvPr id="38" name="TextBox 37">
            <a:extLst>
              <a:ext uri="{FF2B5EF4-FFF2-40B4-BE49-F238E27FC236}">
                <a16:creationId xmlns:a16="http://schemas.microsoft.com/office/drawing/2014/main" id="{5CD07D89-5D01-CC4F-8E13-1AF059EEF4D0}"/>
              </a:ext>
            </a:extLst>
          </p:cNvPr>
          <p:cNvSpPr txBox="1"/>
          <p:nvPr/>
        </p:nvSpPr>
        <p:spPr>
          <a:xfrm>
            <a:off x="4202915" y="1100663"/>
            <a:ext cx="1620957" cy="338554"/>
          </a:xfrm>
          <a:prstGeom prst="rect">
            <a:avLst/>
          </a:prstGeom>
          <a:noFill/>
        </p:spPr>
        <p:txBody>
          <a:bodyPr wrap="none" rtlCol="0">
            <a:spAutoFit/>
          </a:bodyPr>
          <a:lstStyle/>
          <a:p>
            <a:r>
              <a:rPr lang="en-US" sz="1600" dirty="0">
                <a:solidFill>
                  <a:schemeClr val="bg1"/>
                </a:solidFill>
              </a:rPr>
              <a:t>Deviated Image</a:t>
            </a:r>
          </a:p>
        </p:txBody>
      </p:sp>
      <p:sp>
        <p:nvSpPr>
          <p:cNvPr id="39" name="TextBox 38">
            <a:extLst>
              <a:ext uri="{FF2B5EF4-FFF2-40B4-BE49-F238E27FC236}">
                <a16:creationId xmlns:a16="http://schemas.microsoft.com/office/drawing/2014/main" id="{E1666335-41D6-B94E-A7BC-36A71281CC9E}"/>
              </a:ext>
            </a:extLst>
          </p:cNvPr>
          <p:cNvSpPr txBox="1"/>
          <p:nvPr/>
        </p:nvSpPr>
        <p:spPr>
          <a:xfrm>
            <a:off x="3520115" y="3492263"/>
            <a:ext cx="2326021" cy="307777"/>
          </a:xfrm>
          <a:prstGeom prst="rect">
            <a:avLst/>
          </a:prstGeom>
          <a:noFill/>
        </p:spPr>
        <p:txBody>
          <a:bodyPr wrap="none" rtlCol="0">
            <a:spAutoFit/>
          </a:bodyPr>
          <a:lstStyle/>
          <a:p>
            <a:r>
              <a:rPr lang="en-US" sz="1400" dirty="0">
                <a:solidFill>
                  <a:schemeClr val="bg1"/>
                </a:solidFill>
              </a:rPr>
              <a:t>Translated Deviated Image</a:t>
            </a:r>
          </a:p>
        </p:txBody>
      </p:sp>
      <p:sp>
        <p:nvSpPr>
          <p:cNvPr id="40" name="TextBox 39">
            <a:extLst>
              <a:ext uri="{FF2B5EF4-FFF2-40B4-BE49-F238E27FC236}">
                <a16:creationId xmlns:a16="http://schemas.microsoft.com/office/drawing/2014/main" id="{838740CF-2147-C64E-A56C-9D74CCF72364}"/>
              </a:ext>
            </a:extLst>
          </p:cNvPr>
          <p:cNvSpPr txBox="1"/>
          <p:nvPr/>
        </p:nvSpPr>
        <p:spPr>
          <a:xfrm>
            <a:off x="7147715" y="1071863"/>
            <a:ext cx="1938351" cy="338554"/>
          </a:xfrm>
          <a:prstGeom prst="rect">
            <a:avLst/>
          </a:prstGeom>
          <a:noFill/>
        </p:spPr>
        <p:txBody>
          <a:bodyPr wrap="none" rtlCol="0">
            <a:spAutoFit/>
          </a:bodyPr>
          <a:lstStyle/>
          <a:p>
            <a:r>
              <a:rPr lang="en-US" sz="1600" dirty="0">
                <a:solidFill>
                  <a:schemeClr val="bg1"/>
                </a:solidFill>
              </a:rPr>
              <a:t>Coincidence Image</a:t>
            </a:r>
          </a:p>
        </p:txBody>
      </p:sp>
      <p:sp>
        <p:nvSpPr>
          <p:cNvPr id="41" name="TextBox 40">
            <a:extLst>
              <a:ext uri="{FF2B5EF4-FFF2-40B4-BE49-F238E27FC236}">
                <a16:creationId xmlns:a16="http://schemas.microsoft.com/office/drawing/2014/main" id="{99991F01-1593-044D-A2F3-B2CC0FD97BC2}"/>
              </a:ext>
            </a:extLst>
          </p:cNvPr>
          <p:cNvSpPr txBox="1"/>
          <p:nvPr/>
        </p:nvSpPr>
        <p:spPr>
          <a:xfrm>
            <a:off x="57600" y="4850684"/>
            <a:ext cx="2973600" cy="892552"/>
          </a:xfrm>
          <a:prstGeom prst="rect">
            <a:avLst/>
          </a:prstGeom>
          <a:solidFill>
            <a:schemeClr val="accent6">
              <a:lumMod val="40000"/>
              <a:lumOff val="60000"/>
            </a:schemeClr>
          </a:solidFill>
        </p:spPr>
        <p:txBody>
          <a:bodyPr wrap="square" rtlCol="0">
            <a:spAutoFit/>
          </a:bodyPr>
          <a:lstStyle/>
          <a:p>
            <a:r>
              <a:rPr lang="en-US" sz="1300" b="1" i="1" dirty="0"/>
              <a:t>Example of a deviated image translated by a distance equal and opposite to what a particle on the capsule would have undergone</a:t>
            </a:r>
          </a:p>
        </p:txBody>
      </p:sp>
      <p:cxnSp>
        <p:nvCxnSpPr>
          <p:cNvPr id="19" name="Straight Connector 18">
            <a:extLst>
              <a:ext uri="{FF2B5EF4-FFF2-40B4-BE49-F238E27FC236}">
                <a16:creationId xmlns:a16="http://schemas.microsoft.com/office/drawing/2014/main" id="{C31DD7BB-DC41-FE47-94D8-5084FB3A1000}"/>
              </a:ext>
            </a:extLst>
          </p:cNvPr>
          <p:cNvCxnSpPr/>
          <p:nvPr/>
        </p:nvCxnSpPr>
        <p:spPr>
          <a:xfrm>
            <a:off x="2901600" y="5702400"/>
            <a:ext cx="842400" cy="0"/>
          </a:xfrm>
          <a:prstGeom prst="line">
            <a:avLst/>
          </a:prstGeom>
          <a:ln w="76200" cmpd="sng">
            <a:solidFill>
              <a:schemeClr val="accent6">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470B6623-051C-A043-9D58-44233B69D7D9}"/>
              </a:ext>
            </a:extLst>
          </p:cNvPr>
          <p:cNvSpPr txBox="1"/>
          <p:nvPr/>
        </p:nvSpPr>
        <p:spPr>
          <a:xfrm>
            <a:off x="6063600" y="4851884"/>
            <a:ext cx="2972400" cy="892552"/>
          </a:xfrm>
          <a:prstGeom prst="rect">
            <a:avLst/>
          </a:prstGeom>
          <a:solidFill>
            <a:schemeClr val="accent6">
              <a:lumMod val="40000"/>
              <a:lumOff val="60000"/>
            </a:schemeClr>
          </a:solidFill>
        </p:spPr>
        <p:txBody>
          <a:bodyPr wrap="square" rtlCol="0">
            <a:spAutoFit/>
          </a:bodyPr>
          <a:lstStyle/>
          <a:p>
            <a:r>
              <a:rPr lang="en-US" sz="1300" b="1" i="1" dirty="0"/>
              <a:t>Multiplying the aligned image by the deviated image translated by a capsule displacement gives  candidates for the capsule location </a:t>
            </a:r>
          </a:p>
        </p:txBody>
      </p:sp>
      <p:cxnSp>
        <p:nvCxnSpPr>
          <p:cNvPr id="43" name="Straight Connector 42">
            <a:extLst>
              <a:ext uri="{FF2B5EF4-FFF2-40B4-BE49-F238E27FC236}">
                <a16:creationId xmlns:a16="http://schemas.microsoft.com/office/drawing/2014/main" id="{5A8FE9ED-9C23-8341-B8C2-2A7B941FB949}"/>
              </a:ext>
            </a:extLst>
          </p:cNvPr>
          <p:cNvCxnSpPr>
            <a:cxnSpLocks/>
          </p:cNvCxnSpPr>
          <p:nvPr/>
        </p:nvCxnSpPr>
        <p:spPr>
          <a:xfrm flipV="1">
            <a:off x="6092400" y="3873600"/>
            <a:ext cx="0" cy="1058400"/>
          </a:xfrm>
          <a:prstGeom prst="line">
            <a:avLst/>
          </a:prstGeom>
          <a:ln w="76200" cmpd="sng">
            <a:solidFill>
              <a:schemeClr val="accent6">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3287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8668BBE-324F-274E-809F-F50B9C5D083B}"/>
              </a:ext>
            </a:extLst>
          </p:cNvPr>
          <p:cNvPicPr>
            <a:picLocks noChangeAspect="1"/>
          </p:cNvPicPr>
          <p:nvPr/>
        </p:nvPicPr>
        <p:blipFill>
          <a:blip r:embed="rId3"/>
          <a:stretch>
            <a:fillRect/>
          </a:stretch>
        </p:blipFill>
        <p:spPr>
          <a:xfrm>
            <a:off x="217355" y="1054729"/>
            <a:ext cx="3843445" cy="3794958"/>
          </a:xfrm>
          <a:prstGeom prst="rect">
            <a:avLst/>
          </a:prstGeom>
        </p:spPr>
      </p:pic>
      <p:sp>
        <p:nvSpPr>
          <p:cNvPr id="5" name="Title 1">
            <a:extLst>
              <a:ext uri="{FF2B5EF4-FFF2-40B4-BE49-F238E27FC236}">
                <a16:creationId xmlns:a16="http://schemas.microsoft.com/office/drawing/2014/main" id="{1374B7CD-7568-2A4E-BCE4-F5A38F1275B7}"/>
              </a:ext>
            </a:extLst>
          </p:cNvPr>
          <p:cNvSpPr txBox="1">
            <a:spLocks/>
          </p:cNvSpPr>
          <p:nvPr/>
        </p:nvSpPr>
        <p:spPr>
          <a:xfrm>
            <a:off x="0" y="181978"/>
            <a:ext cx="9144000" cy="483705"/>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defTabSz="914400"/>
            <a:r>
              <a:rPr lang="en-US" sz="2400" dirty="0"/>
              <a:t>The Distance a Particle Will be Displaced in the Parallax Shifted Image Can be Calculated for Each of the Target Components</a:t>
            </a:r>
          </a:p>
          <a:p>
            <a:pPr algn="ctr" defTabSz="914400"/>
            <a:endParaRPr lang="en-US" sz="2400" dirty="0"/>
          </a:p>
        </p:txBody>
      </p:sp>
      <p:sp>
        <p:nvSpPr>
          <p:cNvPr id="183" name="TextBox 182">
            <a:extLst>
              <a:ext uri="{FF2B5EF4-FFF2-40B4-BE49-F238E27FC236}">
                <a16:creationId xmlns:a16="http://schemas.microsoft.com/office/drawing/2014/main" id="{2210A076-207F-6744-A3FC-B805A79C9CC7}"/>
              </a:ext>
            </a:extLst>
          </p:cNvPr>
          <p:cNvSpPr txBox="1"/>
          <p:nvPr/>
        </p:nvSpPr>
        <p:spPr>
          <a:xfrm>
            <a:off x="0" y="5888574"/>
            <a:ext cx="9144000" cy="587574"/>
          </a:xfrm>
          <a:prstGeom prst="rect">
            <a:avLst/>
          </a:prstGeom>
          <a:solidFill>
            <a:schemeClr val="accent1">
              <a:lumMod val="75000"/>
            </a:schemeClr>
          </a:solidFill>
          <a:ln>
            <a:solidFill>
              <a:schemeClr val="accent1">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ctr">
              <a:defRPr sz="1600" b="1">
                <a:solidFill>
                  <a:schemeClr val="bg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r>
              <a:rPr lang="en-US" dirty="0"/>
              <a:t>The Distance a Particle Will be Displaced in the Parallax Shifted Image</a:t>
            </a:r>
          </a:p>
          <a:p>
            <a:r>
              <a:rPr lang="en-US" dirty="0"/>
              <a:t>Can be Calculated for Each of the Target Components</a:t>
            </a:r>
          </a:p>
        </p:txBody>
      </p:sp>
      <p:sp>
        <p:nvSpPr>
          <p:cNvPr id="169" name="Rectangle 168">
            <a:extLst>
              <a:ext uri="{FF2B5EF4-FFF2-40B4-BE49-F238E27FC236}">
                <a16:creationId xmlns:a16="http://schemas.microsoft.com/office/drawing/2014/main" id="{232E4B71-E1E0-6346-A07B-EA38A27A1C9F}"/>
              </a:ext>
            </a:extLst>
          </p:cNvPr>
          <p:cNvSpPr/>
          <p:nvPr/>
        </p:nvSpPr>
        <p:spPr>
          <a:xfrm>
            <a:off x="5903802" y="1282036"/>
            <a:ext cx="34755" cy="19192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3" name="Rectangle 172">
            <a:extLst>
              <a:ext uri="{FF2B5EF4-FFF2-40B4-BE49-F238E27FC236}">
                <a16:creationId xmlns:a16="http://schemas.microsoft.com/office/drawing/2014/main" id="{B22B1F4A-D6E4-134D-B082-D24A1AEFC86E}"/>
              </a:ext>
            </a:extLst>
          </p:cNvPr>
          <p:cNvSpPr/>
          <p:nvPr/>
        </p:nvSpPr>
        <p:spPr>
          <a:xfrm>
            <a:off x="6519751" y="3994446"/>
            <a:ext cx="2039658" cy="30203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Capsule centerline</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4" name="Rectangle 173">
            <a:extLst>
              <a:ext uri="{FF2B5EF4-FFF2-40B4-BE49-F238E27FC236}">
                <a16:creationId xmlns:a16="http://schemas.microsoft.com/office/drawing/2014/main" id="{7154F977-4F84-4546-AD2D-CE20913FB972}"/>
              </a:ext>
            </a:extLst>
          </p:cNvPr>
          <p:cNvSpPr/>
          <p:nvPr/>
        </p:nvSpPr>
        <p:spPr>
          <a:xfrm>
            <a:off x="5990769" y="3098647"/>
            <a:ext cx="34755" cy="191919"/>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5" name="Rectangle 184">
            <a:extLst>
              <a:ext uri="{FF2B5EF4-FFF2-40B4-BE49-F238E27FC236}">
                <a16:creationId xmlns:a16="http://schemas.microsoft.com/office/drawing/2014/main" id="{BA7EAB71-6E61-6142-9B4E-61C9B95B0EB1}"/>
              </a:ext>
            </a:extLst>
          </p:cNvPr>
          <p:cNvSpPr/>
          <p:nvPr/>
        </p:nvSpPr>
        <p:spPr>
          <a:xfrm>
            <a:off x="6536688" y="1082106"/>
            <a:ext cx="1593637" cy="30203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Storm Window</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86" name="Straight Connector 185">
            <a:extLst>
              <a:ext uri="{FF2B5EF4-FFF2-40B4-BE49-F238E27FC236}">
                <a16:creationId xmlns:a16="http://schemas.microsoft.com/office/drawing/2014/main" id="{D51CBDDD-6BEC-784E-A979-E85FA648E23C}"/>
              </a:ext>
            </a:extLst>
          </p:cNvPr>
          <p:cNvCxnSpPr>
            <a:cxnSpLocks/>
          </p:cNvCxnSpPr>
          <p:nvPr/>
        </p:nvCxnSpPr>
        <p:spPr>
          <a:xfrm>
            <a:off x="2258859" y="1220397"/>
            <a:ext cx="4184804"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A9C7E955-5BD9-FD4B-ACDB-2CA4EC4168F2}"/>
              </a:ext>
            </a:extLst>
          </p:cNvPr>
          <p:cNvCxnSpPr>
            <a:cxnSpLocks/>
          </p:cNvCxnSpPr>
          <p:nvPr/>
        </p:nvCxnSpPr>
        <p:spPr>
          <a:xfrm>
            <a:off x="2259682" y="1554966"/>
            <a:ext cx="2490912"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3" name="Rectangle 192">
            <a:extLst>
              <a:ext uri="{FF2B5EF4-FFF2-40B4-BE49-F238E27FC236}">
                <a16:creationId xmlns:a16="http://schemas.microsoft.com/office/drawing/2014/main" id="{FAEF91B9-FBCE-D143-A8C9-46C2AA105492}"/>
              </a:ext>
            </a:extLst>
          </p:cNvPr>
          <p:cNvSpPr/>
          <p:nvPr/>
        </p:nvSpPr>
        <p:spPr>
          <a:xfrm>
            <a:off x="4843323" y="1419742"/>
            <a:ext cx="2320837" cy="30203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LEH Window</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58046BB-BF73-C74F-9F65-E07A69103EE2}"/>
              </a:ext>
            </a:extLst>
          </p:cNvPr>
          <p:cNvCxnSpPr>
            <a:cxnSpLocks/>
          </p:cNvCxnSpPr>
          <p:nvPr/>
        </p:nvCxnSpPr>
        <p:spPr>
          <a:xfrm>
            <a:off x="4547330" y="1590742"/>
            <a:ext cx="0" cy="2550973"/>
          </a:xfrm>
          <a:prstGeom prst="line">
            <a:avLst/>
          </a:prstGeom>
          <a:ln w="28575" cmpd="sng">
            <a:solidFill>
              <a:srgbClr val="0070C0"/>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BDACA2BD-6C87-EC41-B027-D8374118BE1D}"/>
              </a:ext>
            </a:extLst>
          </p:cNvPr>
          <p:cNvCxnSpPr>
            <a:cxnSpLocks/>
          </p:cNvCxnSpPr>
          <p:nvPr/>
        </p:nvCxnSpPr>
        <p:spPr>
          <a:xfrm>
            <a:off x="6233772" y="1245311"/>
            <a:ext cx="0" cy="2891700"/>
          </a:xfrm>
          <a:prstGeom prst="line">
            <a:avLst/>
          </a:prstGeom>
          <a:ln w="28575" cmpd="sng">
            <a:solidFill>
              <a:srgbClr val="0070C0"/>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203" name="Rectangle 202">
            <a:extLst>
              <a:ext uri="{FF2B5EF4-FFF2-40B4-BE49-F238E27FC236}">
                <a16:creationId xmlns:a16="http://schemas.microsoft.com/office/drawing/2014/main" id="{8DB3ACBC-094D-2945-B517-B064A3FFFA28}"/>
              </a:ext>
            </a:extLst>
          </p:cNvPr>
          <p:cNvSpPr/>
          <p:nvPr/>
        </p:nvSpPr>
        <p:spPr>
          <a:xfrm>
            <a:off x="5796190" y="2331153"/>
            <a:ext cx="902947" cy="302034"/>
          </a:xfrm>
          <a:prstGeom prst="rect">
            <a:avLst/>
          </a:prstGeom>
          <a:solidFill>
            <a:schemeClr val="bg1"/>
          </a:solidFill>
          <a:ln w="12700">
            <a:solidFill>
              <a:schemeClr val="tx1"/>
            </a:solidFill>
          </a:ln>
        </p:spPr>
        <p:txBody>
          <a:bodyPr vert="horz" lIns="0" tIns="0" rIns="0" bIns="0" rtlCol="0">
            <a:noAutofit/>
          </a:bodyPr>
          <a:lstStyle/>
          <a:p>
            <a:pPr marL="0" marR="0" algn="ctr">
              <a:lnSpc>
                <a:spcPct val="107000"/>
              </a:lnSpc>
              <a:spcBef>
                <a:spcPts val="0"/>
              </a:spcBef>
              <a:spcAft>
                <a:spcPts val="800"/>
              </a:spcAft>
            </a:pPr>
            <a:r>
              <a:rPr lang="en-US" sz="1600" b="1"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5.6 mm</a:t>
            </a:r>
            <a:endParaRPr lang="en-US" sz="1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01" name="Rectangle 200">
            <a:extLst>
              <a:ext uri="{FF2B5EF4-FFF2-40B4-BE49-F238E27FC236}">
                <a16:creationId xmlns:a16="http://schemas.microsoft.com/office/drawing/2014/main" id="{B4CD6503-B970-4F43-A03A-0F317C5F0795}"/>
              </a:ext>
            </a:extLst>
          </p:cNvPr>
          <p:cNvSpPr/>
          <p:nvPr/>
        </p:nvSpPr>
        <p:spPr>
          <a:xfrm>
            <a:off x="4088657" y="2994616"/>
            <a:ext cx="902947" cy="302034"/>
          </a:xfrm>
          <a:prstGeom prst="rect">
            <a:avLst/>
          </a:prstGeom>
          <a:solidFill>
            <a:schemeClr val="bg1"/>
          </a:solidFill>
          <a:ln w="12700">
            <a:solidFill>
              <a:schemeClr val="tx1"/>
            </a:solidFill>
          </a:ln>
        </p:spPr>
        <p:txBody>
          <a:bodyPr vert="horz" lIns="0" tIns="0" rIns="0" bIns="0" rtlCol="0">
            <a:noAutofit/>
          </a:bodyPr>
          <a:lstStyle/>
          <a:p>
            <a:pPr marL="0" marR="0" algn="ctr">
              <a:lnSpc>
                <a:spcPct val="107000"/>
              </a:lnSpc>
              <a:spcBef>
                <a:spcPts val="0"/>
              </a:spcBef>
              <a:spcAft>
                <a:spcPts val="800"/>
              </a:spcAft>
            </a:pPr>
            <a:r>
              <a:rPr lang="en-US" sz="1600" b="1"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5.0 mm</a:t>
            </a:r>
            <a:endParaRPr lang="en-US" sz="1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9" name="Rectangle 118">
            <a:extLst>
              <a:ext uri="{FF2B5EF4-FFF2-40B4-BE49-F238E27FC236}">
                <a16:creationId xmlns:a16="http://schemas.microsoft.com/office/drawing/2014/main" id="{37482489-286F-C547-82A7-5C2DC144C78B}"/>
              </a:ext>
            </a:extLst>
          </p:cNvPr>
          <p:cNvSpPr/>
          <p:nvPr/>
        </p:nvSpPr>
        <p:spPr>
          <a:xfrm>
            <a:off x="2674324" y="3151999"/>
            <a:ext cx="25335" cy="1305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23" name="Rectangle 122">
            <a:extLst>
              <a:ext uri="{FF2B5EF4-FFF2-40B4-BE49-F238E27FC236}">
                <a16:creationId xmlns:a16="http://schemas.microsoft.com/office/drawing/2014/main" id="{F2227025-0AB8-A540-BC7D-D3457B05ABD8}"/>
              </a:ext>
            </a:extLst>
          </p:cNvPr>
          <p:cNvSpPr/>
          <p:nvPr/>
        </p:nvSpPr>
        <p:spPr>
          <a:xfrm>
            <a:off x="3453972" y="1133790"/>
            <a:ext cx="25335" cy="1305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87" name="Straight Connector 186">
            <a:extLst>
              <a:ext uri="{FF2B5EF4-FFF2-40B4-BE49-F238E27FC236}">
                <a16:creationId xmlns:a16="http://schemas.microsoft.com/office/drawing/2014/main" id="{677B2709-9C4C-7446-99E3-B9D57C7A395A}"/>
              </a:ext>
            </a:extLst>
          </p:cNvPr>
          <p:cNvCxnSpPr>
            <a:cxnSpLocks/>
          </p:cNvCxnSpPr>
          <p:nvPr/>
        </p:nvCxnSpPr>
        <p:spPr>
          <a:xfrm>
            <a:off x="2260586" y="4182995"/>
            <a:ext cx="4175933"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09751BF2-8276-C44B-B7D8-1B64FA703EB2}"/>
              </a:ext>
            </a:extLst>
          </p:cNvPr>
          <p:cNvPicPr>
            <a:picLocks noChangeAspect="1"/>
          </p:cNvPicPr>
          <p:nvPr/>
        </p:nvPicPr>
        <p:blipFill>
          <a:blip r:embed="rId4"/>
          <a:stretch>
            <a:fillRect/>
          </a:stretch>
        </p:blipFill>
        <p:spPr>
          <a:xfrm>
            <a:off x="4782017" y="4430346"/>
            <a:ext cx="4205865" cy="1401955"/>
          </a:xfrm>
          <a:prstGeom prst="rect">
            <a:avLst/>
          </a:prstGeom>
        </p:spPr>
      </p:pic>
    </p:spTree>
    <p:extLst>
      <p:ext uri="{BB962C8B-B14F-4D97-AF65-F5344CB8AC3E}">
        <p14:creationId xmlns:p14="http://schemas.microsoft.com/office/powerpoint/2010/main" val="961608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74B7CD-7568-2A4E-BCE4-F5A38F1275B7}"/>
              </a:ext>
            </a:extLst>
          </p:cNvPr>
          <p:cNvSpPr txBox="1">
            <a:spLocks/>
          </p:cNvSpPr>
          <p:nvPr/>
        </p:nvSpPr>
        <p:spPr>
          <a:xfrm>
            <a:off x="0" y="181978"/>
            <a:ext cx="9144000" cy="716093"/>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a:r>
              <a:rPr lang="en-US" sz="2400" dirty="0"/>
              <a:t>Eight Different Surfaces Contribute to the Particles Seen in X-ray Images</a:t>
            </a:r>
          </a:p>
          <a:p>
            <a:pPr algn="ctr"/>
            <a:endParaRPr lang="en-US" sz="2400" dirty="0"/>
          </a:p>
        </p:txBody>
      </p:sp>
      <p:pic>
        <p:nvPicPr>
          <p:cNvPr id="122" name="Picture 121">
            <a:extLst>
              <a:ext uri="{FF2B5EF4-FFF2-40B4-BE49-F238E27FC236}">
                <a16:creationId xmlns:a16="http://schemas.microsoft.com/office/drawing/2014/main" id="{715E9E40-02BC-B543-8B47-786FCD62AE40}"/>
              </a:ext>
            </a:extLst>
          </p:cNvPr>
          <p:cNvPicPr>
            <a:picLocks noChangeAspect="1"/>
          </p:cNvPicPr>
          <p:nvPr/>
        </p:nvPicPr>
        <p:blipFill>
          <a:blip r:embed="rId3"/>
          <a:stretch>
            <a:fillRect/>
          </a:stretch>
        </p:blipFill>
        <p:spPr>
          <a:xfrm>
            <a:off x="1518557" y="1773918"/>
            <a:ext cx="4641710" cy="3332120"/>
          </a:xfrm>
          <a:prstGeom prst="rect">
            <a:avLst/>
          </a:prstGeom>
        </p:spPr>
      </p:pic>
      <p:sp>
        <p:nvSpPr>
          <p:cNvPr id="168" name="Rectangle 167">
            <a:extLst>
              <a:ext uri="{FF2B5EF4-FFF2-40B4-BE49-F238E27FC236}">
                <a16:creationId xmlns:a16="http://schemas.microsoft.com/office/drawing/2014/main" id="{CEE378A4-2CBD-9747-95E7-1BC3DDB89FA3}"/>
              </a:ext>
            </a:extLst>
          </p:cNvPr>
          <p:cNvSpPr/>
          <p:nvPr/>
        </p:nvSpPr>
        <p:spPr>
          <a:xfrm>
            <a:off x="6779420" y="1855890"/>
            <a:ext cx="2151808" cy="40926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Outer shroud window</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9" name="Rectangle 168">
            <a:extLst>
              <a:ext uri="{FF2B5EF4-FFF2-40B4-BE49-F238E27FC236}">
                <a16:creationId xmlns:a16="http://schemas.microsoft.com/office/drawing/2014/main" id="{232E4B71-E1E0-6346-A07B-EA38A27A1C9F}"/>
              </a:ext>
            </a:extLst>
          </p:cNvPr>
          <p:cNvSpPr/>
          <p:nvPr/>
        </p:nvSpPr>
        <p:spPr>
          <a:xfrm>
            <a:off x="4686055" y="1611449"/>
            <a:ext cx="26402" cy="12456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4" name="Rectangle 173">
            <a:extLst>
              <a:ext uri="{FF2B5EF4-FFF2-40B4-BE49-F238E27FC236}">
                <a16:creationId xmlns:a16="http://schemas.microsoft.com/office/drawing/2014/main" id="{7154F977-4F84-4546-AD2D-CE20913FB972}"/>
              </a:ext>
            </a:extLst>
          </p:cNvPr>
          <p:cNvSpPr/>
          <p:nvPr/>
        </p:nvSpPr>
        <p:spPr>
          <a:xfrm>
            <a:off x="4752117" y="2790531"/>
            <a:ext cx="26402" cy="12456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5" name="Rectangle 174">
            <a:extLst>
              <a:ext uri="{FF2B5EF4-FFF2-40B4-BE49-F238E27FC236}">
                <a16:creationId xmlns:a16="http://schemas.microsoft.com/office/drawing/2014/main" id="{BC236C5E-F871-354B-AE3D-7F59AEAB5B49}"/>
              </a:ext>
            </a:extLst>
          </p:cNvPr>
          <p:cNvSpPr/>
          <p:nvPr/>
        </p:nvSpPr>
        <p:spPr>
          <a:xfrm>
            <a:off x="3776000" y="4092518"/>
            <a:ext cx="33847" cy="15970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6" name="Rectangle 175">
            <a:extLst>
              <a:ext uri="{FF2B5EF4-FFF2-40B4-BE49-F238E27FC236}">
                <a16:creationId xmlns:a16="http://schemas.microsoft.com/office/drawing/2014/main" id="{93C1307A-2494-EE4D-966B-91EE9465F6BE}"/>
              </a:ext>
            </a:extLst>
          </p:cNvPr>
          <p:cNvSpPr/>
          <p:nvPr/>
        </p:nvSpPr>
        <p:spPr>
          <a:xfrm>
            <a:off x="4457837" y="3306424"/>
            <a:ext cx="33847" cy="15970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9" name="TextBox 178">
            <a:extLst>
              <a:ext uri="{FF2B5EF4-FFF2-40B4-BE49-F238E27FC236}">
                <a16:creationId xmlns:a16="http://schemas.microsoft.com/office/drawing/2014/main" id="{7DC60B7A-13CD-9D43-9116-D37FAA303FD1}"/>
              </a:ext>
            </a:extLst>
          </p:cNvPr>
          <p:cNvSpPr txBox="1"/>
          <p:nvPr/>
        </p:nvSpPr>
        <p:spPr>
          <a:xfrm>
            <a:off x="3472712" y="5437291"/>
            <a:ext cx="2139919" cy="338554"/>
          </a:xfrm>
          <a:prstGeom prst="rect">
            <a:avLst/>
          </a:prstGeom>
          <a:solidFill>
            <a:schemeClr val="tx1">
              <a:lumMod val="50000"/>
              <a:lumOff val="50000"/>
            </a:schemeClr>
          </a:solidFill>
          <a:ln>
            <a:solidFill>
              <a:schemeClr val="tx1"/>
            </a:solidFill>
          </a:ln>
        </p:spPr>
        <p:txBody>
          <a:bodyPr wrap="square" rtlCol="0">
            <a:spAutoFit/>
          </a:bodyPr>
          <a:lstStyle/>
          <a:p>
            <a:pPr algn="ctr"/>
            <a:r>
              <a:rPr lang="en-US" sz="1600" b="1" i="1" dirty="0">
                <a:solidFill>
                  <a:srgbClr val="FFFF00"/>
                </a:solidFill>
                <a:latin typeface="Calibri" panose="020F0502020204030204" pitchFamily="34" charset="0"/>
                <a:cs typeface="Calibri" panose="020F0502020204030204" pitchFamily="34" charset="0"/>
              </a:rPr>
              <a:t>X-ray Camera Window</a:t>
            </a:r>
          </a:p>
        </p:txBody>
      </p:sp>
      <p:sp>
        <p:nvSpPr>
          <p:cNvPr id="65" name="Rectangle 64">
            <a:extLst>
              <a:ext uri="{FF2B5EF4-FFF2-40B4-BE49-F238E27FC236}">
                <a16:creationId xmlns:a16="http://schemas.microsoft.com/office/drawing/2014/main" id="{62338D6B-C9FA-9349-AFA5-A0F07F1D1694}"/>
              </a:ext>
            </a:extLst>
          </p:cNvPr>
          <p:cNvSpPr/>
          <p:nvPr/>
        </p:nvSpPr>
        <p:spPr>
          <a:xfrm>
            <a:off x="6785239" y="2155372"/>
            <a:ext cx="2151808" cy="40926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Inner shroud window</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6" name="Rectangle 65">
            <a:extLst>
              <a:ext uri="{FF2B5EF4-FFF2-40B4-BE49-F238E27FC236}">
                <a16:creationId xmlns:a16="http://schemas.microsoft.com/office/drawing/2014/main" id="{022EB31E-D55F-E142-B58A-2812962D9573}"/>
              </a:ext>
            </a:extLst>
          </p:cNvPr>
          <p:cNvSpPr/>
          <p:nvPr/>
        </p:nvSpPr>
        <p:spPr>
          <a:xfrm>
            <a:off x="6932199" y="4931607"/>
            <a:ext cx="2151808" cy="40926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LEH window</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E4016709-692F-0A4F-AFA3-84CAC43CA9FF}"/>
              </a:ext>
            </a:extLst>
          </p:cNvPr>
          <p:cNvSpPr/>
          <p:nvPr/>
        </p:nvSpPr>
        <p:spPr>
          <a:xfrm>
            <a:off x="6992192" y="3322615"/>
            <a:ext cx="2151808" cy="40926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Capsule / Tents</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DF0955A4-51F8-0742-8116-37412F2EA297}"/>
              </a:ext>
            </a:extLst>
          </p:cNvPr>
          <p:cNvCxnSpPr>
            <a:cxnSpLocks/>
          </p:cNvCxnSpPr>
          <p:nvPr/>
        </p:nvCxnSpPr>
        <p:spPr>
          <a:xfrm>
            <a:off x="4921306" y="3468067"/>
            <a:ext cx="2004645" cy="0"/>
          </a:xfrm>
          <a:prstGeom prst="line">
            <a:avLst/>
          </a:prstGeom>
          <a:ln w="31750" cmpd="sng">
            <a:solidFill>
              <a:schemeClr val="tx1"/>
            </a:solidFill>
            <a:headEnd type="triangle" w="lg" len="me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00F177BE-9400-8943-880D-586FC396E103}"/>
              </a:ext>
            </a:extLst>
          </p:cNvPr>
          <p:cNvCxnSpPr>
            <a:cxnSpLocks/>
          </p:cNvCxnSpPr>
          <p:nvPr/>
        </p:nvCxnSpPr>
        <p:spPr>
          <a:xfrm>
            <a:off x="4622492" y="4002011"/>
            <a:ext cx="2278967" cy="1076178"/>
          </a:xfrm>
          <a:prstGeom prst="line">
            <a:avLst/>
          </a:prstGeom>
          <a:ln w="31750" cmpd="sng">
            <a:solidFill>
              <a:schemeClr val="tx1"/>
            </a:solidFill>
            <a:headEnd type="triangle" w="lg" len="me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2E59424D-7593-1D42-8511-430CE3B8DA83}"/>
              </a:ext>
            </a:extLst>
          </p:cNvPr>
          <p:cNvCxnSpPr>
            <a:cxnSpLocks/>
          </p:cNvCxnSpPr>
          <p:nvPr/>
        </p:nvCxnSpPr>
        <p:spPr>
          <a:xfrm>
            <a:off x="5237954" y="2303086"/>
            <a:ext cx="1434904" cy="0"/>
          </a:xfrm>
          <a:prstGeom prst="line">
            <a:avLst/>
          </a:prstGeom>
          <a:ln w="31750" cmpd="sng">
            <a:solidFill>
              <a:schemeClr val="tx1"/>
            </a:solidFill>
            <a:headEnd type="triangle" w="lg" len="me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04450470-7A46-0C45-8BC4-F72E220D7037}"/>
              </a:ext>
            </a:extLst>
          </p:cNvPr>
          <p:cNvCxnSpPr>
            <a:cxnSpLocks/>
          </p:cNvCxnSpPr>
          <p:nvPr/>
        </p:nvCxnSpPr>
        <p:spPr>
          <a:xfrm>
            <a:off x="5268267" y="1989619"/>
            <a:ext cx="1434904" cy="0"/>
          </a:xfrm>
          <a:prstGeom prst="line">
            <a:avLst/>
          </a:prstGeom>
          <a:ln w="31750" cmpd="sng">
            <a:solidFill>
              <a:schemeClr val="tx1"/>
            </a:solidFill>
            <a:headEnd type="triangle" w="lg" len="med"/>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5EAB4E25-B71A-8C44-9AAF-22D3DFB9E524}"/>
              </a:ext>
            </a:extLst>
          </p:cNvPr>
          <p:cNvSpPr txBox="1"/>
          <p:nvPr/>
        </p:nvSpPr>
        <p:spPr>
          <a:xfrm>
            <a:off x="0" y="5888574"/>
            <a:ext cx="9144000" cy="587574"/>
          </a:xfrm>
          <a:prstGeom prst="rect">
            <a:avLst/>
          </a:prstGeom>
          <a:solidFill>
            <a:schemeClr val="accent1">
              <a:lumMod val="75000"/>
            </a:schemeClr>
          </a:solidFill>
          <a:ln>
            <a:solidFill>
              <a:schemeClr val="accent1">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ctr" anchorCtr="0">
            <a:prstTxWarp prst="textNoShape">
              <a:avLst/>
            </a:prstTxWarp>
          </a:bodyPr>
          <a:lstStyle>
            <a:defPPr>
              <a:defRPr lang="en-US"/>
            </a:defPPr>
            <a:lvl1pPr algn="ctr">
              <a:defRPr sz="1600" b="1">
                <a:solidFill>
                  <a:schemeClr val="bg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pPr defTabSz="914400"/>
            <a:r>
              <a:rPr lang="en-US" dirty="0"/>
              <a:t>We Need to Determine if the Observed Particles are on the Capsule</a:t>
            </a:r>
          </a:p>
        </p:txBody>
      </p:sp>
      <p:grpSp>
        <p:nvGrpSpPr>
          <p:cNvPr id="3" name="Group 2">
            <a:extLst>
              <a:ext uri="{FF2B5EF4-FFF2-40B4-BE49-F238E27FC236}">
                <a16:creationId xmlns:a16="http://schemas.microsoft.com/office/drawing/2014/main" id="{F73B1488-A31E-8E41-8225-B447FA7E7687}"/>
              </a:ext>
            </a:extLst>
          </p:cNvPr>
          <p:cNvGrpSpPr/>
          <p:nvPr/>
        </p:nvGrpSpPr>
        <p:grpSpPr>
          <a:xfrm>
            <a:off x="3716885" y="902694"/>
            <a:ext cx="1678115" cy="615298"/>
            <a:chOff x="3839350" y="1188442"/>
            <a:chExt cx="1678115" cy="615298"/>
          </a:xfrm>
        </p:grpSpPr>
        <p:sp>
          <p:nvSpPr>
            <p:cNvPr id="18" name="TextBox 17">
              <a:extLst>
                <a:ext uri="{FF2B5EF4-FFF2-40B4-BE49-F238E27FC236}">
                  <a16:creationId xmlns:a16="http://schemas.microsoft.com/office/drawing/2014/main" id="{ECCB6B23-4F8B-1D40-9145-BEBB407513FA}"/>
                </a:ext>
              </a:extLst>
            </p:cNvPr>
            <p:cNvSpPr txBox="1"/>
            <p:nvPr/>
          </p:nvSpPr>
          <p:spPr>
            <a:xfrm>
              <a:off x="3839350" y="1188442"/>
              <a:ext cx="1678115" cy="307777"/>
            </a:xfrm>
            <a:prstGeom prst="rect">
              <a:avLst/>
            </a:prstGeom>
            <a:solidFill>
              <a:srgbClr val="0070C0"/>
            </a:solidFill>
            <a:ln w="15875">
              <a:solidFill>
                <a:schemeClr val="tx1"/>
              </a:solidFill>
            </a:ln>
          </p:spPr>
          <p:txBody>
            <a:bodyPr wrap="square" rtlCol="0">
              <a:spAutoFit/>
            </a:bodyPr>
            <a:lstStyle/>
            <a:p>
              <a:pPr algn="ctr"/>
              <a:r>
                <a:rPr lang="en-US" sz="1400" dirty="0">
                  <a:solidFill>
                    <a:schemeClr val="bg1"/>
                  </a:solidFill>
                </a:rPr>
                <a:t>X-ray Source</a:t>
              </a:r>
            </a:p>
          </p:txBody>
        </p:sp>
        <p:sp>
          <p:nvSpPr>
            <p:cNvPr id="20" name="TextBox 19">
              <a:extLst>
                <a:ext uri="{FF2B5EF4-FFF2-40B4-BE49-F238E27FC236}">
                  <a16:creationId xmlns:a16="http://schemas.microsoft.com/office/drawing/2014/main" id="{9FCA3974-F4DB-5447-B1CC-6F64C181FDBB}"/>
                </a:ext>
              </a:extLst>
            </p:cNvPr>
            <p:cNvSpPr txBox="1"/>
            <p:nvPr/>
          </p:nvSpPr>
          <p:spPr>
            <a:xfrm>
              <a:off x="4588327" y="1495963"/>
              <a:ext cx="175301" cy="307777"/>
            </a:xfrm>
            <a:prstGeom prst="rect">
              <a:avLst/>
            </a:prstGeom>
            <a:solidFill>
              <a:srgbClr val="0070C0"/>
            </a:solidFill>
            <a:ln w="15875">
              <a:solidFill>
                <a:schemeClr val="tx1"/>
              </a:solidFill>
            </a:ln>
          </p:spPr>
          <p:txBody>
            <a:bodyPr wrap="square" rtlCol="0">
              <a:spAutoFit/>
            </a:bodyPr>
            <a:lstStyle/>
            <a:p>
              <a:pPr algn="ctr"/>
              <a:endParaRPr lang="en-US" sz="1400" dirty="0">
                <a:solidFill>
                  <a:schemeClr val="bg1"/>
                </a:solidFill>
              </a:endParaRPr>
            </a:p>
          </p:txBody>
        </p:sp>
      </p:grpSp>
    </p:spTree>
    <p:extLst>
      <p:ext uri="{BB962C8B-B14F-4D97-AF65-F5344CB8AC3E}">
        <p14:creationId xmlns:p14="http://schemas.microsoft.com/office/powerpoint/2010/main" val="3644736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82880"/>
            <a:ext cx="9143999" cy="492369"/>
          </a:xfrm>
        </p:spPr>
        <p:txBody>
          <a:bodyPr anchor="t" anchorCtr="0"/>
          <a:lstStyle/>
          <a:p>
            <a:pPr algn="ctr"/>
            <a:r>
              <a:rPr lang="en-US" dirty="0"/>
              <a:t>Parallax Image Analysis Gives the Height of Observed Objects</a:t>
            </a:r>
            <a:endParaRPr lang="en-US" b="0" dirty="0"/>
          </a:p>
        </p:txBody>
      </p:sp>
      <p:sp>
        <p:nvSpPr>
          <p:cNvPr id="6" name="Oval 5">
            <a:extLst>
              <a:ext uri="{FF2B5EF4-FFF2-40B4-BE49-F238E27FC236}">
                <a16:creationId xmlns:a16="http://schemas.microsoft.com/office/drawing/2014/main" id="{CAF65477-84F5-EE48-89EA-AD935F6A75C5}"/>
              </a:ext>
            </a:extLst>
          </p:cNvPr>
          <p:cNvSpPr/>
          <p:nvPr/>
        </p:nvSpPr>
        <p:spPr>
          <a:xfrm>
            <a:off x="1418965" y="4982901"/>
            <a:ext cx="673100" cy="660400"/>
          </a:xfrm>
          <a:prstGeom prst="ellipse">
            <a:avLst/>
          </a:prstGeom>
          <a:solidFill>
            <a:schemeClr val="bg1"/>
          </a:solid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un 6">
            <a:extLst>
              <a:ext uri="{FF2B5EF4-FFF2-40B4-BE49-F238E27FC236}">
                <a16:creationId xmlns:a16="http://schemas.microsoft.com/office/drawing/2014/main" id="{F085583F-2237-0B4F-852F-5DDCDE79085E}"/>
              </a:ext>
            </a:extLst>
          </p:cNvPr>
          <p:cNvSpPr/>
          <p:nvPr/>
        </p:nvSpPr>
        <p:spPr>
          <a:xfrm>
            <a:off x="1335655" y="1129074"/>
            <a:ext cx="855755" cy="895995"/>
          </a:xfrm>
          <a:prstGeom prst="sun">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6ED0C73-3CF2-A545-AE9B-DCD77B3F7288}"/>
              </a:ext>
            </a:extLst>
          </p:cNvPr>
          <p:cNvSpPr txBox="1"/>
          <p:nvPr/>
        </p:nvSpPr>
        <p:spPr>
          <a:xfrm>
            <a:off x="2324143" y="1323799"/>
            <a:ext cx="1678115" cy="523220"/>
          </a:xfrm>
          <a:prstGeom prst="rect">
            <a:avLst/>
          </a:prstGeom>
          <a:solidFill>
            <a:srgbClr val="0070C0"/>
          </a:solidFill>
        </p:spPr>
        <p:txBody>
          <a:bodyPr wrap="square" rtlCol="0">
            <a:spAutoFit/>
          </a:bodyPr>
          <a:lstStyle/>
          <a:p>
            <a:pPr algn="ctr"/>
            <a:r>
              <a:rPr lang="en-US" sz="1400" dirty="0">
                <a:solidFill>
                  <a:schemeClr val="bg1"/>
                </a:solidFill>
              </a:rPr>
              <a:t>Source Aligned</a:t>
            </a:r>
          </a:p>
          <a:p>
            <a:pPr algn="ctr"/>
            <a:r>
              <a:rPr lang="en-US" sz="1400" dirty="0">
                <a:solidFill>
                  <a:schemeClr val="bg1"/>
                </a:solidFill>
              </a:rPr>
              <a:t>with Capsule</a:t>
            </a:r>
          </a:p>
        </p:txBody>
      </p:sp>
      <p:sp>
        <p:nvSpPr>
          <p:cNvPr id="10" name="TextBox 9">
            <a:extLst>
              <a:ext uri="{FF2B5EF4-FFF2-40B4-BE49-F238E27FC236}">
                <a16:creationId xmlns:a16="http://schemas.microsoft.com/office/drawing/2014/main" id="{E1A95175-052E-D943-BFC8-F4C756F10577}"/>
              </a:ext>
            </a:extLst>
          </p:cNvPr>
          <p:cNvSpPr txBox="1"/>
          <p:nvPr/>
        </p:nvSpPr>
        <p:spPr>
          <a:xfrm>
            <a:off x="1572577" y="5904332"/>
            <a:ext cx="1386212" cy="307777"/>
          </a:xfrm>
          <a:prstGeom prst="rect">
            <a:avLst/>
          </a:prstGeom>
          <a:noFill/>
        </p:spPr>
        <p:txBody>
          <a:bodyPr wrap="square" rtlCol="0">
            <a:spAutoFit/>
          </a:bodyPr>
          <a:lstStyle/>
          <a:p>
            <a:pPr algn="ctr"/>
            <a:r>
              <a:rPr lang="en-US" sz="1400" b="1" dirty="0">
                <a:solidFill>
                  <a:srgbClr val="00B050"/>
                </a:solidFill>
              </a:rPr>
              <a:t>X-ray Camera</a:t>
            </a:r>
          </a:p>
        </p:txBody>
      </p:sp>
      <p:sp>
        <p:nvSpPr>
          <p:cNvPr id="37" name="Cloud 36">
            <a:extLst>
              <a:ext uri="{FF2B5EF4-FFF2-40B4-BE49-F238E27FC236}">
                <a16:creationId xmlns:a16="http://schemas.microsoft.com/office/drawing/2014/main" id="{69927CEE-64D0-BF40-92B7-4D20E735EB21}"/>
              </a:ext>
            </a:extLst>
          </p:cNvPr>
          <p:cNvSpPr/>
          <p:nvPr/>
        </p:nvSpPr>
        <p:spPr>
          <a:xfrm>
            <a:off x="7952939" y="5441210"/>
            <a:ext cx="310493" cy="190938"/>
          </a:xfrm>
          <a:prstGeom prst="cloud">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Cloud 38">
            <a:extLst>
              <a:ext uri="{FF2B5EF4-FFF2-40B4-BE49-F238E27FC236}">
                <a16:creationId xmlns:a16="http://schemas.microsoft.com/office/drawing/2014/main" id="{4F4AB484-3AEB-B146-B429-53CB94827707}"/>
              </a:ext>
            </a:extLst>
          </p:cNvPr>
          <p:cNvSpPr/>
          <p:nvPr/>
        </p:nvSpPr>
        <p:spPr>
          <a:xfrm>
            <a:off x="1029503" y="2810244"/>
            <a:ext cx="173859" cy="180427"/>
          </a:xfrm>
          <a:prstGeom prst="clou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Cloud 41">
            <a:extLst>
              <a:ext uri="{FF2B5EF4-FFF2-40B4-BE49-F238E27FC236}">
                <a16:creationId xmlns:a16="http://schemas.microsoft.com/office/drawing/2014/main" id="{C16A3BB0-63EA-6F4E-9A10-D0882C2D0874}"/>
              </a:ext>
            </a:extLst>
          </p:cNvPr>
          <p:cNvSpPr/>
          <p:nvPr/>
        </p:nvSpPr>
        <p:spPr>
          <a:xfrm>
            <a:off x="1023107" y="5472404"/>
            <a:ext cx="173859" cy="180427"/>
          </a:xfrm>
          <a:prstGeom prst="clou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Cloud 42">
            <a:extLst>
              <a:ext uri="{FF2B5EF4-FFF2-40B4-BE49-F238E27FC236}">
                <a16:creationId xmlns:a16="http://schemas.microsoft.com/office/drawing/2014/main" id="{79FC4B0B-E24C-674D-A91B-272BD471563F}"/>
              </a:ext>
            </a:extLst>
          </p:cNvPr>
          <p:cNvSpPr/>
          <p:nvPr/>
        </p:nvSpPr>
        <p:spPr>
          <a:xfrm>
            <a:off x="2260433" y="5469614"/>
            <a:ext cx="310493" cy="190938"/>
          </a:xfrm>
          <a:prstGeom prst="cloud">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Sun 43">
            <a:extLst>
              <a:ext uri="{FF2B5EF4-FFF2-40B4-BE49-F238E27FC236}">
                <a16:creationId xmlns:a16="http://schemas.microsoft.com/office/drawing/2014/main" id="{96CA2297-432D-C14F-86A7-9A3E0CF56F5F}"/>
              </a:ext>
            </a:extLst>
          </p:cNvPr>
          <p:cNvSpPr/>
          <p:nvPr/>
        </p:nvSpPr>
        <p:spPr>
          <a:xfrm>
            <a:off x="5711277" y="1236008"/>
            <a:ext cx="855755" cy="895995"/>
          </a:xfrm>
          <a:prstGeom prst="sun">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F3F10284-F709-7D47-B7BF-2FEB55F2A458}"/>
              </a:ext>
            </a:extLst>
          </p:cNvPr>
          <p:cNvCxnSpPr>
            <a:cxnSpLocks/>
          </p:cNvCxnSpPr>
          <p:nvPr/>
        </p:nvCxnSpPr>
        <p:spPr>
          <a:xfrm>
            <a:off x="1754358" y="2113749"/>
            <a:ext cx="0" cy="3530009"/>
          </a:xfrm>
          <a:prstGeom prst="line">
            <a:avLst/>
          </a:prstGeom>
          <a:ln w="28575" cmpd="sng">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56" name="Cloud 55">
            <a:extLst>
              <a:ext uri="{FF2B5EF4-FFF2-40B4-BE49-F238E27FC236}">
                <a16:creationId xmlns:a16="http://schemas.microsoft.com/office/drawing/2014/main" id="{254C3AF1-8ED9-2D44-878C-A2EA67AD7475}"/>
              </a:ext>
            </a:extLst>
          </p:cNvPr>
          <p:cNvSpPr/>
          <p:nvPr/>
        </p:nvSpPr>
        <p:spPr>
          <a:xfrm>
            <a:off x="2266078" y="4140019"/>
            <a:ext cx="310493" cy="190938"/>
          </a:xfrm>
          <a:prstGeom prst="cloud">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Cloud 61">
            <a:extLst>
              <a:ext uri="{FF2B5EF4-FFF2-40B4-BE49-F238E27FC236}">
                <a16:creationId xmlns:a16="http://schemas.microsoft.com/office/drawing/2014/main" id="{30B886FC-6170-0643-BB46-AA67F730950A}"/>
              </a:ext>
            </a:extLst>
          </p:cNvPr>
          <p:cNvSpPr/>
          <p:nvPr/>
        </p:nvSpPr>
        <p:spPr>
          <a:xfrm>
            <a:off x="6088412" y="2812444"/>
            <a:ext cx="173859" cy="180427"/>
          </a:xfrm>
          <a:prstGeom prst="clou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5BDD759F-21AC-AB4C-817A-7A1CEBD5A68A}"/>
              </a:ext>
            </a:extLst>
          </p:cNvPr>
          <p:cNvSpPr/>
          <p:nvPr/>
        </p:nvSpPr>
        <p:spPr>
          <a:xfrm>
            <a:off x="6498551" y="3262873"/>
            <a:ext cx="673100" cy="660400"/>
          </a:xfrm>
          <a:prstGeom prst="ellipse">
            <a:avLst/>
          </a:prstGeom>
          <a:solidFill>
            <a:schemeClr val="bg1"/>
          </a:solid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C1E0A139-1BC6-F247-988F-2D851D73C58B}"/>
              </a:ext>
            </a:extLst>
          </p:cNvPr>
          <p:cNvSpPr/>
          <p:nvPr/>
        </p:nvSpPr>
        <p:spPr>
          <a:xfrm>
            <a:off x="1440201" y="3268171"/>
            <a:ext cx="673100" cy="660400"/>
          </a:xfrm>
          <a:prstGeom prst="ellipse">
            <a:avLst/>
          </a:prstGeom>
          <a:solidFill>
            <a:schemeClr val="bg1"/>
          </a:solid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BCDBA6B4-A331-8045-A202-BB313DB92B7C}"/>
              </a:ext>
            </a:extLst>
          </p:cNvPr>
          <p:cNvGrpSpPr/>
          <p:nvPr/>
        </p:nvGrpSpPr>
        <p:grpSpPr>
          <a:xfrm rot="5400000">
            <a:off x="6801665" y="3605481"/>
            <a:ext cx="165832" cy="4284921"/>
            <a:chOff x="8734096" y="1439916"/>
            <a:chExt cx="294289" cy="4813831"/>
          </a:xfrm>
        </p:grpSpPr>
        <p:sp>
          <p:nvSpPr>
            <p:cNvPr id="83" name="Rectangle 82">
              <a:extLst>
                <a:ext uri="{FF2B5EF4-FFF2-40B4-BE49-F238E27FC236}">
                  <a16:creationId xmlns:a16="http://schemas.microsoft.com/office/drawing/2014/main" id="{C81CFEC4-9B9C-5844-AE31-7E0E385659CD}"/>
                </a:ext>
              </a:extLst>
            </p:cNvPr>
            <p:cNvSpPr/>
            <p:nvPr/>
          </p:nvSpPr>
          <p:spPr>
            <a:xfrm>
              <a:off x="8735427" y="1439916"/>
              <a:ext cx="290267" cy="4813831"/>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7B9D19B5-86D0-D040-B371-77E399EC4656}"/>
                </a:ext>
              </a:extLst>
            </p:cNvPr>
            <p:cNvSpPr/>
            <p:nvPr/>
          </p:nvSpPr>
          <p:spPr>
            <a:xfrm>
              <a:off x="8738117" y="2854569"/>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6736F100-2A4A-F844-BF61-51770A169DF4}"/>
                </a:ext>
              </a:extLst>
            </p:cNvPr>
            <p:cNvSpPr/>
            <p:nvPr/>
          </p:nvSpPr>
          <p:spPr>
            <a:xfrm>
              <a:off x="8736108" y="2220731"/>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3C27CB4A-3155-9E4D-A94A-34CA64CA7EC0}"/>
                </a:ext>
              </a:extLst>
            </p:cNvPr>
            <p:cNvSpPr/>
            <p:nvPr/>
          </p:nvSpPr>
          <p:spPr>
            <a:xfrm>
              <a:off x="8738118" y="3538903"/>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FF52EEB6-6F80-914D-9411-64E0D5D46B14}"/>
                </a:ext>
              </a:extLst>
            </p:cNvPr>
            <p:cNvSpPr/>
            <p:nvPr/>
          </p:nvSpPr>
          <p:spPr>
            <a:xfrm>
              <a:off x="8734096" y="4230365"/>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8D1946B0-2744-0846-80DB-92D1A2074A0F}"/>
                </a:ext>
              </a:extLst>
            </p:cNvPr>
            <p:cNvSpPr/>
            <p:nvPr/>
          </p:nvSpPr>
          <p:spPr>
            <a:xfrm>
              <a:off x="8736108" y="4921828"/>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0BD2141A-18E7-3B49-9180-864F08845733}"/>
                </a:ext>
              </a:extLst>
            </p:cNvPr>
            <p:cNvSpPr/>
            <p:nvPr/>
          </p:nvSpPr>
          <p:spPr>
            <a:xfrm>
              <a:off x="8738118" y="5591905"/>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8EA18F61-D4C3-D744-A843-FDD9AB9DD6EB}"/>
                </a:ext>
              </a:extLst>
            </p:cNvPr>
            <p:cNvSpPr/>
            <p:nvPr/>
          </p:nvSpPr>
          <p:spPr>
            <a:xfrm>
              <a:off x="8736108" y="1568475"/>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1" name="Group 90">
            <a:extLst>
              <a:ext uri="{FF2B5EF4-FFF2-40B4-BE49-F238E27FC236}">
                <a16:creationId xmlns:a16="http://schemas.microsoft.com/office/drawing/2014/main" id="{89DFBF10-843C-674D-AD3B-F58B073A1D15}"/>
              </a:ext>
            </a:extLst>
          </p:cNvPr>
          <p:cNvGrpSpPr/>
          <p:nvPr/>
        </p:nvGrpSpPr>
        <p:grpSpPr>
          <a:xfrm rot="5400000">
            <a:off x="2158782" y="3619655"/>
            <a:ext cx="165832" cy="4284921"/>
            <a:chOff x="8734096" y="1439916"/>
            <a:chExt cx="294289" cy="4813831"/>
          </a:xfrm>
        </p:grpSpPr>
        <p:sp>
          <p:nvSpPr>
            <p:cNvPr id="92" name="Rectangle 91">
              <a:extLst>
                <a:ext uri="{FF2B5EF4-FFF2-40B4-BE49-F238E27FC236}">
                  <a16:creationId xmlns:a16="http://schemas.microsoft.com/office/drawing/2014/main" id="{42459547-08C3-4D43-BDED-E0A1E8553CAD}"/>
                </a:ext>
              </a:extLst>
            </p:cNvPr>
            <p:cNvSpPr/>
            <p:nvPr/>
          </p:nvSpPr>
          <p:spPr>
            <a:xfrm>
              <a:off x="8735427" y="1439916"/>
              <a:ext cx="290267" cy="4813831"/>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54AE689E-07CF-9D47-8557-936659112D3A}"/>
                </a:ext>
              </a:extLst>
            </p:cNvPr>
            <p:cNvSpPr/>
            <p:nvPr/>
          </p:nvSpPr>
          <p:spPr>
            <a:xfrm>
              <a:off x="8738117" y="2854569"/>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3ED0D67F-DB47-6A48-A9C5-F996569FE955}"/>
                </a:ext>
              </a:extLst>
            </p:cNvPr>
            <p:cNvSpPr/>
            <p:nvPr/>
          </p:nvSpPr>
          <p:spPr>
            <a:xfrm>
              <a:off x="8736108" y="2220731"/>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8B5CC045-5548-FE4E-84A0-801C6C733FA3}"/>
                </a:ext>
              </a:extLst>
            </p:cNvPr>
            <p:cNvSpPr/>
            <p:nvPr/>
          </p:nvSpPr>
          <p:spPr>
            <a:xfrm>
              <a:off x="8738118" y="3538903"/>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0654BED8-656B-4843-9248-094DBFA1ADB6}"/>
                </a:ext>
              </a:extLst>
            </p:cNvPr>
            <p:cNvSpPr/>
            <p:nvPr/>
          </p:nvSpPr>
          <p:spPr>
            <a:xfrm>
              <a:off x="8734096" y="4230365"/>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24462EAF-8CAB-1940-AFEA-A37CBD17B6B2}"/>
                </a:ext>
              </a:extLst>
            </p:cNvPr>
            <p:cNvSpPr/>
            <p:nvPr/>
          </p:nvSpPr>
          <p:spPr>
            <a:xfrm>
              <a:off x="8736108" y="4921828"/>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7E3EF1FA-D909-3942-AB2E-C2F060550A5C}"/>
                </a:ext>
              </a:extLst>
            </p:cNvPr>
            <p:cNvSpPr/>
            <p:nvPr/>
          </p:nvSpPr>
          <p:spPr>
            <a:xfrm>
              <a:off x="8738118" y="5591905"/>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E3AD50AF-0D7B-3942-A6A7-E2F526D2FAD8}"/>
                </a:ext>
              </a:extLst>
            </p:cNvPr>
            <p:cNvSpPr/>
            <p:nvPr/>
          </p:nvSpPr>
          <p:spPr>
            <a:xfrm>
              <a:off x="8736108" y="1568475"/>
              <a:ext cx="290267" cy="521804"/>
            </a:xfrm>
            <a:prstGeom prst="rect">
              <a:avLst/>
            </a:prstGeom>
            <a:noFill/>
            <a:ln w="2222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02" name="Straight Connector 101">
            <a:extLst>
              <a:ext uri="{FF2B5EF4-FFF2-40B4-BE49-F238E27FC236}">
                <a16:creationId xmlns:a16="http://schemas.microsoft.com/office/drawing/2014/main" id="{141F0F04-AAFE-E346-B26D-B218245DACAF}"/>
              </a:ext>
            </a:extLst>
          </p:cNvPr>
          <p:cNvCxnSpPr>
            <a:cxnSpLocks/>
          </p:cNvCxnSpPr>
          <p:nvPr/>
        </p:nvCxnSpPr>
        <p:spPr>
          <a:xfrm>
            <a:off x="1109316" y="2138558"/>
            <a:ext cx="0" cy="3530009"/>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007DD616-B88F-5F4B-B3D2-50DC69716459}"/>
              </a:ext>
            </a:extLst>
          </p:cNvPr>
          <p:cNvCxnSpPr>
            <a:cxnSpLocks/>
          </p:cNvCxnSpPr>
          <p:nvPr/>
        </p:nvCxnSpPr>
        <p:spPr>
          <a:xfrm>
            <a:off x="2420665" y="2120837"/>
            <a:ext cx="0" cy="3530009"/>
          </a:xfrm>
          <a:prstGeom prst="line">
            <a:avLst/>
          </a:prstGeom>
          <a:ln w="28575"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FEA3F614-B314-F149-81CD-93A4F5FF298A}"/>
              </a:ext>
            </a:extLst>
          </p:cNvPr>
          <p:cNvCxnSpPr>
            <a:cxnSpLocks/>
            <a:endCxn id="128" idx="0"/>
          </p:cNvCxnSpPr>
          <p:nvPr/>
        </p:nvCxnSpPr>
        <p:spPr>
          <a:xfrm>
            <a:off x="6188149" y="2124381"/>
            <a:ext cx="1518589" cy="3430029"/>
          </a:xfrm>
          <a:prstGeom prst="line">
            <a:avLst/>
          </a:prstGeom>
          <a:ln w="28575" cmpd="sng">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12" name="Cloud 111">
            <a:extLst>
              <a:ext uri="{FF2B5EF4-FFF2-40B4-BE49-F238E27FC236}">
                <a16:creationId xmlns:a16="http://schemas.microsoft.com/office/drawing/2014/main" id="{2DA835B9-5208-B842-9070-F3F90EB7A571}"/>
              </a:ext>
            </a:extLst>
          </p:cNvPr>
          <p:cNvSpPr/>
          <p:nvPr/>
        </p:nvSpPr>
        <p:spPr>
          <a:xfrm>
            <a:off x="7236079" y="5475952"/>
            <a:ext cx="173859" cy="180427"/>
          </a:xfrm>
          <a:prstGeom prst="clou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Cloud 112">
            <a:extLst>
              <a:ext uri="{FF2B5EF4-FFF2-40B4-BE49-F238E27FC236}">
                <a16:creationId xmlns:a16="http://schemas.microsoft.com/office/drawing/2014/main" id="{CF253EB7-3B96-A547-890A-88D75D53A23D}"/>
              </a:ext>
            </a:extLst>
          </p:cNvPr>
          <p:cNvSpPr/>
          <p:nvPr/>
        </p:nvSpPr>
        <p:spPr>
          <a:xfrm>
            <a:off x="7382327" y="4147592"/>
            <a:ext cx="310493" cy="190938"/>
          </a:xfrm>
          <a:prstGeom prst="cloud">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4" name="Straight Connector 113">
            <a:extLst>
              <a:ext uri="{FF2B5EF4-FFF2-40B4-BE49-F238E27FC236}">
                <a16:creationId xmlns:a16="http://schemas.microsoft.com/office/drawing/2014/main" id="{D883EA3F-CBF4-A447-A8DF-1931381540F5}"/>
              </a:ext>
            </a:extLst>
          </p:cNvPr>
          <p:cNvCxnSpPr>
            <a:cxnSpLocks/>
          </p:cNvCxnSpPr>
          <p:nvPr/>
        </p:nvCxnSpPr>
        <p:spPr>
          <a:xfrm>
            <a:off x="5837273" y="2145646"/>
            <a:ext cx="1509825" cy="3455582"/>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3BE08943-06AA-BE4B-88BF-3FF07F6A954B}"/>
              </a:ext>
            </a:extLst>
          </p:cNvPr>
          <p:cNvCxnSpPr>
            <a:cxnSpLocks/>
          </p:cNvCxnSpPr>
          <p:nvPr/>
        </p:nvCxnSpPr>
        <p:spPr>
          <a:xfrm>
            <a:off x="6670159" y="2170455"/>
            <a:ext cx="1477925" cy="3476847"/>
          </a:xfrm>
          <a:prstGeom prst="line">
            <a:avLst/>
          </a:prstGeom>
          <a:ln w="28575" cmpd="sng">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09" name="Oval 108">
            <a:extLst>
              <a:ext uri="{FF2B5EF4-FFF2-40B4-BE49-F238E27FC236}">
                <a16:creationId xmlns:a16="http://schemas.microsoft.com/office/drawing/2014/main" id="{74AD38C0-56E5-8B41-8735-B2F8B20FD82F}"/>
              </a:ext>
            </a:extLst>
          </p:cNvPr>
          <p:cNvSpPr/>
          <p:nvPr/>
        </p:nvSpPr>
        <p:spPr>
          <a:xfrm>
            <a:off x="7320803" y="4956993"/>
            <a:ext cx="673100" cy="660400"/>
          </a:xfrm>
          <a:prstGeom prst="ellipse">
            <a:avLst/>
          </a:prstGeom>
          <a:solidFill>
            <a:schemeClr val="bg1"/>
          </a:solid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Cloud 125">
            <a:extLst>
              <a:ext uri="{FF2B5EF4-FFF2-40B4-BE49-F238E27FC236}">
                <a16:creationId xmlns:a16="http://schemas.microsoft.com/office/drawing/2014/main" id="{FD5386A3-89D4-1F42-BF5B-971804DAC42C}"/>
              </a:ext>
            </a:extLst>
          </p:cNvPr>
          <p:cNvSpPr/>
          <p:nvPr/>
        </p:nvSpPr>
        <p:spPr>
          <a:xfrm>
            <a:off x="6091957" y="5452862"/>
            <a:ext cx="173859" cy="180427"/>
          </a:xfrm>
          <a:prstGeom prst="cloud">
            <a:avLst/>
          </a:prstGeom>
          <a:noFill/>
          <a:ln w="254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8" name="Cloud 127">
            <a:extLst>
              <a:ext uri="{FF2B5EF4-FFF2-40B4-BE49-F238E27FC236}">
                <a16:creationId xmlns:a16="http://schemas.microsoft.com/office/drawing/2014/main" id="{8CBA9AFF-19D9-A84C-A48D-3671FC5F9CE8}"/>
              </a:ext>
            </a:extLst>
          </p:cNvPr>
          <p:cNvSpPr/>
          <p:nvPr/>
        </p:nvSpPr>
        <p:spPr>
          <a:xfrm>
            <a:off x="7396504" y="5458941"/>
            <a:ext cx="310493" cy="190938"/>
          </a:xfrm>
          <a:prstGeom prst="cloud">
            <a:avLst/>
          </a:prstGeom>
          <a:noFill/>
          <a:ln w="25400">
            <a:solidFill>
              <a:srgbClr val="0070C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BE406169-C110-FA4F-B45A-89B83F692F21}"/>
              </a:ext>
            </a:extLst>
          </p:cNvPr>
          <p:cNvSpPr/>
          <p:nvPr/>
        </p:nvSpPr>
        <p:spPr>
          <a:xfrm>
            <a:off x="6477221" y="4981803"/>
            <a:ext cx="673100" cy="660400"/>
          </a:xfrm>
          <a:prstGeom prst="ellipse">
            <a:avLst/>
          </a:prstGeom>
          <a:solidFill>
            <a:schemeClr val="bg1"/>
          </a:solidFill>
          <a:ln w="25400">
            <a:solidFill>
              <a:srgbClr val="00B05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0" name="Straight Connector 129">
            <a:extLst>
              <a:ext uri="{FF2B5EF4-FFF2-40B4-BE49-F238E27FC236}">
                <a16:creationId xmlns:a16="http://schemas.microsoft.com/office/drawing/2014/main" id="{BE6F4A4C-CE47-A045-AA7F-D344F12F6317}"/>
              </a:ext>
            </a:extLst>
          </p:cNvPr>
          <p:cNvCxnSpPr>
            <a:cxnSpLocks/>
          </p:cNvCxnSpPr>
          <p:nvPr/>
        </p:nvCxnSpPr>
        <p:spPr>
          <a:xfrm flipH="1">
            <a:off x="6152240" y="5928868"/>
            <a:ext cx="1158949" cy="0"/>
          </a:xfrm>
          <a:prstGeom prst="line">
            <a:avLst/>
          </a:prstGeom>
          <a:ln w="28575"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BE9A4FCA-7597-E54B-AF5C-90FF3A8EE24B}"/>
              </a:ext>
            </a:extLst>
          </p:cNvPr>
          <p:cNvCxnSpPr>
            <a:cxnSpLocks/>
          </p:cNvCxnSpPr>
          <p:nvPr/>
        </p:nvCxnSpPr>
        <p:spPr>
          <a:xfrm flipH="1" flipV="1">
            <a:off x="6791594" y="4750112"/>
            <a:ext cx="839978" cy="16796"/>
          </a:xfrm>
          <a:prstGeom prst="line">
            <a:avLst/>
          </a:prstGeom>
          <a:ln w="28575" cmpd="sng">
            <a:solidFill>
              <a:srgbClr val="00B05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7CEA17A2-09B1-484A-8542-FC6E82208719}"/>
              </a:ext>
            </a:extLst>
          </p:cNvPr>
          <p:cNvCxnSpPr>
            <a:cxnSpLocks/>
          </p:cNvCxnSpPr>
          <p:nvPr/>
        </p:nvCxnSpPr>
        <p:spPr>
          <a:xfrm flipH="1">
            <a:off x="7512145" y="5934833"/>
            <a:ext cx="647780" cy="0"/>
          </a:xfrm>
          <a:prstGeom prst="line">
            <a:avLst/>
          </a:prstGeom>
          <a:ln w="28575" cmpd="sng">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41" name="TextBox 140">
            <a:extLst>
              <a:ext uri="{FF2B5EF4-FFF2-40B4-BE49-F238E27FC236}">
                <a16:creationId xmlns:a16="http://schemas.microsoft.com/office/drawing/2014/main" id="{0069A9B1-282C-7442-AB43-B466B960E5E7}"/>
              </a:ext>
            </a:extLst>
          </p:cNvPr>
          <p:cNvSpPr txBox="1"/>
          <p:nvPr/>
        </p:nvSpPr>
        <p:spPr>
          <a:xfrm>
            <a:off x="5397650" y="4593659"/>
            <a:ext cx="1439288" cy="307777"/>
          </a:xfrm>
          <a:prstGeom prst="rect">
            <a:avLst/>
          </a:prstGeom>
          <a:noFill/>
        </p:spPr>
        <p:txBody>
          <a:bodyPr wrap="square" rtlCol="0">
            <a:spAutoFit/>
          </a:bodyPr>
          <a:lstStyle/>
          <a:p>
            <a:pPr algn="ctr"/>
            <a:r>
              <a:rPr lang="en-US" sz="1400" b="1" dirty="0">
                <a:solidFill>
                  <a:srgbClr val="00B050"/>
                </a:solidFill>
              </a:rPr>
              <a:t>Capsule Shift</a:t>
            </a:r>
          </a:p>
        </p:txBody>
      </p:sp>
      <p:sp>
        <p:nvSpPr>
          <p:cNvPr id="142" name="TextBox 141">
            <a:extLst>
              <a:ext uri="{FF2B5EF4-FFF2-40B4-BE49-F238E27FC236}">
                <a16:creationId xmlns:a16="http://schemas.microsoft.com/office/drawing/2014/main" id="{5AF9FA79-B15F-BC4F-AC28-21981B0697DA}"/>
              </a:ext>
            </a:extLst>
          </p:cNvPr>
          <p:cNvSpPr txBox="1"/>
          <p:nvPr/>
        </p:nvSpPr>
        <p:spPr>
          <a:xfrm>
            <a:off x="5336449" y="5929595"/>
            <a:ext cx="1715387" cy="307777"/>
          </a:xfrm>
          <a:prstGeom prst="rect">
            <a:avLst/>
          </a:prstGeom>
          <a:noFill/>
        </p:spPr>
        <p:txBody>
          <a:bodyPr wrap="square" rtlCol="0">
            <a:spAutoFit/>
          </a:bodyPr>
          <a:lstStyle/>
          <a:p>
            <a:pPr algn="ctr"/>
            <a:r>
              <a:rPr lang="en-US" sz="1400" b="1" dirty="0">
                <a:solidFill>
                  <a:srgbClr val="FF0000"/>
                </a:solidFill>
              </a:rPr>
              <a:t>Red Particle Shift</a:t>
            </a:r>
          </a:p>
        </p:txBody>
      </p:sp>
      <p:sp>
        <p:nvSpPr>
          <p:cNvPr id="143" name="TextBox 142">
            <a:extLst>
              <a:ext uri="{FF2B5EF4-FFF2-40B4-BE49-F238E27FC236}">
                <a16:creationId xmlns:a16="http://schemas.microsoft.com/office/drawing/2014/main" id="{0CFA6A85-7855-A546-B4AB-2ABB2AD37266}"/>
              </a:ext>
            </a:extLst>
          </p:cNvPr>
          <p:cNvSpPr txBox="1"/>
          <p:nvPr/>
        </p:nvSpPr>
        <p:spPr>
          <a:xfrm>
            <a:off x="7104720" y="5934395"/>
            <a:ext cx="2053354" cy="307777"/>
          </a:xfrm>
          <a:prstGeom prst="rect">
            <a:avLst/>
          </a:prstGeom>
          <a:noFill/>
        </p:spPr>
        <p:txBody>
          <a:bodyPr wrap="square" rtlCol="0">
            <a:spAutoFit/>
          </a:bodyPr>
          <a:lstStyle/>
          <a:p>
            <a:pPr algn="ctr"/>
            <a:r>
              <a:rPr lang="en-US" sz="1400" b="1" dirty="0">
                <a:solidFill>
                  <a:srgbClr val="0070C0"/>
                </a:solidFill>
              </a:rPr>
              <a:t>Blue Particle Shift</a:t>
            </a:r>
          </a:p>
        </p:txBody>
      </p:sp>
      <p:sp>
        <p:nvSpPr>
          <p:cNvPr id="57" name="TextBox 56">
            <a:extLst>
              <a:ext uri="{FF2B5EF4-FFF2-40B4-BE49-F238E27FC236}">
                <a16:creationId xmlns:a16="http://schemas.microsoft.com/office/drawing/2014/main" id="{17CD4B19-A315-044B-ACEF-4A12BFC49197}"/>
              </a:ext>
            </a:extLst>
          </p:cNvPr>
          <p:cNvSpPr txBox="1"/>
          <p:nvPr/>
        </p:nvSpPr>
        <p:spPr>
          <a:xfrm>
            <a:off x="6696850" y="1539506"/>
            <a:ext cx="1678115" cy="307777"/>
          </a:xfrm>
          <a:prstGeom prst="rect">
            <a:avLst/>
          </a:prstGeom>
          <a:solidFill>
            <a:srgbClr val="0070C0"/>
          </a:solidFill>
        </p:spPr>
        <p:txBody>
          <a:bodyPr wrap="square" rtlCol="0">
            <a:spAutoFit/>
          </a:bodyPr>
          <a:lstStyle/>
          <a:p>
            <a:pPr algn="ctr"/>
            <a:r>
              <a:rPr lang="en-US" sz="1400" dirty="0">
                <a:solidFill>
                  <a:schemeClr val="bg1"/>
                </a:solidFill>
              </a:rPr>
              <a:t>Source Deviated</a:t>
            </a:r>
          </a:p>
        </p:txBody>
      </p:sp>
    </p:spTree>
    <p:extLst>
      <p:ext uri="{BB962C8B-B14F-4D97-AF65-F5344CB8AC3E}">
        <p14:creationId xmlns:p14="http://schemas.microsoft.com/office/powerpoint/2010/main" val="715687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495DD9-5A5B-B648-8731-F6A9C5DB6D26}"/>
              </a:ext>
            </a:extLst>
          </p:cNvPr>
          <p:cNvPicPr>
            <a:picLocks noChangeAspect="1"/>
          </p:cNvPicPr>
          <p:nvPr/>
        </p:nvPicPr>
        <p:blipFill>
          <a:blip r:embed="rId3"/>
          <a:stretch>
            <a:fillRect/>
          </a:stretch>
        </p:blipFill>
        <p:spPr>
          <a:xfrm>
            <a:off x="4646814" y="1280160"/>
            <a:ext cx="4297680" cy="4169391"/>
          </a:xfrm>
          <a:prstGeom prst="rect">
            <a:avLst/>
          </a:prstGeom>
        </p:spPr>
      </p:pic>
      <p:pic>
        <p:nvPicPr>
          <p:cNvPr id="8" name="Picture 7">
            <a:extLst>
              <a:ext uri="{FF2B5EF4-FFF2-40B4-BE49-F238E27FC236}">
                <a16:creationId xmlns:a16="http://schemas.microsoft.com/office/drawing/2014/main" id="{E793907C-2678-B746-B09A-267A97E3C1CD}"/>
              </a:ext>
            </a:extLst>
          </p:cNvPr>
          <p:cNvPicPr>
            <a:picLocks noChangeAspect="1"/>
          </p:cNvPicPr>
          <p:nvPr/>
        </p:nvPicPr>
        <p:blipFill>
          <a:blip r:embed="rId4"/>
          <a:stretch>
            <a:fillRect/>
          </a:stretch>
        </p:blipFill>
        <p:spPr>
          <a:xfrm>
            <a:off x="182880" y="1280160"/>
            <a:ext cx="4297680" cy="4169391"/>
          </a:xfrm>
          <a:prstGeom prst="rect">
            <a:avLst/>
          </a:prstGeom>
        </p:spPr>
      </p:pic>
      <p:sp>
        <p:nvSpPr>
          <p:cNvPr id="13" name="Title 12"/>
          <p:cNvSpPr>
            <a:spLocks noGrp="1"/>
          </p:cNvSpPr>
          <p:nvPr>
            <p:ph type="title"/>
          </p:nvPr>
        </p:nvSpPr>
        <p:spPr>
          <a:xfrm>
            <a:off x="1" y="182881"/>
            <a:ext cx="9144000" cy="527538"/>
          </a:xfrm>
        </p:spPr>
        <p:txBody>
          <a:bodyPr anchor="t" anchorCtr="0"/>
          <a:lstStyle/>
          <a:p>
            <a:pPr algn="ctr"/>
            <a:r>
              <a:rPr lang="en-US" dirty="0"/>
              <a:t>Thresholding Images Identifies the Particles to be Analyzed</a:t>
            </a:r>
          </a:p>
        </p:txBody>
      </p:sp>
      <p:sp>
        <p:nvSpPr>
          <p:cNvPr id="9" name="TextBox 8">
            <a:extLst>
              <a:ext uri="{FF2B5EF4-FFF2-40B4-BE49-F238E27FC236}">
                <a16:creationId xmlns:a16="http://schemas.microsoft.com/office/drawing/2014/main" id="{5EDB3B52-E724-F54C-916A-5A99EDDDA750}"/>
              </a:ext>
            </a:extLst>
          </p:cNvPr>
          <p:cNvSpPr txBox="1"/>
          <p:nvPr/>
        </p:nvSpPr>
        <p:spPr>
          <a:xfrm>
            <a:off x="0" y="5888574"/>
            <a:ext cx="9144000" cy="587574"/>
          </a:xfrm>
          <a:prstGeom prst="rect">
            <a:avLst/>
          </a:prstGeom>
          <a:solidFill>
            <a:schemeClr val="accent1">
              <a:lumMod val="75000"/>
            </a:schemeClr>
          </a:solidFill>
          <a:ln>
            <a:solidFill>
              <a:schemeClr val="accent1">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ctr">
              <a:defRPr sz="1600" b="1">
                <a:solidFill>
                  <a:schemeClr val="bg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pPr defTabSz="914400"/>
            <a:r>
              <a:rPr lang="en-US" dirty="0"/>
              <a:t>The Optimal ImageJ Thresholding Algorithm, Li's The Minimum Cross Entropy </a:t>
            </a:r>
          </a:p>
          <a:p>
            <a:pPr defTabSz="914400"/>
            <a:r>
              <a:rPr lang="en-US" dirty="0"/>
              <a:t>Thresholding Method </a:t>
            </a:r>
            <a:r>
              <a:rPr lang="en-US" baseline="30000" dirty="0"/>
              <a:t>1</a:t>
            </a:r>
            <a:r>
              <a:rPr lang="en-US" dirty="0"/>
              <a:t>, was Determined by Trial and Error</a:t>
            </a:r>
          </a:p>
        </p:txBody>
      </p:sp>
      <p:sp>
        <p:nvSpPr>
          <p:cNvPr id="14" name="TextBox 13">
            <a:extLst>
              <a:ext uri="{FF2B5EF4-FFF2-40B4-BE49-F238E27FC236}">
                <a16:creationId xmlns:a16="http://schemas.microsoft.com/office/drawing/2014/main" id="{CED9E735-FC28-A142-A812-365F0D275885}"/>
              </a:ext>
            </a:extLst>
          </p:cNvPr>
          <p:cNvSpPr txBox="1"/>
          <p:nvPr/>
        </p:nvSpPr>
        <p:spPr>
          <a:xfrm>
            <a:off x="2607155" y="5059881"/>
            <a:ext cx="1928733" cy="369332"/>
          </a:xfrm>
          <a:prstGeom prst="rect">
            <a:avLst/>
          </a:prstGeom>
          <a:noFill/>
        </p:spPr>
        <p:txBody>
          <a:bodyPr wrap="none" rtlCol="0" anchor="b" anchorCtr="0">
            <a:spAutoFit/>
          </a:bodyPr>
          <a:lstStyle/>
          <a:p>
            <a:r>
              <a:rPr lang="en-US" dirty="0"/>
              <a:t>Greyscale Image</a:t>
            </a:r>
          </a:p>
        </p:txBody>
      </p:sp>
      <p:sp>
        <p:nvSpPr>
          <p:cNvPr id="2" name="TextBox 1">
            <a:extLst>
              <a:ext uri="{FF2B5EF4-FFF2-40B4-BE49-F238E27FC236}">
                <a16:creationId xmlns:a16="http://schemas.microsoft.com/office/drawing/2014/main" id="{FF721BD6-C8D0-E646-9363-C87402984668}"/>
              </a:ext>
            </a:extLst>
          </p:cNvPr>
          <p:cNvSpPr txBox="1"/>
          <p:nvPr/>
        </p:nvSpPr>
        <p:spPr>
          <a:xfrm>
            <a:off x="6746930" y="5087389"/>
            <a:ext cx="2172390" cy="369332"/>
          </a:xfrm>
          <a:prstGeom prst="rect">
            <a:avLst/>
          </a:prstGeom>
          <a:solidFill>
            <a:schemeClr val="tx1"/>
          </a:solidFill>
        </p:spPr>
        <p:txBody>
          <a:bodyPr wrap="none" rtlCol="0" anchor="b" anchorCtr="0">
            <a:spAutoFit/>
          </a:bodyPr>
          <a:lstStyle/>
          <a:p>
            <a:r>
              <a:rPr lang="en-US">
                <a:solidFill>
                  <a:schemeClr val="bg1"/>
                </a:solidFill>
              </a:rPr>
              <a:t>Thresholded</a:t>
            </a:r>
            <a:r>
              <a:rPr lang="en-US" dirty="0">
                <a:solidFill>
                  <a:schemeClr val="bg1"/>
                </a:solidFill>
              </a:rPr>
              <a:t> Image</a:t>
            </a:r>
          </a:p>
        </p:txBody>
      </p:sp>
      <p:sp>
        <p:nvSpPr>
          <p:cNvPr id="6" name="Rectangle 5">
            <a:extLst>
              <a:ext uri="{FF2B5EF4-FFF2-40B4-BE49-F238E27FC236}">
                <a16:creationId xmlns:a16="http://schemas.microsoft.com/office/drawing/2014/main" id="{4C0A8CE8-C250-3344-AEF7-1735CA92FE07}"/>
              </a:ext>
            </a:extLst>
          </p:cNvPr>
          <p:cNvSpPr/>
          <p:nvPr/>
        </p:nvSpPr>
        <p:spPr>
          <a:xfrm>
            <a:off x="4576474" y="5481236"/>
            <a:ext cx="4452425" cy="338554"/>
          </a:xfrm>
          <a:prstGeom prst="rect">
            <a:avLst/>
          </a:prstGeom>
        </p:spPr>
        <p:txBody>
          <a:bodyPr wrap="square">
            <a:spAutoFit/>
          </a:bodyPr>
          <a:lstStyle/>
          <a:p>
            <a:r>
              <a:rPr lang="en-US" sz="800" i="1" baseline="30000" dirty="0"/>
              <a:t>1 </a:t>
            </a:r>
            <a:r>
              <a:rPr lang="en-US" sz="800" i="1" dirty="0"/>
              <a:t>Li, CH &amp; Tam, PKS (1998), "An Iterative Algorithm for Minimum Cross Entropy Thresholding" </a:t>
            </a:r>
          </a:p>
          <a:p>
            <a:r>
              <a:rPr lang="en-US" sz="800" i="1" dirty="0"/>
              <a:t>Pattern Recognition Letters </a:t>
            </a:r>
            <a:r>
              <a:rPr lang="en-US" sz="800" b="1" i="1" dirty="0"/>
              <a:t>18(8)</a:t>
            </a:r>
            <a:r>
              <a:rPr lang="en-US" sz="800" i="1" dirty="0"/>
              <a:t>: 771-776</a:t>
            </a:r>
            <a:endParaRPr lang="en-US" sz="800" dirty="0"/>
          </a:p>
        </p:txBody>
      </p:sp>
    </p:spTree>
    <p:extLst>
      <p:ext uri="{BB962C8B-B14F-4D97-AF65-F5344CB8AC3E}">
        <p14:creationId xmlns:p14="http://schemas.microsoft.com/office/powerpoint/2010/main" val="1615490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8A4379-7144-304C-A24B-81037C33690B}"/>
              </a:ext>
            </a:extLst>
          </p:cNvPr>
          <p:cNvPicPr>
            <a:picLocks noChangeAspect="1"/>
          </p:cNvPicPr>
          <p:nvPr/>
        </p:nvPicPr>
        <p:blipFill>
          <a:blip r:embed="rId3"/>
          <a:stretch>
            <a:fillRect/>
          </a:stretch>
        </p:blipFill>
        <p:spPr>
          <a:xfrm>
            <a:off x="4663440" y="1280160"/>
            <a:ext cx="4297680" cy="4169391"/>
          </a:xfrm>
          <a:prstGeom prst="rect">
            <a:avLst/>
          </a:prstGeom>
        </p:spPr>
      </p:pic>
      <p:pic>
        <p:nvPicPr>
          <p:cNvPr id="5" name="Picture 4">
            <a:extLst>
              <a:ext uri="{FF2B5EF4-FFF2-40B4-BE49-F238E27FC236}">
                <a16:creationId xmlns:a16="http://schemas.microsoft.com/office/drawing/2014/main" id="{656CA17D-5B35-2646-8728-068864326180}"/>
              </a:ext>
            </a:extLst>
          </p:cNvPr>
          <p:cNvPicPr>
            <a:picLocks noChangeAspect="1"/>
          </p:cNvPicPr>
          <p:nvPr/>
        </p:nvPicPr>
        <p:blipFill>
          <a:blip r:embed="rId4"/>
          <a:stretch>
            <a:fillRect/>
          </a:stretch>
        </p:blipFill>
        <p:spPr>
          <a:xfrm>
            <a:off x="182880" y="1280160"/>
            <a:ext cx="4297680" cy="4169391"/>
          </a:xfrm>
          <a:prstGeom prst="rect">
            <a:avLst/>
          </a:prstGeom>
        </p:spPr>
      </p:pic>
      <p:sp>
        <p:nvSpPr>
          <p:cNvPr id="13" name="Title 12"/>
          <p:cNvSpPr>
            <a:spLocks noGrp="1"/>
          </p:cNvSpPr>
          <p:nvPr>
            <p:ph type="title"/>
          </p:nvPr>
        </p:nvSpPr>
        <p:spPr>
          <a:xfrm>
            <a:off x="1" y="182881"/>
            <a:ext cx="9144000" cy="935502"/>
          </a:xfrm>
        </p:spPr>
        <p:txBody>
          <a:bodyPr anchor="t" anchorCtr="0"/>
          <a:lstStyle/>
          <a:p>
            <a:pPr algn="ctr"/>
            <a:r>
              <a:rPr lang="en-US" dirty="0"/>
              <a:t>Automated Processing is Needed to Handle the The Large </a:t>
            </a:r>
            <a:br>
              <a:rPr lang="en-US" dirty="0"/>
            </a:br>
            <a:r>
              <a:rPr lang="en-US" dirty="0"/>
              <a:t>Number of Particles Generally Observed </a:t>
            </a:r>
          </a:p>
        </p:txBody>
      </p:sp>
      <p:sp>
        <p:nvSpPr>
          <p:cNvPr id="11" name="TextBox 10">
            <a:extLst>
              <a:ext uri="{FF2B5EF4-FFF2-40B4-BE49-F238E27FC236}">
                <a16:creationId xmlns:a16="http://schemas.microsoft.com/office/drawing/2014/main" id="{D0247696-04F2-1247-853C-19B9B399E619}"/>
              </a:ext>
            </a:extLst>
          </p:cNvPr>
          <p:cNvSpPr txBox="1"/>
          <p:nvPr/>
        </p:nvSpPr>
        <p:spPr>
          <a:xfrm>
            <a:off x="7082442" y="5075665"/>
            <a:ext cx="1800493" cy="369332"/>
          </a:xfrm>
          <a:prstGeom prst="rect">
            <a:avLst/>
          </a:prstGeom>
          <a:noFill/>
        </p:spPr>
        <p:txBody>
          <a:bodyPr wrap="none" rtlCol="0">
            <a:spAutoFit/>
          </a:bodyPr>
          <a:lstStyle/>
          <a:p>
            <a:r>
              <a:rPr lang="en-US" dirty="0">
                <a:solidFill>
                  <a:schemeClr val="bg1"/>
                </a:solidFill>
              </a:rPr>
              <a:t>Deviated Image</a:t>
            </a:r>
          </a:p>
        </p:txBody>
      </p:sp>
      <p:sp>
        <p:nvSpPr>
          <p:cNvPr id="12" name="TextBox 11">
            <a:extLst>
              <a:ext uri="{FF2B5EF4-FFF2-40B4-BE49-F238E27FC236}">
                <a16:creationId xmlns:a16="http://schemas.microsoft.com/office/drawing/2014/main" id="{7A0E0630-6E85-344A-A9EE-E2C6B9A5A78E}"/>
              </a:ext>
            </a:extLst>
          </p:cNvPr>
          <p:cNvSpPr txBox="1"/>
          <p:nvPr/>
        </p:nvSpPr>
        <p:spPr>
          <a:xfrm>
            <a:off x="2743200" y="5111496"/>
            <a:ext cx="1659429" cy="369332"/>
          </a:xfrm>
          <a:prstGeom prst="rect">
            <a:avLst/>
          </a:prstGeom>
          <a:noFill/>
        </p:spPr>
        <p:txBody>
          <a:bodyPr wrap="none" rtlCol="0">
            <a:spAutoFit/>
          </a:bodyPr>
          <a:lstStyle/>
          <a:p>
            <a:r>
              <a:rPr lang="en-US" dirty="0">
                <a:solidFill>
                  <a:schemeClr val="bg1"/>
                </a:solidFill>
              </a:rPr>
              <a:t>Aligned Image</a:t>
            </a:r>
          </a:p>
        </p:txBody>
      </p:sp>
      <p:sp>
        <p:nvSpPr>
          <p:cNvPr id="19" name="TextBox 18">
            <a:extLst>
              <a:ext uri="{FF2B5EF4-FFF2-40B4-BE49-F238E27FC236}">
                <a16:creationId xmlns:a16="http://schemas.microsoft.com/office/drawing/2014/main" id="{BBA6D13B-F06C-EC47-A7AE-C382CD15E6E8}"/>
              </a:ext>
            </a:extLst>
          </p:cNvPr>
          <p:cNvSpPr txBox="1"/>
          <p:nvPr/>
        </p:nvSpPr>
        <p:spPr>
          <a:xfrm>
            <a:off x="0" y="5888574"/>
            <a:ext cx="9144000" cy="587574"/>
          </a:xfrm>
          <a:prstGeom prst="rect">
            <a:avLst/>
          </a:prstGeom>
          <a:solidFill>
            <a:schemeClr val="accent1">
              <a:lumMod val="75000"/>
            </a:schemeClr>
          </a:solidFill>
          <a:ln>
            <a:solidFill>
              <a:schemeClr val="accent1">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algn="ctr">
              <a:defRPr sz="1600" b="1">
                <a:solidFill>
                  <a:schemeClr val="bg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pPr defTabSz="914400"/>
            <a:r>
              <a:rPr lang="en-US" dirty="0"/>
              <a:t>Determining a Particle's Location Requires Every Particle in the Aligned Image </a:t>
            </a:r>
          </a:p>
          <a:p>
            <a:pPr defTabSz="914400"/>
            <a:r>
              <a:rPr lang="en-US" dirty="0"/>
              <a:t>to be Correlated with a Unique Particle in the Deviated Image</a:t>
            </a:r>
          </a:p>
        </p:txBody>
      </p:sp>
    </p:spTree>
    <p:extLst>
      <p:ext uri="{BB962C8B-B14F-4D97-AF65-F5344CB8AC3E}">
        <p14:creationId xmlns:p14="http://schemas.microsoft.com/office/powerpoint/2010/main" val="388282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74B7CD-7568-2A4E-BCE4-F5A38F1275B7}"/>
              </a:ext>
            </a:extLst>
          </p:cNvPr>
          <p:cNvSpPr txBox="1">
            <a:spLocks/>
          </p:cNvSpPr>
          <p:nvPr/>
        </p:nvSpPr>
        <p:spPr>
          <a:xfrm>
            <a:off x="0" y="181978"/>
            <a:ext cx="9144000" cy="773986"/>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defTabSz="914400"/>
            <a:r>
              <a:rPr lang="en-US" sz="2400" dirty="0"/>
              <a:t>The Distance a Particle Will be Displaced in the Parallax Shifted Image Can be Calculated for Each of the Target Components</a:t>
            </a:r>
          </a:p>
        </p:txBody>
      </p:sp>
      <p:grpSp>
        <p:nvGrpSpPr>
          <p:cNvPr id="2" name="Group 1">
            <a:extLst>
              <a:ext uri="{FF2B5EF4-FFF2-40B4-BE49-F238E27FC236}">
                <a16:creationId xmlns:a16="http://schemas.microsoft.com/office/drawing/2014/main" id="{51D7EC99-E787-F546-89F0-6FCBF94589A9}"/>
              </a:ext>
            </a:extLst>
          </p:cNvPr>
          <p:cNvGrpSpPr/>
          <p:nvPr/>
        </p:nvGrpSpPr>
        <p:grpSpPr>
          <a:xfrm>
            <a:off x="387485" y="1407824"/>
            <a:ext cx="8417705" cy="3610770"/>
            <a:chOff x="430685" y="1120427"/>
            <a:chExt cx="7920380" cy="3223824"/>
          </a:xfrm>
        </p:grpSpPr>
        <p:pic>
          <p:nvPicPr>
            <p:cNvPr id="122" name="Picture 121">
              <a:extLst>
                <a:ext uri="{FF2B5EF4-FFF2-40B4-BE49-F238E27FC236}">
                  <a16:creationId xmlns:a16="http://schemas.microsoft.com/office/drawing/2014/main" id="{715E9E40-02BC-B543-8B47-786FCD62AE40}"/>
                </a:ext>
              </a:extLst>
            </p:cNvPr>
            <p:cNvPicPr/>
            <p:nvPr/>
          </p:nvPicPr>
          <p:blipFill>
            <a:blip r:embed="rId3"/>
            <a:stretch>
              <a:fillRect/>
            </a:stretch>
          </p:blipFill>
          <p:spPr>
            <a:xfrm>
              <a:off x="430685" y="1193629"/>
              <a:ext cx="3951969" cy="3150622"/>
            </a:xfrm>
            <a:prstGeom prst="rect">
              <a:avLst/>
            </a:prstGeom>
          </p:spPr>
        </p:pic>
        <p:sp>
          <p:nvSpPr>
            <p:cNvPr id="169" name="Rectangle 168">
              <a:extLst>
                <a:ext uri="{FF2B5EF4-FFF2-40B4-BE49-F238E27FC236}">
                  <a16:creationId xmlns:a16="http://schemas.microsoft.com/office/drawing/2014/main" id="{232E4B71-E1E0-6346-A07B-EA38A27A1C9F}"/>
                </a:ext>
              </a:extLst>
            </p:cNvPr>
            <p:cNvSpPr/>
            <p:nvPr/>
          </p:nvSpPr>
          <p:spPr>
            <a:xfrm>
              <a:off x="5621093" y="1195125"/>
              <a:ext cx="32702" cy="17135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3" name="Rectangle 172">
              <a:extLst>
                <a:ext uri="{FF2B5EF4-FFF2-40B4-BE49-F238E27FC236}">
                  <a16:creationId xmlns:a16="http://schemas.microsoft.com/office/drawing/2014/main" id="{B22B1F4A-D6E4-134D-B082-D24A1AEFC86E}"/>
                </a:ext>
              </a:extLst>
            </p:cNvPr>
            <p:cNvSpPr/>
            <p:nvPr/>
          </p:nvSpPr>
          <p:spPr>
            <a:xfrm>
              <a:off x="5772966" y="2821803"/>
              <a:ext cx="1919153" cy="26966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Capsule centerline</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4" name="Rectangle 173">
              <a:extLst>
                <a:ext uri="{FF2B5EF4-FFF2-40B4-BE49-F238E27FC236}">
                  <a16:creationId xmlns:a16="http://schemas.microsoft.com/office/drawing/2014/main" id="{7154F977-4F84-4546-AD2D-CE20913FB972}"/>
                </a:ext>
              </a:extLst>
            </p:cNvPr>
            <p:cNvSpPr/>
            <p:nvPr/>
          </p:nvSpPr>
          <p:spPr>
            <a:xfrm>
              <a:off x="5702922" y="2817060"/>
              <a:ext cx="32702" cy="17135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5" name="Rectangle 184">
              <a:extLst>
                <a:ext uri="{FF2B5EF4-FFF2-40B4-BE49-F238E27FC236}">
                  <a16:creationId xmlns:a16="http://schemas.microsoft.com/office/drawing/2014/main" id="{BA7EAB71-6E61-6142-9B4E-61C9B95B0EB1}"/>
                </a:ext>
              </a:extLst>
            </p:cNvPr>
            <p:cNvSpPr/>
            <p:nvPr/>
          </p:nvSpPr>
          <p:spPr>
            <a:xfrm>
              <a:off x="6167345" y="1120427"/>
              <a:ext cx="2183720" cy="26966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Outer Shroud Window</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86" name="Straight Connector 185">
              <a:extLst>
                <a:ext uri="{FF2B5EF4-FFF2-40B4-BE49-F238E27FC236}">
                  <a16:creationId xmlns:a16="http://schemas.microsoft.com/office/drawing/2014/main" id="{D51CBDDD-6BEC-784E-A979-E85FA648E23C}"/>
                </a:ext>
              </a:extLst>
            </p:cNvPr>
            <p:cNvCxnSpPr>
              <a:cxnSpLocks/>
            </p:cNvCxnSpPr>
            <p:nvPr/>
          </p:nvCxnSpPr>
          <p:spPr>
            <a:xfrm>
              <a:off x="3018000" y="1390800"/>
              <a:ext cx="4945369"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a:extLst>
                <a:ext uri="{FF2B5EF4-FFF2-40B4-BE49-F238E27FC236}">
                  <a16:creationId xmlns:a16="http://schemas.microsoft.com/office/drawing/2014/main" id="{677B2709-9C4C-7446-99E3-B9D57C7A395A}"/>
                </a:ext>
              </a:extLst>
            </p:cNvPr>
            <p:cNvCxnSpPr>
              <a:cxnSpLocks/>
            </p:cNvCxnSpPr>
            <p:nvPr/>
          </p:nvCxnSpPr>
          <p:spPr>
            <a:xfrm>
              <a:off x="3026400" y="2788800"/>
              <a:ext cx="4860026"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A9C7E955-5BD9-FD4B-ACDB-2CA4EC4168F2}"/>
                </a:ext>
              </a:extLst>
            </p:cNvPr>
            <p:cNvCxnSpPr>
              <a:cxnSpLocks/>
            </p:cNvCxnSpPr>
            <p:nvPr/>
          </p:nvCxnSpPr>
          <p:spPr>
            <a:xfrm>
              <a:off x="3012000" y="1708800"/>
              <a:ext cx="398607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3" name="Rectangle 192">
              <a:extLst>
                <a:ext uri="{FF2B5EF4-FFF2-40B4-BE49-F238E27FC236}">
                  <a16:creationId xmlns:a16="http://schemas.microsoft.com/office/drawing/2014/main" id="{FAEF91B9-FBCE-D143-A8C9-46C2AA105492}"/>
                </a:ext>
              </a:extLst>
            </p:cNvPr>
            <p:cNvSpPr/>
            <p:nvPr/>
          </p:nvSpPr>
          <p:spPr>
            <a:xfrm>
              <a:off x="5195770" y="1479376"/>
              <a:ext cx="2183720" cy="26966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Inner Shroud Window</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58046BB-BF73-C74F-9F65-E07A69103EE2}"/>
                </a:ext>
              </a:extLst>
            </p:cNvPr>
            <p:cNvCxnSpPr>
              <a:cxnSpLocks/>
            </p:cNvCxnSpPr>
            <p:nvPr/>
          </p:nvCxnSpPr>
          <p:spPr>
            <a:xfrm>
              <a:off x="6540173" y="1735200"/>
              <a:ext cx="0" cy="1029600"/>
            </a:xfrm>
            <a:prstGeom prst="line">
              <a:avLst/>
            </a:prstGeom>
            <a:ln w="28575" cmpd="sng">
              <a:solidFill>
                <a:srgbClr val="0070C0"/>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BDACA2BD-6C87-EC41-B027-D8374118BE1D}"/>
                </a:ext>
              </a:extLst>
            </p:cNvPr>
            <p:cNvCxnSpPr>
              <a:cxnSpLocks/>
            </p:cNvCxnSpPr>
            <p:nvPr/>
          </p:nvCxnSpPr>
          <p:spPr>
            <a:xfrm>
              <a:off x="7654663" y="1411276"/>
              <a:ext cx="0" cy="1374000"/>
            </a:xfrm>
            <a:prstGeom prst="line">
              <a:avLst/>
            </a:prstGeom>
            <a:ln w="28575" cmpd="sng">
              <a:solidFill>
                <a:srgbClr val="0070C0"/>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203" name="Rectangle 202">
              <a:extLst>
                <a:ext uri="{FF2B5EF4-FFF2-40B4-BE49-F238E27FC236}">
                  <a16:creationId xmlns:a16="http://schemas.microsoft.com/office/drawing/2014/main" id="{8DB3ACBC-094D-2945-B517-B064A3FFFA28}"/>
                </a:ext>
              </a:extLst>
            </p:cNvPr>
            <p:cNvSpPr/>
            <p:nvPr/>
          </p:nvSpPr>
          <p:spPr>
            <a:xfrm>
              <a:off x="7236652" y="1939053"/>
              <a:ext cx="849600" cy="269667"/>
            </a:xfrm>
            <a:prstGeom prst="rect">
              <a:avLst/>
            </a:prstGeom>
            <a:solidFill>
              <a:schemeClr val="bg1"/>
            </a:solidFill>
            <a:ln w="12700">
              <a:solidFill>
                <a:schemeClr val="tx1"/>
              </a:solidFill>
            </a:ln>
          </p:spPr>
          <p:txBody>
            <a:bodyPr vert="horz" lIns="0" tIns="0" rIns="0" bIns="0" rtlCol="0">
              <a:noAutofit/>
            </a:bodyPr>
            <a:lstStyle/>
            <a:p>
              <a:pPr marL="0" marR="0" algn="ctr">
                <a:lnSpc>
                  <a:spcPct val="107000"/>
                </a:lnSpc>
                <a:spcBef>
                  <a:spcPts val="0"/>
                </a:spcBef>
                <a:spcAft>
                  <a:spcPts val="800"/>
                </a:spcAft>
              </a:pPr>
              <a:r>
                <a:rPr lang="en-US" sz="1600" b="1"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17.9 mm</a:t>
              </a:r>
              <a:endParaRPr lang="en-US" sz="1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01" name="Rectangle 200">
              <a:extLst>
                <a:ext uri="{FF2B5EF4-FFF2-40B4-BE49-F238E27FC236}">
                  <a16:creationId xmlns:a16="http://schemas.microsoft.com/office/drawing/2014/main" id="{B4CD6503-B970-4F43-A03A-0F317C5F0795}"/>
                </a:ext>
              </a:extLst>
            </p:cNvPr>
            <p:cNvSpPr/>
            <p:nvPr/>
          </p:nvSpPr>
          <p:spPr>
            <a:xfrm>
              <a:off x="6129367" y="2079151"/>
              <a:ext cx="849600" cy="269667"/>
            </a:xfrm>
            <a:prstGeom prst="rect">
              <a:avLst/>
            </a:prstGeom>
            <a:solidFill>
              <a:schemeClr val="bg1"/>
            </a:solidFill>
            <a:ln w="12700">
              <a:solidFill>
                <a:schemeClr val="tx1"/>
              </a:solidFill>
            </a:ln>
          </p:spPr>
          <p:txBody>
            <a:bodyPr vert="horz" lIns="0" tIns="0" rIns="0" bIns="0" rtlCol="0">
              <a:noAutofit/>
            </a:bodyPr>
            <a:lstStyle/>
            <a:p>
              <a:pPr marL="0" marR="0" algn="ctr">
                <a:lnSpc>
                  <a:spcPct val="107000"/>
                </a:lnSpc>
                <a:spcBef>
                  <a:spcPts val="0"/>
                </a:spcBef>
                <a:spcAft>
                  <a:spcPts val="800"/>
                </a:spcAft>
              </a:pPr>
              <a:r>
                <a:rPr lang="en-US" sz="1600" b="1"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12.6 mm</a:t>
              </a:r>
              <a:endParaRPr lang="en-US" sz="1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81" name="TextBox 180">
            <a:extLst>
              <a:ext uri="{FF2B5EF4-FFF2-40B4-BE49-F238E27FC236}">
                <a16:creationId xmlns:a16="http://schemas.microsoft.com/office/drawing/2014/main" id="{033FE70B-657A-F240-A083-81ECD864AC7E}"/>
              </a:ext>
            </a:extLst>
          </p:cNvPr>
          <p:cNvSpPr txBox="1"/>
          <p:nvPr/>
        </p:nvSpPr>
        <p:spPr>
          <a:xfrm>
            <a:off x="439720" y="5310588"/>
            <a:ext cx="4125081" cy="307777"/>
          </a:xfrm>
          <a:prstGeom prst="rect">
            <a:avLst/>
          </a:prstGeom>
          <a:solidFill>
            <a:srgbClr val="0070C0"/>
          </a:solidFill>
          <a:ln>
            <a:solidFill>
              <a:schemeClr val="tx1"/>
            </a:solidFill>
          </a:ln>
        </p:spPr>
        <p:txBody>
          <a:bodyPr wrap="square" rtlCol="0">
            <a:spAutoFit/>
          </a:bodyPr>
          <a:lstStyle/>
          <a:p>
            <a:pPr algn="ctr"/>
            <a:r>
              <a:rPr lang="en-US" sz="1400" b="1" dirty="0">
                <a:solidFill>
                  <a:schemeClr val="bg1"/>
                </a:solidFill>
              </a:rPr>
              <a:t>Target Fielded Inside Cryo Shroud at NIF</a:t>
            </a:r>
          </a:p>
        </p:txBody>
      </p:sp>
      <p:pic>
        <p:nvPicPr>
          <p:cNvPr id="21" name="Picture 20">
            <a:extLst>
              <a:ext uri="{FF2B5EF4-FFF2-40B4-BE49-F238E27FC236}">
                <a16:creationId xmlns:a16="http://schemas.microsoft.com/office/drawing/2014/main" id="{C3F1E31B-ADC0-0A47-B246-D917BFFCBCB2}"/>
              </a:ext>
            </a:extLst>
          </p:cNvPr>
          <p:cNvPicPr>
            <a:picLocks noChangeAspect="1"/>
          </p:cNvPicPr>
          <p:nvPr/>
        </p:nvPicPr>
        <p:blipFill>
          <a:blip r:embed="rId4"/>
          <a:stretch>
            <a:fillRect/>
          </a:stretch>
        </p:blipFill>
        <p:spPr>
          <a:xfrm>
            <a:off x="4798346" y="4249545"/>
            <a:ext cx="4205865" cy="1401955"/>
          </a:xfrm>
          <a:prstGeom prst="rect">
            <a:avLst/>
          </a:prstGeom>
        </p:spPr>
      </p:pic>
      <p:cxnSp>
        <p:nvCxnSpPr>
          <p:cNvPr id="39" name="Straight Connector 38">
            <a:extLst>
              <a:ext uri="{FF2B5EF4-FFF2-40B4-BE49-F238E27FC236}">
                <a16:creationId xmlns:a16="http://schemas.microsoft.com/office/drawing/2014/main" id="{9051174A-419E-5547-9A66-5D5D389D66E9}"/>
              </a:ext>
            </a:extLst>
          </p:cNvPr>
          <p:cNvCxnSpPr>
            <a:cxnSpLocks/>
            <a:endCxn id="40" idx="0"/>
          </p:cNvCxnSpPr>
          <p:nvPr/>
        </p:nvCxnSpPr>
        <p:spPr>
          <a:xfrm>
            <a:off x="3127165" y="2791646"/>
            <a:ext cx="2766866" cy="24948"/>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95E83D75-AA18-E54D-9DC6-7526C1ED2DF9}"/>
              </a:ext>
            </a:extLst>
          </p:cNvPr>
          <p:cNvSpPr/>
          <p:nvPr/>
        </p:nvSpPr>
        <p:spPr>
          <a:xfrm>
            <a:off x="4733612" y="2816594"/>
            <a:ext cx="2320837" cy="30203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LEH Window</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02F92BDE-BD94-124B-B7FC-1645EDC12CE7}"/>
              </a:ext>
            </a:extLst>
          </p:cNvPr>
          <p:cNvCxnSpPr>
            <a:cxnSpLocks/>
          </p:cNvCxnSpPr>
          <p:nvPr/>
        </p:nvCxnSpPr>
        <p:spPr>
          <a:xfrm>
            <a:off x="5191763" y="2116440"/>
            <a:ext cx="0" cy="667051"/>
          </a:xfrm>
          <a:prstGeom prst="line">
            <a:avLst/>
          </a:prstGeom>
          <a:ln w="28575" cmpd="sng">
            <a:solidFill>
              <a:srgbClr val="0070C0"/>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0D9B2BF9-550B-6545-B544-F40F39F10900}"/>
              </a:ext>
            </a:extLst>
          </p:cNvPr>
          <p:cNvSpPr/>
          <p:nvPr/>
        </p:nvSpPr>
        <p:spPr>
          <a:xfrm>
            <a:off x="4737854" y="2292050"/>
            <a:ext cx="902947" cy="302034"/>
          </a:xfrm>
          <a:prstGeom prst="rect">
            <a:avLst/>
          </a:prstGeom>
          <a:solidFill>
            <a:schemeClr val="bg1"/>
          </a:solidFill>
          <a:ln w="12700">
            <a:solidFill>
              <a:schemeClr val="tx1"/>
            </a:solidFill>
          </a:ln>
        </p:spPr>
        <p:txBody>
          <a:bodyPr vert="horz" lIns="0" tIns="0" rIns="0" bIns="0" rtlCol="0">
            <a:noAutofit/>
          </a:bodyPr>
          <a:lstStyle/>
          <a:p>
            <a:pPr marL="0" marR="0" algn="ctr">
              <a:lnSpc>
                <a:spcPct val="107000"/>
              </a:lnSpc>
              <a:spcBef>
                <a:spcPts val="0"/>
              </a:spcBef>
              <a:spcAft>
                <a:spcPts val="800"/>
              </a:spcAft>
            </a:pPr>
            <a:r>
              <a:rPr lang="en-US" sz="1600" b="1" i="1" dirty="0">
                <a:solidFill>
                  <a:srgbClr val="0070C0"/>
                </a:solidFill>
                <a:latin typeface="Calibri" panose="020F0502020204030204" pitchFamily="34" charset="0"/>
                <a:ea typeface="Calibri" panose="020F0502020204030204" pitchFamily="34" charset="0"/>
                <a:cs typeface="Calibri" panose="020F0502020204030204" pitchFamily="34" charset="0"/>
              </a:rPr>
              <a:t>7</a:t>
            </a:r>
            <a:r>
              <a:rPr lang="en-US" sz="1600" b="1"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.6 mm</a:t>
            </a:r>
            <a:endParaRPr lang="en-US" sz="1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5559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2">
            <a:extLst>
              <a:ext uri="{FF2B5EF4-FFF2-40B4-BE49-F238E27FC236}">
                <a16:creationId xmlns:a16="http://schemas.microsoft.com/office/drawing/2014/main" id="{C1D6A60A-CBDD-2146-A78B-5B91F26E4F76}"/>
              </a:ext>
            </a:extLst>
          </p:cNvPr>
          <p:cNvSpPr>
            <a:spLocks noGrp="1"/>
          </p:cNvSpPr>
          <p:nvPr>
            <p:ph type="title"/>
          </p:nvPr>
        </p:nvSpPr>
        <p:spPr>
          <a:xfrm>
            <a:off x="0" y="182881"/>
            <a:ext cx="9143999" cy="810720"/>
          </a:xfrm>
        </p:spPr>
        <p:txBody>
          <a:bodyPr anchor="t" anchorCtr="0"/>
          <a:lstStyle/>
          <a:p>
            <a:pPr algn="ctr"/>
            <a:r>
              <a:rPr lang="en-US" dirty="0"/>
              <a:t>Coincidence Images Created Using Aligned and Translated Deviated Images Identify Particle Candidates for a Given Component</a:t>
            </a:r>
            <a:endParaRPr lang="en-US" b="0" dirty="0"/>
          </a:p>
        </p:txBody>
      </p:sp>
      <p:pic>
        <p:nvPicPr>
          <p:cNvPr id="3" name="Picture 2">
            <a:extLst>
              <a:ext uri="{FF2B5EF4-FFF2-40B4-BE49-F238E27FC236}">
                <a16:creationId xmlns:a16="http://schemas.microsoft.com/office/drawing/2014/main" id="{1BA2FA45-898E-2745-950D-78F2758EEFD4}"/>
              </a:ext>
            </a:extLst>
          </p:cNvPr>
          <p:cNvPicPr>
            <a:picLocks noChangeAspect="1"/>
          </p:cNvPicPr>
          <p:nvPr/>
        </p:nvPicPr>
        <p:blipFill>
          <a:blip r:embed="rId3"/>
          <a:stretch>
            <a:fillRect/>
          </a:stretch>
        </p:blipFill>
        <p:spPr>
          <a:xfrm>
            <a:off x="4663440" y="1371600"/>
            <a:ext cx="4297680" cy="4169391"/>
          </a:xfrm>
          <a:prstGeom prst="rect">
            <a:avLst/>
          </a:prstGeom>
        </p:spPr>
      </p:pic>
      <p:pic>
        <p:nvPicPr>
          <p:cNvPr id="5" name="Picture 4">
            <a:extLst>
              <a:ext uri="{FF2B5EF4-FFF2-40B4-BE49-F238E27FC236}">
                <a16:creationId xmlns:a16="http://schemas.microsoft.com/office/drawing/2014/main" id="{813D4527-4072-5B4E-8146-74BC8C12ABD7}"/>
              </a:ext>
            </a:extLst>
          </p:cNvPr>
          <p:cNvPicPr>
            <a:picLocks noChangeAspect="1"/>
          </p:cNvPicPr>
          <p:nvPr/>
        </p:nvPicPr>
        <p:blipFill>
          <a:blip r:embed="rId4"/>
          <a:stretch>
            <a:fillRect/>
          </a:stretch>
        </p:blipFill>
        <p:spPr>
          <a:xfrm>
            <a:off x="182880" y="1371600"/>
            <a:ext cx="4297680" cy="4169391"/>
          </a:xfrm>
          <a:prstGeom prst="rect">
            <a:avLst/>
          </a:prstGeom>
        </p:spPr>
      </p:pic>
      <p:sp>
        <p:nvSpPr>
          <p:cNvPr id="2" name="TextBox 1">
            <a:extLst>
              <a:ext uri="{FF2B5EF4-FFF2-40B4-BE49-F238E27FC236}">
                <a16:creationId xmlns:a16="http://schemas.microsoft.com/office/drawing/2014/main" id="{1BFEBDC0-2733-8944-BC6E-4EEC1E4C0569}"/>
              </a:ext>
            </a:extLst>
          </p:cNvPr>
          <p:cNvSpPr txBox="1"/>
          <p:nvPr/>
        </p:nvSpPr>
        <p:spPr>
          <a:xfrm>
            <a:off x="182880" y="5544590"/>
            <a:ext cx="4297680" cy="584775"/>
          </a:xfrm>
          <a:prstGeom prst="rect">
            <a:avLst/>
          </a:prstGeom>
          <a:solidFill>
            <a:schemeClr val="tx1"/>
          </a:solidFill>
          <a:ln>
            <a:solidFill>
              <a:schemeClr val="bg1"/>
            </a:solidFill>
          </a:ln>
        </p:spPr>
        <p:txBody>
          <a:bodyPr wrap="square" rtlCol="0">
            <a:spAutoFit/>
          </a:bodyPr>
          <a:lstStyle/>
          <a:p>
            <a:r>
              <a:rPr lang="en-US" sz="1600" b="1" dirty="0">
                <a:solidFill>
                  <a:srgbClr val="FF0000"/>
                </a:solidFill>
              </a:rPr>
              <a:t>Red = Aligned Image</a:t>
            </a:r>
          </a:p>
          <a:p>
            <a:r>
              <a:rPr lang="en-US" sz="1600" b="1" dirty="0">
                <a:solidFill>
                  <a:srgbClr val="00B050"/>
                </a:solidFill>
              </a:rPr>
              <a:t>Green = Back Translated Deviated Image</a:t>
            </a:r>
          </a:p>
        </p:txBody>
      </p:sp>
      <p:sp>
        <p:nvSpPr>
          <p:cNvPr id="7" name="TextBox 6">
            <a:extLst>
              <a:ext uri="{FF2B5EF4-FFF2-40B4-BE49-F238E27FC236}">
                <a16:creationId xmlns:a16="http://schemas.microsoft.com/office/drawing/2014/main" id="{4CEC1C29-B13B-3C4C-A2C7-DAFBCD248A44}"/>
              </a:ext>
            </a:extLst>
          </p:cNvPr>
          <p:cNvSpPr txBox="1"/>
          <p:nvPr/>
        </p:nvSpPr>
        <p:spPr>
          <a:xfrm>
            <a:off x="4663440" y="5541264"/>
            <a:ext cx="4297680" cy="584775"/>
          </a:xfrm>
          <a:prstGeom prst="rect">
            <a:avLst/>
          </a:prstGeom>
          <a:solidFill>
            <a:schemeClr val="tx1"/>
          </a:solidFill>
          <a:ln>
            <a:solidFill>
              <a:schemeClr val="bg1"/>
            </a:solidFill>
          </a:ln>
        </p:spPr>
        <p:txBody>
          <a:bodyPr wrap="square" rtlCol="0">
            <a:spAutoFit/>
          </a:bodyPr>
          <a:lstStyle/>
          <a:p>
            <a:pPr algn="ctr"/>
            <a:r>
              <a:rPr lang="en-US" sz="1600" b="1" dirty="0">
                <a:solidFill>
                  <a:schemeClr val="bg1"/>
                </a:solidFill>
              </a:rPr>
              <a:t>Coincidence Image</a:t>
            </a:r>
          </a:p>
          <a:p>
            <a:pPr algn="ctr"/>
            <a:r>
              <a:rPr lang="en-US" sz="1600" b="1" dirty="0">
                <a:solidFill>
                  <a:schemeClr val="bg1"/>
                </a:solidFill>
              </a:rPr>
              <a:t>Back Translation = X-ray Camera Window</a:t>
            </a:r>
          </a:p>
        </p:txBody>
      </p:sp>
    </p:spTree>
    <p:extLst>
      <p:ext uri="{BB962C8B-B14F-4D97-AF65-F5344CB8AC3E}">
        <p14:creationId xmlns:p14="http://schemas.microsoft.com/office/powerpoint/2010/main" val="25199662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DS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5" id="{8D61C7CF-5F29-8C46-B857-1022ABB96075}" vid="{8A5A4048-A3FD-404D-8CFB-71DCD4DE04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2015_PPT_UNC_DS_V2</Template>
  <TotalTime>3761</TotalTime>
  <Words>5069</Words>
  <Application>Microsoft Office PowerPoint</Application>
  <PresentationFormat>On-screen Show (4:3)</PresentationFormat>
  <Paragraphs>409</Paragraphs>
  <Slides>31</Slides>
  <Notes>27</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ＭＳ Ｐゴシック</vt:lpstr>
      <vt:lpstr>ＭＳ Ｐゴシック</vt:lpstr>
      <vt:lpstr>Arial</vt:lpstr>
      <vt:lpstr>Calibri</vt:lpstr>
      <vt:lpstr>Helvetica</vt:lpstr>
      <vt:lpstr>Lucida Grande</vt:lpstr>
      <vt:lpstr>Lucida Handwriting</vt:lpstr>
      <vt:lpstr>Wingdings</vt:lpstr>
      <vt:lpstr>Wingdings 2</vt:lpstr>
      <vt:lpstr>2015_PPT_UNC_DS_V2</vt:lpstr>
      <vt:lpstr>Identification of Particles On Targets Using  Parallax X-ray Images and ImageJ </vt:lpstr>
      <vt:lpstr>Particles on Target Capsules Can Negatively Affect the Implosion </vt:lpstr>
      <vt:lpstr>Particles on Target Capsules Can Negatively Affect the Implosion </vt:lpstr>
      <vt:lpstr>PowerPoint Presentation</vt:lpstr>
      <vt:lpstr>Parallax Image Analysis Gives the Height of Observed Objects</vt:lpstr>
      <vt:lpstr>Thresholding Images Identifies the Particles to be Analyzed</vt:lpstr>
      <vt:lpstr>Automated Processing is Needed to Handle the The Large  Number of Particles Generally Observed </vt:lpstr>
      <vt:lpstr>PowerPoint Presentation</vt:lpstr>
      <vt:lpstr>Coincidence Images Created Using Aligned and Translated Deviated Images Identify Particle Candidates for a Given Component</vt:lpstr>
      <vt:lpstr>Coincidence Images Created Using Aligned and Translated Deviated Images Identify Particle Candidates for a Given Component</vt:lpstr>
      <vt:lpstr>Coincidence Images Created Using Aligned and Translated Deviated Images Identify Particle Candidates for a Given Component</vt:lpstr>
      <vt:lpstr>Coincidence Images Created Using Aligned and Translated Deviated Images Identify Particle Candidates for a Given Component</vt:lpstr>
      <vt:lpstr>Coincidence Images Created Using Aligned and Translated Deviated Images Identify Particle Candidates for a Given Component</vt:lpstr>
      <vt:lpstr>Coincidence Images Created Using Aligned and Translated Deviated Images Identify Particle Candidates for a Given Component</vt:lpstr>
      <vt:lpstr>Coincidence Images Created Using Aligned and Translated Deviated Images Identify Particle Candidates for a Given Component</vt:lpstr>
      <vt:lpstr>Coincidence Images Created Using Aligned and Translated Deviated Images Identify Particle Candidates for a Given Component</vt:lpstr>
      <vt:lpstr>Particle Identification Using Parallax Images is an 8 Step Process that Outputs a Highlighted Image and a Data Table </vt:lpstr>
      <vt:lpstr>A Data Set Composed of 15 Target Shots was Used to Look for Correlations Between Particles and Meteors</vt:lpstr>
      <vt:lpstr>A Data Set Composed of 15 Target Shots was Used to Look for Correlations Between Particles and Meteors</vt:lpstr>
      <vt:lpstr>Measurements Show a Direct Correlation Between the use of DU  in the Hohlraum and and Increase in the Number of Particles </vt:lpstr>
      <vt:lpstr>PowerPoint Presentation</vt:lpstr>
      <vt:lpstr>PowerPoint Presentation</vt:lpstr>
      <vt:lpstr>Metrics Used to Identify the Location of Observed Particles</vt:lpstr>
      <vt:lpstr>Metrics Used to Identify the Location of Observed Particles</vt:lpstr>
      <vt:lpstr>Human review of the data is needed to remove false positives</vt:lpstr>
      <vt:lpstr>‘Imaging symcaps’ are a sensitive platform to furthering our understanding</vt:lpstr>
      <vt:lpstr>PowerPoint Presentation</vt:lpstr>
      <vt:lpstr>PowerPoint Presentation</vt:lpstr>
      <vt:lpstr>PowerPoint Presentation</vt:lpstr>
      <vt:lpstr>Coincidence Images Created Using Aligned and Translated Deviated Images Identify Particle Candidates for a Given Component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Walters, Curtis F.</dc:creator>
  <cp:lastModifiedBy>LLEUser</cp:lastModifiedBy>
  <cp:revision>298</cp:revision>
  <cp:lastPrinted>2019-04-18T21:41:08Z</cp:lastPrinted>
  <dcterms:created xsi:type="dcterms:W3CDTF">2019-03-19T16:31:42Z</dcterms:created>
  <dcterms:modified xsi:type="dcterms:W3CDTF">2019-04-22T20:40:48Z</dcterms:modified>
</cp:coreProperties>
</file>