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9" r:id="rId1"/>
  </p:sldMasterIdLst>
  <p:notesMasterIdLst>
    <p:notesMasterId r:id="rId20"/>
  </p:notesMasterIdLst>
  <p:handoutMasterIdLst>
    <p:handoutMasterId r:id="rId21"/>
  </p:handoutMasterIdLst>
  <p:sldIdLst>
    <p:sldId id="493" r:id="rId2"/>
    <p:sldId id="545" r:id="rId3"/>
    <p:sldId id="559" r:id="rId4"/>
    <p:sldId id="549" r:id="rId5"/>
    <p:sldId id="557" r:id="rId6"/>
    <p:sldId id="546" r:id="rId7"/>
    <p:sldId id="555" r:id="rId8"/>
    <p:sldId id="550" r:id="rId9"/>
    <p:sldId id="551" r:id="rId10"/>
    <p:sldId id="260" r:id="rId11"/>
    <p:sldId id="552" r:id="rId12"/>
    <p:sldId id="554" r:id="rId13"/>
    <p:sldId id="553" r:id="rId14"/>
    <p:sldId id="560" r:id="rId15"/>
    <p:sldId id="561" r:id="rId16"/>
    <p:sldId id="562" r:id="rId17"/>
    <p:sldId id="558" r:id="rId18"/>
    <p:sldId id="537" r:id="rId19"/>
  </p:sldIdLst>
  <p:sldSz cx="9144000" cy="6858000" type="screen4x3"/>
  <p:notesSz cx="7023100" cy="93091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rrmann, Cynthia A."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26" autoAdjust="0"/>
    <p:restoredTop sz="96361" autoAdjust="0"/>
  </p:normalViewPr>
  <p:slideViewPr>
    <p:cSldViewPr snapToGrid="0">
      <p:cViewPr varScale="1">
        <p:scale>
          <a:sx n="72" d="100"/>
          <a:sy n="72" d="100"/>
        </p:scale>
        <p:origin x="1554" y="6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81116B-359A-F744-B4C7-6780478B2058}"/>
              </a:ext>
            </a:extLst>
          </p:cNvPr>
          <p:cNvSpPr>
            <a:spLocks noGrp="1"/>
          </p:cNvSpPr>
          <p:nvPr>
            <p:ph type="hdr" sz="quarter"/>
          </p:nvPr>
        </p:nvSpPr>
        <p:spPr>
          <a:xfrm>
            <a:off x="0" y="0"/>
            <a:ext cx="3043238" cy="465138"/>
          </a:xfrm>
          <a:prstGeom prst="rect">
            <a:avLst/>
          </a:prstGeom>
        </p:spPr>
        <p:txBody>
          <a:bodyPr vert="horz" lIns="93253" tIns="46627" rIns="93253" bIns="46627" rtlCol="0"/>
          <a:lstStyle>
            <a:lvl1pPr algn="l" eaLnBrk="1" fontAlgn="auto" hangingPunct="1">
              <a:spcBef>
                <a:spcPts val="0"/>
              </a:spcBef>
              <a:spcAft>
                <a:spcPts val="0"/>
              </a:spcAft>
              <a:defRPr sz="1100">
                <a:latin typeface="Arial"/>
              </a:defRPr>
            </a:lvl1pPr>
          </a:lstStyle>
          <a:p>
            <a:pPr>
              <a:defRPr/>
            </a:pPr>
            <a:endParaRPr lang="en-US"/>
          </a:p>
        </p:txBody>
      </p:sp>
      <p:sp>
        <p:nvSpPr>
          <p:cNvPr id="3" name="Date Placeholder 2">
            <a:extLst>
              <a:ext uri="{FF2B5EF4-FFF2-40B4-BE49-F238E27FC236}">
                <a16:creationId xmlns:a16="http://schemas.microsoft.com/office/drawing/2014/main" id="{F5C95D48-936C-E444-BEA2-E0BB8BCDC07F}"/>
              </a:ext>
            </a:extLst>
          </p:cNvPr>
          <p:cNvSpPr>
            <a:spLocks noGrp="1"/>
          </p:cNvSpPr>
          <p:nvPr>
            <p:ph type="dt" sz="quarter" idx="1"/>
          </p:nvPr>
        </p:nvSpPr>
        <p:spPr>
          <a:xfrm>
            <a:off x="3978275" y="0"/>
            <a:ext cx="3043238" cy="465138"/>
          </a:xfrm>
          <a:prstGeom prst="rect">
            <a:avLst/>
          </a:prstGeom>
        </p:spPr>
        <p:txBody>
          <a:bodyPr vert="horz" lIns="93253" tIns="46627" rIns="93253" bIns="46627" rtlCol="0"/>
          <a:lstStyle>
            <a:lvl1pPr algn="r" eaLnBrk="1" fontAlgn="auto" hangingPunct="1">
              <a:spcBef>
                <a:spcPts val="0"/>
              </a:spcBef>
              <a:spcAft>
                <a:spcPts val="0"/>
              </a:spcAft>
              <a:defRPr sz="1100">
                <a:latin typeface="Arial"/>
              </a:defRPr>
            </a:lvl1pPr>
          </a:lstStyle>
          <a:p>
            <a:pPr>
              <a:defRPr/>
            </a:pPr>
            <a:fld id="{E18ABCA1-F218-4ACB-BA3E-5CD124D3AC59}" type="datetimeFigureOut">
              <a:rPr lang="en-US"/>
              <a:pPr>
                <a:defRPr/>
              </a:pPr>
              <a:t>4/24/2019</a:t>
            </a:fld>
            <a:endParaRPr lang="en-US" dirty="0"/>
          </a:p>
        </p:txBody>
      </p:sp>
      <p:sp>
        <p:nvSpPr>
          <p:cNvPr id="4" name="Footer Placeholder 3">
            <a:extLst>
              <a:ext uri="{FF2B5EF4-FFF2-40B4-BE49-F238E27FC236}">
                <a16:creationId xmlns:a16="http://schemas.microsoft.com/office/drawing/2014/main" id="{907D28CA-C905-C848-B468-0479418A3BEB}"/>
              </a:ext>
            </a:extLst>
          </p:cNvPr>
          <p:cNvSpPr>
            <a:spLocks noGrp="1"/>
          </p:cNvSpPr>
          <p:nvPr>
            <p:ph type="ftr" sz="quarter" idx="2"/>
          </p:nvPr>
        </p:nvSpPr>
        <p:spPr>
          <a:xfrm>
            <a:off x="0" y="8842375"/>
            <a:ext cx="3043238" cy="465138"/>
          </a:xfrm>
          <a:prstGeom prst="rect">
            <a:avLst/>
          </a:prstGeom>
        </p:spPr>
        <p:txBody>
          <a:bodyPr vert="horz" lIns="93253" tIns="46627" rIns="93253" bIns="46627" rtlCol="0" anchor="b"/>
          <a:lstStyle>
            <a:lvl1pPr algn="l" eaLnBrk="1" fontAlgn="auto" hangingPunct="1">
              <a:spcBef>
                <a:spcPts val="0"/>
              </a:spcBef>
              <a:spcAft>
                <a:spcPts val="0"/>
              </a:spcAft>
              <a:defRPr sz="1100">
                <a:latin typeface="Arial"/>
              </a:defRPr>
            </a:lvl1pPr>
          </a:lstStyle>
          <a:p>
            <a:pPr>
              <a:defRPr/>
            </a:pPr>
            <a:endParaRPr lang="en-US"/>
          </a:p>
        </p:txBody>
      </p:sp>
      <p:sp>
        <p:nvSpPr>
          <p:cNvPr id="5" name="Slide Number Placeholder 4">
            <a:extLst>
              <a:ext uri="{FF2B5EF4-FFF2-40B4-BE49-F238E27FC236}">
                <a16:creationId xmlns:a16="http://schemas.microsoft.com/office/drawing/2014/main" id="{118618A1-5C50-0C4C-B1A4-8256CB0137B0}"/>
              </a:ext>
            </a:extLst>
          </p:cNvPr>
          <p:cNvSpPr>
            <a:spLocks noGrp="1"/>
          </p:cNvSpPr>
          <p:nvPr>
            <p:ph type="sldNum" sz="quarter" idx="3"/>
          </p:nvPr>
        </p:nvSpPr>
        <p:spPr>
          <a:xfrm>
            <a:off x="3978275" y="8842375"/>
            <a:ext cx="3043238" cy="465138"/>
          </a:xfrm>
          <a:prstGeom prst="rect">
            <a:avLst/>
          </a:prstGeom>
        </p:spPr>
        <p:txBody>
          <a:bodyPr vert="horz" lIns="93253" tIns="46627" rIns="93253" bIns="46627" rtlCol="0" anchor="b"/>
          <a:lstStyle>
            <a:lvl1pPr algn="r" eaLnBrk="1" fontAlgn="auto" hangingPunct="1">
              <a:spcBef>
                <a:spcPts val="0"/>
              </a:spcBef>
              <a:spcAft>
                <a:spcPts val="0"/>
              </a:spcAft>
              <a:defRPr sz="1100">
                <a:latin typeface="Arial"/>
              </a:defRPr>
            </a:lvl1pPr>
          </a:lstStyle>
          <a:p>
            <a:pPr>
              <a:defRPr/>
            </a:pPr>
            <a:fld id="{419314E9-3124-44E1-8144-46B2057C3507}"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F606A1-3E01-0344-8B83-5BF1023CC19A}"/>
              </a:ext>
            </a:extLst>
          </p:cNvPr>
          <p:cNvSpPr>
            <a:spLocks noGrp="1"/>
          </p:cNvSpPr>
          <p:nvPr>
            <p:ph type="hdr" sz="quarter"/>
          </p:nvPr>
        </p:nvSpPr>
        <p:spPr>
          <a:xfrm>
            <a:off x="0" y="0"/>
            <a:ext cx="3043238" cy="465138"/>
          </a:xfrm>
          <a:prstGeom prst="rect">
            <a:avLst/>
          </a:prstGeom>
        </p:spPr>
        <p:txBody>
          <a:bodyPr vert="horz" lIns="93253" tIns="46627" rIns="93253" bIns="46627" rtlCol="0"/>
          <a:lstStyle>
            <a:lvl1pPr algn="l" eaLnBrk="1" fontAlgn="auto" hangingPunct="1">
              <a:spcBef>
                <a:spcPts val="0"/>
              </a:spcBef>
              <a:spcAft>
                <a:spcPts val="0"/>
              </a:spcAft>
              <a:defRPr sz="1100">
                <a:latin typeface="Arial"/>
              </a:defRPr>
            </a:lvl1pPr>
          </a:lstStyle>
          <a:p>
            <a:pPr>
              <a:defRPr/>
            </a:pPr>
            <a:endParaRPr lang="en-US"/>
          </a:p>
        </p:txBody>
      </p:sp>
      <p:sp>
        <p:nvSpPr>
          <p:cNvPr id="3" name="Date Placeholder 2">
            <a:extLst>
              <a:ext uri="{FF2B5EF4-FFF2-40B4-BE49-F238E27FC236}">
                <a16:creationId xmlns:a16="http://schemas.microsoft.com/office/drawing/2014/main" id="{52D6CA45-6539-0F48-B351-5B97F27171F0}"/>
              </a:ext>
            </a:extLst>
          </p:cNvPr>
          <p:cNvSpPr>
            <a:spLocks noGrp="1"/>
          </p:cNvSpPr>
          <p:nvPr>
            <p:ph type="dt" idx="1"/>
          </p:nvPr>
        </p:nvSpPr>
        <p:spPr>
          <a:xfrm>
            <a:off x="3978275" y="0"/>
            <a:ext cx="3043238" cy="465138"/>
          </a:xfrm>
          <a:prstGeom prst="rect">
            <a:avLst/>
          </a:prstGeom>
        </p:spPr>
        <p:txBody>
          <a:bodyPr vert="horz" lIns="93253" tIns="46627" rIns="93253" bIns="46627" rtlCol="0"/>
          <a:lstStyle>
            <a:lvl1pPr algn="r" eaLnBrk="1" fontAlgn="auto" hangingPunct="1">
              <a:spcBef>
                <a:spcPts val="0"/>
              </a:spcBef>
              <a:spcAft>
                <a:spcPts val="0"/>
              </a:spcAft>
              <a:defRPr sz="1100">
                <a:latin typeface="Arial"/>
              </a:defRPr>
            </a:lvl1pPr>
          </a:lstStyle>
          <a:p>
            <a:pPr>
              <a:defRPr/>
            </a:pPr>
            <a:fld id="{9EAEA232-4C63-46E3-BB3E-ACCC1E0CC2DC}" type="datetimeFigureOut">
              <a:rPr lang="en-US"/>
              <a:pPr>
                <a:defRPr/>
              </a:pPr>
              <a:t>4/24/2019</a:t>
            </a:fld>
            <a:endParaRPr lang="en-US" dirty="0"/>
          </a:p>
        </p:txBody>
      </p:sp>
      <p:sp>
        <p:nvSpPr>
          <p:cNvPr id="4" name="Slide Image Placeholder 3">
            <a:extLst>
              <a:ext uri="{FF2B5EF4-FFF2-40B4-BE49-F238E27FC236}">
                <a16:creationId xmlns:a16="http://schemas.microsoft.com/office/drawing/2014/main" id="{63590105-C100-E141-AB32-5D7CF3FCC0F7}"/>
              </a:ext>
            </a:extLst>
          </p:cNvPr>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253" tIns="46627" rIns="93253" bIns="46627" rtlCol="0" anchor="ctr"/>
          <a:lstStyle/>
          <a:p>
            <a:pPr lvl="0"/>
            <a:endParaRPr lang="en-US" noProof="0" dirty="0"/>
          </a:p>
        </p:txBody>
      </p:sp>
      <p:sp>
        <p:nvSpPr>
          <p:cNvPr id="5" name="Notes Placeholder 4">
            <a:extLst>
              <a:ext uri="{FF2B5EF4-FFF2-40B4-BE49-F238E27FC236}">
                <a16:creationId xmlns:a16="http://schemas.microsoft.com/office/drawing/2014/main" id="{36C54B0E-8EF8-B249-B0D7-B39AF945B717}"/>
              </a:ext>
            </a:extLst>
          </p:cNvPr>
          <p:cNvSpPr>
            <a:spLocks noGrp="1"/>
          </p:cNvSpPr>
          <p:nvPr>
            <p:ph type="body" sz="quarter" idx="3"/>
          </p:nvPr>
        </p:nvSpPr>
        <p:spPr>
          <a:xfrm>
            <a:off x="701675" y="4421188"/>
            <a:ext cx="5619750" cy="4189412"/>
          </a:xfrm>
          <a:prstGeom prst="rect">
            <a:avLst/>
          </a:prstGeom>
        </p:spPr>
        <p:txBody>
          <a:bodyPr vert="horz" lIns="93253" tIns="46627" rIns="93253" bIns="46627"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E2CD74D2-882A-F448-AEFE-B1A7881BD885}"/>
              </a:ext>
            </a:extLst>
          </p:cNvPr>
          <p:cNvSpPr>
            <a:spLocks noGrp="1"/>
          </p:cNvSpPr>
          <p:nvPr>
            <p:ph type="ftr" sz="quarter" idx="4"/>
          </p:nvPr>
        </p:nvSpPr>
        <p:spPr>
          <a:xfrm>
            <a:off x="0" y="8842375"/>
            <a:ext cx="3043238" cy="465138"/>
          </a:xfrm>
          <a:prstGeom prst="rect">
            <a:avLst/>
          </a:prstGeom>
        </p:spPr>
        <p:txBody>
          <a:bodyPr vert="horz" lIns="93253" tIns="46627" rIns="93253" bIns="46627" rtlCol="0" anchor="b"/>
          <a:lstStyle>
            <a:lvl1pPr algn="l" eaLnBrk="1" fontAlgn="auto" hangingPunct="1">
              <a:spcBef>
                <a:spcPts val="0"/>
              </a:spcBef>
              <a:spcAft>
                <a:spcPts val="0"/>
              </a:spcAft>
              <a:defRPr sz="1100">
                <a:latin typeface="Arial"/>
              </a:defRPr>
            </a:lvl1pPr>
          </a:lstStyle>
          <a:p>
            <a:pPr>
              <a:defRPr/>
            </a:pPr>
            <a:endParaRPr lang="en-US"/>
          </a:p>
        </p:txBody>
      </p:sp>
      <p:sp>
        <p:nvSpPr>
          <p:cNvPr id="7" name="Slide Number Placeholder 6">
            <a:extLst>
              <a:ext uri="{FF2B5EF4-FFF2-40B4-BE49-F238E27FC236}">
                <a16:creationId xmlns:a16="http://schemas.microsoft.com/office/drawing/2014/main" id="{5DAA1E56-A1BE-8D4C-8742-EA9837DC77A2}"/>
              </a:ext>
            </a:extLst>
          </p:cNvPr>
          <p:cNvSpPr>
            <a:spLocks noGrp="1"/>
          </p:cNvSpPr>
          <p:nvPr>
            <p:ph type="sldNum" sz="quarter" idx="5"/>
          </p:nvPr>
        </p:nvSpPr>
        <p:spPr>
          <a:xfrm>
            <a:off x="3978275" y="8842375"/>
            <a:ext cx="3043238" cy="465138"/>
          </a:xfrm>
          <a:prstGeom prst="rect">
            <a:avLst/>
          </a:prstGeom>
        </p:spPr>
        <p:txBody>
          <a:bodyPr vert="horz" lIns="93253" tIns="46627" rIns="93253" bIns="46627" rtlCol="0" anchor="b"/>
          <a:lstStyle>
            <a:lvl1pPr algn="r" eaLnBrk="1" fontAlgn="auto" hangingPunct="1">
              <a:spcBef>
                <a:spcPts val="0"/>
              </a:spcBef>
              <a:spcAft>
                <a:spcPts val="0"/>
              </a:spcAft>
              <a:defRPr sz="1100">
                <a:latin typeface="Arial"/>
              </a:defRPr>
            </a:lvl1pPr>
          </a:lstStyle>
          <a:p>
            <a:pPr>
              <a:defRPr/>
            </a:pPr>
            <a:fld id="{44E635E1-17BA-4954-AC97-A15FC5718949}"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a:ea typeface="+mn-ea"/>
        <a:cs typeface="+mn-cs"/>
      </a:defRPr>
    </a:lvl1pPr>
    <a:lvl2pPr marL="457200" algn="l" defTabSz="457200" rtl="0" eaLnBrk="0" fontAlgn="base" hangingPunct="0">
      <a:spcBef>
        <a:spcPct val="30000"/>
      </a:spcBef>
      <a:spcAft>
        <a:spcPct val="0"/>
      </a:spcAft>
      <a:defRPr sz="1200" kern="1200">
        <a:solidFill>
          <a:schemeClr val="tx1"/>
        </a:solidFill>
        <a:latin typeface="Arial"/>
        <a:ea typeface="+mn-ea"/>
        <a:cs typeface="+mn-cs"/>
      </a:defRPr>
    </a:lvl2pPr>
    <a:lvl3pPr marL="914400" algn="l" defTabSz="457200" rtl="0" eaLnBrk="0" fontAlgn="base" hangingPunct="0">
      <a:spcBef>
        <a:spcPct val="30000"/>
      </a:spcBef>
      <a:spcAft>
        <a:spcPct val="0"/>
      </a:spcAft>
      <a:defRPr sz="1200" kern="1200">
        <a:solidFill>
          <a:schemeClr val="tx1"/>
        </a:solidFill>
        <a:latin typeface="Arial"/>
        <a:ea typeface="+mn-ea"/>
        <a:cs typeface="+mn-cs"/>
      </a:defRPr>
    </a:lvl3pPr>
    <a:lvl4pPr marL="1371600" algn="l" defTabSz="457200" rtl="0" eaLnBrk="0" fontAlgn="base" hangingPunct="0">
      <a:spcBef>
        <a:spcPct val="30000"/>
      </a:spcBef>
      <a:spcAft>
        <a:spcPct val="0"/>
      </a:spcAft>
      <a:defRPr sz="1200" kern="1200">
        <a:solidFill>
          <a:schemeClr val="tx1"/>
        </a:solidFill>
        <a:latin typeface="Arial"/>
        <a:ea typeface="+mn-ea"/>
        <a:cs typeface="+mn-cs"/>
      </a:defRPr>
    </a:lvl4pPr>
    <a:lvl5pPr marL="1828800" algn="l" defTabSz="457200" rtl="0" eaLnBrk="0" fontAlgn="base" hangingPunct="0">
      <a:spcBef>
        <a:spcPct val="30000"/>
      </a:spcBef>
      <a:spcAft>
        <a:spcPct val="0"/>
      </a:spcAft>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1096CEEB-DBC8-4C8E-92BA-29509C9570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F2BC8560-ACAC-411B-A0FC-56FF3EBDA8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9220" name="Slide Number Placeholder 3">
            <a:extLst>
              <a:ext uri="{FF2B5EF4-FFF2-40B4-BE49-F238E27FC236}">
                <a16:creationId xmlns:a16="http://schemas.microsoft.com/office/drawing/2014/main" id="{879968E4-DEB4-4136-B4B3-2D717F02F1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B9E436A-5054-4EDD-81DA-D283606A4C37}" type="slidenum">
              <a:rPr lang="en-US" altLang="en-US" smtClean="0"/>
              <a:pPr fontAlgn="base">
                <a:spcBef>
                  <a:spcPct val="0"/>
                </a:spcBef>
                <a:spcAft>
                  <a:spcPct val="0"/>
                </a:spcAft>
              </a:pPr>
              <a:t>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12BC19C1-4988-491B-9480-9CA40E9549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75063"/>
            <a:ext cx="9144000"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647E75E-6EBC-4D8A-804B-FA3B971F18EA}"/>
              </a:ext>
            </a:extLst>
          </p:cNvPr>
          <p:cNvSpPr/>
          <p:nvPr/>
        </p:nvSpPr>
        <p:spPr>
          <a:xfrm>
            <a:off x="0" y="6396038"/>
            <a:ext cx="9144000" cy="465137"/>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r" eaLnBrk="1" fontAlgn="auto" hangingPunct="1">
              <a:spcBef>
                <a:spcPts val="0"/>
              </a:spcBef>
              <a:spcAft>
                <a:spcPts val="0"/>
              </a:spcAft>
              <a:defRPr/>
            </a:pPr>
            <a:endParaRPr lang="en-US" dirty="0"/>
          </a:p>
        </p:txBody>
      </p:sp>
      <p:sp>
        <p:nvSpPr>
          <p:cNvPr id="7" name="TextBox 13">
            <a:extLst>
              <a:ext uri="{FF2B5EF4-FFF2-40B4-BE49-F238E27FC236}">
                <a16:creationId xmlns:a16="http://schemas.microsoft.com/office/drawing/2014/main" id="{34A6EFC8-727C-4AF5-B5C1-6F4F01E9E558}"/>
              </a:ext>
            </a:extLst>
          </p:cNvPr>
          <p:cNvSpPr txBox="1">
            <a:spLocks noChangeArrowheads="1"/>
          </p:cNvSpPr>
          <p:nvPr/>
        </p:nvSpPr>
        <p:spPr bwMode="auto">
          <a:xfrm>
            <a:off x="68263" y="6416675"/>
            <a:ext cx="4503737"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ts val="300"/>
              </a:spcAft>
              <a:defRPr/>
            </a:pPr>
            <a:r>
              <a:rPr lang="en-US" sz="800" kern="1200" dirty="0">
                <a:solidFill>
                  <a:schemeClr val="tx1"/>
                </a:solidFill>
                <a:effectLst/>
                <a:latin typeface="Calibri" panose="020F0502020204030204" pitchFamily="34" charset="0"/>
                <a:ea typeface="+mn-ea"/>
                <a:cs typeface="Calibri" panose="020F0502020204030204" pitchFamily="34" charset="0"/>
              </a:rPr>
              <a:t>LLNL-PRES-772507</a:t>
            </a:r>
            <a:r>
              <a:rPr lang="en-US" altLang="en-US" sz="700" dirty="0">
                <a:solidFill>
                  <a:schemeClr val="bg1"/>
                </a:solidFill>
                <a:cs typeface="Arial" panose="020B0604020202020204" pitchFamily="34" charset="0"/>
              </a:rPr>
              <a:t>This work was performed under the auspices of the U.S. Department of Energy by Lawrence Livermore National Laboratory under contract DE-AC52-07NA27344. Lawrence Livermore National Security, LLC</a:t>
            </a:r>
          </a:p>
        </p:txBody>
      </p:sp>
      <p:pic>
        <p:nvPicPr>
          <p:cNvPr id="8" name="Picture 15" descr="LLNL_Logo_WHT-LRG.png">
            <a:extLst>
              <a:ext uri="{FF2B5EF4-FFF2-40B4-BE49-F238E27FC236}">
                <a16:creationId xmlns:a16="http://schemas.microsoft.com/office/drawing/2014/main" id="{F33783D5-3B97-4BE0-A7D9-3FFA2381A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6473825"/>
            <a:ext cx="18653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87725E04-7798-4D04-842C-4A38E7E90600}"/>
              </a:ext>
            </a:extLst>
          </p:cNvPr>
          <p:cNvSpPr/>
          <p:nvPr/>
        </p:nvSpPr>
        <p:spPr>
          <a:xfrm>
            <a:off x="0" y="0"/>
            <a:ext cx="9144000" cy="112713"/>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r" eaLnBrk="1" fontAlgn="auto" hangingPunct="1">
              <a:spcBef>
                <a:spcPts val="0"/>
              </a:spcBef>
              <a:spcAft>
                <a:spcPts val="0"/>
              </a:spcAft>
              <a:defRPr/>
            </a:pPr>
            <a:endParaRPr lang="en-US" dirty="0"/>
          </a:p>
        </p:txBody>
      </p:sp>
      <p:sp>
        <p:nvSpPr>
          <p:cNvPr id="10" name="Title 9"/>
          <p:cNvSpPr>
            <a:spLocks noGrp="1"/>
          </p:cNvSpPr>
          <p:nvPr>
            <p:ph type="title"/>
          </p:nvPr>
        </p:nvSpPr>
        <p:spPr>
          <a:xfrm>
            <a:off x="457200" y="684808"/>
            <a:ext cx="8229600" cy="514115"/>
          </a:xfrm>
        </p:spPr>
        <p:txBody>
          <a:bodyPr>
            <a:spAutoFit/>
          </a:bodyPr>
          <a:lstStyle>
            <a:lvl1pPr algn="l">
              <a:lnSpc>
                <a:spcPts val="3360"/>
              </a:lnSpc>
              <a:defRPr sz="2800" b="1" i="0" baseline="0">
                <a:solidFill>
                  <a:schemeClr val="accent1">
                    <a:lumMod val="75000"/>
                  </a:schemeClr>
                </a:solidFill>
                <a:effectLst/>
                <a:latin typeface="Calibri"/>
                <a:cs typeface="Arial"/>
              </a:defRPr>
            </a:lvl1pPr>
          </a:lstStyle>
          <a:p>
            <a:r>
              <a:rPr lang="en-US"/>
              <a:t>Click to edit Master title style</a:t>
            </a:r>
            <a:endParaRPr lang="en-US" dirty="0"/>
          </a:p>
        </p:txBody>
      </p:sp>
      <p:sp>
        <p:nvSpPr>
          <p:cNvPr id="12" name="Text Placeholder 11"/>
          <p:cNvSpPr>
            <a:spLocks noGrp="1"/>
          </p:cNvSpPr>
          <p:nvPr>
            <p:ph type="body" sz="quarter" idx="13"/>
          </p:nvPr>
        </p:nvSpPr>
        <p:spPr>
          <a:xfrm>
            <a:off x="457201" y="2144545"/>
            <a:ext cx="5629274" cy="369888"/>
          </a:xfrm>
        </p:spPr>
        <p:txBody>
          <a:bodyPr>
            <a:noAutofit/>
          </a:bodyPr>
          <a:lstStyle>
            <a:lvl1pPr>
              <a:lnSpc>
                <a:spcPts val="2200"/>
              </a:lnSpc>
              <a:buNone/>
              <a:defRPr sz="2000" b="0">
                <a:latin typeface="Calibri"/>
                <a:cs typeface="Calibri"/>
              </a:defRPr>
            </a:lvl1pPr>
            <a:lvl2pPr>
              <a:buNone/>
              <a:defRPr/>
            </a:lvl2pPr>
            <a:lvl3pPr>
              <a:buNone/>
              <a:defRPr/>
            </a:lvl3pPr>
            <a:lvl4pPr>
              <a:buNone/>
              <a:defRPr/>
            </a:lvl4pPr>
            <a:lvl5pPr>
              <a:buNone/>
              <a:defRPr/>
            </a:lvl5pPr>
          </a:lstStyle>
          <a:p>
            <a:pPr lvl="0"/>
            <a:r>
              <a:rPr lang="en-US"/>
              <a:t>Click to edit Master text styles</a:t>
            </a:r>
          </a:p>
        </p:txBody>
      </p:sp>
      <p:sp>
        <p:nvSpPr>
          <p:cNvPr id="3" name="Text Placeholder 2"/>
          <p:cNvSpPr>
            <a:spLocks noGrp="1"/>
          </p:cNvSpPr>
          <p:nvPr>
            <p:ph type="body" sz="quarter" idx="14"/>
          </p:nvPr>
        </p:nvSpPr>
        <p:spPr>
          <a:xfrm>
            <a:off x="4572001" y="3216397"/>
            <a:ext cx="4572000" cy="477838"/>
          </a:xfrm>
        </p:spPr>
        <p:txBody>
          <a:bodyPr rIns="182880" anchor="b">
            <a:noAutofit/>
          </a:bodyPr>
          <a:lstStyle>
            <a:lvl1pPr marL="57150" indent="0" algn="r">
              <a:spcBef>
                <a:spcPts val="0"/>
              </a:spcBef>
              <a:buNone/>
              <a:defRPr sz="1600" b="0">
                <a:latin typeface="Calibri"/>
                <a:cs typeface="Calibri"/>
              </a:defRPr>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a:t>Click to edit Master text styles</a:t>
            </a:r>
          </a:p>
        </p:txBody>
      </p:sp>
    </p:spTree>
    <p:extLst>
      <p:ext uri="{BB962C8B-B14F-4D97-AF65-F5344CB8AC3E}">
        <p14:creationId xmlns:p14="http://schemas.microsoft.com/office/powerpoint/2010/main" val="3094096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333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2" name="Picture 10" descr="LLNL_Logo_WHT-LRG.png">
            <a:extLst>
              <a:ext uri="{FF2B5EF4-FFF2-40B4-BE49-F238E27FC236}">
                <a16:creationId xmlns:a16="http://schemas.microsoft.com/office/drawing/2014/main" id="{65AE37A1-AB9C-4887-9D08-B5A2796A1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313" y="5437188"/>
            <a:ext cx="3602037"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7072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461693"/>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1"/>
          <p:cNvSpPr>
            <a:spLocks noGrp="1"/>
          </p:cNvSpPr>
          <p:nvPr>
            <p:ph type="title"/>
          </p:nvPr>
        </p:nvSpPr>
        <p:spPr>
          <a:xfrm>
            <a:off x="457200" y="219507"/>
            <a:ext cx="8229600" cy="1008771"/>
          </a:xfrm>
          <a:prstGeom prst="rect">
            <a:avLst/>
          </a:prstGeom>
          <a:effectLst/>
        </p:spPr>
        <p:txBody>
          <a:bodyPr/>
          <a:lstStyle/>
          <a:p>
            <a:r>
              <a:rPr lang="en-US"/>
              <a:t>Click to edit Master title style</a:t>
            </a:r>
            <a:endParaRPr lang="en-US" dirty="0"/>
          </a:p>
        </p:txBody>
      </p:sp>
    </p:spTree>
    <p:extLst>
      <p:ext uri="{BB962C8B-B14F-4D97-AF65-F5344CB8AC3E}">
        <p14:creationId xmlns:p14="http://schemas.microsoft.com/office/powerpoint/2010/main" val="2469595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pSp>
        <p:nvGrpSpPr>
          <p:cNvPr id="3" name="Group 10">
            <a:extLst>
              <a:ext uri="{FF2B5EF4-FFF2-40B4-BE49-F238E27FC236}">
                <a16:creationId xmlns:a16="http://schemas.microsoft.com/office/drawing/2014/main" id="{5197A655-F8C1-42AF-A9FC-645EA21303BC}"/>
              </a:ext>
            </a:extLst>
          </p:cNvPr>
          <p:cNvGrpSpPr>
            <a:grpSpLocks/>
          </p:cNvGrpSpPr>
          <p:nvPr/>
        </p:nvGrpSpPr>
        <p:grpSpPr bwMode="auto">
          <a:xfrm>
            <a:off x="2355850" y="1493838"/>
            <a:ext cx="6629400" cy="4495800"/>
            <a:chOff x="304800" y="1143000"/>
            <a:chExt cx="7086600" cy="4800600"/>
          </a:xfrm>
        </p:grpSpPr>
        <p:grpSp>
          <p:nvGrpSpPr>
            <p:cNvPr id="4" name="Group 11">
              <a:extLst>
                <a:ext uri="{FF2B5EF4-FFF2-40B4-BE49-F238E27FC236}">
                  <a16:creationId xmlns:a16="http://schemas.microsoft.com/office/drawing/2014/main" id="{DD4FE14F-E0F0-4934-B9CD-00412EDDBB65}"/>
                </a:ext>
              </a:extLst>
            </p:cNvPr>
            <p:cNvGrpSpPr>
              <a:grpSpLocks/>
            </p:cNvGrpSpPr>
            <p:nvPr/>
          </p:nvGrpSpPr>
          <p:grpSpPr bwMode="auto">
            <a:xfrm>
              <a:off x="304800" y="1371600"/>
              <a:ext cx="7086600" cy="4572000"/>
              <a:chOff x="304800" y="1371600"/>
              <a:chExt cx="6629400" cy="3935170"/>
            </a:xfrm>
          </p:grpSpPr>
          <p:pic>
            <p:nvPicPr>
              <p:cNvPr id="11" name="Picture 18">
                <a:extLst>
                  <a:ext uri="{FF2B5EF4-FFF2-40B4-BE49-F238E27FC236}">
                    <a16:creationId xmlns:a16="http://schemas.microsoft.com/office/drawing/2014/main" id="{D7094C2E-07CE-4629-B217-BE81454200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6629400" cy="393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0">
                <a:extLst>
                  <a:ext uri="{FF2B5EF4-FFF2-40B4-BE49-F238E27FC236}">
                    <a16:creationId xmlns:a16="http://schemas.microsoft.com/office/drawing/2014/main" id="{18F6DC65-CBFE-432B-98DA-11CEF0337205}"/>
                  </a:ext>
                </a:extLst>
              </p:cNvPr>
              <p:cNvSpPr txBox="1">
                <a:spLocks noChangeArrowheads="1"/>
              </p:cNvSpPr>
              <p:nvPr/>
            </p:nvSpPr>
            <p:spPr bwMode="auto">
              <a:xfrm>
                <a:off x="381000" y="4953000"/>
                <a:ext cx="1773178" cy="28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t>LLNL S&amp;TR 9/2012</a:t>
                </a:r>
              </a:p>
            </p:txBody>
          </p:sp>
        </p:grpSp>
        <p:sp>
          <p:nvSpPr>
            <p:cNvPr id="5" name="TextBox 12">
              <a:extLst>
                <a:ext uri="{FF2B5EF4-FFF2-40B4-BE49-F238E27FC236}">
                  <a16:creationId xmlns:a16="http://schemas.microsoft.com/office/drawing/2014/main" id="{19A00130-492C-442C-BCC8-C3F7FF42A398}"/>
                </a:ext>
              </a:extLst>
            </p:cNvPr>
            <p:cNvSpPr txBox="1">
              <a:spLocks noChangeArrowheads="1"/>
            </p:cNvSpPr>
            <p:nvPr/>
          </p:nvSpPr>
          <p:spPr bwMode="auto">
            <a:xfrm>
              <a:off x="2438400" y="1143000"/>
              <a:ext cx="1001059" cy="26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Laser Beams</a:t>
              </a:r>
            </a:p>
          </p:txBody>
        </p:sp>
        <p:cxnSp>
          <p:nvCxnSpPr>
            <p:cNvPr id="6" name="Straight Arrow Connector 13">
              <a:extLst>
                <a:ext uri="{FF2B5EF4-FFF2-40B4-BE49-F238E27FC236}">
                  <a16:creationId xmlns:a16="http://schemas.microsoft.com/office/drawing/2014/main" id="{8EDB5CD3-647F-4504-A43C-0FDAA1ACE0C6}"/>
                </a:ext>
              </a:extLst>
            </p:cNvPr>
            <p:cNvCxnSpPr>
              <a:cxnSpLocks noChangeShapeType="1"/>
            </p:cNvCxnSpPr>
            <p:nvPr/>
          </p:nvCxnSpPr>
          <p:spPr bwMode="auto">
            <a:xfrm flipH="1">
              <a:off x="2209800" y="1419999"/>
              <a:ext cx="784202" cy="332601"/>
            </a:xfrm>
            <a:prstGeom prst="straightConnector1">
              <a:avLst/>
            </a:prstGeom>
            <a:noFill/>
            <a:ln w="9525" algn="ctr">
              <a:solidFill>
                <a:schemeClr val="tx1"/>
              </a:solidFill>
              <a:round/>
              <a:headEnd/>
              <a:tailEnd type="triangle" w="med" len="med"/>
            </a:ln>
          </p:spPr>
        </p:cxnSp>
        <p:sp>
          <p:nvSpPr>
            <p:cNvPr id="7" name="TextBox 14">
              <a:extLst>
                <a:ext uri="{FF2B5EF4-FFF2-40B4-BE49-F238E27FC236}">
                  <a16:creationId xmlns:a16="http://schemas.microsoft.com/office/drawing/2014/main" id="{C7711558-E4B2-419C-BA04-42B019941C49}"/>
                </a:ext>
              </a:extLst>
            </p:cNvPr>
            <p:cNvSpPr txBox="1">
              <a:spLocks noChangeArrowheads="1"/>
            </p:cNvSpPr>
            <p:nvPr/>
          </p:nvSpPr>
          <p:spPr bwMode="auto">
            <a:xfrm rot="-5400000">
              <a:off x="498194" y="3315727"/>
              <a:ext cx="102624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10 millimeters</a:t>
              </a:r>
            </a:p>
          </p:txBody>
        </p:sp>
        <p:cxnSp>
          <p:nvCxnSpPr>
            <p:cNvPr id="8" name="Straight Arrow Connector 15">
              <a:extLst>
                <a:ext uri="{FF2B5EF4-FFF2-40B4-BE49-F238E27FC236}">
                  <a16:creationId xmlns:a16="http://schemas.microsoft.com/office/drawing/2014/main" id="{06BC6583-4F6E-4924-96D0-99189DECC758}"/>
                </a:ext>
              </a:extLst>
            </p:cNvPr>
            <p:cNvCxnSpPr>
              <a:cxnSpLocks noChangeShapeType="1"/>
            </p:cNvCxnSpPr>
            <p:nvPr/>
          </p:nvCxnSpPr>
          <p:spPr bwMode="auto">
            <a:xfrm>
              <a:off x="888204" y="2925716"/>
              <a:ext cx="0" cy="1026244"/>
            </a:xfrm>
            <a:prstGeom prst="straightConnector1">
              <a:avLst/>
            </a:prstGeom>
            <a:noFill/>
            <a:ln w="9525" algn="ctr">
              <a:solidFill>
                <a:schemeClr val="tx1"/>
              </a:solidFill>
              <a:round/>
              <a:headEnd type="triangle" w="med" len="med"/>
              <a:tailEnd type="triangle" w="med" len="med"/>
            </a:ln>
          </p:spPr>
        </p:cxnSp>
        <p:sp>
          <p:nvSpPr>
            <p:cNvPr id="9" name="TextBox 16">
              <a:extLst>
                <a:ext uri="{FF2B5EF4-FFF2-40B4-BE49-F238E27FC236}">
                  <a16:creationId xmlns:a16="http://schemas.microsoft.com/office/drawing/2014/main" id="{B2883664-5B2F-4F19-BB6F-4274727F4024}"/>
                </a:ext>
              </a:extLst>
            </p:cNvPr>
            <p:cNvSpPr txBox="1">
              <a:spLocks noChangeArrowheads="1"/>
            </p:cNvSpPr>
            <p:nvPr/>
          </p:nvSpPr>
          <p:spPr bwMode="auto">
            <a:xfrm>
              <a:off x="308113" y="4409160"/>
              <a:ext cx="7841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Hohlraum</a:t>
              </a:r>
            </a:p>
          </p:txBody>
        </p:sp>
        <p:cxnSp>
          <p:nvCxnSpPr>
            <p:cNvPr id="10" name="Straight Arrow Connector 17">
              <a:extLst>
                <a:ext uri="{FF2B5EF4-FFF2-40B4-BE49-F238E27FC236}">
                  <a16:creationId xmlns:a16="http://schemas.microsoft.com/office/drawing/2014/main" id="{10FF2703-6D96-4DE5-965C-9443BC1354A4}"/>
                </a:ext>
              </a:extLst>
            </p:cNvPr>
            <p:cNvCxnSpPr>
              <a:cxnSpLocks noChangeShapeType="1"/>
            </p:cNvCxnSpPr>
            <p:nvPr/>
          </p:nvCxnSpPr>
          <p:spPr bwMode="auto">
            <a:xfrm flipV="1">
              <a:off x="1092302" y="3951960"/>
              <a:ext cx="431698" cy="580310"/>
            </a:xfrm>
            <a:prstGeom prst="straightConnector1">
              <a:avLst/>
            </a:prstGeom>
            <a:noFill/>
            <a:ln w="9525" algn="ctr">
              <a:solidFill>
                <a:schemeClr val="tx1"/>
              </a:solidFill>
              <a:round/>
              <a:headEnd/>
              <a:tailEnd type="triangle" w="med" len="med"/>
            </a:ln>
          </p:spPr>
        </p:cxnSp>
      </p:grpSp>
      <p:sp>
        <p:nvSpPr>
          <p:cNvPr id="13" name="Content Placeholder 1">
            <a:extLst>
              <a:ext uri="{FF2B5EF4-FFF2-40B4-BE49-F238E27FC236}">
                <a16:creationId xmlns:a16="http://schemas.microsoft.com/office/drawing/2014/main" id="{A36E814A-1631-47CD-942A-CF036FCAEEFC}"/>
              </a:ext>
            </a:extLst>
          </p:cNvPr>
          <p:cNvSpPr txBox="1">
            <a:spLocks/>
          </p:cNvSpPr>
          <p:nvPr/>
        </p:nvSpPr>
        <p:spPr>
          <a:xfrm>
            <a:off x="385763" y="1617663"/>
            <a:ext cx="1677987" cy="4225925"/>
          </a:xfrm>
          <a:prstGeom prst="rect">
            <a:avLst/>
          </a:prstGeom>
        </p:spPr>
        <p:txBody>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18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8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8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marL="57150" indent="0">
              <a:buFont typeface="Wingdings" charset="2"/>
              <a:buNone/>
              <a:defRPr/>
            </a:pPr>
            <a:r>
              <a:rPr lang="en-US" sz="1000" b="1" dirty="0"/>
              <a:t>For EOS experiments 176 laser beams are directed at a gas-filled hohlraum, which converts the laser power to x-ray power. Mounted on the side of the hohlraum is a target with a high density carbon layer (or Copper ) topped by a stepped sample made from Al (or other material). Each layer has different thickness. X rays heat and ablate the copper (or diamond), driving a pressure pulse into the stepped sample.</a:t>
            </a:r>
          </a:p>
          <a:p>
            <a:pPr marL="57150" indent="0">
              <a:buFont typeface="Wingdings" charset="2"/>
              <a:buNone/>
              <a:defRPr/>
            </a:pPr>
            <a:r>
              <a:rPr lang="en-US" sz="1000" b="1" dirty="0">
                <a:ea typeface="Myriad Pro" charset="0"/>
              </a:rPr>
              <a:t> The velocity of the stepped profile is measured using a velocity interferometric diagnostic (VISAR1). </a:t>
            </a:r>
            <a:r>
              <a:rPr lang="en-US" sz="1000" b="1" u="sng" dirty="0">
                <a:ea typeface="Myriad Pro" charset="0"/>
              </a:rPr>
              <a:t>Variation in thickness and form correlate to a velocity error.</a:t>
            </a:r>
          </a:p>
        </p:txBody>
      </p:sp>
      <p:sp>
        <p:nvSpPr>
          <p:cNvPr id="2" name="Title 1"/>
          <p:cNvSpPr>
            <a:spLocks noGrp="1"/>
          </p:cNvSpPr>
          <p:nvPr>
            <p:ph type="title"/>
          </p:nvPr>
        </p:nvSpPr>
        <p:spPr>
          <a:xfrm>
            <a:off x="457200" y="217573"/>
            <a:ext cx="8229600" cy="1010705"/>
          </a:xfrm>
        </p:spPr>
        <p:txBody>
          <a:bodyPr/>
          <a:lstStyle>
            <a:lvl1pPr>
              <a:defRPr>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726551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1"/>
          <p:cNvSpPr>
            <a:spLocks noGrp="1"/>
          </p:cNvSpPr>
          <p:nvPr>
            <p:ph type="title"/>
          </p:nvPr>
        </p:nvSpPr>
        <p:spPr>
          <a:xfrm>
            <a:off x="457200" y="219507"/>
            <a:ext cx="8229600" cy="1008771"/>
          </a:xfrm>
          <a:prstGeom prst="rect">
            <a:avLst/>
          </a:prstGeom>
          <a:effectLst/>
        </p:spPr>
        <p:txBody>
          <a:bodyPr/>
          <a:lstStyle/>
          <a:p>
            <a:r>
              <a:rPr lang="en-US"/>
              <a:t>Click to edit Master title style</a:t>
            </a:r>
            <a:endParaRPr lang="en-US" dirty="0"/>
          </a:p>
        </p:txBody>
      </p:sp>
    </p:spTree>
    <p:extLst>
      <p:ext uri="{BB962C8B-B14F-4D97-AF65-F5344CB8AC3E}">
        <p14:creationId xmlns:p14="http://schemas.microsoft.com/office/powerpoint/2010/main" val="2092325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a:xfrm>
            <a:off x="457200" y="217041"/>
            <a:ext cx="8229600" cy="1011237"/>
          </a:xfrm>
        </p:spPr>
        <p:txBody>
          <a:bodyPr/>
          <a:lstStyle>
            <a:lvl1pPr>
              <a:lnSpc>
                <a:spcPct val="90000"/>
              </a:lnSpc>
              <a:defRPr>
                <a:solidFill>
                  <a:schemeClr val="accent1">
                    <a:lumMod val="75000"/>
                  </a:schemeClr>
                </a:solidFill>
                <a:effectLst/>
              </a:defRPr>
            </a:lvl1pPr>
          </a:lstStyle>
          <a:p>
            <a:r>
              <a:rPr lang="en-US"/>
              <a:t>Click to edit Master title style</a:t>
            </a:r>
            <a:endParaRPr lang="en-US" dirty="0"/>
          </a:p>
        </p:txBody>
      </p:sp>
      <p:sp>
        <p:nvSpPr>
          <p:cNvPr id="4" name="Content Placeholder 2"/>
          <p:cNvSpPr>
            <a:spLocks noGrp="1"/>
          </p:cNvSpPr>
          <p:nvPr>
            <p:ph idx="1"/>
          </p:nvPr>
        </p:nvSpPr>
        <p:spPr>
          <a:xfrm>
            <a:off x="465826" y="1276350"/>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3558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a:xfrm>
            <a:off x="457200" y="217041"/>
            <a:ext cx="8229600" cy="1011237"/>
          </a:xfrm>
        </p:spPr>
        <p:txBody>
          <a:bodyPr/>
          <a:lstStyle>
            <a:lvl1pPr>
              <a:lnSpc>
                <a:spcPct val="90000"/>
              </a:lnSpc>
              <a:defRPr>
                <a:solidFill>
                  <a:schemeClr val="accent1">
                    <a:lumMod val="75000"/>
                  </a:schemeClr>
                </a:solidFill>
                <a:effectLst/>
              </a:defRPr>
            </a:lvl1pPr>
          </a:lstStyle>
          <a:p>
            <a:r>
              <a:rPr lang="en-US"/>
              <a:t>Click to edit Master title style</a:t>
            </a:r>
            <a:endParaRPr lang="en-US" dirty="0"/>
          </a:p>
        </p:txBody>
      </p:sp>
      <p:sp>
        <p:nvSpPr>
          <p:cNvPr id="4" name="Content Placeholder 2"/>
          <p:cNvSpPr>
            <a:spLocks noGrp="1"/>
          </p:cNvSpPr>
          <p:nvPr>
            <p:ph idx="1"/>
          </p:nvPr>
        </p:nvSpPr>
        <p:spPr>
          <a:xfrm>
            <a:off x="4726214" y="1276350"/>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7260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17041"/>
            <a:ext cx="8229600" cy="1011237"/>
          </a:xfrm>
        </p:spPr>
        <p:txBody>
          <a:bodyPr/>
          <a:lstStyle>
            <a:lvl1pPr>
              <a:lnSpc>
                <a:spcPct val="90000"/>
              </a:lnSpc>
              <a:defRPr>
                <a:solidFill>
                  <a:schemeClr val="accent1">
                    <a:lumMod val="75000"/>
                  </a:schemeClr>
                </a:solidFill>
                <a:effectLst/>
              </a:defRPr>
            </a:lvl1pPr>
          </a:lstStyle>
          <a:p>
            <a:r>
              <a:rPr lang="en-US"/>
              <a:t>Click to edit Master title style</a:t>
            </a:r>
            <a:endParaRPr lang="en-US" dirty="0"/>
          </a:p>
        </p:txBody>
      </p:sp>
      <p:sp>
        <p:nvSpPr>
          <p:cNvPr id="4" name="Content Placeholder 2"/>
          <p:cNvSpPr>
            <a:spLocks noGrp="1"/>
          </p:cNvSpPr>
          <p:nvPr>
            <p:ph idx="1"/>
          </p:nvPr>
        </p:nvSpPr>
        <p:spPr>
          <a:xfrm>
            <a:off x="465826" y="1276350"/>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0"/>
          </p:nvPr>
        </p:nvSpPr>
        <p:spPr>
          <a:xfrm>
            <a:off x="4718649" y="1276350"/>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3433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184275"/>
            <a:ext cx="9144000" cy="5240338"/>
          </a:xfrm>
        </p:spPr>
        <p:txBody>
          <a:bodyPr rtlCol="0">
            <a:normAutofit/>
          </a:bodyPr>
          <a:lstStyle/>
          <a:p>
            <a:pPr lvl="0"/>
            <a:r>
              <a:rPr lang="en-US" noProof="0"/>
              <a:t>Click icon to add picture</a:t>
            </a:r>
            <a:endParaRPr lang="en-US" noProof="0" dirty="0"/>
          </a:p>
        </p:txBody>
      </p:sp>
      <p:sp>
        <p:nvSpPr>
          <p:cNvPr id="9" name="Title 8">
            <a:extLst>
              <a:ext uri="{FF2B5EF4-FFF2-40B4-BE49-F238E27FC236}">
                <a16:creationId xmlns:a16="http://schemas.microsoft.com/office/drawing/2014/main" id="{7B3745C7-F628-EB4B-AA7C-4215B4AD4753}"/>
              </a:ext>
            </a:extLst>
          </p:cNvPr>
          <p:cNvSpPr>
            <a:spLocks noGrp="1"/>
          </p:cNvSpPr>
          <p:nvPr>
            <p:ph type="title"/>
          </p:nvPr>
        </p:nvSpPr>
        <p:spPr>
          <a:xfrm>
            <a:off x="457200" y="217041"/>
            <a:ext cx="8229600" cy="1011237"/>
          </a:xfrm>
        </p:spPr>
        <p:txBody>
          <a:bodyPr/>
          <a:lstStyle>
            <a:lvl1pPr>
              <a:defRPr>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777894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6942582-EF12-447A-8943-05E6CD5F5612}"/>
              </a:ext>
            </a:extLst>
          </p:cNvPr>
          <p:cNvSpPr txBox="1">
            <a:spLocks/>
          </p:cNvSpPr>
          <p:nvPr/>
        </p:nvSpPr>
        <p:spPr>
          <a:xfrm>
            <a:off x="457200" y="179388"/>
            <a:ext cx="8229600" cy="1011237"/>
          </a:xfrm>
          <a:prstGeom prst="rect">
            <a:avLst/>
          </a:prstGeom>
          <a:effectLst/>
        </p:spPr>
        <p:txBody>
          <a:bodyPr lIns="0" rIns="45720">
            <a:scene3d>
              <a:camera prst="orthographicFront"/>
              <a:lightRig rig="threePt" dir="t">
                <a:rot lat="0" lon="0" rev="4800000"/>
              </a:lightRig>
            </a:scene3d>
            <a:sp3d prstMaterial="matte"/>
          </a:bodyPr>
          <a:lstStyle>
            <a:lvl1pPr algn="l" rtl="0" eaLnBrk="1" fontAlgn="base" hangingPunct="1">
              <a:lnSpc>
                <a:spcPct val="90000"/>
              </a:lnSpc>
              <a:spcBef>
                <a:spcPct val="0"/>
              </a:spcBef>
              <a:spcAft>
                <a:spcPct val="0"/>
              </a:spcAft>
              <a:defRPr sz="2400" b="1" kern="1200">
                <a:solidFill>
                  <a:srgbClr val="376092"/>
                </a:solidFill>
                <a:effectLst/>
                <a:latin typeface="Calibri" panose="020F0502020204030204" pitchFamily="34" charset="0"/>
                <a:ea typeface="+mj-ea"/>
                <a:cs typeface="Calibri" panose="020F0502020204030204" pitchFamily="34" charset="0"/>
              </a:defRPr>
            </a:lvl1pPr>
            <a:lvl2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2pPr>
            <a:lvl3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3pPr>
            <a:lvl4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4pPr>
            <a:lvl5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5pPr>
            <a:lvl6pPr marL="4572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6pPr>
            <a:lvl7pPr marL="9144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7pPr>
            <a:lvl8pPr marL="13716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8pPr>
            <a:lvl9pPr marL="18288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9pPr>
          </a:lstStyle>
          <a:p>
            <a:pPr defTabSz="914400">
              <a:defRPr/>
            </a:pPr>
            <a:r>
              <a:rPr lang="en-US" dirty="0">
                <a:solidFill>
                  <a:schemeClr val="bg1"/>
                </a:solidFill>
              </a:rPr>
              <a:t>Click to edit Master title style</a:t>
            </a:r>
          </a:p>
        </p:txBody>
      </p:sp>
      <p:sp>
        <p:nvSpPr>
          <p:cNvPr id="4" name="Picture Placeholder 3"/>
          <p:cNvSpPr>
            <a:spLocks noGrp="1"/>
          </p:cNvSpPr>
          <p:nvPr>
            <p:ph type="pic" sz="quarter" idx="10"/>
          </p:nvPr>
        </p:nvSpPr>
        <p:spPr>
          <a:xfrm>
            <a:off x="0" y="0"/>
            <a:ext cx="9144000" cy="6424613"/>
          </a:xfrm>
        </p:spPr>
        <p:txBody>
          <a:bodyPr rtlCol="0">
            <a:normAutofit/>
          </a:bodyPr>
          <a:lstStyle/>
          <a:p>
            <a:pPr lvl="0"/>
            <a:r>
              <a:rPr lang="en-US" noProof="0"/>
              <a:t>Click icon to add picture</a:t>
            </a:r>
            <a:endParaRPr lang="en-US" noProof="0" dirty="0"/>
          </a:p>
        </p:txBody>
      </p:sp>
      <p:sp>
        <p:nvSpPr>
          <p:cNvPr id="2" name="Title 1">
            <a:extLst>
              <a:ext uri="{FF2B5EF4-FFF2-40B4-BE49-F238E27FC236}">
                <a16:creationId xmlns:a16="http://schemas.microsoft.com/office/drawing/2014/main" id="{22765F18-3452-6640-8B0B-556C5BBBA3CE}"/>
              </a:ext>
            </a:extLst>
          </p:cNvPr>
          <p:cNvSpPr>
            <a:spLocks noGrp="1"/>
          </p:cNvSpPr>
          <p:nvPr>
            <p:ph type="title"/>
          </p:nvPr>
        </p:nvSpPr>
        <p:spPr>
          <a:xfrm>
            <a:off x="457200" y="217041"/>
            <a:ext cx="8229600" cy="1011237"/>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264987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DFDFFA8-DFD6-3446-9719-C2631403013F}"/>
              </a:ext>
            </a:extLst>
          </p:cNvPr>
          <p:cNvSpPr/>
          <p:nvPr/>
        </p:nvSpPr>
        <p:spPr>
          <a:xfrm>
            <a:off x="0" y="6450013"/>
            <a:ext cx="9144000" cy="40798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anchor="ctr"/>
          <a:lstStyle/>
          <a:p>
            <a:pPr algn="ctr" eaLnBrk="1" fontAlgn="auto" hangingPunct="1">
              <a:spcBef>
                <a:spcPts val="0"/>
              </a:spcBef>
              <a:spcAft>
                <a:spcPts val="0"/>
              </a:spcAft>
              <a:defRPr/>
            </a:pPr>
            <a:endParaRPr lang="en-US" dirty="0"/>
          </a:p>
        </p:txBody>
      </p:sp>
      <p:pic>
        <p:nvPicPr>
          <p:cNvPr id="1027" name="Picture 16" descr="lab_icon_text_no_background_rgb.png">
            <a:extLst>
              <a:ext uri="{FF2B5EF4-FFF2-40B4-BE49-F238E27FC236}">
                <a16:creationId xmlns:a16="http://schemas.microsoft.com/office/drawing/2014/main" id="{3A6D062B-127E-47F0-AF34-68E9FA8A162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7000" y="6529388"/>
            <a:ext cx="27305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82AB8B9C-BE19-B544-9220-AA17F43C3347}"/>
              </a:ext>
            </a:extLst>
          </p:cNvPr>
          <p:cNvSpPr>
            <a:spLocks noGrp="1"/>
          </p:cNvSpPr>
          <p:nvPr>
            <p:ph type="title"/>
          </p:nvPr>
        </p:nvSpPr>
        <p:spPr>
          <a:xfrm>
            <a:off x="457200" y="179388"/>
            <a:ext cx="8229600" cy="1011237"/>
          </a:xfrm>
          <a:prstGeom prst="rect">
            <a:avLst/>
          </a:prstGeom>
          <a:effectLst/>
        </p:spPr>
        <p:txBody>
          <a:bodyPr vert="horz" lIns="0" rIns="45720" rtlCol="0" anchor="t" anchorCtr="0">
            <a:noAutofit/>
            <a:scene3d>
              <a:camera prst="orthographicFront"/>
              <a:lightRig rig="threePt" dir="t">
                <a:rot lat="0" lon="0" rev="4800000"/>
              </a:lightRig>
            </a:scene3d>
            <a:sp3d prstMaterial="matte"/>
          </a:bodyPr>
          <a:lstStyle/>
          <a:p>
            <a:r>
              <a:rPr lang="en-US" dirty="0"/>
              <a:t>Click to edit Master title</a:t>
            </a:r>
          </a:p>
        </p:txBody>
      </p:sp>
      <p:sp>
        <p:nvSpPr>
          <p:cNvPr id="1029" name="Text Placeholder 2">
            <a:extLst>
              <a:ext uri="{FF2B5EF4-FFF2-40B4-BE49-F238E27FC236}">
                <a16:creationId xmlns:a16="http://schemas.microsoft.com/office/drawing/2014/main" id="{1617A143-B84B-4DA4-A5E3-E8EF558E3F7A}"/>
              </a:ext>
            </a:extLst>
          </p:cNvPr>
          <p:cNvSpPr>
            <a:spLocks noGrp="1" noChangeArrowheads="1"/>
          </p:cNvSpPr>
          <p:nvPr>
            <p:ph type="body" idx="1"/>
          </p:nvPr>
        </p:nvSpPr>
        <p:spPr bwMode="auto">
          <a:xfrm>
            <a:off x="457200" y="1276350"/>
            <a:ext cx="8229600"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 name="Rectangle 9">
            <a:extLst>
              <a:ext uri="{FF2B5EF4-FFF2-40B4-BE49-F238E27FC236}">
                <a16:creationId xmlns:a16="http://schemas.microsoft.com/office/drawing/2014/main" id="{3C96CF14-6522-494D-967B-200FC2B8C6AD}"/>
              </a:ext>
            </a:extLst>
          </p:cNvPr>
          <p:cNvSpPr/>
          <p:nvPr/>
        </p:nvSpPr>
        <p:spPr bwMode="invGray">
          <a:xfrm>
            <a:off x="0" y="6427788"/>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31" name="Slide Number Placeholder 7">
            <a:extLst>
              <a:ext uri="{FF2B5EF4-FFF2-40B4-BE49-F238E27FC236}">
                <a16:creationId xmlns:a16="http://schemas.microsoft.com/office/drawing/2014/main" id="{6A477E94-F04D-0043-861B-4A4CD238678C}"/>
              </a:ext>
            </a:extLst>
          </p:cNvPr>
          <p:cNvSpPr txBox="1">
            <a:spLocks noChangeArrowheads="1"/>
          </p:cNvSpPr>
          <p:nvPr/>
        </p:nvSpPr>
        <p:spPr bwMode="auto">
          <a:xfrm>
            <a:off x="8826500" y="6423025"/>
            <a:ext cx="3175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fld id="{4481137C-1999-47D1-B819-ADD360792424}" type="slidenum">
              <a:rPr lang="en-US" altLang="en-US" sz="1000" smtClean="0">
                <a:solidFill>
                  <a:srgbClr val="595959"/>
                </a:solidFill>
                <a:latin typeface="Calibri" panose="020F0502020204030204" pitchFamily="34" charset="0"/>
                <a:cs typeface="Calibri" panose="020F0502020204030204" pitchFamily="34" charset="0"/>
              </a:rPr>
              <a:pPr algn="r" eaLnBrk="1" hangingPunct="1">
                <a:defRPr/>
              </a:pPr>
              <a:t>‹#›</a:t>
            </a:fld>
            <a:endParaRPr lang="en-US" altLang="en-US" sz="1000">
              <a:solidFill>
                <a:srgbClr val="595959"/>
              </a:solidFill>
              <a:latin typeface="Calibri" panose="020F0502020204030204" pitchFamily="34" charset="0"/>
              <a:cs typeface="Calibri" panose="020F0502020204030204" pitchFamily="34" charset="0"/>
            </a:endParaRPr>
          </a:p>
        </p:txBody>
      </p:sp>
      <p:pic>
        <p:nvPicPr>
          <p:cNvPr id="1032" name="Picture 14" descr="NNSA_trans.png">
            <a:extLst>
              <a:ext uri="{FF2B5EF4-FFF2-40B4-BE49-F238E27FC236}">
                <a16:creationId xmlns:a16="http://schemas.microsoft.com/office/drawing/2014/main" id="{F7A1B37B-1BDD-4077-926A-1E4FA640B63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05750" y="6469063"/>
            <a:ext cx="10128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Box 11">
            <a:extLst>
              <a:ext uri="{FF2B5EF4-FFF2-40B4-BE49-F238E27FC236}">
                <a16:creationId xmlns:a16="http://schemas.microsoft.com/office/drawing/2014/main" id="{2803F96A-4605-7841-8EF5-C04BD4425EA2}"/>
              </a:ext>
            </a:extLst>
          </p:cNvPr>
          <p:cNvSpPr txBox="1">
            <a:spLocks noChangeArrowheads="1"/>
          </p:cNvSpPr>
          <p:nvPr/>
        </p:nvSpPr>
        <p:spPr bwMode="auto">
          <a:xfrm>
            <a:off x="479425" y="6655395"/>
            <a:ext cx="2060802" cy="16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5711" rIns="91422" bIns="0"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sz="800" kern="1200" dirty="0">
                <a:solidFill>
                  <a:schemeClr val="tx1"/>
                </a:solidFill>
                <a:effectLst/>
                <a:latin typeface="Calibri" panose="020F0502020204030204" pitchFamily="34" charset="0"/>
                <a:ea typeface="+mn-ea"/>
                <a:cs typeface="Calibri" panose="020F0502020204030204" pitchFamily="34" charset="0"/>
              </a:rPr>
              <a:t>LLNL-PRES-772507</a:t>
            </a:r>
            <a:r>
              <a:rPr lang="en-US" altLang="en-US" sz="600" dirty="0">
                <a:cs typeface="Arial" panose="020B0604020202020204" pitchFamily="34" charset="0"/>
              </a:rPr>
              <a:t>– Author – Event – Month 00, 2018</a:t>
            </a:r>
          </a:p>
        </p:txBody>
      </p:sp>
    </p:spTree>
  </p:cSld>
  <p:clrMap bg1="lt1" tx1="dk1" bg2="lt2" tx2="dk2" accent1="accent1" accent2="accent2" accent3="accent3" accent4="accent4" accent5="accent5" accent6="accent6" hlink="hlink" folHlink="folHlink"/>
  <p:sldLayoutIdLst>
    <p:sldLayoutId id="2147483827" r:id="rId1"/>
    <p:sldLayoutId id="2147483819" r:id="rId2"/>
    <p:sldLayoutId id="2147483828" r:id="rId3"/>
    <p:sldLayoutId id="2147483820" r:id="rId4"/>
    <p:sldLayoutId id="2147483821" r:id="rId5"/>
    <p:sldLayoutId id="2147483822" r:id="rId6"/>
    <p:sldLayoutId id="2147483823" r:id="rId7"/>
    <p:sldLayoutId id="2147483824" r:id="rId8"/>
    <p:sldLayoutId id="2147483829" r:id="rId9"/>
    <p:sldLayoutId id="2147483825" r:id="rId10"/>
    <p:sldLayoutId id="2147483830" r:id="rId11"/>
    <p:sldLayoutId id="2147483826" r:id="rId12"/>
  </p:sldLayoutIdLst>
  <p:hf hdr="0" ftr="0" dt="0"/>
  <p:txStyles>
    <p:titleStyle>
      <a:lvl1pPr algn="l" rtl="0" eaLnBrk="1" fontAlgn="base" hangingPunct="1">
        <a:lnSpc>
          <a:spcPts val="2600"/>
        </a:lnSpc>
        <a:spcBef>
          <a:spcPct val="0"/>
        </a:spcBef>
        <a:spcAft>
          <a:spcPct val="0"/>
        </a:spcAft>
        <a:defRPr sz="2400" b="1" kern="1200">
          <a:solidFill>
            <a:srgbClr val="376092"/>
          </a:solidFill>
          <a:latin typeface="Calibri" panose="020F0502020204030204" pitchFamily="34" charset="0"/>
          <a:ea typeface="+mj-ea"/>
          <a:cs typeface="Calibri" panose="020F0502020204030204" pitchFamily="34" charset="0"/>
        </a:defRPr>
      </a:lvl1pPr>
      <a:lvl2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2pPr>
      <a:lvl3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3pPr>
      <a:lvl4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4pPr>
      <a:lvl5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5pPr>
      <a:lvl6pPr marL="4572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6pPr>
      <a:lvl7pPr marL="9144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7pPr>
      <a:lvl8pPr marL="13716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8pPr>
      <a:lvl9pPr marL="18288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9pPr>
    </p:titleStyle>
    <p:bodyStyle>
      <a:lvl1pPr marL="285750" indent="-228600" algn="l" rtl="0" eaLnBrk="1" fontAlgn="base" hangingPunct="1">
        <a:spcBef>
          <a:spcPts val="1800"/>
        </a:spcBef>
        <a:spcAft>
          <a:spcPct val="0"/>
        </a:spcAft>
        <a:buClr>
          <a:srgbClr val="376092"/>
        </a:buClr>
        <a:buSzPct val="90000"/>
        <a:buFont typeface="Wingdings" panose="05000000000000000000" pitchFamily="2" charset="2"/>
        <a:buChar char="§"/>
        <a:defRPr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fontAlgn="base" hangingPunct="1">
        <a:spcBef>
          <a:spcPct val="0"/>
        </a:spcBef>
        <a:spcAft>
          <a:spcPct val="0"/>
        </a:spcAft>
        <a:buSzPct val="90000"/>
        <a:buFont typeface="Calibri" panose="020F0502020204030204" pitchFamily="34" charset="0"/>
        <a:buChar char="—"/>
        <a:defRPr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fontAlgn="base" hangingPunct="1">
        <a:spcBef>
          <a:spcPct val="0"/>
        </a:spcBef>
        <a:spcAft>
          <a:spcPct val="0"/>
        </a:spcAft>
        <a:buSzPct val="90000"/>
        <a:buFont typeface="Arial" panose="020B0604020202020204" pitchFamily="34" charset="0"/>
        <a:buChar char="•"/>
        <a:defRPr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fontAlgn="base" hangingPunct="1">
        <a:spcBef>
          <a:spcPct val="0"/>
        </a:spcBef>
        <a:spcAft>
          <a:spcPct val="0"/>
        </a:spcAft>
        <a:buSzPct val="100000"/>
        <a:buFont typeface="Lucida Grande" pitchFamily="34" charset="0"/>
        <a:buChar char="–"/>
        <a:defRPr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fontAlgn="base" hangingPunct="1">
        <a:spcBef>
          <a:spcPct val="0"/>
        </a:spcBef>
        <a:spcAft>
          <a:spcPct val="0"/>
        </a:spcAft>
        <a:buFont typeface="Arial" panose="020B0604020202020204" pitchFamily="34" charset="0"/>
        <a:buChar char="•"/>
        <a:tabLst>
          <a:tab pos="1200150" algn="l"/>
        </a:tabLst>
        <a:defRPr lang="en-US"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cid:image001.jpg@01D2AEB5.C6D3F960" TargetMode="External"/><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G"/><Relationship Id="rId7" Type="http://schemas.openxmlformats.org/officeDocument/2006/relationships/image" Target="../media/image17.jpe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3.JP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8.jp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3.jpeg"/><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image" Target="../media/image28.jpeg"/><Relationship Id="rId11" Type="http://schemas.openxmlformats.org/officeDocument/2006/relationships/hyperlink" Target="https://www.google.com/imgres?imgurl=http%3A%2F%2Fwww.chardontool.com%2Fwordpress%2Fwp-content%2Fuploads%2F2013%2F08%2Fmain-vertical.jpg&amp;imgrefurl=http%3A%2F%2Fwww.chardontool.com%2Fchardon-tool%2F&amp;docid=NJiJpQtxHgipRM&amp;tbnid=Kl_gVA4I9ZcwlM%3A&amp;vet=10ahUKEwi615Ls6LThAhXqhlQKHQ7EDLUQMwhBKAEwAQ..i&amp;w=375&amp;h=950&amp;bih=1327&amp;biw=3440&amp;q=chardon%20tool%20endmill&amp;ved=0ahUKEwi615Ls6LThAhXqhlQKHQ7EDLUQMwhBKAEwAQ&amp;iact=mrc&amp;uact=8" TargetMode="External"/><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Placeholder 10">
            <a:extLst>
              <a:ext uri="{FF2B5EF4-FFF2-40B4-BE49-F238E27FC236}">
                <a16:creationId xmlns:a16="http://schemas.microsoft.com/office/drawing/2014/main" id="{CEA57E55-A604-478E-A29E-5A3AE7D93CA4}"/>
              </a:ext>
            </a:extLst>
          </p:cNvPr>
          <p:cNvSpPr>
            <a:spLocks noGrp="1" noChangeArrowheads="1"/>
          </p:cNvSpPr>
          <p:nvPr>
            <p:ph type="body" sz="quarter" idx="13"/>
          </p:nvPr>
        </p:nvSpPr>
        <p:spPr>
          <a:xfrm>
            <a:off x="457200" y="2144713"/>
            <a:ext cx="5629275" cy="369887"/>
          </a:xfrm>
        </p:spPr>
        <p:txBody>
          <a:bodyPr/>
          <a:lstStyle/>
          <a:p>
            <a:pPr eaLnBrk="1" hangingPunct="1"/>
            <a:r>
              <a:rPr lang="en-US" altLang="en-US">
                <a:latin typeface="Calibri" panose="020F0502020204030204" pitchFamily="34" charset="0"/>
                <a:cs typeface="Calibri" panose="020F0502020204030204" pitchFamily="34" charset="0"/>
              </a:rPr>
              <a:t>Target Fabrication Conference 2019</a:t>
            </a:r>
          </a:p>
        </p:txBody>
      </p:sp>
      <p:sp>
        <p:nvSpPr>
          <p:cNvPr id="8195" name="Text Placeholder 4">
            <a:extLst>
              <a:ext uri="{FF2B5EF4-FFF2-40B4-BE49-F238E27FC236}">
                <a16:creationId xmlns:a16="http://schemas.microsoft.com/office/drawing/2014/main" id="{A9709924-DD23-43C9-993F-B3EED1C8DF4C}"/>
              </a:ext>
            </a:extLst>
          </p:cNvPr>
          <p:cNvSpPr>
            <a:spLocks noGrp="1" noChangeArrowheads="1"/>
          </p:cNvSpPr>
          <p:nvPr>
            <p:ph type="body" sz="quarter" idx="14"/>
          </p:nvPr>
        </p:nvSpPr>
        <p:spPr>
          <a:xfrm>
            <a:off x="5865811" y="3216275"/>
            <a:ext cx="3278188" cy="477838"/>
          </a:xfrm>
        </p:spPr>
        <p:txBody>
          <a:bodyPr/>
          <a:lstStyle/>
          <a:p>
            <a:pPr>
              <a:spcBef>
                <a:spcPct val="0"/>
              </a:spcBef>
            </a:pPr>
            <a:r>
              <a:rPr lang="en-US" altLang="en-US" dirty="0">
                <a:latin typeface="Calibri" panose="020F0502020204030204" pitchFamily="34" charset="0"/>
                <a:cs typeface="Calibri" panose="020F0502020204030204" pitchFamily="34" charset="0"/>
              </a:rPr>
              <a:t>Carlos Castro,</a:t>
            </a:r>
            <a:r>
              <a:rPr lang="de-DE" dirty="0"/>
              <a:t> L. Ahrendes, T. Matz, N. Le, D. Fratanduono, R. Seugling, A. Nikroo</a:t>
            </a:r>
            <a:endParaRPr lang="en-US" altLang="en-US" dirty="0">
              <a:latin typeface="Calibri" panose="020F0502020204030204" pitchFamily="34" charset="0"/>
              <a:cs typeface="Calibri" panose="020F0502020204030204" pitchFamily="34" charset="0"/>
            </a:endParaRPr>
          </a:p>
        </p:txBody>
      </p:sp>
      <p:sp>
        <p:nvSpPr>
          <p:cNvPr id="8196" name="Text Placeholder 10">
            <a:extLst>
              <a:ext uri="{FF2B5EF4-FFF2-40B4-BE49-F238E27FC236}">
                <a16:creationId xmlns:a16="http://schemas.microsoft.com/office/drawing/2014/main" id="{3C9576FF-C056-408A-96C4-CEC8A07A6C6E}"/>
              </a:ext>
            </a:extLst>
          </p:cNvPr>
          <p:cNvSpPr txBox="1">
            <a:spLocks noChangeArrowheads="1"/>
          </p:cNvSpPr>
          <p:nvPr/>
        </p:nvSpPr>
        <p:spPr bwMode="auto">
          <a:xfrm>
            <a:off x="492125" y="3640138"/>
            <a:ext cx="3278188"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0" rIns="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pPr>
            <a:r>
              <a:rPr lang="en-US" altLang="en-US" sz="1600">
                <a:latin typeface="Calibri" panose="020F0502020204030204" pitchFamily="34" charset="0"/>
                <a:cs typeface="Calibri" panose="020F0502020204030204" pitchFamily="34" charset="0"/>
              </a:rPr>
              <a:t>April 2019</a:t>
            </a:r>
          </a:p>
        </p:txBody>
      </p:sp>
      <p:sp>
        <p:nvSpPr>
          <p:cNvPr id="3" name="Title 2">
            <a:extLst>
              <a:ext uri="{FF2B5EF4-FFF2-40B4-BE49-F238E27FC236}">
                <a16:creationId xmlns:a16="http://schemas.microsoft.com/office/drawing/2014/main" id="{5BC7A39D-E4D8-4E09-94A4-9EFBD8E1FFFC}"/>
              </a:ext>
            </a:extLst>
          </p:cNvPr>
          <p:cNvSpPr>
            <a:spLocks noGrp="1"/>
          </p:cNvSpPr>
          <p:nvPr>
            <p:ph type="title"/>
          </p:nvPr>
        </p:nvSpPr>
        <p:spPr>
          <a:xfrm>
            <a:off x="492125" y="544109"/>
            <a:ext cx="8229600" cy="950132"/>
          </a:xfrm>
        </p:spPr>
        <p:txBody>
          <a:bodyPr/>
          <a:lstStyle/>
          <a:p>
            <a:pPr>
              <a:defRPr/>
            </a:pPr>
            <a:r>
              <a:rPr lang="en-US" dirty="0"/>
              <a:t>Diamond turning of High Tool Wear Materials for Equation of State Targets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Media File" descr="media-5-2.jpg">
            <a:extLst>
              <a:ext uri="{FF2B5EF4-FFF2-40B4-BE49-F238E27FC236}">
                <a16:creationId xmlns:a16="http://schemas.microsoft.com/office/drawing/2014/main" id="{94A7455F-4FDA-4176-9F35-D60DF5F78B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 y="1266825"/>
            <a:ext cx="83073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a:extLst>
              <a:ext uri="{FF2B5EF4-FFF2-40B4-BE49-F238E27FC236}">
                <a16:creationId xmlns:a16="http://schemas.microsoft.com/office/drawing/2014/main" id="{4BEFD2CE-DDEF-4612-9E30-3A3F289CEB9B}"/>
              </a:ext>
            </a:extLst>
          </p:cNvPr>
          <p:cNvSpPr txBox="1"/>
          <p:nvPr/>
        </p:nvSpPr>
        <p:spPr>
          <a:xfrm>
            <a:off x="814388" y="393700"/>
            <a:ext cx="8109260" cy="571500"/>
          </a:xfrm>
          <a:prstGeom prst="rect">
            <a:avLst/>
          </a:prstGeom>
          <a:noFill/>
        </p:spPr>
        <p:txBody>
          <a:bodyPr/>
          <a:lstStyle/>
          <a:p>
            <a:pPr algn="ctr">
              <a:defRPr/>
            </a:pPr>
            <a:r>
              <a:rPr lang="en-US" sz="2400" b="1" dirty="0" err="1">
                <a:solidFill>
                  <a:schemeClr val="accent1">
                    <a:lumMod val="75000"/>
                  </a:schemeClr>
                </a:solidFill>
              </a:rPr>
              <a:t>IrEOS</a:t>
            </a:r>
            <a:r>
              <a:rPr lang="en-US" sz="2400" b="1" dirty="0">
                <a:solidFill>
                  <a:schemeClr val="accent1">
                    <a:lumMod val="75000"/>
                  </a:schemeClr>
                </a:solidFill>
              </a:rPr>
              <a:t> Stepped sample and Region of Interest Results</a:t>
            </a:r>
            <a:endParaRPr lang="en-US" sz="2400" dirty="0">
              <a:solidFill>
                <a:schemeClr val="accent1">
                  <a:lumMod val="75000"/>
                </a:schemeClr>
              </a:solidFill>
            </a:endParaRPr>
          </a:p>
        </p:txBody>
      </p:sp>
      <p:pic>
        <p:nvPicPr>
          <p:cNvPr id="17412" name="Picture 3">
            <a:extLst>
              <a:ext uri="{FF2B5EF4-FFF2-40B4-BE49-F238E27FC236}">
                <a16:creationId xmlns:a16="http://schemas.microsoft.com/office/drawing/2014/main" id="{1A865663-8071-4938-8EAF-5CFA17EA0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995" t="17403" r="6123" b="11122"/>
          <a:stretch>
            <a:fillRect/>
          </a:stretch>
        </p:blipFill>
        <p:spPr bwMode="auto">
          <a:xfrm>
            <a:off x="4743450" y="3876675"/>
            <a:ext cx="3203575"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3" name="Group 6">
            <a:extLst>
              <a:ext uri="{FF2B5EF4-FFF2-40B4-BE49-F238E27FC236}">
                <a16:creationId xmlns:a16="http://schemas.microsoft.com/office/drawing/2014/main" id="{3CB0B95A-0E5D-4026-BA83-5EFAB26D3473}"/>
              </a:ext>
            </a:extLst>
          </p:cNvPr>
          <p:cNvGrpSpPr>
            <a:grpSpLocks/>
          </p:cNvGrpSpPr>
          <p:nvPr/>
        </p:nvGrpSpPr>
        <p:grpSpPr bwMode="auto">
          <a:xfrm>
            <a:off x="814388" y="4006850"/>
            <a:ext cx="3144837" cy="1881188"/>
            <a:chOff x="4268220" y="4314319"/>
            <a:chExt cx="3143752" cy="1881096"/>
          </a:xfrm>
        </p:grpSpPr>
        <p:sp>
          <p:nvSpPr>
            <p:cNvPr id="6" name="Rectangle 5">
              <a:extLst>
                <a:ext uri="{FF2B5EF4-FFF2-40B4-BE49-F238E27FC236}">
                  <a16:creationId xmlns:a16="http://schemas.microsoft.com/office/drawing/2014/main" id="{DDFC1D5A-3317-4606-A002-30C5D8E88C31}"/>
                </a:ext>
              </a:extLst>
            </p:cNvPr>
            <p:cNvSpPr/>
            <p:nvPr/>
          </p:nvSpPr>
          <p:spPr bwMode="auto">
            <a:xfrm>
              <a:off x="4268220" y="4314319"/>
              <a:ext cx="3143752" cy="1881096"/>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anchor="b"/>
            <a:lstStyle/>
            <a:p>
              <a:pPr algn="ctr">
                <a:defRPr/>
              </a:pPr>
              <a:endParaRPr lang="en-US" sz="1600" dirty="0">
                <a:solidFill>
                  <a:srgbClr val="000000"/>
                </a:solidFill>
              </a:endParaRPr>
            </a:p>
          </p:txBody>
        </p:sp>
        <p:sp>
          <p:nvSpPr>
            <p:cNvPr id="5" name="TextBox 4">
              <a:extLst>
                <a:ext uri="{FF2B5EF4-FFF2-40B4-BE49-F238E27FC236}">
                  <a16:creationId xmlns:a16="http://schemas.microsoft.com/office/drawing/2014/main" id="{98A93916-33E4-46A9-80F4-360699EE0ECB}"/>
                </a:ext>
              </a:extLst>
            </p:cNvPr>
            <p:cNvSpPr txBox="1"/>
            <p:nvPr/>
          </p:nvSpPr>
          <p:spPr>
            <a:xfrm>
              <a:off x="4414220" y="4390515"/>
              <a:ext cx="2556580" cy="1600122"/>
            </a:xfrm>
            <a:prstGeom prst="rect">
              <a:avLst/>
            </a:prstGeom>
            <a:noFill/>
          </p:spPr>
          <p:txBody>
            <a:bodyPr wrap="none">
              <a:spAutoFit/>
            </a:bodyPr>
            <a:lstStyle/>
            <a:p>
              <a:pPr>
                <a:defRPr/>
              </a:pPr>
              <a:r>
                <a:rPr lang="en-US" sz="1400" dirty="0" err="1"/>
                <a:t>IrEOS</a:t>
              </a:r>
              <a:r>
                <a:rPr lang="en-US" sz="1400" dirty="0"/>
                <a:t> specimen;</a:t>
              </a:r>
            </a:p>
            <a:p>
              <a:pPr marL="285750" indent="-285750">
                <a:buFont typeface="Arial" panose="020B0604020202020204" pitchFamily="34" charset="0"/>
                <a:buChar char="•"/>
                <a:defRPr/>
              </a:pPr>
              <a:r>
                <a:rPr lang="en-US" sz="1400" dirty="0"/>
                <a:t>&lt; 50nm parallelism overall</a:t>
              </a:r>
            </a:p>
            <a:p>
              <a:pPr marL="285750" indent="-285750">
                <a:buFont typeface="Arial" panose="020B0604020202020204" pitchFamily="34" charset="0"/>
                <a:buChar char="•"/>
                <a:defRPr/>
              </a:pPr>
              <a:r>
                <a:rPr lang="en-US" sz="1400" dirty="0"/>
                <a:t>&lt; 15nm parallelism in ROI</a:t>
              </a:r>
            </a:p>
            <a:p>
              <a:pPr marL="285750" indent="-285750">
                <a:buFont typeface="Arial" panose="020B0604020202020204" pitchFamily="34" charset="0"/>
                <a:buChar char="•"/>
                <a:defRPr/>
              </a:pPr>
              <a:endParaRPr lang="en-US" sz="1400" dirty="0"/>
            </a:p>
            <a:p>
              <a:pPr marL="285750" indent="-285750">
                <a:buFont typeface="Arial" panose="020B0604020202020204" pitchFamily="34" charset="0"/>
                <a:buChar char="•"/>
                <a:defRPr/>
              </a:pPr>
              <a:endParaRPr lang="en-US" sz="1400" dirty="0"/>
            </a:p>
            <a:p>
              <a:pPr marL="285750" indent="-285750">
                <a:buFont typeface="Arial" panose="020B0604020202020204" pitchFamily="34" charset="0"/>
                <a:buChar char="•"/>
                <a:defRPr/>
              </a:pPr>
              <a:r>
                <a:rPr lang="en-US" sz="1400" dirty="0"/>
                <a:t>2 PCD tools </a:t>
              </a:r>
            </a:p>
            <a:p>
              <a:pPr marL="285750" indent="-285750">
                <a:buFont typeface="Arial" panose="020B0604020202020204" pitchFamily="34" charset="0"/>
                <a:buChar char="•"/>
                <a:defRPr/>
              </a:pPr>
              <a:r>
                <a:rPr lang="en-US" sz="1400" dirty="0"/>
                <a:t>2 Natural Diamond tools  </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4">
            <a:extLst>
              <a:ext uri="{FF2B5EF4-FFF2-40B4-BE49-F238E27FC236}">
                <a16:creationId xmlns:a16="http://schemas.microsoft.com/office/drawing/2014/main" id="{0EF34D46-7FA7-49AD-ADFF-EA97A33F30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43" y="3577728"/>
            <a:ext cx="3313044" cy="2598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Media File" descr="media-5-2.jpg">
            <a:extLst>
              <a:ext uri="{FF2B5EF4-FFF2-40B4-BE49-F238E27FC236}">
                <a16:creationId xmlns:a16="http://schemas.microsoft.com/office/drawing/2014/main" id="{608D5D39-89F7-4FBB-8238-C6BED3B505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51" r="6899"/>
          <a:stretch/>
        </p:blipFill>
        <p:spPr bwMode="auto">
          <a:xfrm>
            <a:off x="569843" y="1002803"/>
            <a:ext cx="7513983" cy="2426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7" name="Group 7">
            <a:extLst>
              <a:ext uri="{FF2B5EF4-FFF2-40B4-BE49-F238E27FC236}">
                <a16:creationId xmlns:a16="http://schemas.microsoft.com/office/drawing/2014/main" id="{FA85B347-F673-40EA-940C-A658356DBCB7}"/>
              </a:ext>
            </a:extLst>
          </p:cNvPr>
          <p:cNvGrpSpPr>
            <a:grpSpLocks/>
          </p:cNvGrpSpPr>
          <p:nvPr/>
        </p:nvGrpSpPr>
        <p:grpSpPr bwMode="auto">
          <a:xfrm>
            <a:off x="4326834" y="4134265"/>
            <a:ext cx="3892550" cy="1400175"/>
            <a:chOff x="4154696" y="4602897"/>
            <a:chExt cx="3892062" cy="1400908"/>
          </a:xfrm>
        </p:grpSpPr>
        <p:sp>
          <p:nvSpPr>
            <p:cNvPr id="4" name="Rectangle 3">
              <a:extLst>
                <a:ext uri="{FF2B5EF4-FFF2-40B4-BE49-F238E27FC236}">
                  <a16:creationId xmlns:a16="http://schemas.microsoft.com/office/drawing/2014/main" id="{717E2B3D-52F0-4BA5-AF26-663222876892}"/>
                </a:ext>
              </a:extLst>
            </p:cNvPr>
            <p:cNvSpPr/>
            <p:nvPr/>
          </p:nvSpPr>
          <p:spPr bwMode="auto">
            <a:xfrm>
              <a:off x="4154696" y="4602897"/>
              <a:ext cx="3892062" cy="1400908"/>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anchor="b"/>
            <a:lstStyle/>
            <a:p>
              <a:pPr algn="ctr">
                <a:defRPr/>
              </a:pPr>
              <a:endParaRPr lang="en-US" sz="1600" dirty="0">
                <a:solidFill>
                  <a:srgbClr val="000000"/>
                </a:solidFill>
              </a:endParaRPr>
            </a:p>
          </p:txBody>
        </p:sp>
        <p:sp>
          <p:nvSpPr>
            <p:cNvPr id="7" name="TextBox 6">
              <a:extLst>
                <a:ext uri="{FF2B5EF4-FFF2-40B4-BE49-F238E27FC236}">
                  <a16:creationId xmlns:a16="http://schemas.microsoft.com/office/drawing/2014/main" id="{89E34371-60AF-431C-8241-C1874E778B05}"/>
                </a:ext>
              </a:extLst>
            </p:cNvPr>
            <p:cNvSpPr txBox="1"/>
            <p:nvPr/>
          </p:nvSpPr>
          <p:spPr>
            <a:xfrm>
              <a:off x="4572156" y="4841147"/>
              <a:ext cx="3198412" cy="924409"/>
            </a:xfrm>
            <a:prstGeom prst="rect">
              <a:avLst/>
            </a:prstGeom>
            <a:noFill/>
          </p:spPr>
          <p:txBody>
            <a:bodyPr wrap="none">
              <a:spAutoFit/>
            </a:bodyPr>
            <a:lstStyle/>
            <a:p>
              <a:pPr>
                <a:defRPr/>
              </a:pPr>
              <a:r>
                <a:rPr lang="en-US" dirty="0" err="1"/>
                <a:t>PtEOS</a:t>
              </a:r>
              <a:r>
                <a:rPr lang="en-US" dirty="0"/>
                <a:t> specimen;</a:t>
              </a:r>
            </a:p>
            <a:p>
              <a:pPr marL="285750" indent="-285750">
                <a:buFont typeface="Arial" panose="020B0604020202020204" pitchFamily="34" charset="0"/>
                <a:buChar char="•"/>
                <a:defRPr/>
              </a:pPr>
              <a:r>
                <a:rPr lang="en-US" dirty="0"/>
                <a:t>&lt; 12nm parallelism overall</a:t>
              </a:r>
            </a:p>
            <a:p>
              <a:pPr marL="285750" indent="-285750">
                <a:buFont typeface="Arial" panose="020B0604020202020204" pitchFamily="34" charset="0"/>
                <a:buChar char="•"/>
                <a:defRPr/>
              </a:pPr>
              <a:r>
                <a:rPr lang="en-US" dirty="0"/>
                <a:t>&lt; 7nm parallelism in ROI </a:t>
              </a:r>
            </a:p>
          </p:txBody>
        </p:sp>
      </p:grpSp>
      <p:sp>
        <p:nvSpPr>
          <p:cNvPr id="8" name="TextBox">
            <a:extLst>
              <a:ext uri="{FF2B5EF4-FFF2-40B4-BE49-F238E27FC236}">
                <a16:creationId xmlns:a16="http://schemas.microsoft.com/office/drawing/2014/main" id="{C44E9BE9-CD12-4E2F-92AF-405884F7E166}"/>
              </a:ext>
            </a:extLst>
          </p:cNvPr>
          <p:cNvSpPr txBox="1"/>
          <p:nvPr/>
        </p:nvSpPr>
        <p:spPr>
          <a:xfrm>
            <a:off x="357188" y="282575"/>
            <a:ext cx="8521769" cy="571500"/>
          </a:xfrm>
          <a:prstGeom prst="rect">
            <a:avLst/>
          </a:prstGeom>
          <a:noFill/>
        </p:spPr>
        <p:txBody>
          <a:bodyPr/>
          <a:lstStyle/>
          <a:p>
            <a:pPr algn="ctr">
              <a:defRPr/>
            </a:pPr>
            <a:r>
              <a:rPr lang="en-US" sz="2400" b="1" dirty="0">
                <a:solidFill>
                  <a:schemeClr val="accent1">
                    <a:lumMod val="75000"/>
                  </a:schemeClr>
                </a:solidFill>
              </a:rPr>
              <a:t>Platinum Stepped sample and Region of Interest Results</a:t>
            </a:r>
            <a:endParaRPr lang="en-US" sz="2400" dirty="0">
              <a:solidFill>
                <a:schemeClr val="accent1">
                  <a:lumMod val="75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D19A00-48C6-41C7-94D8-CEE92A43265D}"/>
              </a:ext>
            </a:extLst>
          </p:cNvPr>
          <p:cNvSpPr/>
          <p:nvPr/>
        </p:nvSpPr>
        <p:spPr bwMode="auto">
          <a:xfrm>
            <a:off x="487362" y="5969000"/>
            <a:ext cx="4037537" cy="369888"/>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pic>
        <p:nvPicPr>
          <p:cNvPr id="20483" name="Picture 4">
            <a:extLst>
              <a:ext uri="{FF2B5EF4-FFF2-40B4-BE49-F238E27FC236}">
                <a16:creationId xmlns:a16="http://schemas.microsoft.com/office/drawing/2014/main" id="{F59E1487-8C33-4F20-AE01-3982EDCD39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363" y="897017"/>
            <a:ext cx="2805290" cy="22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5">
            <a:extLst>
              <a:ext uri="{FF2B5EF4-FFF2-40B4-BE49-F238E27FC236}">
                <a16:creationId xmlns:a16="http://schemas.microsoft.com/office/drawing/2014/main" id="{C2E22493-0108-42BC-BE0F-C79CE6A0E7B6}"/>
              </a:ext>
            </a:extLst>
          </p:cNvPr>
          <p:cNvSpPr>
            <a:spLocks noChangeArrowheads="1"/>
          </p:cNvSpPr>
          <p:nvPr/>
        </p:nvSpPr>
        <p:spPr bwMode="auto">
          <a:xfrm>
            <a:off x="487363" y="5969000"/>
            <a:ext cx="5541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latin typeface="Calibri" panose="020F0502020204030204" pitchFamily="34" charset="0"/>
                <a:cs typeface="Calibri" panose="020F0502020204030204" pitchFamily="34" charset="0"/>
              </a:rPr>
              <a:t>19.5 nm HWHF parallelism base on DSWLI</a:t>
            </a:r>
          </a:p>
        </p:txBody>
      </p:sp>
      <p:pic>
        <p:nvPicPr>
          <p:cNvPr id="20485" name="Picture 7">
            <a:extLst>
              <a:ext uri="{FF2B5EF4-FFF2-40B4-BE49-F238E27FC236}">
                <a16:creationId xmlns:a16="http://schemas.microsoft.com/office/drawing/2014/main" id="{66D14B44-EDE8-4A5A-B68A-21656A32F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3" y="3353664"/>
            <a:ext cx="2807157" cy="22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9">
            <a:extLst>
              <a:ext uri="{FF2B5EF4-FFF2-40B4-BE49-F238E27FC236}">
                <a16:creationId xmlns:a16="http://schemas.microsoft.com/office/drawing/2014/main" id="{5D9358A5-D927-436E-A2AD-E68663901F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5416"/>
          <a:stretch/>
        </p:blipFill>
        <p:spPr bwMode="auto">
          <a:xfrm>
            <a:off x="3738815" y="3136814"/>
            <a:ext cx="2344800" cy="2645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2815D55B-A1A2-4AC1-B6F0-E3C16B4E6C4B}"/>
              </a:ext>
            </a:extLst>
          </p:cNvPr>
          <p:cNvSpPr txBox="1"/>
          <p:nvPr/>
        </p:nvSpPr>
        <p:spPr>
          <a:xfrm>
            <a:off x="6194324" y="3136815"/>
            <a:ext cx="2777554" cy="3323987"/>
          </a:xfrm>
          <a:prstGeom prst="rect">
            <a:avLst/>
          </a:prstGeom>
          <a:noFill/>
        </p:spPr>
        <p:txBody>
          <a:bodyPr wrap="square">
            <a:spAutoFit/>
          </a:bodyPr>
          <a:lstStyle/>
          <a:p>
            <a:pPr>
              <a:defRPr/>
            </a:pPr>
            <a:r>
              <a:rPr lang="en-US" sz="1200" b="1" dirty="0"/>
              <a:t>Process development</a:t>
            </a:r>
            <a:endParaRPr lang="en-US" sz="1200" dirty="0"/>
          </a:p>
          <a:p>
            <a:pPr marL="171450" indent="-171450">
              <a:buFont typeface="Arial" panose="020B0604020202020204" pitchFamily="34" charset="0"/>
              <a:buChar char="•"/>
              <a:defRPr/>
            </a:pPr>
            <a:r>
              <a:rPr lang="en-US" sz="1200" dirty="0"/>
              <a:t>Initial tests  0° rake tools</a:t>
            </a:r>
          </a:p>
          <a:p>
            <a:pPr marL="171450" indent="-171450">
              <a:buFont typeface="Arial" panose="020B0604020202020204" pitchFamily="34" charset="0"/>
              <a:buChar char="•"/>
              <a:defRPr/>
            </a:pPr>
            <a:r>
              <a:rPr lang="en-US" sz="1200" dirty="0"/>
              <a:t>Cutting fluid- </a:t>
            </a:r>
            <a:r>
              <a:rPr lang="en-US" sz="1200" dirty="0" err="1"/>
              <a:t>EcoCut</a:t>
            </a:r>
            <a:endParaRPr lang="en-US" sz="1200" dirty="0"/>
          </a:p>
          <a:p>
            <a:pPr marL="171450" indent="-171450">
              <a:buFont typeface="Arial" panose="020B0604020202020204" pitchFamily="34" charset="0"/>
              <a:buChar char="•"/>
              <a:defRPr/>
            </a:pPr>
            <a:r>
              <a:rPr lang="en-US" sz="1200" dirty="0"/>
              <a:t>Limited to 100nm depth of cut</a:t>
            </a:r>
          </a:p>
          <a:p>
            <a:pPr>
              <a:defRPr/>
            </a:pPr>
            <a:endParaRPr lang="en-US" sz="1200" dirty="0"/>
          </a:p>
          <a:p>
            <a:pPr>
              <a:defRPr/>
            </a:pPr>
            <a:r>
              <a:rPr lang="en-US" sz="1200" dirty="0"/>
              <a:t>Note: Legacy Ta tools +25° rake angle</a:t>
            </a:r>
          </a:p>
          <a:p>
            <a:pPr>
              <a:defRPr/>
            </a:pPr>
            <a:endParaRPr lang="en-US" sz="1200" dirty="0"/>
          </a:p>
          <a:p>
            <a:pPr>
              <a:defRPr/>
            </a:pPr>
            <a:r>
              <a:rPr lang="en-US" sz="1200" b="1" dirty="0"/>
              <a:t>We then partnered with tool vender to manufacture SPDT replaceable insert tools at +25° rake angle</a:t>
            </a:r>
          </a:p>
          <a:p>
            <a:pPr>
              <a:defRPr/>
            </a:pPr>
            <a:endParaRPr lang="en-US" sz="1200" dirty="0"/>
          </a:p>
          <a:p>
            <a:pPr>
              <a:defRPr/>
            </a:pPr>
            <a:r>
              <a:rPr lang="en-US" sz="1200" dirty="0"/>
              <a:t>Results</a:t>
            </a:r>
          </a:p>
          <a:p>
            <a:pPr marL="171450" indent="-171450">
              <a:buFont typeface="Arial" panose="020B0604020202020204" pitchFamily="34" charset="0"/>
              <a:buChar char="•"/>
              <a:defRPr/>
            </a:pPr>
            <a:r>
              <a:rPr lang="en-US" sz="1200" dirty="0"/>
              <a:t>&lt; 15nm Ra</a:t>
            </a:r>
          </a:p>
          <a:p>
            <a:pPr marL="171450" indent="-171450">
              <a:buFont typeface="Arial" panose="020B0604020202020204" pitchFamily="34" charset="0"/>
              <a:buChar char="•"/>
              <a:defRPr/>
            </a:pPr>
            <a:r>
              <a:rPr lang="en-US" sz="1200" dirty="0"/>
              <a:t>300nm depth of cut</a:t>
            </a:r>
          </a:p>
          <a:p>
            <a:pPr marL="171450" indent="-171450">
              <a:buFont typeface="Arial" panose="020B0604020202020204" pitchFamily="34" charset="0"/>
              <a:buChar char="•"/>
              <a:defRPr/>
            </a:pPr>
            <a:r>
              <a:rPr lang="en-US" sz="1200" dirty="0"/>
              <a:t>20nm HWHM in ROI</a:t>
            </a:r>
          </a:p>
          <a:p>
            <a:pPr marL="171450" indent="-171450">
              <a:buFont typeface="Arial" panose="020B0604020202020204" pitchFamily="34" charset="0"/>
              <a:buChar char="•"/>
              <a:defRPr/>
            </a:pPr>
            <a:endParaRPr lang="en-US" sz="1200" dirty="0"/>
          </a:p>
          <a:p>
            <a:pPr>
              <a:defRPr/>
            </a:pPr>
            <a:endParaRPr lang="en-US" dirty="0"/>
          </a:p>
        </p:txBody>
      </p:sp>
      <p:grpSp>
        <p:nvGrpSpPr>
          <p:cNvPr id="8" name="Group 7">
            <a:extLst>
              <a:ext uri="{FF2B5EF4-FFF2-40B4-BE49-F238E27FC236}">
                <a16:creationId xmlns:a16="http://schemas.microsoft.com/office/drawing/2014/main" id="{588180E8-3BD2-4824-A60C-E86AD6C0A000}"/>
              </a:ext>
            </a:extLst>
          </p:cNvPr>
          <p:cNvGrpSpPr/>
          <p:nvPr/>
        </p:nvGrpSpPr>
        <p:grpSpPr>
          <a:xfrm>
            <a:off x="3738815" y="748698"/>
            <a:ext cx="4581020" cy="2201750"/>
            <a:chOff x="4087756" y="588191"/>
            <a:chExt cx="4301552" cy="1899592"/>
          </a:xfrm>
        </p:grpSpPr>
        <p:sp>
          <p:nvSpPr>
            <p:cNvPr id="7" name="Rectangle 6">
              <a:extLst>
                <a:ext uri="{FF2B5EF4-FFF2-40B4-BE49-F238E27FC236}">
                  <a16:creationId xmlns:a16="http://schemas.microsoft.com/office/drawing/2014/main" id="{2295F9E3-E9F7-4862-B88B-EE950388FEA9}"/>
                </a:ext>
              </a:extLst>
            </p:cNvPr>
            <p:cNvSpPr/>
            <p:nvPr/>
          </p:nvSpPr>
          <p:spPr bwMode="auto">
            <a:xfrm>
              <a:off x="4087756" y="588191"/>
              <a:ext cx="4301552" cy="1899592"/>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grpSp>
          <p:nvGrpSpPr>
            <p:cNvPr id="6" name="Group 5">
              <a:extLst>
                <a:ext uri="{FF2B5EF4-FFF2-40B4-BE49-F238E27FC236}">
                  <a16:creationId xmlns:a16="http://schemas.microsoft.com/office/drawing/2014/main" id="{15610FF0-B47B-492F-AB90-C18127069F70}"/>
                </a:ext>
              </a:extLst>
            </p:cNvPr>
            <p:cNvGrpSpPr/>
            <p:nvPr/>
          </p:nvGrpSpPr>
          <p:grpSpPr>
            <a:xfrm>
              <a:off x="4164022" y="693451"/>
              <a:ext cx="4149021" cy="1688369"/>
              <a:chOff x="3874953" y="585669"/>
              <a:chExt cx="4149021" cy="1688369"/>
            </a:xfrm>
          </p:grpSpPr>
          <p:pic>
            <p:nvPicPr>
              <p:cNvPr id="4" name="Picture 3">
                <a:extLst>
                  <a:ext uri="{FF2B5EF4-FFF2-40B4-BE49-F238E27FC236}">
                    <a16:creationId xmlns:a16="http://schemas.microsoft.com/office/drawing/2014/main" id="{BD1B9344-51C5-4DD0-929F-477C480C297E}"/>
                  </a:ext>
                </a:extLst>
              </p:cNvPr>
              <p:cNvPicPr>
                <a:picLocks noChangeAspect="1"/>
              </p:cNvPicPr>
              <p:nvPr/>
            </p:nvPicPr>
            <p:blipFill rotWithShape="1">
              <a:blip r:embed="rId5"/>
              <a:srcRect l="20925" t="31678" r="10086" b="35061"/>
              <a:stretch/>
            </p:blipFill>
            <p:spPr>
              <a:xfrm rot="10800000">
                <a:off x="3940698" y="585669"/>
                <a:ext cx="4017530" cy="1411370"/>
              </a:xfrm>
              <a:prstGeom prst="rect">
                <a:avLst/>
              </a:prstGeom>
            </p:spPr>
          </p:pic>
          <p:sp>
            <p:nvSpPr>
              <p:cNvPr id="5" name="TextBox 4">
                <a:extLst>
                  <a:ext uri="{FF2B5EF4-FFF2-40B4-BE49-F238E27FC236}">
                    <a16:creationId xmlns:a16="http://schemas.microsoft.com/office/drawing/2014/main" id="{67FC1C75-101D-446E-B6B8-446D5D2B2BD8}"/>
                  </a:ext>
                </a:extLst>
              </p:cNvPr>
              <p:cNvSpPr txBox="1"/>
              <p:nvPr/>
            </p:nvSpPr>
            <p:spPr>
              <a:xfrm>
                <a:off x="3874953" y="1997039"/>
                <a:ext cx="4149021" cy="276999"/>
              </a:xfrm>
              <a:prstGeom prst="rect">
                <a:avLst/>
              </a:prstGeom>
              <a:noFill/>
            </p:spPr>
            <p:txBody>
              <a:bodyPr wrap="none" rtlCol="0">
                <a:spAutoFit/>
              </a:bodyPr>
              <a:lstStyle/>
              <a:p>
                <a:r>
                  <a:rPr lang="en-US" sz="1200" dirty="0"/>
                  <a:t>1972 Legacy carbide tool designed by LLNL for turning Ta </a:t>
                </a:r>
              </a:p>
            </p:txBody>
          </p:sp>
        </p:grpSp>
      </p:grpSp>
      <p:sp>
        <p:nvSpPr>
          <p:cNvPr id="13" name="Title 2">
            <a:extLst>
              <a:ext uri="{FF2B5EF4-FFF2-40B4-BE49-F238E27FC236}">
                <a16:creationId xmlns:a16="http://schemas.microsoft.com/office/drawing/2014/main" id="{F8DC1F03-A9C5-4F84-AD83-CA01C3983CD3}"/>
              </a:ext>
            </a:extLst>
          </p:cNvPr>
          <p:cNvSpPr>
            <a:spLocks noGrp="1"/>
          </p:cNvSpPr>
          <p:nvPr>
            <p:ph type="title"/>
          </p:nvPr>
        </p:nvSpPr>
        <p:spPr>
          <a:xfrm>
            <a:off x="487363" y="139437"/>
            <a:ext cx="8229600" cy="496089"/>
          </a:xfrm>
        </p:spPr>
        <p:txBody>
          <a:bodyPr/>
          <a:lstStyle/>
          <a:p>
            <a:pPr eaLnBrk="1" hangingPunct="1">
              <a:defRPr/>
            </a:pPr>
            <a:r>
              <a:rPr lang="en-US" dirty="0"/>
              <a:t>Machining of Tantalum (manhole cover) for EOS targets</a:t>
            </a:r>
            <a:br>
              <a:rPr lang="en-US" dirty="0"/>
            </a:br>
            <a:endParaRPr lang="en-US" sz="1200" dirty="0"/>
          </a:p>
        </p:txBody>
      </p:sp>
      <p:cxnSp>
        <p:nvCxnSpPr>
          <p:cNvPr id="9" name="Straight Connector 8">
            <a:extLst>
              <a:ext uri="{FF2B5EF4-FFF2-40B4-BE49-F238E27FC236}">
                <a16:creationId xmlns:a16="http://schemas.microsoft.com/office/drawing/2014/main" id="{1394722A-5E9A-4A61-80EB-FD1280FAA136}"/>
              </a:ext>
            </a:extLst>
          </p:cNvPr>
          <p:cNvCxnSpPr>
            <a:cxnSpLocks/>
          </p:cNvCxnSpPr>
          <p:nvPr/>
        </p:nvCxnSpPr>
        <p:spPr>
          <a:xfrm>
            <a:off x="3890053" y="997493"/>
            <a:ext cx="634847" cy="379858"/>
          </a:xfrm>
          <a:prstGeom prst="line">
            <a:avLst/>
          </a:prstGeom>
          <a:ln w="952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89DC2CE-450C-46A7-AEBD-5D48DB657146}"/>
              </a:ext>
            </a:extLst>
          </p:cNvPr>
          <p:cNvCxnSpPr>
            <a:cxnSpLocks/>
          </p:cNvCxnSpPr>
          <p:nvPr/>
        </p:nvCxnSpPr>
        <p:spPr>
          <a:xfrm>
            <a:off x="3890053" y="1187422"/>
            <a:ext cx="777812" cy="0"/>
          </a:xfrm>
          <a:prstGeom prst="line">
            <a:avLst/>
          </a:prstGeom>
          <a:ln w="952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84AE677-27D7-4F96-B7A6-819401B31B64}"/>
              </a:ext>
            </a:extLst>
          </p:cNvPr>
          <p:cNvSpPr txBox="1"/>
          <p:nvPr/>
        </p:nvSpPr>
        <p:spPr>
          <a:xfrm>
            <a:off x="4379663" y="1151898"/>
            <a:ext cx="336952" cy="215444"/>
          </a:xfrm>
          <a:prstGeom prst="rect">
            <a:avLst/>
          </a:prstGeom>
          <a:noFill/>
        </p:spPr>
        <p:txBody>
          <a:bodyPr wrap="none" rtlCol="0">
            <a:spAutoFit/>
          </a:bodyPr>
          <a:lstStyle/>
          <a:p>
            <a:r>
              <a:rPr lang="en-US" sz="800" dirty="0"/>
              <a:t>25º</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62DB1E-03B9-4C26-9E79-94A34146D25D}"/>
              </a:ext>
            </a:extLst>
          </p:cNvPr>
          <p:cNvSpPr>
            <a:spLocks noGrp="1"/>
          </p:cNvSpPr>
          <p:nvPr>
            <p:ph type="title"/>
          </p:nvPr>
        </p:nvSpPr>
        <p:spPr>
          <a:xfrm>
            <a:off x="562941" y="326715"/>
            <a:ext cx="8183217" cy="522615"/>
          </a:xfrm>
        </p:spPr>
        <p:txBody>
          <a:bodyPr/>
          <a:lstStyle/>
          <a:p>
            <a:pPr eaLnBrk="1" hangingPunct="1">
              <a:defRPr/>
            </a:pPr>
            <a:r>
              <a:rPr lang="en-US" dirty="0"/>
              <a:t>Machining of an Iron (99.99%) disk for diffraction targets TARDIS</a:t>
            </a:r>
          </a:p>
        </p:txBody>
      </p:sp>
      <p:pic>
        <p:nvPicPr>
          <p:cNvPr id="19459" name="Picture 3">
            <a:extLst>
              <a:ext uri="{FF2B5EF4-FFF2-40B4-BE49-F238E27FC236}">
                <a16:creationId xmlns:a16="http://schemas.microsoft.com/office/drawing/2014/main" id="{30CDA06C-9BB7-4DC4-A4D4-3483BB7C57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3612" b="19992"/>
          <a:stretch/>
        </p:blipFill>
        <p:spPr bwMode="auto">
          <a:xfrm>
            <a:off x="4341882" y="1114006"/>
            <a:ext cx="3768448" cy="2959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a:extLst>
              <a:ext uri="{FF2B5EF4-FFF2-40B4-BE49-F238E27FC236}">
                <a16:creationId xmlns:a16="http://schemas.microsoft.com/office/drawing/2014/main" id="{E59B6883-6845-4BFC-A515-6704D5A13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941" y="1114006"/>
            <a:ext cx="3087135" cy="231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a:extLst>
              <a:ext uri="{FF2B5EF4-FFF2-40B4-BE49-F238E27FC236}">
                <a16:creationId xmlns:a16="http://schemas.microsoft.com/office/drawing/2014/main" id="{55DE5AA1-47CE-4B5C-A504-23C9AA5F38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32" y="3648339"/>
            <a:ext cx="3092844" cy="242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Box 6">
            <a:extLst>
              <a:ext uri="{FF2B5EF4-FFF2-40B4-BE49-F238E27FC236}">
                <a16:creationId xmlns:a16="http://schemas.microsoft.com/office/drawing/2014/main" id="{5EF2927B-7708-4F3D-B81A-DF9261EBAE31}"/>
              </a:ext>
            </a:extLst>
          </p:cNvPr>
          <p:cNvSpPr txBox="1">
            <a:spLocks noChangeArrowheads="1"/>
          </p:cNvSpPr>
          <p:nvPr/>
        </p:nvSpPr>
        <p:spPr bwMode="auto">
          <a:xfrm>
            <a:off x="4170999" y="4158272"/>
            <a:ext cx="457515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285750" indent="-285750">
              <a:buFont typeface="Arial" panose="020B0604020202020204" pitchFamily="34" charset="0"/>
              <a:buChar char="•"/>
            </a:pPr>
            <a:r>
              <a:rPr lang="en-US" altLang="en-US" dirty="0"/>
              <a:t>Lapping and polishing has resulted in very low yields.</a:t>
            </a:r>
          </a:p>
          <a:p>
            <a:pPr marL="285750" indent="-285750">
              <a:buFont typeface="Arial" panose="020B0604020202020204" pitchFamily="34" charset="0"/>
              <a:buChar char="•"/>
            </a:pPr>
            <a:r>
              <a:rPr lang="en-US" altLang="en-US" dirty="0"/>
              <a:t>DT was a last resort but offered a quick turnaround  </a:t>
            </a:r>
          </a:p>
          <a:p>
            <a:pPr marL="285750" indent="-285750">
              <a:buFont typeface="Arial" panose="020B0604020202020204" pitchFamily="34" charset="0"/>
              <a:buChar char="•"/>
            </a:pPr>
            <a:r>
              <a:rPr lang="en-US" altLang="en-US" dirty="0"/>
              <a:t>16nm Ra Surface roughness measured on the white light interferometer (WLI)</a:t>
            </a:r>
          </a:p>
          <a:p>
            <a:pPr marL="285750" indent="-285750">
              <a:buFont typeface="Arial" panose="020B0604020202020204" pitchFamily="34" charset="0"/>
              <a:buChar char="•"/>
            </a:pPr>
            <a:r>
              <a:rPr lang="en-US" altLang="en-US" dirty="0"/>
              <a:t>100% yield (4 Disks)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43185A-FA50-4E8B-A165-30B6422D939C}"/>
              </a:ext>
            </a:extLst>
          </p:cNvPr>
          <p:cNvSpPr>
            <a:spLocks noGrp="1"/>
          </p:cNvSpPr>
          <p:nvPr>
            <p:ph type="title"/>
          </p:nvPr>
        </p:nvSpPr>
        <p:spPr>
          <a:xfrm>
            <a:off x="335676" y="451087"/>
            <a:ext cx="8229600" cy="541581"/>
          </a:xfrm>
        </p:spPr>
        <p:txBody>
          <a:bodyPr/>
          <a:lstStyle/>
          <a:p>
            <a:r>
              <a:rPr lang="en-US" dirty="0"/>
              <a:t>Machining of MgO for EOS targets</a:t>
            </a:r>
          </a:p>
        </p:txBody>
      </p:sp>
      <p:graphicFrame>
        <p:nvGraphicFramePr>
          <p:cNvPr id="4" name="Table 3">
            <a:extLst>
              <a:ext uri="{FF2B5EF4-FFF2-40B4-BE49-F238E27FC236}">
                <a16:creationId xmlns:a16="http://schemas.microsoft.com/office/drawing/2014/main" id="{93E25797-7C04-41A9-B170-80D5E54FB3A5}"/>
              </a:ext>
            </a:extLst>
          </p:cNvPr>
          <p:cNvGraphicFramePr>
            <a:graphicFrameLocks noGrp="1"/>
          </p:cNvGraphicFramePr>
          <p:nvPr>
            <p:extLst>
              <p:ext uri="{D42A27DB-BD31-4B8C-83A1-F6EECF244321}">
                <p14:modId xmlns:p14="http://schemas.microsoft.com/office/powerpoint/2010/main" val="4050905655"/>
              </p:ext>
            </p:extLst>
          </p:nvPr>
        </p:nvGraphicFramePr>
        <p:xfrm>
          <a:off x="387350" y="1710066"/>
          <a:ext cx="8369300" cy="1700320"/>
        </p:xfrm>
        <a:graphic>
          <a:graphicData uri="http://schemas.openxmlformats.org/drawingml/2006/table">
            <a:tbl>
              <a:tblPr firstRow="1" bandRow="1">
                <a:tableStyleId>{5C22544A-7EE6-4342-B048-85BDC9FD1C3A}</a:tableStyleId>
              </a:tblPr>
              <a:tblGrid>
                <a:gridCol w="1197429">
                  <a:extLst>
                    <a:ext uri="{9D8B030D-6E8A-4147-A177-3AD203B41FA5}">
                      <a16:colId xmlns:a16="http://schemas.microsoft.com/office/drawing/2014/main" val="20000"/>
                    </a:ext>
                  </a:extLst>
                </a:gridCol>
                <a:gridCol w="1197429">
                  <a:extLst>
                    <a:ext uri="{9D8B030D-6E8A-4147-A177-3AD203B41FA5}">
                      <a16:colId xmlns:a16="http://schemas.microsoft.com/office/drawing/2014/main" val="20001"/>
                    </a:ext>
                  </a:extLst>
                </a:gridCol>
                <a:gridCol w="1197429">
                  <a:extLst>
                    <a:ext uri="{9D8B030D-6E8A-4147-A177-3AD203B41FA5}">
                      <a16:colId xmlns:a16="http://schemas.microsoft.com/office/drawing/2014/main" val="20002"/>
                    </a:ext>
                  </a:extLst>
                </a:gridCol>
                <a:gridCol w="1197429">
                  <a:extLst>
                    <a:ext uri="{9D8B030D-6E8A-4147-A177-3AD203B41FA5}">
                      <a16:colId xmlns:a16="http://schemas.microsoft.com/office/drawing/2014/main" val="20003"/>
                    </a:ext>
                  </a:extLst>
                </a:gridCol>
                <a:gridCol w="1197429">
                  <a:extLst>
                    <a:ext uri="{9D8B030D-6E8A-4147-A177-3AD203B41FA5}">
                      <a16:colId xmlns:a16="http://schemas.microsoft.com/office/drawing/2014/main" val="20004"/>
                    </a:ext>
                  </a:extLst>
                </a:gridCol>
                <a:gridCol w="1197429">
                  <a:extLst>
                    <a:ext uri="{9D8B030D-6E8A-4147-A177-3AD203B41FA5}">
                      <a16:colId xmlns:a16="http://schemas.microsoft.com/office/drawing/2014/main" val="20005"/>
                    </a:ext>
                  </a:extLst>
                </a:gridCol>
                <a:gridCol w="1184726">
                  <a:extLst>
                    <a:ext uri="{9D8B030D-6E8A-4147-A177-3AD203B41FA5}">
                      <a16:colId xmlns:a16="http://schemas.microsoft.com/office/drawing/2014/main" val="20006"/>
                    </a:ext>
                  </a:extLst>
                </a:gridCol>
              </a:tblGrid>
              <a:tr h="566773">
                <a:tc>
                  <a:txBody>
                    <a:bodyPr/>
                    <a:lstStyle/>
                    <a:p>
                      <a:pPr algn="ctr"/>
                      <a:r>
                        <a:rPr lang="en-US" sz="1000" dirty="0"/>
                        <a:t>Tool Specification</a:t>
                      </a:r>
                    </a:p>
                  </a:txBody>
                  <a:tcPr/>
                </a:tc>
                <a:tc>
                  <a:txBody>
                    <a:bodyPr/>
                    <a:lstStyle/>
                    <a:p>
                      <a:pPr algn="ctr"/>
                      <a:r>
                        <a:rPr lang="en-US" sz="1200" dirty="0"/>
                        <a:t>Tool Radius</a:t>
                      </a:r>
                    </a:p>
                  </a:txBody>
                  <a:tcPr/>
                </a:tc>
                <a:tc>
                  <a:txBody>
                    <a:bodyPr/>
                    <a:lstStyle/>
                    <a:p>
                      <a:pPr algn="ctr"/>
                      <a:r>
                        <a:rPr lang="en-US" sz="1200" dirty="0"/>
                        <a:t>Tool Rake Angle</a:t>
                      </a:r>
                    </a:p>
                  </a:txBody>
                  <a:tcPr/>
                </a:tc>
                <a:tc>
                  <a:txBody>
                    <a:bodyPr/>
                    <a:lstStyle/>
                    <a:p>
                      <a:pPr algn="ctr"/>
                      <a:r>
                        <a:rPr lang="en-US" sz="1200" dirty="0"/>
                        <a:t>Depth of Cut (DOC)</a:t>
                      </a:r>
                    </a:p>
                  </a:txBody>
                  <a:tcPr/>
                </a:tc>
                <a:tc>
                  <a:txBody>
                    <a:bodyPr/>
                    <a:lstStyle/>
                    <a:p>
                      <a:pPr algn="ctr"/>
                      <a:r>
                        <a:rPr lang="en-US" sz="1200" dirty="0"/>
                        <a:t>Feed Rate (FR)</a:t>
                      </a:r>
                    </a:p>
                  </a:txBody>
                  <a:tcPr/>
                </a:tc>
                <a:tc>
                  <a:txBody>
                    <a:bodyPr/>
                    <a:lstStyle/>
                    <a:p>
                      <a:pPr algn="ctr"/>
                      <a:r>
                        <a:rPr lang="en-US" sz="1200" dirty="0"/>
                        <a:t>Total infeed</a:t>
                      </a:r>
                    </a:p>
                  </a:txBody>
                  <a:tcPr/>
                </a:tc>
                <a:tc>
                  <a:txBody>
                    <a:bodyPr/>
                    <a:lstStyle/>
                    <a:p>
                      <a:pPr algn="ctr"/>
                      <a:r>
                        <a:rPr lang="en-US" sz="1200" dirty="0"/>
                        <a:t>Surface Finish</a:t>
                      </a:r>
                    </a:p>
                  </a:txBody>
                  <a:tcPr/>
                </a:tc>
                <a:extLst>
                  <a:ext uri="{0D108BD9-81ED-4DB2-BD59-A6C34878D82A}">
                    <a16:rowId xmlns:a16="http://schemas.microsoft.com/office/drawing/2014/main" val="10000"/>
                  </a:ext>
                </a:extLst>
              </a:tr>
              <a:tr h="377849">
                <a:tc>
                  <a:txBody>
                    <a:bodyPr/>
                    <a:lstStyle/>
                    <a:p>
                      <a:pPr algn="l"/>
                      <a:r>
                        <a:rPr lang="en-US" sz="1200" dirty="0"/>
                        <a:t>Test</a:t>
                      </a:r>
                      <a:r>
                        <a:rPr lang="en-US" sz="1200" baseline="0" dirty="0"/>
                        <a:t> Cut 1</a:t>
                      </a:r>
                      <a:endParaRPr lang="en-US" sz="1200" dirty="0"/>
                    </a:p>
                  </a:txBody>
                  <a:tcPr/>
                </a:tc>
                <a:tc>
                  <a:txBody>
                    <a:bodyPr/>
                    <a:lstStyle/>
                    <a:p>
                      <a:pPr algn="ctr"/>
                      <a:r>
                        <a:rPr lang="en-US" sz="1200" dirty="0"/>
                        <a:t>.025mm</a:t>
                      </a:r>
                    </a:p>
                  </a:txBody>
                  <a:tcPr/>
                </a:tc>
                <a:tc>
                  <a:txBody>
                    <a:bodyPr/>
                    <a:lstStyle/>
                    <a:p>
                      <a:pPr algn="ctr"/>
                      <a:r>
                        <a:rPr lang="en-US" sz="1200" dirty="0"/>
                        <a:t>0°</a:t>
                      </a:r>
                    </a:p>
                  </a:txBody>
                  <a:tcPr/>
                </a:tc>
                <a:tc>
                  <a:txBody>
                    <a:bodyPr/>
                    <a:lstStyle/>
                    <a:p>
                      <a:pPr algn="ctr"/>
                      <a:r>
                        <a:rPr lang="en-US" sz="1200" dirty="0"/>
                        <a:t>.002mm</a:t>
                      </a:r>
                    </a:p>
                  </a:txBody>
                  <a:tcPr/>
                </a:tc>
                <a:tc>
                  <a:txBody>
                    <a:bodyPr/>
                    <a:lstStyle/>
                    <a:p>
                      <a:pPr algn="ctr"/>
                      <a:r>
                        <a:rPr lang="en-US" sz="1200" dirty="0"/>
                        <a:t>5mm/min</a:t>
                      </a:r>
                    </a:p>
                  </a:txBody>
                  <a:tcPr/>
                </a:tc>
                <a:tc>
                  <a:txBody>
                    <a:bodyPr/>
                    <a:lstStyle/>
                    <a:p>
                      <a:pPr algn="ctr"/>
                      <a:r>
                        <a:rPr lang="en-US" sz="1200" dirty="0"/>
                        <a:t>.026mm</a:t>
                      </a:r>
                    </a:p>
                  </a:txBody>
                  <a:tcPr/>
                </a:tc>
                <a:tc>
                  <a:txBody>
                    <a:bodyPr/>
                    <a:lstStyle/>
                    <a:p>
                      <a:pPr algn="ctr"/>
                      <a:r>
                        <a:rPr lang="en-US" sz="1200" dirty="0">
                          <a:solidFill>
                            <a:srgbClr val="FF0000"/>
                          </a:solidFill>
                        </a:rPr>
                        <a:t>Part</a:t>
                      </a:r>
                      <a:r>
                        <a:rPr lang="en-US" sz="1200" baseline="0" dirty="0">
                          <a:solidFill>
                            <a:srgbClr val="FF0000"/>
                          </a:solidFill>
                        </a:rPr>
                        <a:t> Shattered</a:t>
                      </a:r>
                      <a:endParaRPr lang="en-US" sz="1200" dirty="0">
                        <a:solidFill>
                          <a:srgbClr val="FF0000"/>
                        </a:solidFill>
                      </a:endParaRPr>
                    </a:p>
                  </a:txBody>
                  <a:tcPr/>
                </a:tc>
                <a:extLst>
                  <a:ext uri="{0D108BD9-81ED-4DB2-BD59-A6C34878D82A}">
                    <a16:rowId xmlns:a16="http://schemas.microsoft.com/office/drawing/2014/main" val="10001"/>
                  </a:ext>
                </a:extLst>
              </a:tr>
              <a:tr h="377849">
                <a:tc>
                  <a:txBody>
                    <a:bodyPr/>
                    <a:lstStyle/>
                    <a:p>
                      <a:pPr algn="l"/>
                      <a:r>
                        <a:rPr lang="en-US" sz="1200" dirty="0"/>
                        <a:t>Test</a:t>
                      </a:r>
                      <a:r>
                        <a:rPr lang="en-US" sz="1200" baseline="0" dirty="0"/>
                        <a:t> Cut 2</a:t>
                      </a:r>
                      <a:endParaRPr lang="en-US" sz="1200" dirty="0"/>
                    </a:p>
                  </a:txBody>
                  <a:tcPr/>
                </a:tc>
                <a:tc>
                  <a:txBody>
                    <a:bodyPr/>
                    <a:lstStyle/>
                    <a:p>
                      <a:pPr algn="ctr"/>
                      <a:r>
                        <a:rPr lang="en-US" sz="1200" dirty="0"/>
                        <a:t>.150mm</a:t>
                      </a:r>
                    </a:p>
                  </a:txBody>
                  <a:tcPr/>
                </a:tc>
                <a:tc>
                  <a:txBody>
                    <a:bodyPr/>
                    <a:lstStyle/>
                    <a:p>
                      <a:pPr algn="ctr"/>
                      <a:r>
                        <a:rPr lang="en-US" sz="1200" dirty="0"/>
                        <a:t>0°</a:t>
                      </a:r>
                    </a:p>
                  </a:txBody>
                  <a:tcPr/>
                </a:tc>
                <a:tc>
                  <a:txBody>
                    <a:bodyPr/>
                    <a:lstStyle/>
                    <a:p>
                      <a:pPr algn="ctr"/>
                      <a:r>
                        <a:rPr lang="en-US" sz="1200" dirty="0"/>
                        <a:t>.0005mm</a:t>
                      </a:r>
                    </a:p>
                  </a:txBody>
                  <a:tcPr/>
                </a:tc>
                <a:tc>
                  <a:txBody>
                    <a:bodyPr/>
                    <a:lstStyle/>
                    <a:p>
                      <a:pPr algn="ctr"/>
                      <a:r>
                        <a:rPr lang="en-US" sz="1200" dirty="0"/>
                        <a:t>3mm/min</a:t>
                      </a:r>
                    </a:p>
                  </a:txBody>
                  <a:tcPr/>
                </a:tc>
                <a:tc>
                  <a:txBody>
                    <a:bodyPr/>
                    <a:lstStyle/>
                    <a:p>
                      <a:pPr algn="ctr"/>
                      <a:r>
                        <a:rPr lang="en-US" sz="1200" dirty="0"/>
                        <a:t>.010mm</a:t>
                      </a:r>
                    </a:p>
                  </a:txBody>
                  <a:tcPr/>
                </a:tc>
                <a:tc>
                  <a:txBody>
                    <a:bodyPr/>
                    <a:lstStyle/>
                    <a:p>
                      <a:pPr algn="ctr"/>
                      <a:r>
                        <a:rPr lang="en-US" sz="1200" dirty="0"/>
                        <a:t>.752um Ra</a:t>
                      </a:r>
                    </a:p>
                  </a:txBody>
                  <a:tcPr/>
                </a:tc>
                <a:extLst>
                  <a:ext uri="{0D108BD9-81ED-4DB2-BD59-A6C34878D82A}">
                    <a16:rowId xmlns:a16="http://schemas.microsoft.com/office/drawing/2014/main" val="10002"/>
                  </a:ext>
                </a:extLst>
              </a:tr>
              <a:tr h="377849">
                <a:tc>
                  <a:txBody>
                    <a:bodyPr/>
                    <a:lstStyle/>
                    <a:p>
                      <a:pPr algn="l"/>
                      <a:r>
                        <a:rPr lang="en-US" sz="1200" dirty="0"/>
                        <a:t>Test Cut 3</a:t>
                      </a:r>
                    </a:p>
                  </a:txBody>
                  <a:tcPr/>
                </a:tc>
                <a:tc>
                  <a:txBody>
                    <a:bodyPr/>
                    <a:lstStyle/>
                    <a:p>
                      <a:pPr algn="ctr"/>
                      <a:r>
                        <a:rPr lang="en-US" sz="1200" dirty="0"/>
                        <a:t>.250mm</a:t>
                      </a:r>
                    </a:p>
                  </a:txBody>
                  <a:tcPr/>
                </a:tc>
                <a:tc>
                  <a:txBody>
                    <a:bodyPr/>
                    <a:lstStyle/>
                    <a:p>
                      <a:pPr algn="ctr"/>
                      <a:r>
                        <a:rPr lang="en-US" sz="1200" dirty="0"/>
                        <a:t>-30°</a:t>
                      </a:r>
                    </a:p>
                  </a:txBody>
                  <a:tcPr/>
                </a:tc>
                <a:tc>
                  <a:txBody>
                    <a:bodyPr/>
                    <a:lstStyle/>
                    <a:p>
                      <a:pPr algn="ctr"/>
                      <a:r>
                        <a:rPr lang="en-US" sz="1200" dirty="0"/>
                        <a:t>.0005mm</a:t>
                      </a:r>
                    </a:p>
                  </a:txBody>
                  <a:tcPr/>
                </a:tc>
                <a:tc>
                  <a:txBody>
                    <a:bodyPr/>
                    <a:lstStyle/>
                    <a:p>
                      <a:pPr algn="ctr"/>
                      <a:r>
                        <a:rPr lang="en-US" sz="1200" dirty="0"/>
                        <a:t>3mm/min</a:t>
                      </a:r>
                    </a:p>
                  </a:txBody>
                  <a:tcPr/>
                </a:tc>
                <a:tc>
                  <a:txBody>
                    <a:bodyPr/>
                    <a:lstStyle/>
                    <a:p>
                      <a:pPr algn="ctr"/>
                      <a:r>
                        <a:rPr lang="en-US" sz="1200" dirty="0"/>
                        <a:t>.004mm</a:t>
                      </a:r>
                    </a:p>
                  </a:txBody>
                  <a:tcPr/>
                </a:tc>
                <a:tc>
                  <a:txBody>
                    <a:bodyPr/>
                    <a:lstStyle/>
                    <a:p>
                      <a:pPr algn="ctr"/>
                      <a:r>
                        <a:rPr lang="en-US" sz="1200" dirty="0"/>
                        <a:t>.242um Ra</a:t>
                      </a:r>
                    </a:p>
                  </a:txBody>
                  <a:tcPr/>
                </a:tc>
                <a:extLst>
                  <a:ext uri="{0D108BD9-81ED-4DB2-BD59-A6C34878D82A}">
                    <a16:rowId xmlns:a16="http://schemas.microsoft.com/office/drawing/2014/main" val="10003"/>
                  </a:ext>
                </a:extLst>
              </a:tr>
            </a:tbl>
          </a:graphicData>
        </a:graphic>
      </p:graphicFrame>
      <p:sp>
        <p:nvSpPr>
          <p:cNvPr id="8" name="TextBox 7">
            <a:extLst>
              <a:ext uri="{FF2B5EF4-FFF2-40B4-BE49-F238E27FC236}">
                <a16:creationId xmlns:a16="http://schemas.microsoft.com/office/drawing/2014/main" id="{6777AE25-67CB-4060-820B-76BE62CE7F72}"/>
              </a:ext>
            </a:extLst>
          </p:cNvPr>
          <p:cNvSpPr txBox="1"/>
          <p:nvPr/>
        </p:nvSpPr>
        <p:spPr>
          <a:xfrm>
            <a:off x="6027057" y="1133782"/>
            <a:ext cx="2729593" cy="461665"/>
          </a:xfrm>
          <a:prstGeom prst="rect">
            <a:avLst/>
          </a:prstGeom>
          <a:noFill/>
        </p:spPr>
        <p:txBody>
          <a:bodyPr wrap="none" rtlCol="0">
            <a:spAutoFit/>
          </a:bodyPr>
          <a:lstStyle/>
          <a:p>
            <a:r>
              <a:rPr lang="en-US" sz="1200" dirty="0">
                <a:solidFill>
                  <a:srgbClr val="000000"/>
                </a:solidFill>
                <a:latin typeface="Calibri" panose="020F0502020204030204" pitchFamily="34" charset="0"/>
              </a:rPr>
              <a:t>Schafer Corp</a:t>
            </a:r>
          </a:p>
          <a:p>
            <a:r>
              <a:rPr lang="en-US" sz="1200" dirty="0">
                <a:latin typeface="Calibri" panose="020F0502020204030204" pitchFamily="34" charset="0"/>
                <a:cs typeface="Calibri" panose="020F0502020204030204" pitchFamily="34" charset="0"/>
              </a:rPr>
              <a:t>3 Day Cut Study June 2016:     3 Test Cuts</a:t>
            </a:r>
          </a:p>
        </p:txBody>
      </p:sp>
      <p:pic>
        <p:nvPicPr>
          <p:cNvPr id="15" name="Content Placeholder 3">
            <a:extLst>
              <a:ext uri="{FF2B5EF4-FFF2-40B4-BE49-F238E27FC236}">
                <a16:creationId xmlns:a16="http://schemas.microsoft.com/office/drawing/2014/main" id="{2AE08AA7-351C-4AAD-9C8A-68A5DBAE8A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570832" y="3977474"/>
            <a:ext cx="2351030" cy="1880824"/>
          </a:xfrm>
        </p:spPr>
      </p:pic>
      <p:pic>
        <p:nvPicPr>
          <p:cNvPr id="16" name="Picture 15">
            <a:extLst>
              <a:ext uri="{FF2B5EF4-FFF2-40B4-BE49-F238E27FC236}">
                <a16:creationId xmlns:a16="http://schemas.microsoft.com/office/drawing/2014/main" id="{CF1FE4D9-3C59-4F4A-9FF0-3B7CC596B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306274" y="3977474"/>
            <a:ext cx="2351028" cy="1880823"/>
          </a:xfrm>
          <a:prstGeom prst="rect">
            <a:avLst/>
          </a:prstGeom>
        </p:spPr>
      </p:pic>
      <p:pic>
        <p:nvPicPr>
          <p:cNvPr id="17" name="Picture 16">
            <a:extLst>
              <a:ext uri="{FF2B5EF4-FFF2-40B4-BE49-F238E27FC236}">
                <a16:creationId xmlns:a16="http://schemas.microsoft.com/office/drawing/2014/main" id="{262F53B9-BD87-43D2-AA41-D4E192005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983506" y="3977477"/>
            <a:ext cx="2351025" cy="1880820"/>
          </a:xfrm>
          <a:prstGeom prst="rect">
            <a:avLst/>
          </a:prstGeom>
        </p:spPr>
      </p:pic>
    </p:spTree>
    <p:extLst>
      <p:ext uri="{BB962C8B-B14F-4D97-AF65-F5344CB8AC3E}">
        <p14:creationId xmlns:p14="http://schemas.microsoft.com/office/powerpoint/2010/main" val="1833736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icrolamtechnologies.com/images/Diamond2.png">
            <a:extLst>
              <a:ext uri="{FF2B5EF4-FFF2-40B4-BE49-F238E27FC236}">
                <a16:creationId xmlns:a16="http://schemas.microsoft.com/office/drawing/2014/main" id="{E66C38E6-037E-4091-AC29-4015C7AA91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3992" y="1688232"/>
            <a:ext cx="959711" cy="13795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3676B073-A6F3-4428-9CE1-B44E9A7CCB3A}"/>
              </a:ext>
            </a:extLst>
          </p:cNvPr>
          <p:cNvGraphicFramePr>
            <a:graphicFrameLocks noGrp="1"/>
          </p:cNvGraphicFramePr>
          <p:nvPr>
            <p:extLst>
              <p:ext uri="{D42A27DB-BD31-4B8C-83A1-F6EECF244321}">
                <p14:modId xmlns:p14="http://schemas.microsoft.com/office/powerpoint/2010/main" val="2858849516"/>
              </p:ext>
            </p:extLst>
          </p:nvPr>
        </p:nvGraphicFramePr>
        <p:xfrm>
          <a:off x="353324" y="3694047"/>
          <a:ext cx="8380379" cy="1584960"/>
        </p:xfrm>
        <a:graphic>
          <a:graphicData uri="http://schemas.openxmlformats.org/drawingml/2006/table">
            <a:tbl>
              <a:tblPr firstRow="1" bandRow="1">
                <a:tableStyleId>{5C22544A-7EE6-4342-B048-85BDC9FD1C3A}</a:tableStyleId>
              </a:tblPr>
              <a:tblGrid>
                <a:gridCol w="1197197">
                  <a:extLst>
                    <a:ext uri="{9D8B030D-6E8A-4147-A177-3AD203B41FA5}">
                      <a16:colId xmlns:a16="http://schemas.microsoft.com/office/drawing/2014/main" val="20000"/>
                    </a:ext>
                  </a:extLst>
                </a:gridCol>
                <a:gridCol w="1197197">
                  <a:extLst>
                    <a:ext uri="{9D8B030D-6E8A-4147-A177-3AD203B41FA5}">
                      <a16:colId xmlns:a16="http://schemas.microsoft.com/office/drawing/2014/main" val="20001"/>
                    </a:ext>
                  </a:extLst>
                </a:gridCol>
                <a:gridCol w="1197197">
                  <a:extLst>
                    <a:ext uri="{9D8B030D-6E8A-4147-A177-3AD203B41FA5}">
                      <a16:colId xmlns:a16="http://schemas.microsoft.com/office/drawing/2014/main" val="20002"/>
                    </a:ext>
                  </a:extLst>
                </a:gridCol>
                <a:gridCol w="1197197">
                  <a:extLst>
                    <a:ext uri="{9D8B030D-6E8A-4147-A177-3AD203B41FA5}">
                      <a16:colId xmlns:a16="http://schemas.microsoft.com/office/drawing/2014/main" val="20003"/>
                    </a:ext>
                  </a:extLst>
                </a:gridCol>
                <a:gridCol w="1381792">
                  <a:extLst>
                    <a:ext uri="{9D8B030D-6E8A-4147-A177-3AD203B41FA5}">
                      <a16:colId xmlns:a16="http://schemas.microsoft.com/office/drawing/2014/main" val="20004"/>
                    </a:ext>
                  </a:extLst>
                </a:gridCol>
                <a:gridCol w="1012602">
                  <a:extLst>
                    <a:ext uri="{9D8B030D-6E8A-4147-A177-3AD203B41FA5}">
                      <a16:colId xmlns:a16="http://schemas.microsoft.com/office/drawing/2014/main" val="20005"/>
                    </a:ext>
                  </a:extLst>
                </a:gridCol>
                <a:gridCol w="1197197">
                  <a:extLst>
                    <a:ext uri="{9D8B030D-6E8A-4147-A177-3AD203B41FA5}">
                      <a16:colId xmlns:a16="http://schemas.microsoft.com/office/drawing/2014/main" val="20006"/>
                    </a:ext>
                  </a:extLst>
                </a:gridCol>
              </a:tblGrid>
              <a:tr h="383973">
                <a:tc>
                  <a:txBody>
                    <a:bodyPr/>
                    <a:lstStyle/>
                    <a:p>
                      <a:pPr algn="ctr"/>
                      <a:r>
                        <a:rPr lang="en-US" sz="1000" dirty="0"/>
                        <a:t>Tool Pass</a:t>
                      </a:r>
                    </a:p>
                  </a:txBody>
                  <a:tcPr/>
                </a:tc>
                <a:tc>
                  <a:txBody>
                    <a:bodyPr/>
                    <a:lstStyle/>
                    <a:p>
                      <a:pPr algn="ctr"/>
                      <a:r>
                        <a:rPr lang="en-US" sz="1000" dirty="0"/>
                        <a:t>Tool Radius</a:t>
                      </a:r>
                    </a:p>
                  </a:txBody>
                  <a:tcPr/>
                </a:tc>
                <a:tc>
                  <a:txBody>
                    <a:bodyPr/>
                    <a:lstStyle/>
                    <a:p>
                      <a:pPr algn="ctr"/>
                      <a:r>
                        <a:rPr lang="en-US" sz="1000" dirty="0"/>
                        <a:t>Tool Rake Angle</a:t>
                      </a:r>
                    </a:p>
                  </a:txBody>
                  <a:tcPr/>
                </a:tc>
                <a:tc>
                  <a:txBody>
                    <a:bodyPr/>
                    <a:lstStyle/>
                    <a:p>
                      <a:pPr algn="ctr"/>
                      <a:r>
                        <a:rPr lang="en-US" sz="1000" dirty="0"/>
                        <a:t>Depth of Cut (DOC)</a:t>
                      </a:r>
                    </a:p>
                  </a:txBody>
                  <a:tcPr/>
                </a:tc>
                <a:tc>
                  <a:txBody>
                    <a:bodyPr/>
                    <a:lstStyle/>
                    <a:p>
                      <a:pPr algn="ctr"/>
                      <a:r>
                        <a:rPr lang="en-US" sz="1000" dirty="0"/>
                        <a:t>Feed Rate (FR)</a:t>
                      </a:r>
                    </a:p>
                  </a:txBody>
                  <a:tcPr/>
                </a:tc>
                <a:tc>
                  <a:txBody>
                    <a:bodyPr/>
                    <a:lstStyle/>
                    <a:p>
                      <a:pPr algn="ctr"/>
                      <a:r>
                        <a:rPr lang="en-US" sz="1000" dirty="0"/>
                        <a:t>Laser Power</a:t>
                      </a:r>
                    </a:p>
                  </a:txBody>
                  <a:tcPr/>
                </a:tc>
                <a:tc>
                  <a:txBody>
                    <a:bodyPr/>
                    <a:lstStyle/>
                    <a:p>
                      <a:pPr algn="ctr"/>
                      <a:r>
                        <a:rPr lang="en-US" sz="1000" dirty="0"/>
                        <a:t>Surface Finish</a:t>
                      </a:r>
                    </a:p>
                  </a:txBody>
                  <a:tcPr/>
                </a:tc>
                <a:extLst>
                  <a:ext uri="{0D108BD9-81ED-4DB2-BD59-A6C34878D82A}">
                    <a16:rowId xmlns:a16="http://schemas.microsoft.com/office/drawing/2014/main" val="10000"/>
                  </a:ext>
                </a:extLst>
              </a:tr>
              <a:tr h="265537">
                <a:tc>
                  <a:txBody>
                    <a:bodyPr/>
                    <a:lstStyle/>
                    <a:p>
                      <a:r>
                        <a:rPr lang="en-US" sz="1200" dirty="0"/>
                        <a:t>1</a:t>
                      </a:r>
                    </a:p>
                  </a:txBody>
                  <a:tcPr/>
                </a:tc>
                <a:tc>
                  <a:txBody>
                    <a:bodyPr/>
                    <a:lstStyle/>
                    <a:p>
                      <a:r>
                        <a:rPr lang="en-US" sz="1200" dirty="0"/>
                        <a:t>.250mm</a:t>
                      </a:r>
                    </a:p>
                  </a:txBody>
                  <a:tcPr/>
                </a:tc>
                <a:tc>
                  <a:txBody>
                    <a:bodyPr/>
                    <a:lstStyle/>
                    <a:p>
                      <a:r>
                        <a:rPr lang="en-US" sz="1200" dirty="0"/>
                        <a:t>-35°</a:t>
                      </a:r>
                    </a:p>
                  </a:txBody>
                  <a:tcPr/>
                </a:tc>
                <a:tc>
                  <a:txBody>
                    <a:bodyPr/>
                    <a:lstStyle/>
                    <a:p>
                      <a:r>
                        <a:rPr lang="en-US" sz="1200" dirty="0"/>
                        <a:t>.008mm</a:t>
                      </a:r>
                    </a:p>
                  </a:txBody>
                  <a:tcPr/>
                </a:tc>
                <a:tc>
                  <a:txBody>
                    <a:bodyPr/>
                    <a:lstStyle/>
                    <a:p>
                      <a:r>
                        <a:rPr lang="en-US" sz="1200" dirty="0"/>
                        <a:t>4.25 mm/min</a:t>
                      </a:r>
                    </a:p>
                  </a:txBody>
                  <a:tcPr/>
                </a:tc>
                <a:tc>
                  <a:txBody>
                    <a:bodyPr/>
                    <a:lstStyle/>
                    <a:p>
                      <a:r>
                        <a:rPr lang="en-US" sz="1200" dirty="0"/>
                        <a:t>25%</a:t>
                      </a:r>
                    </a:p>
                  </a:txBody>
                  <a:tcPr/>
                </a:tc>
                <a:tc>
                  <a:txBody>
                    <a:bodyPr/>
                    <a:lstStyle/>
                    <a:p>
                      <a:pPr algn="ctr"/>
                      <a:r>
                        <a:rPr lang="en-US" sz="1200" dirty="0"/>
                        <a:t>128nm Sa</a:t>
                      </a:r>
                    </a:p>
                  </a:txBody>
                  <a:tcPr/>
                </a:tc>
                <a:extLst>
                  <a:ext uri="{0D108BD9-81ED-4DB2-BD59-A6C34878D82A}">
                    <a16:rowId xmlns:a16="http://schemas.microsoft.com/office/drawing/2014/main" val="10001"/>
                  </a:ext>
                </a:extLst>
              </a:tr>
              <a:tr h="451413">
                <a:tc>
                  <a:txBody>
                    <a:bodyPr/>
                    <a:lstStyle/>
                    <a:p>
                      <a:r>
                        <a:rPr lang="en-US" sz="1200" dirty="0"/>
                        <a:t>2</a:t>
                      </a:r>
                    </a:p>
                  </a:txBody>
                  <a:tcPr/>
                </a:tc>
                <a:tc>
                  <a:txBody>
                    <a:bodyPr/>
                    <a:lstStyle/>
                    <a:p>
                      <a:r>
                        <a:rPr lang="en-US" sz="1200" dirty="0"/>
                        <a:t>.250mm</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-35°</a:t>
                      </a:r>
                    </a:p>
                    <a:p>
                      <a:endParaRPr lang="en-US" sz="12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.006mm</a:t>
                      </a:r>
                    </a:p>
                    <a:p>
                      <a:endParaRPr lang="en-US" sz="1200" dirty="0"/>
                    </a:p>
                  </a:txBody>
                  <a:tcPr/>
                </a:tc>
                <a:tc>
                  <a:txBody>
                    <a:bodyPr/>
                    <a:lstStyle/>
                    <a:p>
                      <a:r>
                        <a:rPr lang="en-US" sz="1200" dirty="0"/>
                        <a:t>2.55 mm/min</a:t>
                      </a:r>
                    </a:p>
                  </a:txBody>
                  <a:tcPr/>
                </a:tc>
                <a:tc>
                  <a:txBody>
                    <a:bodyPr/>
                    <a:lstStyle/>
                    <a:p>
                      <a:r>
                        <a:rPr lang="en-US" sz="1200" dirty="0"/>
                        <a:t>25%</a:t>
                      </a:r>
                    </a:p>
                  </a:txBody>
                  <a:tcPr/>
                </a:tc>
                <a:tc>
                  <a:txBody>
                    <a:bodyPr/>
                    <a:lstStyle/>
                    <a:p>
                      <a:pPr algn="ctr"/>
                      <a:r>
                        <a:rPr lang="en-US" sz="1200" dirty="0"/>
                        <a:t>99nm Sa</a:t>
                      </a:r>
                    </a:p>
                  </a:txBody>
                  <a:tcPr/>
                </a:tc>
                <a:extLst>
                  <a:ext uri="{0D108BD9-81ED-4DB2-BD59-A6C34878D82A}">
                    <a16:rowId xmlns:a16="http://schemas.microsoft.com/office/drawing/2014/main" val="10002"/>
                  </a:ext>
                </a:extLst>
              </a:tr>
              <a:tr h="451413">
                <a:tc>
                  <a:txBody>
                    <a:bodyPr/>
                    <a:lstStyle/>
                    <a:p>
                      <a:r>
                        <a:rPr lang="en-US" sz="1200" dirty="0"/>
                        <a:t>3</a:t>
                      </a:r>
                    </a:p>
                  </a:txBody>
                  <a:tcPr/>
                </a:tc>
                <a:tc>
                  <a:txBody>
                    <a:bodyPr/>
                    <a:lstStyle/>
                    <a:p>
                      <a:r>
                        <a:rPr lang="en-US" sz="1200" dirty="0"/>
                        <a:t>.250mm</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-35°</a:t>
                      </a:r>
                    </a:p>
                    <a:p>
                      <a:endParaRPr lang="en-US" sz="12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.006mm</a:t>
                      </a:r>
                    </a:p>
                    <a:p>
                      <a:endParaRPr lang="en-US" sz="1200" dirty="0"/>
                    </a:p>
                  </a:txBody>
                  <a:tcPr/>
                </a:tc>
                <a:tc>
                  <a:txBody>
                    <a:bodyPr/>
                    <a:lstStyle/>
                    <a:p>
                      <a:r>
                        <a:rPr lang="en-US" sz="1200" dirty="0"/>
                        <a:t>2.55 mm/min</a:t>
                      </a:r>
                    </a:p>
                  </a:txBody>
                  <a:tcPr/>
                </a:tc>
                <a:tc>
                  <a:txBody>
                    <a:bodyPr/>
                    <a:lstStyle/>
                    <a:p>
                      <a:r>
                        <a:rPr lang="en-US" sz="1200" dirty="0"/>
                        <a:t>35%</a:t>
                      </a:r>
                    </a:p>
                  </a:txBody>
                  <a:tcPr/>
                </a:tc>
                <a:tc>
                  <a:txBody>
                    <a:bodyPr/>
                    <a:lstStyle/>
                    <a:p>
                      <a:pPr algn="ctr"/>
                      <a:r>
                        <a:rPr lang="en-US" sz="1200" dirty="0"/>
                        <a:t>79nm Sa</a:t>
                      </a:r>
                    </a:p>
                  </a:txBody>
                  <a:tcPr/>
                </a:tc>
                <a:extLst>
                  <a:ext uri="{0D108BD9-81ED-4DB2-BD59-A6C34878D82A}">
                    <a16:rowId xmlns:a16="http://schemas.microsoft.com/office/drawing/2014/main" val="10003"/>
                  </a:ext>
                </a:extLst>
              </a:tr>
            </a:tbl>
          </a:graphicData>
        </a:graphic>
      </p:graphicFrame>
      <p:pic>
        <p:nvPicPr>
          <p:cNvPr id="7" name="Picture 6">
            <a:extLst>
              <a:ext uri="{FF2B5EF4-FFF2-40B4-BE49-F238E27FC236}">
                <a16:creationId xmlns:a16="http://schemas.microsoft.com/office/drawing/2014/main" id="{10DA063F-7BD6-4678-A6A9-0BDDB6185BA0}"/>
              </a:ext>
            </a:extLst>
          </p:cNvPr>
          <p:cNvPicPr>
            <a:picLocks noChangeAspect="1"/>
          </p:cNvPicPr>
          <p:nvPr/>
        </p:nvPicPr>
        <p:blipFill>
          <a:blip r:embed="rId3"/>
          <a:stretch>
            <a:fillRect/>
          </a:stretch>
        </p:blipFill>
        <p:spPr>
          <a:xfrm>
            <a:off x="312849" y="1622710"/>
            <a:ext cx="1717623" cy="1288852"/>
          </a:xfrm>
          <a:prstGeom prst="rect">
            <a:avLst/>
          </a:prstGeom>
        </p:spPr>
      </p:pic>
      <p:sp>
        <p:nvSpPr>
          <p:cNvPr id="10" name="Rectangle 9">
            <a:extLst>
              <a:ext uri="{FF2B5EF4-FFF2-40B4-BE49-F238E27FC236}">
                <a16:creationId xmlns:a16="http://schemas.microsoft.com/office/drawing/2014/main" id="{B8F242C9-1B12-4E58-9DD3-1F5799B6081A}"/>
              </a:ext>
            </a:extLst>
          </p:cNvPr>
          <p:cNvSpPr/>
          <p:nvPr/>
        </p:nvSpPr>
        <p:spPr>
          <a:xfrm>
            <a:off x="312849" y="2973678"/>
            <a:ext cx="1717623" cy="553998"/>
          </a:xfrm>
          <a:prstGeom prst="rect">
            <a:avLst/>
          </a:prstGeom>
        </p:spPr>
        <p:txBody>
          <a:bodyPr wrap="square">
            <a:spAutoFit/>
          </a:bodyPr>
          <a:lstStyle/>
          <a:p>
            <a:r>
              <a:rPr lang="en-US" sz="1000" b="0" dirty="0">
                <a:solidFill>
                  <a:srgbClr val="000000"/>
                </a:solidFill>
                <a:latin typeface="Calibri" panose="020F0502020204030204" pitchFamily="34" charset="0"/>
              </a:rPr>
              <a:t>Customer: Schafer Corp</a:t>
            </a:r>
          </a:p>
          <a:p>
            <a:r>
              <a:rPr lang="en-US" sz="1000" dirty="0">
                <a:solidFill>
                  <a:srgbClr val="000000"/>
                </a:solidFill>
                <a:latin typeface="Calibri" panose="020F0502020204030204" pitchFamily="34" charset="0"/>
              </a:rPr>
              <a:t>Test Date: </a:t>
            </a:r>
            <a:r>
              <a:rPr lang="en-US" sz="1000" b="0" dirty="0">
                <a:solidFill>
                  <a:srgbClr val="000000"/>
                </a:solidFill>
                <a:latin typeface="Calibri" panose="020F0502020204030204" pitchFamily="34" charset="0"/>
              </a:rPr>
              <a:t>19-21st July, 2016 </a:t>
            </a:r>
          </a:p>
          <a:p>
            <a:r>
              <a:rPr lang="en-US" sz="1000" dirty="0">
                <a:solidFill>
                  <a:srgbClr val="000000"/>
                </a:solidFill>
                <a:latin typeface="Calibri" panose="020F0502020204030204" pitchFamily="34" charset="0"/>
              </a:rPr>
              <a:t>Test Location: </a:t>
            </a:r>
            <a:r>
              <a:rPr lang="en-US" sz="1000" b="0" dirty="0">
                <a:solidFill>
                  <a:srgbClr val="000000"/>
                </a:solidFill>
                <a:latin typeface="Calibri" panose="020F0502020204030204" pitchFamily="34" charset="0"/>
              </a:rPr>
              <a:t>Micro-LAM </a:t>
            </a:r>
            <a:endParaRPr lang="en-US" sz="1000" dirty="0"/>
          </a:p>
        </p:txBody>
      </p:sp>
      <p:grpSp>
        <p:nvGrpSpPr>
          <p:cNvPr id="11" name="Group 10">
            <a:extLst>
              <a:ext uri="{FF2B5EF4-FFF2-40B4-BE49-F238E27FC236}">
                <a16:creationId xmlns:a16="http://schemas.microsoft.com/office/drawing/2014/main" id="{CA49C7FD-9024-43B2-A6AA-64A4670ED264}"/>
              </a:ext>
            </a:extLst>
          </p:cNvPr>
          <p:cNvGrpSpPr/>
          <p:nvPr/>
        </p:nvGrpSpPr>
        <p:grpSpPr>
          <a:xfrm>
            <a:off x="2190002" y="1416412"/>
            <a:ext cx="5424460" cy="1776344"/>
            <a:chOff x="2424140" y="1957456"/>
            <a:chExt cx="5424460" cy="1776344"/>
          </a:xfrm>
        </p:grpSpPr>
        <p:sp>
          <p:nvSpPr>
            <p:cNvPr id="12" name="Rectangle 11">
              <a:extLst>
                <a:ext uri="{FF2B5EF4-FFF2-40B4-BE49-F238E27FC236}">
                  <a16:creationId xmlns:a16="http://schemas.microsoft.com/office/drawing/2014/main" id="{E0FC08F2-B0D9-4C63-AD35-72DC813CC043}"/>
                </a:ext>
              </a:extLst>
            </p:cNvPr>
            <p:cNvSpPr/>
            <p:nvPr/>
          </p:nvSpPr>
          <p:spPr bwMode="auto">
            <a:xfrm>
              <a:off x="2424140" y="1957456"/>
              <a:ext cx="5255215" cy="17763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Century Gothic" pitchFamily="-84" charset="0"/>
              </a:endParaRPr>
            </a:p>
          </p:txBody>
        </p:sp>
        <p:sp>
          <p:nvSpPr>
            <p:cNvPr id="13" name="Rectangle 12">
              <a:extLst>
                <a:ext uri="{FF2B5EF4-FFF2-40B4-BE49-F238E27FC236}">
                  <a16:creationId xmlns:a16="http://schemas.microsoft.com/office/drawing/2014/main" id="{4BCC4C02-7A5F-4E34-BBDB-51DA61E7F6AC}"/>
                </a:ext>
              </a:extLst>
            </p:cNvPr>
            <p:cNvSpPr/>
            <p:nvPr/>
          </p:nvSpPr>
          <p:spPr>
            <a:xfrm>
              <a:off x="2424140" y="2229276"/>
              <a:ext cx="5424460" cy="1384995"/>
            </a:xfrm>
            <a:prstGeom prst="rect">
              <a:avLst/>
            </a:prstGeom>
          </p:spPr>
          <p:txBody>
            <a:bodyPr wrap="square">
              <a:spAutoFit/>
            </a:bodyPr>
            <a:lstStyle/>
            <a:p>
              <a:r>
                <a:rPr lang="en-US" sz="1200" b="0" dirty="0">
                  <a:solidFill>
                    <a:srgbClr val="000000"/>
                  </a:solidFill>
                  <a:latin typeface="Calibri" panose="020F0502020204030204" pitchFamily="34" charset="0"/>
                </a:rPr>
                <a:t>Note: </a:t>
              </a:r>
            </a:p>
            <a:p>
              <a:r>
                <a:rPr lang="en-US" sz="1200" b="0" dirty="0">
                  <a:solidFill>
                    <a:srgbClr val="000000"/>
                  </a:solidFill>
                  <a:latin typeface="Calibri" panose="020F0502020204030204" pitchFamily="34" charset="0"/>
                </a:rPr>
                <a:t>1.  Surface roughness readings were obtained using a Taylor Hobson CCI 6000 </a:t>
              </a:r>
            </a:p>
            <a:p>
              <a:r>
                <a:rPr lang="en-US" sz="1200" b="0" dirty="0">
                  <a:solidFill>
                    <a:srgbClr val="000000"/>
                  </a:solidFill>
                  <a:latin typeface="Calibri" panose="020F0502020204030204" pitchFamily="34" charset="0"/>
                </a:rPr>
                <a:t>2.  4 readings were taken to cover multiple areas across the machined sample </a:t>
              </a:r>
            </a:p>
            <a:p>
              <a:r>
                <a:rPr lang="en-US" sz="1200" b="0" dirty="0">
                  <a:solidFill>
                    <a:srgbClr val="000000"/>
                  </a:solidFill>
                  <a:latin typeface="Calibri" panose="020F0502020204030204" pitchFamily="34" charset="0"/>
                </a:rPr>
                <a:t>3.  Avg. Sa represents the average of the 4 roughness measurements (Sa 1…Sa 4) </a:t>
              </a:r>
            </a:p>
            <a:p>
              <a:r>
                <a:rPr lang="en-US" sz="1200" b="0" dirty="0">
                  <a:solidFill>
                    <a:srgbClr val="000000"/>
                  </a:solidFill>
                  <a:latin typeface="Calibri" panose="020F0502020204030204" pitchFamily="34" charset="0"/>
                </a:rPr>
                <a:t>4.  The fact that Pass 3 yielded better surface finish then Pass 2 indicates that the   tool was preserved and the additional laser power enhanced the ductility of MgO. </a:t>
              </a:r>
            </a:p>
            <a:p>
              <a:r>
                <a:rPr lang="en-US" sz="1200" b="0" dirty="0">
                  <a:solidFill>
                    <a:srgbClr val="000000"/>
                  </a:solidFill>
                  <a:latin typeface="Calibri" panose="020F0502020204030204" pitchFamily="34" charset="0"/>
                </a:rPr>
                <a:t>5.  Sample machined uniformly across entire area </a:t>
              </a:r>
            </a:p>
          </p:txBody>
        </p:sp>
        <p:sp>
          <p:nvSpPr>
            <p:cNvPr id="14" name="TextBox 13">
              <a:extLst>
                <a:ext uri="{FF2B5EF4-FFF2-40B4-BE49-F238E27FC236}">
                  <a16:creationId xmlns:a16="http://schemas.microsoft.com/office/drawing/2014/main" id="{3D1ADCC6-3BAC-4DE1-9A18-BDA303FA096A}"/>
                </a:ext>
              </a:extLst>
            </p:cNvPr>
            <p:cNvSpPr txBox="1"/>
            <p:nvPr/>
          </p:nvSpPr>
          <p:spPr>
            <a:xfrm>
              <a:off x="2743200" y="1957456"/>
              <a:ext cx="4192331" cy="369332"/>
            </a:xfrm>
            <a:prstGeom prst="rect">
              <a:avLst/>
            </a:prstGeom>
            <a:noFill/>
          </p:spPr>
          <p:txBody>
            <a:bodyPr wrap="square" rtlCol="0">
              <a:spAutoFit/>
            </a:bodyPr>
            <a:lstStyle/>
            <a:p>
              <a:r>
                <a:rPr lang="en-US" dirty="0"/>
                <a:t>Micro-LAM’s Summary</a:t>
              </a:r>
            </a:p>
          </p:txBody>
        </p:sp>
      </p:grpSp>
      <p:sp>
        <p:nvSpPr>
          <p:cNvPr id="15" name="Title 1">
            <a:extLst>
              <a:ext uri="{FF2B5EF4-FFF2-40B4-BE49-F238E27FC236}">
                <a16:creationId xmlns:a16="http://schemas.microsoft.com/office/drawing/2014/main" id="{515EFC36-73F5-48F7-816C-D2D1AE2CF48B}"/>
              </a:ext>
            </a:extLst>
          </p:cNvPr>
          <p:cNvSpPr txBox="1">
            <a:spLocks/>
          </p:cNvSpPr>
          <p:nvPr/>
        </p:nvSpPr>
        <p:spPr>
          <a:xfrm>
            <a:off x="402513" y="359419"/>
            <a:ext cx="8763000" cy="762000"/>
          </a:xfrm>
          <a:prstGeom prst="rect">
            <a:avLst/>
          </a:prstGeom>
          <a:effectLst/>
        </p:spPr>
        <p:txBody>
          <a:bodyPr vert="horz" lIns="0" rIns="45720" rtlCol="0" anchor="t" anchorCtr="0">
            <a:noAutofit/>
            <a:scene3d>
              <a:camera prst="orthographicFront"/>
              <a:lightRig rig="threePt" dir="t">
                <a:rot lat="0" lon="0" rev="4800000"/>
              </a:lightRig>
            </a:scene3d>
            <a:sp3d prstMaterial="matte"/>
          </a:bodyPr>
          <a:lstStyle>
            <a:lvl1pPr algn="l" rtl="0" eaLnBrk="1" fontAlgn="base" hangingPunct="1">
              <a:lnSpc>
                <a:spcPts val="2600"/>
              </a:lnSpc>
              <a:spcBef>
                <a:spcPct val="0"/>
              </a:spcBef>
              <a:spcAft>
                <a:spcPct val="0"/>
              </a:spcAft>
              <a:defRPr sz="2400" b="1" kern="1200">
                <a:solidFill>
                  <a:srgbClr val="376092"/>
                </a:solidFill>
                <a:latin typeface="Calibri" panose="020F0502020204030204" pitchFamily="34" charset="0"/>
                <a:ea typeface="+mj-ea"/>
                <a:cs typeface="Calibri" panose="020F0502020204030204" pitchFamily="34" charset="0"/>
              </a:defRPr>
            </a:lvl1pPr>
            <a:lvl2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2pPr>
            <a:lvl3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3pPr>
            <a:lvl4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4pPr>
            <a:lvl5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5pPr>
            <a:lvl6pPr marL="4572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6pPr>
            <a:lvl7pPr marL="9144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7pPr>
            <a:lvl8pPr marL="13716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8pPr>
            <a:lvl9pPr marL="18288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9pPr>
          </a:lstStyle>
          <a:p>
            <a:pPr defTabSz="914400"/>
            <a:r>
              <a:rPr lang="en-US" dirty="0"/>
              <a:t>Micro-LAM (Laser Assisted Machining) MgO Test Cuts- July 2016</a:t>
            </a:r>
          </a:p>
        </p:txBody>
      </p:sp>
      <p:sp>
        <p:nvSpPr>
          <p:cNvPr id="2" name="TextBox 1">
            <a:extLst>
              <a:ext uri="{FF2B5EF4-FFF2-40B4-BE49-F238E27FC236}">
                <a16:creationId xmlns:a16="http://schemas.microsoft.com/office/drawing/2014/main" id="{DAE94C92-C005-422A-9F9D-802A6DCD5DBF}"/>
              </a:ext>
            </a:extLst>
          </p:cNvPr>
          <p:cNvSpPr txBox="1"/>
          <p:nvPr/>
        </p:nvSpPr>
        <p:spPr>
          <a:xfrm>
            <a:off x="1043630" y="5388047"/>
            <a:ext cx="7056740" cy="646331"/>
          </a:xfrm>
          <a:prstGeom prst="rect">
            <a:avLst/>
          </a:prstGeom>
          <a:noFill/>
        </p:spPr>
        <p:txBody>
          <a:bodyPr wrap="none" rtlCol="0">
            <a:spAutoFit/>
          </a:bodyPr>
          <a:lstStyle/>
          <a:p>
            <a:r>
              <a:rPr lang="en-US" sz="1200" dirty="0"/>
              <a:t>Note: </a:t>
            </a:r>
          </a:p>
          <a:p>
            <a:pPr marL="171450" indent="-171450">
              <a:buFont typeface="Arial" panose="020B0604020202020204" pitchFamily="34" charset="0"/>
              <a:buChar char="•"/>
            </a:pPr>
            <a:r>
              <a:rPr lang="en-US" sz="1200" dirty="0"/>
              <a:t>Test cuts were duplicated without LAM. We were able to get similar surface finishes without LAM</a:t>
            </a:r>
          </a:p>
          <a:p>
            <a:pPr marL="171450" indent="-171450">
              <a:buFont typeface="Arial" panose="020B0604020202020204" pitchFamily="34" charset="0"/>
              <a:buChar char="•"/>
            </a:pPr>
            <a:r>
              <a:rPr lang="en-US" sz="1200" dirty="0"/>
              <a:t>Micro-LAM claims  that their tool was preserved and the laser power enhanced the ductility of MgO</a:t>
            </a:r>
          </a:p>
        </p:txBody>
      </p:sp>
    </p:spTree>
    <p:extLst>
      <p:ext uri="{BB962C8B-B14F-4D97-AF65-F5344CB8AC3E}">
        <p14:creationId xmlns:p14="http://schemas.microsoft.com/office/powerpoint/2010/main" val="1874413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C48EAB-B31E-4FDB-B509-92F1AE0D67D8}"/>
              </a:ext>
            </a:extLst>
          </p:cNvPr>
          <p:cNvSpPr/>
          <p:nvPr/>
        </p:nvSpPr>
        <p:spPr bwMode="auto">
          <a:xfrm>
            <a:off x="5927344" y="767841"/>
            <a:ext cx="3067997" cy="2939376"/>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3" name="Title 2">
            <a:extLst>
              <a:ext uri="{FF2B5EF4-FFF2-40B4-BE49-F238E27FC236}">
                <a16:creationId xmlns:a16="http://schemas.microsoft.com/office/drawing/2014/main" id="{7401CB77-B216-4DB3-AD39-ED116E1C1F6E}"/>
              </a:ext>
            </a:extLst>
          </p:cNvPr>
          <p:cNvSpPr>
            <a:spLocks noGrp="1"/>
          </p:cNvSpPr>
          <p:nvPr>
            <p:ph type="title"/>
          </p:nvPr>
        </p:nvSpPr>
        <p:spPr>
          <a:xfrm>
            <a:off x="457200" y="219507"/>
            <a:ext cx="8229600" cy="600503"/>
          </a:xfrm>
        </p:spPr>
        <p:txBody>
          <a:bodyPr/>
          <a:lstStyle/>
          <a:p>
            <a:r>
              <a:rPr lang="en-US" dirty="0"/>
              <a:t>Machining of MgSiO3 for EOS target</a:t>
            </a:r>
          </a:p>
        </p:txBody>
      </p:sp>
      <p:grpSp>
        <p:nvGrpSpPr>
          <p:cNvPr id="18" name="Group 17">
            <a:extLst>
              <a:ext uri="{FF2B5EF4-FFF2-40B4-BE49-F238E27FC236}">
                <a16:creationId xmlns:a16="http://schemas.microsoft.com/office/drawing/2014/main" id="{E6BB8AEC-01C0-45FA-A6D0-417EAEC7571B}"/>
              </a:ext>
            </a:extLst>
          </p:cNvPr>
          <p:cNvGrpSpPr/>
          <p:nvPr/>
        </p:nvGrpSpPr>
        <p:grpSpPr>
          <a:xfrm>
            <a:off x="148658" y="767841"/>
            <a:ext cx="2835196" cy="2939378"/>
            <a:chOff x="290777" y="767841"/>
            <a:chExt cx="2835196" cy="2939378"/>
          </a:xfrm>
        </p:grpSpPr>
        <p:sp>
          <p:nvSpPr>
            <p:cNvPr id="17" name="Rectangle 16">
              <a:extLst>
                <a:ext uri="{FF2B5EF4-FFF2-40B4-BE49-F238E27FC236}">
                  <a16:creationId xmlns:a16="http://schemas.microsoft.com/office/drawing/2014/main" id="{C1FBE12F-F682-4DA8-8E32-369B5AB96C34}"/>
                </a:ext>
              </a:extLst>
            </p:cNvPr>
            <p:cNvSpPr/>
            <p:nvPr/>
          </p:nvSpPr>
          <p:spPr bwMode="auto">
            <a:xfrm>
              <a:off x="420950" y="767841"/>
              <a:ext cx="2622003" cy="2939377"/>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grpSp>
          <p:nvGrpSpPr>
            <p:cNvPr id="6" name="Group 5">
              <a:extLst>
                <a:ext uri="{FF2B5EF4-FFF2-40B4-BE49-F238E27FC236}">
                  <a16:creationId xmlns:a16="http://schemas.microsoft.com/office/drawing/2014/main" id="{BCE950C4-3AD0-4F23-9A1B-AAFE4F2D4A47}"/>
                </a:ext>
              </a:extLst>
            </p:cNvPr>
            <p:cNvGrpSpPr/>
            <p:nvPr/>
          </p:nvGrpSpPr>
          <p:grpSpPr>
            <a:xfrm>
              <a:off x="290777" y="820010"/>
              <a:ext cx="2835196" cy="2887209"/>
              <a:chOff x="329609" y="965561"/>
              <a:chExt cx="2948353" cy="2943680"/>
            </a:xfrm>
          </p:grpSpPr>
          <p:sp>
            <p:nvSpPr>
              <p:cNvPr id="4" name="TextBox 3">
                <a:extLst>
                  <a:ext uri="{FF2B5EF4-FFF2-40B4-BE49-F238E27FC236}">
                    <a16:creationId xmlns:a16="http://schemas.microsoft.com/office/drawing/2014/main" id="{977443C8-E9DF-443A-A591-7635485B0502}"/>
                  </a:ext>
                </a:extLst>
              </p:cNvPr>
              <p:cNvSpPr txBox="1"/>
              <p:nvPr/>
            </p:nvSpPr>
            <p:spPr>
              <a:xfrm>
                <a:off x="329609" y="3478354"/>
                <a:ext cx="2948353" cy="430887"/>
              </a:xfrm>
              <a:prstGeom prst="rect">
                <a:avLst/>
              </a:prstGeom>
              <a:noFill/>
            </p:spPr>
            <p:txBody>
              <a:bodyPr wrap="square" rtlCol="0">
                <a:spAutoFit/>
              </a:bodyPr>
              <a:lstStyle/>
              <a:p>
                <a:pPr algn="ctr"/>
                <a:r>
                  <a:rPr lang="en-US" sz="1100" dirty="0"/>
                  <a:t>Photograph of as received sample (5x)</a:t>
                </a:r>
              </a:p>
              <a:p>
                <a:pPr algn="ctr"/>
                <a:r>
                  <a:rPr lang="en-US" sz="1100" dirty="0"/>
                  <a:t>Sample has voids and possible inclusions</a:t>
                </a:r>
              </a:p>
            </p:txBody>
          </p:sp>
          <p:pic>
            <p:nvPicPr>
              <p:cNvPr id="5" name="Picture 4">
                <a:extLst>
                  <a:ext uri="{FF2B5EF4-FFF2-40B4-BE49-F238E27FC236}">
                    <a16:creationId xmlns:a16="http://schemas.microsoft.com/office/drawing/2014/main" id="{8C06953C-041A-4E92-8F6E-0D36B510D8B9}"/>
                  </a:ext>
                </a:extLst>
              </p:cNvPr>
              <p:cNvPicPr>
                <a:picLocks noChangeAspect="1"/>
              </p:cNvPicPr>
              <p:nvPr/>
            </p:nvPicPr>
            <p:blipFill rotWithShape="1">
              <a:blip r:embed="rId2"/>
              <a:srcRect l="11790" t="-259" r="7303" b="259"/>
              <a:stretch/>
            </p:blipFill>
            <p:spPr>
              <a:xfrm>
                <a:off x="548053" y="965561"/>
                <a:ext cx="2592096" cy="2512793"/>
              </a:xfrm>
              <a:prstGeom prst="rect">
                <a:avLst/>
              </a:prstGeom>
            </p:spPr>
          </p:pic>
        </p:grpSp>
      </p:grpSp>
      <p:pic>
        <p:nvPicPr>
          <p:cNvPr id="8" name="Picture 7">
            <a:extLst>
              <a:ext uri="{FF2B5EF4-FFF2-40B4-BE49-F238E27FC236}">
                <a16:creationId xmlns:a16="http://schemas.microsoft.com/office/drawing/2014/main" id="{2A3154FE-AF17-44FF-9F6D-0A1DAAB3386B}"/>
              </a:ext>
            </a:extLst>
          </p:cNvPr>
          <p:cNvPicPr>
            <a:picLocks noChangeAspect="1"/>
          </p:cNvPicPr>
          <p:nvPr/>
        </p:nvPicPr>
        <p:blipFill>
          <a:blip r:embed="rId3"/>
          <a:stretch>
            <a:fillRect/>
          </a:stretch>
        </p:blipFill>
        <p:spPr>
          <a:xfrm>
            <a:off x="617653" y="4224386"/>
            <a:ext cx="2258977" cy="1771747"/>
          </a:xfrm>
          <a:prstGeom prst="rect">
            <a:avLst/>
          </a:prstGeom>
        </p:spPr>
      </p:pic>
      <p:sp>
        <p:nvSpPr>
          <p:cNvPr id="9" name="TextBox 8">
            <a:extLst>
              <a:ext uri="{FF2B5EF4-FFF2-40B4-BE49-F238E27FC236}">
                <a16:creationId xmlns:a16="http://schemas.microsoft.com/office/drawing/2014/main" id="{B975702E-2713-44A9-B49E-58859A7EA8A8}"/>
              </a:ext>
            </a:extLst>
          </p:cNvPr>
          <p:cNvSpPr txBox="1"/>
          <p:nvPr/>
        </p:nvSpPr>
        <p:spPr>
          <a:xfrm>
            <a:off x="903074" y="4311484"/>
            <a:ext cx="1781257" cy="276999"/>
          </a:xfrm>
          <a:prstGeom prst="rect">
            <a:avLst/>
          </a:prstGeom>
          <a:noFill/>
        </p:spPr>
        <p:txBody>
          <a:bodyPr wrap="none" rtlCol="0">
            <a:spAutoFit/>
          </a:bodyPr>
          <a:lstStyle/>
          <a:p>
            <a:r>
              <a:rPr lang="en-US" sz="1200" dirty="0">
                <a:solidFill>
                  <a:srgbClr val="FFFF00"/>
                </a:solidFill>
              </a:rPr>
              <a:t>Photo of new PCD tool</a:t>
            </a:r>
          </a:p>
        </p:txBody>
      </p:sp>
      <p:grpSp>
        <p:nvGrpSpPr>
          <p:cNvPr id="16" name="Group 15">
            <a:extLst>
              <a:ext uri="{FF2B5EF4-FFF2-40B4-BE49-F238E27FC236}">
                <a16:creationId xmlns:a16="http://schemas.microsoft.com/office/drawing/2014/main" id="{D93C4703-113E-4A7B-88E3-88164BE948CE}"/>
              </a:ext>
            </a:extLst>
          </p:cNvPr>
          <p:cNvGrpSpPr/>
          <p:nvPr/>
        </p:nvGrpSpPr>
        <p:grpSpPr>
          <a:xfrm>
            <a:off x="3029699" y="767841"/>
            <a:ext cx="2801822" cy="2939377"/>
            <a:chOff x="3691130" y="737192"/>
            <a:chExt cx="2711585" cy="2881827"/>
          </a:xfrm>
        </p:grpSpPr>
        <p:sp>
          <p:nvSpPr>
            <p:cNvPr id="14" name="Rectangle 13">
              <a:extLst>
                <a:ext uri="{FF2B5EF4-FFF2-40B4-BE49-F238E27FC236}">
                  <a16:creationId xmlns:a16="http://schemas.microsoft.com/office/drawing/2014/main" id="{1D38BF36-6233-46D8-9A9D-DB64817B0A0F}"/>
                </a:ext>
              </a:extLst>
            </p:cNvPr>
            <p:cNvSpPr/>
            <p:nvPr/>
          </p:nvSpPr>
          <p:spPr bwMode="auto">
            <a:xfrm>
              <a:off x="3691130" y="737192"/>
              <a:ext cx="2711585" cy="2881827"/>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grpSp>
          <p:nvGrpSpPr>
            <p:cNvPr id="15" name="Group 14">
              <a:extLst>
                <a:ext uri="{FF2B5EF4-FFF2-40B4-BE49-F238E27FC236}">
                  <a16:creationId xmlns:a16="http://schemas.microsoft.com/office/drawing/2014/main" id="{E40B6EE7-3932-4EC6-9A18-CD7FCE5F3027}"/>
                </a:ext>
              </a:extLst>
            </p:cNvPr>
            <p:cNvGrpSpPr/>
            <p:nvPr/>
          </p:nvGrpSpPr>
          <p:grpSpPr>
            <a:xfrm>
              <a:off x="3771015" y="778601"/>
              <a:ext cx="2551814" cy="2799008"/>
              <a:chOff x="3125973" y="828817"/>
              <a:chExt cx="2551814" cy="2790201"/>
            </a:xfrm>
          </p:grpSpPr>
          <p:pic>
            <p:nvPicPr>
              <p:cNvPr id="7" name="Picture 6">
                <a:extLst>
                  <a:ext uri="{FF2B5EF4-FFF2-40B4-BE49-F238E27FC236}">
                    <a16:creationId xmlns:a16="http://schemas.microsoft.com/office/drawing/2014/main" id="{2605093D-9C1B-4571-8657-0B399C626BC9}"/>
                  </a:ext>
                </a:extLst>
              </p:cNvPr>
              <p:cNvPicPr>
                <a:picLocks noChangeAspect="1"/>
              </p:cNvPicPr>
              <p:nvPr/>
            </p:nvPicPr>
            <p:blipFill rotWithShape="1">
              <a:blip r:embed="rId4"/>
              <a:srcRect l="8300" r="10540" b="5470"/>
              <a:stretch/>
            </p:blipFill>
            <p:spPr>
              <a:xfrm>
                <a:off x="3125973" y="828817"/>
                <a:ext cx="2551814" cy="2455781"/>
              </a:xfrm>
              <a:prstGeom prst="rect">
                <a:avLst/>
              </a:prstGeom>
            </p:spPr>
          </p:pic>
          <p:sp>
            <p:nvSpPr>
              <p:cNvPr id="11" name="Rectangle 10">
                <a:extLst>
                  <a:ext uri="{FF2B5EF4-FFF2-40B4-BE49-F238E27FC236}">
                    <a16:creationId xmlns:a16="http://schemas.microsoft.com/office/drawing/2014/main" id="{7F1BB38C-083E-4A1D-8990-1FC244894F5C}"/>
                  </a:ext>
                </a:extLst>
              </p:cNvPr>
              <p:cNvSpPr/>
              <p:nvPr/>
            </p:nvSpPr>
            <p:spPr>
              <a:xfrm>
                <a:off x="3125973" y="3372797"/>
                <a:ext cx="2413591" cy="246221"/>
              </a:xfrm>
              <a:prstGeom prst="rect">
                <a:avLst/>
              </a:prstGeom>
            </p:spPr>
            <p:txBody>
              <a:bodyPr wrap="square">
                <a:spAutoFit/>
              </a:bodyPr>
              <a:lstStyle/>
              <a:p>
                <a:r>
                  <a:rPr lang="en-US" sz="1000" dirty="0">
                    <a:latin typeface="+mj-lt"/>
                    <a:cs typeface="Calibri" panose="020F0502020204030204" pitchFamily="34" charset="0"/>
                  </a:rPr>
                  <a:t>PCD Test cut  10um  material removed</a:t>
                </a:r>
              </a:p>
            </p:txBody>
          </p:sp>
        </p:grpSp>
      </p:grpSp>
      <p:sp>
        <p:nvSpPr>
          <p:cNvPr id="12" name="Rectangle 11">
            <a:extLst>
              <a:ext uri="{FF2B5EF4-FFF2-40B4-BE49-F238E27FC236}">
                <a16:creationId xmlns:a16="http://schemas.microsoft.com/office/drawing/2014/main" id="{8F36663F-0E0F-47DE-A8E2-9F21E3CFEEA6}"/>
              </a:ext>
            </a:extLst>
          </p:cNvPr>
          <p:cNvSpPr/>
          <p:nvPr/>
        </p:nvSpPr>
        <p:spPr>
          <a:xfrm>
            <a:off x="365549" y="6037990"/>
            <a:ext cx="2732804" cy="276999"/>
          </a:xfrm>
          <a:prstGeom prst="rect">
            <a:avLst/>
          </a:prstGeom>
        </p:spPr>
        <p:txBody>
          <a:bodyPr wrap="square">
            <a:spAutoFit/>
          </a:bodyPr>
          <a:lstStyle/>
          <a:p>
            <a:r>
              <a:rPr lang="en-US" sz="1200" dirty="0"/>
              <a:t> Wear on PCD tool-not catastrophic</a:t>
            </a:r>
          </a:p>
        </p:txBody>
      </p:sp>
      <p:pic>
        <p:nvPicPr>
          <p:cNvPr id="13" name="Picture 12">
            <a:extLst>
              <a:ext uri="{FF2B5EF4-FFF2-40B4-BE49-F238E27FC236}">
                <a16:creationId xmlns:a16="http://schemas.microsoft.com/office/drawing/2014/main" id="{FDC1C2E9-D56A-41C0-83AE-0012508A08D6}"/>
              </a:ext>
            </a:extLst>
          </p:cNvPr>
          <p:cNvPicPr>
            <a:picLocks noChangeAspect="1"/>
          </p:cNvPicPr>
          <p:nvPr/>
        </p:nvPicPr>
        <p:blipFill>
          <a:blip r:embed="rId5"/>
          <a:stretch>
            <a:fillRect/>
          </a:stretch>
        </p:blipFill>
        <p:spPr>
          <a:xfrm>
            <a:off x="3301120" y="4224385"/>
            <a:ext cx="2258978" cy="1771747"/>
          </a:xfrm>
          <a:prstGeom prst="rect">
            <a:avLst/>
          </a:prstGeom>
        </p:spPr>
      </p:pic>
      <p:pic>
        <p:nvPicPr>
          <p:cNvPr id="19" name="Picture 18">
            <a:extLst>
              <a:ext uri="{FF2B5EF4-FFF2-40B4-BE49-F238E27FC236}">
                <a16:creationId xmlns:a16="http://schemas.microsoft.com/office/drawing/2014/main" id="{407E9BC8-0546-487D-91D7-AEF34C7400C4}"/>
              </a:ext>
            </a:extLst>
          </p:cNvPr>
          <p:cNvPicPr>
            <a:picLocks noChangeAspect="1"/>
          </p:cNvPicPr>
          <p:nvPr/>
        </p:nvPicPr>
        <p:blipFill rotWithShape="1">
          <a:blip r:embed="rId6"/>
          <a:srcRect l="12684" t="4563" r="11124" b="6092"/>
          <a:stretch/>
        </p:blipFill>
        <p:spPr>
          <a:xfrm>
            <a:off x="6008473" y="877186"/>
            <a:ext cx="2678327" cy="2463250"/>
          </a:xfrm>
          <a:prstGeom prst="rect">
            <a:avLst/>
          </a:prstGeom>
        </p:spPr>
      </p:pic>
      <p:sp>
        <p:nvSpPr>
          <p:cNvPr id="21" name="Rectangle 20">
            <a:extLst>
              <a:ext uri="{FF2B5EF4-FFF2-40B4-BE49-F238E27FC236}">
                <a16:creationId xmlns:a16="http://schemas.microsoft.com/office/drawing/2014/main" id="{014CA6F4-33D3-44EE-8659-275F9DEE6135}"/>
              </a:ext>
            </a:extLst>
          </p:cNvPr>
          <p:cNvSpPr/>
          <p:nvPr/>
        </p:nvSpPr>
        <p:spPr bwMode="auto">
          <a:xfrm>
            <a:off x="6113188" y="3893280"/>
            <a:ext cx="2696307" cy="2424726"/>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r>
              <a:rPr lang="en-US" sz="1100" u="sng" dirty="0"/>
              <a:t>The finish cuts followed the PCD tool</a:t>
            </a:r>
          </a:p>
          <a:p>
            <a:endParaRPr lang="en-US" sz="1100" u="sng" dirty="0"/>
          </a:p>
          <a:p>
            <a:r>
              <a:rPr lang="en-US" sz="1100" dirty="0"/>
              <a:t>The first finish cut was across the entire sample. A </a:t>
            </a:r>
            <a:r>
              <a:rPr lang="en-US" sz="1100" b="1" u="sng" dirty="0"/>
              <a:t>70nm Ra </a:t>
            </a:r>
            <a:r>
              <a:rPr lang="en-US" sz="1100" dirty="0"/>
              <a:t>surface roughness was recorded using the white light interferometer (WLI). 4 microns of roughed material was removed</a:t>
            </a:r>
          </a:p>
          <a:p>
            <a:endParaRPr lang="en-US" sz="1100" dirty="0"/>
          </a:p>
          <a:p>
            <a:r>
              <a:rPr lang="en-US" sz="1100" dirty="0"/>
              <a:t>The second finish cut was only on half of the sample. An additional 4um of material was removed from one half of the sample, resulting in </a:t>
            </a:r>
            <a:r>
              <a:rPr lang="en-US" sz="1100" b="1" u="sng" dirty="0">
                <a:solidFill>
                  <a:schemeClr val="tx1"/>
                </a:solidFill>
              </a:rPr>
              <a:t>40nm Ra </a:t>
            </a:r>
            <a:r>
              <a:rPr lang="en-US" sz="1100" dirty="0"/>
              <a:t>surface roughness.</a:t>
            </a:r>
          </a:p>
        </p:txBody>
      </p:sp>
      <p:sp>
        <p:nvSpPr>
          <p:cNvPr id="22" name="TextBox 21">
            <a:extLst>
              <a:ext uri="{FF2B5EF4-FFF2-40B4-BE49-F238E27FC236}">
                <a16:creationId xmlns:a16="http://schemas.microsoft.com/office/drawing/2014/main" id="{EDFBBF6E-C173-453F-89D1-147E1D1CBF52}"/>
              </a:ext>
            </a:extLst>
          </p:cNvPr>
          <p:cNvSpPr txBox="1"/>
          <p:nvPr/>
        </p:nvSpPr>
        <p:spPr>
          <a:xfrm>
            <a:off x="3429720" y="4311484"/>
            <a:ext cx="2052165" cy="276999"/>
          </a:xfrm>
          <a:prstGeom prst="rect">
            <a:avLst/>
          </a:prstGeom>
          <a:noFill/>
        </p:spPr>
        <p:txBody>
          <a:bodyPr wrap="none" rtlCol="0">
            <a:spAutoFit/>
          </a:bodyPr>
          <a:lstStyle/>
          <a:p>
            <a:r>
              <a:rPr lang="en-US" sz="1200" dirty="0">
                <a:solidFill>
                  <a:srgbClr val="FFFF00"/>
                </a:solidFill>
              </a:rPr>
              <a:t>Photo of used diamond tool</a:t>
            </a:r>
          </a:p>
        </p:txBody>
      </p:sp>
      <p:sp>
        <p:nvSpPr>
          <p:cNvPr id="23" name="Rectangle 22">
            <a:extLst>
              <a:ext uri="{FF2B5EF4-FFF2-40B4-BE49-F238E27FC236}">
                <a16:creationId xmlns:a16="http://schemas.microsoft.com/office/drawing/2014/main" id="{9259ACB1-ABCF-42B0-A2CE-E2EBF18A945C}"/>
              </a:ext>
            </a:extLst>
          </p:cNvPr>
          <p:cNvSpPr/>
          <p:nvPr/>
        </p:nvSpPr>
        <p:spPr>
          <a:xfrm>
            <a:off x="3372012" y="5994829"/>
            <a:ext cx="2109873" cy="276999"/>
          </a:xfrm>
          <a:prstGeom prst="rect">
            <a:avLst/>
          </a:prstGeom>
        </p:spPr>
        <p:txBody>
          <a:bodyPr wrap="none">
            <a:spAutoFit/>
          </a:bodyPr>
          <a:lstStyle/>
          <a:p>
            <a:r>
              <a:rPr lang="en-US" sz="1200" dirty="0"/>
              <a:t>Significant wear on diamond</a:t>
            </a:r>
          </a:p>
        </p:txBody>
      </p:sp>
      <p:sp>
        <p:nvSpPr>
          <p:cNvPr id="24" name="Rectangle 23">
            <a:extLst>
              <a:ext uri="{FF2B5EF4-FFF2-40B4-BE49-F238E27FC236}">
                <a16:creationId xmlns:a16="http://schemas.microsoft.com/office/drawing/2014/main" id="{C8D6C940-DFF2-4927-A66A-ED10FA37C7A2}"/>
              </a:ext>
            </a:extLst>
          </p:cNvPr>
          <p:cNvSpPr/>
          <p:nvPr/>
        </p:nvSpPr>
        <p:spPr>
          <a:xfrm>
            <a:off x="6333460" y="1717465"/>
            <a:ext cx="854149" cy="707886"/>
          </a:xfrm>
          <a:prstGeom prst="rect">
            <a:avLst/>
          </a:prstGeom>
        </p:spPr>
        <p:txBody>
          <a:bodyPr wrap="square">
            <a:spAutoFit/>
          </a:bodyPr>
          <a:lstStyle/>
          <a:p>
            <a:r>
              <a:rPr lang="en-US" sz="800" dirty="0">
                <a:solidFill>
                  <a:srgbClr val="FF0000"/>
                </a:solidFill>
              </a:rPr>
              <a:t>Surface roughness </a:t>
            </a:r>
          </a:p>
          <a:p>
            <a:r>
              <a:rPr lang="en-US" sz="800" dirty="0">
                <a:solidFill>
                  <a:srgbClr val="FF0000"/>
                </a:solidFill>
              </a:rPr>
              <a:t>40nm Ra measured on WLI</a:t>
            </a:r>
          </a:p>
        </p:txBody>
      </p:sp>
      <p:sp>
        <p:nvSpPr>
          <p:cNvPr id="25" name="Rectangle 24">
            <a:extLst>
              <a:ext uri="{FF2B5EF4-FFF2-40B4-BE49-F238E27FC236}">
                <a16:creationId xmlns:a16="http://schemas.microsoft.com/office/drawing/2014/main" id="{DCFE336A-7DCA-404C-B19C-73C8286E934D}"/>
              </a:ext>
            </a:extLst>
          </p:cNvPr>
          <p:cNvSpPr/>
          <p:nvPr/>
        </p:nvSpPr>
        <p:spPr>
          <a:xfrm>
            <a:off x="7343553" y="1712498"/>
            <a:ext cx="854149" cy="707886"/>
          </a:xfrm>
          <a:prstGeom prst="rect">
            <a:avLst/>
          </a:prstGeom>
        </p:spPr>
        <p:txBody>
          <a:bodyPr wrap="square">
            <a:spAutoFit/>
          </a:bodyPr>
          <a:lstStyle/>
          <a:p>
            <a:r>
              <a:rPr lang="en-US" sz="800" dirty="0">
                <a:solidFill>
                  <a:srgbClr val="FF0000"/>
                </a:solidFill>
              </a:rPr>
              <a:t>Surface roughness </a:t>
            </a:r>
          </a:p>
          <a:p>
            <a:r>
              <a:rPr lang="en-US" sz="800" dirty="0">
                <a:solidFill>
                  <a:srgbClr val="FF0000"/>
                </a:solidFill>
              </a:rPr>
              <a:t>70nm Ra measured on WLI</a:t>
            </a:r>
          </a:p>
        </p:txBody>
      </p:sp>
      <p:sp>
        <p:nvSpPr>
          <p:cNvPr id="26" name="Rectangle 25">
            <a:extLst>
              <a:ext uri="{FF2B5EF4-FFF2-40B4-BE49-F238E27FC236}">
                <a16:creationId xmlns:a16="http://schemas.microsoft.com/office/drawing/2014/main" id="{DC3443C8-D175-4016-AB78-5819B564A27F}"/>
              </a:ext>
            </a:extLst>
          </p:cNvPr>
          <p:cNvSpPr/>
          <p:nvPr/>
        </p:nvSpPr>
        <p:spPr>
          <a:xfrm>
            <a:off x="6426805" y="3403388"/>
            <a:ext cx="2493911" cy="246221"/>
          </a:xfrm>
          <a:prstGeom prst="rect">
            <a:avLst/>
          </a:prstGeom>
        </p:spPr>
        <p:txBody>
          <a:bodyPr wrap="square">
            <a:spAutoFit/>
          </a:bodyPr>
          <a:lstStyle/>
          <a:p>
            <a:r>
              <a:rPr lang="en-US" sz="1000" dirty="0">
                <a:latin typeface="+mj-lt"/>
                <a:cs typeface="Calibri" panose="020F0502020204030204" pitchFamily="34" charset="0"/>
              </a:rPr>
              <a:t>Single crystal diamond Tests</a:t>
            </a:r>
          </a:p>
        </p:txBody>
      </p:sp>
    </p:spTree>
    <p:extLst>
      <p:ext uri="{BB962C8B-B14F-4D97-AF65-F5344CB8AC3E}">
        <p14:creationId xmlns:p14="http://schemas.microsoft.com/office/powerpoint/2010/main" val="3649852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64B03D-371D-4F4F-9BAB-26105646D709}"/>
              </a:ext>
            </a:extLst>
          </p:cNvPr>
          <p:cNvSpPr>
            <a:spLocks noGrp="1"/>
          </p:cNvSpPr>
          <p:nvPr>
            <p:ph type="title"/>
          </p:nvPr>
        </p:nvSpPr>
        <p:spPr/>
        <p:txBody>
          <a:bodyPr/>
          <a:lstStyle/>
          <a:p>
            <a:r>
              <a:rPr lang="en-US" dirty="0"/>
              <a:t>Summary</a:t>
            </a:r>
          </a:p>
        </p:txBody>
      </p:sp>
      <p:sp>
        <p:nvSpPr>
          <p:cNvPr id="4" name="TextBox 3">
            <a:extLst>
              <a:ext uri="{FF2B5EF4-FFF2-40B4-BE49-F238E27FC236}">
                <a16:creationId xmlns:a16="http://schemas.microsoft.com/office/drawing/2014/main" id="{5A6E2C14-185D-4428-9288-C18B03A01DAA}"/>
              </a:ext>
            </a:extLst>
          </p:cNvPr>
          <p:cNvSpPr txBox="1"/>
          <p:nvPr/>
        </p:nvSpPr>
        <p:spPr>
          <a:xfrm>
            <a:off x="954156" y="1467148"/>
            <a:ext cx="6833336" cy="2585323"/>
          </a:xfrm>
          <a:prstGeom prst="rect">
            <a:avLst/>
          </a:prstGeom>
          <a:noFill/>
        </p:spPr>
        <p:txBody>
          <a:bodyPr wrap="square" rtlCol="0">
            <a:spAutoFit/>
          </a:bodyPr>
          <a:lstStyle/>
          <a:p>
            <a:pPr marL="285750" indent="-285750">
              <a:buFont typeface="Arial" panose="020B0604020202020204" pitchFamily="34" charset="0"/>
              <a:buChar char="•"/>
            </a:pPr>
            <a:r>
              <a:rPr lang="en-US" dirty="0"/>
              <a:t>We have successfully diamond turned previously thought of as “Not diamond turnable” material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are developing machining processes for high tool wear compounds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 The technology offers experimenters new materials for target components (Hohlraum, liners, back-lighters)</a:t>
            </a:r>
          </a:p>
          <a:p>
            <a:endParaRPr lang="en-US" dirty="0"/>
          </a:p>
        </p:txBody>
      </p:sp>
    </p:spTree>
    <p:extLst>
      <p:ext uri="{BB962C8B-B14F-4D97-AF65-F5344CB8AC3E}">
        <p14:creationId xmlns:p14="http://schemas.microsoft.com/office/powerpoint/2010/main" val="2127911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a:extLst>
              <a:ext uri="{FF2B5EF4-FFF2-40B4-BE49-F238E27FC236}">
                <a16:creationId xmlns:a16="http://schemas.microsoft.com/office/drawing/2014/main" id="{BF8FF6EE-12DA-458A-967D-1E3AC31ACC2F}"/>
              </a:ext>
            </a:extLst>
          </p:cNvPr>
          <p:cNvSpPr>
            <a:spLocks noGrp="1" noChangeArrowheads="1"/>
          </p:cNvSpPr>
          <p:nvPr>
            <p:ph idx="1"/>
          </p:nvPr>
        </p:nvSpPr>
        <p:spPr>
          <a:xfrm>
            <a:off x="457200" y="1312324"/>
            <a:ext cx="8229600" cy="3479178"/>
          </a:xfrm>
        </p:spPr>
        <p:txBody>
          <a:bodyPr/>
          <a:lstStyle/>
          <a:p>
            <a:pPr>
              <a:spcAft>
                <a:spcPct val="0"/>
              </a:spcAft>
            </a:pPr>
            <a:r>
              <a:rPr lang="en-US" altLang="en-US" dirty="0"/>
              <a:t>Equation of State (EOS) Targets</a:t>
            </a:r>
          </a:p>
          <a:p>
            <a:pPr>
              <a:spcAft>
                <a:spcPct val="0"/>
              </a:spcAft>
            </a:pPr>
            <a:r>
              <a:rPr lang="en-US" altLang="en-US" dirty="0"/>
              <a:t>Machining of EOS components</a:t>
            </a:r>
          </a:p>
          <a:p>
            <a:pPr>
              <a:spcAft>
                <a:spcPct val="0"/>
              </a:spcAft>
            </a:pPr>
            <a:r>
              <a:rPr lang="en-US" altLang="en-US" dirty="0"/>
              <a:t>Why Diamond Tools for Machining</a:t>
            </a:r>
          </a:p>
          <a:p>
            <a:pPr>
              <a:spcAft>
                <a:spcPct val="0"/>
              </a:spcAft>
            </a:pPr>
            <a:r>
              <a:rPr lang="en-US" altLang="en-US" dirty="0"/>
              <a:t>List of Diamond Turnable Materials </a:t>
            </a:r>
          </a:p>
          <a:p>
            <a:pPr>
              <a:spcAft>
                <a:spcPct val="0"/>
              </a:spcAft>
            </a:pPr>
            <a:r>
              <a:rPr lang="en-US" altLang="en-US" dirty="0"/>
              <a:t> High tool wear materials Diamond Turned at LLNL</a:t>
            </a:r>
          </a:p>
          <a:p>
            <a:pPr>
              <a:spcAft>
                <a:spcPct val="0"/>
              </a:spcAft>
            </a:pPr>
            <a:r>
              <a:rPr lang="en-US" altLang="en-US" dirty="0"/>
              <a:t>Other materials</a:t>
            </a:r>
          </a:p>
          <a:p>
            <a:pPr>
              <a:spcAft>
                <a:spcPct val="0"/>
              </a:spcAft>
            </a:pPr>
            <a:r>
              <a:rPr lang="en-US" altLang="en-US" dirty="0"/>
              <a:t>Summary</a:t>
            </a:r>
          </a:p>
        </p:txBody>
      </p:sp>
      <p:sp>
        <p:nvSpPr>
          <p:cNvPr id="13" name="Title 12">
            <a:extLst>
              <a:ext uri="{FF2B5EF4-FFF2-40B4-BE49-F238E27FC236}">
                <a16:creationId xmlns:a16="http://schemas.microsoft.com/office/drawing/2014/main" id="{D5B3DBA1-1FC2-BA4F-9108-CD4924438B9D}"/>
              </a:ext>
            </a:extLst>
          </p:cNvPr>
          <p:cNvSpPr>
            <a:spLocks noGrp="1"/>
          </p:cNvSpPr>
          <p:nvPr>
            <p:ph type="title"/>
          </p:nvPr>
        </p:nvSpPr>
        <p:spPr>
          <a:xfrm>
            <a:off x="457200" y="219507"/>
            <a:ext cx="8229600" cy="677195"/>
          </a:xfrm>
        </p:spPr>
        <p:txBody>
          <a:bodyPr/>
          <a:lstStyle/>
          <a:p>
            <a:pPr eaLnBrk="1" hangingPunct="1">
              <a:defRPr/>
            </a:pPr>
            <a:r>
              <a:rPr lang="en-US" dirty="0"/>
              <a:t>Presentation Outline</a:t>
            </a:r>
          </a:p>
        </p:txBody>
      </p:sp>
      <p:sp>
        <p:nvSpPr>
          <p:cNvPr id="5" name="Rectangle 7">
            <a:extLst>
              <a:ext uri="{FF2B5EF4-FFF2-40B4-BE49-F238E27FC236}">
                <a16:creationId xmlns:a16="http://schemas.microsoft.com/office/drawing/2014/main" id="{994F80BB-6649-9848-B73E-6FD49E1228FF}"/>
              </a:ext>
            </a:extLst>
          </p:cNvPr>
          <p:cNvSpPr>
            <a:spLocks noChangeArrowheads="1"/>
          </p:cNvSpPr>
          <p:nvPr/>
        </p:nvSpPr>
        <p:spPr bwMode="auto">
          <a:xfrm>
            <a:off x="0" y="6016895"/>
            <a:ext cx="9144000" cy="272510"/>
          </a:xfrm>
          <a:prstGeom prst="rect">
            <a:avLst/>
          </a:prstGeom>
          <a:solidFill>
            <a:schemeClr val="accent1">
              <a:lumMod val="75000"/>
            </a:schemeClr>
          </a:solidFill>
          <a:ln w="9525">
            <a:noFill/>
            <a:miter lim="800000"/>
            <a:headEnd/>
            <a:tailEnd/>
          </a:ln>
        </p:spPr>
        <p:txBody>
          <a:bodyPr tIns="0" bIns="0" anchor="ctr">
            <a:spAutoFit/>
          </a:bodyPr>
          <a:lstStyle/>
          <a:p>
            <a:pPr algn="ctr" fontAlgn="auto">
              <a:lnSpc>
                <a:spcPts val="2160"/>
              </a:lnSpc>
              <a:spcBef>
                <a:spcPts val="0"/>
              </a:spcBef>
              <a:spcAft>
                <a:spcPts val="0"/>
              </a:spcAft>
              <a:defRPr/>
            </a:pPr>
            <a:endParaRPr lang="en-US" dirty="0">
              <a:solidFill>
                <a:schemeClr val="bg1"/>
              </a:solidFill>
              <a:latin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12F5771-1400-43B8-AFDD-69F435D6AFCF}"/>
              </a:ext>
            </a:extLst>
          </p:cNvPr>
          <p:cNvSpPr/>
          <p:nvPr/>
        </p:nvSpPr>
        <p:spPr bwMode="auto">
          <a:xfrm>
            <a:off x="5905850" y="1177632"/>
            <a:ext cx="2780950" cy="2557557"/>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3" name="Title 2">
            <a:extLst>
              <a:ext uri="{FF2B5EF4-FFF2-40B4-BE49-F238E27FC236}">
                <a16:creationId xmlns:a16="http://schemas.microsoft.com/office/drawing/2014/main" id="{177A5446-962F-461F-A205-83B4831F54C5}"/>
              </a:ext>
            </a:extLst>
          </p:cNvPr>
          <p:cNvSpPr>
            <a:spLocks noGrp="1"/>
          </p:cNvSpPr>
          <p:nvPr>
            <p:ph type="title"/>
          </p:nvPr>
        </p:nvSpPr>
        <p:spPr/>
        <p:txBody>
          <a:bodyPr/>
          <a:lstStyle/>
          <a:p>
            <a:r>
              <a:rPr lang="en-US" dirty="0"/>
              <a:t>Equation of State (EOS) Targets</a:t>
            </a:r>
          </a:p>
        </p:txBody>
      </p:sp>
      <p:pic>
        <p:nvPicPr>
          <p:cNvPr id="4" name="Content Placeholder 3" descr="cid:image001.jpg@01D2AEB5.C6D3F960">
            <a:extLst>
              <a:ext uri="{FF2B5EF4-FFF2-40B4-BE49-F238E27FC236}">
                <a16:creationId xmlns:a16="http://schemas.microsoft.com/office/drawing/2014/main" id="{8BCC15C0-39AA-4456-873D-5D61E0EE74C7}"/>
              </a:ext>
            </a:extLst>
          </p:cNvPr>
          <p:cNvPicPr>
            <a:picLocks noGrp="1" noChangeAspect="1"/>
          </p:cNvPicPr>
          <p:nvPr>
            <p:ph idx="1"/>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156313" y="1119100"/>
            <a:ext cx="2634141" cy="2706762"/>
          </a:xfrm>
          <a:prstGeom prst="rect">
            <a:avLst/>
          </a:prstGeom>
          <a:noFill/>
          <a:ln>
            <a:noFill/>
          </a:ln>
        </p:spPr>
      </p:pic>
      <p:sp>
        <p:nvSpPr>
          <p:cNvPr id="5" name="TextBox 4">
            <a:extLst>
              <a:ext uri="{FF2B5EF4-FFF2-40B4-BE49-F238E27FC236}">
                <a16:creationId xmlns:a16="http://schemas.microsoft.com/office/drawing/2014/main" id="{076DB9DC-ABF2-45DC-AD6C-9255455F7C84}"/>
              </a:ext>
            </a:extLst>
          </p:cNvPr>
          <p:cNvSpPr txBox="1"/>
          <p:nvPr/>
        </p:nvSpPr>
        <p:spPr>
          <a:xfrm>
            <a:off x="243281" y="1028282"/>
            <a:ext cx="2634141" cy="2095952"/>
          </a:xfrm>
          <a:prstGeom prst="rect">
            <a:avLst/>
          </a:prstGeom>
          <a:noFill/>
        </p:spPr>
        <p:txBody>
          <a:bodyPr wrap="square" lIns="64002" tIns="32001" rIns="64002" bIns="32001" rtlCol="0">
            <a:spAutoFit/>
          </a:bodyPr>
          <a:lstStyle/>
          <a:p>
            <a:r>
              <a:rPr lang="en-US" sz="1200" dirty="0">
                <a:latin typeface="Calibri" panose="020F0502020204030204" pitchFamily="34" charset="0"/>
                <a:ea typeface="Myriad Pro" charset="0"/>
                <a:cs typeface="Calibri" panose="020F0502020204030204" pitchFamily="34" charset="0"/>
              </a:rPr>
              <a:t>The gold hohlraum is driven top and bottom using the NIF laser to create an x-ray drive on the sample shown on the right. Part #1 is ablated causing a pressure wave through the stepped sample, part #2. The velocity of the stepped profile is measured using a velocity interferometric diagnostic (VISAR1). Variation in thickness and form correlate to a velocity error.</a:t>
            </a:r>
          </a:p>
          <a:p>
            <a:endParaRPr lang="en-US" sz="1200" dirty="0">
              <a:latin typeface="Calibri" panose="020F0502020204030204" pitchFamily="34" charset="0"/>
              <a:ea typeface="Myriad Pro" charset="0"/>
              <a:cs typeface="Calibri" panose="020F0502020204030204" pitchFamily="34" charset="0"/>
            </a:endParaRPr>
          </a:p>
        </p:txBody>
      </p:sp>
      <p:pic>
        <p:nvPicPr>
          <p:cNvPr id="7" name="Picture 6">
            <a:extLst>
              <a:ext uri="{FF2B5EF4-FFF2-40B4-BE49-F238E27FC236}">
                <a16:creationId xmlns:a16="http://schemas.microsoft.com/office/drawing/2014/main" id="{870135DA-B5D3-4B7E-99BD-B4745C0BBBB5}"/>
              </a:ext>
            </a:extLst>
          </p:cNvPr>
          <p:cNvPicPr>
            <a:picLocks noChangeAspect="1"/>
          </p:cNvPicPr>
          <p:nvPr/>
        </p:nvPicPr>
        <p:blipFill rotWithShape="1">
          <a:blip r:embed="rId4"/>
          <a:srcRect l="14852" t="10820" r="15097" b="25674"/>
          <a:stretch/>
        </p:blipFill>
        <p:spPr>
          <a:xfrm>
            <a:off x="328066" y="4251770"/>
            <a:ext cx="2396103" cy="1574876"/>
          </a:xfrm>
          <a:prstGeom prst="rect">
            <a:avLst/>
          </a:prstGeom>
        </p:spPr>
      </p:pic>
      <p:sp>
        <p:nvSpPr>
          <p:cNvPr id="8" name="TextBox 7">
            <a:extLst>
              <a:ext uri="{FF2B5EF4-FFF2-40B4-BE49-F238E27FC236}">
                <a16:creationId xmlns:a16="http://schemas.microsoft.com/office/drawing/2014/main" id="{7FCF3958-1322-448A-9C2E-AF244D802D0A}"/>
              </a:ext>
            </a:extLst>
          </p:cNvPr>
          <p:cNvSpPr txBox="1"/>
          <p:nvPr/>
        </p:nvSpPr>
        <p:spPr>
          <a:xfrm>
            <a:off x="342656" y="3180170"/>
            <a:ext cx="2654935" cy="1015663"/>
          </a:xfrm>
          <a:prstGeom prst="rect">
            <a:avLst/>
          </a:prstGeom>
          <a:noFill/>
        </p:spPr>
        <p:txBody>
          <a:bodyPr wrap="square" rtlCol="0">
            <a:spAutoFit/>
          </a:bodyPr>
          <a:lstStyle/>
          <a:p>
            <a:r>
              <a:rPr lang="en-US" sz="1200" dirty="0">
                <a:latin typeface="Calibri" panose="020F0502020204030204" pitchFamily="34" charset="0"/>
                <a:ea typeface="Myriad Pro" charset="0"/>
                <a:cs typeface="Calibri" panose="020F0502020204030204" pitchFamily="34" charset="0"/>
              </a:rPr>
              <a:t>The figure shows a schematic of a planar target assembly where the sample is a combination of two thin foils machined independently and assembled using an adhesive. </a:t>
            </a:r>
          </a:p>
        </p:txBody>
      </p:sp>
      <p:sp>
        <p:nvSpPr>
          <p:cNvPr id="9" name="TextBox 8">
            <a:extLst>
              <a:ext uri="{FF2B5EF4-FFF2-40B4-BE49-F238E27FC236}">
                <a16:creationId xmlns:a16="http://schemas.microsoft.com/office/drawing/2014/main" id="{D4919008-26FD-4029-BD8E-CDC7F5C872C2}"/>
              </a:ext>
            </a:extLst>
          </p:cNvPr>
          <p:cNvSpPr txBox="1"/>
          <p:nvPr/>
        </p:nvSpPr>
        <p:spPr>
          <a:xfrm>
            <a:off x="6257882" y="1252861"/>
            <a:ext cx="2301515" cy="2649950"/>
          </a:xfrm>
          <a:prstGeom prst="rect">
            <a:avLst/>
          </a:prstGeom>
          <a:noFill/>
        </p:spPr>
        <p:txBody>
          <a:bodyPr wrap="square" lIns="64002" tIns="32001" rIns="64002" bIns="32001" rtlCol="0">
            <a:spAutoFit/>
          </a:bodyPr>
          <a:lstStyle/>
          <a:p>
            <a:r>
              <a:rPr lang="en-US" sz="1200" b="1" dirty="0">
                <a:latin typeface="Calibri" panose="020F0502020204030204" pitchFamily="34" charset="0"/>
                <a:ea typeface="Myriad Pro" charset="0"/>
                <a:cs typeface="Calibri" panose="020F0502020204030204" pitchFamily="34" charset="0"/>
              </a:rPr>
              <a:t>Target Specifications:</a:t>
            </a:r>
          </a:p>
          <a:p>
            <a:r>
              <a:rPr lang="en-US" sz="1200" dirty="0">
                <a:latin typeface="Calibri" panose="020F0502020204030204" pitchFamily="34" charset="0"/>
                <a:ea typeface="Myriad Pro" charset="0"/>
                <a:cs typeface="Calibri" panose="020F0502020204030204" pitchFamily="34" charset="0"/>
              </a:rPr>
              <a:t>The specification for the acceptable thickness variation for Equation of State (EOS) targets is defined using the Half Width Half Maximum (HWHM) of a Gaussian Distribution fitted to the histogram of the thickness data from a Region of Interest (ROI) on each component and the final assembled the physics package.</a:t>
            </a:r>
          </a:p>
          <a:p>
            <a:r>
              <a:rPr lang="en-US" sz="1200" dirty="0">
                <a:latin typeface="Calibri" panose="020F0502020204030204" pitchFamily="34" charset="0"/>
                <a:ea typeface="Myriad Pro" charset="0"/>
                <a:cs typeface="Calibri" panose="020F0502020204030204" pitchFamily="34" charset="0"/>
              </a:rPr>
              <a:t>For the EOS targets the HWHM specification is 50nm. </a:t>
            </a:r>
          </a:p>
          <a:p>
            <a:endParaRPr lang="en-US" sz="1200" dirty="0">
              <a:latin typeface="Calibri" panose="020F0502020204030204" pitchFamily="34" charset="0"/>
              <a:ea typeface="Myriad Pro" charset="0"/>
              <a:cs typeface="Calibri" panose="020F0502020204030204" pitchFamily="34" charset="0"/>
            </a:endParaRPr>
          </a:p>
        </p:txBody>
      </p:sp>
      <p:pic>
        <p:nvPicPr>
          <p:cNvPr id="11" name="Picture 10">
            <a:extLst>
              <a:ext uri="{FF2B5EF4-FFF2-40B4-BE49-F238E27FC236}">
                <a16:creationId xmlns:a16="http://schemas.microsoft.com/office/drawing/2014/main" id="{376CC89C-66E7-4538-BE25-46885261E83D}"/>
              </a:ext>
            </a:extLst>
          </p:cNvPr>
          <p:cNvPicPr>
            <a:picLocks noChangeAspect="1"/>
          </p:cNvPicPr>
          <p:nvPr/>
        </p:nvPicPr>
        <p:blipFill>
          <a:blip r:embed="rId5"/>
          <a:stretch>
            <a:fillRect/>
          </a:stretch>
        </p:blipFill>
        <p:spPr>
          <a:xfrm>
            <a:off x="3032298" y="3996637"/>
            <a:ext cx="2384269" cy="1888976"/>
          </a:xfrm>
          <a:prstGeom prst="rect">
            <a:avLst/>
          </a:prstGeom>
        </p:spPr>
      </p:pic>
      <p:sp>
        <p:nvSpPr>
          <p:cNvPr id="14" name="TextBox 13">
            <a:extLst>
              <a:ext uri="{FF2B5EF4-FFF2-40B4-BE49-F238E27FC236}">
                <a16:creationId xmlns:a16="http://schemas.microsoft.com/office/drawing/2014/main" id="{BA5089FF-5792-4BCE-BD45-414EB122500B}"/>
              </a:ext>
            </a:extLst>
          </p:cNvPr>
          <p:cNvSpPr txBox="1"/>
          <p:nvPr/>
        </p:nvSpPr>
        <p:spPr>
          <a:xfrm>
            <a:off x="2997591" y="5826646"/>
            <a:ext cx="2590189" cy="514500"/>
          </a:xfrm>
          <a:prstGeom prst="rect">
            <a:avLst/>
          </a:prstGeom>
          <a:noFill/>
        </p:spPr>
        <p:txBody>
          <a:bodyPr wrap="square" rtlCol="0">
            <a:spAutoFit/>
          </a:bodyPr>
          <a:lstStyle/>
          <a:p>
            <a:pPr marL="58738">
              <a:lnSpc>
                <a:spcPts val="1720"/>
              </a:lnSpc>
            </a:pPr>
            <a:r>
              <a:rPr lang="en-US" sz="1200" dirty="0">
                <a:latin typeface="Calibri" panose="020F0502020204030204" pitchFamily="34" charset="0"/>
                <a:cs typeface="Calibri" panose="020F0502020204030204" pitchFamily="34" charset="0"/>
              </a:rPr>
              <a:t>The ROI for defining the HWHM </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is shown by the red dashed rectangle </a:t>
            </a:r>
          </a:p>
        </p:txBody>
      </p:sp>
      <p:grpSp>
        <p:nvGrpSpPr>
          <p:cNvPr id="16" name="Group 15">
            <a:extLst>
              <a:ext uri="{FF2B5EF4-FFF2-40B4-BE49-F238E27FC236}">
                <a16:creationId xmlns:a16="http://schemas.microsoft.com/office/drawing/2014/main" id="{AFD288A6-CC2A-437D-AE26-C236ADC836BB}"/>
              </a:ext>
            </a:extLst>
          </p:cNvPr>
          <p:cNvGrpSpPr/>
          <p:nvPr/>
        </p:nvGrpSpPr>
        <p:grpSpPr>
          <a:xfrm>
            <a:off x="5905850" y="3954605"/>
            <a:ext cx="2780950" cy="1829455"/>
            <a:chOff x="3940985" y="9190866"/>
            <a:chExt cx="2981528" cy="1967900"/>
          </a:xfrm>
        </p:grpSpPr>
        <p:pic>
          <p:nvPicPr>
            <p:cNvPr id="19" name="Picture 18">
              <a:extLst>
                <a:ext uri="{FF2B5EF4-FFF2-40B4-BE49-F238E27FC236}">
                  <a16:creationId xmlns:a16="http://schemas.microsoft.com/office/drawing/2014/main" id="{85494FD1-5AE2-4895-9205-D59199A604E4}"/>
                </a:ext>
              </a:extLst>
            </p:cNvPr>
            <p:cNvPicPr>
              <a:picLocks noChangeAspect="1"/>
            </p:cNvPicPr>
            <p:nvPr/>
          </p:nvPicPr>
          <p:blipFill rotWithShape="1">
            <a:blip r:embed="rId6"/>
            <a:srcRect l="898" t="1167" r="1561" b="1321"/>
            <a:stretch/>
          </p:blipFill>
          <p:spPr>
            <a:xfrm>
              <a:off x="3940985" y="9190866"/>
              <a:ext cx="2981528" cy="1967900"/>
            </a:xfrm>
            <a:prstGeom prst="rect">
              <a:avLst/>
            </a:prstGeom>
          </p:spPr>
        </p:pic>
        <p:cxnSp>
          <p:nvCxnSpPr>
            <p:cNvPr id="20" name="Straight Arrow Connector 19">
              <a:extLst>
                <a:ext uri="{FF2B5EF4-FFF2-40B4-BE49-F238E27FC236}">
                  <a16:creationId xmlns:a16="http://schemas.microsoft.com/office/drawing/2014/main" id="{5DF45C79-98C8-4615-A565-E34F9C481FE3}"/>
                </a:ext>
              </a:extLst>
            </p:cNvPr>
            <p:cNvCxnSpPr>
              <a:cxnSpLocks/>
            </p:cNvCxnSpPr>
            <p:nvPr/>
          </p:nvCxnSpPr>
          <p:spPr>
            <a:xfrm>
              <a:off x="5438203" y="10374369"/>
              <a:ext cx="573805" cy="0"/>
            </a:xfrm>
            <a:prstGeom prst="straightConnector1">
              <a:avLst/>
            </a:prstGeom>
            <a:ln>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F618502-DAC2-4D45-9E80-8648A8C0C4A1}"/>
                </a:ext>
              </a:extLst>
            </p:cNvPr>
            <p:cNvCxnSpPr/>
            <p:nvPr/>
          </p:nvCxnSpPr>
          <p:spPr>
            <a:xfrm>
              <a:off x="5336112" y="9587775"/>
              <a:ext cx="216053" cy="0"/>
            </a:xfrm>
            <a:prstGeom prst="line">
              <a:avLst/>
            </a:prstGeom>
            <a:ln w="19050">
              <a:solidFill>
                <a:srgbClr val="FF0000"/>
              </a:solidFill>
            </a:ln>
          </p:spPr>
          <p:style>
            <a:lnRef idx="2">
              <a:schemeClr val="accent2"/>
            </a:lnRef>
            <a:fillRef idx="0">
              <a:schemeClr val="accent2"/>
            </a:fillRef>
            <a:effectRef idx="1">
              <a:schemeClr val="accent2"/>
            </a:effectRef>
            <a:fontRef idx="minor">
              <a:schemeClr val="tx1"/>
            </a:fontRef>
          </p:style>
        </p:cxnSp>
        <p:sp>
          <p:nvSpPr>
            <p:cNvPr id="22" name="TextBox 21">
              <a:extLst>
                <a:ext uri="{FF2B5EF4-FFF2-40B4-BE49-F238E27FC236}">
                  <a16:creationId xmlns:a16="http://schemas.microsoft.com/office/drawing/2014/main" id="{9F90F29C-FD2A-4B0C-A24E-781CBA5C9D87}"/>
                </a:ext>
              </a:extLst>
            </p:cNvPr>
            <p:cNvSpPr txBox="1"/>
            <p:nvPr/>
          </p:nvSpPr>
          <p:spPr>
            <a:xfrm>
              <a:off x="5353234" y="10402229"/>
              <a:ext cx="689418" cy="276999"/>
            </a:xfrm>
            <a:prstGeom prst="rect">
              <a:avLst/>
            </a:prstGeom>
            <a:noFill/>
          </p:spPr>
          <p:txBody>
            <a:bodyPr wrap="square" rtlCol="0">
              <a:spAutoFit/>
            </a:bodyPr>
            <a:lstStyle/>
            <a:p>
              <a:r>
                <a:rPr lang="en-US" sz="1200" dirty="0">
                  <a:solidFill>
                    <a:srgbClr val="0070C0"/>
                  </a:solidFill>
                </a:rPr>
                <a:t>HWHM</a:t>
              </a:r>
            </a:p>
          </p:txBody>
        </p:sp>
        <p:pic>
          <p:nvPicPr>
            <p:cNvPr id="23" name="Picture 22">
              <a:extLst>
                <a:ext uri="{FF2B5EF4-FFF2-40B4-BE49-F238E27FC236}">
                  <a16:creationId xmlns:a16="http://schemas.microsoft.com/office/drawing/2014/main" id="{BDF7D298-DE88-4242-8A88-D6E8F9A335BB}"/>
                </a:ext>
              </a:extLst>
            </p:cNvPr>
            <p:cNvPicPr>
              <a:picLocks noChangeAspect="1"/>
            </p:cNvPicPr>
            <p:nvPr/>
          </p:nvPicPr>
          <p:blipFill>
            <a:blip r:embed="rId7"/>
            <a:stretch>
              <a:fillRect/>
            </a:stretch>
          </p:blipFill>
          <p:spPr>
            <a:xfrm>
              <a:off x="4773690" y="10017305"/>
              <a:ext cx="501491" cy="594360"/>
            </a:xfrm>
            <a:prstGeom prst="rect">
              <a:avLst/>
            </a:prstGeom>
          </p:spPr>
        </p:pic>
        <p:pic>
          <p:nvPicPr>
            <p:cNvPr id="24" name="Picture 23">
              <a:extLst>
                <a:ext uri="{FF2B5EF4-FFF2-40B4-BE49-F238E27FC236}">
                  <a16:creationId xmlns:a16="http://schemas.microsoft.com/office/drawing/2014/main" id="{2B9B1315-6219-4B24-99CE-016F4FC69AAF}"/>
                </a:ext>
              </a:extLst>
            </p:cNvPr>
            <p:cNvPicPr>
              <a:picLocks noChangeAspect="1"/>
            </p:cNvPicPr>
            <p:nvPr/>
          </p:nvPicPr>
          <p:blipFill rotWithShape="1">
            <a:blip r:embed="rId7"/>
            <a:srcRect b="50689"/>
            <a:stretch/>
          </p:blipFill>
          <p:spPr>
            <a:xfrm>
              <a:off x="4773690" y="9441232"/>
              <a:ext cx="501491" cy="293085"/>
            </a:xfrm>
            <a:prstGeom prst="rect">
              <a:avLst/>
            </a:prstGeom>
          </p:spPr>
        </p:pic>
      </p:grpSp>
      <p:sp>
        <p:nvSpPr>
          <p:cNvPr id="25" name="TextBox 24">
            <a:extLst>
              <a:ext uri="{FF2B5EF4-FFF2-40B4-BE49-F238E27FC236}">
                <a16:creationId xmlns:a16="http://schemas.microsoft.com/office/drawing/2014/main" id="{17FE0460-A3D0-41E5-AFFC-CAF4EDEA5250}"/>
              </a:ext>
            </a:extLst>
          </p:cNvPr>
          <p:cNvSpPr txBox="1"/>
          <p:nvPr/>
        </p:nvSpPr>
        <p:spPr>
          <a:xfrm>
            <a:off x="5669989" y="5912803"/>
            <a:ext cx="3303918" cy="296491"/>
          </a:xfrm>
          <a:prstGeom prst="rect">
            <a:avLst/>
          </a:prstGeom>
          <a:noFill/>
        </p:spPr>
        <p:txBody>
          <a:bodyPr wrap="none" rtlCol="0">
            <a:spAutoFit/>
          </a:bodyPr>
          <a:lstStyle/>
          <a:p>
            <a:pPr marL="58738">
              <a:lnSpc>
                <a:spcPts val="1720"/>
              </a:lnSpc>
            </a:pPr>
            <a:r>
              <a:rPr lang="en-US" sz="1200" dirty="0">
                <a:latin typeface="Calibri" panose="020F0502020204030204" pitchFamily="34" charset="0"/>
                <a:cs typeface="Calibri" panose="020F0502020204030204" pitchFamily="34" charset="0"/>
              </a:rPr>
              <a:t>The blue arrow shows how the HWHM is defined</a:t>
            </a:r>
          </a:p>
        </p:txBody>
      </p:sp>
    </p:spTree>
    <p:extLst>
      <p:ext uri="{BB962C8B-B14F-4D97-AF65-F5344CB8AC3E}">
        <p14:creationId xmlns:p14="http://schemas.microsoft.com/office/powerpoint/2010/main" val="68043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567DEE-6261-4ED9-B1F4-009AA0F71E25}"/>
              </a:ext>
            </a:extLst>
          </p:cNvPr>
          <p:cNvSpPr>
            <a:spLocks noGrp="1"/>
          </p:cNvSpPr>
          <p:nvPr>
            <p:ph type="title"/>
          </p:nvPr>
        </p:nvSpPr>
        <p:spPr/>
        <p:txBody>
          <a:bodyPr/>
          <a:lstStyle/>
          <a:p>
            <a:pPr eaLnBrk="1" hangingPunct="1">
              <a:defRPr/>
            </a:pPr>
            <a:r>
              <a:rPr lang="en-US" dirty="0"/>
              <a:t>Machining process of a stepped EOS sample</a:t>
            </a:r>
            <a:br>
              <a:rPr lang="en-US" dirty="0"/>
            </a:br>
            <a:endParaRPr lang="en-US" dirty="0"/>
          </a:p>
        </p:txBody>
      </p:sp>
      <p:grpSp>
        <p:nvGrpSpPr>
          <p:cNvPr id="14339" name="Group 4">
            <a:extLst>
              <a:ext uri="{FF2B5EF4-FFF2-40B4-BE49-F238E27FC236}">
                <a16:creationId xmlns:a16="http://schemas.microsoft.com/office/drawing/2014/main" id="{636E9D84-0295-4674-9322-8AF3B7F5715E}"/>
              </a:ext>
            </a:extLst>
          </p:cNvPr>
          <p:cNvGrpSpPr>
            <a:grpSpLocks/>
          </p:cNvGrpSpPr>
          <p:nvPr/>
        </p:nvGrpSpPr>
        <p:grpSpPr bwMode="auto">
          <a:xfrm>
            <a:off x="3988589" y="1308475"/>
            <a:ext cx="2552700" cy="4714875"/>
            <a:chOff x="304801" y="1142999"/>
            <a:chExt cx="2551631" cy="5047474"/>
          </a:xfrm>
        </p:grpSpPr>
        <p:grpSp>
          <p:nvGrpSpPr>
            <p:cNvPr id="13" name="Group 12">
              <a:extLst>
                <a:ext uri="{FF2B5EF4-FFF2-40B4-BE49-F238E27FC236}">
                  <a16:creationId xmlns:a16="http://schemas.microsoft.com/office/drawing/2014/main" id="{EE6D37A1-F71C-4A2E-B834-65E66473AA77}"/>
                </a:ext>
              </a:extLst>
            </p:cNvPr>
            <p:cNvGrpSpPr/>
            <p:nvPr/>
          </p:nvGrpSpPr>
          <p:grpSpPr>
            <a:xfrm>
              <a:off x="304801" y="1142999"/>
              <a:ext cx="2551631" cy="5047474"/>
              <a:chOff x="304801" y="1142999"/>
              <a:chExt cx="2551631" cy="5047474"/>
            </a:xfrm>
            <a:noFill/>
          </p:grpSpPr>
          <p:pic>
            <p:nvPicPr>
              <p:cNvPr id="17" name="Picture 16">
                <a:extLst>
                  <a:ext uri="{FF2B5EF4-FFF2-40B4-BE49-F238E27FC236}">
                    <a16:creationId xmlns:a16="http://schemas.microsoft.com/office/drawing/2014/main" id="{9777A7E0-E11D-43BE-9F86-A30E98442C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88" y="1142999"/>
                <a:ext cx="2528843" cy="2744721"/>
              </a:xfrm>
              <a:prstGeom prst="rect">
                <a:avLst/>
              </a:prstGeom>
              <a:grpFill/>
            </p:spPr>
          </p:pic>
          <p:pic>
            <p:nvPicPr>
              <p:cNvPr id="18" name="Picture 17">
                <a:extLst>
                  <a:ext uri="{FF2B5EF4-FFF2-40B4-BE49-F238E27FC236}">
                    <a16:creationId xmlns:a16="http://schemas.microsoft.com/office/drawing/2014/main" id="{2A3D690C-A433-442F-B1DC-44E359820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1" y="3956086"/>
                <a:ext cx="2551631" cy="2234387"/>
              </a:xfrm>
              <a:prstGeom prst="rect">
                <a:avLst/>
              </a:prstGeom>
              <a:grpFill/>
            </p:spPr>
          </p:pic>
          <p:sp>
            <p:nvSpPr>
              <p:cNvPr id="19" name="Oval 18">
                <a:extLst>
                  <a:ext uri="{FF2B5EF4-FFF2-40B4-BE49-F238E27FC236}">
                    <a16:creationId xmlns:a16="http://schemas.microsoft.com/office/drawing/2014/main" id="{79C11C07-7124-4B62-9BC0-CBD3D32632F7}"/>
                  </a:ext>
                </a:extLst>
              </p:cNvPr>
              <p:cNvSpPr/>
              <p:nvPr/>
            </p:nvSpPr>
            <p:spPr bwMode="auto">
              <a:xfrm>
                <a:off x="1027172" y="2910772"/>
                <a:ext cx="228600" cy="228600"/>
              </a:xfrm>
              <a:prstGeom prst="ellipse">
                <a:avLst/>
              </a:prstGeom>
              <a:grpFill/>
              <a:ln w="9525" cap="flat" cmpd="sng" algn="ctr">
                <a:solidFill>
                  <a:srgbClr val="FF0000"/>
                </a:solidFill>
                <a:prstDash val="solid"/>
                <a:round/>
                <a:headEnd type="none" w="med" len="med"/>
                <a:tailEnd type="none" w="med" len="med"/>
              </a:ln>
              <a:effectLst/>
            </p:spPr>
            <p:txBody>
              <a:bodyPr/>
              <a:lstStyle/>
              <a:p>
                <a:pPr defTabSz="914400">
                  <a:defRPr/>
                </a:pPr>
                <a:endParaRPr lang="en-US" sz="1200" b="1" dirty="0">
                  <a:latin typeface="Century Gothic" pitchFamily="-84" charset="0"/>
                </a:endParaRPr>
              </a:p>
            </p:txBody>
          </p:sp>
          <p:cxnSp>
            <p:nvCxnSpPr>
              <p:cNvPr id="20" name="Straight Arrow Connector 19">
                <a:extLst>
                  <a:ext uri="{FF2B5EF4-FFF2-40B4-BE49-F238E27FC236}">
                    <a16:creationId xmlns:a16="http://schemas.microsoft.com/office/drawing/2014/main" id="{4BE38FA3-A567-44F5-87E6-D76E4F654681}"/>
                  </a:ext>
                </a:extLst>
              </p:cNvPr>
              <p:cNvCxnSpPr/>
              <p:nvPr/>
            </p:nvCxnSpPr>
            <p:spPr bwMode="auto">
              <a:xfrm>
                <a:off x="1161056" y="3139372"/>
                <a:ext cx="362944" cy="1966028"/>
              </a:xfrm>
              <a:prstGeom prst="straightConnector1">
                <a:avLst/>
              </a:prstGeom>
              <a:grpFill/>
              <a:ln w="9525" cap="flat" cmpd="sng" algn="ctr">
                <a:solidFill>
                  <a:srgbClr val="FF0000"/>
                </a:solidFill>
                <a:prstDash val="solid"/>
                <a:round/>
                <a:headEnd type="none" w="med" len="med"/>
                <a:tailEnd type="triangle"/>
              </a:ln>
              <a:effectLst/>
            </p:spPr>
          </p:cxnSp>
        </p:grpSp>
        <p:sp>
          <p:nvSpPr>
            <p:cNvPr id="14" name="Circular Arrow 27">
              <a:extLst>
                <a:ext uri="{FF2B5EF4-FFF2-40B4-BE49-F238E27FC236}">
                  <a16:creationId xmlns:a16="http://schemas.microsoft.com/office/drawing/2014/main" id="{0C8A2D80-2AA6-4A6A-B820-7D8E6EBB0DB8}"/>
                </a:ext>
              </a:extLst>
            </p:cNvPr>
            <p:cNvSpPr/>
            <p:nvPr/>
          </p:nvSpPr>
          <p:spPr bwMode="auto">
            <a:xfrm rot="18928598" flipH="1">
              <a:off x="1698042" y="2477095"/>
              <a:ext cx="236438" cy="231130"/>
            </a:xfrm>
            <a:prstGeom prst="circular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914400">
                <a:defRPr/>
              </a:pPr>
              <a:endParaRPr lang="en-US" sz="1200" b="1" dirty="0">
                <a:latin typeface="Century Gothic" pitchFamily="-84" charset="0"/>
              </a:endParaRPr>
            </a:p>
          </p:txBody>
        </p:sp>
        <p:cxnSp>
          <p:nvCxnSpPr>
            <p:cNvPr id="14349" name="Straight Connector 14">
              <a:extLst>
                <a:ext uri="{FF2B5EF4-FFF2-40B4-BE49-F238E27FC236}">
                  <a16:creationId xmlns:a16="http://schemas.microsoft.com/office/drawing/2014/main" id="{E1D910B7-6E7A-4585-8411-8B862EC2B4F4}"/>
                </a:ext>
              </a:extLst>
            </p:cNvPr>
            <p:cNvCxnSpPr>
              <a:cxnSpLocks noChangeShapeType="1"/>
            </p:cNvCxnSpPr>
            <p:nvPr/>
          </p:nvCxnSpPr>
          <p:spPr bwMode="auto">
            <a:xfrm>
              <a:off x="1827005" y="2605972"/>
              <a:ext cx="934444" cy="533400"/>
            </a:xfrm>
            <a:prstGeom prst="line">
              <a:avLst/>
            </a:prstGeom>
            <a:noFill/>
            <a:ln w="9525" algn="ctr">
              <a:solidFill>
                <a:schemeClr val="tx1"/>
              </a:solidFill>
              <a:round/>
              <a:headEnd/>
              <a:tailEnd/>
            </a:ln>
          </p:spPr>
        </p:cxnSp>
        <p:cxnSp>
          <p:nvCxnSpPr>
            <p:cNvPr id="14350" name="Straight Connector 15">
              <a:extLst>
                <a:ext uri="{FF2B5EF4-FFF2-40B4-BE49-F238E27FC236}">
                  <a16:creationId xmlns:a16="http://schemas.microsoft.com/office/drawing/2014/main" id="{C11808FA-D10A-43FD-BB58-ECC266CA353C}"/>
                </a:ext>
              </a:extLst>
            </p:cNvPr>
            <p:cNvCxnSpPr>
              <a:cxnSpLocks noChangeShapeType="1"/>
            </p:cNvCxnSpPr>
            <p:nvPr/>
          </p:nvCxnSpPr>
          <p:spPr bwMode="auto">
            <a:xfrm>
              <a:off x="533400" y="1864760"/>
              <a:ext cx="381000" cy="225443"/>
            </a:xfrm>
            <a:prstGeom prst="line">
              <a:avLst/>
            </a:prstGeom>
            <a:noFill/>
            <a:ln w="9525" algn="ctr">
              <a:solidFill>
                <a:schemeClr val="tx1"/>
              </a:solidFill>
              <a:round/>
              <a:headEnd/>
              <a:tailEnd/>
            </a:ln>
          </p:spPr>
        </p:cxnSp>
      </p:grpSp>
      <p:pic>
        <p:nvPicPr>
          <p:cNvPr id="14340" name="Picture 5">
            <a:extLst>
              <a:ext uri="{FF2B5EF4-FFF2-40B4-BE49-F238E27FC236}">
                <a16:creationId xmlns:a16="http://schemas.microsoft.com/office/drawing/2014/main" id="{3252E38A-6186-40A9-BD51-B151486115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1150" y="3328112"/>
            <a:ext cx="2114912"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a:extLst>
              <a:ext uri="{FF2B5EF4-FFF2-40B4-BE49-F238E27FC236}">
                <a16:creationId xmlns:a16="http://schemas.microsoft.com/office/drawing/2014/main" id="{1EA5D1CF-D7CA-4A70-9D43-6DD805DC90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065" t="1892" r="16193" b="4517"/>
          <a:stretch>
            <a:fillRect/>
          </a:stretch>
        </p:blipFill>
        <p:spPr bwMode="auto">
          <a:xfrm>
            <a:off x="6661151" y="1308475"/>
            <a:ext cx="2114911" cy="201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2" name="Group 7">
            <a:extLst>
              <a:ext uri="{FF2B5EF4-FFF2-40B4-BE49-F238E27FC236}">
                <a16:creationId xmlns:a16="http://schemas.microsoft.com/office/drawing/2014/main" id="{DBB45F35-7D05-49F4-9326-F3EAE227645F}"/>
              </a:ext>
            </a:extLst>
          </p:cNvPr>
          <p:cNvGrpSpPr>
            <a:grpSpLocks/>
          </p:cNvGrpSpPr>
          <p:nvPr/>
        </p:nvGrpSpPr>
        <p:grpSpPr bwMode="auto">
          <a:xfrm>
            <a:off x="294386" y="1308475"/>
            <a:ext cx="3536287" cy="4854575"/>
            <a:chOff x="2883141" y="1290859"/>
            <a:chExt cx="3535204" cy="4853555"/>
          </a:xfrm>
        </p:grpSpPr>
        <p:sp>
          <p:nvSpPr>
            <p:cNvPr id="9" name="TextBox 8">
              <a:extLst>
                <a:ext uri="{FF2B5EF4-FFF2-40B4-BE49-F238E27FC236}">
                  <a16:creationId xmlns:a16="http://schemas.microsoft.com/office/drawing/2014/main" id="{82814D19-F8F2-47EA-9A07-1FF4D694C3F0}"/>
                </a:ext>
              </a:extLst>
            </p:cNvPr>
            <p:cNvSpPr txBox="1"/>
            <p:nvPr/>
          </p:nvSpPr>
          <p:spPr>
            <a:xfrm>
              <a:off x="2883141" y="1290859"/>
              <a:ext cx="3535204" cy="1753957"/>
            </a:xfrm>
            <a:prstGeom prst="rect">
              <a:avLst/>
            </a:prstGeom>
            <a:noFill/>
          </p:spPr>
          <p:txBody>
            <a:bodyPr wrap="square">
              <a:spAutoFit/>
            </a:bodyPr>
            <a:lstStyle/>
            <a:p>
              <a:pPr>
                <a:defRPr/>
              </a:pPr>
              <a:r>
                <a:rPr lang="en-US" sz="1200" dirty="0"/>
                <a:t>EOS samples are turned (machined ) off-axis </a:t>
              </a:r>
            </a:p>
            <a:p>
              <a:pPr marL="285750" indent="-285750">
                <a:buFont typeface="Arial" panose="020B0604020202020204" pitchFamily="34" charset="0"/>
                <a:buChar char="•"/>
                <a:defRPr/>
              </a:pPr>
              <a:r>
                <a:rPr lang="en-US" sz="1200" dirty="0"/>
                <a:t>Samples are mounted on a Ø100 mm Disk using a soluble adhesive </a:t>
              </a:r>
              <a:r>
                <a:rPr lang="en-US" sz="1200" b="1" u="sng" dirty="0"/>
                <a:t>(multiple parts)</a:t>
              </a:r>
            </a:p>
            <a:p>
              <a:pPr marL="285750" indent="-285750">
                <a:buFont typeface="Arial" panose="020B0604020202020204" pitchFamily="34" charset="0"/>
                <a:buChar char="•"/>
                <a:defRPr/>
              </a:pPr>
              <a:r>
                <a:rPr lang="en-US" sz="1200" dirty="0"/>
                <a:t>The work holding disk is held by vacuum on the lathe spindle</a:t>
              </a:r>
            </a:p>
            <a:p>
              <a:pPr marL="285750" indent="-285750">
                <a:buFont typeface="Arial" panose="020B0604020202020204" pitchFamily="34" charset="0"/>
                <a:buChar char="•"/>
                <a:defRPr/>
              </a:pPr>
              <a:r>
                <a:rPr lang="en-US" sz="1200" dirty="0"/>
                <a:t>Samples are machined on both sides and have in-process WLI checks</a:t>
              </a:r>
            </a:p>
            <a:p>
              <a:pPr marL="285750" indent="-285750">
                <a:buFont typeface="Arial" panose="020B0604020202020204" pitchFamily="34" charset="0"/>
                <a:buChar char="•"/>
                <a:defRPr/>
              </a:pPr>
              <a:r>
                <a:rPr lang="en-US" sz="1200" dirty="0"/>
                <a:t>Parts are then Machined to the specified thickness and profile</a:t>
              </a:r>
            </a:p>
          </p:txBody>
        </p:sp>
        <p:pic>
          <p:nvPicPr>
            <p:cNvPr id="14344" name="Picture 9">
              <a:extLst>
                <a:ext uri="{FF2B5EF4-FFF2-40B4-BE49-F238E27FC236}">
                  <a16:creationId xmlns:a16="http://schemas.microsoft.com/office/drawing/2014/main" id="{96202C45-8953-497A-A79D-57D0F194C5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41534" b="15012"/>
            <a:stretch>
              <a:fillRect/>
            </a:stretch>
          </p:blipFill>
          <p:spPr bwMode="auto">
            <a:xfrm>
              <a:off x="2932826" y="3455450"/>
              <a:ext cx="1353726" cy="104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0">
              <a:extLst>
                <a:ext uri="{FF2B5EF4-FFF2-40B4-BE49-F238E27FC236}">
                  <a16:creationId xmlns:a16="http://schemas.microsoft.com/office/drawing/2014/main" id="{AA891FBE-5F82-495C-8104-0D3EA63785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5047" t="17877" r="14827" b="20641"/>
            <a:stretch>
              <a:fillRect/>
            </a:stretch>
          </p:blipFill>
          <p:spPr bwMode="auto">
            <a:xfrm>
              <a:off x="4417183" y="3422954"/>
              <a:ext cx="1737083" cy="270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1">
              <a:extLst>
                <a:ext uri="{FF2B5EF4-FFF2-40B4-BE49-F238E27FC236}">
                  <a16:creationId xmlns:a16="http://schemas.microsoft.com/office/drawing/2014/main" id="{839DC470-B170-4DE1-83A9-DB338D077A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7877" b="16045"/>
            <a:stretch>
              <a:fillRect/>
            </a:stretch>
          </p:blipFill>
          <p:spPr bwMode="auto">
            <a:xfrm>
              <a:off x="2928120" y="4554107"/>
              <a:ext cx="1353726" cy="159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09545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F8F62D-D346-46BC-9545-06B156259524}"/>
              </a:ext>
            </a:extLst>
          </p:cNvPr>
          <p:cNvSpPr/>
          <p:nvPr/>
        </p:nvSpPr>
        <p:spPr bwMode="auto">
          <a:xfrm>
            <a:off x="5386110" y="141585"/>
            <a:ext cx="3167953" cy="3185821"/>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2" name="Rectangle 1">
            <a:extLst>
              <a:ext uri="{FF2B5EF4-FFF2-40B4-BE49-F238E27FC236}">
                <a16:creationId xmlns:a16="http://schemas.microsoft.com/office/drawing/2014/main" id="{3A5A550A-D3A7-4A43-B93F-6DAA3F9F6A6A}"/>
              </a:ext>
            </a:extLst>
          </p:cNvPr>
          <p:cNvSpPr/>
          <p:nvPr/>
        </p:nvSpPr>
        <p:spPr bwMode="auto">
          <a:xfrm>
            <a:off x="5097551" y="4678189"/>
            <a:ext cx="3930196" cy="1345052"/>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3" name="Title 2">
            <a:extLst>
              <a:ext uri="{FF2B5EF4-FFF2-40B4-BE49-F238E27FC236}">
                <a16:creationId xmlns:a16="http://schemas.microsoft.com/office/drawing/2014/main" id="{046C8044-F18E-46C3-BD47-40CF282919D4}"/>
              </a:ext>
            </a:extLst>
          </p:cNvPr>
          <p:cNvSpPr>
            <a:spLocks noGrp="1"/>
          </p:cNvSpPr>
          <p:nvPr>
            <p:ph type="title"/>
          </p:nvPr>
        </p:nvSpPr>
        <p:spPr>
          <a:xfrm>
            <a:off x="457200" y="219507"/>
            <a:ext cx="4763730" cy="398703"/>
          </a:xfrm>
        </p:spPr>
        <p:txBody>
          <a:bodyPr/>
          <a:lstStyle/>
          <a:p>
            <a:r>
              <a:rPr lang="en-US" dirty="0"/>
              <a:t>EOS Target assembly specifications</a:t>
            </a:r>
          </a:p>
        </p:txBody>
      </p:sp>
      <p:sp>
        <p:nvSpPr>
          <p:cNvPr id="14" name="TextBox 13">
            <a:extLst>
              <a:ext uri="{FF2B5EF4-FFF2-40B4-BE49-F238E27FC236}">
                <a16:creationId xmlns:a16="http://schemas.microsoft.com/office/drawing/2014/main" id="{C45617D6-DD4F-4E50-AD60-D9D100CCB4EA}"/>
              </a:ext>
            </a:extLst>
          </p:cNvPr>
          <p:cNvSpPr txBox="1"/>
          <p:nvPr/>
        </p:nvSpPr>
        <p:spPr>
          <a:xfrm>
            <a:off x="5097551" y="3402633"/>
            <a:ext cx="3614141" cy="1200329"/>
          </a:xfrm>
          <a:prstGeom prst="rect">
            <a:avLst/>
          </a:prstGeom>
          <a:noFill/>
        </p:spPr>
        <p:txBody>
          <a:bodyPr wrap="square" rtlCol="0">
            <a:spAutoFit/>
          </a:bodyPr>
          <a:lstStyle/>
          <a:p>
            <a:pPr marL="285750" indent="-285750">
              <a:buFont typeface="Arial" panose="020B0604020202020204" pitchFamily="34" charset="0"/>
              <a:buChar char="•"/>
            </a:pPr>
            <a:r>
              <a:rPr lang="en-US" sz="1200" dirty="0">
                <a:latin typeface="Calibri" panose="020F0502020204030204" pitchFamily="34" charset="0"/>
                <a:cs typeface="Calibri" panose="020F0502020204030204" pitchFamily="34" charset="0"/>
              </a:rPr>
              <a:t>Parts must be within 50nm of profile and parallelism</a:t>
            </a:r>
          </a:p>
          <a:p>
            <a:pPr marL="285750" indent="-285750">
              <a:buFont typeface="Arial" panose="020B0604020202020204" pitchFamily="34" charset="0"/>
              <a:buChar char="•"/>
            </a:pPr>
            <a:r>
              <a:rPr lang="en-US" sz="1200" dirty="0">
                <a:latin typeface="Calibri" panose="020F0502020204030204" pitchFamily="34" charset="0"/>
                <a:cs typeface="Calibri" panose="020F0502020204030204" pitchFamily="34" charset="0"/>
              </a:rPr>
              <a:t>Assembly must be within 50nm parallelism </a:t>
            </a:r>
          </a:p>
          <a:p>
            <a:pPr marL="285750" indent="-285750">
              <a:buFont typeface="Arial" panose="020B0604020202020204" pitchFamily="34" charset="0"/>
              <a:buChar char="•"/>
            </a:pPr>
            <a:r>
              <a:rPr lang="en-US" sz="1200" dirty="0">
                <a:latin typeface="Calibri" panose="020F0502020204030204" pitchFamily="34" charset="0"/>
                <a:cs typeface="Calibri" panose="020F0502020204030204" pitchFamily="34" charset="0"/>
              </a:rPr>
              <a:t>Parts must be measured independently using the Double-sided white light interferometry (DSWLI) before assembly</a:t>
            </a:r>
          </a:p>
        </p:txBody>
      </p:sp>
      <p:pic>
        <p:nvPicPr>
          <p:cNvPr id="15" name="Picture 14">
            <a:extLst>
              <a:ext uri="{FF2B5EF4-FFF2-40B4-BE49-F238E27FC236}">
                <a16:creationId xmlns:a16="http://schemas.microsoft.com/office/drawing/2014/main" id="{D39E7301-1414-45BA-8323-ECBE1ADFBC5A}"/>
              </a:ext>
            </a:extLst>
          </p:cNvPr>
          <p:cNvPicPr>
            <a:picLocks noChangeAspect="1"/>
          </p:cNvPicPr>
          <p:nvPr/>
        </p:nvPicPr>
        <p:blipFill rotWithShape="1">
          <a:blip r:embed="rId2"/>
          <a:srcRect t="27832"/>
          <a:stretch/>
        </p:blipFill>
        <p:spPr>
          <a:xfrm>
            <a:off x="232710" y="2616089"/>
            <a:ext cx="4596416" cy="845392"/>
          </a:xfrm>
          <a:prstGeom prst="rect">
            <a:avLst/>
          </a:prstGeom>
        </p:spPr>
      </p:pic>
      <p:grpSp>
        <p:nvGrpSpPr>
          <p:cNvPr id="20" name="Group 19">
            <a:extLst>
              <a:ext uri="{FF2B5EF4-FFF2-40B4-BE49-F238E27FC236}">
                <a16:creationId xmlns:a16="http://schemas.microsoft.com/office/drawing/2014/main" id="{B1B439BF-93A5-401A-8BF9-13C50C2AD722}"/>
              </a:ext>
            </a:extLst>
          </p:cNvPr>
          <p:cNvGrpSpPr/>
          <p:nvPr/>
        </p:nvGrpSpPr>
        <p:grpSpPr>
          <a:xfrm>
            <a:off x="240808" y="3555134"/>
            <a:ext cx="4588318" cy="2684656"/>
            <a:chOff x="141801" y="3649718"/>
            <a:chExt cx="4493173" cy="2647817"/>
          </a:xfrm>
        </p:grpSpPr>
        <p:sp>
          <p:nvSpPr>
            <p:cNvPr id="19" name="Rectangle 18">
              <a:extLst>
                <a:ext uri="{FF2B5EF4-FFF2-40B4-BE49-F238E27FC236}">
                  <a16:creationId xmlns:a16="http://schemas.microsoft.com/office/drawing/2014/main" id="{159681FC-9605-4CBE-9726-04CCCCB07831}"/>
                </a:ext>
              </a:extLst>
            </p:cNvPr>
            <p:cNvSpPr/>
            <p:nvPr/>
          </p:nvSpPr>
          <p:spPr bwMode="auto">
            <a:xfrm>
              <a:off x="141801" y="3649718"/>
              <a:ext cx="4493173" cy="2647817"/>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pic>
          <p:nvPicPr>
            <p:cNvPr id="17" name="Picture 16">
              <a:extLst>
                <a:ext uri="{FF2B5EF4-FFF2-40B4-BE49-F238E27FC236}">
                  <a16:creationId xmlns:a16="http://schemas.microsoft.com/office/drawing/2014/main" id="{98D8C839-6E0A-456B-8E76-1A8D204048F0}"/>
                </a:ext>
              </a:extLst>
            </p:cNvPr>
            <p:cNvPicPr>
              <a:picLocks noChangeAspect="1"/>
            </p:cNvPicPr>
            <p:nvPr/>
          </p:nvPicPr>
          <p:blipFill rotWithShape="1">
            <a:blip r:embed="rId3"/>
            <a:srcRect l="8337" t="16253" r="12234" b="25680"/>
            <a:stretch/>
          </p:blipFill>
          <p:spPr>
            <a:xfrm>
              <a:off x="232710" y="3802717"/>
              <a:ext cx="2187208" cy="2347715"/>
            </a:xfrm>
            <a:prstGeom prst="rect">
              <a:avLst/>
            </a:prstGeom>
          </p:spPr>
        </p:pic>
        <p:pic>
          <p:nvPicPr>
            <p:cNvPr id="18" name="Picture 17">
              <a:extLst>
                <a:ext uri="{FF2B5EF4-FFF2-40B4-BE49-F238E27FC236}">
                  <a16:creationId xmlns:a16="http://schemas.microsoft.com/office/drawing/2014/main" id="{7A236761-B490-4B66-8A64-6F523CE51DA4}"/>
                </a:ext>
              </a:extLst>
            </p:cNvPr>
            <p:cNvPicPr>
              <a:picLocks noChangeAspect="1"/>
            </p:cNvPicPr>
            <p:nvPr/>
          </p:nvPicPr>
          <p:blipFill rotWithShape="1">
            <a:blip r:embed="rId4"/>
            <a:srcRect l="6100" t="25805" r="13989" b="14925"/>
            <a:stretch/>
          </p:blipFill>
          <p:spPr>
            <a:xfrm>
              <a:off x="2419918" y="3802717"/>
              <a:ext cx="2116787" cy="2347714"/>
            </a:xfrm>
            <a:prstGeom prst="rect">
              <a:avLst/>
            </a:prstGeom>
          </p:spPr>
        </p:pic>
      </p:grpSp>
      <p:pic>
        <p:nvPicPr>
          <p:cNvPr id="11" name="Picture 10">
            <a:extLst>
              <a:ext uri="{FF2B5EF4-FFF2-40B4-BE49-F238E27FC236}">
                <a16:creationId xmlns:a16="http://schemas.microsoft.com/office/drawing/2014/main" id="{3E226BB9-BC50-4AFC-9628-AC785502FA9B}"/>
              </a:ext>
            </a:extLst>
          </p:cNvPr>
          <p:cNvPicPr>
            <a:picLocks noChangeAspect="1"/>
          </p:cNvPicPr>
          <p:nvPr/>
        </p:nvPicPr>
        <p:blipFill rotWithShape="1">
          <a:blip r:embed="rId5"/>
          <a:srcRect l="14771" t="13334" r="14771" b="23116"/>
          <a:stretch/>
        </p:blipFill>
        <p:spPr>
          <a:xfrm>
            <a:off x="515252" y="786552"/>
            <a:ext cx="2563508" cy="1676302"/>
          </a:xfrm>
          <a:prstGeom prst="rect">
            <a:avLst/>
          </a:prstGeom>
        </p:spPr>
      </p:pic>
      <p:pic>
        <p:nvPicPr>
          <p:cNvPr id="22" name="Picture 21" descr="A close up of a logo&#10;&#10;Description automatically generated">
            <a:extLst>
              <a:ext uri="{FF2B5EF4-FFF2-40B4-BE49-F238E27FC236}">
                <a16:creationId xmlns:a16="http://schemas.microsoft.com/office/drawing/2014/main" id="{2A2ACE83-1C43-404A-ADBE-B5A123D2760C}"/>
              </a:ext>
            </a:extLst>
          </p:cNvPr>
          <p:cNvPicPr>
            <a:picLocks noChangeAspect="1"/>
          </p:cNvPicPr>
          <p:nvPr/>
        </p:nvPicPr>
        <p:blipFill rotWithShape="1">
          <a:blip r:embed="rId6"/>
          <a:srcRect l="16514" r="14312" b="8680"/>
          <a:stretch/>
        </p:blipFill>
        <p:spPr>
          <a:xfrm flipH="1">
            <a:off x="3078194" y="786552"/>
            <a:ext cx="1750932" cy="1675820"/>
          </a:xfrm>
          <a:prstGeom prst="rect">
            <a:avLst/>
          </a:prstGeom>
        </p:spPr>
      </p:pic>
      <p:sp>
        <p:nvSpPr>
          <p:cNvPr id="24" name="TextBox 23">
            <a:extLst>
              <a:ext uri="{FF2B5EF4-FFF2-40B4-BE49-F238E27FC236}">
                <a16:creationId xmlns:a16="http://schemas.microsoft.com/office/drawing/2014/main" id="{FFEB7502-4D41-4A1F-B15B-CA652BBA9415}"/>
              </a:ext>
            </a:extLst>
          </p:cNvPr>
          <p:cNvSpPr txBox="1"/>
          <p:nvPr/>
        </p:nvSpPr>
        <p:spPr>
          <a:xfrm>
            <a:off x="5097551" y="4726790"/>
            <a:ext cx="3930196" cy="1172623"/>
          </a:xfrm>
          <a:prstGeom prst="rect">
            <a:avLst/>
          </a:prstGeom>
          <a:noFill/>
        </p:spPr>
        <p:txBody>
          <a:bodyPr wrap="square" lIns="64002" tIns="32001" rIns="64002" bIns="32001" rtlCol="0">
            <a:spAutoFit/>
          </a:bodyPr>
          <a:lstStyle/>
          <a:p>
            <a:r>
              <a:rPr lang="en-US" sz="1200" dirty="0">
                <a:latin typeface="Calibri" panose="020F0502020204030204" pitchFamily="34" charset="0"/>
                <a:ea typeface="Myriad Pro" charset="0"/>
                <a:cs typeface="Calibri" panose="020F0502020204030204" pitchFamily="34" charset="0"/>
              </a:rPr>
              <a:t>For the EOS targets the physics team asked Target Fabrication if we could reduce the HWHM from 100nm to 50nm. This would reduce the uncertainty of the data they get for each target shot on NIF by a factor of 2. Reducing the uncertainty by a factor of 2 reduces the number of targets that need to be shot by a factor of 4, saving 3 shots for each data point. </a:t>
            </a:r>
          </a:p>
        </p:txBody>
      </p:sp>
      <p:grpSp>
        <p:nvGrpSpPr>
          <p:cNvPr id="7" name="Group 6">
            <a:extLst>
              <a:ext uri="{FF2B5EF4-FFF2-40B4-BE49-F238E27FC236}">
                <a16:creationId xmlns:a16="http://schemas.microsoft.com/office/drawing/2014/main" id="{4AFB29EC-12D4-4057-9A27-61C912050DDD}"/>
              </a:ext>
            </a:extLst>
          </p:cNvPr>
          <p:cNvGrpSpPr/>
          <p:nvPr/>
        </p:nvGrpSpPr>
        <p:grpSpPr>
          <a:xfrm>
            <a:off x="5534715" y="222182"/>
            <a:ext cx="2854168" cy="3069836"/>
            <a:chOff x="5534715" y="222182"/>
            <a:chExt cx="2854168" cy="3069836"/>
          </a:xfrm>
        </p:grpSpPr>
        <p:pic>
          <p:nvPicPr>
            <p:cNvPr id="5" name="Picture 4">
              <a:extLst>
                <a:ext uri="{FF2B5EF4-FFF2-40B4-BE49-F238E27FC236}">
                  <a16:creationId xmlns:a16="http://schemas.microsoft.com/office/drawing/2014/main" id="{67E771F9-29F1-43DE-A060-5E07EBA5D298}"/>
                </a:ext>
              </a:extLst>
            </p:cNvPr>
            <p:cNvPicPr>
              <a:picLocks noChangeAspect="1"/>
            </p:cNvPicPr>
            <p:nvPr/>
          </p:nvPicPr>
          <p:blipFill rotWithShape="1">
            <a:blip r:embed="rId7"/>
            <a:srcRect l="14040" r="10148"/>
            <a:stretch/>
          </p:blipFill>
          <p:spPr>
            <a:xfrm>
              <a:off x="5534715" y="222182"/>
              <a:ext cx="2854168" cy="2823615"/>
            </a:xfrm>
            <a:prstGeom prst="rect">
              <a:avLst/>
            </a:prstGeom>
          </p:spPr>
        </p:pic>
        <p:sp>
          <p:nvSpPr>
            <p:cNvPr id="6" name="TextBox 5">
              <a:extLst>
                <a:ext uri="{FF2B5EF4-FFF2-40B4-BE49-F238E27FC236}">
                  <a16:creationId xmlns:a16="http://schemas.microsoft.com/office/drawing/2014/main" id="{FCFBA1A4-5991-4E92-BF70-8EACD26F42B6}"/>
                </a:ext>
              </a:extLst>
            </p:cNvPr>
            <p:cNvSpPr txBox="1"/>
            <p:nvPr/>
          </p:nvSpPr>
          <p:spPr>
            <a:xfrm>
              <a:off x="5842603" y="3045797"/>
              <a:ext cx="2440092" cy="246221"/>
            </a:xfrm>
            <a:prstGeom prst="rect">
              <a:avLst/>
            </a:prstGeom>
            <a:noFill/>
          </p:spPr>
          <p:txBody>
            <a:bodyPr wrap="none" rtlCol="0">
              <a:spAutoFit/>
            </a:bodyPr>
            <a:lstStyle/>
            <a:p>
              <a:r>
                <a:rPr lang="en-US" sz="1000" dirty="0"/>
                <a:t>EOS assembly station with force sensor</a:t>
              </a:r>
            </a:p>
          </p:txBody>
        </p:sp>
      </p:grpSp>
    </p:spTree>
    <p:extLst>
      <p:ext uri="{BB962C8B-B14F-4D97-AF65-F5344CB8AC3E}">
        <p14:creationId xmlns:p14="http://schemas.microsoft.com/office/powerpoint/2010/main" val="736152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Content Placeholder 1">
            <a:extLst>
              <a:ext uri="{FF2B5EF4-FFF2-40B4-BE49-F238E27FC236}">
                <a16:creationId xmlns:a16="http://schemas.microsoft.com/office/drawing/2014/main" id="{3BB8633B-B0AC-4830-B251-3038C7B330A8}"/>
              </a:ext>
            </a:extLst>
          </p:cNvPr>
          <p:cNvSpPr>
            <a:spLocks noGrp="1" noChangeArrowheads="1"/>
          </p:cNvSpPr>
          <p:nvPr>
            <p:ph idx="1"/>
          </p:nvPr>
        </p:nvSpPr>
        <p:spPr>
          <a:xfrm>
            <a:off x="396875" y="765175"/>
            <a:ext cx="8350250" cy="1938338"/>
          </a:xfrm>
        </p:spPr>
        <p:txBody>
          <a:bodyPr/>
          <a:lstStyle/>
          <a:p>
            <a:pPr marL="57150" indent="0">
              <a:spcAft>
                <a:spcPct val="0"/>
              </a:spcAft>
              <a:buFont typeface="Wingdings" panose="05000000000000000000" pitchFamily="2" charset="2"/>
              <a:buNone/>
            </a:pPr>
            <a:r>
              <a:rPr lang="en-US" altLang="en-US" dirty="0"/>
              <a:t>We use diamond tools to manufacture high precision components – Typical machine tool (Diamond Turning Lathe) has submicron positioning and contouring &lt;.010um precision</a:t>
            </a:r>
          </a:p>
          <a:p>
            <a:pPr marL="57150" indent="0">
              <a:spcAft>
                <a:spcPct val="0"/>
              </a:spcAft>
              <a:buFont typeface="Wingdings" panose="05000000000000000000" pitchFamily="2" charset="2"/>
              <a:buNone/>
            </a:pPr>
            <a:r>
              <a:rPr lang="en-US" altLang="en-US" dirty="0"/>
              <a:t>We use diamond tools to machine small features on Target components – Zero tool tip radius used in gratings</a:t>
            </a:r>
          </a:p>
          <a:p>
            <a:pPr marL="57150" indent="0">
              <a:spcAft>
                <a:spcPct val="0"/>
              </a:spcAft>
              <a:buFont typeface="Wingdings" panose="05000000000000000000" pitchFamily="2" charset="2"/>
              <a:buNone/>
            </a:pPr>
            <a:r>
              <a:rPr lang="en-US" altLang="en-US" dirty="0"/>
              <a:t>We use diamond tools to achieve specified surface roughness  –  &lt; 5nm Ra typical</a:t>
            </a:r>
          </a:p>
        </p:txBody>
      </p:sp>
      <p:sp>
        <p:nvSpPr>
          <p:cNvPr id="3" name="Title 2">
            <a:extLst>
              <a:ext uri="{FF2B5EF4-FFF2-40B4-BE49-F238E27FC236}">
                <a16:creationId xmlns:a16="http://schemas.microsoft.com/office/drawing/2014/main" id="{450492AE-1310-4FAE-BD54-BD254EE3808F}"/>
              </a:ext>
            </a:extLst>
          </p:cNvPr>
          <p:cNvSpPr>
            <a:spLocks noGrp="1"/>
          </p:cNvSpPr>
          <p:nvPr>
            <p:ph type="title"/>
          </p:nvPr>
        </p:nvSpPr>
        <p:spPr/>
        <p:txBody>
          <a:bodyPr/>
          <a:lstStyle/>
          <a:p>
            <a:pPr eaLnBrk="1" hangingPunct="1">
              <a:defRPr/>
            </a:pPr>
            <a:r>
              <a:rPr lang="en-US" dirty="0"/>
              <a:t>Why do we use Single Crystal Diamond Tools for Target Fab</a:t>
            </a:r>
          </a:p>
        </p:txBody>
      </p:sp>
      <p:pic>
        <p:nvPicPr>
          <p:cNvPr id="11268" name="Picture 4">
            <a:extLst>
              <a:ext uri="{FF2B5EF4-FFF2-40B4-BE49-F238E27FC236}">
                <a16:creationId xmlns:a16="http://schemas.microsoft.com/office/drawing/2014/main" id="{CFD47D68-7AFB-4BC0-B585-85EDD6880F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5725" y="3208338"/>
            <a:ext cx="15494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a:extLst>
              <a:ext uri="{FF2B5EF4-FFF2-40B4-BE49-F238E27FC236}">
                <a16:creationId xmlns:a16="http://schemas.microsoft.com/office/drawing/2014/main" id="{A693DFAB-A7B2-46C8-8647-EAABDFC7B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725" y="4210050"/>
            <a:ext cx="154940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6">
            <a:extLst>
              <a:ext uri="{FF2B5EF4-FFF2-40B4-BE49-F238E27FC236}">
                <a16:creationId xmlns:a16="http://schemas.microsoft.com/office/drawing/2014/main" id="{B6A188B9-C5F0-4875-A1F3-E5AA2EB94664}"/>
              </a:ext>
            </a:extLst>
          </p:cNvPr>
          <p:cNvSpPr txBox="1">
            <a:spLocks noChangeArrowheads="1"/>
          </p:cNvSpPr>
          <p:nvPr/>
        </p:nvSpPr>
        <p:spPr bwMode="auto">
          <a:xfrm>
            <a:off x="677863" y="3346450"/>
            <a:ext cx="4953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10X</a:t>
            </a:r>
          </a:p>
        </p:txBody>
      </p:sp>
      <p:sp>
        <p:nvSpPr>
          <p:cNvPr id="11271" name="TextBox 7">
            <a:extLst>
              <a:ext uri="{FF2B5EF4-FFF2-40B4-BE49-F238E27FC236}">
                <a16:creationId xmlns:a16="http://schemas.microsoft.com/office/drawing/2014/main" id="{73F62EB3-25F2-4E96-B610-A5A66CC5FEFC}"/>
              </a:ext>
            </a:extLst>
          </p:cNvPr>
          <p:cNvSpPr txBox="1">
            <a:spLocks noChangeArrowheads="1"/>
          </p:cNvSpPr>
          <p:nvPr/>
        </p:nvSpPr>
        <p:spPr bwMode="auto">
          <a:xfrm>
            <a:off x="677863" y="4478338"/>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20X</a:t>
            </a:r>
          </a:p>
        </p:txBody>
      </p:sp>
      <p:sp>
        <p:nvSpPr>
          <p:cNvPr id="11272" name="TextBox 8">
            <a:extLst>
              <a:ext uri="{FF2B5EF4-FFF2-40B4-BE49-F238E27FC236}">
                <a16:creationId xmlns:a16="http://schemas.microsoft.com/office/drawing/2014/main" id="{6D888A0A-2A92-400C-BA41-DF7A4162E4B1}"/>
              </a:ext>
            </a:extLst>
          </p:cNvPr>
          <p:cNvSpPr txBox="1">
            <a:spLocks noChangeArrowheads="1"/>
          </p:cNvSpPr>
          <p:nvPr/>
        </p:nvSpPr>
        <p:spPr bwMode="auto">
          <a:xfrm>
            <a:off x="571500" y="5518150"/>
            <a:ext cx="5429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100X</a:t>
            </a:r>
          </a:p>
        </p:txBody>
      </p:sp>
      <p:sp>
        <p:nvSpPr>
          <p:cNvPr id="11273" name="TextBox 9">
            <a:extLst>
              <a:ext uri="{FF2B5EF4-FFF2-40B4-BE49-F238E27FC236}">
                <a16:creationId xmlns:a16="http://schemas.microsoft.com/office/drawing/2014/main" id="{CE8EFDE7-82E7-470F-9C75-385776421F65}"/>
              </a:ext>
            </a:extLst>
          </p:cNvPr>
          <p:cNvSpPr txBox="1">
            <a:spLocks noChangeArrowheads="1"/>
          </p:cNvSpPr>
          <p:nvPr/>
        </p:nvSpPr>
        <p:spPr bwMode="auto">
          <a:xfrm>
            <a:off x="1355725" y="2917825"/>
            <a:ext cx="1341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Carbide 100umR</a:t>
            </a:r>
          </a:p>
        </p:txBody>
      </p:sp>
      <p:pic>
        <p:nvPicPr>
          <p:cNvPr id="11274" name="Picture 10">
            <a:extLst>
              <a:ext uri="{FF2B5EF4-FFF2-40B4-BE49-F238E27FC236}">
                <a16:creationId xmlns:a16="http://schemas.microsoft.com/office/drawing/2014/main" id="{F3AE955A-7CA3-40F5-B6C4-215E39B761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6575" y="3232150"/>
            <a:ext cx="1658938"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1">
            <a:extLst>
              <a:ext uri="{FF2B5EF4-FFF2-40B4-BE49-F238E27FC236}">
                <a16:creationId xmlns:a16="http://schemas.microsoft.com/office/drawing/2014/main" id="{24AF311D-B3E8-4A71-9D6A-66F3226BD9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6575" y="4200525"/>
            <a:ext cx="1658938"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6" name="TextBox 12">
            <a:extLst>
              <a:ext uri="{FF2B5EF4-FFF2-40B4-BE49-F238E27FC236}">
                <a16:creationId xmlns:a16="http://schemas.microsoft.com/office/drawing/2014/main" id="{17F208C8-CE9A-4737-AD6D-2884106D2CE5}"/>
              </a:ext>
            </a:extLst>
          </p:cNvPr>
          <p:cNvSpPr txBox="1">
            <a:spLocks noChangeArrowheads="1"/>
          </p:cNvSpPr>
          <p:nvPr/>
        </p:nvSpPr>
        <p:spPr bwMode="auto">
          <a:xfrm>
            <a:off x="3182938" y="2930525"/>
            <a:ext cx="1130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CBN 250umR</a:t>
            </a:r>
          </a:p>
        </p:txBody>
      </p:sp>
      <p:pic>
        <p:nvPicPr>
          <p:cNvPr id="11277" name="Picture 13">
            <a:extLst>
              <a:ext uri="{FF2B5EF4-FFF2-40B4-BE49-F238E27FC236}">
                <a16:creationId xmlns:a16="http://schemas.microsoft.com/office/drawing/2014/main" id="{09C26F6A-08EC-485A-9587-9C8B18A5E0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377" t="13383" r="13908" b="14882"/>
          <a:stretch>
            <a:fillRect/>
          </a:stretch>
        </p:blipFill>
        <p:spPr bwMode="auto">
          <a:xfrm>
            <a:off x="5014913" y="3214688"/>
            <a:ext cx="16383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14">
            <a:extLst>
              <a:ext uri="{FF2B5EF4-FFF2-40B4-BE49-F238E27FC236}">
                <a16:creationId xmlns:a16="http://schemas.microsoft.com/office/drawing/2014/main" id="{C2DA3EED-A98F-498D-97A1-71E120AF48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2347" t="26126" r="15517" b="-706"/>
          <a:stretch>
            <a:fillRect/>
          </a:stretch>
        </p:blipFill>
        <p:spPr bwMode="auto">
          <a:xfrm>
            <a:off x="5014913" y="4211638"/>
            <a:ext cx="16383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15">
            <a:extLst>
              <a:ext uri="{FF2B5EF4-FFF2-40B4-BE49-F238E27FC236}">
                <a16:creationId xmlns:a16="http://schemas.microsoft.com/office/drawing/2014/main" id="{130E8486-4A6E-4960-BDA5-9CC1A7F94D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14913" y="5199063"/>
            <a:ext cx="163830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16">
            <a:extLst>
              <a:ext uri="{FF2B5EF4-FFF2-40B4-BE49-F238E27FC236}">
                <a16:creationId xmlns:a16="http://schemas.microsoft.com/office/drawing/2014/main" id="{0EF56934-0A04-4C10-BA6C-E507878283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6575" y="5186363"/>
            <a:ext cx="1658938"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Picture 17">
            <a:extLst>
              <a:ext uri="{FF2B5EF4-FFF2-40B4-BE49-F238E27FC236}">
                <a16:creationId xmlns:a16="http://schemas.microsoft.com/office/drawing/2014/main" id="{E20E8264-25F8-4A11-9406-3BB43A4728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200" y="5246688"/>
            <a:ext cx="1558925"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2" name="TextBox 18">
            <a:extLst>
              <a:ext uri="{FF2B5EF4-FFF2-40B4-BE49-F238E27FC236}">
                <a16:creationId xmlns:a16="http://schemas.microsoft.com/office/drawing/2014/main" id="{7FF42193-F041-493F-B916-0B765C186D1F}"/>
              </a:ext>
            </a:extLst>
          </p:cNvPr>
          <p:cNvSpPr txBox="1">
            <a:spLocks noChangeArrowheads="1"/>
          </p:cNvSpPr>
          <p:nvPr/>
        </p:nvSpPr>
        <p:spPr bwMode="auto">
          <a:xfrm>
            <a:off x="4895577" y="2801293"/>
            <a:ext cx="17576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200" dirty="0"/>
              <a:t>Diamond single crystal 25umR </a:t>
            </a:r>
          </a:p>
        </p:txBody>
      </p:sp>
      <p:pic>
        <p:nvPicPr>
          <p:cNvPr id="11283" name="Picture 3" descr="Image result for chardon tool endmill">
            <a:hlinkClick r:id="rId11"/>
            <a:extLst>
              <a:ext uri="{FF2B5EF4-FFF2-40B4-BE49-F238E27FC236}">
                <a16:creationId xmlns:a16="http://schemas.microsoft.com/office/drawing/2014/main" id="{C58A32E3-8746-41FB-A9A1-783CAFD9A03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81900" y="3206750"/>
            <a:ext cx="1133475"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4" name="TextBox 19">
            <a:extLst>
              <a:ext uri="{FF2B5EF4-FFF2-40B4-BE49-F238E27FC236}">
                <a16:creationId xmlns:a16="http://schemas.microsoft.com/office/drawing/2014/main" id="{7F27D767-01B2-4698-BB9A-AFA7B6BB7C32}"/>
              </a:ext>
            </a:extLst>
          </p:cNvPr>
          <p:cNvSpPr txBox="1">
            <a:spLocks noChangeArrowheads="1"/>
          </p:cNvSpPr>
          <p:nvPr/>
        </p:nvSpPr>
        <p:spPr bwMode="auto">
          <a:xfrm>
            <a:off x="7381874" y="2823390"/>
            <a:ext cx="1533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t>Diamond Endmills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89E303-959D-487E-9875-28C16DC9AD99}"/>
              </a:ext>
            </a:extLst>
          </p:cNvPr>
          <p:cNvSpPr>
            <a:spLocks noGrp="1"/>
          </p:cNvSpPr>
          <p:nvPr>
            <p:ph type="title"/>
          </p:nvPr>
        </p:nvSpPr>
        <p:spPr>
          <a:xfrm>
            <a:off x="244366" y="213021"/>
            <a:ext cx="6936827" cy="785814"/>
          </a:xfrm>
        </p:spPr>
        <p:txBody>
          <a:bodyPr/>
          <a:lstStyle/>
          <a:p>
            <a:r>
              <a:rPr lang="en-US" sz="1800" dirty="0"/>
              <a:t>List of diamond turnable materials:</a:t>
            </a:r>
            <a:br>
              <a:rPr lang="en-US" dirty="0"/>
            </a:br>
            <a:r>
              <a:rPr lang="en-US" sz="1800" dirty="0"/>
              <a:t>“Chemical Aspects of tool wear in single point diamond turning”</a:t>
            </a:r>
            <a:br>
              <a:rPr lang="en-US" dirty="0"/>
            </a:br>
            <a:endParaRPr lang="en-US" dirty="0"/>
          </a:p>
        </p:txBody>
      </p:sp>
      <p:sp>
        <p:nvSpPr>
          <p:cNvPr id="6" name="TextBox 20">
            <a:extLst>
              <a:ext uri="{FF2B5EF4-FFF2-40B4-BE49-F238E27FC236}">
                <a16:creationId xmlns:a16="http://schemas.microsoft.com/office/drawing/2014/main" id="{729768AC-77CC-4DFC-A621-1A445344D069}"/>
              </a:ext>
            </a:extLst>
          </p:cNvPr>
          <p:cNvSpPr txBox="1">
            <a:spLocks noChangeArrowheads="1"/>
          </p:cNvSpPr>
          <p:nvPr/>
        </p:nvSpPr>
        <p:spPr bwMode="auto">
          <a:xfrm>
            <a:off x="5675353" y="5385190"/>
            <a:ext cx="25066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b="1" dirty="0">
                <a:latin typeface="Calibri" panose="020F0502020204030204" pitchFamily="34" charset="0"/>
                <a:cs typeface="Calibri" panose="020F0502020204030204" pitchFamily="34" charset="0"/>
              </a:rPr>
              <a:t>Mr. C.J. Evans</a:t>
            </a:r>
          </a:p>
          <a:p>
            <a:r>
              <a:rPr lang="en-US" altLang="en-US" sz="900" dirty="0">
                <a:latin typeface="Calibri" panose="020F0502020204030204" pitchFamily="34" charset="0"/>
                <a:cs typeface="Calibri" panose="020F0502020204030204" pitchFamily="34" charset="0"/>
              </a:rPr>
              <a:t>Precision Engineering Division</a:t>
            </a:r>
          </a:p>
          <a:p>
            <a:r>
              <a:rPr lang="en-US" altLang="en-US" sz="900" dirty="0">
                <a:latin typeface="Calibri" panose="020F0502020204030204" pitchFamily="34" charset="0"/>
                <a:cs typeface="Calibri" panose="020F0502020204030204" pitchFamily="34" charset="0"/>
              </a:rPr>
              <a:t>National Inst. Of Standards and Technology</a:t>
            </a:r>
          </a:p>
          <a:p>
            <a:r>
              <a:rPr lang="en-US" altLang="en-US" sz="900" dirty="0">
                <a:latin typeface="Calibri" panose="020F0502020204030204" pitchFamily="34" charset="0"/>
                <a:cs typeface="Calibri" panose="020F0502020204030204" pitchFamily="34" charset="0"/>
              </a:rPr>
              <a:t>Metrology A 107 </a:t>
            </a:r>
            <a:r>
              <a:rPr lang="en-US" altLang="en-US" sz="900" dirty="0" err="1">
                <a:latin typeface="Calibri" panose="020F0502020204030204" pitchFamily="34" charset="0"/>
                <a:cs typeface="Calibri" panose="020F0502020204030204" pitchFamily="34" charset="0"/>
              </a:rPr>
              <a:t>Blg</a:t>
            </a:r>
            <a:r>
              <a:rPr lang="en-US" altLang="en-US" sz="900" dirty="0">
                <a:latin typeface="Calibri" panose="020F0502020204030204" pitchFamily="34" charset="0"/>
                <a:cs typeface="Calibri" panose="020F0502020204030204" pitchFamily="34" charset="0"/>
              </a:rPr>
              <a:t> 220, Quince Blvd</a:t>
            </a:r>
          </a:p>
          <a:p>
            <a:r>
              <a:rPr lang="en-US" altLang="en-US" sz="900" dirty="0">
                <a:latin typeface="Calibri" panose="020F0502020204030204" pitchFamily="34" charset="0"/>
                <a:cs typeface="Calibri" panose="020F0502020204030204" pitchFamily="34" charset="0"/>
              </a:rPr>
              <a:t>Gaithersburg MD 20899, USA</a:t>
            </a:r>
          </a:p>
          <a:p>
            <a:r>
              <a:rPr lang="en-US" altLang="en-US" sz="900" b="1" dirty="0">
                <a:latin typeface="Calibri" panose="020F0502020204030204" pitchFamily="34" charset="0"/>
                <a:cs typeface="Calibri" panose="020F0502020204030204" pitchFamily="34" charset="0"/>
              </a:rPr>
              <a:t>January 1996</a:t>
            </a:r>
          </a:p>
        </p:txBody>
      </p:sp>
      <p:graphicFrame>
        <p:nvGraphicFramePr>
          <p:cNvPr id="2" name="Table 1">
            <a:extLst>
              <a:ext uri="{FF2B5EF4-FFF2-40B4-BE49-F238E27FC236}">
                <a16:creationId xmlns:a16="http://schemas.microsoft.com/office/drawing/2014/main" id="{8EF4C3BC-14B0-4303-807B-92AD66917B80}"/>
              </a:ext>
            </a:extLst>
          </p:cNvPr>
          <p:cNvGraphicFramePr>
            <a:graphicFrameLocks noGrp="1"/>
          </p:cNvGraphicFramePr>
          <p:nvPr>
            <p:extLst>
              <p:ext uri="{D42A27DB-BD31-4B8C-83A1-F6EECF244321}">
                <p14:modId xmlns:p14="http://schemas.microsoft.com/office/powerpoint/2010/main" val="878729011"/>
              </p:ext>
            </p:extLst>
          </p:nvPr>
        </p:nvGraphicFramePr>
        <p:xfrm>
          <a:off x="497029" y="1136351"/>
          <a:ext cx="5064872" cy="5172169"/>
        </p:xfrm>
        <a:graphic>
          <a:graphicData uri="http://schemas.openxmlformats.org/drawingml/2006/table">
            <a:tbl>
              <a:tblPr/>
              <a:tblGrid>
                <a:gridCol w="500549">
                  <a:extLst>
                    <a:ext uri="{9D8B030D-6E8A-4147-A177-3AD203B41FA5}">
                      <a16:colId xmlns:a16="http://schemas.microsoft.com/office/drawing/2014/main" val="2482368970"/>
                    </a:ext>
                  </a:extLst>
                </a:gridCol>
                <a:gridCol w="763549">
                  <a:extLst>
                    <a:ext uri="{9D8B030D-6E8A-4147-A177-3AD203B41FA5}">
                      <a16:colId xmlns:a16="http://schemas.microsoft.com/office/drawing/2014/main" val="699216976"/>
                    </a:ext>
                  </a:extLst>
                </a:gridCol>
                <a:gridCol w="916258">
                  <a:extLst>
                    <a:ext uri="{9D8B030D-6E8A-4147-A177-3AD203B41FA5}">
                      <a16:colId xmlns:a16="http://schemas.microsoft.com/office/drawing/2014/main" val="441481589"/>
                    </a:ext>
                  </a:extLst>
                </a:gridCol>
                <a:gridCol w="871011">
                  <a:extLst>
                    <a:ext uri="{9D8B030D-6E8A-4147-A177-3AD203B41FA5}">
                      <a16:colId xmlns:a16="http://schemas.microsoft.com/office/drawing/2014/main" val="713485660"/>
                    </a:ext>
                  </a:extLst>
                </a:gridCol>
                <a:gridCol w="927569">
                  <a:extLst>
                    <a:ext uri="{9D8B030D-6E8A-4147-A177-3AD203B41FA5}">
                      <a16:colId xmlns:a16="http://schemas.microsoft.com/office/drawing/2014/main" val="1605983023"/>
                    </a:ext>
                  </a:extLst>
                </a:gridCol>
                <a:gridCol w="542968">
                  <a:extLst>
                    <a:ext uri="{9D8B030D-6E8A-4147-A177-3AD203B41FA5}">
                      <a16:colId xmlns:a16="http://schemas.microsoft.com/office/drawing/2014/main" val="1095382070"/>
                    </a:ext>
                  </a:extLst>
                </a:gridCol>
                <a:gridCol w="542968">
                  <a:extLst>
                    <a:ext uri="{9D8B030D-6E8A-4147-A177-3AD203B41FA5}">
                      <a16:colId xmlns:a16="http://schemas.microsoft.com/office/drawing/2014/main" val="1022022377"/>
                    </a:ext>
                  </a:extLst>
                </a:gridCol>
              </a:tblGrid>
              <a:tr h="149608">
                <a:tc gridSpan="5">
                  <a:txBody>
                    <a:bodyPr/>
                    <a:lstStyle/>
                    <a:p>
                      <a:pPr algn="ctr" fontAlgn="b"/>
                      <a:r>
                        <a:rPr lang="en-US" sz="800" b="0" i="0" u="none" strike="noStrike">
                          <a:solidFill>
                            <a:srgbClr val="000000"/>
                          </a:solidFill>
                          <a:effectLst/>
                          <a:latin typeface="Calibri" panose="020F0502020204030204" pitchFamily="34" charset="0"/>
                        </a:rPr>
                        <a:t>Data for elements with know diamond turning properties</a:t>
                      </a:r>
                    </a:p>
                  </a:txBody>
                  <a:tcPr marL="7043" marR="7043" marT="70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en-US" sz="800" b="0" i="0" u="none" strike="noStrike">
                          <a:solidFill>
                            <a:srgbClr val="000000"/>
                          </a:solidFill>
                          <a:effectLst/>
                          <a:latin typeface="Calibri" panose="020F0502020204030204" pitchFamily="34" charset="0"/>
                        </a:rPr>
                        <a:t>Diamond Turnable?</a:t>
                      </a:r>
                    </a:p>
                  </a:txBody>
                  <a:tcPr marL="7043" marR="7043" marT="70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extLst>
                  <a:ext uri="{0D108BD9-81ED-4DB2-BD59-A6C34878D82A}">
                    <a16:rowId xmlns:a16="http://schemas.microsoft.com/office/drawing/2014/main" val="4249845784"/>
                  </a:ext>
                </a:extLst>
              </a:tr>
              <a:tr h="284969">
                <a:tc gridSpan="2">
                  <a:txBody>
                    <a:bodyPr/>
                    <a:lstStyle/>
                    <a:p>
                      <a:pPr algn="ctr" fontAlgn="b"/>
                      <a:r>
                        <a:rPr lang="en-US" sz="800" b="0" i="0" u="none" strike="noStrike">
                          <a:solidFill>
                            <a:srgbClr val="000000"/>
                          </a:solidFill>
                          <a:effectLst/>
                          <a:latin typeface="Calibri" panose="020F0502020204030204" pitchFamily="34" charset="0"/>
                        </a:rPr>
                        <a:t>Element</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800" b="0" i="0" u="none" strike="noStrike">
                          <a:solidFill>
                            <a:srgbClr val="000000"/>
                          </a:solidFill>
                          <a:effectLst/>
                          <a:latin typeface="Calibri" panose="020F0502020204030204" pitchFamily="34" charset="0"/>
                        </a:rPr>
                        <a:t>Melting Point c°</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Microhardness kg/mm²</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No. of unpaired d-shell electrons</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Yes </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No</a:t>
                      </a:r>
                    </a:p>
                  </a:txBody>
                  <a:tcPr marL="7043" marR="7043" marT="704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9143233"/>
                  </a:ext>
                </a:extLst>
              </a:tr>
              <a:tr h="142484">
                <a:tc>
                  <a:txBody>
                    <a:bodyPr/>
                    <a:lstStyle/>
                    <a:p>
                      <a:pPr algn="l" fontAlgn="b"/>
                      <a:r>
                        <a:rPr lang="en-US" sz="800" b="0" i="0" u="none" strike="noStrike">
                          <a:solidFill>
                            <a:srgbClr val="000000"/>
                          </a:solidFill>
                          <a:effectLst/>
                          <a:latin typeface="Calibri" panose="020F0502020204030204" pitchFamily="34" charset="0"/>
                        </a:rPr>
                        <a:t>In</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Indium</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157</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10</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0</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Yes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6746291"/>
                  </a:ext>
                </a:extLst>
              </a:tr>
              <a:tr h="142484">
                <a:tc>
                  <a:txBody>
                    <a:bodyPr/>
                    <a:lstStyle/>
                    <a:p>
                      <a:pPr algn="l" fontAlgn="b"/>
                      <a:r>
                        <a:rPr lang="en-US" sz="800" b="0" i="0" u="none" strike="noStrike">
                          <a:solidFill>
                            <a:srgbClr val="000000"/>
                          </a:solidFill>
                          <a:effectLst/>
                          <a:latin typeface="Calibri" panose="020F0502020204030204" pitchFamily="34" charset="0"/>
                        </a:rPr>
                        <a:t>Sn</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0" i="0" u="none" strike="noStrike">
                          <a:solidFill>
                            <a:srgbClr val="000000"/>
                          </a:solidFill>
                          <a:effectLst/>
                          <a:latin typeface="Calibri" panose="020F0502020204030204" pitchFamily="34" charset="0"/>
                        </a:rPr>
                        <a:t>Tin</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800" b="0" i="0" u="none" strike="noStrike">
                          <a:solidFill>
                            <a:srgbClr val="000000"/>
                          </a:solidFill>
                          <a:effectLst/>
                          <a:latin typeface="Calibri" panose="020F0502020204030204" pitchFamily="34" charset="0"/>
                        </a:rPr>
                        <a:t>232</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800" b="0" i="0" u="none" strike="noStrike">
                          <a:solidFill>
                            <a:srgbClr val="000000"/>
                          </a:solidFill>
                          <a:effectLst/>
                          <a:latin typeface="Calibri" panose="020F0502020204030204" pitchFamily="34" charset="0"/>
                        </a:rPr>
                        <a:t>9</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800" b="0" i="0" u="none" strike="noStrike">
                          <a:solidFill>
                            <a:srgbClr val="000000"/>
                          </a:solidFill>
                          <a:effectLst/>
                          <a:latin typeface="Calibri" panose="020F0502020204030204" pitchFamily="34" charset="0"/>
                        </a:rPr>
                        <a:t>0</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800" b="0" i="0" u="none" strike="noStrike">
                          <a:solidFill>
                            <a:srgbClr val="000000"/>
                          </a:solidFill>
                          <a:effectLst/>
                          <a:latin typeface="Calibri" panose="020F0502020204030204" pitchFamily="34" charset="0"/>
                        </a:rPr>
                        <a:t>Yes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17857824"/>
                  </a:ext>
                </a:extLst>
              </a:tr>
              <a:tr h="142484">
                <a:tc>
                  <a:txBody>
                    <a:bodyPr/>
                    <a:lstStyle/>
                    <a:p>
                      <a:pPr algn="l" fontAlgn="b"/>
                      <a:r>
                        <a:rPr lang="en-US" sz="800" b="0" i="0" u="none" strike="noStrike">
                          <a:solidFill>
                            <a:srgbClr val="000000"/>
                          </a:solidFill>
                          <a:effectLst/>
                          <a:latin typeface="Calibri" panose="020F0502020204030204" pitchFamily="34" charset="0"/>
                        </a:rPr>
                        <a:t>Pb</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0" i="0" u="none" strike="noStrike">
                          <a:solidFill>
                            <a:srgbClr val="000000"/>
                          </a:solidFill>
                          <a:effectLst/>
                          <a:latin typeface="Calibri" panose="020F0502020204030204" pitchFamily="34" charset="0"/>
                        </a:rPr>
                        <a:t>Lead</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800" b="0" i="0" u="none" strike="noStrike">
                          <a:solidFill>
                            <a:srgbClr val="000000"/>
                          </a:solidFill>
                          <a:effectLst/>
                          <a:latin typeface="Calibri" panose="020F0502020204030204" pitchFamily="34" charset="0"/>
                        </a:rPr>
                        <a:t>373</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800" b="0" i="0" u="none" strike="noStrike">
                          <a:solidFill>
                            <a:srgbClr val="000000"/>
                          </a:solidFill>
                          <a:effectLst/>
                          <a:latin typeface="Calibri" panose="020F0502020204030204" pitchFamily="34" charset="0"/>
                        </a:rPr>
                        <a:t>5</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800" b="0" i="0" u="none" strike="noStrike">
                          <a:solidFill>
                            <a:srgbClr val="000000"/>
                          </a:solidFill>
                          <a:effectLst/>
                          <a:latin typeface="Calibri" panose="020F0502020204030204" pitchFamily="34" charset="0"/>
                        </a:rPr>
                        <a:t>0</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800" b="0" i="0" u="none" strike="noStrike">
                          <a:solidFill>
                            <a:srgbClr val="000000"/>
                          </a:solidFill>
                          <a:effectLst/>
                          <a:latin typeface="Calibri" panose="020F0502020204030204" pitchFamily="34" charset="0"/>
                        </a:rPr>
                        <a:t>Yes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518026950"/>
                  </a:ext>
                </a:extLst>
              </a:tr>
              <a:tr h="142484">
                <a:tc>
                  <a:txBody>
                    <a:bodyPr/>
                    <a:lstStyle/>
                    <a:p>
                      <a:pPr algn="l" fontAlgn="b"/>
                      <a:r>
                        <a:rPr lang="en-US" sz="800" b="0" i="0" u="none" strike="noStrike">
                          <a:solidFill>
                            <a:srgbClr val="000000"/>
                          </a:solidFill>
                          <a:effectLst/>
                          <a:latin typeface="Calibri" panose="020F0502020204030204" pitchFamily="34" charset="0"/>
                        </a:rPr>
                        <a:t>Zn</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Zinc</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420</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51</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0</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Yes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931204"/>
                  </a:ext>
                </a:extLst>
              </a:tr>
              <a:tr h="142484">
                <a:tc>
                  <a:txBody>
                    <a:bodyPr/>
                    <a:lstStyle/>
                    <a:p>
                      <a:pPr algn="l" fontAlgn="b"/>
                      <a:r>
                        <a:rPr lang="en-US" sz="800" b="0" i="0" u="none" strike="noStrike">
                          <a:solidFill>
                            <a:srgbClr val="000000"/>
                          </a:solidFill>
                          <a:effectLst/>
                          <a:latin typeface="Calibri" panose="020F0502020204030204" pitchFamily="34" charset="0"/>
                        </a:rPr>
                        <a:t>Pu</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0" i="0" u="none" strike="noStrike">
                          <a:solidFill>
                            <a:srgbClr val="000000"/>
                          </a:solidFill>
                          <a:effectLst/>
                          <a:latin typeface="Calibri" panose="020F0502020204030204" pitchFamily="34" charset="0"/>
                        </a:rPr>
                        <a:t>Plutonium</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640</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0</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800" b="0" i="0" u="none" strike="noStrike">
                          <a:solidFill>
                            <a:srgbClr val="000000"/>
                          </a:solidFill>
                          <a:effectLst/>
                          <a:latin typeface="Calibri" panose="020F0502020204030204" pitchFamily="34" charset="0"/>
                        </a:rPr>
                        <a:t>Yes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783515315"/>
                  </a:ext>
                </a:extLst>
              </a:tr>
              <a:tr h="142484">
                <a:tc>
                  <a:txBody>
                    <a:bodyPr/>
                    <a:lstStyle/>
                    <a:p>
                      <a:pPr algn="l" fontAlgn="b"/>
                      <a:r>
                        <a:rPr lang="en-US" sz="800" b="0" i="0" u="none" strike="noStrike">
                          <a:solidFill>
                            <a:srgbClr val="000000"/>
                          </a:solidFill>
                          <a:effectLst/>
                          <a:latin typeface="Calibri" panose="020F0502020204030204" pitchFamily="34" charset="0"/>
                        </a:rPr>
                        <a:t>Mg</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Magnesium</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649</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48</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0</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Yes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42818"/>
                  </a:ext>
                </a:extLst>
              </a:tr>
              <a:tr h="142484">
                <a:tc>
                  <a:txBody>
                    <a:bodyPr/>
                    <a:lstStyle/>
                    <a:p>
                      <a:pPr algn="l" fontAlgn="b"/>
                      <a:r>
                        <a:rPr lang="en-US" sz="800" b="0" i="0" u="none" strike="noStrike">
                          <a:solidFill>
                            <a:srgbClr val="000000"/>
                          </a:solidFill>
                          <a:effectLst/>
                          <a:latin typeface="Calibri" panose="020F0502020204030204" pitchFamily="34" charset="0"/>
                        </a:rPr>
                        <a:t>Al </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0" i="0" u="none" strike="noStrike">
                          <a:solidFill>
                            <a:srgbClr val="000000"/>
                          </a:solidFill>
                          <a:effectLst/>
                          <a:latin typeface="Calibri" panose="020F0502020204030204" pitchFamily="34" charset="0"/>
                        </a:rPr>
                        <a:t>Aluminum</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800" b="0" i="0" u="none" strike="noStrike">
                          <a:solidFill>
                            <a:srgbClr val="000000"/>
                          </a:solidFill>
                          <a:effectLst/>
                          <a:latin typeface="Calibri" panose="020F0502020204030204" pitchFamily="34" charset="0"/>
                        </a:rPr>
                        <a:t>660</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800" b="0" i="0" u="none" strike="noStrike">
                          <a:solidFill>
                            <a:srgbClr val="000000"/>
                          </a:solidFill>
                          <a:effectLst/>
                          <a:latin typeface="Calibri" panose="020F0502020204030204" pitchFamily="34" charset="0"/>
                        </a:rPr>
                        <a:t>25</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800" b="0" i="0" u="none" strike="noStrike">
                          <a:solidFill>
                            <a:srgbClr val="000000"/>
                          </a:solidFill>
                          <a:effectLst/>
                          <a:latin typeface="Calibri" panose="020F0502020204030204" pitchFamily="34" charset="0"/>
                        </a:rPr>
                        <a:t>0</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800" b="0" i="0" u="none" strike="noStrike">
                          <a:solidFill>
                            <a:srgbClr val="000000"/>
                          </a:solidFill>
                          <a:effectLst/>
                          <a:latin typeface="Calibri" panose="020F0502020204030204" pitchFamily="34" charset="0"/>
                        </a:rPr>
                        <a:t>Yes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798109791"/>
                  </a:ext>
                </a:extLst>
              </a:tr>
              <a:tr h="142484">
                <a:tc>
                  <a:txBody>
                    <a:bodyPr/>
                    <a:lstStyle/>
                    <a:p>
                      <a:pPr algn="l" fontAlgn="b"/>
                      <a:r>
                        <a:rPr lang="en-US" sz="800" b="0" i="0" u="none" strike="noStrike">
                          <a:solidFill>
                            <a:srgbClr val="000000"/>
                          </a:solidFill>
                          <a:effectLst/>
                          <a:latin typeface="Calibri" panose="020F0502020204030204" pitchFamily="34" charset="0"/>
                        </a:rPr>
                        <a:t>Ge</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Germanium</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937</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721</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0</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Yes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9337217"/>
                  </a:ext>
                </a:extLst>
              </a:tr>
              <a:tr h="142484">
                <a:tc>
                  <a:txBody>
                    <a:bodyPr/>
                    <a:lstStyle/>
                    <a:p>
                      <a:pPr algn="l" fontAlgn="b"/>
                      <a:r>
                        <a:rPr lang="en-US" sz="800" b="0" i="0" u="none" strike="noStrike">
                          <a:solidFill>
                            <a:srgbClr val="000000"/>
                          </a:solidFill>
                          <a:effectLst/>
                          <a:latin typeface="Calibri" panose="020F0502020204030204" pitchFamily="34" charset="0"/>
                        </a:rPr>
                        <a:t>Ag</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Silver</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962</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96</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0</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Yes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0506386"/>
                  </a:ext>
                </a:extLst>
              </a:tr>
              <a:tr h="142484">
                <a:tc>
                  <a:txBody>
                    <a:bodyPr/>
                    <a:lstStyle/>
                    <a:p>
                      <a:pPr algn="l" fontAlgn="b"/>
                      <a:r>
                        <a:rPr lang="en-US" sz="800" b="0" i="0" u="none" strike="noStrike">
                          <a:solidFill>
                            <a:srgbClr val="000000"/>
                          </a:solidFill>
                          <a:effectLst/>
                          <a:latin typeface="Calibri" panose="020F0502020204030204" pitchFamily="34" charset="0"/>
                        </a:rPr>
                        <a:t>Au</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0" i="0" u="none" strike="noStrike">
                          <a:solidFill>
                            <a:srgbClr val="000000"/>
                          </a:solidFill>
                          <a:effectLst/>
                          <a:latin typeface="Calibri" panose="020F0502020204030204" pitchFamily="34" charset="0"/>
                        </a:rPr>
                        <a:t>Gold</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800" b="0" i="0" u="none" strike="noStrike">
                          <a:solidFill>
                            <a:srgbClr val="000000"/>
                          </a:solidFill>
                          <a:effectLst/>
                          <a:latin typeface="Calibri" panose="020F0502020204030204" pitchFamily="34" charset="0"/>
                        </a:rPr>
                        <a:t>1064</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800" b="0" i="0" u="none" strike="noStrike">
                          <a:solidFill>
                            <a:srgbClr val="000000"/>
                          </a:solidFill>
                          <a:effectLst/>
                          <a:latin typeface="Calibri" panose="020F0502020204030204" pitchFamily="34" charset="0"/>
                        </a:rPr>
                        <a:t>96</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800" b="0" i="0" u="none" strike="noStrike">
                          <a:solidFill>
                            <a:srgbClr val="000000"/>
                          </a:solidFill>
                          <a:effectLst/>
                          <a:latin typeface="Calibri" panose="020F0502020204030204" pitchFamily="34" charset="0"/>
                        </a:rPr>
                        <a:t>0</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800" b="0" i="0" u="none" strike="noStrike">
                          <a:solidFill>
                            <a:srgbClr val="000000"/>
                          </a:solidFill>
                          <a:effectLst/>
                          <a:latin typeface="Calibri" panose="020F0502020204030204" pitchFamily="34" charset="0"/>
                        </a:rPr>
                        <a:t>Yes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329328685"/>
                  </a:ext>
                </a:extLst>
              </a:tr>
              <a:tr h="142484">
                <a:tc>
                  <a:txBody>
                    <a:bodyPr/>
                    <a:lstStyle/>
                    <a:p>
                      <a:pPr algn="l" fontAlgn="b"/>
                      <a:r>
                        <a:rPr lang="en-US" sz="800" b="0" i="0" u="none" strike="noStrike">
                          <a:solidFill>
                            <a:srgbClr val="000000"/>
                          </a:solidFill>
                          <a:effectLst/>
                          <a:latin typeface="Calibri" panose="020F0502020204030204" pitchFamily="34" charset="0"/>
                        </a:rPr>
                        <a:t>Cu</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0" i="0" u="none" strike="noStrike">
                          <a:solidFill>
                            <a:srgbClr val="000000"/>
                          </a:solidFill>
                          <a:effectLst/>
                          <a:latin typeface="Calibri" panose="020F0502020204030204" pitchFamily="34" charset="0"/>
                        </a:rPr>
                        <a:t>Copper</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800" b="0" i="0" u="none" strike="noStrike">
                          <a:solidFill>
                            <a:srgbClr val="000000"/>
                          </a:solidFill>
                          <a:effectLst/>
                          <a:latin typeface="Calibri" panose="020F0502020204030204" pitchFamily="34" charset="0"/>
                        </a:rPr>
                        <a:t>1083</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800" b="0" i="0" u="none" strike="noStrike">
                          <a:solidFill>
                            <a:srgbClr val="000000"/>
                          </a:solidFill>
                          <a:effectLst/>
                          <a:latin typeface="Calibri" panose="020F0502020204030204" pitchFamily="34" charset="0"/>
                        </a:rPr>
                        <a:t>76</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800" b="0" i="0" u="none" strike="noStrike">
                          <a:solidFill>
                            <a:srgbClr val="000000"/>
                          </a:solidFill>
                          <a:effectLst/>
                          <a:latin typeface="Calibri" panose="020F0502020204030204" pitchFamily="34" charset="0"/>
                        </a:rPr>
                        <a:t>0</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800" b="0" i="0" u="none" strike="noStrike">
                          <a:solidFill>
                            <a:srgbClr val="000000"/>
                          </a:solidFill>
                          <a:effectLst/>
                          <a:latin typeface="Calibri" panose="020F0502020204030204" pitchFamily="34" charset="0"/>
                        </a:rPr>
                        <a:t>Yes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656079973"/>
                  </a:ext>
                </a:extLst>
              </a:tr>
              <a:tr h="142484">
                <a:tc>
                  <a:txBody>
                    <a:bodyPr/>
                    <a:lstStyle/>
                    <a:p>
                      <a:pPr algn="l" fontAlgn="b"/>
                      <a:r>
                        <a:rPr lang="en-US" sz="800" b="0" i="0" u="none" strike="noStrike">
                          <a:solidFill>
                            <a:srgbClr val="000000"/>
                          </a:solidFill>
                          <a:effectLst/>
                          <a:latin typeface="Calibri" panose="020F0502020204030204" pitchFamily="34" charset="0"/>
                        </a:rPr>
                        <a:t>U</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Uranium</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1132</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No</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7126658"/>
                  </a:ext>
                </a:extLst>
              </a:tr>
              <a:tr h="142484">
                <a:tc>
                  <a:txBody>
                    <a:bodyPr/>
                    <a:lstStyle/>
                    <a:p>
                      <a:pPr algn="l" fontAlgn="b"/>
                      <a:r>
                        <a:rPr lang="en-US" sz="800" b="0" i="0" u="none" strike="noStrike">
                          <a:solidFill>
                            <a:srgbClr val="000000"/>
                          </a:solidFill>
                          <a:effectLst/>
                          <a:latin typeface="Calibri" panose="020F0502020204030204" pitchFamily="34" charset="0"/>
                        </a:rPr>
                        <a:t>Mn</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Manganese</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1244</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384</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5</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No</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8945932"/>
                  </a:ext>
                </a:extLst>
              </a:tr>
              <a:tr h="142484">
                <a:tc>
                  <a:txBody>
                    <a:bodyPr/>
                    <a:lstStyle/>
                    <a:p>
                      <a:pPr algn="l" fontAlgn="b"/>
                      <a:r>
                        <a:rPr lang="en-US" sz="800" b="0" i="0" u="none" strike="noStrike">
                          <a:solidFill>
                            <a:srgbClr val="000000"/>
                          </a:solidFill>
                          <a:effectLst/>
                          <a:latin typeface="Calibri" panose="020F0502020204030204" pitchFamily="34" charset="0"/>
                        </a:rPr>
                        <a:t>Be</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Beryllium</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1277</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0</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Yes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4504563"/>
                  </a:ext>
                </a:extLst>
              </a:tr>
              <a:tr h="149608">
                <a:tc>
                  <a:txBody>
                    <a:bodyPr/>
                    <a:lstStyle/>
                    <a:p>
                      <a:pPr algn="l" fontAlgn="b"/>
                      <a:r>
                        <a:rPr lang="en-US" sz="800" b="0" i="0" u="none" strike="noStrike">
                          <a:solidFill>
                            <a:srgbClr val="000000"/>
                          </a:solidFill>
                          <a:effectLst/>
                          <a:latin typeface="Calibri" panose="020F0502020204030204" pitchFamily="34" charset="0"/>
                        </a:rPr>
                        <a:t>Si</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Silicon</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1410</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1211</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0</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Yes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3193529"/>
                  </a:ext>
                </a:extLst>
              </a:tr>
              <a:tr h="149608">
                <a:tc>
                  <a:txBody>
                    <a:bodyPr/>
                    <a:lstStyle/>
                    <a:p>
                      <a:pPr algn="l" fontAlgn="b"/>
                      <a:r>
                        <a:rPr lang="en-US" sz="800" b="0" i="0" u="none" strike="noStrike">
                          <a:solidFill>
                            <a:srgbClr val="000000"/>
                          </a:solidFill>
                          <a:effectLst/>
                          <a:latin typeface="Calibri" panose="020F0502020204030204" pitchFamily="34" charset="0"/>
                        </a:rPr>
                        <a:t>Ni</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Nickel</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1453</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189</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No</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1552314"/>
                  </a:ext>
                </a:extLst>
              </a:tr>
              <a:tr h="142484">
                <a:tc>
                  <a:txBody>
                    <a:bodyPr/>
                    <a:lstStyle/>
                    <a:p>
                      <a:pPr algn="l" fontAlgn="b"/>
                      <a:r>
                        <a:rPr lang="en-US" sz="800" b="0" i="0" u="none" strike="noStrike">
                          <a:solidFill>
                            <a:srgbClr val="000000"/>
                          </a:solidFill>
                          <a:effectLst/>
                          <a:latin typeface="Calibri" panose="020F0502020204030204" pitchFamily="34" charset="0"/>
                        </a:rPr>
                        <a:t>Co</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Cobalt</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1495</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247</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No</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4421627"/>
                  </a:ext>
                </a:extLst>
              </a:tr>
              <a:tr h="142484">
                <a:tc>
                  <a:txBody>
                    <a:bodyPr/>
                    <a:lstStyle/>
                    <a:p>
                      <a:pPr algn="l" fontAlgn="b"/>
                      <a:r>
                        <a:rPr lang="en-US" sz="800" b="0" i="0" u="none" strike="noStrike">
                          <a:solidFill>
                            <a:srgbClr val="000000"/>
                          </a:solidFill>
                          <a:effectLst/>
                          <a:latin typeface="Calibri" panose="020F0502020204030204" pitchFamily="34" charset="0"/>
                        </a:rPr>
                        <a:t>Fe</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0" i="0" u="none" strike="noStrike">
                          <a:solidFill>
                            <a:srgbClr val="000000"/>
                          </a:solidFill>
                          <a:effectLst/>
                          <a:latin typeface="Calibri" panose="020F0502020204030204" pitchFamily="34" charset="0"/>
                        </a:rPr>
                        <a:t>Iron</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1535</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4</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800" b="0" i="0" u="none" strike="noStrike">
                          <a:solidFill>
                            <a:srgbClr val="000000"/>
                          </a:solidFill>
                          <a:effectLst/>
                          <a:latin typeface="Calibri" panose="020F0502020204030204" pitchFamily="34" charset="0"/>
                        </a:rPr>
                        <a:t>No</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14525072"/>
                  </a:ext>
                </a:extLst>
              </a:tr>
              <a:tr h="142484">
                <a:tc>
                  <a:txBody>
                    <a:bodyPr/>
                    <a:lstStyle/>
                    <a:p>
                      <a:pPr algn="l" fontAlgn="b"/>
                      <a:r>
                        <a:rPr lang="en-US" sz="800" b="0" i="0" u="none" strike="noStrike">
                          <a:solidFill>
                            <a:srgbClr val="000000"/>
                          </a:solidFill>
                          <a:effectLst/>
                          <a:latin typeface="Calibri" panose="020F0502020204030204" pitchFamily="34" charset="0"/>
                        </a:rPr>
                        <a:t>Ti</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Titanium</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1660</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142</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No</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1108478"/>
                  </a:ext>
                </a:extLst>
              </a:tr>
              <a:tr h="142484">
                <a:tc>
                  <a:txBody>
                    <a:bodyPr/>
                    <a:lstStyle/>
                    <a:p>
                      <a:pPr algn="l" fontAlgn="b"/>
                      <a:r>
                        <a:rPr lang="en-US" sz="800" b="0" i="0" u="none" strike="noStrike">
                          <a:solidFill>
                            <a:srgbClr val="000000"/>
                          </a:solidFill>
                          <a:effectLst/>
                          <a:latin typeface="Calibri" panose="020F0502020204030204" pitchFamily="34" charset="0"/>
                        </a:rPr>
                        <a:t>Cr</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Chromium</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1857</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250</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5</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No</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2067532"/>
                  </a:ext>
                </a:extLst>
              </a:tr>
              <a:tr h="142484">
                <a:tc>
                  <a:txBody>
                    <a:bodyPr/>
                    <a:lstStyle/>
                    <a:p>
                      <a:pPr algn="l" fontAlgn="b"/>
                      <a:r>
                        <a:rPr lang="en-US" sz="800" b="0" i="0" u="none" strike="noStrike">
                          <a:solidFill>
                            <a:srgbClr val="000000"/>
                          </a:solidFill>
                          <a:effectLst/>
                          <a:latin typeface="Calibri" panose="020F0502020204030204" pitchFamily="34" charset="0"/>
                        </a:rPr>
                        <a:t>V</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Vanadium</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1890</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248</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No</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0489775"/>
                  </a:ext>
                </a:extLst>
              </a:tr>
              <a:tr h="142484">
                <a:tc>
                  <a:txBody>
                    <a:bodyPr/>
                    <a:lstStyle/>
                    <a:p>
                      <a:pPr algn="l" fontAlgn="b"/>
                      <a:r>
                        <a:rPr lang="en-US" sz="800" b="0" i="0" u="none" strike="noStrike">
                          <a:solidFill>
                            <a:srgbClr val="000000"/>
                          </a:solidFill>
                          <a:effectLst/>
                          <a:latin typeface="Calibri" panose="020F0502020204030204" pitchFamily="34" charset="0"/>
                        </a:rPr>
                        <a:t>Rh</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Rhodium</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1966</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No</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165529"/>
                  </a:ext>
                </a:extLst>
              </a:tr>
              <a:tr h="142484">
                <a:tc>
                  <a:txBody>
                    <a:bodyPr/>
                    <a:lstStyle/>
                    <a:p>
                      <a:pPr algn="l" fontAlgn="b"/>
                      <a:r>
                        <a:rPr lang="en-US" sz="800" b="0" i="0" u="none" strike="noStrike">
                          <a:solidFill>
                            <a:srgbClr val="000000"/>
                          </a:solidFill>
                          <a:effectLst/>
                          <a:latin typeface="Calibri" panose="020F0502020204030204" pitchFamily="34" charset="0"/>
                        </a:rPr>
                        <a:t>Ru</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Ruthenium</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2310</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No</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8315776"/>
                  </a:ext>
                </a:extLst>
              </a:tr>
              <a:tr h="142484">
                <a:tc>
                  <a:txBody>
                    <a:bodyPr/>
                    <a:lstStyle/>
                    <a:p>
                      <a:pPr algn="l" fontAlgn="b"/>
                      <a:r>
                        <a:rPr lang="en-US" sz="800" b="0" i="0" u="none" strike="noStrike">
                          <a:solidFill>
                            <a:srgbClr val="000000"/>
                          </a:solidFill>
                          <a:effectLst/>
                          <a:latin typeface="Calibri" panose="020F0502020204030204" pitchFamily="34" charset="0"/>
                        </a:rPr>
                        <a:t>Nb</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Niobium</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2468</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128</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4</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No</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4985513"/>
                  </a:ext>
                </a:extLst>
              </a:tr>
              <a:tr h="142484">
                <a:tc>
                  <a:txBody>
                    <a:bodyPr/>
                    <a:lstStyle/>
                    <a:p>
                      <a:pPr algn="l" fontAlgn="b"/>
                      <a:r>
                        <a:rPr lang="en-US" sz="800" b="0" i="0" u="none" strike="noStrike">
                          <a:solidFill>
                            <a:srgbClr val="000000"/>
                          </a:solidFill>
                          <a:effectLst/>
                          <a:latin typeface="Calibri" panose="020F0502020204030204" pitchFamily="34" charset="0"/>
                        </a:rPr>
                        <a:t>Mg </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Molybdenum</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2617</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192</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5</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No</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7697560"/>
                  </a:ext>
                </a:extLst>
              </a:tr>
              <a:tr h="142484">
                <a:tc>
                  <a:txBody>
                    <a:bodyPr/>
                    <a:lstStyle/>
                    <a:p>
                      <a:pPr algn="l" fontAlgn="b"/>
                      <a:r>
                        <a:rPr lang="en-US" sz="800" b="0" i="0" u="none" strike="noStrike">
                          <a:solidFill>
                            <a:srgbClr val="000000"/>
                          </a:solidFill>
                          <a:effectLst/>
                          <a:latin typeface="Calibri" panose="020F0502020204030204" pitchFamily="34" charset="0"/>
                        </a:rPr>
                        <a:t>Ta</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0" i="0" u="none" strike="noStrike">
                          <a:solidFill>
                            <a:srgbClr val="000000"/>
                          </a:solidFill>
                          <a:effectLst/>
                          <a:latin typeface="Calibri" panose="020F0502020204030204" pitchFamily="34" charset="0"/>
                        </a:rPr>
                        <a:t>Tantalum</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800" b="0" i="0" u="none" strike="noStrike">
                          <a:solidFill>
                            <a:srgbClr val="000000"/>
                          </a:solidFill>
                          <a:effectLst/>
                          <a:latin typeface="Calibri" panose="020F0502020204030204" pitchFamily="34" charset="0"/>
                        </a:rPr>
                        <a:t>2996</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800" b="0" i="0" u="none" strike="noStrike">
                          <a:solidFill>
                            <a:srgbClr val="000000"/>
                          </a:solidFill>
                          <a:effectLst/>
                          <a:latin typeface="Calibri" panose="020F0502020204030204" pitchFamily="34" charset="0"/>
                        </a:rPr>
                        <a:t>3</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800" b="0" i="0" u="none" strike="noStrike">
                          <a:solidFill>
                            <a:srgbClr val="000000"/>
                          </a:solidFill>
                          <a:effectLst/>
                          <a:latin typeface="Calibri" panose="020F0502020204030204" pitchFamily="34" charset="0"/>
                        </a:rPr>
                        <a:t>No</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891111896"/>
                  </a:ext>
                </a:extLst>
              </a:tr>
              <a:tr h="142484">
                <a:tc>
                  <a:txBody>
                    <a:bodyPr/>
                    <a:lstStyle/>
                    <a:p>
                      <a:pPr algn="l" fontAlgn="b"/>
                      <a:r>
                        <a:rPr lang="en-US" sz="800" b="0" i="0" u="none" strike="noStrike">
                          <a:solidFill>
                            <a:srgbClr val="000000"/>
                          </a:solidFill>
                          <a:effectLst/>
                          <a:latin typeface="Calibri" panose="020F0502020204030204" pitchFamily="34" charset="0"/>
                        </a:rPr>
                        <a:t>Re</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0" i="0" u="none" strike="noStrike">
                          <a:solidFill>
                            <a:srgbClr val="000000"/>
                          </a:solidFill>
                          <a:effectLst/>
                          <a:latin typeface="Calibri" panose="020F0502020204030204" pitchFamily="34" charset="0"/>
                        </a:rPr>
                        <a:t>Rhenium</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3180</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319</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6</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800" b="0" i="0" u="none" strike="noStrike">
                          <a:solidFill>
                            <a:srgbClr val="000000"/>
                          </a:solidFill>
                          <a:effectLst/>
                          <a:latin typeface="Calibri" panose="020F0502020204030204" pitchFamily="34" charset="0"/>
                        </a:rPr>
                        <a:t>No</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721873275"/>
                  </a:ext>
                </a:extLst>
              </a:tr>
              <a:tr h="149608">
                <a:tc>
                  <a:txBody>
                    <a:bodyPr/>
                    <a:lstStyle/>
                    <a:p>
                      <a:pPr algn="l" fontAlgn="b"/>
                      <a:r>
                        <a:rPr lang="en-US" sz="800" b="0" i="0" u="none" strike="noStrike">
                          <a:solidFill>
                            <a:srgbClr val="000000"/>
                          </a:solidFill>
                          <a:effectLst/>
                          <a:latin typeface="Calibri" panose="020F0502020204030204" pitchFamily="34" charset="0"/>
                        </a:rPr>
                        <a:t>W</a:t>
                      </a:r>
                    </a:p>
                  </a:txBody>
                  <a:tcPr marL="7043" marR="7043" marT="704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Tungston</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3410</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348</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4</a:t>
                      </a:r>
                    </a:p>
                  </a:txBody>
                  <a:tcPr marL="7043" marR="7043" marT="7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No</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983149"/>
                  </a:ext>
                </a:extLst>
              </a:tr>
              <a:tr h="149608">
                <a:tc gridSpan="7">
                  <a:txBody>
                    <a:bodyPr/>
                    <a:lstStyle/>
                    <a:p>
                      <a:pPr algn="ctr" fontAlgn="b"/>
                      <a:r>
                        <a:rPr lang="en-US" sz="800" b="0" i="0" u="none" strike="noStrike">
                          <a:solidFill>
                            <a:srgbClr val="000000"/>
                          </a:solidFill>
                          <a:effectLst/>
                          <a:latin typeface="Calibri" panose="020F0502020204030204" pitchFamily="34" charset="0"/>
                        </a:rPr>
                        <a:t>Data for selected elements with unkown diamond turning properties</a:t>
                      </a:r>
                    </a:p>
                  </a:txBody>
                  <a:tcPr marL="7043" marR="7043" marT="70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37321330"/>
                  </a:ext>
                </a:extLst>
              </a:tr>
              <a:tr h="142484">
                <a:tc>
                  <a:txBody>
                    <a:bodyPr/>
                    <a:lstStyle/>
                    <a:p>
                      <a:pPr algn="ctr" fontAlgn="ctr"/>
                      <a:r>
                        <a:rPr lang="en-US" sz="800" b="0" i="0" u="none" strike="noStrike">
                          <a:solidFill>
                            <a:srgbClr val="000000"/>
                          </a:solidFill>
                          <a:effectLst/>
                          <a:latin typeface="Calibri" panose="020F0502020204030204" pitchFamily="34" charset="0"/>
                        </a:rPr>
                        <a:t>Sb</a:t>
                      </a:r>
                    </a:p>
                  </a:txBody>
                  <a:tcPr marL="7043" marR="7043" marT="704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Antimony</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631</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5517445"/>
                  </a:ext>
                </a:extLst>
              </a:tr>
              <a:tr h="142484">
                <a:tc>
                  <a:txBody>
                    <a:bodyPr/>
                    <a:lstStyle/>
                    <a:p>
                      <a:pPr algn="ctr" fontAlgn="ctr"/>
                      <a:r>
                        <a:rPr lang="en-US" sz="800" b="0" i="0" u="none" strike="noStrike">
                          <a:solidFill>
                            <a:srgbClr val="000000"/>
                          </a:solidFill>
                          <a:effectLst/>
                          <a:latin typeface="Calibri" panose="020F0502020204030204" pitchFamily="34" charset="0"/>
                        </a:rPr>
                        <a:t>Y</a:t>
                      </a:r>
                    </a:p>
                  </a:txBody>
                  <a:tcPr marL="7043" marR="7043" marT="704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Yttrium</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1522</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6712417"/>
                  </a:ext>
                </a:extLst>
              </a:tr>
              <a:tr h="142484">
                <a:tc>
                  <a:txBody>
                    <a:bodyPr/>
                    <a:lstStyle/>
                    <a:p>
                      <a:pPr algn="ctr" fontAlgn="ctr"/>
                      <a:r>
                        <a:rPr lang="en-US" sz="800" b="0" i="0" u="none" strike="noStrike">
                          <a:solidFill>
                            <a:srgbClr val="000000"/>
                          </a:solidFill>
                          <a:effectLst/>
                          <a:latin typeface="Calibri" panose="020F0502020204030204" pitchFamily="34" charset="0"/>
                        </a:rPr>
                        <a:t>Pt</a:t>
                      </a:r>
                    </a:p>
                  </a:txBody>
                  <a:tcPr marL="7043" marR="7043" marT="704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800" b="0" i="0" u="none" strike="noStrike">
                          <a:solidFill>
                            <a:srgbClr val="000000"/>
                          </a:solidFill>
                          <a:effectLst/>
                          <a:latin typeface="Calibri" panose="020F0502020204030204" pitchFamily="34" charset="0"/>
                        </a:rPr>
                        <a:t>Platinum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800" b="0" i="0" u="none" strike="noStrike">
                          <a:solidFill>
                            <a:srgbClr val="000000"/>
                          </a:solidFill>
                          <a:effectLst/>
                          <a:latin typeface="Calibri" panose="020F0502020204030204" pitchFamily="34" charset="0"/>
                        </a:rPr>
                        <a:t>1772</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800" b="0" i="0" u="none" strike="noStrike">
                          <a:solidFill>
                            <a:srgbClr val="000000"/>
                          </a:solidFill>
                          <a:effectLst/>
                          <a:latin typeface="Calibri" panose="020F0502020204030204" pitchFamily="34" charset="0"/>
                        </a:rPr>
                        <a:t>1</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245873195"/>
                  </a:ext>
                </a:extLst>
              </a:tr>
              <a:tr h="149608">
                <a:tc>
                  <a:txBody>
                    <a:bodyPr/>
                    <a:lstStyle/>
                    <a:p>
                      <a:pPr algn="ctr" fontAlgn="ctr"/>
                      <a:r>
                        <a:rPr lang="en-US" sz="800" b="0" i="0" u="none" strike="noStrike">
                          <a:solidFill>
                            <a:srgbClr val="000000"/>
                          </a:solidFill>
                          <a:effectLst/>
                          <a:latin typeface="Calibri" panose="020F0502020204030204" pitchFamily="34" charset="0"/>
                        </a:rPr>
                        <a:t>Ir</a:t>
                      </a:r>
                    </a:p>
                  </a:txBody>
                  <a:tcPr marL="7043" marR="7043" marT="704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800" b="0" i="0" u="none" strike="noStrike">
                          <a:solidFill>
                            <a:srgbClr val="000000"/>
                          </a:solidFill>
                          <a:effectLst/>
                          <a:latin typeface="Calibri" panose="020F0502020204030204" pitchFamily="34" charset="0"/>
                        </a:rPr>
                        <a:t>Iridium</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800" b="0" i="0" u="none" strike="noStrike">
                          <a:solidFill>
                            <a:srgbClr val="000000"/>
                          </a:solidFill>
                          <a:effectLst/>
                          <a:latin typeface="Calibri" panose="020F0502020204030204" pitchFamily="34" charset="0"/>
                        </a:rPr>
                        <a:t>2443</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800" b="0" i="0" u="none" strike="noStrike">
                          <a:solidFill>
                            <a:srgbClr val="000000"/>
                          </a:solidFill>
                          <a:effectLst/>
                          <a:latin typeface="Calibri" panose="020F0502020204030204" pitchFamily="34" charset="0"/>
                        </a:rPr>
                        <a:t>3</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800" b="0" i="0" u="none" strike="noStrike" dirty="0">
                          <a:solidFill>
                            <a:srgbClr val="000000"/>
                          </a:solidFill>
                          <a:effectLst/>
                          <a:latin typeface="Calibri" panose="020F0502020204030204" pitchFamily="34" charset="0"/>
                        </a:rPr>
                        <a:t> </a:t>
                      </a:r>
                    </a:p>
                  </a:txBody>
                  <a:tcPr marL="7043" marR="7043" marT="70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246089779"/>
                  </a:ext>
                </a:extLst>
              </a:tr>
            </a:tbl>
          </a:graphicData>
        </a:graphic>
      </p:graphicFrame>
      <p:sp>
        <p:nvSpPr>
          <p:cNvPr id="7" name="TextBox 6">
            <a:extLst>
              <a:ext uri="{FF2B5EF4-FFF2-40B4-BE49-F238E27FC236}">
                <a16:creationId xmlns:a16="http://schemas.microsoft.com/office/drawing/2014/main" id="{91A18523-C435-4947-99A8-88A4EF4A17D4}"/>
              </a:ext>
            </a:extLst>
          </p:cNvPr>
          <p:cNvSpPr txBox="1"/>
          <p:nvPr/>
        </p:nvSpPr>
        <p:spPr>
          <a:xfrm>
            <a:off x="6045040" y="1859099"/>
            <a:ext cx="2759378" cy="2862322"/>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Several mechanisms can contribute to tool wear and they can work simultaneously</a:t>
            </a:r>
          </a:p>
          <a:p>
            <a:pPr marL="285750" indent="-285750">
              <a:buFont typeface="Arial" panose="020B0604020202020204" pitchFamily="34" charset="0"/>
              <a:buChar char="•"/>
            </a:pPr>
            <a:r>
              <a:rPr lang="en-US" sz="1200" dirty="0">
                <a:latin typeface="Calibri" panose="020F0502020204030204" pitchFamily="34" charset="0"/>
                <a:cs typeface="Calibri" panose="020F0502020204030204" pitchFamily="34" charset="0"/>
              </a:rPr>
              <a:t>Adhesion and formation of a built-up edge</a:t>
            </a:r>
          </a:p>
          <a:p>
            <a:pPr marL="285750" indent="-285750">
              <a:buFont typeface="Arial" panose="020B0604020202020204" pitchFamily="34" charset="0"/>
              <a:buChar char="•"/>
            </a:pPr>
            <a:r>
              <a:rPr lang="en-US" sz="1200" dirty="0">
                <a:latin typeface="Calibri" panose="020F0502020204030204" pitchFamily="34" charset="0"/>
                <a:cs typeface="Calibri" panose="020F0502020204030204" pitchFamily="34" charset="0"/>
              </a:rPr>
              <a:t>Abrasion, microchipping, fracture</a:t>
            </a:r>
          </a:p>
          <a:p>
            <a:pPr marL="285750" indent="-285750">
              <a:buFont typeface="Arial" panose="020B0604020202020204" pitchFamily="34" charset="0"/>
              <a:buChar char="•"/>
            </a:pPr>
            <a:r>
              <a:rPr lang="en-US" sz="1200" dirty="0" err="1">
                <a:latin typeface="Calibri" panose="020F0502020204030204" pitchFamily="34" charset="0"/>
                <a:cs typeface="Calibri" panose="020F0502020204030204" pitchFamily="34" charset="0"/>
              </a:rPr>
              <a:t>Tribochemical</a:t>
            </a:r>
            <a:r>
              <a:rPr lang="en-US" sz="1200" dirty="0">
                <a:latin typeface="Calibri" panose="020F0502020204030204" pitchFamily="34" charset="0"/>
                <a:cs typeface="Calibri" panose="020F0502020204030204" pitchFamily="34" charset="0"/>
              </a:rPr>
              <a:t> wear</a:t>
            </a:r>
          </a:p>
          <a:p>
            <a:pPr marL="285750" indent="-285750">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Chemical tool wear is when carbon atoms are pulled from the tightly bonded diamond lattice. Once an atom leaves the diamond, it may diffuse into the work piece, graphitize, or react with the oxygen or the work piece to form a carbide.</a:t>
            </a:r>
          </a:p>
        </p:txBody>
      </p:sp>
    </p:spTree>
    <p:extLst>
      <p:ext uri="{BB962C8B-B14F-4D97-AF65-F5344CB8AC3E}">
        <p14:creationId xmlns:p14="http://schemas.microsoft.com/office/powerpoint/2010/main" val="1483224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2F298C-D8AD-4FFE-BDF0-47B97DF91552}"/>
              </a:ext>
            </a:extLst>
          </p:cNvPr>
          <p:cNvSpPr>
            <a:spLocks noGrp="1"/>
          </p:cNvSpPr>
          <p:nvPr>
            <p:ph type="title"/>
          </p:nvPr>
        </p:nvSpPr>
        <p:spPr>
          <a:xfrm>
            <a:off x="358552" y="199084"/>
            <a:ext cx="8229600" cy="496089"/>
          </a:xfrm>
        </p:spPr>
        <p:txBody>
          <a:bodyPr/>
          <a:lstStyle/>
          <a:p>
            <a:pPr eaLnBrk="1" hangingPunct="1">
              <a:defRPr/>
            </a:pPr>
            <a:r>
              <a:rPr lang="en-US" dirty="0"/>
              <a:t>Machining of Iridium for EOS targets</a:t>
            </a:r>
            <a:br>
              <a:rPr lang="en-US" dirty="0"/>
            </a:br>
            <a:endParaRPr lang="en-US" sz="1200" dirty="0"/>
          </a:p>
        </p:txBody>
      </p:sp>
      <p:pic>
        <p:nvPicPr>
          <p:cNvPr id="15363" name="Picture 3">
            <a:extLst>
              <a:ext uri="{FF2B5EF4-FFF2-40B4-BE49-F238E27FC236}">
                <a16:creationId xmlns:a16="http://schemas.microsoft.com/office/drawing/2014/main" id="{A4D2973F-BAF6-43AD-AECE-2CB733EE43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8525" y="3770313"/>
            <a:ext cx="3024188"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a:extLst>
              <a:ext uri="{FF2B5EF4-FFF2-40B4-BE49-F238E27FC236}">
                <a16:creationId xmlns:a16="http://schemas.microsoft.com/office/drawing/2014/main" id="{7423D149-BE49-453D-AE33-C045CA5A61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774" t="25290" r="7793" b="12688"/>
          <a:stretch>
            <a:fillRect/>
          </a:stretch>
        </p:blipFill>
        <p:spPr bwMode="auto">
          <a:xfrm>
            <a:off x="330201" y="1248997"/>
            <a:ext cx="2384425" cy="242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a:extLst>
              <a:ext uri="{FF2B5EF4-FFF2-40B4-BE49-F238E27FC236}">
                <a16:creationId xmlns:a16="http://schemas.microsoft.com/office/drawing/2014/main" id="{9B845EAC-C264-4FAF-9F84-B3877EA7A5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439" b="16129"/>
          <a:stretch>
            <a:fillRect/>
          </a:stretch>
        </p:blipFill>
        <p:spPr bwMode="auto">
          <a:xfrm>
            <a:off x="319088" y="3770313"/>
            <a:ext cx="2849562"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39208D57-E4AA-4FAA-86EA-2B8D9E21A9A0}"/>
              </a:ext>
            </a:extLst>
          </p:cNvPr>
          <p:cNvSpPr/>
          <p:nvPr/>
        </p:nvSpPr>
        <p:spPr bwMode="auto">
          <a:xfrm>
            <a:off x="436354" y="2501900"/>
            <a:ext cx="319088" cy="258763"/>
          </a:xfrm>
          <a:prstGeom prst="ellipse">
            <a:avLst/>
          </a:prstGeom>
          <a:noFill/>
          <a:ln>
            <a:solidFill>
              <a:srgbClr val="FF0000"/>
            </a:solidFill>
            <a:headEnd/>
            <a:tailEnd/>
          </a:ln>
        </p:spPr>
        <p:style>
          <a:lnRef idx="1">
            <a:schemeClr val="accent1"/>
          </a:lnRef>
          <a:fillRef idx="2">
            <a:schemeClr val="accent1"/>
          </a:fillRef>
          <a:effectRef idx="1">
            <a:schemeClr val="accent1"/>
          </a:effectRef>
          <a:fontRef idx="minor">
            <a:schemeClr val="dk1"/>
          </a:fontRef>
        </p:style>
        <p:txBody>
          <a:bodyPr anchor="b"/>
          <a:lstStyle/>
          <a:p>
            <a:pPr algn="ctr">
              <a:defRPr/>
            </a:pPr>
            <a:endParaRPr lang="en-US" sz="1600" dirty="0">
              <a:solidFill>
                <a:srgbClr val="000000"/>
              </a:solidFill>
            </a:endParaRPr>
          </a:p>
        </p:txBody>
      </p:sp>
      <p:cxnSp>
        <p:nvCxnSpPr>
          <p:cNvPr id="8" name="Straight Arrow Connector 7">
            <a:extLst>
              <a:ext uri="{FF2B5EF4-FFF2-40B4-BE49-F238E27FC236}">
                <a16:creationId xmlns:a16="http://schemas.microsoft.com/office/drawing/2014/main" id="{6E1ABF81-0E01-4F35-BA91-DAE4C5223856}"/>
              </a:ext>
            </a:extLst>
          </p:cNvPr>
          <p:cNvCxnSpPr>
            <a:cxnSpLocks/>
            <a:stCxn id="7" idx="4"/>
          </p:cNvCxnSpPr>
          <p:nvPr/>
        </p:nvCxnSpPr>
        <p:spPr>
          <a:xfrm>
            <a:off x="595898" y="2760663"/>
            <a:ext cx="996234" cy="1750781"/>
          </a:xfrm>
          <a:prstGeom prst="straightConnector1">
            <a:avLst/>
          </a:prstGeom>
          <a:ln w="12700" cmpd="sng">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6E4392A6-FF63-48C4-9441-DD6266A5D14F}"/>
              </a:ext>
            </a:extLst>
          </p:cNvPr>
          <p:cNvSpPr/>
          <p:nvPr/>
        </p:nvSpPr>
        <p:spPr bwMode="auto">
          <a:xfrm>
            <a:off x="1743075" y="4589463"/>
            <a:ext cx="398463" cy="342900"/>
          </a:xfrm>
          <a:prstGeom prst="ellipse">
            <a:avLst/>
          </a:prstGeom>
          <a:noFill/>
          <a:ln>
            <a:solidFill>
              <a:srgbClr val="FF0000"/>
            </a:solidFill>
            <a:headEnd/>
            <a:tailEnd/>
          </a:ln>
        </p:spPr>
        <p:style>
          <a:lnRef idx="1">
            <a:schemeClr val="accent1"/>
          </a:lnRef>
          <a:fillRef idx="2">
            <a:schemeClr val="accent1"/>
          </a:fillRef>
          <a:effectRef idx="1">
            <a:schemeClr val="accent1"/>
          </a:effectRef>
          <a:fontRef idx="minor">
            <a:schemeClr val="dk1"/>
          </a:fontRef>
        </p:style>
        <p:txBody>
          <a:bodyPr anchor="b"/>
          <a:lstStyle/>
          <a:p>
            <a:pPr algn="ctr">
              <a:defRPr/>
            </a:pPr>
            <a:endParaRPr lang="en-US" sz="1600" dirty="0">
              <a:solidFill>
                <a:srgbClr val="000000"/>
              </a:solidFill>
            </a:endParaRPr>
          </a:p>
        </p:txBody>
      </p:sp>
      <p:cxnSp>
        <p:nvCxnSpPr>
          <p:cNvPr id="10" name="Straight Arrow Connector 9">
            <a:extLst>
              <a:ext uri="{FF2B5EF4-FFF2-40B4-BE49-F238E27FC236}">
                <a16:creationId xmlns:a16="http://schemas.microsoft.com/office/drawing/2014/main" id="{9E0CC6B8-0459-4420-89F4-F4723E3D8B65}"/>
              </a:ext>
            </a:extLst>
          </p:cNvPr>
          <p:cNvCxnSpPr>
            <a:cxnSpLocks/>
            <a:stCxn id="9" idx="6"/>
          </p:cNvCxnSpPr>
          <p:nvPr/>
        </p:nvCxnSpPr>
        <p:spPr>
          <a:xfrm>
            <a:off x="2141538" y="4760913"/>
            <a:ext cx="1739900" cy="41275"/>
          </a:xfrm>
          <a:prstGeom prst="straightConnector1">
            <a:avLst/>
          </a:prstGeom>
          <a:ln w="12700" cmpd="sng">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5370" name="TextBox 10">
            <a:extLst>
              <a:ext uri="{FF2B5EF4-FFF2-40B4-BE49-F238E27FC236}">
                <a16:creationId xmlns:a16="http://schemas.microsoft.com/office/drawing/2014/main" id="{68A358B4-54DB-458D-877E-A3E4E4BD7030}"/>
              </a:ext>
            </a:extLst>
          </p:cNvPr>
          <p:cNvSpPr txBox="1">
            <a:spLocks noChangeArrowheads="1"/>
          </p:cNvSpPr>
          <p:nvPr/>
        </p:nvSpPr>
        <p:spPr bwMode="auto">
          <a:xfrm>
            <a:off x="5389563" y="5703888"/>
            <a:ext cx="9779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FF0000"/>
                </a:solidFill>
              </a:rPr>
              <a:t>Stock Surface</a:t>
            </a:r>
          </a:p>
        </p:txBody>
      </p:sp>
      <p:sp>
        <p:nvSpPr>
          <p:cNvPr id="15371" name="TextBox 11">
            <a:extLst>
              <a:ext uri="{FF2B5EF4-FFF2-40B4-BE49-F238E27FC236}">
                <a16:creationId xmlns:a16="http://schemas.microsoft.com/office/drawing/2014/main" id="{4693C7E8-9FB5-4C1E-A84A-A15C7CDC264E}"/>
              </a:ext>
            </a:extLst>
          </p:cNvPr>
          <p:cNvSpPr txBox="1">
            <a:spLocks noChangeArrowheads="1"/>
          </p:cNvSpPr>
          <p:nvPr/>
        </p:nvSpPr>
        <p:spPr bwMode="auto">
          <a:xfrm>
            <a:off x="3632200" y="5703888"/>
            <a:ext cx="158908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Diamond Turned surface</a:t>
            </a:r>
          </a:p>
        </p:txBody>
      </p:sp>
      <p:sp>
        <p:nvSpPr>
          <p:cNvPr id="13" name="Oval 12">
            <a:extLst>
              <a:ext uri="{FF2B5EF4-FFF2-40B4-BE49-F238E27FC236}">
                <a16:creationId xmlns:a16="http://schemas.microsoft.com/office/drawing/2014/main" id="{A2E20F16-E08A-46EA-A33F-E7CFDE4F5F44}"/>
              </a:ext>
            </a:extLst>
          </p:cNvPr>
          <p:cNvSpPr/>
          <p:nvPr/>
        </p:nvSpPr>
        <p:spPr bwMode="auto">
          <a:xfrm>
            <a:off x="996236" y="2331829"/>
            <a:ext cx="369888" cy="260350"/>
          </a:xfrm>
          <a:prstGeom prst="ellipse">
            <a:avLst/>
          </a:prstGeom>
          <a:noFill/>
          <a:ln>
            <a:solidFill>
              <a:srgbClr val="FF0000"/>
            </a:solidFill>
            <a:headEnd/>
            <a:tailEnd/>
          </a:ln>
        </p:spPr>
        <p:style>
          <a:lnRef idx="1">
            <a:schemeClr val="accent1"/>
          </a:lnRef>
          <a:fillRef idx="2">
            <a:schemeClr val="accent1"/>
          </a:fillRef>
          <a:effectRef idx="1">
            <a:schemeClr val="accent1"/>
          </a:effectRef>
          <a:fontRef idx="minor">
            <a:schemeClr val="dk1"/>
          </a:fontRef>
        </p:style>
        <p:txBody>
          <a:bodyPr anchor="b"/>
          <a:lstStyle/>
          <a:p>
            <a:pPr algn="ctr">
              <a:defRPr/>
            </a:pPr>
            <a:endParaRPr lang="en-US" sz="1600" dirty="0">
              <a:solidFill>
                <a:srgbClr val="000000"/>
              </a:solidFill>
            </a:endParaRPr>
          </a:p>
        </p:txBody>
      </p:sp>
      <p:sp>
        <p:nvSpPr>
          <p:cNvPr id="14" name="TextBox 13">
            <a:extLst>
              <a:ext uri="{FF2B5EF4-FFF2-40B4-BE49-F238E27FC236}">
                <a16:creationId xmlns:a16="http://schemas.microsoft.com/office/drawing/2014/main" id="{C98A20EE-9653-4AB1-BE58-EA8DBE50A67B}"/>
              </a:ext>
            </a:extLst>
          </p:cNvPr>
          <p:cNvSpPr txBox="1"/>
          <p:nvPr/>
        </p:nvSpPr>
        <p:spPr>
          <a:xfrm>
            <a:off x="2801938" y="1460500"/>
            <a:ext cx="3076575" cy="1384300"/>
          </a:xfrm>
          <a:prstGeom prst="rect">
            <a:avLst/>
          </a:prstGeom>
          <a:noFill/>
        </p:spPr>
        <p:txBody>
          <a:bodyPr wrap="none">
            <a:spAutoFit/>
          </a:bodyPr>
          <a:lstStyle/>
          <a:p>
            <a:pPr algn="ctr">
              <a:defRPr/>
            </a:pPr>
            <a:r>
              <a:rPr lang="en-US" sz="1200" u="sng" dirty="0"/>
              <a:t>Cutting parameters</a:t>
            </a:r>
          </a:p>
          <a:p>
            <a:pPr marL="285750" indent="-285750">
              <a:buFont typeface="Arial" panose="020B0604020202020204" pitchFamily="34" charset="0"/>
              <a:buChar char="•"/>
              <a:defRPr/>
            </a:pPr>
            <a:r>
              <a:rPr lang="en-US" sz="1200" dirty="0"/>
              <a:t>.025mm tool radius 80º included angle</a:t>
            </a:r>
          </a:p>
          <a:p>
            <a:pPr marL="285750" indent="-285750">
              <a:buFont typeface="Arial" panose="020B0604020202020204" pitchFamily="34" charset="0"/>
              <a:buChar char="•"/>
              <a:defRPr/>
            </a:pPr>
            <a:r>
              <a:rPr lang="en-US" sz="1200" dirty="0"/>
              <a:t>1.0mm/min tool federate</a:t>
            </a:r>
          </a:p>
          <a:p>
            <a:pPr marL="285750" indent="-285750">
              <a:buFont typeface="Arial" panose="020B0604020202020204" pitchFamily="34" charset="0"/>
              <a:buChar char="•"/>
              <a:defRPr/>
            </a:pPr>
            <a:r>
              <a:rPr lang="en-US" sz="1200" dirty="0"/>
              <a:t>.002mm depth of cut (DOC)</a:t>
            </a:r>
          </a:p>
          <a:p>
            <a:pPr marL="285750" indent="-285750">
              <a:buFont typeface="Arial" panose="020B0604020202020204" pitchFamily="34" charset="0"/>
              <a:buChar char="•"/>
              <a:defRPr/>
            </a:pPr>
            <a:r>
              <a:rPr lang="en-US" sz="1200" dirty="0"/>
              <a:t>1000 rpm</a:t>
            </a:r>
          </a:p>
          <a:p>
            <a:pPr marL="285750" indent="-285750">
              <a:buFont typeface="Arial" panose="020B0604020202020204" pitchFamily="34" charset="0"/>
              <a:buChar char="•"/>
              <a:defRPr/>
            </a:pPr>
            <a:r>
              <a:rPr lang="en-US" sz="1200" dirty="0"/>
              <a:t>Cut area 21mm² (20um total depth)</a:t>
            </a:r>
          </a:p>
          <a:p>
            <a:pPr marL="285750" indent="-285750">
              <a:buFont typeface="Arial" panose="020B0604020202020204" pitchFamily="34" charset="0"/>
              <a:buChar char="•"/>
              <a:defRPr/>
            </a:pPr>
            <a:r>
              <a:rPr lang="en-US" sz="1200" dirty="0"/>
              <a:t>Cutting Fluid-Odorless Mineral Spirits </a:t>
            </a:r>
          </a:p>
        </p:txBody>
      </p:sp>
      <p:pic>
        <p:nvPicPr>
          <p:cNvPr id="15374" name="Picture 14">
            <a:extLst>
              <a:ext uri="{FF2B5EF4-FFF2-40B4-BE49-F238E27FC236}">
                <a16:creationId xmlns:a16="http://schemas.microsoft.com/office/drawing/2014/main" id="{6A253130-1920-4687-98E5-5366A53A1B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8119" y="3770313"/>
            <a:ext cx="2408237"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15">
            <a:extLst>
              <a:ext uri="{FF2B5EF4-FFF2-40B4-BE49-F238E27FC236}">
                <a16:creationId xmlns:a16="http://schemas.microsoft.com/office/drawing/2014/main" id="{95A2CCE2-779E-452D-B30F-D029BDE2E5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49" y="1457868"/>
            <a:ext cx="2774950"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rc 16">
            <a:extLst>
              <a:ext uri="{FF2B5EF4-FFF2-40B4-BE49-F238E27FC236}">
                <a16:creationId xmlns:a16="http://schemas.microsoft.com/office/drawing/2014/main" id="{8F6765BC-E3C9-4A05-9BFC-71D5A62ABB2C}"/>
              </a:ext>
            </a:extLst>
          </p:cNvPr>
          <p:cNvSpPr/>
          <p:nvPr/>
        </p:nvSpPr>
        <p:spPr>
          <a:xfrm rot="8002752">
            <a:off x="7285038" y="4475163"/>
            <a:ext cx="914400" cy="914400"/>
          </a:xfrm>
          <a:prstGeom prst="arc">
            <a:avLst/>
          </a:prstGeom>
          <a:ln w="28575" cmpd="sng">
            <a:solidFill>
              <a:schemeClr val="accent1">
                <a:lumMod val="75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5377" name="TextBox 17">
            <a:extLst>
              <a:ext uri="{FF2B5EF4-FFF2-40B4-BE49-F238E27FC236}">
                <a16:creationId xmlns:a16="http://schemas.microsoft.com/office/drawing/2014/main" id="{7F9B24F1-E86C-490C-B054-F46D6537BA92}"/>
              </a:ext>
            </a:extLst>
          </p:cNvPr>
          <p:cNvSpPr txBox="1">
            <a:spLocks noChangeArrowheads="1"/>
          </p:cNvSpPr>
          <p:nvPr/>
        </p:nvSpPr>
        <p:spPr bwMode="auto">
          <a:xfrm>
            <a:off x="7562850" y="5149850"/>
            <a:ext cx="3603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80°</a:t>
            </a:r>
          </a:p>
        </p:txBody>
      </p:sp>
      <p:sp>
        <p:nvSpPr>
          <p:cNvPr id="15378" name="TextBox 18">
            <a:extLst>
              <a:ext uri="{FF2B5EF4-FFF2-40B4-BE49-F238E27FC236}">
                <a16:creationId xmlns:a16="http://schemas.microsoft.com/office/drawing/2014/main" id="{BFCEB534-AD89-457C-ACC0-5E2A6FF73DE0}"/>
              </a:ext>
            </a:extLst>
          </p:cNvPr>
          <p:cNvSpPr txBox="1">
            <a:spLocks noChangeArrowheads="1"/>
          </p:cNvSpPr>
          <p:nvPr/>
        </p:nvSpPr>
        <p:spPr bwMode="auto">
          <a:xfrm>
            <a:off x="1316038" y="2109788"/>
            <a:ext cx="9953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chemeClr val="bg1"/>
                </a:solidFill>
              </a:rPr>
              <a:t>Ø100mm Disk</a:t>
            </a:r>
          </a:p>
        </p:txBody>
      </p:sp>
      <p:sp>
        <p:nvSpPr>
          <p:cNvPr id="20" name="TextBox 19">
            <a:extLst>
              <a:ext uri="{FF2B5EF4-FFF2-40B4-BE49-F238E27FC236}">
                <a16:creationId xmlns:a16="http://schemas.microsoft.com/office/drawing/2014/main" id="{29EC48CD-8BD7-4136-9BA7-220958770BED}"/>
              </a:ext>
            </a:extLst>
          </p:cNvPr>
          <p:cNvSpPr txBox="1"/>
          <p:nvPr/>
        </p:nvSpPr>
        <p:spPr>
          <a:xfrm>
            <a:off x="5878513" y="2930525"/>
            <a:ext cx="3243262" cy="276999"/>
          </a:xfrm>
          <a:prstGeom prst="rect">
            <a:avLst/>
          </a:prstGeom>
          <a:noFill/>
        </p:spPr>
        <p:txBody>
          <a:bodyPr wrap="square">
            <a:spAutoFit/>
          </a:bodyPr>
          <a:lstStyle/>
          <a:p>
            <a:pPr>
              <a:defRPr/>
            </a:pPr>
            <a:r>
              <a:rPr lang="en-US" sz="1200" dirty="0"/>
              <a:t>Surface roughness 25nm Ra in turned area</a:t>
            </a:r>
          </a:p>
        </p:txBody>
      </p:sp>
      <p:sp>
        <p:nvSpPr>
          <p:cNvPr id="15380" name="Rectangle 20">
            <a:extLst>
              <a:ext uri="{FF2B5EF4-FFF2-40B4-BE49-F238E27FC236}">
                <a16:creationId xmlns:a16="http://schemas.microsoft.com/office/drawing/2014/main" id="{26D34CC5-C6BB-4080-87E8-BF916CEF6695}"/>
              </a:ext>
            </a:extLst>
          </p:cNvPr>
          <p:cNvSpPr>
            <a:spLocks noChangeArrowheads="1"/>
          </p:cNvSpPr>
          <p:nvPr/>
        </p:nvSpPr>
        <p:spPr bwMode="auto">
          <a:xfrm>
            <a:off x="286815" y="697360"/>
            <a:ext cx="76600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dirty="0"/>
              <a:t>Initial test cuts on </a:t>
            </a:r>
            <a:r>
              <a:rPr lang="en-US" altLang="en-US" sz="1200" b="1" dirty="0" err="1"/>
              <a:t>Ir</a:t>
            </a:r>
            <a:r>
              <a:rPr lang="en-US" altLang="en-US" sz="1200" b="1" dirty="0"/>
              <a:t> 99.7 % purity 25mm x 25mm foil from American Elements – (Dayne Fratanduono)</a:t>
            </a:r>
          </a:p>
        </p:txBody>
      </p:sp>
      <p:sp>
        <p:nvSpPr>
          <p:cNvPr id="4" name="TextBox 3">
            <a:extLst>
              <a:ext uri="{FF2B5EF4-FFF2-40B4-BE49-F238E27FC236}">
                <a16:creationId xmlns:a16="http://schemas.microsoft.com/office/drawing/2014/main" id="{F0113801-5644-474F-B914-7F4389B72272}"/>
              </a:ext>
            </a:extLst>
          </p:cNvPr>
          <p:cNvSpPr txBox="1"/>
          <p:nvPr/>
        </p:nvSpPr>
        <p:spPr>
          <a:xfrm>
            <a:off x="6535738" y="5754745"/>
            <a:ext cx="2469394" cy="276999"/>
          </a:xfrm>
          <a:prstGeom prst="rect">
            <a:avLst/>
          </a:prstGeom>
          <a:noFill/>
        </p:spPr>
        <p:txBody>
          <a:bodyPr wrap="none" rtlCol="0">
            <a:spAutoFit/>
          </a:bodyPr>
          <a:lstStyle/>
          <a:p>
            <a:r>
              <a:rPr lang="en-US" sz="1200" dirty="0"/>
              <a:t>Legacy tools from LODTM 1970’s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DC8F74-44BF-4881-9725-6CA7A0414726}"/>
              </a:ext>
            </a:extLst>
          </p:cNvPr>
          <p:cNvSpPr/>
          <p:nvPr/>
        </p:nvSpPr>
        <p:spPr bwMode="auto">
          <a:xfrm>
            <a:off x="450849" y="2514600"/>
            <a:ext cx="3659087" cy="914400"/>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3" name="Title 2">
            <a:extLst>
              <a:ext uri="{FF2B5EF4-FFF2-40B4-BE49-F238E27FC236}">
                <a16:creationId xmlns:a16="http://schemas.microsoft.com/office/drawing/2014/main" id="{DE5F2C08-B4AC-43CC-A42D-1C0BE0F4D037}"/>
              </a:ext>
            </a:extLst>
          </p:cNvPr>
          <p:cNvSpPr>
            <a:spLocks noGrp="1"/>
          </p:cNvSpPr>
          <p:nvPr>
            <p:ph type="title"/>
          </p:nvPr>
        </p:nvSpPr>
        <p:spPr>
          <a:xfrm>
            <a:off x="450850" y="142515"/>
            <a:ext cx="4504236" cy="753630"/>
          </a:xfrm>
        </p:spPr>
        <p:txBody>
          <a:bodyPr/>
          <a:lstStyle/>
          <a:p>
            <a:pPr eaLnBrk="1" hangingPunct="1">
              <a:defRPr/>
            </a:pPr>
            <a:r>
              <a:rPr lang="en-US" dirty="0"/>
              <a:t>Process improvements reduced the number of tools  per target</a:t>
            </a:r>
          </a:p>
        </p:txBody>
      </p:sp>
      <p:sp>
        <p:nvSpPr>
          <p:cNvPr id="6" name="TextBox 5">
            <a:extLst>
              <a:ext uri="{FF2B5EF4-FFF2-40B4-BE49-F238E27FC236}">
                <a16:creationId xmlns:a16="http://schemas.microsoft.com/office/drawing/2014/main" id="{92B12D46-348F-4CA9-9E28-177A8DC0D46C}"/>
              </a:ext>
            </a:extLst>
          </p:cNvPr>
          <p:cNvSpPr txBox="1"/>
          <p:nvPr/>
        </p:nvSpPr>
        <p:spPr>
          <a:xfrm>
            <a:off x="311151" y="972570"/>
            <a:ext cx="3448050" cy="1755775"/>
          </a:xfrm>
          <a:prstGeom prst="rect">
            <a:avLst/>
          </a:prstGeom>
          <a:noFill/>
        </p:spPr>
        <p:txBody>
          <a:bodyPr>
            <a:spAutoFit/>
          </a:bodyPr>
          <a:lstStyle/>
          <a:p>
            <a:pPr algn="ctr">
              <a:defRPr/>
            </a:pPr>
            <a:r>
              <a:rPr lang="en-US" sz="1400" b="1" dirty="0"/>
              <a:t>First Sample </a:t>
            </a:r>
          </a:p>
          <a:p>
            <a:pPr marL="285750" indent="-285750">
              <a:buFont typeface="Arial" panose="020B0604020202020204" pitchFamily="34" charset="0"/>
              <a:buChar char="•"/>
              <a:defRPr/>
            </a:pPr>
            <a:r>
              <a:rPr lang="en-US" sz="1400" dirty="0"/>
              <a:t>Very high tool wear was observed during the machining of the stepped samples</a:t>
            </a:r>
          </a:p>
          <a:p>
            <a:pPr marL="285750" indent="-285750">
              <a:buFont typeface="Arial" panose="020B0604020202020204" pitchFamily="34" charset="0"/>
              <a:buChar char="•"/>
              <a:defRPr/>
            </a:pPr>
            <a:r>
              <a:rPr lang="en-US" sz="1400" dirty="0"/>
              <a:t>14 natural diamond tools were used to machine the first stepped sample</a:t>
            </a:r>
          </a:p>
          <a:p>
            <a:pPr>
              <a:defRPr/>
            </a:pPr>
            <a:endParaRPr lang="en-US" sz="1200" dirty="0"/>
          </a:p>
          <a:p>
            <a:pPr marL="285750" indent="-285750">
              <a:buFont typeface="Arial" panose="020B0604020202020204" pitchFamily="34" charset="0"/>
              <a:buChar char="•"/>
              <a:defRPr/>
            </a:pPr>
            <a:endParaRPr lang="en-US" sz="1200" dirty="0"/>
          </a:p>
        </p:txBody>
      </p:sp>
      <p:grpSp>
        <p:nvGrpSpPr>
          <p:cNvPr id="16388" name="Group 26">
            <a:extLst>
              <a:ext uri="{FF2B5EF4-FFF2-40B4-BE49-F238E27FC236}">
                <a16:creationId xmlns:a16="http://schemas.microsoft.com/office/drawing/2014/main" id="{B7B88872-C167-4C76-9EC5-A001670F6ADB}"/>
              </a:ext>
            </a:extLst>
          </p:cNvPr>
          <p:cNvGrpSpPr>
            <a:grpSpLocks/>
          </p:cNvGrpSpPr>
          <p:nvPr/>
        </p:nvGrpSpPr>
        <p:grpSpPr bwMode="auto">
          <a:xfrm>
            <a:off x="5284788" y="560388"/>
            <a:ext cx="3594100" cy="5245100"/>
            <a:chOff x="5019034" y="637129"/>
            <a:chExt cx="3594024" cy="5244527"/>
          </a:xfrm>
        </p:grpSpPr>
        <p:sp>
          <p:nvSpPr>
            <p:cNvPr id="26" name="Rectangle 25">
              <a:extLst>
                <a:ext uri="{FF2B5EF4-FFF2-40B4-BE49-F238E27FC236}">
                  <a16:creationId xmlns:a16="http://schemas.microsoft.com/office/drawing/2014/main" id="{4C4A9C34-6FE6-4DAF-95B5-CC117773146C}"/>
                </a:ext>
              </a:extLst>
            </p:cNvPr>
            <p:cNvSpPr/>
            <p:nvPr/>
          </p:nvSpPr>
          <p:spPr bwMode="auto">
            <a:xfrm>
              <a:off x="5019034" y="637129"/>
              <a:ext cx="3594024" cy="5244527"/>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anchor="b"/>
            <a:lstStyle/>
            <a:p>
              <a:pPr algn="ctr">
                <a:defRPr/>
              </a:pPr>
              <a:endParaRPr lang="en-US" sz="1600" dirty="0">
                <a:solidFill>
                  <a:srgbClr val="000000"/>
                </a:solidFill>
              </a:endParaRPr>
            </a:p>
          </p:txBody>
        </p:sp>
        <p:grpSp>
          <p:nvGrpSpPr>
            <p:cNvPr id="16393" name="Group 22">
              <a:extLst>
                <a:ext uri="{FF2B5EF4-FFF2-40B4-BE49-F238E27FC236}">
                  <a16:creationId xmlns:a16="http://schemas.microsoft.com/office/drawing/2014/main" id="{59BC0F22-F39E-4526-81EB-A9E8133B58C3}"/>
                </a:ext>
              </a:extLst>
            </p:cNvPr>
            <p:cNvGrpSpPr>
              <a:grpSpLocks/>
            </p:cNvGrpSpPr>
            <p:nvPr/>
          </p:nvGrpSpPr>
          <p:grpSpPr bwMode="auto">
            <a:xfrm>
              <a:off x="5169323" y="799950"/>
              <a:ext cx="3312474" cy="4826905"/>
              <a:chOff x="4880255" y="1160699"/>
              <a:chExt cx="3312474" cy="4826905"/>
            </a:xfrm>
          </p:grpSpPr>
          <p:grpSp>
            <p:nvGrpSpPr>
              <p:cNvPr id="16394" name="Group 9">
                <a:extLst>
                  <a:ext uri="{FF2B5EF4-FFF2-40B4-BE49-F238E27FC236}">
                    <a16:creationId xmlns:a16="http://schemas.microsoft.com/office/drawing/2014/main" id="{46D84E04-4D9C-4A28-AD89-DE3C350FCD6B}"/>
                  </a:ext>
                </a:extLst>
              </p:cNvPr>
              <p:cNvGrpSpPr>
                <a:grpSpLocks/>
              </p:cNvGrpSpPr>
              <p:nvPr/>
            </p:nvGrpSpPr>
            <p:grpSpPr bwMode="auto">
              <a:xfrm>
                <a:off x="4911213" y="1160699"/>
                <a:ext cx="3281516" cy="2313922"/>
                <a:chOff x="457200" y="1467465"/>
                <a:chExt cx="3281516" cy="2313922"/>
              </a:xfrm>
            </p:grpSpPr>
            <p:pic>
              <p:nvPicPr>
                <p:cNvPr id="16402" name="Picture 10">
                  <a:extLst>
                    <a:ext uri="{FF2B5EF4-FFF2-40B4-BE49-F238E27FC236}">
                      <a16:creationId xmlns:a16="http://schemas.microsoft.com/office/drawing/2014/main" id="{19E21871-6C8A-4E1E-8CCC-B662F6755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351" t="17877" r="5882" b="15054"/>
                <a:stretch>
                  <a:fillRect/>
                </a:stretch>
              </p:blipFill>
              <p:spPr bwMode="auto">
                <a:xfrm>
                  <a:off x="457200" y="1467465"/>
                  <a:ext cx="3281516" cy="2036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3" name="TextBox 11">
                  <a:extLst>
                    <a:ext uri="{FF2B5EF4-FFF2-40B4-BE49-F238E27FC236}">
                      <a16:creationId xmlns:a16="http://schemas.microsoft.com/office/drawing/2014/main" id="{23FE7428-7F28-4EFA-A8FF-A8BE3621FA4A}"/>
                    </a:ext>
                  </a:extLst>
                </p:cNvPr>
                <p:cNvSpPr txBox="1">
                  <a:spLocks noChangeArrowheads="1"/>
                </p:cNvSpPr>
                <p:nvPr/>
              </p:nvSpPr>
              <p:spPr bwMode="auto">
                <a:xfrm>
                  <a:off x="802785" y="3550555"/>
                  <a:ext cx="256352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5x Photo of finished sample 1mm reticle scale </a:t>
                  </a:r>
                </a:p>
              </p:txBody>
            </p:sp>
          </p:grpSp>
          <p:grpSp>
            <p:nvGrpSpPr>
              <p:cNvPr id="16395" name="Group 12">
                <a:extLst>
                  <a:ext uri="{FF2B5EF4-FFF2-40B4-BE49-F238E27FC236}">
                    <a16:creationId xmlns:a16="http://schemas.microsoft.com/office/drawing/2014/main" id="{BCD732D0-B577-453E-99DB-BCF4FD7A6978}"/>
                  </a:ext>
                </a:extLst>
              </p:cNvPr>
              <p:cNvGrpSpPr>
                <a:grpSpLocks/>
              </p:cNvGrpSpPr>
              <p:nvPr/>
            </p:nvGrpSpPr>
            <p:grpSpPr bwMode="auto">
              <a:xfrm>
                <a:off x="4880255" y="3574689"/>
                <a:ext cx="3273796" cy="2412915"/>
                <a:chOff x="464920" y="3807713"/>
                <a:chExt cx="3273796" cy="2412915"/>
              </a:xfrm>
            </p:grpSpPr>
            <p:pic>
              <p:nvPicPr>
                <p:cNvPr id="16396" name="Picture 13">
                  <a:extLst>
                    <a:ext uri="{FF2B5EF4-FFF2-40B4-BE49-F238E27FC236}">
                      <a16:creationId xmlns:a16="http://schemas.microsoft.com/office/drawing/2014/main" id="{0FA1CB6D-1E03-4D22-97D7-701EE7F0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320" b="10252"/>
                <a:stretch>
                  <a:fillRect/>
                </a:stretch>
              </p:blipFill>
              <p:spPr bwMode="auto">
                <a:xfrm>
                  <a:off x="464920" y="3807713"/>
                  <a:ext cx="3273796" cy="2039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7" name="TextBox 14">
                  <a:extLst>
                    <a:ext uri="{FF2B5EF4-FFF2-40B4-BE49-F238E27FC236}">
                      <a16:creationId xmlns:a16="http://schemas.microsoft.com/office/drawing/2014/main" id="{DE8BD8F6-28F6-43BB-9DB0-5CE558A3670D}"/>
                    </a:ext>
                  </a:extLst>
                </p:cNvPr>
                <p:cNvSpPr txBox="1">
                  <a:spLocks noChangeArrowheads="1"/>
                </p:cNvSpPr>
                <p:nvPr/>
              </p:nvSpPr>
              <p:spPr bwMode="auto">
                <a:xfrm>
                  <a:off x="784137" y="5989796"/>
                  <a:ext cx="262764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10x Photo of finished sample 1mm reticle scale </a:t>
                  </a:r>
                </a:p>
              </p:txBody>
            </p:sp>
            <p:sp>
              <p:nvSpPr>
                <p:cNvPr id="16398" name="TextBox 15">
                  <a:extLst>
                    <a:ext uri="{FF2B5EF4-FFF2-40B4-BE49-F238E27FC236}">
                      <a16:creationId xmlns:a16="http://schemas.microsoft.com/office/drawing/2014/main" id="{09D3E415-473B-4B78-8BB9-99E8818A8479}"/>
                    </a:ext>
                  </a:extLst>
                </p:cNvPr>
                <p:cNvSpPr txBox="1">
                  <a:spLocks noChangeArrowheads="1"/>
                </p:cNvSpPr>
                <p:nvPr/>
              </p:nvSpPr>
              <p:spPr bwMode="auto">
                <a:xfrm>
                  <a:off x="641556" y="4181168"/>
                  <a:ext cx="7136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t>.047um Ra</a:t>
                  </a:r>
                </a:p>
                <a:p>
                  <a:r>
                    <a:rPr lang="en-US" altLang="en-US" sz="800"/>
                    <a:t>9.0um Step</a:t>
                  </a:r>
                </a:p>
              </p:txBody>
            </p:sp>
            <p:sp>
              <p:nvSpPr>
                <p:cNvPr id="16399" name="TextBox 16">
                  <a:extLst>
                    <a:ext uri="{FF2B5EF4-FFF2-40B4-BE49-F238E27FC236}">
                      <a16:creationId xmlns:a16="http://schemas.microsoft.com/office/drawing/2014/main" id="{1D3E18D6-3396-4369-92D6-4D8A1BE0E5CD}"/>
                    </a:ext>
                  </a:extLst>
                </p:cNvPr>
                <p:cNvSpPr txBox="1">
                  <a:spLocks noChangeArrowheads="1"/>
                </p:cNvSpPr>
                <p:nvPr/>
              </p:nvSpPr>
              <p:spPr bwMode="auto">
                <a:xfrm>
                  <a:off x="2751491" y="4181168"/>
                  <a:ext cx="7136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t>.077um Ra</a:t>
                  </a:r>
                </a:p>
                <a:p>
                  <a:r>
                    <a:rPr lang="en-US" altLang="en-US" sz="800"/>
                    <a:t>0.0um Step</a:t>
                  </a:r>
                </a:p>
              </p:txBody>
            </p:sp>
            <p:sp>
              <p:nvSpPr>
                <p:cNvPr id="16400" name="TextBox 17">
                  <a:extLst>
                    <a:ext uri="{FF2B5EF4-FFF2-40B4-BE49-F238E27FC236}">
                      <a16:creationId xmlns:a16="http://schemas.microsoft.com/office/drawing/2014/main" id="{244704A0-4F79-42B5-B07D-6AED3E5E759A}"/>
                    </a:ext>
                  </a:extLst>
                </p:cNvPr>
                <p:cNvSpPr txBox="1">
                  <a:spLocks noChangeArrowheads="1"/>
                </p:cNvSpPr>
                <p:nvPr/>
              </p:nvSpPr>
              <p:spPr bwMode="auto">
                <a:xfrm rot="5400000">
                  <a:off x="1524121" y="4148035"/>
                  <a:ext cx="6896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t>.017um Ra</a:t>
                  </a:r>
                </a:p>
              </p:txBody>
            </p:sp>
            <p:sp>
              <p:nvSpPr>
                <p:cNvPr id="16401" name="TextBox 18">
                  <a:extLst>
                    <a:ext uri="{FF2B5EF4-FFF2-40B4-BE49-F238E27FC236}">
                      <a16:creationId xmlns:a16="http://schemas.microsoft.com/office/drawing/2014/main" id="{7826438F-B5EC-41F6-9281-5F226FA252DB}"/>
                    </a:ext>
                  </a:extLst>
                </p:cNvPr>
                <p:cNvSpPr txBox="1">
                  <a:spLocks noChangeArrowheads="1"/>
                </p:cNvSpPr>
                <p:nvPr/>
              </p:nvSpPr>
              <p:spPr bwMode="auto">
                <a:xfrm rot="5400000">
                  <a:off x="1930113" y="4148035"/>
                  <a:ext cx="6896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t>.019um Ra</a:t>
                  </a:r>
                </a:p>
              </p:txBody>
            </p:sp>
          </p:grpSp>
        </p:grpSp>
      </p:grpSp>
      <p:sp>
        <p:nvSpPr>
          <p:cNvPr id="16389" name="TextBox 19">
            <a:extLst>
              <a:ext uri="{FF2B5EF4-FFF2-40B4-BE49-F238E27FC236}">
                <a16:creationId xmlns:a16="http://schemas.microsoft.com/office/drawing/2014/main" id="{2451B399-BDF8-4526-9F4B-2AC3659D255A}"/>
              </a:ext>
            </a:extLst>
          </p:cNvPr>
          <p:cNvSpPr txBox="1">
            <a:spLocks noChangeArrowheads="1"/>
          </p:cNvSpPr>
          <p:nvPr/>
        </p:nvSpPr>
        <p:spPr bwMode="auto">
          <a:xfrm>
            <a:off x="688488" y="2728345"/>
            <a:ext cx="3390489"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dirty="0"/>
              <a:t>Polycrystalline Diamond (PCD) tools were  introduced to rough material</a:t>
            </a:r>
          </a:p>
        </p:txBody>
      </p:sp>
      <p:pic>
        <p:nvPicPr>
          <p:cNvPr id="16390" name="Picture 21">
            <a:extLst>
              <a:ext uri="{FF2B5EF4-FFF2-40B4-BE49-F238E27FC236}">
                <a16:creationId xmlns:a16="http://schemas.microsoft.com/office/drawing/2014/main" id="{5C76C6A0-F44A-4792-A804-BB3BA37648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207" t="12781" r="26889"/>
          <a:stretch>
            <a:fillRect/>
          </a:stretch>
        </p:blipFill>
        <p:spPr bwMode="auto">
          <a:xfrm>
            <a:off x="450850" y="3632200"/>
            <a:ext cx="178276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Box 24">
            <a:extLst>
              <a:ext uri="{FF2B5EF4-FFF2-40B4-BE49-F238E27FC236}">
                <a16:creationId xmlns:a16="http://schemas.microsoft.com/office/drawing/2014/main" id="{A585BBC1-8CBF-487D-B4D4-71CF8D32833D}"/>
              </a:ext>
            </a:extLst>
          </p:cNvPr>
          <p:cNvSpPr txBox="1">
            <a:spLocks noChangeArrowheads="1"/>
          </p:cNvSpPr>
          <p:nvPr/>
        </p:nvSpPr>
        <p:spPr bwMode="auto">
          <a:xfrm>
            <a:off x="2363788" y="3640138"/>
            <a:ext cx="23558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t>PCD tools were used to rough cut most of the material leaving only 4 um of material for the Diamond tool to finish cut the profile.</a:t>
            </a:r>
          </a:p>
          <a:p>
            <a:r>
              <a:rPr lang="en-US" altLang="en-US" sz="1400"/>
              <a:t>PCD tools exhibited much higher wear resistance than single crystal diamond tools.</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5_PPT_UNC_DS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iamond Turning TFAB 2019  -  Compatibility Mode" id="{3162F7F4-F7CA-4F2B-8CD8-6B667F1E235A}" vid="{B0CA398D-49C4-4C09-A402-D5FDFFE30A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Diamond Turning TFAB 2019</Template>
  <TotalTime>1939</TotalTime>
  <Words>1736</Words>
  <Application>Microsoft Office PowerPoint</Application>
  <PresentationFormat>On-screen Show (4:3)</PresentationFormat>
  <Paragraphs>452</Paragraphs>
  <Slides>18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Century Gothic</vt:lpstr>
      <vt:lpstr>Lucida Grande</vt:lpstr>
      <vt:lpstr>Wingdings</vt:lpstr>
      <vt:lpstr>Wingdings 2</vt:lpstr>
      <vt:lpstr>2015_PPT_UNC_DS_V2</vt:lpstr>
      <vt:lpstr>Diamond turning of High Tool Wear Materials for Equation of State Targets</vt:lpstr>
      <vt:lpstr>Presentation Outline</vt:lpstr>
      <vt:lpstr>Equation of State (EOS) Targets</vt:lpstr>
      <vt:lpstr>Machining process of a stepped EOS sample </vt:lpstr>
      <vt:lpstr>EOS Target assembly specifications</vt:lpstr>
      <vt:lpstr>Why do we use Single Crystal Diamond Tools for Target Fab</vt:lpstr>
      <vt:lpstr>List of diamond turnable materials: “Chemical Aspects of tool wear in single point diamond turning” </vt:lpstr>
      <vt:lpstr>Machining of Iridium for EOS targets </vt:lpstr>
      <vt:lpstr>Process improvements reduced the number of tools  per target</vt:lpstr>
      <vt:lpstr>PowerPoint Presentation</vt:lpstr>
      <vt:lpstr>PowerPoint Presentation</vt:lpstr>
      <vt:lpstr>Machining of Tantalum (manhole cover) for EOS targets </vt:lpstr>
      <vt:lpstr>Machining of an Iron (99.99%) disk for diffraction targets TARDIS</vt:lpstr>
      <vt:lpstr>Machining of MgO for EOS targets</vt:lpstr>
      <vt:lpstr>PowerPoint Presentation</vt:lpstr>
      <vt:lpstr>Machining of MgSiO3 for EOS target</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Castro, Carlos</dc:creator>
  <cp:lastModifiedBy>Castro, Carlos</cp:lastModifiedBy>
  <cp:revision>66</cp:revision>
  <cp:lastPrinted>2015-07-27T18:49:14Z</cp:lastPrinted>
  <dcterms:created xsi:type="dcterms:W3CDTF">2019-04-10T16:01:08Z</dcterms:created>
  <dcterms:modified xsi:type="dcterms:W3CDTF">2019-04-24T11:08:58Z</dcterms:modified>
</cp:coreProperties>
</file>