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0"/>
  </p:notesMasterIdLst>
  <p:sldIdLst>
    <p:sldId id="256" r:id="rId5"/>
    <p:sldId id="257" r:id="rId6"/>
    <p:sldId id="266" r:id="rId7"/>
    <p:sldId id="267" r:id="rId8"/>
    <p:sldId id="260" r:id="rId9"/>
    <p:sldId id="272" r:id="rId10"/>
    <p:sldId id="288" r:id="rId11"/>
    <p:sldId id="287" r:id="rId12"/>
    <p:sldId id="278" r:id="rId13"/>
    <p:sldId id="277" r:id="rId14"/>
    <p:sldId id="259" r:id="rId15"/>
    <p:sldId id="261" r:id="rId16"/>
    <p:sldId id="268" r:id="rId17"/>
    <p:sldId id="289" r:id="rId18"/>
    <p:sldId id="290" r:id="rId19"/>
    <p:sldId id="300" r:id="rId20"/>
    <p:sldId id="297" r:id="rId21"/>
    <p:sldId id="298" r:id="rId22"/>
    <p:sldId id="291" r:id="rId23"/>
    <p:sldId id="296" r:id="rId24"/>
    <p:sldId id="299" r:id="rId25"/>
    <p:sldId id="286" r:id="rId26"/>
    <p:sldId id="262" r:id="rId27"/>
    <p:sldId id="293" r:id="rId28"/>
    <p:sldId id="279" r:id="rId29"/>
  </p:sldIdLst>
  <p:sldSz cx="9144000" cy="6858000" type="screen4x3"/>
  <p:notesSz cx="7023100" cy="93091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094" autoAdjust="0"/>
  </p:normalViewPr>
  <p:slideViewPr>
    <p:cSldViewPr snapToGrid="0" snapToObjects="1">
      <p:cViewPr varScale="1">
        <p:scale>
          <a:sx n="109" d="100"/>
          <a:sy n="109" d="100"/>
        </p:scale>
        <p:origin x="171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2EA3731-BB66-4E39-B110-EF73EC5C5E7D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4630D7A-C7B0-46DC-897C-7C96D08E2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2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0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44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83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1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00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72837" indent="-296498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89229" indent="-2365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65568" indent="-2365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141908" indent="-2365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608526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3075144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541763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4008381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fld id="{53605457-820B-421A-AFBC-B85470F4FE06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56260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87418" indent="-301358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213532" indent="-241411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99593" indent="-241411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185654" indent="-241411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652272" indent="-241411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3118890" indent="-241411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585509" indent="-241411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4052127" indent="-241411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fld id="{F1558ADF-EA63-415B-B3E7-31AF19E9245A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57956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95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72837" indent="-296498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89229" indent="-2365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65568" indent="-2365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141908" indent="-2365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608526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3075144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541763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4008381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fld id="{D953484B-9289-4A0D-B798-FF926E898304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3700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72837" indent="-296498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89229" indent="-2365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65568" indent="-2365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141908" indent="-2365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608526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3075144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541763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4008381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fld id="{85EA36AE-9C33-4A47-B6FD-CEB5A0B937D1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38991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6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51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more data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39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94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49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78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72837" indent="-296498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89229" indent="-2365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65568" indent="-2365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141908" indent="-2365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608526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3075144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541763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4008381" indent="-236550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fld id="{C3513FF3-B06B-4672-800B-1035A1434DF2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45967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98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00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89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10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82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0D7A-C7B0-46DC-897C-7C96D08E2F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1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PowerPoint_Template_page_201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Cover_energy__gradi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463"/>
            <a:ext cx="91440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GA_logo_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6467475"/>
            <a:ext cx="18272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26765" y="6507206"/>
            <a:ext cx="1208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IFT\P2019-038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2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8355" y="217256"/>
            <a:ext cx="9144000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470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44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8355" y="217256"/>
            <a:ext cx="9144000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  <p:sp>
        <p:nvSpPr>
          <p:cNvPr id="5" name="Rectangle 4"/>
          <p:cNvSpPr/>
          <p:nvPr userDrawn="1"/>
        </p:nvSpPr>
        <p:spPr>
          <a:xfrm>
            <a:off x="612801" y="6507206"/>
            <a:ext cx="1208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IFT\P2019-038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7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Lucida Grande"/>
              <a:buChar char="−"/>
              <a:defRPr sz="2200">
                <a:solidFill>
                  <a:srgbClr val="000000"/>
                </a:solidFill>
              </a:defRPr>
            </a:lvl2pPr>
            <a:lvl3pPr marL="1371600" indent="-457200">
              <a:buFont typeface="Arial"/>
              <a:buChar char="•"/>
              <a:defRPr sz="2000">
                <a:solidFill>
                  <a:srgbClr val="000000"/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Rectangle 4"/>
          <p:cNvSpPr/>
          <p:nvPr userDrawn="1"/>
        </p:nvSpPr>
        <p:spPr>
          <a:xfrm>
            <a:off x="530419" y="6507206"/>
            <a:ext cx="1208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IFT\P2019-038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8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400"/>
            </a:lvl1pPr>
            <a:lvl2pPr>
              <a:defRPr sz="2200"/>
            </a:lvl2pPr>
            <a:lvl3pPr>
              <a:defRPr sz="2000"/>
            </a:lvl3pPr>
            <a:lvl4pPr>
              <a:buClr>
                <a:schemeClr val="tx2"/>
              </a:buClr>
              <a:defRPr sz="1800"/>
            </a:lvl4pPr>
            <a:lvl5pPr>
              <a:buClr>
                <a:schemeClr val="tx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400"/>
            </a:lvl1pPr>
            <a:lvl2pPr>
              <a:defRPr sz="2400"/>
            </a:lvl2pPr>
            <a:lvl3pPr marL="1257300" indent="-342900">
              <a:buFont typeface="Arial"/>
              <a:buChar char="•"/>
              <a:defRPr lang="en-US" dirty="0" smtClean="0"/>
            </a:lvl3pPr>
            <a:lvl4pPr>
              <a:buClr>
                <a:schemeClr val="tx2"/>
              </a:buClr>
              <a:defRPr sz="1800"/>
            </a:lvl4pPr>
            <a:lvl5pPr>
              <a:buClr>
                <a:schemeClr val="tx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8355" y="217256"/>
            <a:ext cx="9144000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346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Font typeface="Arial"/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8355" y="217256"/>
            <a:ext cx="9144000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84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8355" y="217256"/>
            <a:ext cx="9144000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705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title" idx="4294967295" hasCustomPrompt="1"/>
          </p:nvPr>
        </p:nvSpPr>
        <p:spPr>
          <a:xfrm>
            <a:off x="-8355" y="217256"/>
            <a:ext cx="9144000" cy="4929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Thermally resistant mandrels</a:t>
            </a:r>
          </a:p>
        </p:txBody>
      </p:sp>
    </p:spTree>
    <p:extLst>
      <p:ext uri="{BB962C8B-B14F-4D97-AF65-F5344CB8AC3E}">
        <p14:creationId xmlns:p14="http://schemas.microsoft.com/office/powerpoint/2010/main" val="1009167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400"/>
            </a:lvl1pPr>
            <a:lvl2pPr>
              <a:defRPr sz="2200"/>
            </a:lvl2pPr>
            <a:lvl3pPr>
              <a:defRPr sz="2000"/>
            </a:lvl3pPr>
            <a:lvl4pPr>
              <a:buClr>
                <a:schemeClr val="tx1"/>
              </a:buClr>
              <a:defRPr sz="2000"/>
            </a:lvl4pPr>
            <a:lvl5pPr>
              <a:buClr>
                <a:schemeClr val="tx1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23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PowerPoint_Template_page_2012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Century gothic 24 bold</a:t>
            </a:r>
          </a:p>
          <a:p>
            <a:pPr lvl="0"/>
            <a:r>
              <a:rPr lang="en-US" altLang="en-US" dirty="0" smtClean="0"/>
              <a:t>Century gothic 24 bold</a:t>
            </a:r>
          </a:p>
          <a:p>
            <a:pPr lvl="1"/>
            <a:r>
              <a:rPr lang="en-US" altLang="en-US" dirty="0" smtClean="0"/>
              <a:t>Century gothic 22</a:t>
            </a:r>
          </a:p>
          <a:p>
            <a:pPr lvl="1"/>
            <a:r>
              <a:rPr lang="en-US" altLang="en-US" dirty="0" smtClean="0"/>
              <a:t>Century gothic 22</a:t>
            </a:r>
          </a:p>
          <a:p>
            <a:pPr lvl="2"/>
            <a:r>
              <a:rPr lang="en-US" altLang="en-US" dirty="0" smtClean="0"/>
              <a:t>Century gothic 20</a:t>
            </a:r>
          </a:p>
          <a:p>
            <a:pPr lvl="2"/>
            <a:r>
              <a:rPr lang="en-US" altLang="en-US" dirty="0" smtClean="0"/>
              <a:t>Century gothic 20</a:t>
            </a:r>
          </a:p>
          <a:p>
            <a:pPr lvl="0"/>
            <a:r>
              <a:rPr lang="en-US" altLang="en-US" dirty="0" smtClean="0"/>
              <a:t>Century gothic 24 bold</a:t>
            </a:r>
          </a:p>
          <a:p>
            <a:pPr lvl="0"/>
            <a:endParaRPr lang="en-US" altLang="en-US" dirty="0" smtClean="0"/>
          </a:p>
          <a:p>
            <a:pPr lvl="0"/>
            <a:endParaRPr lang="en-US" altLang="en-US" dirty="0" smtClean="0"/>
          </a:p>
          <a:p>
            <a:pPr lvl="2"/>
            <a:endParaRPr lang="en-US" altLang="en-US" dirty="0" smtClean="0"/>
          </a:p>
          <a:p>
            <a:pPr lvl="0"/>
            <a:endParaRPr lang="en-US" altLang="en-US" dirty="0" smtClean="0"/>
          </a:p>
        </p:txBody>
      </p:sp>
      <p:sp>
        <p:nvSpPr>
          <p:cNvPr id="1029" name="Rectangle 13"/>
          <p:cNvSpPr>
            <a:spLocks noChangeArrowheads="1"/>
          </p:cNvSpPr>
          <p:nvPr userDrawn="1"/>
        </p:nvSpPr>
        <p:spPr bwMode="auto">
          <a:xfrm>
            <a:off x="0" y="6484938"/>
            <a:ext cx="8382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400" b="1" smtClean="0"/>
          </a:p>
        </p:txBody>
      </p:sp>
      <p:sp>
        <p:nvSpPr>
          <p:cNvPr id="1031" name="Rectangle 13"/>
          <p:cNvSpPr>
            <a:spLocks noChangeArrowheads="1"/>
          </p:cNvSpPr>
          <p:nvPr userDrawn="1"/>
        </p:nvSpPr>
        <p:spPr bwMode="auto">
          <a:xfrm>
            <a:off x="4152900" y="6508623"/>
            <a:ext cx="8382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ED2501F2-0375-4A8F-8E91-46DB5C1DCDC6}" type="slidenum">
              <a:rPr lang="en-US" altLang="en-US" sz="1200" b="1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en-US" altLang="en-US" sz="1400" b="1" dirty="0" smtClean="0"/>
          </a:p>
        </p:txBody>
      </p:sp>
      <p:pic>
        <p:nvPicPr>
          <p:cNvPr id="2" name="Picture 9" descr="GA_logo_2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6467475"/>
            <a:ext cx="18272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562" r:id="rId1"/>
    <p:sldLayoutId id="2147493552" r:id="rId2"/>
    <p:sldLayoutId id="2147493553" r:id="rId3"/>
    <p:sldLayoutId id="2147493554" r:id="rId4"/>
    <p:sldLayoutId id="2147493555" r:id="rId5"/>
    <p:sldLayoutId id="2147493556" r:id="rId6"/>
    <p:sldLayoutId id="2147493557" r:id="rId7"/>
    <p:sldLayoutId id="2147493558" r:id="rId8"/>
    <p:sldLayoutId id="2147493559" r:id="rId9"/>
    <p:sldLayoutId id="2147493560" r:id="rId10"/>
    <p:sldLayoutId id="214749356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FFFFFF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143301" y="2446950"/>
            <a:ext cx="725050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W. Sweet, R. Jimenez, R.I. Mohammed, F.H. Elsner,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K.J</a:t>
            </a:r>
            <a:r>
              <a:rPr lang="en-US" sz="2000" dirty="0">
                <a:solidFill>
                  <a:schemeClr val="bg1"/>
                </a:solidFill>
              </a:rPr>
              <a:t>. Boehm, J.C. Williams, </a:t>
            </a:r>
            <a:r>
              <a:rPr lang="en-US" sz="2000" dirty="0" smtClean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bg1"/>
                </a:solidFill>
              </a:rPr>
              <a:t>. Garcia, R.R. Paguio,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M</a:t>
            </a:r>
            <a:r>
              <a:rPr lang="en-US" sz="2000" dirty="0">
                <a:solidFill>
                  <a:schemeClr val="bg1"/>
                </a:solidFill>
              </a:rPr>
              <a:t>. Ratledge, H. Huang, N.M. </a:t>
            </a:r>
            <a:r>
              <a:rPr lang="en-US" sz="2000" dirty="0" err="1">
                <a:solidFill>
                  <a:schemeClr val="bg1"/>
                </a:solidFill>
              </a:rPr>
              <a:t>Ravelo</a:t>
            </a:r>
            <a:r>
              <a:rPr lang="en-US" sz="2000" dirty="0">
                <a:solidFill>
                  <a:schemeClr val="bg1"/>
                </a:solidFill>
              </a:rPr>
              <a:t>, N.G. Rice,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E</a:t>
            </a:r>
            <a:r>
              <a:rPr lang="en-US" sz="2000" dirty="0">
                <a:solidFill>
                  <a:schemeClr val="bg1"/>
                </a:solidFill>
              </a:rPr>
              <a:t>. Mathison, </a:t>
            </a:r>
            <a:r>
              <a:rPr lang="en-US" sz="2000" dirty="0" smtClean="0">
                <a:solidFill>
                  <a:schemeClr val="bg1"/>
                </a:solidFill>
              </a:rPr>
              <a:t>H</a:t>
            </a:r>
            <a:r>
              <a:rPr lang="en-US" sz="2000" dirty="0">
                <a:solidFill>
                  <a:schemeClr val="bg1"/>
                </a:solidFill>
              </a:rPr>
              <a:t>. Xu, </a:t>
            </a:r>
            <a:r>
              <a:rPr lang="en-US" sz="2000" dirty="0" smtClean="0">
                <a:solidFill>
                  <a:schemeClr val="bg1"/>
                </a:solidFill>
              </a:rPr>
              <a:t>P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smtClean="0">
                <a:solidFill>
                  <a:schemeClr val="bg1"/>
                </a:solidFill>
              </a:rPr>
              <a:t>Fitzsimmons, and M.P. Farrell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471304" y="1314458"/>
            <a:ext cx="659449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chemeClr val="bg1"/>
                </a:solidFill>
              </a:rPr>
              <a:t>Improvements </a:t>
            </a:r>
            <a:r>
              <a:rPr lang="en-US" sz="3000" b="1" dirty="0">
                <a:solidFill>
                  <a:schemeClr val="bg1"/>
                </a:solidFill>
              </a:rPr>
              <a:t>in CH Ablators Fabricated </a:t>
            </a:r>
            <a:r>
              <a:rPr lang="en-US" sz="3000" b="1" dirty="0" smtClean="0">
                <a:solidFill>
                  <a:schemeClr val="bg1"/>
                </a:solidFill>
              </a:rPr>
              <a:t>by Microencapsulation</a:t>
            </a:r>
            <a:endParaRPr lang="en-US" sz="3000" b="1" dirty="0">
              <a:solidFill>
                <a:schemeClr val="bg1"/>
              </a:solidFill>
              <a:latin typeface="Century Gothic" charset="0"/>
              <a:ea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00943" y="405940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1600" dirty="0" smtClean="0">
                <a:solidFill>
                  <a:schemeClr val="bg1"/>
                </a:solidFill>
              </a:rPr>
              <a:t>General </a:t>
            </a:r>
            <a:r>
              <a:rPr lang="en-US" altLang="en-US" sz="1600" dirty="0">
                <a:solidFill>
                  <a:schemeClr val="bg1"/>
                </a:solidFill>
              </a:rPr>
              <a:t>Atomics, P.O. Box 85608, San Diego, California 92186-5608</a:t>
            </a:r>
          </a:p>
          <a:p>
            <a:pPr algn="ctr"/>
            <a:endParaRPr lang="en-US" altLang="en-US" sz="1600" dirty="0">
              <a:solidFill>
                <a:schemeClr val="bg1"/>
              </a:solidFill>
            </a:endParaRPr>
          </a:p>
          <a:p>
            <a:pPr algn="ctr"/>
            <a:r>
              <a:rPr lang="en-US" altLang="en-US" sz="1600" dirty="0">
                <a:solidFill>
                  <a:schemeClr val="bg1"/>
                </a:solidFill>
              </a:rPr>
              <a:t>23</a:t>
            </a:r>
            <a:r>
              <a:rPr lang="en-US" altLang="en-US" sz="1600" baseline="30000" dirty="0">
                <a:solidFill>
                  <a:schemeClr val="bg1"/>
                </a:solidFill>
              </a:rPr>
              <a:t>rd</a:t>
            </a:r>
            <a:r>
              <a:rPr lang="en-US" altLang="en-US" sz="1600" dirty="0">
                <a:solidFill>
                  <a:schemeClr val="bg1"/>
                </a:solidFill>
              </a:rPr>
              <a:t> Target Fabrication Meeting</a:t>
            </a:r>
          </a:p>
          <a:p>
            <a:pPr algn="ctr"/>
            <a:r>
              <a:rPr lang="en-US" altLang="en-US" sz="1600" dirty="0">
                <a:solidFill>
                  <a:schemeClr val="bg1"/>
                </a:solidFill>
              </a:rPr>
              <a:t>Annapolis, Maryland</a:t>
            </a:r>
          </a:p>
          <a:p>
            <a:pPr algn="ctr"/>
            <a:r>
              <a:rPr lang="en-US" altLang="en-US" sz="1600" dirty="0">
                <a:solidFill>
                  <a:schemeClr val="bg1"/>
                </a:solidFill>
              </a:rPr>
              <a:t>April 23-26, </a:t>
            </a:r>
            <a:r>
              <a:rPr lang="en-US" altLang="en-US" sz="1600" dirty="0" smtClean="0">
                <a:solidFill>
                  <a:schemeClr val="bg1"/>
                </a:solidFill>
              </a:rPr>
              <a:t>2019</a:t>
            </a:r>
          </a:p>
          <a:p>
            <a:pPr algn="ctr"/>
            <a:endParaRPr lang="en-US" alt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Work supported by General Atomics IR&amp;D</a:t>
            </a:r>
          </a:p>
          <a:p>
            <a:pPr algn="ctr"/>
            <a:endParaRPr lang="en-US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43" y="3698187"/>
            <a:ext cx="2735159" cy="273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itle 2"/>
          <p:cNvSpPr>
            <a:spLocks noGrp="1"/>
          </p:cNvSpPr>
          <p:nvPr>
            <p:ph type="title" idx="4294967295"/>
          </p:nvPr>
        </p:nvSpPr>
        <p:spPr>
          <a:xfrm>
            <a:off x="-7938" y="217488"/>
            <a:ext cx="9144001" cy="492125"/>
          </a:xfrm>
        </p:spPr>
        <p:txBody>
          <a:bodyPr/>
          <a:lstStyle/>
          <a:p>
            <a:r>
              <a:rPr lang="en-US" altLang="en-US" dirty="0" smtClean="0"/>
              <a:t>Star cracks were assessed manually and </a:t>
            </a:r>
            <a:br>
              <a:rPr lang="en-US" altLang="en-US" dirty="0" smtClean="0"/>
            </a:br>
            <a:r>
              <a:rPr lang="en-US" altLang="en-US" dirty="0" smtClean="0"/>
              <a:t>with automated defect statistics from the AZ100</a:t>
            </a:r>
          </a:p>
        </p:txBody>
      </p:sp>
      <p:pic>
        <p:nvPicPr>
          <p:cNvPr id="6246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6" y="910639"/>
            <a:ext cx="2735159" cy="273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Box 2"/>
          <p:cNvSpPr txBox="1">
            <a:spLocks noChangeArrowheads="1"/>
          </p:cNvSpPr>
          <p:nvPr/>
        </p:nvSpPr>
        <p:spPr bwMode="auto">
          <a:xfrm>
            <a:off x="262847" y="858250"/>
            <a:ext cx="695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solidFill>
                  <a:srgbClr val="FFFF00"/>
                </a:solidFill>
              </a:rPr>
              <a:t>0</a:t>
            </a:r>
          </a:p>
        </p:txBody>
      </p:sp>
      <p:pic>
        <p:nvPicPr>
          <p:cNvPr id="6247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552" y="910639"/>
            <a:ext cx="2735160" cy="273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TextBox 8"/>
          <p:cNvSpPr txBox="1">
            <a:spLocks noChangeArrowheads="1"/>
          </p:cNvSpPr>
          <p:nvPr/>
        </p:nvSpPr>
        <p:spPr bwMode="auto">
          <a:xfrm>
            <a:off x="3174028" y="858250"/>
            <a:ext cx="695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11" name="Straight Arrow Connector 10"/>
          <p:cNvCxnSpPr>
            <a:stCxn id="62474" idx="1"/>
            <a:endCxn id="38" idx="3"/>
          </p:cNvCxnSpPr>
          <p:nvPr/>
        </p:nvCxnSpPr>
        <p:spPr>
          <a:xfrm flipH="1">
            <a:off x="4253721" y="2395409"/>
            <a:ext cx="199834" cy="110323"/>
          </a:xfrm>
          <a:prstGeom prst="straightConnector1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62474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5" t="53096" r="57207" b="35365"/>
          <a:stretch>
            <a:fillRect/>
          </a:stretch>
        </p:blipFill>
        <p:spPr bwMode="auto">
          <a:xfrm>
            <a:off x="4453555" y="1757117"/>
            <a:ext cx="1334610" cy="127658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46" y="910639"/>
            <a:ext cx="2735159" cy="273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2" y="3698187"/>
            <a:ext cx="2735159" cy="273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983" y="3698187"/>
            <a:ext cx="2735159" cy="273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8" name="TextBox 23"/>
          <p:cNvSpPr txBox="1">
            <a:spLocks noChangeArrowheads="1"/>
          </p:cNvSpPr>
          <p:nvPr/>
        </p:nvSpPr>
        <p:spPr bwMode="auto">
          <a:xfrm>
            <a:off x="6085209" y="910639"/>
            <a:ext cx="695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2479" name="TextBox 24"/>
          <p:cNvSpPr txBox="1">
            <a:spLocks noChangeArrowheads="1"/>
          </p:cNvSpPr>
          <p:nvPr/>
        </p:nvSpPr>
        <p:spPr bwMode="auto">
          <a:xfrm>
            <a:off x="227625" y="3658293"/>
            <a:ext cx="695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62480" name="TextBox 25"/>
          <p:cNvSpPr txBox="1">
            <a:spLocks noChangeArrowheads="1"/>
          </p:cNvSpPr>
          <p:nvPr/>
        </p:nvSpPr>
        <p:spPr bwMode="auto">
          <a:xfrm>
            <a:off x="3171646" y="3698187"/>
            <a:ext cx="695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62481" name="TextBox 26"/>
          <p:cNvSpPr txBox="1">
            <a:spLocks noChangeArrowheads="1"/>
          </p:cNvSpPr>
          <p:nvPr/>
        </p:nvSpPr>
        <p:spPr bwMode="auto">
          <a:xfrm>
            <a:off x="6106931" y="3698187"/>
            <a:ext cx="695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rgbClr val="FFFF00"/>
                </a:solidFill>
              </a:rPr>
              <a:t>5</a:t>
            </a:r>
          </a:p>
        </p:txBody>
      </p:sp>
      <p:pic>
        <p:nvPicPr>
          <p:cNvPr id="62482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8" t="34946" r="20728" b="58542"/>
          <a:stretch>
            <a:fillRect/>
          </a:stretch>
        </p:blipFill>
        <p:spPr bwMode="auto">
          <a:xfrm>
            <a:off x="7192930" y="2323632"/>
            <a:ext cx="1052390" cy="96798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>
            <a:stCxn id="27" idx="1"/>
            <a:endCxn id="62482" idx="0"/>
          </p:cNvCxnSpPr>
          <p:nvPr/>
        </p:nvCxnSpPr>
        <p:spPr>
          <a:xfrm flipH="1">
            <a:off x="7719125" y="1948842"/>
            <a:ext cx="394794" cy="374790"/>
          </a:xfrm>
          <a:prstGeom prst="straightConnector1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7" name="Rectangle 26"/>
          <p:cNvSpPr/>
          <p:nvPr/>
        </p:nvSpPr>
        <p:spPr>
          <a:xfrm>
            <a:off x="8113919" y="1867375"/>
            <a:ext cx="140110" cy="16293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113611" y="2424265"/>
            <a:ext cx="140110" cy="16293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7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2702" y="5478327"/>
            <a:ext cx="7754983" cy="85747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Replication &amp; evaluation of AFM data is required before implementing as a production step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Promising conditions for star crack reduction were identified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25484" y="5067065"/>
            <a:ext cx="4589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*A batch prone to cracking was used to make it easier to see trends.  </a:t>
            </a:r>
            <a:br>
              <a:rPr lang="en-US" sz="1000" dirty="0" smtClean="0"/>
            </a:br>
            <a:r>
              <a:rPr lang="en-US" sz="1000" dirty="0" smtClean="0"/>
              <a:t>The batch was split and placed either in standard or R&amp;D conditions. 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2843702" y="896480"/>
            <a:ext cx="3770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Influence of Nucleation Conditions on Star Cracks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2275"/>
          <a:stretch/>
        </p:blipFill>
        <p:spPr>
          <a:xfrm>
            <a:off x="2361343" y="1561294"/>
            <a:ext cx="4753558" cy="34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207365" y="1844720"/>
            <a:ext cx="67070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Century Gothic" charset="0"/>
                <a:ea typeface="+mn-ea"/>
              </a:rPr>
              <a:t>Polystyrene Shell Fabrication Status</a:t>
            </a:r>
            <a:endParaRPr lang="en-US" sz="2800" b="1" dirty="0">
              <a:solidFill>
                <a:schemeClr val="bg1"/>
              </a:solidFill>
              <a:latin typeface="Century Gothic" charset="0"/>
              <a:ea typeface="+mn-ea"/>
            </a:endParaRPr>
          </a:p>
        </p:txBody>
      </p:sp>
      <p:pic>
        <p:nvPicPr>
          <p:cNvPr id="11268" name="Picture 4" descr="Image result for polystyr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54" y="2715902"/>
            <a:ext cx="1961866" cy="196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2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1790" y="1293575"/>
            <a:ext cx="6036998" cy="4525963"/>
          </a:xfrm>
        </p:spPr>
        <p:txBody>
          <a:bodyPr/>
          <a:lstStyle/>
          <a:p>
            <a:r>
              <a:rPr lang="en-US" dirty="0" smtClean="0"/>
              <a:t>Polystyrene is of interest to LLE for the 100GBar Initiative as an inherently dome-free alternative to GDP</a:t>
            </a:r>
          </a:p>
          <a:p>
            <a:r>
              <a:rPr lang="en-US" dirty="0"/>
              <a:t>P</a:t>
            </a:r>
            <a:r>
              <a:rPr lang="en-US" dirty="0" smtClean="0"/>
              <a:t>rocess development has resulted in shells equivalent to or better than GDP for the following:</a:t>
            </a:r>
          </a:p>
          <a:p>
            <a:pPr lvl="1"/>
            <a:r>
              <a:rPr lang="en-US" dirty="0" smtClean="0"/>
              <a:t>Wall uniformity</a:t>
            </a:r>
          </a:p>
          <a:p>
            <a:pPr lvl="1"/>
            <a:r>
              <a:rPr lang="en-US" dirty="0" smtClean="0"/>
              <a:t>AFM</a:t>
            </a:r>
          </a:p>
          <a:p>
            <a:pPr lvl="1"/>
            <a:r>
              <a:rPr lang="en-US" dirty="0" smtClean="0"/>
              <a:t>Optical defects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ecent microencapsulation R&amp;D efforts have focused on </a:t>
            </a:r>
            <a:br>
              <a:rPr lang="en-US" dirty="0" smtClean="0"/>
            </a:br>
            <a:r>
              <a:rPr lang="en-US" dirty="0" smtClean="0"/>
              <a:t>reducing vacuoles in PS shells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 b="2051"/>
          <a:stretch>
            <a:fillRect/>
          </a:stretch>
        </p:blipFill>
        <p:spPr bwMode="auto">
          <a:xfrm>
            <a:off x="6362700" y="1073150"/>
            <a:ext cx="2630488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7988" y="4189413"/>
            <a:ext cx="2020887" cy="3540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700" b="1" dirty="0"/>
              <a:t>Polystyrene Shell</a:t>
            </a:r>
          </a:p>
        </p:txBody>
      </p:sp>
    </p:spTree>
    <p:extLst>
      <p:ext uri="{BB962C8B-B14F-4D97-AF65-F5344CB8AC3E}">
        <p14:creationId xmlns:p14="http://schemas.microsoft.com/office/powerpoint/2010/main" val="8011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739775" y="95250"/>
            <a:ext cx="7696200" cy="762000"/>
          </a:xfrm>
        </p:spPr>
        <p:txBody>
          <a:bodyPr/>
          <a:lstStyle/>
          <a:p>
            <a:r>
              <a:rPr lang="en-US" altLang="en-US" smtClean="0"/>
              <a:t>AFM is used to assess shell quality</a:t>
            </a:r>
          </a:p>
        </p:txBody>
      </p:sp>
      <p:grpSp>
        <p:nvGrpSpPr>
          <p:cNvPr id="15363" name="Group 36"/>
          <p:cNvGrpSpPr>
            <a:grpSpLocks/>
          </p:cNvGrpSpPr>
          <p:nvPr/>
        </p:nvGrpSpPr>
        <p:grpSpPr bwMode="auto">
          <a:xfrm>
            <a:off x="3536950" y="1209675"/>
            <a:ext cx="5440363" cy="5060950"/>
            <a:chOff x="3144258" y="1454366"/>
            <a:chExt cx="5440165" cy="5060442"/>
          </a:xfrm>
        </p:grpSpPr>
        <p:grpSp>
          <p:nvGrpSpPr>
            <p:cNvPr id="15375" name="Group 35"/>
            <p:cNvGrpSpPr>
              <a:grpSpLocks/>
            </p:cNvGrpSpPr>
            <p:nvPr/>
          </p:nvGrpSpPr>
          <p:grpSpPr bwMode="auto">
            <a:xfrm>
              <a:off x="3614730" y="1454366"/>
              <a:ext cx="4223975" cy="4067068"/>
              <a:chOff x="3614730" y="1454366"/>
              <a:chExt cx="4223975" cy="4067068"/>
            </a:xfrm>
          </p:grpSpPr>
          <p:pic>
            <p:nvPicPr>
              <p:cNvPr id="15389" name="Picture 16" descr="Screen Shot 2015-05-28 at 9.54.13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3197" y="1454366"/>
                <a:ext cx="4115508" cy="4067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0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4" t="36832" r="93024" b="41998"/>
              <a:stretch>
                <a:fillRect/>
              </a:stretch>
            </p:blipFill>
            <p:spPr bwMode="auto">
              <a:xfrm>
                <a:off x="3614730" y="2345834"/>
                <a:ext cx="249432" cy="1777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376" name="Group 2"/>
            <p:cNvGrpSpPr>
              <a:grpSpLocks/>
            </p:cNvGrpSpPr>
            <p:nvPr/>
          </p:nvGrpSpPr>
          <p:grpSpPr bwMode="auto">
            <a:xfrm>
              <a:off x="3144258" y="1645920"/>
              <a:ext cx="5440165" cy="4868888"/>
              <a:chOff x="2091924" y="1736659"/>
              <a:chExt cx="5440165" cy="4868888"/>
            </a:xfrm>
          </p:grpSpPr>
          <p:grpSp>
            <p:nvGrpSpPr>
              <p:cNvPr id="15377" name="Group 6"/>
              <p:cNvGrpSpPr>
                <a:grpSpLocks/>
              </p:cNvGrpSpPr>
              <p:nvPr/>
            </p:nvGrpSpPr>
            <p:grpSpPr bwMode="auto">
              <a:xfrm>
                <a:off x="2091924" y="1736660"/>
                <a:ext cx="2195853" cy="4438000"/>
                <a:chOff x="2091924" y="1736660"/>
                <a:chExt cx="2195853" cy="4438000"/>
              </a:xfrm>
            </p:grpSpPr>
            <p:sp>
              <p:nvSpPr>
                <p:cNvPr id="15386" name="Rectangle 17"/>
                <p:cNvSpPr>
                  <a:spLocks noChangeArrowheads="1"/>
                </p:cNvSpPr>
                <p:nvPr/>
              </p:nvSpPr>
              <p:spPr bwMode="auto">
                <a:xfrm>
                  <a:off x="3435495" y="1736660"/>
                  <a:ext cx="781539" cy="3393918"/>
                </a:xfrm>
                <a:prstGeom prst="rect">
                  <a:avLst/>
                </a:prstGeom>
                <a:solidFill>
                  <a:srgbClr val="FF0000">
                    <a:alpha val="25882"/>
                  </a:srgb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b="1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defTabSz="914400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b="0"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434900" y="4495972"/>
                  <a:ext cx="852457" cy="62858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200" b="1" dirty="0">
                      <a:latin typeface="+mj-lt"/>
                    </a:rPr>
                    <a:t>Low Modes 2-6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091924" y="5651556"/>
                  <a:ext cx="1504895" cy="523822"/>
                </a:xfrm>
                <a:prstGeom prst="rect">
                  <a:avLst/>
                </a:prstGeom>
                <a:solidFill>
                  <a:srgbClr val="FFBDBD"/>
                </a:solidFill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b="1" u="sng" dirty="0">
                      <a:latin typeface="+mn-lt"/>
                    </a:rPr>
                    <a:t>Low Modes </a:t>
                  </a:r>
                </a:p>
                <a:p>
                  <a:pPr marL="285750" indent="-109538">
                    <a:buFont typeface="Arial"/>
                    <a:buChar char="•"/>
                    <a:defRPr/>
                  </a:pPr>
                  <a:r>
                    <a:rPr lang="en-US" sz="1400" b="1" dirty="0" err="1">
                      <a:latin typeface="+mn-lt"/>
                    </a:rPr>
                    <a:t>Sphericity</a:t>
                  </a:r>
                  <a:endParaRPr lang="en-US" sz="1400" b="1" dirty="0">
                    <a:latin typeface="+mn-lt"/>
                  </a:endParaRPr>
                </a:p>
              </p:txBody>
            </p:sp>
          </p:grpSp>
          <p:grpSp>
            <p:nvGrpSpPr>
              <p:cNvPr id="15378" name="Group 4"/>
              <p:cNvGrpSpPr>
                <a:grpSpLocks/>
              </p:cNvGrpSpPr>
              <p:nvPr/>
            </p:nvGrpSpPr>
            <p:grpSpPr bwMode="auto">
              <a:xfrm>
                <a:off x="3761781" y="1736660"/>
                <a:ext cx="1882282" cy="4653444"/>
                <a:chOff x="3785267" y="1712278"/>
                <a:chExt cx="1882282" cy="4653444"/>
              </a:xfrm>
            </p:grpSpPr>
            <p:sp>
              <p:nvSpPr>
                <p:cNvPr id="15383" name="Rectangle 18"/>
                <p:cNvSpPr>
                  <a:spLocks noChangeArrowheads="1"/>
                </p:cNvSpPr>
                <p:nvPr/>
              </p:nvSpPr>
              <p:spPr bwMode="auto">
                <a:xfrm>
                  <a:off x="4245711" y="1712278"/>
                  <a:ext cx="641434" cy="3393918"/>
                </a:xfrm>
                <a:prstGeom prst="rect">
                  <a:avLst/>
                </a:prstGeom>
                <a:solidFill>
                  <a:srgbClr val="FFFF00">
                    <a:alpha val="25098"/>
                  </a:srgb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b="1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defTabSz="914400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b="0"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194959" y="4477939"/>
                  <a:ext cx="852457" cy="62858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200" b="1" dirty="0">
                      <a:latin typeface="+mj-lt"/>
                    </a:rPr>
                    <a:t>Mid Modes 7-25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785399" y="5627174"/>
                  <a:ext cx="1882706" cy="738113"/>
                </a:xfrm>
                <a:prstGeom prst="rect">
                  <a:avLst/>
                </a:prstGeom>
                <a:solidFill>
                  <a:srgbClr val="FFFFBF"/>
                </a:solidFill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u="sng" dirty="0">
                      <a:latin typeface="+mn-lt"/>
                    </a:rPr>
                    <a:t>Mid Modes </a:t>
                  </a:r>
                </a:p>
                <a:p>
                  <a:pPr marL="285750" indent="-109538">
                    <a:buFont typeface="Arial"/>
                    <a:buChar char="•"/>
                    <a:defRPr/>
                  </a:pPr>
                  <a:r>
                    <a:rPr lang="en-US" sz="1400" b="1" dirty="0">
                      <a:latin typeface="+mn-lt"/>
                    </a:rPr>
                    <a:t>Wrinkling</a:t>
                  </a:r>
                </a:p>
                <a:p>
                  <a:pPr marL="285750" indent="-109538">
                    <a:buFont typeface="Arial"/>
                    <a:buChar char="•"/>
                    <a:defRPr/>
                  </a:pPr>
                  <a:r>
                    <a:rPr lang="en-US" sz="1400" b="1" dirty="0">
                      <a:latin typeface="+mn-lt"/>
                    </a:rPr>
                    <a:t>Isolated Defects</a:t>
                  </a:r>
                </a:p>
              </p:txBody>
            </p:sp>
          </p:grpSp>
          <p:grpSp>
            <p:nvGrpSpPr>
              <p:cNvPr id="15379" name="Group 3"/>
              <p:cNvGrpSpPr>
                <a:grpSpLocks/>
              </p:cNvGrpSpPr>
              <p:nvPr/>
            </p:nvGrpSpPr>
            <p:grpSpPr bwMode="auto">
              <a:xfrm>
                <a:off x="4863659" y="1736659"/>
                <a:ext cx="2668430" cy="4868888"/>
                <a:chOff x="4903639" y="1712278"/>
                <a:chExt cx="2668430" cy="4868888"/>
              </a:xfrm>
            </p:grpSpPr>
            <p:sp>
              <p:nvSpPr>
                <p:cNvPr id="15380" name="Rectangle 19"/>
                <p:cNvSpPr>
                  <a:spLocks noChangeArrowheads="1"/>
                </p:cNvSpPr>
                <p:nvPr/>
              </p:nvSpPr>
              <p:spPr bwMode="auto">
                <a:xfrm>
                  <a:off x="4903639" y="1712278"/>
                  <a:ext cx="1749064" cy="3393918"/>
                </a:xfrm>
                <a:prstGeom prst="rect">
                  <a:avLst/>
                </a:prstGeom>
                <a:solidFill>
                  <a:srgbClr val="008000">
                    <a:alpha val="30196"/>
                  </a:srgb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b="1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defTabSz="914400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b="0"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5505219" y="4477940"/>
                  <a:ext cx="852456" cy="62858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200" b="1" dirty="0">
                      <a:latin typeface="+mj-lt"/>
                    </a:rPr>
                    <a:t>High Modes 26-150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871918" y="5627175"/>
                  <a:ext cx="1700151" cy="953991"/>
                </a:xfrm>
                <a:prstGeom prst="rect">
                  <a:avLst/>
                </a:prstGeom>
                <a:solidFill>
                  <a:srgbClr val="B2D9B2"/>
                </a:solidFill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u="sng" dirty="0">
                      <a:latin typeface="+mn-lt"/>
                    </a:rPr>
                    <a:t>High Modes </a:t>
                  </a:r>
                </a:p>
                <a:p>
                  <a:pPr marL="285750" indent="-109538">
                    <a:buFont typeface="Arial"/>
                    <a:buChar char="•"/>
                    <a:defRPr/>
                  </a:pPr>
                  <a:r>
                    <a:rPr lang="en-US" sz="1400" b="1" dirty="0">
                      <a:latin typeface="+mn-lt"/>
                    </a:rPr>
                    <a:t>Small features</a:t>
                  </a:r>
                </a:p>
                <a:p>
                  <a:pPr marL="285750" indent="-109538">
                    <a:buFont typeface="Arial"/>
                    <a:buChar char="•"/>
                    <a:defRPr/>
                  </a:pPr>
                  <a:r>
                    <a:rPr lang="en-US" sz="1400" b="1" dirty="0">
                      <a:latin typeface="+mn-lt"/>
                    </a:rPr>
                    <a:t>Roughness</a:t>
                  </a:r>
                </a:p>
                <a:p>
                  <a:pPr marL="285750" indent="-109538">
                    <a:buFont typeface="Arial"/>
                    <a:buChar char="•"/>
                    <a:defRPr/>
                  </a:pPr>
                  <a:r>
                    <a:rPr lang="en-US" sz="1400" b="1" dirty="0">
                      <a:latin typeface="+mn-lt"/>
                    </a:rPr>
                    <a:t>Scratches</a:t>
                  </a:r>
                </a:p>
              </p:txBody>
            </p:sp>
          </p:grpSp>
        </p:grpSp>
      </p:grpSp>
      <p:pic>
        <p:nvPicPr>
          <p:cNvPr id="15364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/>
          <a:stretch>
            <a:fillRect/>
          </a:stretch>
        </p:blipFill>
        <p:spPr bwMode="auto">
          <a:xfrm>
            <a:off x="493713" y="1481138"/>
            <a:ext cx="2936875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ight Arrow 32"/>
          <p:cNvSpPr/>
          <p:nvPr/>
        </p:nvSpPr>
        <p:spPr>
          <a:xfrm>
            <a:off x="3654425" y="2733675"/>
            <a:ext cx="298450" cy="512763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6" name="TextBox 37"/>
          <p:cNvSpPr txBox="1">
            <a:spLocks noChangeArrowheads="1"/>
          </p:cNvSpPr>
          <p:nvPr/>
        </p:nvSpPr>
        <p:spPr bwMode="auto">
          <a:xfrm>
            <a:off x="5307013" y="981075"/>
            <a:ext cx="2522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Power Spectrum</a:t>
            </a:r>
          </a:p>
        </p:txBody>
      </p:sp>
      <p:sp>
        <p:nvSpPr>
          <p:cNvPr id="15367" name="TextBox 38"/>
          <p:cNvSpPr txBox="1">
            <a:spLocks noChangeArrowheads="1"/>
          </p:cNvSpPr>
          <p:nvPr/>
        </p:nvSpPr>
        <p:spPr bwMode="auto">
          <a:xfrm>
            <a:off x="842963" y="873125"/>
            <a:ext cx="2238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Raw Traces (Defect Examples)</a:t>
            </a:r>
          </a:p>
        </p:txBody>
      </p:sp>
      <p:cxnSp>
        <p:nvCxnSpPr>
          <p:cNvPr id="3" name="Straight Connector 2"/>
          <p:cNvCxnSpPr>
            <a:endCxn id="15370" idx="1"/>
          </p:cNvCxnSpPr>
          <p:nvPr/>
        </p:nvCxnSpPr>
        <p:spPr>
          <a:xfrm flipV="1">
            <a:off x="2492375" y="2905125"/>
            <a:ext cx="207963" cy="138113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5370" idx="1"/>
          </p:cNvCxnSpPr>
          <p:nvPr/>
        </p:nvCxnSpPr>
        <p:spPr>
          <a:xfrm flipV="1">
            <a:off x="2644775" y="2905125"/>
            <a:ext cx="55563" cy="442913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0" name="TextBox 4"/>
          <p:cNvSpPr txBox="1">
            <a:spLocks noChangeArrowheads="1"/>
          </p:cNvSpPr>
          <p:nvPr/>
        </p:nvSpPr>
        <p:spPr bwMode="auto">
          <a:xfrm>
            <a:off x="2700338" y="2705100"/>
            <a:ext cx="68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High modes</a:t>
            </a:r>
          </a:p>
        </p:txBody>
      </p:sp>
      <p:sp>
        <p:nvSpPr>
          <p:cNvPr id="15371" name="TextBox 30"/>
          <p:cNvSpPr txBox="1">
            <a:spLocks noChangeArrowheads="1"/>
          </p:cNvSpPr>
          <p:nvPr/>
        </p:nvSpPr>
        <p:spPr bwMode="auto">
          <a:xfrm>
            <a:off x="2678113" y="1557338"/>
            <a:ext cx="684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Low modes</a:t>
            </a:r>
          </a:p>
        </p:txBody>
      </p:sp>
      <p:cxnSp>
        <p:nvCxnSpPr>
          <p:cNvPr id="32" name="Straight Connector 31"/>
          <p:cNvCxnSpPr>
            <a:endCxn id="15371" idx="1"/>
          </p:cNvCxnSpPr>
          <p:nvPr/>
        </p:nvCxnSpPr>
        <p:spPr>
          <a:xfrm flipV="1">
            <a:off x="2574925" y="1757363"/>
            <a:ext cx="103188" cy="1651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3" name="TextBox 34"/>
          <p:cNvSpPr txBox="1">
            <a:spLocks noChangeArrowheads="1"/>
          </p:cNvSpPr>
          <p:nvPr/>
        </p:nvSpPr>
        <p:spPr bwMode="auto">
          <a:xfrm>
            <a:off x="1366838" y="3876675"/>
            <a:ext cx="68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Mid modes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1844675" y="4076700"/>
            <a:ext cx="176213" cy="258763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75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>
          <a:xfrm>
            <a:off x="-52388" y="106363"/>
            <a:ext cx="8739188" cy="762000"/>
          </a:xfrm>
        </p:spPr>
        <p:txBody>
          <a:bodyPr/>
          <a:lstStyle/>
          <a:p>
            <a:r>
              <a:rPr lang="en-US" altLang="en-US" smtClean="0"/>
              <a:t>PS shells have better low modes than typical GDP </a:t>
            </a:r>
          </a:p>
        </p:txBody>
      </p:sp>
      <p:pic>
        <p:nvPicPr>
          <p:cNvPr id="17411" name="0021C47C-CF7E-467F-B433-930646FD1361" descr="12B90238-C630-4706-B78F-BB18E6CF52F2@g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1163638"/>
            <a:ext cx="3722687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177925"/>
            <a:ext cx="3705225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0021C47C-CF7E-467F-B433-930646FD1361" descr="12B90238-C630-4706-B78F-BB18E6CF52F2@g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1203325"/>
            <a:ext cx="3709987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200150"/>
            <a:ext cx="3684587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3"/>
          <p:cNvSpPr>
            <a:spLocks noChangeArrowheads="1"/>
          </p:cNvSpPr>
          <p:nvPr/>
        </p:nvSpPr>
        <p:spPr bwMode="auto">
          <a:xfrm>
            <a:off x="369888" y="5903913"/>
            <a:ext cx="1535112" cy="4127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endParaRPr lang="en-US" altLang="en-US" b="0">
              <a:latin typeface="Times" panose="02020603050405020304" pitchFamily="18" charset="0"/>
            </a:endParaRPr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4268788" y="5915025"/>
            <a:ext cx="1533525" cy="4127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endParaRPr lang="en-US" altLang="en-US" b="0">
              <a:latin typeface="Times" panose="02020603050405020304" pitchFamily="18" charset="0"/>
            </a:endParaRPr>
          </a:p>
        </p:txBody>
      </p:sp>
      <p:sp>
        <p:nvSpPr>
          <p:cNvPr id="17417" name="Rectangle 11"/>
          <p:cNvSpPr>
            <a:spLocks noChangeArrowheads="1"/>
          </p:cNvSpPr>
          <p:nvPr/>
        </p:nvSpPr>
        <p:spPr bwMode="auto">
          <a:xfrm>
            <a:off x="5581650" y="996950"/>
            <a:ext cx="1808163" cy="412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  <a:defRPr/>
            </a:pPr>
            <a:endParaRPr lang="en-US" altLang="en-US" b="0" smtClean="0">
              <a:latin typeface="Times" panose="02020603050405020304" pitchFamily="18" charset="0"/>
            </a:endParaRPr>
          </a:p>
        </p:txBody>
      </p:sp>
      <p:cxnSp>
        <p:nvCxnSpPr>
          <p:cNvPr id="17418" name="Straight Arrow Connector 5"/>
          <p:cNvCxnSpPr>
            <a:cxnSpLocks noChangeShapeType="1"/>
          </p:cNvCxnSpPr>
          <p:nvPr/>
        </p:nvCxnSpPr>
        <p:spPr bwMode="auto">
          <a:xfrm flipH="1">
            <a:off x="2420938" y="3252788"/>
            <a:ext cx="279400" cy="1841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2646363" y="3021013"/>
            <a:ext cx="6715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j-lt"/>
              </a:rPr>
              <a:t>GDP</a:t>
            </a:r>
          </a:p>
        </p:txBody>
      </p:sp>
      <p:cxnSp>
        <p:nvCxnSpPr>
          <p:cNvPr id="17420" name="Straight Arrow Connector 13"/>
          <p:cNvCxnSpPr>
            <a:cxnSpLocks noChangeShapeType="1"/>
          </p:cNvCxnSpPr>
          <p:nvPr/>
        </p:nvCxnSpPr>
        <p:spPr bwMode="auto">
          <a:xfrm flipH="1">
            <a:off x="6316663" y="3260725"/>
            <a:ext cx="279400" cy="1841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542088" y="3028950"/>
            <a:ext cx="6715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j-lt"/>
              </a:rPr>
              <a:t>GDP</a:t>
            </a:r>
          </a:p>
        </p:txBody>
      </p:sp>
      <p:cxnSp>
        <p:nvCxnSpPr>
          <p:cNvPr id="17422" name="Straight Arrow Connector 15"/>
          <p:cNvCxnSpPr>
            <a:cxnSpLocks noChangeShapeType="1"/>
          </p:cNvCxnSpPr>
          <p:nvPr/>
        </p:nvCxnSpPr>
        <p:spPr bwMode="auto">
          <a:xfrm flipV="1">
            <a:off x="5662613" y="3935413"/>
            <a:ext cx="233362" cy="322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5229225" y="4197350"/>
            <a:ext cx="8651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+mj-lt"/>
              </a:rPr>
              <a:t>Typical PS</a:t>
            </a:r>
          </a:p>
        </p:txBody>
      </p:sp>
      <p:cxnSp>
        <p:nvCxnSpPr>
          <p:cNvPr id="17424" name="Straight Arrow Connector 18"/>
          <p:cNvCxnSpPr>
            <a:cxnSpLocks noChangeShapeType="1"/>
          </p:cNvCxnSpPr>
          <p:nvPr/>
        </p:nvCxnSpPr>
        <p:spPr bwMode="auto">
          <a:xfrm flipV="1">
            <a:off x="1990725" y="3994150"/>
            <a:ext cx="233363" cy="3222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1439863" y="4271963"/>
            <a:ext cx="8651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+mj-lt"/>
              </a:rPr>
              <a:t>Best PS</a:t>
            </a:r>
          </a:p>
        </p:txBody>
      </p:sp>
      <p:sp>
        <p:nvSpPr>
          <p:cNvPr id="17426" name="Rectangle 20"/>
          <p:cNvSpPr>
            <a:spLocks noChangeArrowheads="1"/>
          </p:cNvSpPr>
          <p:nvPr/>
        </p:nvSpPr>
        <p:spPr bwMode="auto">
          <a:xfrm>
            <a:off x="3359150" y="1801813"/>
            <a:ext cx="909638" cy="6397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endParaRPr lang="en-US" altLang="en-US" b="0">
              <a:latin typeface="Times" panose="02020603050405020304" pitchFamily="18" charset="0"/>
            </a:endParaRPr>
          </a:p>
        </p:txBody>
      </p:sp>
      <p:sp>
        <p:nvSpPr>
          <p:cNvPr id="17427" name="Rectangle 21"/>
          <p:cNvSpPr>
            <a:spLocks noChangeArrowheads="1"/>
          </p:cNvSpPr>
          <p:nvPr/>
        </p:nvSpPr>
        <p:spPr bwMode="auto">
          <a:xfrm>
            <a:off x="7213600" y="1801813"/>
            <a:ext cx="909638" cy="6397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endParaRPr lang="en-US" altLang="en-US" b="0">
              <a:latin typeface="Times" panose="02020603050405020304" pitchFamily="18" charset="0"/>
            </a:endParaRPr>
          </a:p>
        </p:txBody>
      </p:sp>
      <p:sp>
        <p:nvSpPr>
          <p:cNvPr id="17428" name="Rectangle 22"/>
          <p:cNvSpPr>
            <a:spLocks noChangeArrowheads="1"/>
          </p:cNvSpPr>
          <p:nvPr/>
        </p:nvSpPr>
        <p:spPr bwMode="auto">
          <a:xfrm>
            <a:off x="5243513" y="5068888"/>
            <a:ext cx="909637" cy="6381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endParaRPr lang="en-US" altLang="en-US" b="0">
              <a:latin typeface="Times" panose="02020603050405020304" pitchFamily="18" charset="0"/>
            </a:endParaRPr>
          </a:p>
        </p:txBody>
      </p:sp>
      <p:sp>
        <p:nvSpPr>
          <p:cNvPr id="17429" name="Rectangle 23"/>
          <p:cNvSpPr>
            <a:spLocks noChangeArrowheads="1"/>
          </p:cNvSpPr>
          <p:nvPr/>
        </p:nvSpPr>
        <p:spPr bwMode="auto">
          <a:xfrm>
            <a:off x="1371600" y="5053013"/>
            <a:ext cx="909638" cy="6397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endParaRPr lang="en-US" altLang="en-US" b="0">
              <a:latin typeface="Times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3295650" y="2012950"/>
            <a:ext cx="9810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7150100" y="2052638"/>
            <a:ext cx="97948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1371600" y="5167313"/>
            <a:ext cx="97948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5227638" y="5194300"/>
            <a:ext cx="9810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362325" y="3797300"/>
            <a:ext cx="847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j-lt"/>
              </a:rPr>
              <a:t>NIF Spec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18400" y="3894138"/>
            <a:ext cx="84772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j-lt"/>
              </a:rPr>
              <a:t>NIF Spec</a:t>
            </a:r>
          </a:p>
        </p:txBody>
      </p:sp>
      <p:sp>
        <p:nvSpPr>
          <p:cNvPr id="25609" name="Rectangle 10"/>
          <p:cNvSpPr>
            <a:spLocks noChangeArrowheads="1"/>
          </p:cNvSpPr>
          <p:nvPr/>
        </p:nvSpPr>
        <p:spPr bwMode="auto">
          <a:xfrm>
            <a:off x="5400675" y="992188"/>
            <a:ext cx="2541588" cy="412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 smtClean="0">
                <a:latin typeface="+mj-lt"/>
              </a:rPr>
              <a:t>Typical PS vs. GDP</a:t>
            </a: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695450" y="989013"/>
            <a:ext cx="1919288" cy="412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 smtClean="0">
                <a:latin typeface="+mj-lt"/>
              </a:rPr>
              <a:t>Best PS vs. GDP</a:t>
            </a:r>
          </a:p>
        </p:txBody>
      </p:sp>
    </p:spTree>
    <p:extLst>
      <p:ext uri="{BB962C8B-B14F-4D97-AF65-F5344CB8AC3E}">
        <p14:creationId xmlns:p14="http://schemas.microsoft.com/office/powerpoint/2010/main" val="30759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Low modes are consistently low for batches </a:t>
            </a:r>
            <a:br>
              <a:rPr lang="en-US" dirty="0" smtClean="0"/>
            </a:br>
            <a:r>
              <a:rPr lang="en-US" dirty="0" smtClean="0"/>
              <a:t>fabricated over a range of conditions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r="37044"/>
          <a:stretch>
            <a:fillRect/>
          </a:stretch>
        </p:blipFill>
        <p:spPr bwMode="auto">
          <a:xfrm>
            <a:off x="617416" y="1835208"/>
            <a:ext cx="7533053" cy="436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1" r="4575" b="67043"/>
          <a:stretch>
            <a:fillRect/>
          </a:stretch>
        </p:blipFill>
        <p:spPr bwMode="auto">
          <a:xfrm>
            <a:off x="5115624" y="2057571"/>
            <a:ext cx="2727115" cy="107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17738" y="1272124"/>
            <a:ext cx="498172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/>
              <a:t>Comparison of AFM for Delivered GDP and Representative PS batches</a:t>
            </a:r>
            <a:endParaRPr lang="en-US" alt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687814" y="2019874"/>
            <a:ext cx="1398337" cy="369332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/>
              <a:t>GDP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8355" y="3858665"/>
            <a:ext cx="4394384" cy="369332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/>
              <a:t>Polystyrene Batches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22092" y="3136904"/>
            <a:ext cx="1357438" cy="7217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279530" y="3126663"/>
            <a:ext cx="239523" cy="2143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00811" y="2717955"/>
            <a:ext cx="150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Low Modes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5165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Dark field microscopy can be used </a:t>
            </a:r>
            <a:br>
              <a:rPr lang="en-US" dirty="0" smtClean="0"/>
            </a:br>
            <a:r>
              <a:rPr lang="en-US" dirty="0" smtClean="0"/>
              <a:t>to characterize submicron defects</a:t>
            </a:r>
            <a:endParaRPr lang="en-US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71600"/>
            <a:ext cx="4287838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19605" y="955690"/>
            <a:ext cx="344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0.49 µm Calibration Standard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958806" y="946150"/>
            <a:ext cx="12522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/>
              <a:t>GDP Shell</a:t>
            </a:r>
            <a:endParaRPr lang="en-US" altLang="en-US" sz="1800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66" y="1371600"/>
            <a:ext cx="4267703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809581" y="1962150"/>
            <a:ext cx="336550" cy="13081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52506" y="2611438"/>
            <a:ext cx="182563" cy="83661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447631" y="3387725"/>
            <a:ext cx="1990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srgbClr val="FFFF00"/>
                </a:solidFill>
              </a:rPr>
              <a:t>GDP Defects</a:t>
            </a:r>
            <a:endParaRPr lang="en-US" altLang="en-US" sz="1800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814344" y="4065588"/>
            <a:ext cx="288925" cy="51911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5682156"/>
            <a:ext cx="4158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H. Huang, J. Walker, </a:t>
            </a:r>
            <a:br>
              <a:rPr lang="en-US" sz="1200" dirty="0" smtClean="0"/>
            </a:br>
            <a:r>
              <a:rPr lang="en-US" sz="1200" dirty="0" smtClean="0"/>
              <a:t>K. Sequoia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50113" y="5732643"/>
            <a:ext cx="568590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 dark field microscopy of submicron defects, light intensity is a surrogate for size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19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138238"/>
            <a:ext cx="240030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4642573" y="847725"/>
            <a:ext cx="2309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/>
              <a:t>PS shell (PS180213-B)</a:t>
            </a:r>
            <a:endParaRPr lang="en-US" altLang="en-US" sz="1600" dirty="0"/>
          </a:p>
        </p:txBody>
      </p:sp>
      <p:pic>
        <p:nvPicPr>
          <p:cNvPr id="532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131888"/>
            <a:ext cx="238760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3656013"/>
            <a:ext cx="23876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9"/>
          <p:cNvSpPr txBox="1">
            <a:spLocks noChangeArrowheads="1"/>
          </p:cNvSpPr>
          <p:nvPr/>
        </p:nvSpPr>
        <p:spPr bwMode="auto">
          <a:xfrm>
            <a:off x="1863725" y="847725"/>
            <a:ext cx="1920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/>
              <a:t>GDP (SCD52-V)</a:t>
            </a:r>
            <a:endParaRPr lang="en-US" altLang="en-US" sz="1600" dirty="0"/>
          </a:p>
        </p:txBody>
      </p:sp>
      <p:sp>
        <p:nvSpPr>
          <p:cNvPr id="53255" name="TextBox 10"/>
          <p:cNvSpPr txBox="1">
            <a:spLocks noChangeArrowheads="1"/>
          </p:cNvSpPr>
          <p:nvPr/>
        </p:nvSpPr>
        <p:spPr bwMode="auto">
          <a:xfrm>
            <a:off x="1962150" y="2316163"/>
            <a:ext cx="7286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00"/>
                </a:solidFill>
              </a:rPr>
              <a:t>Outer surface</a:t>
            </a:r>
          </a:p>
        </p:txBody>
      </p:sp>
      <p:sp>
        <p:nvSpPr>
          <p:cNvPr id="53256" name="TextBox 14"/>
          <p:cNvSpPr txBox="1">
            <a:spLocks noChangeArrowheads="1"/>
          </p:cNvSpPr>
          <p:nvPr/>
        </p:nvSpPr>
        <p:spPr bwMode="auto">
          <a:xfrm>
            <a:off x="3046413" y="1700213"/>
            <a:ext cx="7286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00"/>
                </a:solidFill>
              </a:rPr>
              <a:t>Inner surface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00438" y="2179638"/>
            <a:ext cx="284162" cy="79533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51088" y="2759075"/>
            <a:ext cx="460375" cy="28416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59" name="TextBox 21"/>
          <p:cNvSpPr txBox="1">
            <a:spLocks noChangeArrowheads="1"/>
          </p:cNvSpPr>
          <p:nvPr/>
        </p:nvSpPr>
        <p:spPr bwMode="auto">
          <a:xfrm>
            <a:off x="4810125" y="1787525"/>
            <a:ext cx="7286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00"/>
                </a:solidFill>
              </a:rPr>
              <a:t>Outer surface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111750" y="2243138"/>
            <a:ext cx="0" cy="49688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2950" y="2243138"/>
            <a:ext cx="12319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Artifact</a:t>
            </a:r>
          </a:p>
        </p:txBody>
      </p:sp>
      <p:sp>
        <p:nvSpPr>
          <p:cNvPr id="53262" name="TextBox 14"/>
          <p:cNvSpPr txBox="1">
            <a:spLocks noChangeArrowheads="1"/>
          </p:cNvSpPr>
          <p:nvPr/>
        </p:nvSpPr>
        <p:spPr bwMode="auto">
          <a:xfrm>
            <a:off x="6037263" y="2122488"/>
            <a:ext cx="7286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00"/>
                </a:solidFill>
              </a:rPr>
              <a:t>Inner surface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434138" y="2587625"/>
            <a:ext cx="147637" cy="4413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4" name="TextBox 14"/>
          <p:cNvSpPr txBox="1">
            <a:spLocks noChangeArrowheads="1"/>
          </p:cNvSpPr>
          <p:nvPr/>
        </p:nvSpPr>
        <p:spPr bwMode="auto">
          <a:xfrm>
            <a:off x="5041900" y="1176338"/>
            <a:ext cx="993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00"/>
                </a:solidFill>
              </a:rPr>
              <a:t>Inner wall defect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862638" y="1263650"/>
            <a:ext cx="241300" cy="857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26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"/>
          <a:stretch>
            <a:fillRect/>
          </a:stretch>
        </p:blipFill>
        <p:spPr bwMode="auto">
          <a:xfrm>
            <a:off x="4484688" y="3651250"/>
            <a:ext cx="24066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7" name="Title 2"/>
          <p:cNvSpPr>
            <a:spLocks noGrp="1"/>
          </p:cNvSpPr>
          <p:nvPr>
            <p:ph type="title" idx="4294967295"/>
          </p:nvPr>
        </p:nvSpPr>
        <p:spPr>
          <a:xfrm>
            <a:off x="-7938" y="217488"/>
            <a:ext cx="9144001" cy="492125"/>
          </a:xfrm>
        </p:spPr>
        <p:txBody>
          <a:bodyPr/>
          <a:lstStyle/>
          <a:p>
            <a:r>
              <a:rPr lang="en-US" altLang="en-US" smtClean="0"/>
              <a:t>Quantitative dark field analysis is now being </a:t>
            </a:r>
            <a:br>
              <a:rPr lang="en-US" altLang="en-US" smtClean="0"/>
            </a:br>
            <a:r>
              <a:rPr lang="en-US" altLang="en-US" smtClean="0"/>
              <a:t>used for process feedback</a:t>
            </a:r>
          </a:p>
        </p:txBody>
      </p:sp>
      <p:sp>
        <p:nvSpPr>
          <p:cNvPr id="39" name="Content Placeholder 1"/>
          <p:cNvSpPr>
            <a:spLocks noGrp="1"/>
          </p:cNvSpPr>
          <p:nvPr>
            <p:ph idx="1"/>
          </p:nvPr>
        </p:nvSpPr>
        <p:spPr>
          <a:xfrm>
            <a:off x="123825" y="5910263"/>
            <a:ext cx="8721725" cy="4587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 algn="ctr">
              <a:buFont typeface="Arial"/>
              <a:buNone/>
              <a:defRPr/>
            </a:pPr>
            <a:r>
              <a:rPr lang="en-US" sz="1400" dirty="0" smtClean="0"/>
              <a:t>With the improved dark field method, we can now determine that </a:t>
            </a:r>
            <a:br>
              <a:rPr lang="en-US" sz="1400" dirty="0" smtClean="0"/>
            </a:br>
            <a:r>
              <a:rPr lang="en-US" sz="1400" dirty="0" smtClean="0"/>
              <a:t>most defects cluster near the surface of the walls for both SCD and PS.</a:t>
            </a:r>
            <a:endParaRPr lang="en-US" sz="1400" dirty="0"/>
          </a:p>
        </p:txBody>
      </p:sp>
      <p:sp>
        <p:nvSpPr>
          <p:cNvPr id="53269" name="TextBox 7"/>
          <p:cNvSpPr txBox="1">
            <a:spLocks noChangeArrowheads="1"/>
          </p:cNvSpPr>
          <p:nvPr/>
        </p:nvSpPr>
        <p:spPr bwMode="auto">
          <a:xfrm>
            <a:off x="7453313" y="1816100"/>
            <a:ext cx="12398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Defect position within wall</a:t>
            </a:r>
          </a:p>
        </p:txBody>
      </p:sp>
      <p:sp>
        <p:nvSpPr>
          <p:cNvPr id="53270" name="TextBox 11"/>
          <p:cNvSpPr txBox="1">
            <a:spLocks noChangeArrowheads="1"/>
          </p:cNvSpPr>
          <p:nvPr/>
        </p:nvSpPr>
        <p:spPr bwMode="auto">
          <a:xfrm>
            <a:off x="7586663" y="4291013"/>
            <a:ext cx="16732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Map color indicates defect depth </a:t>
            </a:r>
            <a:br>
              <a:rPr lang="en-US" altLang="en-US" sz="1600"/>
            </a:br>
            <a:r>
              <a:rPr lang="en-US" altLang="en-US" sz="1600"/>
              <a:t>in wall</a:t>
            </a:r>
          </a:p>
        </p:txBody>
      </p:sp>
      <p:sp>
        <p:nvSpPr>
          <p:cNvPr id="31" name="Left Brace 30"/>
          <p:cNvSpPr/>
          <p:nvPr/>
        </p:nvSpPr>
        <p:spPr>
          <a:xfrm flipH="1">
            <a:off x="7237413" y="1131888"/>
            <a:ext cx="215900" cy="248761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Left Brace 32"/>
          <p:cNvSpPr/>
          <p:nvPr/>
        </p:nvSpPr>
        <p:spPr>
          <a:xfrm flipH="1">
            <a:off x="7250113" y="3648075"/>
            <a:ext cx="215900" cy="214788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273" name="TextBox 1"/>
          <p:cNvSpPr txBox="1">
            <a:spLocks noChangeArrowheads="1"/>
          </p:cNvSpPr>
          <p:nvPr/>
        </p:nvSpPr>
        <p:spPr bwMode="auto">
          <a:xfrm>
            <a:off x="1625600" y="3379788"/>
            <a:ext cx="2387600" cy="2159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Depth (µm)</a:t>
            </a:r>
          </a:p>
        </p:txBody>
      </p:sp>
      <p:sp>
        <p:nvSpPr>
          <p:cNvPr id="53274" name="TextBox 1"/>
          <p:cNvSpPr txBox="1">
            <a:spLocks noChangeArrowheads="1"/>
          </p:cNvSpPr>
          <p:nvPr/>
        </p:nvSpPr>
        <p:spPr bwMode="auto">
          <a:xfrm rot="-5400000">
            <a:off x="410369" y="2245519"/>
            <a:ext cx="2449512" cy="2159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Defect Diameter (µm)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404938" y="2605088"/>
            <a:ext cx="649287" cy="57626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76" name="TextBox 1"/>
          <p:cNvSpPr txBox="1">
            <a:spLocks noChangeArrowheads="1"/>
          </p:cNvSpPr>
          <p:nvPr/>
        </p:nvSpPr>
        <p:spPr bwMode="auto">
          <a:xfrm>
            <a:off x="4513263" y="3387725"/>
            <a:ext cx="2447925" cy="2159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Depth (µm)</a:t>
            </a:r>
          </a:p>
        </p:txBody>
      </p:sp>
      <p:sp>
        <p:nvSpPr>
          <p:cNvPr id="53277" name="TextBox 1"/>
          <p:cNvSpPr txBox="1">
            <a:spLocks noChangeArrowheads="1"/>
          </p:cNvSpPr>
          <p:nvPr/>
        </p:nvSpPr>
        <p:spPr bwMode="auto">
          <a:xfrm rot="-5400000">
            <a:off x="3354388" y="2259013"/>
            <a:ext cx="2474912" cy="21431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Defect Diameter (µm)</a:t>
            </a:r>
          </a:p>
        </p:txBody>
      </p:sp>
      <p:sp>
        <p:nvSpPr>
          <p:cNvPr id="53278" name="TextBox 1"/>
          <p:cNvSpPr txBox="1">
            <a:spLocks noChangeArrowheads="1"/>
          </p:cNvSpPr>
          <p:nvPr/>
        </p:nvSpPr>
        <p:spPr bwMode="auto">
          <a:xfrm rot="5400000">
            <a:off x="2932113" y="4545013"/>
            <a:ext cx="1993900" cy="215900"/>
          </a:xfrm>
          <a:prstGeom prst="rect">
            <a:avLst/>
          </a:prstGeom>
          <a:solidFill>
            <a:srgbClr val="E2E2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Defect Diameter (µm)</a:t>
            </a:r>
          </a:p>
        </p:txBody>
      </p:sp>
      <p:sp>
        <p:nvSpPr>
          <p:cNvPr id="53279" name="TextBox 1"/>
          <p:cNvSpPr txBox="1">
            <a:spLocks noChangeArrowheads="1"/>
          </p:cNvSpPr>
          <p:nvPr/>
        </p:nvSpPr>
        <p:spPr bwMode="auto">
          <a:xfrm>
            <a:off x="1506538" y="5656263"/>
            <a:ext cx="2530475" cy="215900"/>
          </a:xfrm>
          <a:prstGeom prst="rect">
            <a:avLst/>
          </a:prstGeom>
          <a:solidFill>
            <a:srgbClr val="E2E2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Position</a:t>
            </a:r>
          </a:p>
        </p:txBody>
      </p:sp>
      <p:sp>
        <p:nvSpPr>
          <p:cNvPr id="53280" name="TextBox 1"/>
          <p:cNvSpPr txBox="1">
            <a:spLocks noChangeArrowheads="1"/>
          </p:cNvSpPr>
          <p:nvPr/>
        </p:nvSpPr>
        <p:spPr bwMode="auto">
          <a:xfrm rot="5400000">
            <a:off x="5877718" y="4653757"/>
            <a:ext cx="2220913" cy="215900"/>
          </a:xfrm>
          <a:prstGeom prst="rect">
            <a:avLst/>
          </a:prstGeom>
          <a:solidFill>
            <a:srgbClr val="E2E2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Defect Diameter (µm)</a:t>
            </a:r>
          </a:p>
        </p:txBody>
      </p:sp>
      <p:sp>
        <p:nvSpPr>
          <p:cNvPr id="53281" name="TextBox 1"/>
          <p:cNvSpPr txBox="1">
            <a:spLocks noChangeArrowheads="1"/>
          </p:cNvSpPr>
          <p:nvPr/>
        </p:nvSpPr>
        <p:spPr bwMode="auto">
          <a:xfrm>
            <a:off x="4484688" y="5649913"/>
            <a:ext cx="2560637" cy="215900"/>
          </a:xfrm>
          <a:prstGeom prst="rect">
            <a:avLst/>
          </a:prstGeom>
          <a:solidFill>
            <a:srgbClr val="E2E2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Position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95613" y="3195638"/>
            <a:ext cx="736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Wall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3586163" y="3384550"/>
            <a:ext cx="223837" cy="63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2795588" y="3375025"/>
            <a:ext cx="223837" cy="63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717801" y="1131888"/>
            <a:ext cx="12354" cy="2345154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842096" y="1042571"/>
            <a:ext cx="12354" cy="2345154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33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2"/>
          <a:stretch>
            <a:fillRect/>
          </a:stretch>
        </p:blipFill>
        <p:spPr bwMode="auto">
          <a:xfrm>
            <a:off x="1003300" y="969963"/>
            <a:ext cx="6589713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2"/>
          <p:cNvSpPr>
            <a:spLocks noGrp="1"/>
          </p:cNvSpPr>
          <p:nvPr>
            <p:ph type="title" idx="4294967295"/>
          </p:nvPr>
        </p:nvSpPr>
        <p:spPr>
          <a:xfrm>
            <a:off x="-7938" y="217488"/>
            <a:ext cx="9144001" cy="492125"/>
          </a:xfrm>
        </p:spPr>
        <p:txBody>
          <a:bodyPr/>
          <a:lstStyle/>
          <a:p>
            <a:r>
              <a:rPr lang="en-US" altLang="en-US" dirty="0" smtClean="0"/>
              <a:t>Dark field defect counts of candidate batches are </a:t>
            </a:r>
            <a:br>
              <a:rPr lang="en-US" altLang="en-US" dirty="0" smtClean="0"/>
            </a:br>
            <a:r>
              <a:rPr lang="en-US" altLang="en-US" dirty="0" smtClean="0"/>
              <a:t>much lower than typical GDP</a:t>
            </a:r>
          </a:p>
        </p:txBody>
      </p:sp>
      <p:sp>
        <p:nvSpPr>
          <p:cNvPr id="57348" name="TextBox 6"/>
          <p:cNvSpPr txBox="1">
            <a:spLocks noChangeArrowheads="1"/>
          </p:cNvSpPr>
          <p:nvPr/>
        </p:nvSpPr>
        <p:spPr bwMode="auto">
          <a:xfrm>
            <a:off x="0" y="6124575"/>
            <a:ext cx="75930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*Bars represent the batch average of the dark field defect count using one image per shell (~0.5% of surface area)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8650" y="4244975"/>
            <a:ext cx="1758950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Record Low Defect Count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605588" y="4900613"/>
            <a:ext cx="217487" cy="311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90775" y="2366963"/>
            <a:ext cx="925513" cy="647700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SCD (GDP)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6657" y="3756025"/>
            <a:ext cx="3712831" cy="368300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/>
              <a:t>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GA uses microencapsulation to fabricate </a:t>
            </a:r>
            <a:br>
              <a:rPr lang="en-US" altLang="en-US" dirty="0" smtClean="0"/>
            </a:br>
            <a:r>
              <a:rPr lang="en-US" altLang="en-US" dirty="0" smtClean="0"/>
              <a:t>many types of shells and beads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43301" y="1477372"/>
            <a:ext cx="5534168" cy="2698844"/>
          </a:xfrm>
        </p:spPr>
        <p:txBody>
          <a:bodyPr/>
          <a:lstStyle/>
          <a:p>
            <a:r>
              <a:rPr lang="en-US" dirty="0" smtClean="0"/>
              <a:t>Microencapsulation overview</a:t>
            </a:r>
          </a:p>
          <a:p>
            <a:r>
              <a:rPr lang="en-US" dirty="0" smtClean="0"/>
              <a:t>PAMS mandrels</a:t>
            </a:r>
          </a:p>
          <a:p>
            <a:r>
              <a:rPr lang="en-US" dirty="0" smtClean="0"/>
              <a:t>Polystyrene capsules</a:t>
            </a:r>
            <a:endParaRPr lang="en-US" dirty="0"/>
          </a:p>
          <a:p>
            <a:r>
              <a:rPr lang="en-US" dirty="0" smtClean="0"/>
              <a:t>Wetted foam fabrication</a:t>
            </a:r>
            <a:endParaRPr lang="en-US" dirty="0"/>
          </a:p>
          <a:p>
            <a:pPr marL="0" indent="0" fontAlgn="base">
              <a:spcAft>
                <a:spcPct val="0"/>
              </a:spcAft>
              <a:buNone/>
            </a:pP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91" y="3438614"/>
            <a:ext cx="4762625" cy="246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2"/>
          <p:cNvSpPr>
            <a:spLocks noGrp="1"/>
          </p:cNvSpPr>
          <p:nvPr>
            <p:ph type="title" idx="4294967295"/>
          </p:nvPr>
        </p:nvSpPr>
        <p:spPr>
          <a:xfrm>
            <a:off x="-7938" y="217488"/>
            <a:ext cx="9144001" cy="492125"/>
          </a:xfrm>
        </p:spPr>
        <p:txBody>
          <a:bodyPr/>
          <a:lstStyle/>
          <a:p>
            <a:r>
              <a:rPr lang="en-US" altLang="en-US" dirty="0"/>
              <a:t>M</a:t>
            </a:r>
            <a:r>
              <a:rPr lang="en-US" altLang="en-US" dirty="0" smtClean="0"/>
              <a:t>aximum dark field defect size in candidate </a:t>
            </a:r>
            <a:br>
              <a:rPr lang="en-US" altLang="en-US" dirty="0" smtClean="0"/>
            </a:br>
            <a:r>
              <a:rPr lang="en-US" altLang="en-US" dirty="0" smtClean="0"/>
              <a:t>batches has also been reduced</a:t>
            </a:r>
          </a:p>
        </p:txBody>
      </p:sp>
      <p:pic>
        <p:nvPicPr>
          <p:cNvPr id="5939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9" b="5695"/>
          <a:stretch>
            <a:fillRect/>
          </a:stretch>
        </p:blipFill>
        <p:spPr bwMode="auto">
          <a:xfrm>
            <a:off x="1431925" y="1160463"/>
            <a:ext cx="6262688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6" name="Group 13"/>
          <p:cNvGrpSpPr>
            <a:grpSpLocks/>
          </p:cNvGrpSpPr>
          <p:nvPr/>
        </p:nvGrpSpPr>
        <p:grpSpPr bwMode="auto">
          <a:xfrm>
            <a:off x="5448300" y="1501775"/>
            <a:ext cx="2246313" cy="496888"/>
            <a:chOff x="5448389" y="1501195"/>
            <a:chExt cx="2246812" cy="497742"/>
          </a:xfrm>
        </p:grpSpPr>
        <p:sp>
          <p:nvSpPr>
            <p:cNvPr id="59401" name="TextBox 9"/>
            <p:cNvSpPr txBox="1">
              <a:spLocks noChangeArrowheads="1"/>
            </p:cNvSpPr>
            <p:nvPr/>
          </p:nvSpPr>
          <p:spPr bwMode="auto">
            <a:xfrm>
              <a:off x="5709646" y="1530998"/>
              <a:ext cx="198555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 smtClean="0"/>
                <a:t>Median defect </a:t>
              </a:r>
              <a:r>
                <a:rPr lang="en-US" altLang="en-US" sz="1000" dirty="0"/>
                <a:t>size</a:t>
              </a:r>
            </a:p>
          </p:txBody>
        </p:sp>
        <p:pic>
          <p:nvPicPr>
            <p:cNvPr id="59402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62" r="14598" b="89359"/>
            <a:stretch>
              <a:fillRect/>
            </a:stretch>
          </p:blipFill>
          <p:spPr bwMode="auto">
            <a:xfrm>
              <a:off x="5448389" y="1501195"/>
              <a:ext cx="348343" cy="497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TextBox 11"/>
            <p:cNvSpPr txBox="1">
              <a:spLocks noChangeArrowheads="1"/>
            </p:cNvSpPr>
            <p:nvPr/>
          </p:nvSpPr>
          <p:spPr bwMode="auto">
            <a:xfrm>
              <a:off x="5709645" y="1720234"/>
              <a:ext cx="198555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/>
                <a:t>Max defect size</a:t>
              </a:r>
            </a:p>
          </p:txBody>
        </p:sp>
      </p:grpSp>
      <p:sp>
        <p:nvSpPr>
          <p:cNvPr id="59397" name="TextBox 12"/>
          <p:cNvSpPr txBox="1">
            <a:spLocks noChangeArrowheads="1"/>
          </p:cNvSpPr>
          <p:nvPr/>
        </p:nvSpPr>
        <p:spPr bwMode="auto">
          <a:xfrm>
            <a:off x="0" y="6124575"/>
            <a:ext cx="7140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*Bars represent the batch average of the maximum defect size for one image per shell (~0.5% of surface area)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8563" y="3570288"/>
            <a:ext cx="955675" cy="369887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Old 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9850" y="3570288"/>
            <a:ext cx="2179638" cy="369887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New 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65400" y="2295525"/>
            <a:ext cx="925513" cy="646113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SCD (GDP)</a:t>
            </a:r>
          </a:p>
        </p:txBody>
      </p:sp>
    </p:spTree>
    <p:extLst>
      <p:ext uri="{BB962C8B-B14F-4D97-AF65-F5344CB8AC3E}">
        <p14:creationId xmlns:p14="http://schemas.microsoft.com/office/powerpoint/2010/main" val="157807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Dark field analysis suggests some PS shells are close </a:t>
            </a:r>
            <a:br>
              <a:rPr lang="en-US" dirty="0" smtClean="0"/>
            </a:br>
            <a:r>
              <a:rPr lang="en-US" dirty="0" smtClean="0"/>
              <a:t>to meeting the current LLE defect specification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130" y="1037438"/>
            <a:ext cx="304189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See also M. Bonino’s Talk</a:t>
            </a:r>
            <a:endParaRPr lang="en-US" b="1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 r="17209"/>
          <a:stretch>
            <a:fillRect/>
          </a:stretch>
        </p:blipFill>
        <p:spPr bwMode="auto">
          <a:xfrm>
            <a:off x="1928813" y="1967647"/>
            <a:ext cx="437673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>
          <a:xfrm>
            <a:off x="2420938" y="1977172"/>
            <a:ext cx="3802062" cy="2433637"/>
          </a:xfrm>
          <a:custGeom>
            <a:avLst/>
            <a:gdLst>
              <a:gd name="connsiteX0" fmla="*/ 0 w 3803176"/>
              <a:gd name="connsiteY0" fmla="*/ 0 h 2433851"/>
              <a:gd name="connsiteX1" fmla="*/ 959892 w 3803176"/>
              <a:gd name="connsiteY1" fmla="*/ 118281 h 2433851"/>
              <a:gd name="connsiteX2" fmla="*/ 1237397 w 3803176"/>
              <a:gd name="connsiteY2" fmla="*/ 218364 h 2433851"/>
              <a:gd name="connsiteX3" fmla="*/ 1423916 w 3803176"/>
              <a:gd name="connsiteY3" fmla="*/ 336645 h 2433851"/>
              <a:gd name="connsiteX4" fmla="*/ 1533098 w 3803176"/>
              <a:gd name="connsiteY4" fmla="*/ 473123 h 2433851"/>
              <a:gd name="connsiteX5" fmla="*/ 1637731 w 3803176"/>
              <a:gd name="connsiteY5" fmla="*/ 605051 h 2433851"/>
              <a:gd name="connsiteX6" fmla="*/ 1715068 w 3803176"/>
              <a:gd name="connsiteY6" fmla="*/ 750627 h 2433851"/>
              <a:gd name="connsiteX7" fmla="*/ 1810603 w 3803176"/>
              <a:gd name="connsiteY7" fmla="*/ 1123666 h 2433851"/>
              <a:gd name="connsiteX8" fmla="*/ 1883391 w 3803176"/>
              <a:gd name="connsiteY8" fmla="*/ 1842448 h 2433851"/>
              <a:gd name="connsiteX9" fmla="*/ 1906137 w 3803176"/>
              <a:gd name="connsiteY9" fmla="*/ 2433851 h 2433851"/>
              <a:gd name="connsiteX10" fmla="*/ 2715904 w 3803176"/>
              <a:gd name="connsiteY10" fmla="*/ 1319284 h 2433851"/>
              <a:gd name="connsiteX11" fmla="*/ 3157182 w 3803176"/>
              <a:gd name="connsiteY11" fmla="*/ 2192740 h 2433851"/>
              <a:gd name="connsiteX12" fmla="*/ 3803176 w 3803176"/>
              <a:gd name="connsiteY12" fmla="*/ 2188191 h 2433851"/>
              <a:gd name="connsiteX13" fmla="*/ 3798627 w 3803176"/>
              <a:gd name="connsiteY13" fmla="*/ 18197 h 2433851"/>
              <a:gd name="connsiteX14" fmla="*/ 0 w 3803176"/>
              <a:gd name="connsiteY14" fmla="*/ 0 h 24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03176" h="2433851">
                <a:moveTo>
                  <a:pt x="0" y="0"/>
                </a:moveTo>
                <a:lnTo>
                  <a:pt x="959892" y="118281"/>
                </a:lnTo>
                <a:lnTo>
                  <a:pt x="1237397" y="218364"/>
                </a:lnTo>
                <a:lnTo>
                  <a:pt x="1423916" y="336645"/>
                </a:lnTo>
                <a:lnTo>
                  <a:pt x="1533098" y="473123"/>
                </a:lnTo>
                <a:lnTo>
                  <a:pt x="1637731" y="605051"/>
                </a:lnTo>
                <a:lnTo>
                  <a:pt x="1715068" y="750627"/>
                </a:lnTo>
                <a:lnTo>
                  <a:pt x="1810603" y="1123666"/>
                </a:lnTo>
                <a:lnTo>
                  <a:pt x="1883391" y="1842448"/>
                </a:lnTo>
                <a:lnTo>
                  <a:pt x="1906137" y="2433851"/>
                </a:lnTo>
                <a:lnTo>
                  <a:pt x="2715904" y="1319284"/>
                </a:lnTo>
                <a:lnTo>
                  <a:pt x="3157182" y="2192740"/>
                </a:lnTo>
                <a:lnTo>
                  <a:pt x="3803176" y="2188191"/>
                </a:lnTo>
                <a:cubicBezTo>
                  <a:pt x="3801660" y="1464860"/>
                  <a:pt x="3800143" y="741528"/>
                  <a:pt x="3798627" y="1819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7D">
              <a:alpha val="38039"/>
            </a:srgbClr>
          </a:solidFill>
          <a:ln w="38100">
            <a:solidFill>
              <a:srgbClr val="FFFF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47925" y="1986697"/>
            <a:ext cx="3775075" cy="3116262"/>
          </a:xfrm>
          <a:custGeom>
            <a:avLst/>
            <a:gdLst>
              <a:gd name="connsiteX0" fmla="*/ 0 w 3775881"/>
              <a:gd name="connsiteY0" fmla="*/ 0 h 3116238"/>
              <a:gd name="connsiteX1" fmla="*/ 0 w 3775881"/>
              <a:gd name="connsiteY1" fmla="*/ 3116238 h 3116238"/>
              <a:gd name="connsiteX2" fmla="*/ 3775881 w 3775881"/>
              <a:gd name="connsiteY2" fmla="*/ 3111689 h 3116238"/>
              <a:gd name="connsiteX3" fmla="*/ 3771331 w 3775881"/>
              <a:gd name="connsiteY3" fmla="*/ 2169994 h 3116238"/>
              <a:gd name="connsiteX4" fmla="*/ 3116239 w 3775881"/>
              <a:gd name="connsiteY4" fmla="*/ 2174543 h 3116238"/>
              <a:gd name="connsiteX5" fmla="*/ 2688609 w 3775881"/>
              <a:gd name="connsiteY5" fmla="*/ 1296537 h 3116238"/>
              <a:gd name="connsiteX6" fmla="*/ 1878842 w 3775881"/>
              <a:gd name="connsiteY6" fmla="*/ 2442949 h 3116238"/>
              <a:gd name="connsiteX7" fmla="*/ 1842448 w 3775881"/>
              <a:gd name="connsiteY7" fmla="*/ 1578591 h 3116238"/>
              <a:gd name="connsiteX8" fmla="*/ 1801504 w 3775881"/>
              <a:gd name="connsiteY8" fmla="*/ 1173707 h 3116238"/>
              <a:gd name="connsiteX9" fmla="*/ 1751463 w 3775881"/>
              <a:gd name="connsiteY9" fmla="*/ 914400 h 3116238"/>
              <a:gd name="connsiteX10" fmla="*/ 1683224 w 3775881"/>
              <a:gd name="connsiteY10" fmla="*/ 732430 h 3116238"/>
              <a:gd name="connsiteX11" fmla="*/ 1610436 w 3775881"/>
              <a:gd name="connsiteY11" fmla="*/ 582304 h 3116238"/>
              <a:gd name="connsiteX12" fmla="*/ 1514902 w 3775881"/>
              <a:gd name="connsiteY12" fmla="*/ 445827 h 3116238"/>
              <a:gd name="connsiteX13" fmla="*/ 1396621 w 3775881"/>
              <a:gd name="connsiteY13" fmla="*/ 332095 h 3116238"/>
              <a:gd name="connsiteX14" fmla="*/ 1228299 w 3775881"/>
              <a:gd name="connsiteY14" fmla="*/ 213815 h 3116238"/>
              <a:gd name="connsiteX15" fmla="*/ 937146 w 3775881"/>
              <a:gd name="connsiteY15" fmla="*/ 118280 h 3116238"/>
              <a:gd name="connsiteX16" fmla="*/ 0 w 3775881"/>
              <a:gd name="connsiteY16" fmla="*/ 0 h 311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5881" h="3116238">
                <a:moveTo>
                  <a:pt x="0" y="0"/>
                </a:moveTo>
                <a:lnTo>
                  <a:pt x="0" y="3116238"/>
                </a:lnTo>
                <a:lnTo>
                  <a:pt x="3775881" y="3111689"/>
                </a:lnTo>
                <a:cubicBezTo>
                  <a:pt x="3774364" y="2797791"/>
                  <a:pt x="3772848" y="2483892"/>
                  <a:pt x="3771331" y="2169994"/>
                </a:cubicBezTo>
                <a:lnTo>
                  <a:pt x="3116239" y="2174543"/>
                </a:lnTo>
                <a:lnTo>
                  <a:pt x="2688609" y="1296537"/>
                </a:lnTo>
                <a:lnTo>
                  <a:pt x="1878842" y="2442949"/>
                </a:lnTo>
                <a:lnTo>
                  <a:pt x="1842448" y="1578591"/>
                </a:lnTo>
                <a:lnTo>
                  <a:pt x="1801504" y="1173707"/>
                </a:lnTo>
                <a:lnTo>
                  <a:pt x="1751463" y="914400"/>
                </a:lnTo>
                <a:lnTo>
                  <a:pt x="1683224" y="732430"/>
                </a:lnTo>
                <a:lnTo>
                  <a:pt x="1610436" y="582304"/>
                </a:lnTo>
                <a:lnTo>
                  <a:pt x="1514902" y="445827"/>
                </a:lnTo>
                <a:lnTo>
                  <a:pt x="1396621" y="332095"/>
                </a:lnTo>
                <a:lnTo>
                  <a:pt x="1228299" y="213815"/>
                </a:lnTo>
                <a:lnTo>
                  <a:pt x="937146" y="118280"/>
                </a:lnTo>
                <a:lnTo>
                  <a:pt x="0" y="0"/>
                </a:lnTo>
                <a:close/>
              </a:path>
            </a:pathLst>
          </a:custGeom>
          <a:solidFill>
            <a:srgbClr val="4E9456">
              <a:alpha val="38824"/>
            </a:srgbClr>
          </a:solidFill>
          <a:ln w="38100">
            <a:solidFill>
              <a:srgbClr val="4E94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13363" y="1986697"/>
            <a:ext cx="909637" cy="1744662"/>
          </a:xfrm>
          <a:prstGeom prst="rect">
            <a:avLst/>
          </a:prstGeom>
          <a:solidFill>
            <a:schemeClr val="accent2">
              <a:lumMod val="75000"/>
              <a:alpha val="53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0" t="3818" r="5339" b="87340"/>
          <a:stretch>
            <a:fillRect/>
          </a:stretch>
        </p:blipFill>
        <p:spPr bwMode="auto">
          <a:xfrm>
            <a:off x="6367463" y="1977172"/>
            <a:ext cx="10271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6223000" y="2716947"/>
            <a:ext cx="1993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Unacceptable for current cryo spec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868988" y="3056672"/>
            <a:ext cx="531812" cy="138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3121025" y="1458059"/>
            <a:ext cx="1992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Unacceptable for 100GBar spec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260850" y="1904147"/>
            <a:ext cx="122238" cy="4222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2463800" y="4704497"/>
            <a:ext cx="2849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Acceptable for 100GBar spec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08350" y="3194784"/>
            <a:ext cx="192088" cy="3016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2701925" y="2685197"/>
            <a:ext cx="10890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Measured defects*</a:t>
            </a: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7183438" y="1943834"/>
            <a:ext cx="3175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Calibri" panose="020F0502020204030204" pitchFamily="34" charset="0"/>
              </a:rPr>
              <a:t>-C</a:t>
            </a:r>
          </a:p>
        </p:txBody>
      </p:sp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7196138" y="2123222"/>
            <a:ext cx="319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Calibri" panose="020F0502020204030204" pitchFamily="34" charset="0"/>
              </a:rPr>
              <a:t>-C</a:t>
            </a:r>
          </a:p>
        </p:txBody>
      </p:sp>
    </p:spTree>
    <p:extLst>
      <p:ext uri="{BB962C8B-B14F-4D97-AF65-F5344CB8AC3E}">
        <p14:creationId xmlns:p14="http://schemas.microsoft.com/office/powerpoint/2010/main" val="503552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396" r="16090"/>
          <a:stretch/>
        </p:blipFill>
        <p:spPr>
          <a:xfrm>
            <a:off x="1037224" y="1371981"/>
            <a:ext cx="6198365" cy="45517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49472" y="0"/>
            <a:ext cx="9407769" cy="9144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all uniformity </a:t>
            </a:r>
            <a:r>
              <a:rPr lang="en-US" smtClean="0"/>
              <a:t>comparable </a:t>
            </a:r>
            <a:r>
              <a:rPr lang="en-US" smtClean="0"/>
              <a:t>to that of </a:t>
            </a:r>
            <a:r>
              <a:rPr lang="en-US" smtClean="0"/>
              <a:t>GDP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was </a:t>
            </a:r>
            <a:r>
              <a:rPr lang="en-US" dirty="0" smtClean="0"/>
              <a:t>maintained </a:t>
            </a:r>
            <a:r>
              <a:rPr lang="en-US" dirty="0" smtClean="0"/>
              <a:t>for </a:t>
            </a:r>
            <a:r>
              <a:rPr lang="en-US" dirty="0" smtClean="0"/>
              <a:t>recent </a:t>
            </a:r>
            <a:r>
              <a:rPr lang="en-US" dirty="0" smtClean="0"/>
              <a:t>process conditions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03812" y="4108240"/>
            <a:ext cx="73697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GDP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65462" y="4292906"/>
            <a:ext cx="447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594" b="90386"/>
          <a:stretch/>
        </p:blipFill>
        <p:spPr>
          <a:xfrm>
            <a:off x="5764237" y="1563556"/>
            <a:ext cx="1189953" cy="454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5462" y="3034978"/>
            <a:ext cx="297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0.25 µm specification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64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75086" y="1378488"/>
            <a:ext cx="5661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Century Gothic" charset="0"/>
                <a:ea typeface="+mn-ea"/>
              </a:rPr>
              <a:t>Foam Shells</a:t>
            </a:r>
            <a:endParaRPr lang="en-US" sz="2800" b="1" dirty="0">
              <a:solidFill>
                <a:schemeClr val="bg1"/>
              </a:solidFill>
              <a:latin typeface="Century Gothic" charset="0"/>
              <a:ea typeface="+mn-ea"/>
            </a:endParaRPr>
          </a:p>
        </p:txBody>
      </p:sp>
      <p:pic>
        <p:nvPicPr>
          <p:cNvPr id="12290" name="Picture 2" descr="Image result for resorcinol formaldehy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50" y="2077296"/>
            <a:ext cx="4266299" cy="274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0350" y="5001114"/>
            <a:ext cx="3122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From http://www.aerogel.org/?p=71</a:t>
            </a:r>
          </a:p>
        </p:txBody>
      </p:sp>
    </p:spTree>
    <p:extLst>
      <p:ext uri="{BB962C8B-B14F-4D97-AF65-F5344CB8AC3E}">
        <p14:creationId xmlns:p14="http://schemas.microsoft.com/office/powerpoint/2010/main" val="7088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969" y="3959957"/>
            <a:ext cx="8623352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800" dirty="0" smtClean="0"/>
              <a:t>The “inside-out</a:t>
            </a:r>
            <a:r>
              <a:rPr lang="en-US" sz="1800" dirty="0"/>
              <a:t>” fabrication route for foam-lined shells has </a:t>
            </a:r>
            <a:r>
              <a:rPr lang="en-US" sz="1800" dirty="0" smtClean="0"/>
              <a:t>many challenges</a:t>
            </a:r>
            <a:r>
              <a:rPr lang="en-US" sz="1800" dirty="0"/>
              <a:t>:</a:t>
            </a:r>
          </a:p>
          <a:p>
            <a:pPr lvl="1">
              <a:defRPr/>
            </a:pPr>
            <a:r>
              <a:rPr lang="en-US" sz="1600" b="1" dirty="0"/>
              <a:t>Low modes: </a:t>
            </a:r>
            <a:r>
              <a:rPr lang="en-US" sz="1600" dirty="0"/>
              <a:t>GDP coating is </a:t>
            </a:r>
            <a:r>
              <a:rPr lang="en-US" sz="1600" dirty="0" smtClean="0"/>
              <a:t>conformal—low RF shell out-of-round is essential</a:t>
            </a:r>
          </a:p>
          <a:p>
            <a:pPr lvl="1">
              <a:defRPr/>
            </a:pPr>
            <a:r>
              <a:rPr lang="en-US" sz="1600" b="1" dirty="0" smtClean="0"/>
              <a:t>Non-concentricity</a:t>
            </a:r>
            <a:r>
              <a:rPr lang="en-US" sz="1600" b="1" dirty="0"/>
              <a:t>: </a:t>
            </a:r>
            <a:r>
              <a:rPr lang="en-US" sz="1600" dirty="0" smtClean="0"/>
              <a:t>RF </a:t>
            </a:r>
            <a:r>
              <a:rPr lang="en-US" sz="1600" dirty="0"/>
              <a:t>shells are thicker and </a:t>
            </a:r>
            <a:r>
              <a:rPr lang="en-US" sz="1600" dirty="0" smtClean="0"/>
              <a:t>typically less </a:t>
            </a:r>
            <a:r>
              <a:rPr lang="en-US" sz="1600" dirty="0"/>
              <a:t>uniform than </a:t>
            </a:r>
            <a:r>
              <a:rPr lang="en-US" sz="1600" dirty="0" smtClean="0"/>
              <a:t>PAMS</a:t>
            </a:r>
            <a:endParaRPr lang="en-US" sz="1600" b="1" dirty="0"/>
          </a:p>
          <a:p>
            <a:pPr lvl="1">
              <a:defRPr/>
            </a:pPr>
            <a:r>
              <a:rPr lang="en-US" sz="1600" b="1" dirty="0"/>
              <a:t>Domes</a:t>
            </a:r>
            <a:r>
              <a:rPr lang="en-US" sz="1600" dirty="0"/>
              <a:t>: </a:t>
            </a:r>
            <a:r>
              <a:rPr lang="en-US" sz="1600" dirty="0" smtClean="0"/>
              <a:t>RF </a:t>
            </a:r>
            <a:r>
              <a:rPr lang="en-US" sz="1600" dirty="0"/>
              <a:t>has more surface roughness than </a:t>
            </a:r>
            <a:r>
              <a:rPr lang="en-US" sz="1600" dirty="0" smtClean="0"/>
              <a:t>PAMS. </a:t>
            </a:r>
            <a:br>
              <a:rPr lang="en-US" sz="1600" dirty="0" smtClean="0"/>
            </a:br>
            <a:r>
              <a:rPr lang="en-US" sz="1600" dirty="0" smtClean="0"/>
              <a:t>Anhydrous polishing process developed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GA Fabricated RF-lined GDP shells in support </a:t>
            </a:r>
            <a:br>
              <a:rPr lang="en-US" dirty="0" smtClean="0"/>
            </a:br>
            <a:r>
              <a:rPr lang="en-US" dirty="0" smtClean="0"/>
              <a:t>of LANL wetted foam project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45" y="1005096"/>
            <a:ext cx="1959689" cy="193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3500834" y="2934150"/>
            <a:ext cx="237853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smtClean="0"/>
              <a:t>LANL  </a:t>
            </a:r>
            <a:br>
              <a:rPr lang="en-US" sz="1600" b="1" dirty="0" smtClean="0"/>
            </a:br>
            <a:r>
              <a:rPr lang="en-US" sz="1600" b="1" dirty="0" smtClean="0"/>
              <a:t>RF-lined </a:t>
            </a:r>
            <a:r>
              <a:rPr lang="en-US" sz="1600" b="1" dirty="0"/>
              <a:t>GDP design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72" y="1090740"/>
            <a:ext cx="2620352" cy="243224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01259" y="3263232"/>
            <a:ext cx="1176406" cy="0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880482" y="3239188"/>
            <a:ext cx="99718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dirty="0"/>
              <a:t>1 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1910" y="1063055"/>
            <a:ext cx="158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RF shell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6048299" y="1717695"/>
            <a:ext cx="1148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/>
              <a:t>5 Day Polish</a:t>
            </a: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83" y="1087012"/>
            <a:ext cx="2493095" cy="2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60425" y="1057967"/>
            <a:ext cx="75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GDP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328596" y="1521320"/>
            <a:ext cx="63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RF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725987" y="1634952"/>
            <a:ext cx="172181" cy="3053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7320" y="3543004"/>
            <a:ext cx="4349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Ref: B. Haines, </a:t>
            </a:r>
            <a:r>
              <a:rPr lang="en-US" sz="1000" dirty="0"/>
              <a:t>Phys. Plasmas </a:t>
            </a:r>
            <a:r>
              <a:rPr lang="en-US" sz="1000" b="1" dirty="0"/>
              <a:t>26</a:t>
            </a:r>
            <a:r>
              <a:rPr lang="en-US" sz="1000" dirty="0"/>
              <a:t>, 012707 (2019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9867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1250601"/>
            <a:ext cx="8969829" cy="4525963"/>
          </a:xfrm>
        </p:spPr>
        <p:txBody>
          <a:bodyPr/>
          <a:lstStyle/>
          <a:p>
            <a:r>
              <a:rPr lang="en-US" dirty="0" smtClean="0"/>
              <a:t>Microencapsulation is a versatile technique used to mass-produce capsules from many materials</a:t>
            </a:r>
          </a:p>
          <a:p>
            <a:r>
              <a:rPr lang="en-US" dirty="0" smtClean="0"/>
              <a:t>Current PAMS effort is focused on securing </a:t>
            </a:r>
            <a:br>
              <a:rPr lang="en-US" dirty="0" smtClean="0"/>
            </a:br>
            <a:r>
              <a:rPr lang="en-US" dirty="0" smtClean="0"/>
              <a:t>residue-free PAMS &amp; on star crack reduction</a:t>
            </a:r>
          </a:p>
          <a:p>
            <a:r>
              <a:rPr lang="en-US" dirty="0" smtClean="0"/>
              <a:t>Best ever PS shells were fabricated last year as a result of process improvements</a:t>
            </a:r>
          </a:p>
          <a:p>
            <a:r>
              <a:rPr lang="en-US" dirty="0" smtClean="0"/>
              <a:t>Some strategies from PS shell development </a:t>
            </a:r>
            <a:br>
              <a:rPr lang="en-US" dirty="0" smtClean="0"/>
            </a:br>
            <a:r>
              <a:rPr lang="en-US" dirty="0" smtClean="0"/>
              <a:t>might be applicable to PAMS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8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59"/>
          <p:cNvGrpSpPr>
            <a:grpSpLocks/>
          </p:cNvGrpSpPr>
          <p:nvPr/>
        </p:nvGrpSpPr>
        <p:grpSpPr bwMode="auto">
          <a:xfrm>
            <a:off x="239713" y="1528763"/>
            <a:ext cx="7843837" cy="4257675"/>
            <a:chOff x="587376" y="1631896"/>
            <a:chExt cx="7843838" cy="4257675"/>
          </a:xfrm>
        </p:grpSpPr>
        <p:sp>
          <p:nvSpPr>
            <p:cNvPr id="9223" name="Text Box 5"/>
            <p:cNvSpPr txBox="1">
              <a:spLocks noChangeArrowheads="1"/>
            </p:cNvSpPr>
            <p:nvPr/>
          </p:nvSpPr>
          <p:spPr bwMode="auto">
            <a:xfrm>
              <a:off x="716189" y="4018079"/>
              <a:ext cx="164556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/>
                <a:t>Shells cured &amp;  agitated in heated bath</a:t>
              </a:r>
              <a:endParaRPr lang="en-US" altLang="en-US" sz="1400" baseline="-25000"/>
            </a:p>
          </p:txBody>
        </p:sp>
        <p:grpSp>
          <p:nvGrpSpPr>
            <p:cNvPr id="9224" name="Group 6"/>
            <p:cNvGrpSpPr>
              <a:grpSpLocks/>
            </p:cNvGrpSpPr>
            <p:nvPr/>
          </p:nvGrpSpPr>
          <p:grpSpPr bwMode="auto">
            <a:xfrm>
              <a:off x="587376" y="1631896"/>
              <a:ext cx="7843838" cy="4257675"/>
              <a:chOff x="530" y="788"/>
              <a:chExt cx="4941" cy="2682"/>
            </a:xfrm>
          </p:grpSpPr>
          <p:sp>
            <p:nvSpPr>
              <p:cNvPr id="9225" name="Rectangle 7"/>
              <p:cNvSpPr>
                <a:spLocks noChangeArrowheads="1"/>
              </p:cNvSpPr>
              <p:nvPr/>
            </p:nvSpPr>
            <p:spPr bwMode="auto">
              <a:xfrm>
                <a:off x="3073" y="1800"/>
                <a:ext cx="11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/>
              </a:p>
            </p:txBody>
          </p:sp>
          <p:sp>
            <p:nvSpPr>
              <p:cNvPr id="9226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1189" y="1693"/>
                <a:ext cx="4245" cy="1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7" name="AutoShape 9"/>
              <p:cNvSpPr>
                <a:spLocks noChangeArrowheads="1"/>
              </p:cNvSpPr>
              <p:nvPr/>
            </p:nvSpPr>
            <p:spPr bwMode="auto">
              <a:xfrm>
                <a:off x="2913" y="2056"/>
                <a:ext cx="876" cy="768"/>
              </a:xfrm>
              <a:prstGeom prst="roundRect">
                <a:avLst>
                  <a:gd name="adj" fmla="val 8736"/>
                </a:avLst>
              </a:prstGeom>
              <a:solidFill>
                <a:srgbClr val="00A0FF"/>
              </a:solidFill>
              <a:ln w="1111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/>
              </a:p>
            </p:txBody>
          </p:sp>
          <p:sp>
            <p:nvSpPr>
              <p:cNvPr id="9228" name="Rectangle 10"/>
              <p:cNvSpPr>
                <a:spLocks noChangeArrowheads="1"/>
              </p:cNvSpPr>
              <p:nvPr/>
            </p:nvSpPr>
            <p:spPr bwMode="auto">
              <a:xfrm>
                <a:off x="530" y="1405"/>
                <a:ext cx="601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</a:rPr>
                  <a:t>Droplet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</a:rPr>
                  <a:t>generation</a:t>
                </a:r>
                <a:endParaRPr lang="en-US" altLang="en-US" sz="1400" b="0"/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4358" y="2545"/>
                <a:ext cx="83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+mj-lt"/>
                  </a:rPr>
                  <a:t>Drying in a vacuum oven</a:t>
                </a:r>
                <a:endParaRPr lang="en-US" sz="1400" dirty="0">
                  <a:latin typeface="+mj-lt"/>
                </a:endParaRPr>
              </a:p>
            </p:txBody>
          </p:sp>
          <p:sp>
            <p:nvSpPr>
              <p:cNvPr id="9230" name="Rectangle 12"/>
              <p:cNvSpPr>
                <a:spLocks noChangeArrowheads="1"/>
              </p:cNvSpPr>
              <p:nvPr/>
            </p:nvSpPr>
            <p:spPr bwMode="auto">
              <a:xfrm>
                <a:off x="2834" y="1326"/>
                <a:ext cx="9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50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  </a:t>
                </a:r>
                <a:endParaRPr lang="en-US" altLang="en-US" sz="1800" b="0"/>
              </a:p>
            </p:txBody>
          </p:sp>
          <p:sp>
            <p:nvSpPr>
              <p:cNvPr id="9231" name="Rectangle 13"/>
              <p:cNvSpPr>
                <a:spLocks noChangeArrowheads="1"/>
              </p:cNvSpPr>
              <p:nvPr/>
            </p:nvSpPr>
            <p:spPr bwMode="auto">
              <a:xfrm>
                <a:off x="3847" y="1326"/>
                <a:ext cx="3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50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</a:t>
                </a:r>
                <a:endParaRPr lang="en-US" altLang="en-US" sz="1800" b="0"/>
              </a:p>
            </p:txBody>
          </p:sp>
          <p:sp>
            <p:nvSpPr>
              <p:cNvPr id="9232" name="Rectangle 14"/>
              <p:cNvSpPr>
                <a:spLocks noChangeArrowheads="1"/>
              </p:cNvSpPr>
              <p:nvPr/>
            </p:nvSpPr>
            <p:spPr bwMode="auto">
              <a:xfrm>
                <a:off x="2938" y="1321"/>
                <a:ext cx="843" cy="271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</a:rPr>
                  <a:t>Polymer </a:t>
                </a:r>
                <a:br>
                  <a:rPr lang="en-US" altLang="en-US" sz="1400">
                    <a:solidFill>
                      <a:srgbClr val="000000"/>
                    </a:solidFill>
                  </a:rPr>
                </a:br>
                <a:r>
                  <a:rPr lang="en-US" altLang="en-US" sz="1400">
                    <a:solidFill>
                      <a:srgbClr val="000000"/>
                    </a:solidFill>
                  </a:rPr>
                  <a:t>Solution (O1)</a:t>
                </a:r>
                <a:endParaRPr lang="en-US" altLang="en-US" sz="1400" b="0"/>
              </a:p>
            </p:txBody>
          </p:sp>
          <p:sp>
            <p:nvSpPr>
              <p:cNvPr id="9233" name="Rectangle 15"/>
              <p:cNvSpPr>
                <a:spLocks noChangeArrowheads="1"/>
              </p:cNvSpPr>
              <p:nvPr/>
            </p:nvSpPr>
            <p:spPr bwMode="auto">
              <a:xfrm>
                <a:off x="1199" y="1373"/>
                <a:ext cx="519" cy="407"/>
              </a:xfrm>
              <a:prstGeom prst="rect">
                <a:avLst/>
              </a:prstGeom>
              <a:solidFill>
                <a:srgbClr val="003E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</a:rPr>
                  <a:t>Inner Water (W1) </a:t>
                </a:r>
                <a:endParaRPr lang="en-US" altLang="en-US" sz="1400" b="0"/>
              </a:p>
            </p:txBody>
          </p:sp>
          <p:sp>
            <p:nvSpPr>
              <p:cNvPr id="9234" name="Rectangle 16"/>
              <p:cNvSpPr>
                <a:spLocks noChangeArrowheads="1"/>
              </p:cNvSpPr>
              <p:nvPr/>
            </p:nvSpPr>
            <p:spPr bwMode="auto">
              <a:xfrm>
                <a:off x="1161" y="1541"/>
                <a:ext cx="99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50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  </a:t>
                </a:r>
                <a:endParaRPr lang="en-US" altLang="en-US" sz="1800" b="0"/>
              </a:p>
            </p:txBody>
          </p:sp>
          <p:sp>
            <p:nvSpPr>
              <p:cNvPr id="9235" name="Rectangle 17"/>
              <p:cNvSpPr>
                <a:spLocks noChangeArrowheads="1"/>
              </p:cNvSpPr>
              <p:nvPr/>
            </p:nvSpPr>
            <p:spPr bwMode="auto">
              <a:xfrm>
                <a:off x="1983" y="1371"/>
                <a:ext cx="310" cy="793"/>
              </a:xfrm>
              <a:prstGeom prst="rect">
                <a:avLst/>
              </a:prstGeom>
              <a:solidFill>
                <a:srgbClr val="00A0FF"/>
              </a:solidFill>
              <a:ln w="11113">
                <a:solidFill>
                  <a:srgbClr val="4CBC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/>
              </a:p>
            </p:txBody>
          </p:sp>
          <p:sp>
            <p:nvSpPr>
              <p:cNvPr id="9236" name="Line 19"/>
              <p:cNvSpPr>
                <a:spLocks noChangeShapeType="1"/>
              </p:cNvSpPr>
              <p:nvPr/>
            </p:nvSpPr>
            <p:spPr bwMode="auto">
              <a:xfrm>
                <a:off x="2305" y="1375"/>
                <a:ext cx="1" cy="856"/>
              </a:xfrm>
              <a:prstGeom prst="line">
                <a:avLst/>
              </a:prstGeom>
              <a:noFill/>
              <a:ln w="11113">
                <a:solidFill>
                  <a:srgbClr val="CC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Line 20"/>
              <p:cNvSpPr>
                <a:spLocks noChangeShapeType="1"/>
              </p:cNvSpPr>
              <p:nvPr/>
            </p:nvSpPr>
            <p:spPr bwMode="auto">
              <a:xfrm>
                <a:off x="2068" y="1649"/>
                <a:ext cx="34" cy="42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8" name="Line 21"/>
              <p:cNvSpPr>
                <a:spLocks noChangeShapeType="1"/>
              </p:cNvSpPr>
              <p:nvPr/>
            </p:nvSpPr>
            <p:spPr bwMode="auto">
              <a:xfrm>
                <a:off x="2094" y="1641"/>
                <a:ext cx="44" cy="25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9" name="Line 22"/>
              <p:cNvSpPr>
                <a:spLocks noChangeShapeType="1"/>
              </p:cNvSpPr>
              <p:nvPr/>
            </p:nvSpPr>
            <p:spPr bwMode="auto">
              <a:xfrm flipV="1">
                <a:off x="2094" y="1633"/>
                <a:ext cx="26" cy="8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23"/>
              <p:cNvSpPr>
                <a:spLocks noChangeShapeType="1"/>
              </p:cNvSpPr>
              <p:nvPr/>
            </p:nvSpPr>
            <p:spPr bwMode="auto">
              <a:xfrm>
                <a:off x="2120" y="1633"/>
                <a:ext cx="18" cy="1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Line 24"/>
              <p:cNvSpPr>
                <a:spLocks noChangeShapeType="1"/>
              </p:cNvSpPr>
              <p:nvPr/>
            </p:nvSpPr>
            <p:spPr bwMode="auto">
              <a:xfrm>
                <a:off x="2138" y="1633"/>
                <a:ext cx="26" cy="1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2" name="Line 25"/>
              <p:cNvSpPr>
                <a:spLocks noChangeShapeType="1"/>
              </p:cNvSpPr>
              <p:nvPr/>
            </p:nvSpPr>
            <p:spPr bwMode="auto">
              <a:xfrm>
                <a:off x="2164" y="1633"/>
                <a:ext cx="27" cy="8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3" name="Rectangle 26"/>
              <p:cNvSpPr>
                <a:spLocks noChangeArrowheads="1"/>
              </p:cNvSpPr>
              <p:nvPr/>
            </p:nvSpPr>
            <p:spPr bwMode="auto">
              <a:xfrm>
                <a:off x="2080" y="1362"/>
                <a:ext cx="125" cy="284"/>
              </a:xfrm>
              <a:prstGeom prst="rect">
                <a:avLst/>
              </a:prstGeom>
              <a:solidFill>
                <a:srgbClr val="FFC000"/>
              </a:solidFill>
              <a:ln w="11113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/>
              </a:p>
            </p:txBody>
          </p:sp>
          <p:sp>
            <p:nvSpPr>
              <p:cNvPr id="9244" name="Rectangle 27"/>
              <p:cNvSpPr>
                <a:spLocks noChangeArrowheads="1"/>
              </p:cNvSpPr>
              <p:nvPr/>
            </p:nvSpPr>
            <p:spPr bwMode="auto">
              <a:xfrm>
                <a:off x="2080" y="1362"/>
                <a:ext cx="133" cy="284"/>
              </a:xfrm>
              <a:prstGeom prst="rect">
                <a:avLst/>
              </a:prstGeom>
              <a:noFill/>
              <a:ln w="11113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/>
              </a:p>
            </p:txBody>
          </p:sp>
          <p:sp>
            <p:nvSpPr>
              <p:cNvPr id="9245" name="Line 28"/>
              <p:cNvSpPr>
                <a:spLocks noChangeShapeType="1"/>
              </p:cNvSpPr>
              <p:nvPr/>
            </p:nvSpPr>
            <p:spPr bwMode="auto">
              <a:xfrm>
                <a:off x="2076" y="1375"/>
                <a:ext cx="133" cy="1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6" name="Line 29"/>
              <p:cNvSpPr>
                <a:spLocks noChangeShapeType="1"/>
              </p:cNvSpPr>
              <p:nvPr/>
            </p:nvSpPr>
            <p:spPr bwMode="auto">
              <a:xfrm flipV="1">
                <a:off x="2076" y="1375"/>
                <a:ext cx="1" cy="274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7" name="Line 30"/>
              <p:cNvSpPr>
                <a:spLocks noChangeShapeType="1"/>
              </p:cNvSpPr>
              <p:nvPr/>
            </p:nvSpPr>
            <p:spPr bwMode="auto">
              <a:xfrm>
                <a:off x="2120" y="1375"/>
                <a:ext cx="44" cy="1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8" name="Line 31"/>
              <p:cNvSpPr>
                <a:spLocks noChangeShapeType="1"/>
              </p:cNvSpPr>
              <p:nvPr/>
            </p:nvSpPr>
            <p:spPr bwMode="auto">
              <a:xfrm flipV="1">
                <a:off x="2102" y="1633"/>
                <a:ext cx="18" cy="8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9" name="Line 32"/>
              <p:cNvSpPr>
                <a:spLocks noChangeShapeType="1"/>
              </p:cNvSpPr>
              <p:nvPr/>
            </p:nvSpPr>
            <p:spPr bwMode="auto">
              <a:xfrm>
                <a:off x="2138" y="1649"/>
                <a:ext cx="35" cy="1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0" name="Line 33"/>
              <p:cNvSpPr>
                <a:spLocks noChangeShapeType="1"/>
              </p:cNvSpPr>
              <p:nvPr/>
            </p:nvSpPr>
            <p:spPr bwMode="auto">
              <a:xfrm>
                <a:off x="2156" y="1649"/>
                <a:ext cx="35" cy="1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1" name="Line 34"/>
              <p:cNvSpPr>
                <a:spLocks noChangeShapeType="1"/>
              </p:cNvSpPr>
              <p:nvPr/>
            </p:nvSpPr>
            <p:spPr bwMode="auto">
              <a:xfrm>
                <a:off x="2298" y="1375"/>
                <a:ext cx="1" cy="864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2" name="Line 35"/>
              <p:cNvSpPr>
                <a:spLocks noChangeShapeType="1"/>
              </p:cNvSpPr>
              <p:nvPr/>
            </p:nvSpPr>
            <p:spPr bwMode="auto">
              <a:xfrm flipV="1">
                <a:off x="1979" y="1375"/>
                <a:ext cx="2" cy="864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3" name="Line 36"/>
              <p:cNvSpPr>
                <a:spLocks noChangeShapeType="1"/>
              </p:cNvSpPr>
              <p:nvPr/>
            </p:nvSpPr>
            <p:spPr bwMode="auto">
              <a:xfrm>
                <a:off x="2094" y="1101"/>
                <a:ext cx="1251" cy="1"/>
              </a:xfrm>
              <a:prstGeom prst="line">
                <a:avLst/>
              </a:prstGeom>
              <a:noFill/>
              <a:ln w="34925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4" name="Line 37"/>
              <p:cNvSpPr>
                <a:spLocks noChangeShapeType="1"/>
              </p:cNvSpPr>
              <p:nvPr/>
            </p:nvSpPr>
            <p:spPr bwMode="auto">
              <a:xfrm>
                <a:off x="2200" y="1110"/>
                <a:ext cx="1" cy="208"/>
              </a:xfrm>
              <a:prstGeom prst="line">
                <a:avLst/>
              </a:prstGeom>
              <a:noFill/>
              <a:ln w="34925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5" name="Freeform 38"/>
              <p:cNvSpPr>
                <a:spLocks/>
              </p:cNvSpPr>
              <p:nvPr/>
            </p:nvSpPr>
            <p:spPr bwMode="auto">
              <a:xfrm>
                <a:off x="2138" y="1243"/>
                <a:ext cx="115" cy="116"/>
              </a:xfrm>
              <a:custGeom>
                <a:avLst/>
                <a:gdLst>
                  <a:gd name="T0" fmla="*/ 3343 w 96"/>
                  <a:gd name="T1" fmla="*/ 1143 h 105"/>
                  <a:gd name="T2" fmla="*/ 0 w 96"/>
                  <a:gd name="T3" fmla="*/ 0 h 105"/>
                  <a:gd name="T4" fmla="*/ 3343 w 96"/>
                  <a:gd name="T5" fmla="*/ 498 h 105"/>
                  <a:gd name="T6" fmla="*/ 7331 w 96"/>
                  <a:gd name="T7" fmla="*/ 0 h 105"/>
                  <a:gd name="T8" fmla="*/ 3343 w 96"/>
                  <a:gd name="T9" fmla="*/ 1143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105">
                    <a:moveTo>
                      <a:pt x="44" y="105"/>
                    </a:moveTo>
                    <a:lnTo>
                      <a:pt x="0" y="0"/>
                    </a:lnTo>
                    <a:lnTo>
                      <a:pt x="44" y="45"/>
                    </a:lnTo>
                    <a:lnTo>
                      <a:pt x="96" y="0"/>
                    </a:lnTo>
                    <a:lnTo>
                      <a:pt x="44" y="105"/>
                    </a:lnTo>
                    <a:close/>
                  </a:path>
                </a:pathLst>
              </a:custGeom>
              <a:solidFill>
                <a:srgbClr val="FFC000"/>
              </a:solidFill>
              <a:ln w="11113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6" name="Freeform 39"/>
              <p:cNvSpPr>
                <a:spLocks/>
              </p:cNvSpPr>
              <p:nvPr/>
            </p:nvSpPr>
            <p:spPr bwMode="auto">
              <a:xfrm>
                <a:off x="2138" y="1243"/>
                <a:ext cx="115" cy="116"/>
              </a:xfrm>
              <a:custGeom>
                <a:avLst/>
                <a:gdLst>
                  <a:gd name="T0" fmla="*/ 3343 w 96"/>
                  <a:gd name="T1" fmla="*/ 1143 h 105"/>
                  <a:gd name="T2" fmla="*/ 0 w 96"/>
                  <a:gd name="T3" fmla="*/ 0 h 105"/>
                  <a:gd name="T4" fmla="*/ 3343 w 96"/>
                  <a:gd name="T5" fmla="*/ 498 h 105"/>
                  <a:gd name="T6" fmla="*/ 7331 w 96"/>
                  <a:gd name="T7" fmla="*/ 0 h 105"/>
                  <a:gd name="T8" fmla="*/ 3343 w 96"/>
                  <a:gd name="T9" fmla="*/ 1143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105">
                    <a:moveTo>
                      <a:pt x="44" y="105"/>
                    </a:moveTo>
                    <a:lnTo>
                      <a:pt x="0" y="0"/>
                    </a:lnTo>
                    <a:lnTo>
                      <a:pt x="44" y="45"/>
                    </a:lnTo>
                    <a:lnTo>
                      <a:pt x="96" y="0"/>
                    </a:lnTo>
                    <a:lnTo>
                      <a:pt x="44" y="105"/>
                    </a:lnTo>
                    <a:close/>
                  </a:path>
                </a:pathLst>
              </a:custGeom>
              <a:noFill/>
              <a:ln w="11113">
                <a:solidFill>
                  <a:srgbClr val="FF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7" name="Line 40"/>
              <p:cNvSpPr>
                <a:spLocks noChangeShapeType="1"/>
              </p:cNvSpPr>
              <p:nvPr/>
            </p:nvSpPr>
            <p:spPr bwMode="auto">
              <a:xfrm>
                <a:off x="2094" y="1110"/>
                <a:ext cx="1" cy="208"/>
              </a:xfrm>
              <a:prstGeom prst="line">
                <a:avLst/>
              </a:prstGeom>
              <a:noFill/>
              <a:ln w="34925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8" name="Freeform 41"/>
              <p:cNvSpPr>
                <a:spLocks/>
              </p:cNvSpPr>
              <p:nvPr/>
            </p:nvSpPr>
            <p:spPr bwMode="auto">
              <a:xfrm>
                <a:off x="2041" y="1243"/>
                <a:ext cx="105" cy="116"/>
              </a:xfrm>
              <a:custGeom>
                <a:avLst/>
                <a:gdLst>
                  <a:gd name="T0" fmla="*/ 3022 w 88"/>
                  <a:gd name="T1" fmla="*/ 1143 h 105"/>
                  <a:gd name="T2" fmla="*/ 0 w 88"/>
                  <a:gd name="T3" fmla="*/ 0 h 105"/>
                  <a:gd name="T4" fmla="*/ 3022 w 88"/>
                  <a:gd name="T5" fmla="*/ 498 h 105"/>
                  <a:gd name="T6" fmla="*/ 6082 w 88"/>
                  <a:gd name="T7" fmla="*/ 0 h 105"/>
                  <a:gd name="T8" fmla="*/ 3022 w 88"/>
                  <a:gd name="T9" fmla="*/ 1143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8" h="105">
                    <a:moveTo>
                      <a:pt x="44" y="105"/>
                    </a:moveTo>
                    <a:lnTo>
                      <a:pt x="0" y="0"/>
                    </a:lnTo>
                    <a:lnTo>
                      <a:pt x="44" y="45"/>
                    </a:lnTo>
                    <a:lnTo>
                      <a:pt x="88" y="0"/>
                    </a:lnTo>
                    <a:lnTo>
                      <a:pt x="44" y="105"/>
                    </a:lnTo>
                    <a:close/>
                  </a:path>
                </a:pathLst>
              </a:custGeom>
              <a:solidFill>
                <a:srgbClr val="FFC000"/>
              </a:solidFill>
              <a:ln w="11113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9" name="Freeform 42"/>
              <p:cNvSpPr>
                <a:spLocks/>
              </p:cNvSpPr>
              <p:nvPr/>
            </p:nvSpPr>
            <p:spPr bwMode="auto">
              <a:xfrm>
                <a:off x="2041" y="1243"/>
                <a:ext cx="105" cy="116"/>
              </a:xfrm>
              <a:custGeom>
                <a:avLst/>
                <a:gdLst>
                  <a:gd name="T0" fmla="*/ 3022 w 88"/>
                  <a:gd name="T1" fmla="*/ 1143 h 105"/>
                  <a:gd name="T2" fmla="*/ 0 w 88"/>
                  <a:gd name="T3" fmla="*/ 0 h 105"/>
                  <a:gd name="T4" fmla="*/ 3022 w 88"/>
                  <a:gd name="T5" fmla="*/ 498 h 105"/>
                  <a:gd name="T6" fmla="*/ 6082 w 88"/>
                  <a:gd name="T7" fmla="*/ 0 h 105"/>
                  <a:gd name="T8" fmla="*/ 3022 w 88"/>
                  <a:gd name="T9" fmla="*/ 1143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8" h="105">
                    <a:moveTo>
                      <a:pt x="44" y="105"/>
                    </a:moveTo>
                    <a:lnTo>
                      <a:pt x="0" y="0"/>
                    </a:lnTo>
                    <a:lnTo>
                      <a:pt x="44" y="45"/>
                    </a:lnTo>
                    <a:lnTo>
                      <a:pt x="88" y="0"/>
                    </a:lnTo>
                    <a:lnTo>
                      <a:pt x="44" y="105"/>
                    </a:lnTo>
                    <a:close/>
                  </a:path>
                </a:pathLst>
              </a:custGeom>
              <a:noFill/>
              <a:ln w="11113">
                <a:solidFill>
                  <a:srgbClr val="FF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0" name="Line 46"/>
              <p:cNvSpPr>
                <a:spLocks noChangeShapeType="1"/>
              </p:cNvSpPr>
              <p:nvPr/>
            </p:nvSpPr>
            <p:spPr bwMode="auto">
              <a:xfrm flipV="1">
                <a:off x="3345" y="1102"/>
                <a:ext cx="0" cy="215"/>
              </a:xfrm>
              <a:prstGeom prst="line">
                <a:avLst/>
              </a:prstGeom>
              <a:noFill/>
              <a:ln w="34925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1" name="Line 47"/>
              <p:cNvSpPr>
                <a:spLocks noChangeShapeType="1"/>
              </p:cNvSpPr>
              <p:nvPr/>
            </p:nvSpPr>
            <p:spPr bwMode="auto">
              <a:xfrm>
                <a:off x="1478" y="1219"/>
                <a:ext cx="659" cy="1"/>
              </a:xfrm>
              <a:prstGeom prst="line">
                <a:avLst/>
              </a:prstGeom>
              <a:noFill/>
              <a:ln w="34925">
                <a:solidFill>
                  <a:srgbClr val="003E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2" name="Line 48"/>
              <p:cNvSpPr>
                <a:spLocks noChangeShapeType="1"/>
              </p:cNvSpPr>
              <p:nvPr/>
            </p:nvSpPr>
            <p:spPr bwMode="auto">
              <a:xfrm flipV="1">
                <a:off x="2146" y="1211"/>
                <a:ext cx="0" cy="103"/>
              </a:xfrm>
              <a:prstGeom prst="line">
                <a:avLst/>
              </a:prstGeom>
              <a:noFill/>
              <a:ln w="34925">
                <a:solidFill>
                  <a:srgbClr val="003E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3" name="Freeform 49"/>
              <p:cNvSpPr>
                <a:spLocks/>
              </p:cNvSpPr>
              <p:nvPr/>
            </p:nvSpPr>
            <p:spPr bwMode="auto">
              <a:xfrm>
                <a:off x="2086" y="1250"/>
                <a:ext cx="114" cy="109"/>
              </a:xfrm>
              <a:custGeom>
                <a:avLst/>
                <a:gdLst>
                  <a:gd name="T0" fmla="*/ 3181 w 96"/>
                  <a:gd name="T1" fmla="*/ 1268 h 98"/>
                  <a:gd name="T2" fmla="*/ 0 w 96"/>
                  <a:gd name="T3" fmla="*/ 0 h 98"/>
                  <a:gd name="T4" fmla="*/ 3181 w 96"/>
                  <a:gd name="T5" fmla="*/ 586 h 98"/>
                  <a:gd name="T6" fmla="*/ 5910 w 96"/>
                  <a:gd name="T7" fmla="*/ 0 h 98"/>
                  <a:gd name="T8" fmla="*/ 3181 w 96"/>
                  <a:gd name="T9" fmla="*/ 1268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98">
                    <a:moveTo>
                      <a:pt x="51" y="98"/>
                    </a:moveTo>
                    <a:lnTo>
                      <a:pt x="0" y="0"/>
                    </a:lnTo>
                    <a:lnTo>
                      <a:pt x="51" y="45"/>
                    </a:lnTo>
                    <a:lnTo>
                      <a:pt x="96" y="0"/>
                    </a:lnTo>
                    <a:lnTo>
                      <a:pt x="51" y="98"/>
                    </a:lnTo>
                    <a:close/>
                  </a:path>
                </a:pathLst>
              </a:custGeom>
              <a:solidFill>
                <a:srgbClr val="003ECC"/>
              </a:solidFill>
              <a:ln w="11113">
                <a:solidFill>
                  <a:srgbClr val="003E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4" name="Freeform 50"/>
              <p:cNvSpPr>
                <a:spLocks/>
              </p:cNvSpPr>
              <p:nvPr/>
            </p:nvSpPr>
            <p:spPr bwMode="auto">
              <a:xfrm>
                <a:off x="2086" y="1250"/>
                <a:ext cx="114" cy="109"/>
              </a:xfrm>
              <a:custGeom>
                <a:avLst/>
                <a:gdLst>
                  <a:gd name="T0" fmla="*/ 3181 w 96"/>
                  <a:gd name="T1" fmla="*/ 1268 h 98"/>
                  <a:gd name="T2" fmla="*/ 0 w 96"/>
                  <a:gd name="T3" fmla="*/ 0 h 98"/>
                  <a:gd name="T4" fmla="*/ 3181 w 96"/>
                  <a:gd name="T5" fmla="*/ 586 h 98"/>
                  <a:gd name="T6" fmla="*/ 5910 w 96"/>
                  <a:gd name="T7" fmla="*/ 0 h 98"/>
                  <a:gd name="T8" fmla="*/ 3181 w 96"/>
                  <a:gd name="T9" fmla="*/ 1268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98">
                    <a:moveTo>
                      <a:pt x="51" y="98"/>
                    </a:moveTo>
                    <a:lnTo>
                      <a:pt x="0" y="0"/>
                    </a:lnTo>
                    <a:lnTo>
                      <a:pt x="51" y="45"/>
                    </a:lnTo>
                    <a:lnTo>
                      <a:pt x="96" y="0"/>
                    </a:lnTo>
                    <a:lnTo>
                      <a:pt x="51" y="98"/>
                    </a:lnTo>
                    <a:close/>
                  </a:path>
                </a:pathLst>
              </a:custGeom>
              <a:noFill/>
              <a:ln w="11176">
                <a:solidFill>
                  <a:srgbClr val="003E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5" name="Line 51"/>
              <p:cNvSpPr>
                <a:spLocks noChangeShapeType="1"/>
              </p:cNvSpPr>
              <p:nvPr/>
            </p:nvSpPr>
            <p:spPr bwMode="auto">
              <a:xfrm flipV="1">
                <a:off x="2033" y="984"/>
                <a:ext cx="1" cy="378"/>
              </a:xfrm>
              <a:prstGeom prst="line">
                <a:avLst/>
              </a:prstGeom>
              <a:noFill/>
              <a:ln w="34925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6" name="Freeform 52"/>
              <p:cNvSpPr>
                <a:spLocks/>
              </p:cNvSpPr>
              <p:nvPr/>
            </p:nvSpPr>
            <p:spPr bwMode="auto">
              <a:xfrm>
                <a:off x="1979" y="1268"/>
                <a:ext cx="107" cy="108"/>
              </a:xfrm>
              <a:custGeom>
                <a:avLst/>
                <a:gdLst>
                  <a:gd name="T0" fmla="*/ 3704 w 89"/>
                  <a:gd name="T1" fmla="*/ 1007 h 98"/>
                  <a:gd name="T2" fmla="*/ 0 w 89"/>
                  <a:gd name="T3" fmla="*/ 0 h 98"/>
                  <a:gd name="T4" fmla="*/ 3704 w 89"/>
                  <a:gd name="T5" fmla="*/ 466 h 98"/>
                  <a:gd name="T6" fmla="*/ 7382 w 89"/>
                  <a:gd name="T7" fmla="*/ 0 h 98"/>
                  <a:gd name="T8" fmla="*/ 3704 w 89"/>
                  <a:gd name="T9" fmla="*/ 1007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98">
                    <a:moveTo>
                      <a:pt x="44" y="98"/>
                    </a:moveTo>
                    <a:lnTo>
                      <a:pt x="0" y="0"/>
                    </a:lnTo>
                    <a:lnTo>
                      <a:pt x="44" y="45"/>
                    </a:lnTo>
                    <a:lnTo>
                      <a:pt x="89" y="0"/>
                    </a:lnTo>
                    <a:lnTo>
                      <a:pt x="44" y="98"/>
                    </a:lnTo>
                    <a:close/>
                  </a:path>
                </a:pathLst>
              </a:cu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7" name="Line 53"/>
              <p:cNvSpPr>
                <a:spLocks noChangeShapeType="1"/>
              </p:cNvSpPr>
              <p:nvPr/>
            </p:nvSpPr>
            <p:spPr bwMode="auto">
              <a:xfrm flipH="1">
                <a:off x="1478" y="1213"/>
                <a:ext cx="1" cy="162"/>
              </a:xfrm>
              <a:prstGeom prst="line">
                <a:avLst/>
              </a:prstGeom>
              <a:noFill/>
              <a:ln w="34925">
                <a:solidFill>
                  <a:srgbClr val="003E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8" name="Line 54"/>
              <p:cNvSpPr>
                <a:spLocks noChangeShapeType="1"/>
              </p:cNvSpPr>
              <p:nvPr/>
            </p:nvSpPr>
            <p:spPr bwMode="auto">
              <a:xfrm>
                <a:off x="2112" y="1649"/>
                <a:ext cx="44" cy="17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9" name="Line 55"/>
              <p:cNvSpPr>
                <a:spLocks noChangeShapeType="1"/>
              </p:cNvSpPr>
              <p:nvPr/>
            </p:nvSpPr>
            <p:spPr bwMode="auto">
              <a:xfrm>
                <a:off x="2138" y="1649"/>
                <a:ext cx="44" cy="1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0" name="Line 56"/>
              <p:cNvSpPr>
                <a:spLocks noChangeShapeType="1"/>
              </p:cNvSpPr>
              <p:nvPr/>
            </p:nvSpPr>
            <p:spPr bwMode="auto">
              <a:xfrm>
                <a:off x="2164" y="1649"/>
                <a:ext cx="45" cy="1"/>
              </a:xfrm>
              <a:prstGeom prst="line">
                <a:avLst/>
              </a:prstGeom>
              <a:noFill/>
              <a:ln w="11113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271" name="Group 62"/>
              <p:cNvGrpSpPr>
                <a:grpSpLocks/>
              </p:cNvGrpSpPr>
              <p:nvPr/>
            </p:nvGrpSpPr>
            <p:grpSpPr bwMode="auto">
              <a:xfrm>
                <a:off x="5135" y="2258"/>
                <a:ext cx="336" cy="309"/>
                <a:chOff x="4399" y="2055"/>
                <a:chExt cx="282" cy="280"/>
              </a:xfrm>
            </p:grpSpPr>
            <p:sp>
              <p:nvSpPr>
                <p:cNvPr id="9358" name="Oval 63"/>
                <p:cNvSpPr>
                  <a:spLocks noChangeArrowheads="1"/>
                </p:cNvSpPr>
                <p:nvPr/>
              </p:nvSpPr>
              <p:spPr bwMode="auto">
                <a:xfrm>
                  <a:off x="4399" y="2055"/>
                  <a:ext cx="282" cy="280"/>
                </a:xfrm>
                <a:prstGeom prst="ellipse">
                  <a:avLst/>
                </a:prstGeom>
                <a:solidFill>
                  <a:srgbClr val="FF6600"/>
                </a:solidFill>
                <a:ln w="1117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b="1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 b="0"/>
                </a:p>
              </p:txBody>
            </p:sp>
            <p:sp>
              <p:nvSpPr>
                <p:cNvPr id="9359" name="Oval 64"/>
                <p:cNvSpPr>
                  <a:spLocks noChangeArrowheads="1"/>
                </p:cNvSpPr>
                <p:nvPr/>
              </p:nvSpPr>
              <p:spPr bwMode="auto">
                <a:xfrm>
                  <a:off x="4423" y="2085"/>
                  <a:ext cx="230" cy="227"/>
                </a:xfrm>
                <a:prstGeom prst="ellipse">
                  <a:avLst/>
                </a:prstGeom>
                <a:solidFill>
                  <a:srgbClr val="FFFFFF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b="1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 b="0"/>
                </a:p>
              </p:txBody>
            </p:sp>
          </p:grpSp>
          <p:sp>
            <p:nvSpPr>
              <p:cNvPr id="9272" name="Oval 65"/>
              <p:cNvSpPr>
                <a:spLocks noChangeArrowheads="1"/>
              </p:cNvSpPr>
              <p:nvPr/>
            </p:nvSpPr>
            <p:spPr bwMode="auto">
              <a:xfrm>
                <a:off x="2036" y="1619"/>
                <a:ext cx="221" cy="227"/>
              </a:xfrm>
              <a:prstGeom prst="ellipse">
                <a:avLst/>
              </a:prstGeom>
              <a:solidFill>
                <a:srgbClr val="FFC000"/>
              </a:solidFill>
              <a:ln w="11113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/>
              </a:p>
            </p:txBody>
          </p:sp>
          <p:sp>
            <p:nvSpPr>
              <p:cNvPr id="9273" name="Oval 66"/>
              <p:cNvSpPr>
                <a:spLocks noChangeArrowheads="1"/>
              </p:cNvSpPr>
              <p:nvPr/>
            </p:nvSpPr>
            <p:spPr bwMode="auto">
              <a:xfrm>
                <a:off x="2071" y="1645"/>
                <a:ext cx="152" cy="151"/>
              </a:xfrm>
              <a:prstGeom prst="ellipse">
                <a:avLst/>
              </a:prstGeom>
              <a:solidFill>
                <a:srgbClr val="003ECC"/>
              </a:solidFill>
              <a:ln w="11113">
                <a:solidFill>
                  <a:srgbClr val="003ECC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/>
              </a:p>
            </p:txBody>
          </p:sp>
          <p:grpSp>
            <p:nvGrpSpPr>
              <p:cNvPr id="9274" name="Group 67"/>
              <p:cNvGrpSpPr>
                <a:grpSpLocks/>
              </p:cNvGrpSpPr>
              <p:nvPr/>
            </p:nvGrpSpPr>
            <p:grpSpPr bwMode="auto">
              <a:xfrm>
                <a:off x="2027" y="1885"/>
                <a:ext cx="240" cy="218"/>
                <a:chOff x="1755" y="1694"/>
                <a:chExt cx="201" cy="197"/>
              </a:xfrm>
            </p:grpSpPr>
            <p:sp>
              <p:nvSpPr>
                <p:cNvPr id="9356" name="Oval 68"/>
                <p:cNvSpPr>
                  <a:spLocks noChangeArrowheads="1"/>
                </p:cNvSpPr>
                <p:nvPr/>
              </p:nvSpPr>
              <p:spPr bwMode="auto">
                <a:xfrm>
                  <a:off x="1755" y="1694"/>
                  <a:ext cx="201" cy="197"/>
                </a:xfrm>
                <a:prstGeom prst="ellipse">
                  <a:avLst/>
                </a:prstGeom>
                <a:solidFill>
                  <a:srgbClr val="FFC000"/>
                </a:solidFill>
                <a:ln w="11113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b="1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 b="0"/>
                </a:p>
              </p:txBody>
            </p:sp>
            <p:sp>
              <p:nvSpPr>
                <p:cNvPr id="9357" name="Oval 69"/>
                <p:cNvSpPr>
                  <a:spLocks noChangeArrowheads="1"/>
                </p:cNvSpPr>
                <p:nvPr/>
              </p:nvSpPr>
              <p:spPr bwMode="auto">
                <a:xfrm>
                  <a:off x="1784" y="1709"/>
                  <a:ext cx="135" cy="129"/>
                </a:xfrm>
                <a:prstGeom prst="ellipse">
                  <a:avLst/>
                </a:prstGeom>
                <a:solidFill>
                  <a:srgbClr val="003ECC"/>
                </a:solidFill>
                <a:ln w="11113">
                  <a:solidFill>
                    <a:srgbClr val="003ECC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b="1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 b="0"/>
                </a:p>
              </p:txBody>
            </p:sp>
          </p:grpSp>
          <p:grpSp>
            <p:nvGrpSpPr>
              <p:cNvPr id="9275" name="Group 70"/>
              <p:cNvGrpSpPr>
                <a:grpSpLocks/>
              </p:cNvGrpSpPr>
              <p:nvPr/>
            </p:nvGrpSpPr>
            <p:grpSpPr bwMode="auto">
              <a:xfrm>
                <a:off x="3145" y="2193"/>
                <a:ext cx="416" cy="383"/>
                <a:chOff x="2692" y="1972"/>
                <a:chExt cx="348" cy="347"/>
              </a:xfrm>
            </p:grpSpPr>
            <p:sp>
              <p:nvSpPr>
                <p:cNvPr id="9354" name="Oval 71"/>
                <p:cNvSpPr>
                  <a:spLocks noChangeArrowheads="1"/>
                </p:cNvSpPr>
                <p:nvPr/>
              </p:nvSpPr>
              <p:spPr bwMode="auto">
                <a:xfrm>
                  <a:off x="2692" y="1972"/>
                  <a:ext cx="348" cy="347"/>
                </a:xfrm>
                <a:prstGeom prst="ellipse">
                  <a:avLst/>
                </a:prstGeom>
                <a:solidFill>
                  <a:srgbClr val="FFC000"/>
                </a:solidFill>
                <a:ln w="11113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b="1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 b="0"/>
                </a:p>
              </p:txBody>
            </p:sp>
            <p:sp>
              <p:nvSpPr>
                <p:cNvPr id="9355" name="Oval 72"/>
                <p:cNvSpPr>
                  <a:spLocks noChangeArrowheads="1"/>
                </p:cNvSpPr>
                <p:nvPr/>
              </p:nvSpPr>
              <p:spPr bwMode="auto">
                <a:xfrm>
                  <a:off x="2751" y="2032"/>
                  <a:ext cx="230" cy="220"/>
                </a:xfrm>
                <a:prstGeom prst="ellipse">
                  <a:avLst/>
                </a:prstGeom>
                <a:solidFill>
                  <a:srgbClr val="003ECC"/>
                </a:solidFill>
                <a:ln w="11113">
                  <a:solidFill>
                    <a:srgbClr val="CCB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b="1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 b="0"/>
                </a:p>
              </p:txBody>
            </p:sp>
          </p:grpSp>
          <p:sp>
            <p:nvSpPr>
              <p:cNvPr id="9276" name="Rectangle 74"/>
              <p:cNvSpPr>
                <a:spLocks noChangeArrowheads="1"/>
              </p:cNvSpPr>
              <p:nvPr/>
            </p:nvSpPr>
            <p:spPr bwMode="auto">
              <a:xfrm>
                <a:off x="2124" y="1362"/>
                <a:ext cx="45" cy="350"/>
              </a:xfrm>
              <a:prstGeom prst="rect">
                <a:avLst/>
              </a:prstGeom>
              <a:solidFill>
                <a:srgbClr val="003ECC"/>
              </a:solidFill>
              <a:ln w="11113">
                <a:solidFill>
                  <a:srgbClr val="003ECC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/>
              </a:p>
            </p:txBody>
          </p:sp>
          <p:sp>
            <p:nvSpPr>
              <p:cNvPr id="9277" name="Line 75"/>
              <p:cNvSpPr>
                <a:spLocks noChangeShapeType="1"/>
              </p:cNvSpPr>
              <p:nvPr/>
            </p:nvSpPr>
            <p:spPr bwMode="auto">
              <a:xfrm flipH="1" flipV="1">
                <a:off x="2176" y="1363"/>
                <a:ext cx="1" cy="27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8" name="Line 76"/>
              <p:cNvSpPr>
                <a:spLocks noChangeShapeType="1"/>
              </p:cNvSpPr>
              <p:nvPr/>
            </p:nvSpPr>
            <p:spPr bwMode="auto">
              <a:xfrm flipV="1">
                <a:off x="2117" y="1359"/>
                <a:ext cx="0" cy="28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9" name="Line 77"/>
              <p:cNvSpPr>
                <a:spLocks noChangeShapeType="1"/>
              </p:cNvSpPr>
              <p:nvPr/>
            </p:nvSpPr>
            <p:spPr bwMode="auto">
              <a:xfrm flipH="1">
                <a:off x="2069" y="1369"/>
                <a:ext cx="3" cy="27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0" name="Text Box 79"/>
              <p:cNvSpPr txBox="1">
                <a:spLocks noChangeArrowheads="1"/>
              </p:cNvSpPr>
              <p:nvPr/>
            </p:nvSpPr>
            <p:spPr bwMode="auto">
              <a:xfrm>
                <a:off x="1511" y="788"/>
                <a:ext cx="1057" cy="194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/>
                  <a:t>Outer Water (W2)</a:t>
                </a:r>
              </a:p>
            </p:txBody>
          </p:sp>
          <p:sp>
            <p:nvSpPr>
              <p:cNvPr id="9281" name="Line 80"/>
              <p:cNvSpPr>
                <a:spLocks noChangeShapeType="1"/>
              </p:cNvSpPr>
              <p:nvPr/>
            </p:nvSpPr>
            <p:spPr bwMode="auto">
              <a:xfrm>
                <a:off x="3675" y="2418"/>
                <a:ext cx="630" cy="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2" name="Line 81"/>
              <p:cNvSpPr>
                <a:spLocks noChangeShapeType="1"/>
              </p:cNvSpPr>
              <p:nvPr/>
            </p:nvSpPr>
            <p:spPr bwMode="auto">
              <a:xfrm>
                <a:off x="4452" y="2421"/>
                <a:ext cx="485" cy="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3" name="Text Box 82"/>
              <p:cNvSpPr txBox="1">
                <a:spLocks noChangeArrowheads="1"/>
              </p:cNvSpPr>
              <p:nvPr/>
            </p:nvSpPr>
            <p:spPr bwMode="auto">
              <a:xfrm>
                <a:off x="3836" y="1976"/>
                <a:ext cx="96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/>
                  <a:t>Osmotic inner water removal</a:t>
                </a:r>
              </a:p>
            </p:txBody>
          </p:sp>
          <p:sp>
            <p:nvSpPr>
              <p:cNvPr id="9284" name="Line 86"/>
              <p:cNvSpPr>
                <a:spLocks noChangeShapeType="1"/>
              </p:cNvSpPr>
              <p:nvPr/>
            </p:nvSpPr>
            <p:spPr bwMode="auto">
              <a:xfrm>
                <a:off x="2750" y="2418"/>
                <a:ext cx="24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285" name="Group 88"/>
              <p:cNvGrpSpPr>
                <a:grpSpLocks/>
              </p:cNvGrpSpPr>
              <p:nvPr/>
            </p:nvGrpSpPr>
            <p:grpSpPr bwMode="auto">
              <a:xfrm>
                <a:off x="1729" y="2328"/>
                <a:ext cx="937" cy="508"/>
                <a:chOff x="1521" y="2560"/>
                <a:chExt cx="937" cy="508"/>
              </a:xfrm>
            </p:grpSpPr>
            <p:sp>
              <p:nvSpPr>
                <p:cNvPr id="9289" name="Rectangle 89"/>
                <p:cNvSpPr>
                  <a:spLocks noChangeArrowheads="1"/>
                </p:cNvSpPr>
                <p:nvPr/>
              </p:nvSpPr>
              <p:spPr bwMode="auto">
                <a:xfrm>
                  <a:off x="1534" y="2787"/>
                  <a:ext cx="749" cy="277"/>
                </a:xfrm>
                <a:prstGeom prst="rect">
                  <a:avLst/>
                </a:prstGeom>
                <a:solidFill>
                  <a:srgbClr val="00A0FF"/>
                </a:solidFill>
                <a:ln w="11113">
                  <a:solidFill>
                    <a:srgbClr val="00A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b="1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 b="0"/>
                </a:p>
              </p:txBody>
            </p:sp>
            <p:sp>
              <p:nvSpPr>
                <p:cNvPr id="9290" name="Rectangle 90"/>
                <p:cNvSpPr>
                  <a:spLocks noChangeArrowheads="1"/>
                </p:cNvSpPr>
                <p:nvPr/>
              </p:nvSpPr>
              <p:spPr bwMode="auto">
                <a:xfrm>
                  <a:off x="1534" y="2787"/>
                  <a:ext cx="749" cy="277"/>
                </a:xfrm>
                <a:prstGeom prst="rect">
                  <a:avLst/>
                </a:prstGeom>
                <a:noFill/>
                <a:ln w="11113">
                  <a:solidFill>
                    <a:srgbClr val="00A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b="1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 b="0"/>
                </a:p>
              </p:txBody>
            </p:sp>
            <p:sp>
              <p:nvSpPr>
                <p:cNvPr id="9291" name="Line 92"/>
                <p:cNvSpPr>
                  <a:spLocks noChangeShapeType="1"/>
                </p:cNvSpPr>
                <p:nvPr/>
              </p:nvSpPr>
              <p:spPr bwMode="auto">
                <a:xfrm>
                  <a:off x="1521" y="3067"/>
                  <a:ext cx="766" cy="1"/>
                </a:xfrm>
                <a:prstGeom prst="line">
                  <a:avLst/>
                </a:prstGeom>
                <a:noFill/>
                <a:ln w="11113">
                  <a:solidFill>
                    <a:srgbClr val="003E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292" name="Group 96"/>
                <p:cNvGrpSpPr>
                  <a:grpSpLocks/>
                </p:cNvGrpSpPr>
                <p:nvPr/>
              </p:nvGrpSpPr>
              <p:grpSpPr bwMode="auto">
                <a:xfrm>
                  <a:off x="2185" y="2980"/>
                  <a:ext cx="81" cy="67"/>
                  <a:chOff x="2102" y="2446"/>
                  <a:chExt cx="68" cy="61"/>
                </a:xfrm>
              </p:grpSpPr>
              <p:sp>
                <p:nvSpPr>
                  <p:cNvPr id="9352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2102" y="2446"/>
                    <a:ext cx="68" cy="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53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2461"/>
                    <a:ext cx="38" cy="31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293" name="Group 99"/>
                <p:cNvGrpSpPr>
                  <a:grpSpLocks/>
                </p:cNvGrpSpPr>
                <p:nvPr/>
              </p:nvGrpSpPr>
              <p:grpSpPr bwMode="auto">
                <a:xfrm>
                  <a:off x="1991" y="2896"/>
                  <a:ext cx="73" cy="69"/>
                  <a:chOff x="1939" y="2370"/>
                  <a:chExt cx="61" cy="62"/>
                </a:xfrm>
              </p:grpSpPr>
              <p:sp>
                <p:nvSpPr>
                  <p:cNvPr id="9350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939" y="2370"/>
                    <a:ext cx="61" cy="62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51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947" y="2378"/>
                    <a:ext cx="38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294" name="Group 102"/>
                <p:cNvGrpSpPr>
                  <a:grpSpLocks/>
                </p:cNvGrpSpPr>
                <p:nvPr/>
              </p:nvGrpSpPr>
              <p:grpSpPr bwMode="auto">
                <a:xfrm>
                  <a:off x="1877" y="2905"/>
                  <a:ext cx="72" cy="60"/>
                  <a:chOff x="1844" y="2378"/>
                  <a:chExt cx="60" cy="54"/>
                </a:xfrm>
              </p:grpSpPr>
              <p:sp>
                <p:nvSpPr>
                  <p:cNvPr id="934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1844" y="2378"/>
                    <a:ext cx="60" cy="54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49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1851" y="2386"/>
                    <a:ext cx="38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295" name="Group 105"/>
                <p:cNvGrpSpPr>
                  <a:grpSpLocks/>
                </p:cNvGrpSpPr>
                <p:nvPr/>
              </p:nvGrpSpPr>
              <p:grpSpPr bwMode="auto">
                <a:xfrm>
                  <a:off x="1745" y="2888"/>
                  <a:ext cx="81" cy="69"/>
                  <a:chOff x="1733" y="2363"/>
                  <a:chExt cx="68" cy="62"/>
                </a:xfrm>
              </p:grpSpPr>
              <p:sp>
                <p:nvSpPr>
                  <p:cNvPr id="934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1733" y="2363"/>
                    <a:ext cx="68" cy="62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47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748" y="2378"/>
                    <a:ext cx="38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296" name="Group 108"/>
                <p:cNvGrpSpPr>
                  <a:grpSpLocks/>
                </p:cNvGrpSpPr>
                <p:nvPr/>
              </p:nvGrpSpPr>
              <p:grpSpPr bwMode="auto">
                <a:xfrm>
                  <a:off x="1622" y="2896"/>
                  <a:ext cx="72" cy="69"/>
                  <a:chOff x="1630" y="2370"/>
                  <a:chExt cx="60" cy="62"/>
                </a:xfrm>
              </p:grpSpPr>
              <p:sp>
                <p:nvSpPr>
                  <p:cNvPr id="9344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1630" y="2370"/>
                    <a:ext cx="60" cy="62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45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637" y="2386"/>
                    <a:ext cx="38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297" name="Group 111"/>
                <p:cNvGrpSpPr>
                  <a:grpSpLocks/>
                </p:cNvGrpSpPr>
                <p:nvPr/>
              </p:nvGrpSpPr>
              <p:grpSpPr bwMode="auto">
                <a:xfrm>
                  <a:off x="2105" y="2980"/>
                  <a:ext cx="73" cy="67"/>
                  <a:chOff x="2035" y="2446"/>
                  <a:chExt cx="61" cy="61"/>
                </a:xfrm>
              </p:grpSpPr>
              <p:sp>
                <p:nvSpPr>
                  <p:cNvPr id="9342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2035" y="2446"/>
                    <a:ext cx="61" cy="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43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2043" y="2461"/>
                    <a:ext cx="38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298" name="Group 114"/>
                <p:cNvGrpSpPr>
                  <a:grpSpLocks/>
                </p:cNvGrpSpPr>
                <p:nvPr/>
              </p:nvGrpSpPr>
              <p:grpSpPr bwMode="auto">
                <a:xfrm>
                  <a:off x="2009" y="2980"/>
                  <a:ext cx="72" cy="67"/>
                  <a:chOff x="1954" y="2446"/>
                  <a:chExt cx="61" cy="61"/>
                </a:xfrm>
              </p:grpSpPr>
              <p:sp>
                <p:nvSpPr>
                  <p:cNvPr id="9340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954" y="2446"/>
                    <a:ext cx="61" cy="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41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962" y="2461"/>
                    <a:ext cx="38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299" name="Group 117"/>
                <p:cNvGrpSpPr>
                  <a:grpSpLocks/>
                </p:cNvGrpSpPr>
                <p:nvPr/>
              </p:nvGrpSpPr>
              <p:grpSpPr bwMode="auto">
                <a:xfrm>
                  <a:off x="1912" y="2988"/>
                  <a:ext cx="72" cy="59"/>
                  <a:chOff x="1873" y="2453"/>
                  <a:chExt cx="60" cy="54"/>
                </a:xfrm>
              </p:grpSpPr>
              <p:sp>
                <p:nvSpPr>
                  <p:cNvPr id="9338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873" y="2453"/>
                    <a:ext cx="60" cy="54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39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880" y="2461"/>
                    <a:ext cx="39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300" name="Group 120"/>
                <p:cNvGrpSpPr>
                  <a:grpSpLocks/>
                </p:cNvGrpSpPr>
                <p:nvPr/>
              </p:nvGrpSpPr>
              <p:grpSpPr bwMode="auto">
                <a:xfrm>
                  <a:off x="1797" y="2980"/>
                  <a:ext cx="73" cy="67"/>
                  <a:chOff x="1777" y="2446"/>
                  <a:chExt cx="61" cy="61"/>
                </a:xfrm>
              </p:grpSpPr>
              <p:sp>
                <p:nvSpPr>
                  <p:cNvPr id="9336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777" y="2446"/>
                    <a:ext cx="61" cy="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37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784" y="2461"/>
                    <a:ext cx="39" cy="31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301" name="Group 123"/>
                <p:cNvGrpSpPr>
                  <a:grpSpLocks/>
                </p:cNvGrpSpPr>
                <p:nvPr/>
              </p:nvGrpSpPr>
              <p:grpSpPr bwMode="auto">
                <a:xfrm>
                  <a:off x="1683" y="2988"/>
                  <a:ext cx="73" cy="59"/>
                  <a:chOff x="1681" y="2453"/>
                  <a:chExt cx="61" cy="54"/>
                </a:xfrm>
              </p:grpSpPr>
              <p:sp>
                <p:nvSpPr>
                  <p:cNvPr id="9334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681" y="2453"/>
                    <a:ext cx="61" cy="54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35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2461"/>
                    <a:ext cx="45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302" name="Group 126"/>
                <p:cNvGrpSpPr>
                  <a:grpSpLocks/>
                </p:cNvGrpSpPr>
                <p:nvPr/>
              </p:nvGrpSpPr>
              <p:grpSpPr bwMode="auto">
                <a:xfrm>
                  <a:off x="1550" y="2980"/>
                  <a:ext cx="73" cy="67"/>
                  <a:chOff x="1570" y="2446"/>
                  <a:chExt cx="61" cy="61"/>
                </a:xfrm>
              </p:grpSpPr>
              <p:sp>
                <p:nvSpPr>
                  <p:cNvPr id="9332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1570" y="2446"/>
                    <a:ext cx="61" cy="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33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1578" y="2461"/>
                    <a:ext cx="38" cy="31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303" name="Group 129"/>
                <p:cNvGrpSpPr>
                  <a:grpSpLocks/>
                </p:cNvGrpSpPr>
                <p:nvPr/>
              </p:nvGrpSpPr>
              <p:grpSpPr bwMode="auto">
                <a:xfrm>
                  <a:off x="1568" y="2822"/>
                  <a:ext cx="73" cy="67"/>
                  <a:chOff x="1585" y="2303"/>
                  <a:chExt cx="61" cy="61"/>
                </a:xfrm>
              </p:grpSpPr>
              <p:sp>
                <p:nvSpPr>
                  <p:cNvPr id="9330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1585" y="2303"/>
                    <a:ext cx="61" cy="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31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593" y="2318"/>
                    <a:ext cx="38" cy="31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304" name="Group 132"/>
                <p:cNvGrpSpPr>
                  <a:grpSpLocks/>
                </p:cNvGrpSpPr>
                <p:nvPr/>
              </p:nvGrpSpPr>
              <p:grpSpPr bwMode="auto">
                <a:xfrm>
                  <a:off x="1961" y="2835"/>
                  <a:ext cx="73" cy="68"/>
                  <a:chOff x="2035" y="2228"/>
                  <a:chExt cx="61" cy="61"/>
                </a:xfrm>
              </p:grpSpPr>
              <p:sp>
                <p:nvSpPr>
                  <p:cNvPr id="9328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2035" y="2228"/>
                    <a:ext cx="61" cy="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29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2043" y="2243"/>
                    <a:ext cx="38" cy="31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305" name="Group 135"/>
                <p:cNvGrpSpPr>
                  <a:grpSpLocks/>
                </p:cNvGrpSpPr>
                <p:nvPr/>
              </p:nvGrpSpPr>
              <p:grpSpPr bwMode="auto">
                <a:xfrm>
                  <a:off x="1674" y="2822"/>
                  <a:ext cx="72" cy="67"/>
                  <a:chOff x="1674" y="2303"/>
                  <a:chExt cx="60" cy="61"/>
                </a:xfrm>
              </p:grpSpPr>
              <p:sp>
                <p:nvSpPr>
                  <p:cNvPr id="9326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674" y="2303"/>
                    <a:ext cx="60" cy="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27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1681" y="2318"/>
                    <a:ext cx="38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306" name="Group 138"/>
                <p:cNvGrpSpPr>
                  <a:grpSpLocks/>
                </p:cNvGrpSpPr>
                <p:nvPr/>
              </p:nvGrpSpPr>
              <p:grpSpPr bwMode="auto">
                <a:xfrm>
                  <a:off x="1763" y="2813"/>
                  <a:ext cx="71" cy="69"/>
                  <a:chOff x="1748" y="2295"/>
                  <a:chExt cx="60" cy="62"/>
                </a:xfrm>
              </p:grpSpPr>
              <p:sp>
                <p:nvSpPr>
                  <p:cNvPr id="9324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1748" y="2295"/>
                    <a:ext cx="60" cy="62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25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1755" y="2310"/>
                    <a:ext cx="38" cy="32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307" name="Group 141"/>
                <p:cNvGrpSpPr>
                  <a:grpSpLocks/>
                </p:cNvGrpSpPr>
                <p:nvPr/>
              </p:nvGrpSpPr>
              <p:grpSpPr bwMode="auto">
                <a:xfrm>
                  <a:off x="1830" y="2813"/>
                  <a:ext cx="71" cy="67"/>
                  <a:chOff x="1851" y="2273"/>
                  <a:chExt cx="60" cy="61"/>
                </a:xfrm>
              </p:grpSpPr>
              <p:sp>
                <p:nvSpPr>
                  <p:cNvPr id="9322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851" y="2273"/>
                    <a:ext cx="60" cy="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23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858" y="2280"/>
                    <a:ext cx="39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308" name="Group 144"/>
                <p:cNvGrpSpPr>
                  <a:grpSpLocks/>
                </p:cNvGrpSpPr>
                <p:nvPr/>
              </p:nvGrpSpPr>
              <p:grpSpPr bwMode="auto">
                <a:xfrm>
                  <a:off x="2079" y="2822"/>
                  <a:ext cx="73" cy="67"/>
                  <a:chOff x="2013" y="2303"/>
                  <a:chExt cx="61" cy="61"/>
                </a:xfrm>
              </p:grpSpPr>
              <p:sp>
                <p:nvSpPr>
                  <p:cNvPr id="9320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2013" y="2303"/>
                    <a:ext cx="61" cy="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21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2021" y="2310"/>
                    <a:ext cx="38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309" name="Group 147"/>
                <p:cNvGrpSpPr>
                  <a:grpSpLocks/>
                </p:cNvGrpSpPr>
                <p:nvPr/>
              </p:nvGrpSpPr>
              <p:grpSpPr bwMode="auto">
                <a:xfrm>
                  <a:off x="2183" y="2837"/>
                  <a:ext cx="82" cy="68"/>
                  <a:chOff x="2087" y="2280"/>
                  <a:chExt cx="68" cy="62"/>
                </a:xfrm>
              </p:grpSpPr>
              <p:sp>
                <p:nvSpPr>
                  <p:cNvPr id="9318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2087" y="2280"/>
                    <a:ext cx="68" cy="62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19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2102" y="2288"/>
                    <a:ext cx="38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310" name="Group 150"/>
                <p:cNvGrpSpPr>
                  <a:grpSpLocks/>
                </p:cNvGrpSpPr>
                <p:nvPr/>
              </p:nvGrpSpPr>
              <p:grpSpPr bwMode="auto">
                <a:xfrm>
                  <a:off x="2089" y="2905"/>
                  <a:ext cx="71" cy="60"/>
                  <a:chOff x="2021" y="2378"/>
                  <a:chExt cx="60" cy="54"/>
                </a:xfrm>
              </p:grpSpPr>
              <p:sp>
                <p:nvSpPr>
                  <p:cNvPr id="9316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2021" y="2378"/>
                    <a:ext cx="60" cy="54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17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2028" y="2386"/>
                    <a:ext cx="38" cy="39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grpSp>
              <p:nvGrpSpPr>
                <p:cNvPr id="9311" name="Group 153"/>
                <p:cNvGrpSpPr>
                  <a:grpSpLocks/>
                </p:cNvGrpSpPr>
                <p:nvPr/>
              </p:nvGrpSpPr>
              <p:grpSpPr bwMode="auto">
                <a:xfrm>
                  <a:off x="2209" y="2896"/>
                  <a:ext cx="72" cy="60"/>
                  <a:chOff x="2102" y="2363"/>
                  <a:chExt cx="60" cy="54"/>
                </a:xfrm>
              </p:grpSpPr>
              <p:sp>
                <p:nvSpPr>
                  <p:cNvPr id="9314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2102" y="2363"/>
                    <a:ext cx="60" cy="54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1113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  <p:sp>
                <p:nvSpPr>
                  <p:cNvPr id="9315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2370"/>
                    <a:ext cx="38" cy="40"/>
                  </a:xfrm>
                  <a:prstGeom prst="ellipse">
                    <a:avLst/>
                  </a:prstGeom>
                  <a:solidFill>
                    <a:srgbClr val="003ECC"/>
                  </a:solidFill>
                  <a:ln w="11113">
                    <a:solidFill>
                      <a:srgbClr val="003E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–"/>
                      <a:defRPr sz="2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0"/>
                  </a:p>
                </p:txBody>
              </p:sp>
            </p:grpSp>
            <p:sp>
              <p:nvSpPr>
                <p:cNvPr id="9312" name="Arc 157"/>
                <p:cNvSpPr>
                  <a:spLocks/>
                </p:cNvSpPr>
                <p:nvPr/>
              </p:nvSpPr>
              <p:spPr bwMode="auto">
                <a:xfrm flipV="1">
                  <a:off x="2344" y="2560"/>
                  <a:ext cx="79" cy="289"/>
                </a:xfrm>
                <a:custGeom>
                  <a:avLst/>
                  <a:gdLst>
                    <a:gd name="T0" fmla="*/ 0 w 37346"/>
                    <a:gd name="T1" fmla="*/ 0 h 43200"/>
                    <a:gd name="T2" fmla="*/ 0 w 37346"/>
                    <a:gd name="T3" fmla="*/ 0 h 43200"/>
                    <a:gd name="T4" fmla="*/ 0 w 3734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7346" h="43200" fill="none" extrusionOk="0">
                      <a:moveTo>
                        <a:pt x="3023" y="4144"/>
                      </a:moveTo>
                      <a:cubicBezTo>
                        <a:pt x="6718" y="1451"/>
                        <a:pt x="11173" y="-1"/>
                        <a:pt x="15746" y="-1"/>
                      </a:cubicBezTo>
                      <a:cubicBezTo>
                        <a:pt x="27675" y="0"/>
                        <a:pt x="37346" y="9670"/>
                        <a:pt x="37346" y="21600"/>
                      </a:cubicBezTo>
                      <a:cubicBezTo>
                        <a:pt x="37346" y="33529"/>
                        <a:pt x="27675" y="43200"/>
                        <a:pt x="15746" y="43200"/>
                      </a:cubicBezTo>
                      <a:cubicBezTo>
                        <a:pt x="9781" y="43199"/>
                        <a:pt x="4082" y="40733"/>
                        <a:pt x="0" y="36385"/>
                      </a:cubicBezTo>
                    </a:path>
                    <a:path w="37346" h="43200" stroke="0" extrusionOk="0">
                      <a:moveTo>
                        <a:pt x="3023" y="4144"/>
                      </a:moveTo>
                      <a:cubicBezTo>
                        <a:pt x="6718" y="1451"/>
                        <a:pt x="11173" y="-1"/>
                        <a:pt x="15746" y="-1"/>
                      </a:cubicBezTo>
                      <a:cubicBezTo>
                        <a:pt x="27675" y="0"/>
                        <a:pt x="37346" y="9670"/>
                        <a:pt x="37346" y="21600"/>
                      </a:cubicBezTo>
                      <a:cubicBezTo>
                        <a:pt x="37346" y="33529"/>
                        <a:pt x="27675" y="43200"/>
                        <a:pt x="15746" y="43200"/>
                      </a:cubicBezTo>
                      <a:cubicBezTo>
                        <a:pt x="9781" y="43199"/>
                        <a:pt x="4082" y="40733"/>
                        <a:pt x="0" y="36385"/>
                      </a:cubicBezTo>
                      <a:lnTo>
                        <a:pt x="15746" y="21600"/>
                      </a:lnTo>
                      <a:lnTo>
                        <a:pt x="3023" y="4144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313" name="Rectangle 158"/>
                <p:cNvSpPr>
                  <a:spLocks noChangeArrowheads="1"/>
                </p:cNvSpPr>
                <p:nvPr/>
              </p:nvSpPr>
              <p:spPr bwMode="auto">
                <a:xfrm>
                  <a:off x="2290" y="2653"/>
                  <a:ext cx="168" cy="12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b="1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 b="0"/>
                </a:p>
              </p:txBody>
            </p:sp>
          </p:grpSp>
          <p:sp>
            <p:nvSpPr>
              <p:cNvPr id="9286" name="Line 159"/>
              <p:cNvSpPr>
                <a:spLocks noChangeShapeType="1"/>
              </p:cNvSpPr>
              <p:nvPr/>
            </p:nvSpPr>
            <p:spPr bwMode="auto">
              <a:xfrm>
                <a:off x="2136" y="2128"/>
                <a:ext cx="0" cy="2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7" name="Line 78"/>
              <p:cNvSpPr>
                <a:spLocks noChangeShapeType="1"/>
              </p:cNvSpPr>
              <p:nvPr/>
            </p:nvSpPr>
            <p:spPr bwMode="auto">
              <a:xfrm flipH="1">
                <a:off x="2213" y="1362"/>
                <a:ext cx="1" cy="28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8" name="Line 18"/>
              <p:cNvSpPr>
                <a:spLocks noChangeShapeType="1"/>
              </p:cNvSpPr>
              <p:nvPr/>
            </p:nvSpPr>
            <p:spPr bwMode="auto">
              <a:xfrm>
                <a:off x="1976" y="1365"/>
                <a:ext cx="326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219" name="Text Box 164"/>
          <p:cNvSpPr txBox="1">
            <a:spLocks noChangeArrowheads="1"/>
          </p:cNvSpPr>
          <p:nvPr/>
        </p:nvSpPr>
        <p:spPr bwMode="auto">
          <a:xfrm>
            <a:off x="6135688" y="1244600"/>
            <a:ext cx="2559050" cy="1631950"/>
          </a:xfrm>
          <a:prstGeom prst="rect">
            <a:avLst/>
          </a:prstGeom>
          <a:solidFill>
            <a:srgbClr val="FCFE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914400" indent="-45720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371600" indent="-45720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828800" indent="-45720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286000" indent="-45720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743200" indent="-4572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3200400" indent="-4572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657600" indent="-4572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4114800" indent="-4572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/>
              <a:t>Steps</a:t>
            </a:r>
          </a:p>
          <a:p>
            <a:pPr>
              <a:buFontTx/>
              <a:buAutoNum type="arabicPeriod"/>
            </a:pPr>
            <a:r>
              <a:rPr lang="en-US" altLang="en-US" sz="1600" b="1"/>
              <a:t>Droplet generation</a:t>
            </a:r>
          </a:p>
          <a:p>
            <a:pPr>
              <a:buFontTx/>
              <a:buAutoNum type="arabicPeriod"/>
            </a:pPr>
            <a:r>
              <a:rPr lang="en-US" altLang="en-US" sz="1600" b="1"/>
              <a:t>Curing</a:t>
            </a:r>
          </a:p>
          <a:p>
            <a:pPr>
              <a:buFontTx/>
              <a:buAutoNum type="arabicPeriod"/>
            </a:pPr>
            <a:r>
              <a:rPr lang="en-US" altLang="en-US" sz="1600" b="1"/>
              <a:t>Inner water removal &amp; drying</a:t>
            </a:r>
          </a:p>
          <a:p>
            <a:pPr>
              <a:buFontTx/>
              <a:buAutoNum type="arabicPeriod"/>
            </a:pPr>
            <a:r>
              <a:rPr lang="en-US" altLang="en-US" sz="1600" b="1"/>
              <a:t>Characterization</a:t>
            </a:r>
          </a:p>
        </p:txBody>
      </p:sp>
      <p:sp>
        <p:nvSpPr>
          <p:cNvPr id="922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Microencapsulation is a high volume technique </a:t>
            </a:r>
            <a:br>
              <a:rPr lang="en-US" altLang="en-US" dirty="0" smtClean="0"/>
            </a:br>
            <a:r>
              <a:rPr lang="en-US" altLang="en-US" dirty="0" smtClean="0"/>
              <a:t>for fabrication of polymeric shells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758782" y="5551243"/>
            <a:ext cx="7410536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pPr algn="ctr" eaLnBrk="1" hangingPunct="1">
              <a:defRPr/>
            </a:pPr>
            <a:r>
              <a:rPr lang="en-US" dirty="0" smtClean="0"/>
              <a:t>Hundreds to thousands of shells can be fabricated in a single batch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152650" y="3875088"/>
            <a:ext cx="1212850" cy="9128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"/>
          <p:cNvSpPr>
            <a:spLocks noGrp="1"/>
          </p:cNvSpPr>
          <p:nvPr>
            <p:ph type="title" idx="4294967295"/>
          </p:nvPr>
        </p:nvSpPr>
        <p:spPr>
          <a:xfrm>
            <a:off x="-7938" y="217488"/>
            <a:ext cx="9144001" cy="492125"/>
          </a:xfrm>
        </p:spPr>
        <p:txBody>
          <a:bodyPr/>
          <a:lstStyle/>
          <a:p>
            <a:r>
              <a:rPr lang="en-US" altLang="en-US" smtClean="0"/>
              <a:t>Microencapsulation in the Droplet Generator</a:t>
            </a:r>
          </a:p>
        </p:txBody>
      </p:sp>
      <p:pic>
        <p:nvPicPr>
          <p:cNvPr id="7" name="Droplet Ru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077" y="1099038"/>
            <a:ext cx="7403185" cy="4934881"/>
          </a:xfrm>
        </p:spPr>
      </p:pic>
    </p:spTree>
    <p:extLst>
      <p:ext uri="{BB962C8B-B14F-4D97-AF65-F5344CB8AC3E}">
        <p14:creationId xmlns:p14="http://schemas.microsoft.com/office/powerpoint/2010/main" val="79400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07545" y="1790131"/>
            <a:ext cx="56610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Century Gothic" charset="0"/>
                <a:ea typeface="+mn-ea"/>
              </a:rPr>
              <a:t>Poly(α-</a:t>
            </a:r>
            <a:r>
              <a:rPr lang="en-US" sz="2800" b="1" dirty="0" err="1" smtClean="0">
                <a:solidFill>
                  <a:schemeClr val="bg1"/>
                </a:solidFill>
                <a:latin typeface="Century Gothic" charset="0"/>
                <a:ea typeface="+mn-ea"/>
              </a:rPr>
              <a:t>methylstyrene</a:t>
            </a:r>
            <a:r>
              <a:rPr lang="en-US" sz="2800" b="1" dirty="0" smtClean="0">
                <a:solidFill>
                  <a:schemeClr val="bg1"/>
                </a:solidFill>
                <a:latin typeface="Century Gothic" charset="0"/>
                <a:ea typeface="+mn-ea"/>
              </a:rPr>
              <a:t>) Shell Fabrication Status</a:t>
            </a:r>
            <a:endParaRPr lang="en-US" sz="2800" b="1" dirty="0">
              <a:solidFill>
                <a:schemeClr val="bg1"/>
              </a:solidFill>
              <a:latin typeface="Century Gothic" charset="0"/>
              <a:ea typeface="+mn-ea"/>
            </a:endParaRPr>
          </a:p>
        </p:txBody>
      </p:sp>
      <p:pic>
        <p:nvPicPr>
          <p:cNvPr id="10244" name="Picture 4" descr="Image result for poly alpha methylstyr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548" y="2979552"/>
            <a:ext cx="1801017" cy="266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0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807" y="3214297"/>
            <a:ext cx="9226509" cy="474011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U</a:t>
            </a:r>
            <a:r>
              <a:rPr lang="en-US" sz="1800" dirty="0" smtClean="0"/>
              <a:t>nusually poor PAMS pyrolysis residue linked to one PAMS lot in 2017</a:t>
            </a:r>
          </a:p>
          <a:p>
            <a:pPr marL="0" indent="0">
              <a:buNone/>
            </a:pPr>
            <a:endParaRPr lang="en-US" sz="1000" u="sng" dirty="0" smtClean="0"/>
          </a:p>
          <a:p>
            <a:pPr marL="0" indent="0">
              <a:buNone/>
            </a:pPr>
            <a:r>
              <a:rPr lang="en-US" sz="1800" i="1" u="sng" dirty="0" smtClean="0">
                <a:solidFill>
                  <a:schemeClr val="accent1">
                    <a:lumMod val="75000"/>
                  </a:schemeClr>
                </a:solidFill>
              </a:rPr>
              <a:t>Ensuring long term supply of residue-free PAMS is essential</a:t>
            </a:r>
            <a:endParaRPr lang="en-US" sz="1800" i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dirty="0" smtClean="0"/>
              <a:t>Additional lots of PAMS from the existing supplier have been </a:t>
            </a:r>
            <a:br>
              <a:rPr lang="en-US" sz="1800" dirty="0" smtClean="0"/>
            </a:br>
            <a:r>
              <a:rPr lang="en-US" sz="1800" dirty="0" smtClean="0"/>
              <a:t>pre-qualified as residue-free—multi-year inventory of qualified material</a:t>
            </a:r>
          </a:p>
          <a:p>
            <a:r>
              <a:rPr lang="en-US" sz="1800" dirty="0" smtClean="0"/>
              <a:t>Shells were fabricated from material from alternate vendors </a:t>
            </a:r>
            <a:endParaRPr lang="en-US" sz="1800" dirty="0"/>
          </a:p>
          <a:p>
            <a:r>
              <a:rPr lang="en-US" sz="1800" dirty="0"/>
              <a:t>W</a:t>
            </a:r>
            <a:r>
              <a:rPr lang="en-US" sz="1800" dirty="0" smtClean="0"/>
              <a:t>orked with the existing supplier to improve the quality of the material</a:t>
            </a:r>
          </a:p>
          <a:p>
            <a:r>
              <a:rPr lang="en-US" sz="1800" dirty="0" smtClean="0"/>
              <a:t>Synthesis of small lots of PAMS at GA to ensure supply of high quality, </a:t>
            </a:r>
            <a:br>
              <a:rPr lang="en-US" sz="1800" dirty="0" smtClean="0"/>
            </a:br>
            <a:r>
              <a:rPr lang="en-US" sz="1800" dirty="0" smtClean="0"/>
              <a:t>residue-free PAMS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Last year, efforts have focused on </a:t>
            </a:r>
            <a:br>
              <a:rPr lang="en-US" dirty="0" smtClean="0"/>
            </a:br>
            <a:r>
              <a:rPr lang="en-US" dirty="0" smtClean="0"/>
              <a:t>ensuring the quality of the PAMS feed material</a:t>
            </a:r>
            <a:endParaRPr lang="en-US" dirty="0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 t="4143" r="15015" b="7285"/>
          <a:stretch>
            <a:fillRect/>
          </a:stretch>
        </p:blipFill>
        <p:spPr bwMode="auto">
          <a:xfrm>
            <a:off x="6060803" y="944681"/>
            <a:ext cx="2294398" cy="223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70" y="1158302"/>
            <a:ext cx="3324499" cy="172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69421" y="1350547"/>
            <a:ext cx="1977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Examples of 2017 </a:t>
            </a:r>
            <a:r>
              <a:rPr lang="en-US" b="1" dirty="0"/>
              <a:t>P</a:t>
            </a:r>
            <a:r>
              <a:rPr lang="en-US" b="1" dirty="0" smtClean="0"/>
              <a:t>yro Residue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831715" y="1899427"/>
            <a:ext cx="934544" cy="19237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976851" y="1899427"/>
            <a:ext cx="1231151" cy="51594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72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Optical yield for GA-synthesized PAMS is already comparable to vendor-supplied material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7" b="3706"/>
          <a:stretch>
            <a:fillRect/>
          </a:stretch>
        </p:blipFill>
        <p:spPr bwMode="auto">
          <a:xfrm>
            <a:off x="309961" y="1200150"/>
            <a:ext cx="8501062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/>
          <p:cNvSpPr/>
          <p:nvPr/>
        </p:nvSpPr>
        <p:spPr>
          <a:xfrm rot="5400000">
            <a:off x="8341984" y="2000250"/>
            <a:ext cx="207962" cy="287338"/>
          </a:xfrm>
          <a:prstGeom prst="leftBrace">
            <a:avLst>
              <a:gd name="adj1" fmla="val 8333"/>
              <a:gd name="adj2" fmla="val 5303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38620" y="1069975"/>
            <a:ext cx="1597025" cy="739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/>
              <a:t>GA-PAMS has typical optical passing rate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8132" y="1246188"/>
            <a:ext cx="2182813" cy="7381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/>
              <a:t>Lower pass rate for PAMS from an alternate supplier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01420" y="1984375"/>
            <a:ext cx="0" cy="13160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97888" y="6084916"/>
            <a:ext cx="764771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2017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56234" y="6084916"/>
            <a:ext cx="764771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2018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217920" y="6084916"/>
            <a:ext cx="249381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42629" y="6087687"/>
            <a:ext cx="527529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87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GA-fabricated PAMS material matches optical quality of supplier-provided PAMS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085850"/>
            <a:ext cx="423545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8" t="48177" r="53023" b="44914"/>
          <a:stretch>
            <a:fillRect/>
          </a:stretch>
        </p:blipFill>
        <p:spPr bwMode="auto">
          <a:xfrm>
            <a:off x="133350" y="1085850"/>
            <a:ext cx="1825625" cy="16986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14350" y="5336799"/>
            <a:ext cx="37679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PAMS180226-A, </a:t>
            </a:r>
            <a:br>
              <a:rPr lang="en-US" altLang="en-US" sz="1800" dirty="0"/>
            </a:br>
            <a:r>
              <a:rPr lang="en-US" altLang="en-US" sz="1800" dirty="0"/>
              <a:t>Typical </a:t>
            </a:r>
            <a:r>
              <a:rPr lang="en-US" altLang="en-US" sz="1800" dirty="0" smtClean="0"/>
              <a:t>Vendor-Supplied </a:t>
            </a:r>
            <a:r>
              <a:rPr lang="en-US" altLang="en-US" sz="1800" dirty="0"/>
              <a:t>PAMS</a:t>
            </a: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1085850"/>
            <a:ext cx="4257675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2" t="56200" r="54247" b="37132"/>
          <a:stretch>
            <a:fillRect/>
          </a:stretch>
        </p:blipFill>
        <p:spPr bwMode="auto">
          <a:xfrm>
            <a:off x="4668838" y="1085850"/>
            <a:ext cx="2006600" cy="16986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5668963" y="5341938"/>
            <a:ext cx="2725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PAMS180226-E, </a:t>
            </a:r>
            <a:br>
              <a:rPr lang="en-US" altLang="en-US" sz="1800"/>
            </a:br>
            <a:r>
              <a:rPr lang="en-US" altLang="en-US" sz="1800"/>
              <a:t>GA-Fabricated PAMS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14350" y="4910138"/>
            <a:ext cx="442913" cy="79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400050" y="4964113"/>
            <a:ext cx="993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200 </a:t>
            </a:r>
            <a:r>
              <a:rPr lang="el-GR" altLang="en-US" sz="1600">
                <a:solidFill>
                  <a:schemeClr val="bg1"/>
                </a:solidFill>
              </a:rPr>
              <a:t>μ</a:t>
            </a:r>
            <a:r>
              <a:rPr lang="en-US" altLang="en-US" sz="160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986338" y="4913313"/>
            <a:ext cx="442912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4872038" y="4968875"/>
            <a:ext cx="993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200 </a:t>
            </a:r>
            <a:r>
              <a:rPr lang="el-GR" altLang="en-US" sz="1600">
                <a:solidFill>
                  <a:schemeClr val="bg1"/>
                </a:solidFill>
              </a:rPr>
              <a:t>μ</a:t>
            </a:r>
            <a:r>
              <a:rPr lang="en-US" altLang="en-US" sz="160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668963" y="2787650"/>
            <a:ext cx="735012" cy="652463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403975" y="3413125"/>
            <a:ext cx="307975" cy="344488"/>
          </a:xfrm>
          <a:prstGeom prst="rect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149350" y="2794000"/>
            <a:ext cx="735013" cy="652463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884363" y="3419475"/>
            <a:ext cx="307975" cy="344488"/>
          </a:xfrm>
          <a:prstGeom prst="rect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225" y="1340277"/>
            <a:ext cx="2204979" cy="174290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991" y="3784261"/>
            <a:ext cx="5971540" cy="2376593"/>
          </a:xfrm>
        </p:spPr>
        <p:txBody>
          <a:bodyPr/>
          <a:lstStyle/>
          <a:p>
            <a:r>
              <a:rPr lang="en-US" sz="1600" dirty="0" smtClean="0"/>
              <a:t>“Star/spider cracks” &amp; depressions often form as a bubble nucleates during the removal of the inner water </a:t>
            </a:r>
          </a:p>
          <a:p>
            <a:r>
              <a:rPr lang="en-US" sz="1600" dirty="0" smtClean="0"/>
              <a:t>PSDI data for GDP often has a single depression with</a:t>
            </a:r>
            <a:r>
              <a:rPr lang="en-US" sz="1600" dirty="0"/>
              <a:t> </a:t>
            </a:r>
            <a:r>
              <a:rPr lang="en-US" sz="1600" dirty="0" smtClean="0"/>
              <a:t>dimensions characteristic of star cracks</a:t>
            </a:r>
          </a:p>
          <a:p>
            <a:r>
              <a:rPr lang="en-US" sz="1600" dirty="0" smtClean="0"/>
              <a:t>Production PAMS shells rejected for star cracks:</a:t>
            </a:r>
          </a:p>
          <a:p>
            <a:pPr lvl="1"/>
            <a:r>
              <a:rPr lang="en-US" sz="1600" dirty="0" smtClean="0"/>
              <a:t>10-40% of PAMS shells with standard AZ100 culling</a:t>
            </a:r>
          </a:p>
          <a:p>
            <a:pPr lvl="1"/>
            <a:r>
              <a:rPr lang="en-US" sz="1600" dirty="0" smtClean="0"/>
              <a:t>~30-60% of PAMS shells on new robotic </a:t>
            </a:r>
            <a:br>
              <a:rPr lang="en-US" sz="1600" dirty="0" smtClean="0"/>
            </a:br>
            <a:r>
              <a:rPr lang="en-US" sz="1600" dirty="0" smtClean="0"/>
              <a:t>culling station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“Star crack” reduction is another objective—will improve PAMS optical </a:t>
            </a:r>
            <a:r>
              <a:rPr lang="en-US" dirty="0"/>
              <a:t>y</a:t>
            </a:r>
            <a:r>
              <a:rPr lang="en-US" dirty="0" smtClean="0"/>
              <a:t>ield &amp; quality of NIF GDP capsules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6" t="19208" r="-119" b="70941"/>
          <a:stretch/>
        </p:blipFill>
        <p:spPr>
          <a:xfrm>
            <a:off x="8135612" y="1340276"/>
            <a:ext cx="934587" cy="1731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1" t="13010" b="82272"/>
          <a:stretch/>
        </p:blipFill>
        <p:spPr>
          <a:xfrm>
            <a:off x="8827485" y="1598373"/>
            <a:ext cx="189064" cy="9776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35447" y="1365115"/>
            <a:ext cx="1342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/>
              <a:t>~150 µm diameter </a:t>
            </a:r>
            <a:br>
              <a:rPr lang="en-US" sz="1000" b="1" dirty="0" smtClean="0"/>
            </a:br>
            <a:r>
              <a:rPr lang="en-US" sz="1000" b="1" dirty="0" smtClean="0"/>
              <a:t>100 nm deep</a:t>
            </a:r>
            <a:endParaRPr lang="en-US" sz="1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294668" y="4743857"/>
            <a:ext cx="2345374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NIF PSDI:</a:t>
            </a:r>
          </a:p>
          <a:p>
            <a:pPr algn="ctr"/>
            <a:r>
              <a:rPr lang="en-US" sz="1600" b="1" dirty="0" smtClean="0"/>
              <a:t>Fiducials added to star crack before coating</a:t>
            </a:r>
            <a:endParaRPr lang="en-US" sz="16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44" y="961064"/>
            <a:ext cx="2451045" cy="24510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24887" r="74962" b="64777"/>
          <a:stretch/>
        </p:blipFill>
        <p:spPr>
          <a:xfrm>
            <a:off x="1043075" y="1111745"/>
            <a:ext cx="917181" cy="778739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961" y="961063"/>
            <a:ext cx="2451045" cy="2451045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endCxn id="25" idx="3"/>
          </p:cNvCxnSpPr>
          <p:nvPr/>
        </p:nvCxnSpPr>
        <p:spPr>
          <a:xfrm flipH="1">
            <a:off x="836948" y="1612567"/>
            <a:ext cx="149493" cy="106908"/>
          </a:xfrm>
          <a:prstGeom prst="straightConnector1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Rectangle 24"/>
          <p:cNvSpPr/>
          <p:nvPr/>
        </p:nvSpPr>
        <p:spPr>
          <a:xfrm>
            <a:off x="629930" y="1612567"/>
            <a:ext cx="207018" cy="21381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891961" y="2892459"/>
            <a:ext cx="2451046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AZ100 image </a:t>
            </a:r>
            <a:br>
              <a:rPr lang="en-US" sz="1400" b="1" dirty="0" smtClean="0"/>
            </a:br>
            <a:r>
              <a:rPr lang="en-US" sz="1400" b="1" dirty="0" smtClean="0"/>
              <a:t>(No visible star cracks)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68369" y="2888888"/>
            <a:ext cx="2451046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Robotic culling image</a:t>
            </a:r>
            <a:br>
              <a:rPr lang="en-US" sz="1400" b="1" dirty="0" smtClean="0"/>
            </a:br>
            <a:r>
              <a:rPr lang="en-US" sz="1400" b="1" dirty="0" smtClean="0"/>
              <a:t>(Visible star crack)</a:t>
            </a:r>
            <a:endParaRPr lang="en-US" sz="1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25" y="2989555"/>
            <a:ext cx="3063373" cy="1505215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9" idx="0"/>
          </p:cNvCxnSpPr>
          <p:nvPr/>
        </p:nvCxnSpPr>
        <p:spPr>
          <a:xfrm flipV="1">
            <a:off x="6915943" y="2412671"/>
            <a:ext cx="103632" cy="12904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692110" y="3703123"/>
            <a:ext cx="447665" cy="3305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99F01323B78A4093D4F46EA6DB7EA3" ma:contentTypeVersion="4" ma:contentTypeDescription="Create a new document." ma:contentTypeScope="" ma:versionID="7742cfade932c68d324f2a601c53050d">
  <xsd:schema xmlns:xsd="http://www.w3.org/2001/XMLSchema" xmlns:xs="http://www.w3.org/2001/XMLSchema" xmlns:p="http://schemas.microsoft.com/office/2006/metadata/properties" xmlns:ns2="50f8ad0e-3adf-474a-b561-af233bba80c3" targetNamespace="http://schemas.microsoft.com/office/2006/metadata/properties" ma:root="true" ma:fieldsID="a49d7af71a723797aeff1ecbfca4d6bd" ns2:_="">
    <xsd:import namespace="50f8ad0e-3adf-474a-b561-af233bba80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8ad0e-3adf-474a-b561-af233bba80c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C3C08C-2DBB-4915-ACEC-DE1424879A7E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FB3B92E4-57E4-4E51-AFF0-521581AD87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f8ad0e-3adf-474a-b561-af233bba80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61C5A3-FDF8-42BB-8277-4A65E519ACB6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0f8ad0e-3adf-474a-b561-af233bba80c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14852</TotalTime>
  <Words>910</Words>
  <Application>Microsoft Office PowerPoint</Application>
  <PresentationFormat>On-screen Show (4:3)</PresentationFormat>
  <Paragraphs>210</Paragraphs>
  <Slides>25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MS PGothic</vt:lpstr>
      <vt:lpstr>MS PGothic</vt:lpstr>
      <vt:lpstr>Arial</vt:lpstr>
      <vt:lpstr>Calibri</vt:lpstr>
      <vt:lpstr>Century Gothic</vt:lpstr>
      <vt:lpstr>Helvetica</vt:lpstr>
      <vt:lpstr>Lucida Grande</vt:lpstr>
      <vt:lpstr>Times</vt:lpstr>
      <vt:lpstr>Times New Roman</vt:lpstr>
      <vt:lpstr>Office Theme</vt:lpstr>
      <vt:lpstr>PowerPoint Presentation</vt:lpstr>
      <vt:lpstr>GA uses microencapsulation to fabricate  many types of shells and beads</vt:lpstr>
      <vt:lpstr>Microencapsulation is a high volume technique  for fabrication of polymeric shells</vt:lpstr>
      <vt:lpstr>Microencapsulation in the Droplet Generator</vt:lpstr>
      <vt:lpstr>PowerPoint Presentation</vt:lpstr>
      <vt:lpstr>Last year, efforts have focused on  ensuring the quality of the PAMS feed material</vt:lpstr>
      <vt:lpstr>Optical yield for GA-synthesized PAMS is already comparable to vendor-supplied material</vt:lpstr>
      <vt:lpstr>GA-fabricated PAMS material matches optical quality of supplier-provided PAMS</vt:lpstr>
      <vt:lpstr>“Star crack” reduction is another objective—will improve PAMS optical yield &amp; quality of NIF GDP capsules</vt:lpstr>
      <vt:lpstr>Star cracks were assessed manually and  with automated defect statistics from the AZ100</vt:lpstr>
      <vt:lpstr>Promising conditions for star crack reduction were identified</vt:lpstr>
      <vt:lpstr>PowerPoint Presentation</vt:lpstr>
      <vt:lpstr>Recent microencapsulation R&amp;D efforts have focused on  reducing vacuoles in PS shells</vt:lpstr>
      <vt:lpstr>AFM is used to assess shell quality</vt:lpstr>
      <vt:lpstr>PS shells have better low modes than typical GDP </vt:lpstr>
      <vt:lpstr>Low modes are consistently low for batches  fabricated over a range of conditions</vt:lpstr>
      <vt:lpstr>Dark field microscopy can be used  to characterize submicron defects</vt:lpstr>
      <vt:lpstr>Quantitative dark field analysis is now being  used for process feedback</vt:lpstr>
      <vt:lpstr>Dark field defect counts of candidate batches are  much lower than typical GDP</vt:lpstr>
      <vt:lpstr>Maximum dark field defect size in candidate  batches has also been reduced</vt:lpstr>
      <vt:lpstr>Dark field analysis suggests some PS shells are close  to meeting the current LLE defect specification</vt:lpstr>
      <vt:lpstr>Wall uniformity comparable to that of GDP was maintained for recent process conditions</vt:lpstr>
      <vt:lpstr>PowerPoint Presentation</vt:lpstr>
      <vt:lpstr>GA Fabricated RF-lined GDP shells in support  of LANL wetted foam project 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whiskeysierra81@yahoo.com</cp:lastModifiedBy>
  <cp:revision>225</cp:revision>
  <cp:lastPrinted>2019-03-07T18:38:49Z</cp:lastPrinted>
  <dcterms:created xsi:type="dcterms:W3CDTF">2010-04-12T23:12:02Z</dcterms:created>
  <dcterms:modified xsi:type="dcterms:W3CDTF">2019-04-26T11:01:17Z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0x01010006369B9D3D75DB42A4294084EDAAF6E5</vt:lpwstr>
  </property>
  <property fmtid="{D5CDD505-2E9C-101B-9397-08002B2CF9AE}" pid="3" name="HeaderStyleDefinitions">
    <vt:lpwstr/>
  </property>
  <property fmtid="{D5CDD505-2E9C-101B-9397-08002B2CF9AE}" pid="4" name="RedirectURL">
    <vt:lpwstr/>
  </property>
  <property fmtid="{D5CDD505-2E9C-101B-9397-08002B2CF9AE}" pid="5" name="_dlc_DocId">
    <vt:lpwstr>XP2E3VQ6UM2P-190-613</vt:lpwstr>
  </property>
  <property fmtid="{D5CDD505-2E9C-101B-9397-08002B2CF9AE}" pid="6" name="_dlc_DocIdItemGuid">
    <vt:lpwstr>685bd1ca-85b4-4c53-8652-63f6b318bba1</vt:lpwstr>
  </property>
  <property fmtid="{D5CDD505-2E9C-101B-9397-08002B2CF9AE}" pid="7" name="_dlc_DocIdUrl">
    <vt:lpwstr>https://intranet.ga.com/Publications/_layouts/DocIdRedir.aspx?ID=XP2E3VQ6UM2P-190-613, XP2E3VQ6UM2P-190-613</vt:lpwstr>
  </property>
  <property fmtid="{D5CDD505-2E9C-101B-9397-08002B2CF9AE}" pid="8" name="display_urn:schemas-microsoft-com:office:office#Editor">
    <vt:lpwstr>Shamoun, Randy</vt:lpwstr>
  </property>
  <property fmtid="{D5CDD505-2E9C-101B-9397-08002B2CF9AE}" pid="9" name="display_urn:schemas-microsoft-com:office:office#Author">
    <vt:lpwstr>Shamoun, Randy</vt:lpwstr>
  </property>
</Properties>
</file>