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16"/>
  </p:notesMasterIdLst>
  <p:handoutMasterIdLst>
    <p:handoutMasterId r:id="rId17"/>
  </p:handoutMasterIdLst>
  <p:sldIdLst>
    <p:sldId id="546" r:id="rId2"/>
    <p:sldId id="901" r:id="rId3"/>
    <p:sldId id="904" r:id="rId4"/>
    <p:sldId id="905" r:id="rId5"/>
    <p:sldId id="907" r:id="rId6"/>
    <p:sldId id="883" r:id="rId7"/>
    <p:sldId id="902" r:id="rId8"/>
    <p:sldId id="891" r:id="rId9"/>
    <p:sldId id="884" r:id="rId10"/>
    <p:sldId id="886" r:id="rId11"/>
    <p:sldId id="885" r:id="rId12"/>
    <p:sldId id="906" r:id="rId13"/>
    <p:sldId id="894" r:id="rId14"/>
    <p:sldId id="682" r:id="rId1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9" autoAdjust="0"/>
    <p:restoredTop sz="96361" autoAdjust="0"/>
  </p:normalViewPr>
  <p:slideViewPr>
    <p:cSldViewPr snapToGrid="0">
      <p:cViewPr varScale="1">
        <p:scale>
          <a:sx n="105" d="100"/>
          <a:sy n="105" d="100"/>
        </p:scale>
        <p:origin x="12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81116B-359A-F744-B4C7-6780478B20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697" cy="456889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C95D48-936C-E444-BEA2-E0BB8BCDC0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753" y="0"/>
            <a:ext cx="2971697" cy="456889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fld id="{FEB64347-A067-47D1-8A0E-E7AC916700DE}" type="datetimeFigureOut">
              <a:rPr lang="en-US"/>
              <a:pPr>
                <a:defRPr/>
              </a:pPr>
              <a:t>4/22/19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D28CA-C905-C848-B468-0479418A3B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552"/>
            <a:ext cx="2971697" cy="456889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618A1-5C50-0C4C-B1A4-8256CB0137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753" y="8685552"/>
            <a:ext cx="2971697" cy="456889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fld id="{86EAAD05-9120-4DDB-A8EB-4CF83CC57A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F606A1-3E01-0344-8B83-5BF1023CC1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697" cy="456889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D6CA45-6539-0F48-B351-5B97F27171F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753" y="0"/>
            <a:ext cx="2971697" cy="456889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fld id="{0A0D0484-861C-4D22-B6CF-BEB4EAA5D2D9}" type="datetimeFigureOut">
              <a:rPr lang="en-US"/>
              <a:pPr>
                <a:defRPr/>
              </a:pPr>
              <a:t>4/22/19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3590105-C100-E141-AB32-5D7CF3FCC0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0" tIns="45680" rIns="91360" bIns="4568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6C54B0E-8EF8-B249-B0D7-B39AF945B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180" y="4342777"/>
            <a:ext cx="5487640" cy="4115111"/>
          </a:xfrm>
          <a:prstGeom prst="rect">
            <a:avLst/>
          </a:prstGeom>
        </p:spPr>
        <p:txBody>
          <a:bodyPr vert="horz" lIns="91360" tIns="45680" rIns="91360" bIns="4568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D74D2-882A-F448-AEFE-B1A7881BD8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552"/>
            <a:ext cx="2971697" cy="456889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A1E56-A1BE-8D4C-8742-EA9837DC7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753" y="8685552"/>
            <a:ext cx="2971697" cy="456889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fld id="{7BC48F83-4202-4F7C-A87B-94291F914C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28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42F64EB2-28CB-45A1-8E6D-880A4703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063"/>
            <a:ext cx="914400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EEE98-549B-4504-9507-4B560E933E93}"/>
              </a:ext>
            </a:extLst>
          </p:cNvPr>
          <p:cNvSpPr/>
          <p:nvPr/>
        </p:nvSpPr>
        <p:spPr>
          <a:xfrm>
            <a:off x="0" y="6396038"/>
            <a:ext cx="9144000" cy="465137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34ACC6BC-62E8-47AD-9A81-398E6DA9F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6416675"/>
            <a:ext cx="450373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300"/>
              </a:spcAft>
              <a:defRPr/>
            </a:pPr>
            <a:r>
              <a:rPr lang="en-US" altLang="en-US" sz="800">
                <a:solidFill>
                  <a:schemeClr val="bg1"/>
                </a:solidFill>
                <a:cs typeface="Arial" panose="020B0604020202020204" pitchFamily="34" charset="0"/>
              </a:rPr>
              <a:t>LLNL-PRES-XXXXXX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700">
                <a:solidFill>
                  <a:schemeClr val="bg1"/>
                </a:solidFill>
                <a:cs typeface="Arial" panose="020B0604020202020204" pitchFamily="34" charset="0"/>
              </a:rPr>
              <a:t>This work was performed under the auspices of the U.S. Department of Energy by Lawrence Livermore National Laboratory under contract DE-AC52-07NA27344. Lawrence Livermore National Security, LLC</a:t>
            </a:r>
          </a:p>
        </p:txBody>
      </p:sp>
      <p:pic>
        <p:nvPicPr>
          <p:cNvPr id="8" name="Picture 15" descr="LLNL_Logo_WHT-LRG.png">
            <a:extLst>
              <a:ext uri="{FF2B5EF4-FFF2-40B4-BE49-F238E27FC236}">
                <a16:creationId xmlns:a16="http://schemas.microsoft.com/office/drawing/2014/main" id="{8871FB1D-4B42-4F14-9F66-8380856F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473825"/>
            <a:ext cx="18653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340360-8F42-4BAF-B5E8-FAC67F949224}"/>
              </a:ext>
            </a:extLst>
          </p:cNvPr>
          <p:cNvSpPr/>
          <p:nvPr/>
        </p:nvSpPr>
        <p:spPr>
          <a:xfrm>
            <a:off x="0" y="0"/>
            <a:ext cx="9144000" cy="11271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684808"/>
            <a:ext cx="8229600" cy="954107"/>
          </a:xfrm>
        </p:spPr>
        <p:txBody>
          <a:bodyPr>
            <a:spAutoFit/>
          </a:bodyPr>
          <a:lstStyle>
            <a:lvl1pPr algn="l">
              <a:lnSpc>
                <a:spcPts val="3360"/>
              </a:lnSpc>
              <a:defRPr sz="2800" b="1" i="0" baseline="0"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144545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Calibri"/>
                <a:cs typeface="Calibri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1" y="3216397"/>
            <a:ext cx="4572000" cy="477838"/>
          </a:xfrm>
        </p:spPr>
        <p:txBody>
          <a:bodyPr rIns="182880" anchor="b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>
                <a:latin typeface="Calibri"/>
                <a:cs typeface="Calibri"/>
              </a:defRPr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6027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LLNL_Logo_WHT-LRG.png">
            <a:extLst>
              <a:ext uri="{FF2B5EF4-FFF2-40B4-BE49-F238E27FC236}">
                <a16:creationId xmlns:a16="http://schemas.microsoft.com/office/drawing/2014/main" id="{ACE2D6D2-01DC-4C18-ABDB-40A43E62F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5437188"/>
            <a:ext cx="36020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42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573"/>
            <a:ext cx="8229600" cy="101070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F3C9CC-F0C2-4DDE-A03E-7A7AC5EB995A}"/>
              </a:ext>
            </a:extLst>
          </p:cNvPr>
          <p:cNvSpPr txBox="1"/>
          <p:nvPr userDrawn="1"/>
        </p:nvSpPr>
        <p:spPr>
          <a:xfrm>
            <a:off x="4239492" y="6640427"/>
            <a:ext cx="13946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Suhas Bhandarkar</a:t>
            </a:r>
          </a:p>
        </p:txBody>
      </p:sp>
    </p:spTree>
    <p:extLst>
      <p:ext uri="{BB962C8B-B14F-4D97-AF65-F5344CB8AC3E}">
        <p14:creationId xmlns:p14="http://schemas.microsoft.com/office/powerpoint/2010/main" val="1204558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E9F16-2626-4D6B-93FA-D3BFFA06469D}"/>
              </a:ext>
            </a:extLst>
          </p:cNvPr>
          <p:cNvSpPr txBox="1"/>
          <p:nvPr userDrawn="1"/>
        </p:nvSpPr>
        <p:spPr>
          <a:xfrm>
            <a:off x="4239492" y="6640427"/>
            <a:ext cx="13946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Suhas Bhandarkar</a:t>
            </a:r>
          </a:p>
        </p:txBody>
      </p:sp>
    </p:spTree>
    <p:extLst>
      <p:ext uri="{BB962C8B-B14F-4D97-AF65-F5344CB8AC3E}">
        <p14:creationId xmlns:p14="http://schemas.microsoft.com/office/powerpoint/2010/main" val="352385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276350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5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276350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2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276350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276350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86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184275"/>
            <a:ext cx="9144000" cy="52403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3745C7-F628-EB4B-AA7C-4215B4AD4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9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4C5ADC-C175-4478-9593-FC642FBD46B4}"/>
              </a:ext>
            </a:extLst>
          </p:cNvPr>
          <p:cNvSpPr txBox="1">
            <a:spLocks/>
          </p:cNvSpPr>
          <p:nvPr/>
        </p:nvSpPr>
        <p:spPr>
          <a:xfrm>
            <a:off x="457200" y="179388"/>
            <a:ext cx="8229600" cy="1011237"/>
          </a:xfrm>
          <a:prstGeom prst="rect">
            <a:avLst/>
          </a:prstGeom>
          <a:effectLst/>
        </p:spPr>
        <p:txBody>
          <a:bodyPr lIns="0" rIns="45720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376092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9144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defTabSz="914400"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42461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65F18-3452-6640-8B0B-556C5BBBA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77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84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DFDFFA8-DFD6-3446-9719-C2631403013F}"/>
              </a:ext>
            </a:extLst>
          </p:cNvPr>
          <p:cNvSpPr/>
          <p:nvPr/>
        </p:nvSpPr>
        <p:spPr>
          <a:xfrm>
            <a:off x="0" y="6450013"/>
            <a:ext cx="9144000" cy="4079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7" name="Picture 16" descr="lab_icon_text_no_background_rgb.png">
            <a:extLst>
              <a:ext uri="{FF2B5EF4-FFF2-40B4-BE49-F238E27FC236}">
                <a16:creationId xmlns:a16="http://schemas.microsoft.com/office/drawing/2014/main" id="{E6C24785-B00E-4040-B466-881F1089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529388"/>
            <a:ext cx="27305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AB8B9C-BE19-B544-9220-AA17F43C3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011237"/>
          </a:xfrm>
          <a:prstGeom prst="rect">
            <a:avLst/>
          </a:prstGeom>
          <a:effectLst/>
        </p:spPr>
        <p:txBody>
          <a:bodyPr vert="horz" lIns="0" rIns="45720" rtlCol="0" anchor="t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19927A8A-335B-480B-B196-D33D32B835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6350"/>
            <a:ext cx="82296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96CF14-6522-494D-967B-200FC2B8C6AD}"/>
              </a:ext>
            </a:extLst>
          </p:cNvPr>
          <p:cNvSpPr/>
          <p:nvPr/>
        </p:nvSpPr>
        <p:spPr bwMode="invGray">
          <a:xfrm>
            <a:off x="0" y="6427788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1" name="Slide Number Placeholder 7">
            <a:extLst>
              <a:ext uri="{FF2B5EF4-FFF2-40B4-BE49-F238E27FC236}">
                <a16:creationId xmlns:a16="http://schemas.microsoft.com/office/drawing/2014/main" id="{6A477E94-F04D-0043-861B-4A4CD2386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0" y="6423025"/>
            <a:ext cx="3175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E3052544-4C5F-45D0-A8AC-886CE90E7832}" type="slidenum">
              <a:rPr lang="en-US" altLang="en-US" sz="1000" smtClean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00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2" name="Picture 14" descr="NNSA_trans.png">
            <a:extLst>
              <a:ext uri="{FF2B5EF4-FFF2-40B4-BE49-F238E27FC236}">
                <a16:creationId xmlns:a16="http://schemas.microsoft.com/office/drawing/2014/main" id="{C8CE6344-AD08-4912-BB40-A1959F33D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6469063"/>
            <a:ext cx="10128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Box 11">
            <a:extLst>
              <a:ext uri="{FF2B5EF4-FFF2-40B4-BE49-F238E27FC236}">
                <a16:creationId xmlns:a16="http://schemas.microsoft.com/office/drawing/2014/main" id="{2803F96A-4605-7841-8EF5-C04BD4425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686173"/>
            <a:ext cx="2519261" cy="1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5711" rIns="91422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00" dirty="0">
                <a:cs typeface="Arial" panose="020B0604020202020204" pitchFamily="34" charset="0"/>
              </a:rPr>
              <a:t> Suhas Bhandarkar – Target Fabrication Meeting 2019 – April 23, 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11" r:id="rId8"/>
    <p:sldLayoutId id="2147483809" r:id="rId9"/>
    <p:sldLayoutId id="2147483812" r:id="rId10"/>
  </p:sldLayoutIdLst>
  <p:hf hdr="0" ftr="0" dt="0"/>
  <p:txStyles>
    <p:titleStyle>
      <a:lvl1pPr algn="l" rtl="0" fontAlgn="base">
        <a:lnSpc>
          <a:spcPts val="2600"/>
        </a:lnSpc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algn="l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85750" indent="-228600" algn="l" rtl="0" fontAlgn="base">
        <a:spcBef>
          <a:spcPts val="1800"/>
        </a:spcBef>
        <a:spcAft>
          <a:spcPct val="0"/>
        </a:spcAft>
        <a:buClr>
          <a:srgbClr val="376092"/>
        </a:buClr>
        <a:buSzPct val="9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28650" indent="-285750" algn="l" rtl="0" fontAlgn="base">
        <a:spcBef>
          <a:spcPct val="0"/>
        </a:spcBef>
        <a:spcAft>
          <a:spcPct val="0"/>
        </a:spcAft>
        <a:buSzPct val="90000"/>
        <a:buFont typeface="Calibri" panose="020F0502020204030204" pitchFamily="34" charset="0"/>
        <a:buChar char="—"/>
        <a:defRPr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800100" indent="-171450" algn="l" rtl="0" fontAlgn="base">
        <a:spcBef>
          <a:spcPct val="0"/>
        </a:spcBef>
        <a:spcAft>
          <a:spcPct val="0"/>
        </a:spcAft>
        <a:buSzPct val="9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028700" indent="-171450" algn="l" rtl="0" fontAlgn="base">
        <a:spcBef>
          <a:spcPct val="0"/>
        </a:spcBef>
        <a:spcAft>
          <a:spcPct val="0"/>
        </a:spcAft>
        <a:buSzPct val="100000"/>
        <a:buFont typeface="Lucida Grande" pitchFamily="34" charset="0"/>
        <a:buChar char="–"/>
        <a:defRPr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1257300" indent="-17145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buChar char="•"/>
        <a:tabLst>
          <a:tab pos="1200150" algn="l"/>
        </a:tabLst>
        <a:defRPr lang="en-US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image" Target="../media/image7.png"/><Relationship Id="rId21" Type="http://schemas.openxmlformats.org/officeDocument/2006/relationships/image" Target="../media/image24.png"/><Relationship Id="rId7" Type="http://schemas.openxmlformats.org/officeDocument/2006/relationships/image" Target="../media/image11.JP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6.emf"/><Relationship Id="rId16" Type="http://schemas.openxmlformats.org/officeDocument/2006/relationships/image" Target="../media/image19.tiff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tiff"/><Relationship Id="rId4" Type="http://schemas.openxmlformats.org/officeDocument/2006/relationships/image" Target="../media/image50.tif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JP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684808"/>
            <a:ext cx="8229600" cy="964367"/>
          </a:xfrm>
        </p:spPr>
        <p:txBody>
          <a:bodyPr/>
          <a:lstStyle/>
          <a:p>
            <a:r>
              <a:rPr lang="en-US" sz="3200" dirty="0"/>
              <a:t>Overview of Materials </a:t>
            </a:r>
            <a:r>
              <a:rPr lang="en-US" sz="3200"/>
              <a:t>Developments In </a:t>
            </a:r>
            <a:r>
              <a:rPr lang="en-US" sz="3200" dirty="0"/>
              <a:t>the Target Fabrication Group at LLNL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2254772"/>
            <a:ext cx="4572000" cy="666274"/>
          </a:xfrm>
        </p:spPr>
        <p:txBody>
          <a:bodyPr/>
          <a:lstStyle/>
          <a:p>
            <a:pPr marL="58738" indent="-1588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Target Fabrication Specialist Meeting</a:t>
            </a:r>
          </a:p>
          <a:p>
            <a:pPr marL="58738" indent="-1588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Annapolis, Maryland</a:t>
            </a:r>
          </a:p>
          <a:p>
            <a:pPr marL="58738" indent="-1588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2019</a:t>
            </a:r>
          </a:p>
          <a:p>
            <a:pPr marL="58738" indent="-1588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72000" y="3072744"/>
            <a:ext cx="4572000" cy="477838"/>
          </a:xfrm>
        </p:spPr>
        <p:txBody>
          <a:bodyPr anchor="t"/>
          <a:lstStyle/>
          <a:p>
            <a:pPr lvl="0"/>
            <a:r>
              <a:rPr lang="en-US" sz="2000" dirty="0"/>
              <a:t>Suhas Bhandarkar</a:t>
            </a:r>
          </a:p>
          <a:p>
            <a:pPr lvl="0"/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LLNL Target Fabrication S&amp;T Group</a:t>
            </a:r>
          </a:p>
          <a:p>
            <a:pPr lv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2309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318B9C-5987-42A6-8A4A-707C7C3EA552}"/>
              </a:ext>
            </a:extLst>
          </p:cNvPr>
          <p:cNvSpPr/>
          <p:nvPr/>
        </p:nvSpPr>
        <p:spPr bwMode="auto">
          <a:xfrm>
            <a:off x="540578" y="2204362"/>
            <a:ext cx="3919108" cy="36403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6D898-E7AC-41E1-AAD4-79A7B201D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S&amp;T team has been expanding our capabilities for making high quality layers at a range of ice thicknesses with good modal control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0AEBFF-373C-429D-A035-6A36BDE1C7F2}"/>
              </a:ext>
            </a:extLst>
          </p:cNvPr>
          <p:cNvSpPr txBox="1"/>
          <p:nvPr/>
        </p:nvSpPr>
        <p:spPr>
          <a:xfrm>
            <a:off x="4929715" y="1742697"/>
            <a:ext cx="2897967" cy="4616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DT layer thickness has been recently pushed to its lower limit (&lt;20um)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B37FAB-2C0D-49BF-8A69-C96CB0CB2E9F}"/>
              </a:ext>
            </a:extLst>
          </p:cNvPr>
          <p:cNvGrpSpPr/>
          <p:nvPr/>
        </p:nvGrpSpPr>
        <p:grpSpPr>
          <a:xfrm>
            <a:off x="4933522" y="2205780"/>
            <a:ext cx="3900292" cy="2950850"/>
            <a:chOff x="4759639" y="2328030"/>
            <a:chExt cx="3900292" cy="2950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4A80F1F-DB0A-41D7-945F-6BFF872FBEEF}"/>
                </a:ext>
              </a:extLst>
            </p:cNvPr>
            <p:cNvGrpSpPr/>
            <p:nvPr/>
          </p:nvGrpSpPr>
          <p:grpSpPr>
            <a:xfrm>
              <a:off x="4759639" y="2328030"/>
              <a:ext cx="3900292" cy="2950850"/>
              <a:chOff x="810895" y="2125980"/>
              <a:chExt cx="6021705" cy="436583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CFD34B6-4BB0-4665-BD70-712B768B40FA}"/>
                  </a:ext>
                </a:extLst>
              </p:cNvPr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895" y="2125980"/>
                <a:ext cx="4474210" cy="390144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B22D1FB-FD6E-46B8-A139-11E7A84D82FF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9200" y="4777316"/>
                <a:ext cx="1803400" cy="1714500"/>
              </a:xfrm>
              <a:prstGeom prst="rect">
                <a:avLst/>
              </a:prstGeom>
              <a:ln w="12700">
                <a:solidFill>
                  <a:srgbClr val="FF0000"/>
                </a:solidFill>
              </a:ln>
            </p:spPr>
          </p:pic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F01407-382F-485F-BED6-512837C9A4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94560" y="4566902"/>
              <a:ext cx="363514" cy="219057"/>
            </a:xfrm>
            <a:prstGeom prst="straightConnector1">
              <a:avLst/>
            </a:prstGeom>
            <a:ln w="12700" cmpd="sng">
              <a:solidFill>
                <a:srgbClr val="C00000"/>
              </a:solidFill>
              <a:headEnd w="med" len="lg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7EB2D3F-5C4D-435F-94DB-AAD05DE801AC}"/>
                </a:ext>
              </a:extLst>
            </p:cNvPr>
            <p:cNvCxnSpPr>
              <a:cxnSpLocks/>
            </p:cNvCxnSpPr>
            <p:nvPr/>
          </p:nvCxnSpPr>
          <p:spPr>
            <a:xfrm>
              <a:off x="7253056" y="4042833"/>
              <a:ext cx="238803" cy="77224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04DE1B3-E503-4814-A99E-19B20207961C}"/>
                </a:ext>
              </a:extLst>
            </p:cNvPr>
            <p:cNvCxnSpPr>
              <a:cxnSpLocks/>
            </p:cNvCxnSpPr>
            <p:nvPr/>
          </p:nvCxnSpPr>
          <p:spPr>
            <a:xfrm>
              <a:off x="7253056" y="4743450"/>
              <a:ext cx="238803" cy="53543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55627DE-6638-4702-8678-E4ED493DA522}"/>
              </a:ext>
            </a:extLst>
          </p:cNvPr>
          <p:cNvSpPr txBox="1"/>
          <p:nvPr/>
        </p:nvSpPr>
        <p:spPr>
          <a:xfrm>
            <a:off x="8381006" y="4297865"/>
            <a:ext cx="472392" cy="200055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rgbClr val="FF0000"/>
                </a:solidFill>
              </a:rPr>
              <a:t>&lt;20um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65A300-A3FD-46EF-88C6-F08FDFF926A2}"/>
              </a:ext>
            </a:extLst>
          </p:cNvPr>
          <p:cNvGrpSpPr/>
          <p:nvPr/>
        </p:nvGrpSpPr>
        <p:grpSpPr>
          <a:xfrm>
            <a:off x="506185" y="1742697"/>
            <a:ext cx="3964416" cy="4090207"/>
            <a:chOff x="506185" y="1742697"/>
            <a:chExt cx="3964416" cy="409020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CF0D1DC-A6BA-4B2E-8D5F-A0BFB6531C35}"/>
                </a:ext>
              </a:extLst>
            </p:cNvPr>
            <p:cNvGrpSpPr/>
            <p:nvPr/>
          </p:nvGrpSpPr>
          <p:grpSpPr>
            <a:xfrm>
              <a:off x="509996" y="2182501"/>
              <a:ext cx="2079582" cy="1893347"/>
              <a:chOff x="-31160" y="1779309"/>
              <a:chExt cx="2079582" cy="189334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CB8AA5C-5905-480A-91F4-49FBEF3A0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84" y="1779309"/>
                <a:ext cx="1840370" cy="189334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189B17-B876-4695-8E1B-93E7450D4F84}"/>
                  </a:ext>
                </a:extLst>
              </p:cNvPr>
              <p:cNvSpPr txBox="1"/>
              <p:nvPr/>
            </p:nvSpPr>
            <p:spPr>
              <a:xfrm>
                <a:off x="-31160" y="3219307"/>
                <a:ext cx="91482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rgbClr val="FF0000"/>
                    </a:solidFill>
                  </a:rPr>
                  <a:t>Filltube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1B2A08-DA42-46FE-9444-CF206A13912F}"/>
                  </a:ext>
                </a:extLst>
              </p:cNvPr>
              <p:cNvSpPr txBox="1"/>
              <p:nvPr/>
            </p:nvSpPr>
            <p:spPr>
              <a:xfrm>
                <a:off x="470000" y="3414536"/>
                <a:ext cx="91482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rgbClr val="FF0000"/>
                    </a:solidFill>
                  </a:rPr>
                  <a:t>Thinner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1768EAD-D2F1-4F7B-B029-5B5E29770B8D}"/>
                  </a:ext>
                </a:extLst>
              </p:cNvPr>
              <p:cNvSpPr txBox="1"/>
              <p:nvPr/>
            </p:nvSpPr>
            <p:spPr>
              <a:xfrm>
                <a:off x="1133600" y="3420921"/>
                <a:ext cx="91482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rgbClr val="FF0000"/>
                    </a:solidFill>
                  </a:rPr>
                  <a:t>Thicker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671F99-51BD-4496-9703-F1507B9AEB59}"/>
                </a:ext>
              </a:extLst>
            </p:cNvPr>
            <p:cNvSpPr txBox="1"/>
            <p:nvPr/>
          </p:nvSpPr>
          <p:spPr>
            <a:xfrm>
              <a:off x="506185" y="1742697"/>
              <a:ext cx="3940938" cy="461665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Measurement of cryogenic thermal impedance of the Al TMP-Si bond is key for better low modes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2A0F98-4497-49DC-AE0E-CE1290361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901" y="4495793"/>
              <a:ext cx="3886222" cy="1337111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C654B3-7BBF-4A5C-8A85-956F26FEE9FE}"/>
                </a:ext>
              </a:extLst>
            </p:cNvPr>
            <p:cNvGrpSpPr/>
            <p:nvPr/>
          </p:nvGrpSpPr>
          <p:grpSpPr>
            <a:xfrm>
              <a:off x="2356249" y="2204362"/>
              <a:ext cx="2090875" cy="1660139"/>
              <a:chOff x="2356249" y="2204362"/>
              <a:chExt cx="2090875" cy="1660139"/>
            </a:xfrm>
          </p:grpSpPr>
          <p:pic>
            <p:nvPicPr>
              <p:cNvPr id="31" name="Picture 2">
                <a:extLst>
                  <a:ext uri="{FF2B5EF4-FFF2-40B4-BE49-F238E27FC236}">
                    <a16:creationId xmlns:a16="http://schemas.microsoft.com/office/drawing/2014/main" id="{A067C3E5-446F-4FB6-9272-4DCFEAE10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356249" y="2204362"/>
                <a:ext cx="2090874" cy="1460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EEBAC1C-7F8E-49C4-90CF-BC8BE43604F6}"/>
                  </a:ext>
                </a:extLst>
              </p:cNvPr>
              <p:cNvSpPr/>
              <p:nvPr/>
            </p:nvSpPr>
            <p:spPr bwMode="auto">
              <a:xfrm>
                <a:off x="2356250" y="3622499"/>
                <a:ext cx="2090874" cy="24200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2B1331-0F4E-42B3-80F0-D87D650DA154}"/>
                </a:ext>
              </a:extLst>
            </p:cNvPr>
            <p:cNvSpPr txBox="1"/>
            <p:nvPr/>
          </p:nvSpPr>
          <p:spPr>
            <a:xfrm>
              <a:off x="529663" y="4008148"/>
              <a:ext cx="3940938" cy="461665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Test sample for thermal impedance measurement for improving the bond performance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2B638C6-2683-4975-9C7A-09C6A92BA1E7}"/>
              </a:ext>
            </a:extLst>
          </p:cNvPr>
          <p:cNvSpPr/>
          <p:nvPr/>
        </p:nvSpPr>
        <p:spPr>
          <a:xfrm>
            <a:off x="4938593" y="4745087"/>
            <a:ext cx="1555513" cy="24622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00" b="1" dirty="0"/>
              <a:t>Work by J. Sater et 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AD92A6-1853-48EE-A150-39C862C93A6B}"/>
              </a:ext>
            </a:extLst>
          </p:cNvPr>
          <p:cNvSpPr txBox="1"/>
          <p:nvPr/>
        </p:nvSpPr>
        <p:spPr>
          <a:xfrm>
            <a:off x="540578" y="5784746"/>
            <a:ext cx="1699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Wray, poster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9A3D05-D06D-4E74-A388-0DEE01071796}"/>
              </a:ext>
            </a:extLst>
          </p:cNvPr>
          <p:cNvSpPr txBox="1"/>
          <p:nvPr/>
        </p:nvSpPr>
        <p:spPr>
          <a:xfrm>
            <a:off x="621589" y="1373365"/>
            <a:ext cx="375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thermal conductivity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673BB3-90BA-4ED8-849C-3E656228E57C}"/>
              </a:ext>
            </a:extLst>
          </p:cNvPr>
          <p:cNvSpPr txBox="1"/>
          <p:nvPr/>
        </p:nvSpPr>
        <p:spPr>
          <a:xfrm>
            <a:off x="5413729" y="1377884"/>
            <a:ext cx="209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 DT ice layers</a:t>
            </a:r>
          </a:p>
        </p:txBody>
      </p:sp>
    </p:spTree>
    <p:extLst>
      <p:ext uri="{BB962C8B-B14F-4D97-AF65-F5344CB8AC3E}">
        <p14:creationId xmlns:p14="http://schemas.microsoft.com/office/powerpoint/2010/main" val="3234140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040714-7753-43A1-827D-A500E0FE3C74}"/>
              </a:ext>
            </a:extLst>
          </p:cNvPr>
          <p:cNvSpPr/>
          <p:nvPr/>
        </p:nvSpPr>
        <p:spPr bwMode="auto">
          <a:xfrm>
            <a:off x="270569" y="2215951"/>
            <a:ext cx="4858379" cy="32025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3A600-AB37-4E4A-9C7A-86B0339E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78" y="229013"/>
            <a:ext cx="8229600" cy="1005840"/>
          </a:xfrm>
        </p:spPr>
        <p:txBody>
          <a:bodyPr/>
          <a:lstStyle/>
          <a:p>
            <a:r>
              <a:rPr lang="en-US" dirty="0"/>
              <a:t>We continue to work on the high degree of cleanliness required for targets, both on characterization and mitigation of flaws that can potentially affect capsule implosion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0FE8-D159-4BD9-951F-C3E98DF0117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6" y="2617892"/>
            <a:ext cx="4858379" cy="280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CE6A2-068A-4236-B359-EEDFCC2AD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363" y="2216584"/>
            <a:ext cx="3386631" cy="253997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EBCD88F-1A6F-482D-B68E-428A2D8D9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178472"/>
              </p:ext>
            </p:extLst>
          </p:nvPr>
        </p:nvGraphicFramePr>
        <p:xfrm>
          <a:off x="270569" y="2227389"/>
          <a:ext cx="2270739" cy="13716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12458">
                  <a:extLst>
                    <a:ext uri="{9D8B030D-6E8A-4147-A177-3AD203B41FA5}">
                      <a16:colId xmlns:a16="http://schemas.microsoft.com/office/drawing/2014/main" val="3945579356"/>
                    </a:ext>
                  </a:extLst>
                </a:gridCol>
                <a:gridCol w="622781">
                  <a:extLst>
                    <a:ext uri="{9D8B030D-6E8A-4147-A177-3AD203B41FA5}">
                      <a16:colId xmlns:a16="http://schemas.microsoft.com/office/drawing/2014/main" val="1877394873"/>
                    </a:ext>
                  </a:extLst>
                </a:gridCol>
                <a:gridCol w="463464">
                  <a:extLst>
                    <a:ext uri="{9D8B030D-6E8A-4147-A177-3AD203B41FA5}">
                      <a16:colId xmlns:a16="http://schemas.microsoft.com/office/drawing/2014/main" val="3276932761"/>
                    </a:ext>
                  </a:extLst>
                </a:gridCol>
                <a:gridCol w="456223">
                  <a:extLst>
                    <a:ext uri="{9D8B030D-6E8A-4147-A177-3AD203B41FA5}">
                      <a16:colId xmlns:a16="http://schemas.microsoft.com/office/drawing/2014/main" val="644432442"/>
                    </a:ext>
                  </a:extLst>
                </a:gridCol>
                <a:gridCol w="515813">
                  <a:extLst>
                    <a:ext uri="{9D8B030D-6E8A-4147-A177-3AD203B41FA5}">
                      <a16:colId xmlns:a16="http://schemas.microsoft.com/office/drawing/2014/main" val="491974758"/>
                    </a:ext>
                  </a:extLst>
                </a:gridCol>
              </a:tblGrid>
              <a:tr h="24080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#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Location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X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Y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Area (um^2)</a:t>
                      </a:r>
                      <a:endParaRPr lang="en-US" sz="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637012"/>
                  </a:ext>
                </a:extLst>
              </a:tr>
              <a:tr h="16053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Bottom LEH</a:t>
                      </a:r>
                      <a:endParaRPr lang="en-US" sz="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466.1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980.2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89.8</a:t>
                      </a:r>
                      <a:endParaRPr lang="en-US" sz="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435400"/>
                  </a:ext>
                </a:extLst>
              </a:tr>
              <a:tr h="16053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Capsule</a:t>
                      </a:r>
                      <a:endParaRPr lang="en-US" sz="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250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929.8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31.4</a:t>
                      </a:r>
                      <a:endParaRPr lang="en-US" sz="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011500"/>
                  </a:ext>
                </a:extLst>
              </a:tr>
              <a:tr h="16053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Capsule</a:t>
                      </a:r>
                      <a:endParaRPr lang="en-US" sz="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489.1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522.1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37.4</a:t>
                      </a:r>
                      <a:endParaRPr lang="en-US" sz="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446949"/>
                  </a:ext>
                </a:extLst>
              </a:tr>
              <a:tr h="16053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Capsule</a:t>
                      </a:r>
                      <a:endParaRPr lang="en-US" sz="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746.1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993.1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41.9</a:t>
                      </a:r>
                      <a:endParaRPr lang="en-US" sz="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569507"/>
                  </a:ext>
                </a:extLst>
              </a:tr>
              <a:tr h="16053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5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Capsule</a:t>
                      </a:r>
                      <a:endParaRPr lang="en-US" sz="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795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580.7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18.0</a:t>
                      </a:r>
                      <a:endParaRPr lang="en-US" sz="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07697"/>
                  </a:ext>
                </a:extLst>
              </a:tr>
              <a:tr h="16053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6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Capsule</a:t>
                      </a:r>
                      <a:endParaRPr lang="en-US" sz="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274.4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786.4</a:t>
                      </a:r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19.5</a:t>
                      </a:r>
                      <a:endParaRPr lang="en-US" sz="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4345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640AB6F-E5A6-4725-BA42-18258C6BBC08}"/>
              </a:ext>
            </a:extLst>
          </p:cNvPr>
          <p:cNvSpPr txBox="1"/>
          <p:nvPr/>
        </p:nvSpPr>
        <p:spPr>
          <a:xfrm>
            <a:off x="270569" y="1784621"/>
            <a:ext cx="4858378" cy="431329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5495" tIns="37746" rIns="75495" bIns="37746" anchor="ctr">
            <a:noAutofit/>
          </a:bodyPr>
          <a:lstStyle>
            <a:defPPr>
              <a:defRPr lang="en-US"/>
            </a:defPPr>
            <a:lvl1pPr algn="ctr" defTabSz="415097" eaLnBrk="0" hangingPunct="0">
              <a:defRPr>
                <a:solidFill>
                  <a:prstClr val="white"/>
                </a:solidFill>
                <a:latin typeface="Calibri"/>
                <a:cs typeface="Calibri"/>
              </a:defRPr>
            </a:lvl1pPr>
          </a:lstStyle>
          <a:p>
            <a:r>
              <a:rPr lang="en-US" sz="1500" b="1" dirty="0"/>
              <a:t>We have developed an automated routine to detect and identify the spatial location of debris seen in X-ray images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7EC15-06DE-4BF3-A406-A72779D5E125}"/>
              </a:ext>
            </a:extLst>
          </p:cNvPr>
          <p:cNvSpPr txBox="1"/>
          <p:nvPr/>
        </p:nvSpPr>
        <p:spPr>
          <a:xfrm>
            <a:off x="5322363" y="1784621"/>
            <a:ext cx="3386631" cy="431329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5495" tIns="37746" rIns="75495" bIns="37746" anchor="ctr">
            <a:noAutofit/>
          </a:bodyPr>
          <a:lstStyle>
            <a:defPPr>
              <a:defRPr lang="en-US"/>
            </a:defPPr>
            <a:lvl1pPr algn="ctr" defTabSz="415097" eaLnBrk="0" hangingPunct="0">
              <a:defRPr>
                <a:solidFill>
                  <a:prstClr val="white"/>
                </a:solidFill>
                <a:latin typeface="Calibri"/>
                <a:cs typeface="Calibri"/>
              </a:defRPr>
            </a:lvl1pPr>
          </a:lstStyle>
          <a:p>
            <a:r>
              <a:rPr lang="en-US" sz="1400" b="1" dirty="0"/>
              <a:t>We have embarked upon a systematic study of offending particles of target components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621DDFB-5BE7-48C4-9D0A-64997725F64A}"/>
              </a:ext>
            </a:extLst>
          </p:cNvPr>
          <p:cNvSpPr/>
          <p:nvPr/>
        </p:nvSpPr>
        <p:spPr bwMode="auto">
          <a:xfrm>
            <a:off x="465972" y="2629423"/>
            <a:ext cx="645953" cy="992535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3E17B-D5BC-470A-9D73-18A07302D058}"/>
              </a:ext>
            </a:extLst>
          </p:cNvPr>
          <p:cNvSpPr txBox="1"/>
          <p:nvPr/>
        </p:nvSpPr>
        <p:spPr>
          <a:xfrm>
            <a:off x="2014468" y="5429908"/>
            <a:ext cx="1699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Walters, Wed 11:00 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CAE3D-4F1C-4AA0-B467-73F40EE43859}"/>
              </a:ext>
            </a:extLst>
          </p:cNvPr>
          <p:cNvSpPr txBox="1"/>
          <p:nvPr/>
        </p:nvSpPr>
        <p:spPr>
          <a:xfrm>
            <a:off x="6404026" y="4756557"/>
            <a:ext cx="1699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Braun, Fri 9:30am</a:t>
            </a:r>
          </a:p>
        </p:txBody>
      </p:sp>
    </p:spTree>
    <p:extLst>
      <p:ext uri="{BB962C8B-B14F-4D97-AF65-F5344CB8AC3E}">
        <p14:creationId xmlns:p14="http://schemas.microsoft.com/office/powerpoint/2010/main" val="1090894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47D3A-5DB0-4E66-8BDC-E130E407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89" y="130714"/>
            <a:ext cx="8620217" cy="1005840"/>
          </a:xfrm>
        </p:spPr>
        <p:txBody>
          <a:bodyPr/>
          <a:lstStyle/>
          <a:p>
            <a:r>
              <a:rPr lang="en-US" sz="2800" dirty="0"/>
              <a:t>When needed, we leverage LLNL site-wide capabilities as well as advocate for their continued upgrade &amp; expansion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74F20-276F-4397-B028-26642399DD5F}"/>
              </a:ext>
            </a:extLst>
          </p:cNvPr>
          <p:cNvSpPr/>
          <p:nvPr/>
        </p:nvSpPr>
        <p:spPr>
          <a:xfrm>
            <a:off x="7197364" y="3070527"/>
            <a:ext cx="1327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µm-scale holes in TATB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5D2934-F926-4DDD-BF6E-BCE124FA342F}"/>
              </a:ext>
            </a:extLst>
          </p:cNvPr>
          <p:cNvGrpSpPr/>
          <p:nvPr/>
        </p:nvGrpSpPr>
        <p:grpSpPr>
          <a:xfrm>
            <a:off x="4287727" y="1305161"/>
            <a:ext cx="3975137" cy="4727833"/>
            <a:chOff x="4371617" y="1707832"/>
            <a:chExt cx="3975137" cy="47278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6F386B5-06E5-46EA-B7E4-B2DDE4227936}"/>
                </a:ext>
              </a:extLst>
            </p:cNvPr>
            <p:cNvGrpSpPr/>
            <p:nvPr/>
          </p:nvGrpSpPr>
          <p:grpSpPr>
            <a:xfrm>
              <a:off x="4371617" y="2179985"/>
              <a:ext cx="1909618" cy="3632865"/>
              <a:chOff x="3783808" y="1711459"/>
              <a:chExt cx="1909618" cy="363286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CBFA0E1-E4ED-4E90-8E69-576128EEDCE8}"/>
                  </a:ext>
                </a:extLst>
              </p:cNvPr>
              <p:cNvSpPr/>
              <p:nvPr/>
            </p:nvSpPr>
            <p:spPr bwMode="auto">
              <a:xfrm>
                <a:off x="3783808" y="1748741"/>
                <a:ext cx="1900466" cy="352736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050" b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3B5EE79-D92D-4014-80E0-6375825DF070}"/>
                  </a:ext>
                </a:extLst>
              </p:cNvPr>
              <p:cNvGrpSpPr/>
              <p:nvPr/>
            </p:nvGrpSpPr>
            <p:grpSpPr>
              <a:xfrm>
                <a:off x="3882554" y="1711459"/>
                <a:ext cx="1730690" cy="2522678"/>
                <a:chOff x="3768259" y="2249649"/>
                <a:chExt cx="1730690" cy="2522678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8EEE040F-C5E0-4DB9-A3F6-26EE396286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850094" y="2588604"/>
                  <a:ext cx="1648855" cy="2183723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D30FA26A-3A95-4F01-AF5F-072F011A922C}"/>
                    </a:ext>
                  </a:extLst>
                </p:cNvPr>
                <p:cNvSpPr/>
                <p:nvPr/>
              </p:nvSpPr>
              <p:spPr>
                <a:xfrm>
                  <a:off x="3768259" y="2249649"/>
                  <a:ext cx="1555234" cy="261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100" b="1" i="1" dirty="0">
                      <a:latin typeface="+mj-lt"/>
                      <a:ea typeface="Calibri" panose="020F0502020204030204" pitchFamily="34" charset="0"/>
                      <a:cs typeface="Arial" panose="020B0604020202020204" pitchFamily="34" charset="0"/>
                    </a:rPr>
                    <a:t>Helios G4 P-FIB </a:t>
                  </a:r>
                  <a:r>
                    <a:rPr lang="en-US" sz="1100" b="1" i="1" dirty="0" err="1">
                      <a:latin typeface="+mj-lt"/>
                      <a:ea typeface="Calibri" panose="020F0502020204030204" pitchFamily="34" charset="0"/>
                      <a:cs typeface="Arial" panose="020B0604020202020204" pitchFamily="34" charset="0"/>
                    </a:rPr>
                    <a:t>CXe</a:t>
                  </a:r>
                  <a:endParaRPr lang="en-US" sz="1200" b="1" i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0C4950B-CC06-415C-9817-BBE10CCA5755}"/>
                  </a:ext>
                </a:extLst>
              </p:cNvPr>
              <p:cNvSpPr/>
              <p:nvPr/>
            </p:nvSpPr>
            <p:spPr>
              <a:xfrm>
                <a:off x="4045990" y="4297884"/>
                <a:ext cx="1647436" cy="1046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050" b="1" dirty="0"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Multiple ion source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000" b="1" dirty="0"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4-8x faster milling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000" b="1" dirty="0">
                    <a:effectLst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Low damage</a:t>
                </a:r>
              </a:p>
              <a:p>
                <a:pPr algn="just"/>
                <a:r>
                  <a:rPr lang="en-US" sz="105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High resolution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0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10 nm FIB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0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1 nm SEM</a:t>
                </a:r>
                <a:endParaRPr lang="en-US" sz="1000" b="1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AF1EFF-53FB-4F0A-A444-8A2226C18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6032" y="4239054"/>
              <a:ext cx="2060722" cy="2196611"/>
            </a:xfrm>
            <a:prstGeom prst="rect">
              <a:avLst/>
            </a:prstGeom>
          </p:spPr>
        </p:pic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id="{371B3B4E-625A-472D-B830-4D435EE0C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966" y="2269724"/>
              <a:ext cx="2135788" cy="1964925"/>
            </a:xfrm>
            <a:prstGeom prst="rect">
              <a:avLst/>
            </a:prstGeom>
          </p:spPr>
        </p:pic>
        <p:sp>
          <p:nvSpPr>
            <p:cNvPr id="16" name="Text Box 207">
              <a:extLst>
                <a:ext uri="{FF2B5EF4-FFF2-40B4-BE49-F238E27FC236}">
                  <a16:creationId xmlns:a16="http://schemas.microsoft.com/office/drawing/2014/main" id="{9EE8696A-8FA3-4466-9CFE-FF4233BF6E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1617" y="1707832"/>
              <a:ext cx="3975137" cy="5232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b">
              <a:spAutoFit/>
            </a:bodyPr>
            <a:lstStyle>
              <a:defPPr>
                <a:defRPr lang="en-US"/>
              </a:defPPr>
              <a:lvl1pPr algn="ctr" eaLnBrk="0" hangingPunct="0"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lvl="0">
                <a:defRPr/>
              </a:pPr>
              <a:r>
                <a:rPr lang="en-US" sz="1400" b="1" dirty="0"/>
                <a:t>New Plasma-FIB will greatly increase capability &amp; throughput for </a:t>
              </a:r>
              <a:r>
                <a:rPr lang="en-US" sz="1400" b="1" dirty="0" err="1"/>
                <a:t>microsculpting</a:t>
              </a:r>
              <a:r>
                <a:rPr lang="en-US" sz="1400" b="1" dirty="0"/>
                <a:t> of capsules &amp; foams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0E4AA2-ABAC-48D5-900B-0523686ABCEC}"/>
              </a:ext>
            </a:extLst>
          </p:cNvPr>
          <p:cNvGrpSpPr/>
          <p:nvPr/>
        </p:nvGrpSpPr>
        <p:grpSpPr>
          <a:xfrm>
            <a:off x="969337" y="1311888"/>
            <a:ext cx="2295654" cy="3440050"/>
            <a:chOff x="1053227" y="1714559"/>
            <a:chExt cx="2295654" cy="34400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5A7440-4C2E-4016-9242-56821F95B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3227" y="2231052"/>
              <a:ext cx="2295653" cy="2923557"/>
            </a:xfrm>
            <a:prstGeom prst="rect">
              <a:avLst/>
            </a:prstGeom>
          </p:spPr>
        </p:pic>
        <p:sp>
          <p:nvSpPr>
            <p:cNvPr id="17" name="Text Box 207">
              <a:extLst>
                <a:ext uri="{FF2B5EF4-FFF2-40B4-BE49-F238E27FC236}">
                  <a16:creationId xmlns:a16="http://schemas.microsoft.com/office/drawing/2014/main" id="{FF426048-F4DC-4B47-A7B9-04EEC07FFB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3228" y="1714559"/>
              <a:ext cx="2295653" cy="5232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b">
              <a:spAutoFit/>
            </a:bodyPr>
            <a:lstStyle>
              <a:defPPr>
                <a:defRPr lang="en-US"/>
              </a:defPPr>
              <a:lvl1pPr algn="ctr" eaLnBrk="0" hangingPunct="0"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lvl="0">
                <a:defRPr/>
              </a:pPr>
              <a:r>
                <a:rPr lang="en-US" sz="1400" b="1" dirty="0">
                  <a:solidFill>
                    <a:prstClr val="white"/>
                  </a:solidFill>
                </a:rPr>
                <a:t>Ion beam analysis is critical for specific characterization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11B6180-B6D6-47B1-9606-30490FAED512}"/>
              </a:ext>
            </a:extLst>
          </p:cNvPr>
          <p:cNvSpPr txBox="1"/>
          <p:nvPr/>
        </p:nvSpPr>
        <p:spPr>
          <a:xfrm>
            <a:off x="1267436" y="4751938"/>
            <a:ext cx="1699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Shin, Thurs 11:40am</a:t>
            </a:r>
          </a:p>
        </p:txBody>
      </p:sp>
    </p:spTree>
    <p:extLst>
      <p:ext uri="{BB962C8B-B14F-4D97-AF65-F5344CB8AC3E}">
        <p14:creationId xmlns:p14="http://schemas.microsoft.com/office/powerpoint/2010/main" val="2258870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33ED99-EE4B-414C-8A1E-90D48A89B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09" y="4261282"/>
            <a:ext cx="8904303" cy="221053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contributions to drive new target types for important sh</a:t>
            </a:r>
            <a:r>
              <a:rPr lang="en-US" sz="1600" b="1" dirty="0"/>
              <a:t>ots</a:t>
            </a:r>
          </a:p>
          <a:p>
            <a:pPr lvl="1"/>
            <a:r>
              <a:rPr lang="en-US" sz="1400" b="1" dirty="0"/>
              <a:t>Smaller (2um) </a:t>
            </a:r>
            <a:r>
              <a:rPr lang="en-US" sz="1400" b="1" dirty="0" err="1"/>
              <a:t>filltubes</a:t>
            </a:r>
            <a:endParaRPr lang="en-US" sz="1400" b="1" dirty="0"/>
          </a:p>
          <a:p>
            <a:pPr lvl="1"/>
            <a:r>
              <a:rPr lang="en-US" sz="1400" b="1" dirty="0"/>
              <a:t>Capsule microstructure improvement</a:t>
            </a:r>
          </a:p>
          <a:p>
            <a:pPr lvl="1"/>
            <a:r>
              <a:rPr lang="en-US" sz="1400" b="1" dirty="0"/>
              <a:t>Tentless capsule suspension techniques</a:t>
            </a:r>
          </a:p>
          <a:p>
            <a:pPr lvl="1"/>
            <a:r>
              <a:rPr lang="en-US" sz="1400" b="1" dirty="0"/>
              <a:t>New hohlraum designs</a:t>
            </a:r>
          </a:p>
          <a:p>
            <a:pPr lvl="1"/>
            <a:r>
              <a:rPr lang="en-US" sz="1400" b="1" dirty="0"/>
              <a:t>Design-specific fuel-ice, both composition and thickness</a:t>
            </a:r>
          </a:p>
          <a:p>
            <a:pPr lvl="1"/>
            <a:r>
              <a:rPr lang="en-US" sz="1400" b="1" dirty="0"/>
              <a:t>New HED physics packages</a:t>
            </a:r>
          </a:p>
          <a:p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Long-term efforts</a:t>
            </a:r>
            <a:r>
              <a:rPr lang="en-US" sz="1600" b="1" dirty="0"/>
              <a:t> on metal shells, unique foams, growing options for ablator &amp; hohlraum materials lay the groundwork for continued progress of the missions we support</a:t>
            </a:r>
          </a:p>
          <a:p>
            <a:pPr lvl="1"/>
            <a:endParaRPr lang="en-US" sz="16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875D7-FFC7-4F24-A071-DA0AFEED8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79" y="0"/>
            <a:ext cx="8229600" cy="1008771"/>
          </a:xfrm>
        </p:spPr>
        <p:txBody>
          <a:bodyPr/>
          <a:lstStyle/>
          <a:p>
            <a:r>
              <a:rPr lang="en-US" dirty="0"/>
              <a:t>Targets S&amp;T project portfolio seeks to have relevant impact on HED/ICF program while seeking to explore underlying science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B4024A-215E-4E64-9DE8-BC5500561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86" y="701336"/>
            <a:ext cx="6272533" cy="3570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225927-6C9F-4E52-A100-F87BAB7CA89D}"/>
              </a:ext>
            </a:extLst>
          </p:cNvPr>
          <p:cNvSpPr txBox="1"/>
          <p:nvPr/>
        </p:nvSpPr>
        <p:spPr>
          <a:xfrm>
            <a:off x="2462610" y="4496510"/>
            <a:ext cx="35844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(Kong, Thurs 9:50am ; Crippen, Thurs 1:30pm)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CD67C-EA17-4B19-87F4-02722A8D5019}"/>
              </a:ext>
            </a:extLst>
          </p:cNvPr>
          <p:cNvSpPr txBox="1"/>
          <p:nvPr/>
        </p:nvSpPr>
        <p:spPr>
          <a:xfrm>
            <a:off x="3678700" y="4915493"/>
            <a:ext cx="49801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(Lepro Wed 2:10pm, Schiaffino Wed 2:50pm, Aracne-Ruddle, poster) </a:t>
            </a:r>
          </a:p>
        </p:txBody>
      </p:sp>
    </p:spTree>
    <p:extLst>
      <p:ext uri="{BB962C8B-B14F-4D97-AF65-F5344CB8AC3E}">
        <p14:creationId xmlns:p14="http://schemas.microsoft.com/office/powerpoint/2010/main" val="823474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708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EC45-44CD-44DD-A967-C566356B7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63" y="35350"/>
            <a:ext cx="8842159" cy="1005840"/>
          </a:xfrm>
        </p:spPr>
        <p:txBody>
          <a:bodyPr/>
          <a:lstStyle/>
          <a:p>
            <a:r>
              <a:rPr lang="en-US" sz="2400" dirty="0">
                <a:solidFill>
                  <a:srgbClr val="4F81BD">
                    <a:lumMod val="75000"/>
                  </a:srgbClr>
                </a:solidFill>
              </a:rPr>
              <a:t>LLNL Target Fab S&amp;T retains a dedicated pool of experts.  It leverages capabilities in other directorates as well as maintains close collaborations with external partner institutions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EEB719-0365-4096-99A3-FDE57C436316}"/>
              </a:ext>
            </a:extLst>
          </p:cNvPr>
          <p:cNvGrpSpPr/>
          <p:nvPr/>
        </p:nvGrpSpPr>
        <p:grpSpPr>
          <a:xfrm>
            <a:off x="300976" y="1149319"/>
            <a:ext cx="8558386" cy="5667960"/>
            <a:chOff x="240016" y="1149319"/>
            <a:chExt cx="8558386" cy="56679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FCA2A4-E8BC-4FA8-9134-FA90B6C94342}"/>
                </a:ext>
              </a:extLst>
            </p:cNvPr>
            <p:cNvGrpSpPr/>
            <p:nvPr/>
          </p:nvGrpSpPr>
          <p:grpSpPr>
            <a:xfrm>
              <a:off x="240016" y="1248050"/>
              <a:ext cx="8558386" cy="5569229"/>
              <a:chOff x="240016" y="1248050"/>
              <a:chExt cx="8558386" cy="556922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F0DA1ED-176B-477C-8DF4-7E4355E4491F}"/>
                  </a:ext>
                </a:extLst>
              </p:cNvPr>
              <p:cNvGrpSpPr/>
              <p:nvPr/>
            </p:nvGrpSpPr>
            <p:grpSpPr>
              <a:xfrm>
                <a:off x="1357935" y="1416065"/>
                <a:ext cx="6878077" cy="5268818"/>
                <a:chOff x="1432196" y="1588232"/>
                <a:chExt cx="6878077" cy="5268818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C104AA2C-E4F3-4CD6-9771-3E4F5F1984FB}"/>
                    </a:ext>
                  </a:extLst>
                </p:cNvPr>
                <p:cNvSpPr/>
                <p:nvPr/>
              </p:nvSpPr>
              <p:spPr bwMode="auto">
                <a:xfrm>
                  <a:off x="2827354" y="1588232"/>
                  <a:ext cx="4149111" cy="389106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65000"/>
                        <a:tint val="66000"/>
                        <a:satMod val="160000"/>
                      </a:schemeClr>
                    </a:gs>
                    <a:gs pos="50000">
                      <a:schemeClr val="bg1">
                        <a:lumMod val="65000"/>
                        <a:tint val="44500"/>
                        <a:satMod val="160000"/>
                      </a:schemeClr>
                    </a:gs>
                    <a:gs pos="100000">
                      <a:schemeClr val="bg1">
                        <a:lumMod val="65000"/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ln>
                  <a:solidFill>
                    <a:schemeClr val="accent1">
                      <a:lumMod val="75000"/>
                    </a:schemeClr>
                  </a:solidFill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E898164-4B70-47FD-9EBD-7B0F6167A9D9}"/>
                    </a:ext>
                  </a:extLst>
                </p:cNvPr>
                <p:cNvSpPr txBox="1"/>
                <p:nvPr/>
              </p:nvSpPr>
              <p:spPr>
                <a:xfrm>
                  <a:off x="5899691" y="3119124"/>
                  <a:ext cx="889987" cy="338554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50" b="1" dirty="0"/>
                    <a:t>Foams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7496DEC-04FB-4A53-88A6-D76D72B39C87}"/>
                    </a:ext>
                  </a:extLst>
                </p:cNvPr>
                <p:cNvSpPr txBox="1"/>
                <p:nvPr/>
              </p:nvSpPr>
              <p:spPr>
                <a:xfrm>
                  <a:off x="3396188" y="4467038"/>
                  <a:ext cx="1563836" cy="569387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50" b="1" dirty="0"/>
                    <a:t>Metrology &amp; Spectroscopy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494E219-C653-46DA-809F-68A6AD523BDA}"/>
                    </a:ext>
                  </a:extLst>
                </p:cNvPr>
                <p:cNvSpPr txBox="1"/>
                <p:nvPr/>
              </p:nvSpPr>
              <p:spPr>
                <a:xfrm>
                  <a:off x="5206189" y="3966422"/>
                  <a:ext cx="1357275" cy="807913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50" b="1" dirty="0"/>
                    <a:t>Advanced Materials &amp; Processes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FE9C153-5D5D-4EDC-95F0-C5C41021FE6A}"/>
                    </a:ext>
                  </a:extLst>
                </p:cNvPr>
                <p:cNvSpPr txBox="1"/>
                <p:nvPr/>
              </p:nvSpPr>
              <p:spPr>
                <a:xfrm>
                  <a:off x="3795314" y="1984942"/>
                  <a:ext cx="2319920" cy="338554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50" b="1" dirty="0"/>
                    <a:t>Precision Machining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FA8F56BD-CAEB-4544-AB89-686DA1EE0CDD}"/>
                    </a:ext>
                  </a:extLst>
                </p:cNvPr>
                <p:cNvSpPr/>
                <p:nvPr/>
              </p:nvSpPr>
              <p:spPr bwMode="auto">
                <a:xfrm>
                  <a:off x="6338458" y="3617105"/>
                  <a:ext cx="1971815" cy="649188"/>
                </a:xfrm>
                <a:prstGeom prst="ellipse">
                  <a:avLst/>
                </a:prstGeom>
                <a:solidFill>
                  <a:srgbClr val="C3D69B">
                    <a:alpha val="41961"/>
                  </a:srgb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Additive Manufacturing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EAEFF42-7EA0-4656-91B6-3571448DE14E}"/>
                    </a:ext>
                  </a:extLst>
                </p:cNvPr>
                <p:cNvSpPr/>
                <p:nvPr/>
              </p:nvSpPr>
              <p:spPr bwMode="auto">
                <a:xfrm>
                  <a:off x="1545718" y="2447554"/>
                  <a:ext cx="1786686" cy="908864"/>
                </a:xfrm>
                <a:prstGeom prst="ellipse">
                  <a:avLst/>
                </a:prstGeom>
                <a:solidFill>
                  <a:srgbClr val="C3D69B">
                    <a:alpha val="41961"/>
                  </a:srgb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i="1" dirty="0">
                      <a:solidFill>
                        <a:schemeClr val="tx1"/>
                      </a:solidFill>
                    </a:rPr>
                    <a:t>Vapor Processin</a:t>
                  </a:r>
                  <a:r>
                    <a:rPr lang="en-US" sz="1200" b="1" i="1" dirty="0"/>
                    <a:t>g Lab</a:t>
                  </a:r>
                  <a:endParaRPr lang="en-US" sz="1200" b="1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6FB6E934-026B-4190-98F0-E979FD8CD72A}"/>
                    </a:ext>
                  </a:extLst>
                </p:cNvPr>
                <p:cNvSpPr/>
                <p:nvPr/>
              </p:nvSpPr>
              <p:spPr bwMode="auto">
                <a:xfrm>
                  <a:off x="1432196" y="4350367"/>
                  <a:ext cx="2098475" cy="389513"/>
                </a:xfrm>
                <a:prstGeom prst="ellipse">
                  <a:avLst/>
                </a:prstGeom>
                <a:solidFill>
                  <a:srgbClr val="C3D69B">
                    <a:alpha val="41961"/>
                  </a:srgb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TEM/FIB</a:t>
                  </a: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0580C759-9B0C-4054-BCDB-13A5222C4C82}"/>
                    </a:ext>
                  </a:extLst>
                </p:cNvPr>
                <p:cNvSpPr/>
                <p:nvPr/>
              </p:nvSpPr>
              <p:spPr bwMode="auto">
                <a:xfrm>
                  <a:off x="2921060" y="5035226"/>
                  <a:ext cx="2400472" cy="649188"/>
                </a:xfrm>
                <a:prstGeom prst="ellipse">
                  <a:avLst/>
                </a:prstGeom>
                <a:solidFill>
                  <a:srgbClr val="C3D69B">
                    <a:alpha val="41961"/>
                  </a:srgb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Beamline measurements</a:t>
                  </a: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AA9A452-C8F0-4649-AEFB-EE533E48DDF7}"/>
                    </a:ext>
                  </a:extLst>
                </p:cNvPr>
                <p:cNvSpPr/>
                <p:nvPr/>
              </p:nvSpPr>
              <p:spPr bwMode="auto">
                <a:xfrm>
                  <a:off x="1483259" y="3444038"/>
                  <a:ext cx="1886424" cy="389513"/>
                </a:xfrm>
                <a:prstGeom prst="ellipse">
                  <a:avLst/>
                </a:prstGeom>
                <a:solidFill>
                  <a:srgbClr val="C3D69B">
                    <a:alpha val="41961"/>
                  </a:srgb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Tomography</a:t>
                  </a: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98F87B8-BF4D-4EE7-A186-A46F8767C002}"/>
                    </a:ext>
                  </a:extLst>
                </p:cNvPr>
                <p:cNvSpPr/>
                <p:nvPr/>
              </p:nvSpPr>
              <p:spPr bwMode="auto">
                <a:xfrm>
                  <a:off x="6253927" y="2719356"/>
                  <a:ext cx="1971815" cy="649188"/>
                </a:xfrm>
                <a:prstGeom prst="ellipse">
                  <a:avLst/>
                </a:prstGeom>
                <a:solidFill>
                  <a:srgbClr val="C3D69B">
                    <a:alpha val="41961"/>
                  </a:srgb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Soft Matter/ Nanomaterials</a:t>
                  </a:r>
                </a:p>
              </p:txBody>
            </p: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D846EA9-CFCF-4E89-91BF-7E513F39F8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997131" y="6114678"/>
                  <a:ext cx="1165407" cy="742372"/>
                </a:xfrm>
                <a:prstGeom prst="rect">
                  <a:avLst/>
                </a:prstGeom>
              </p:spPr>
            </p:pic>
            <p:pic>
              <p:nvPicPr>
                <p:cNvPr id="34" name="Picture 19" descr="AWE Logo.tiff">
                  <a:extLst>
                    <a:ext uri="{FF2B5EF4-FFF2-40B4-BE49-F238E27FC236}">
                      <a16:creationId xmlns:a16="http://schemas.microsoft.com/office/drawing/2014/main" id="{29FAA4CC-2A37-463D-88E1-8393CC2B1F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5C433"/>
                    </a:clrFrom>
                    <a:clrTo>
                      <a:srgbClr val="F5C43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95078" y="5800668"/>
                  <a:ext cx="486628" cy="3363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8" descr="https://upload.wikimedia.org/wikipedia/en/thumb/7/76/University_of_Rochester_logo.svg/1280px-University_of_Rochester_logo.svg.png">
                  <a:extLst>
                    <a:ext uri="{FF2B5EF4-FFF2-40B4-BE49-F238E27FC236}">
                      <a16:creationId xmlns:a16="http://schemas.microsoft.com/office/drawing/2014/main" id="{AB4EE2D5-3447-46E9-87A6-AA993CDC77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9995" y="6102365"/>
                  <a:ext cx="1140400" cy="234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10" descr="https://upload.wikimedia.org/wikipedia/commons/thumb/2/24/Los_Alamos_logo.svg/475px-Los_Alamos_logo.svg.png">
                  <a:extLst>
                    <a:ext uri="{FF2B5EF4-FFF2-40B4-BE49-F238E27FC236}">
                      <a16:creationId xmlns:a16="http://schemas.microsoft.com/office/drawing/2014/main" id="{42319D47-A11C-4524-9156-CC783F869D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8638" y="5202922"/>
                  <a:ext cx="1085569" cy="4982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A732A0B2-607D-48A2-BA35-0A392A6273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18275" y="5311647"/>
                  <a:ext cx="645189" cy="303239"/>
                </a:xfrm>
                <a:prstGeom prst="rect">
                  <a:avLst/>
                </a:prstGeom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EC33224-46FF-477F-9DCC-0D5A863770E0}"/>
                    </a:ext>
                  </a:extLst>
                </p:cNvPr>
                <p:cNvSpPr txBox="1"/>
                <p:nvPr/>
              </p:nvSpPr>
              <p:spPr>
                <a:xfrm>
                  <a:off x="3033629" y="2547482"/>
                  <a:ext cx="1095172" cy="338554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accent1">
                      <a:alpha val="86000"/>
                    </a:schemeClr>
                  </a:glo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50" b="1" dirty="0"/>
                    <a:t>Coatings</a:t>
                  </a:r>
                </a:p>
              </p:txBody>
            </p:sp>
          </p:grp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B404C6A-A9DA-49BB-9A2C-1CD272E6B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600" y="1304839"/>
                <a:ext cx="1611954" cy="1208965"/>
              </a:xfrm>
              <a:prstGeom prst="rect">
                <a:avLst/>
              </a:prstGeom>
              <a:effectLst>
                <a:softEdge rad="50800"/>
              </a:effec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68AC92D-54D4-47CD-B77E-C5CB8592B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49833" y="2225171"/>
                <a:ext cx="1048569" cy="1046700"/>
              </a:xfrm>
              <a:prstGeom prst="rect">
                <a:avLst/>
              </a:prstGeom>
              <a:effectLst>
                <a:softEdge rad="50800"/>
              </a:effectLst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AD9F0D1-3B91-46CA-90B8-1CA5D5757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42838" y="4016482"/>
                <a:ext cx="1217285" cy="1199285"/>
              </a:xfrm>
              <a:prstGeom prst="rect">
                <a:avLst/>
              </a:prstGeom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3375F20-4843-44CB-B726-48D905D05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3510" y="1248050"/>
                <a:ext cx="1611954" cy="1208965"/>
              </a:xfrm>
              <a:prstGeom prst="rect">
                <a:avLst/>
              </a:prstGeom>
              <a:effectLst>
                <a:softEdge rad="50800"/>
              </a:effectLst>
            </p:spPr>
          </p:pic>
          <p:pic>
            <p:nvPicPr>
              <p:cNvPr id="45" name="Picture 6" descr="mage result for tem llnl">
                <a:extLst>
                  <a:ext uri="{FF2B5EF4-FFF2-40B4-BE49-F238E27FC236}">
                    <a16:creationId xmlns:a16="http://schemas.microsoft.com/office/drawing/2014/main" id="{06400283-461E-4260-A393-E21DDE1698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5300"/>
                        </a14:imgEffect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31" r="26781" b="21931"/>
              <a:stretch/>
            </p:blipFill>
            <p:spPr bwMode="auto">
              <a:xfrm>
                <a:off x="520652" y="4199318"/>
                <a:ext cx="1138479" cy="1352356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5828CCD3-820C-45A1-AC57-CCE51CBEE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0016" y="2828444"/>
                <a:ext cx="1522054" cy="1177490"/>
              </a:xfrm>
              <a:prstGeom prst="rect">
                <a:avLst/>
              </a:prstGeom>
              <a:effectLst>
                <a:glow rad="63500">
                  <a:schemeClr val="accent1">
                    <a:satMod val="175000"/>
                    <a:alpha val="40000"/>
                  </a:schemeClr>
                </a:glow>
                <a:softEdge rad="50800"/>
              </a:effectLst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B02CC1A7-B8FF-4D18-B658-E86C18D5E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26427" y="5311068"/>
                <a:ext cx="1248154" cy="1506211"/>
              </a:xfrm>
              <a:prstGeom prst="rect">
                <a:avLst/>
              </a:prstGeom>
              <a:effectLst>
                <a:glow rad="63500">
                  <a:schemeClr val="accent1">
                    <a:satMod val="175000"/>
                    <a:alpha val="40000"/>
                  </a:schemeClr>
                </a:glow>
                <a:softEdge rad="50800"/>
              </a:effectLst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F3D16FEE-EA0C-4C34-82AD-9E38DC75C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15783" y="2589903"/>
                <a:ext cx="951559" cy="1009294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CBE4C9B-DB0E-4EC2-B9B0-EB242E7C4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35021" y="2053159"/>
                <a:ext cx="1203042" cy="777681"/>
              </a:xfrm>
              <a:prstGeom prst="rect">
                <a:avLst/>
              </a:prstGeom>
              <a:effectLst>
                <a:softEdge rad="38100"/>
              </a:effectLst>
            </p:spPr>
          </p:pic>
          <p:pic>
            <p:nvPicPr>
              <p:cNvPr id="50" name="Picture 49" descr="C:\Users\biener3\Documents\SEM\042516\MMB557\MMB557_042516_17_e.tif">
                <a:extLst>
                  <a:ext uri="{FF2B5EF4-FFF2-40B4-BE49-F238E27FC236}">
                    <a16:creationId xmlns:a16="http://schemas.microsoft.com/office/drawing/2014/main" id="{21E10478-9005-4C0C-8D00-64E7498B30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8089" y="2997984"/>
                <a:ext cx="889987" cy="711989"/>
              </a:xfrm>
              <a:prstGeom prst="rect">
                <a:avLst/>
              </a:prstGeom>
              <a:noFill/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>
                <a:extLst>
                  <a:ext uri="{FF2B5EF4-FFF2-40B4-BE49-F238E27FC236}">
                    <a16:creationId xmlns:a16="http://schemas.microsoft.com/office/drawing/2014/main" id="{19CFE09C-E589-4ADB-BD2F-EC82E80A02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0675"/>
              <a:stretch/>
            </p:blipFill>
            <p:spPr bwMode="auto">
              <a:xfrm>
                <a:off x="2752741" y="3617566"/>
                <a:ext cx="1202279" cy="795752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" name="Picture 2" descr="Image result for llnl additive manufacturing">
                <a:extLst>
                  <a:ext uri="{FF2B5EF4-FFF2-40B4-BE49-F238E27FC236}">
                    <a16:creationId xmlns:a16="http://schemas.microsoft.com/office/drawing/2014/main" id="{F996A286-2B2B-4D42-BD36-33064F17E7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8602" y="4564621"/>
                <a:ext cx="1140257" cy="501175"/>
              </a:xfrm>
              <a:prstGeom prst="rect">
                <a:avLst/>
              </a:prstGeom>
              <a:noFill/>
              <a:effectLst>
                <a:softEdge rad="381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8B4427-C441-40BD-A073-1E9A6CEEE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887895" y="1149319"/>
              <a:ext cx="1786686" cy="596867"/>
            </a:xfrm>
            <a:prstGeom prst="rect">
              <a:avLst/>
            </a:prstGeom>
            <a:effectLst>
              <a:softEdge rad="38100"/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F5AE3B-CF27-46A2-86CE-475C62C781B0}"/>
                </a:ext>
              </a:extLst>
            </p:cNvPr>
            <p:cNvSpPr txBox="1"/>
            <p:nvPr/>
          </p:nvSpPr>
          <p:spPr>
            <a:xfrm>
              <a:off x="3935387" y="1337927"/>
              <a:ext cx="1891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Target Fab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DB0A0CC-301D-4BA9-B1EA-4F7DF7CE9F0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15944" y="5599416"/>
            <a:ext cx="1705011" cy="347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53B9B7-B85D-4354-AE77-DF22AA59F0D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46282" y="5272538"/>
            <a:ext cx="947282" cy="2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9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19E8C-BA8B-48B3-94F9-7A4AB2A45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11" y="2041866"/>
            <a:ext cx="1381014" cy="2299318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A7A7A1-1A3E-4F9A-B4AB-4300A1F1E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 is to pursue both long-term and short-term R&amp;D based on Physics priorities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0C1F60-9083-4D0F-BE1A-65E12879A90F}"/>
              </a:ext>
            </a:extLst>
          </p:cNvPr>
          <p:cNvGrpSpPr/>
          <p:nvPr/>
        </p:nvGrpSpPr>
        <p:grpSpPr>
          <a:xfrm>
            <a:off x="490837" y="1520580"/>
            <a:ext cx="3986960" cy="4260931"/>
            <a:chOff x="285171" y="1520580"/>
            <a:chExt cx="3980076" cy="42609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57D223-4458-4F52-B3BD-5AFC9DADF229}"/>
                </a:ext>
              </a:extLst>
            </p:cNvPr>
            <p:cNvSpPr/>
            <p:nvPr/>
          </p:nvSpPr>
          <p:spPr bwMode="auto">
            <a:xfrm>
              <a:off x="285171" y="1889911"/>
              <a:ext cx="3839356" cy="3891600"/>
            </a:xfrm>
            <a:prstGeom prst="rect">
              <a:avLst/>
            </a:prstGeom>
            <a:noFill/>
            <a:ln>
              <a:solidFill>
                <a:schemeClr val="tx1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14BFE3-1265-4F9B-98AC-6C1E63AE3EA2}"/>
                </a:ext>
              </a:extLst>
            </p:cNvPr>
            <p:cNvGrpSpPr/>
            <p:nvPr/>
          </p:nvGrpSpPr>
          <p:grpSpPr>
            <a:xfrm>
              <a:off x="1005271" y="2255537"/>
              <a:ext cx="3259976" cy="2739211"/>
              <a:chOff x="2391579" y="2104937"/>
              <a:chExt cx="5664864" cy="475992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69EF5DF-965D-4802-8014-30D45604FBFF}"/>
                  </a:ext>
                </a:extLst>
              </p:cNvPr>
              <p:cNvSpPr/>
              <p:nvPr/>
            </p:nvSpPr>
            <p:spPr>
              <a:xfrm>
                <a:off x="4070818" y="2104937"/>
                <a:ext cx="3985625" cy="4759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1200"/>
                  </a:spcAft>
                  <a:buClrTx/>
                  <a:buSzTx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48" charset="-128"/>
                    <a:cs typeface="Times New Roman" panose="02020603050405020304" pitchFamily="18" charset="0"/>
                  </a:rPr>
                  <a:t>Better ablator materials</a:t>
                </a:r>
              </a:p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1200"/>
                  </a:spcAft>
                  <a:buClrTx/>
                  <a:buSzTx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48" charset="-128"/>
                    <a:cs typeface="Times New Roman" panose="02020603050405020304" pitchFamily="18" charset="0"/>
                  </a:rPr>
                  <a:t>Mitigate capsule support perturbations</a:t>
                </a:r>
              </a:p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1200"/>
                  </a:spcAft>
                  <a:buClrTx/>
                  <a:buSzTx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48" charset="-128"/>
                    <a:cs typeface="Times New Roman" panose="02020603050405020304" pitchFamily="18" charset="0"/>
                  </a:rPr>
                  <a:t>Mitigate the fill tube perturbations</a:t>
                </a:r>
              </a:p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1200"/>
                  </a:spcAft>
                  <a:buClrTx/>
                  <a:buSzTx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48" charset="-128"/>
                    <a:cs typeface="Times New Roman" panose="02020603050405020304" pitchFamily="18" charset="0"/>
                  </a:rPr>
                  <a:t>Improve drive symmetry thru hohlraum modifications</a:t>
                </a:r>
              </a:p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1200"/>
                  </a:spcAft>
                  <a:buClrTx/>
                  <a:buSzTx/>
                  <a:tabLst/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/>
                    <a:ea typeface="ＭＳ Ｐゴシック" pitchFamily="48" charset="-128"/>
                    <a:cs typeface="Times New Roman" panose="02020603050405020304" pitchFamily="18" charset="0"/>
                  </a:rPr>
                  <a:t>Develop new materials and characterization capabilities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73390B7-DF91-4E3F-A6A7-D6BE57C074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391579" y="2333212"/>
                <a:ext cx="1883231" cy="126953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9541A2E-DE69-46B8-B2AE-5B5411F136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093926" y="3247615"/>
                <a:ext cx="1180880" cy="433094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EED4A40-369E-4312-A67B-868691D691B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2931477" y="3838163"/>
                <a:ext cx="1343328" cy="323853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E284116-3DA6-4C2A-A312-957F600ADD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3254428" y="4750808"/>
                <a:ext cx="998608" cy="453543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F9E805-7F1D-4F9D-828A-170C81489780}"/>
                </a:ext>
              </a:extLst>
            </p:cNvPr>
            <p:cNvSpPr txBox="1"/>
            <p:nvPr/>
          </p:nvSpPr>
          <p:spPr>
            <a:xfrm>
              <a:off x="285172" y="1520580"/>
              <a:ext cx="3839355" cy="36933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5495" tIns="37746" rIns="75495" bIns="37746" anchor="ctr">
              <a:noAutofit/>
            </a:bodyPr>
            <a:lstStyle>
              <a:defPPr>
                <a:defRPr lang="en-US"/>
              </a:defPPr>
              <a:lvl1pPr algn="ctr" defTabSz="415097" eaLnBrk="0" hangingPunct="0">
                <a:defRPr>
                  <a:solidFill>
                    <a:prstClr val="white"/>
                  </a:solidFill>
                  <a:latin typeface="Calibri"/>
                  <a:cs typeface="Calibri"/>
                </a:defRPr>
              </a:lvl1pPr>
            </a:lstStyle>
            <a:p>
              <a:r>
                <a:rPr lang="en-US" dirty="0"/>
                <a:t>Inertial confinement fusion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343915D-9655-4236-935F-C3E1E670E780}"/>
              </a:ext>
            </a:extLst>
          </p:cNvPr>
          <p:cNvSpPr/>
          <p:nvPr/>
        </p:nvSpPr>
        <p:spPr>
          <a:xfrm>
            <a:off x="0" y="5935313"/>
            <a:ext cx="9144000" cy="523220"/>
          </a:xfrm>
          <a:prstGeom prst="rect">
            <a:avLst/>
          </a:prstGeom>
          <a:solidFill>
            <a:srgbClr val="0F4F97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Though these overall categories require long term attention and don’t change frequently, we work with HED/ICF Physics to fine-tune the priorities of new ideas and directions within each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3D2769-7BEB-6148-8EDA-1E3DE2E18B42}"/>
              </a:ext>
            </a:extLst>
          </p:cNvPr>
          <p:cNvGrpSpPr/>
          <p:nvPr/>
        </p:nvGrpSpPr>
        <p:grpSpPr>
          <a:xfrm>
            <a:off x="4737198" y="1520580"/>
            <a:ext cx="3839356" cy="4260931"/>
            <a:chOff x="4737198" y="1520580"/>
            <a:chExt cx="3839356" cy="426093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2873210-DAA9-4EFE-9F41-FE86A651B508}"/>
                </a:ext>
              </a:extLst>
            </p:cNvPr>
            <p:cNvGrpSpPr/>
            <p:nvPr/>
          </p:nvGrpSpPr>
          <p:grpSpPr>
            <a:xfrm>
              <a:off x="4737198" y="1520580"/>
              <a:ext cx="3839356" cy="4260931"/>
              <a:chOff x="4737198" y="1520580"/>
              <a:chExt cx="3839356" cy="4260931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CF7EED0-18F0-4C17-AF18-8272206FFC58}"/>
                  </a:ext>
                </a:extLst>
              </p:cNvPr>
              <p:cNvSpPr/>
              <p:nvPr/>
            </p:nvSpPr>
            <p:spPr bwMode="auto">
              <a:xfrm>
                <a:off x="4737198" y="1889911"/>
                <a:ext cx="3839356" cy="3891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0660F0-BB71-4DAD-857A-AA86732A5314}"/>
                  </a:ext>
                </a:extLst>
              </p:cNvPr>
              <p:cNvSpPr txBox="1"/>
              <p:nvPr/>
            </p:nvSpPr>
            <p:spPr>
              <a:xfrm>
                <a:off x="5008210" y="3368309"/>
                <a:ext cx="327183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0000"/>
                    </a:solidFill>
                    <a:latin typeface="Arial"/>
                    <a:ea typeface="ＭＳ Ｐゴシック" pitchFamily="48" charset="-128"/>
                    <a:cs typeface="Times New Roman" panose="02020603050405020304" pitchFamily="18" charset="0"/>
                  </a:rPr>
                  <a:t>Precision machining &amp; coining</a:t>
                </a:r>
              </a:p>
              <a:p>
                <a:endParaRPr lang="en-US" sz="1200" b="1" dirty="0">
                  <a:solidFill>
                    <a:srgbClr val="000000"/>
                  </a:solidFill>
                  <a:latin typeface="Arial"/>
                  <a:ea typeface="ＭＳ Ｐゴシック" pitchFamily="48" charset="-128"/>
                  <a:cs typeface="Times New Roman" panose="02020603050405020304" pitchFamily="18" charset="0"/>
                </a:endParaRPr>
              </a:p>
              <a:p>
                <a:r>
                  <a:rPr lang="en-US" sz="1200" b="1" dirty="0" err="1">
                    <a:solidFill>
                      <a:srgbClr val="000000"/>
                    </a:solidFill>
                    <a:latin typeface="Arial"/>
                    <a:ea typeface="ＭＳ Ｐゴシック" pitchFamily="48" charset="-128"/>
                    <a:cs typeface="Times New Roman" panose="02020603050405020304" pitchFamily="18" charset="0"/>
                  </a:rPr>
                  <a:t>Glueless</a:t>
                </a:r>
                <a:r>
                  <a:rPr lang="en-US" sz="1200" b="1" dirty="0">
                    <a:solidFill>
                      <a:srgbClr val="000000"/>
                    </a:solidFill>
                    <a:latin typeface="Arial"/>
                    <a:ea typeface="ＭＳ Ｐゴシック" pitchFamily="48" charset="-128"/>
                    <a:cs typeface="Times New Roman" panose="02020603050405020304" pitchFamily="18" charset="0"/>
                  </a:rPr>
                  <a:t> bonding </a:t>
                </a:r>
              </a:p>
              <a:p>
                <a:endParaRPr lang="en-US" sz="1200" b="1" dirty="0">
                  <a:solidFill>
                    <a:srgbClr val="000000"/>
                  </a:solidFill>
                  <a:latin typeface="Arial"/>
                  <a:ea typeface="ＭＳ Ｐゴシック" pitchFamily="48" charset="-128"/>
                  <a:cs typeface="Times New Roman" panose="02020603050405020304" pitchFamily="18" charset="0"/>
                </a:endParaRPr>
              </a:p>
              <a:p>
                <a:r>
                  <a:rPr lang="en-US" sz="1200" b="1" dirty="0">
                    <a:solidFill>
                      <a:srgbClr val="000000"/>
                    </a:solidFill>
                    <a:latin typeface="Arial"/>
                    <a:ea typeface="ＭＳ Ｐゴシック" pitchFamily="48" charset="-128"/>
                    <a:cs typeface="Times New Roman" panose="02020603050405020304" pitchFamily="18" charset="0"/>
                  </a:rPr>
                  <a:t>Pu processing, machining &amp; bonding</a:t>
                </a:r>
              </a:p>
              <a:p>
                <a:endParaRPr lang="en-US" sz="1200" b="1" dirty="0">
                  <a:solidFill>
                    <a:srgbClr val="000000"/>
                  </a:solidFill>
                  <a:latin typeface="Arial"/>
                  <a:ea typeface="ＭＳ Ｐゴシック" pitchFamily="48" charset="-128"/>
                  <a:cs typeface="Times New Roman" panose="02020603050405020304" pitchFamily="18" charset="0"/>
                </a:endParaRPr>
              </a:p>
              <a:p>
                <a:r>
                  <a:rPr lang="en-US" sz="1200" b="1" dirty="0">
                    <a:solidFill>
                      <a:srgbClr val="000000"/>
                    </a:solidFill>
                    <a:latin typeface="Arial"/>
                    <a:ea typeface="ＭＳ Ｐゴシック" pitchFamily="48" charset="-128"/>
                    <a:cs typeface="Times New Roman" panose="02020603050405020304" pitchFamily="18" charset="0"/>
                  </a:rPr>
                  <a:t>Foam development, shaping and machining</a:t>
                </a:r>
              </a:p>
              <a:p>
                <a:endParaRPr lang="en-US" sz="1200" b="1" dirty="0">
                  <a:solidFill>
                    <a:srgbClr val="000000"/>
                  </a:solidFill>
                  <a:latin typeface="Arial"/>
                  <a:ea typeface="ＭＳ Ｐゴシック" pitchFamily="48" charset="-128"/>
                  <a:cs typeface="Times New Roman" panose="02020603050405020304" pitchFamily="18" charset="0"/>
                </a:endParaRPr>
              </a:p>
              <a:p>
                <a:r>
                  <a:rPr lang="en-US" sz="1200" b="1" dirty="0">
                    <a:solidFill>
                      <a:srgbClr val="000000"/>
                    </a:solidFill>
                    <a:latin typeface="Arial"/>
                    <a:ea typeface="ＭＳ Ｐゴシック" pitchFamily="48" charset="-128"/>
                    <a:cs typeface="Times New Roman" panose="02020603050405020304" pitchFamily="18" charset="0"/>
                  </a:rPr>
                  <a:t>X-ray sources development</a:t>
                </a:r>
              </a:p>
              <a:p>
                <a:endParaRPr lang="en-US" sz="1200" b="1" dirty="0">
                  <a:solidFill>
                    <a:srgbClr val="000000"/>
                  </a:solidFill>
                  <a:latin typeface="Arial"/>
                  <a:ea typeface="ＭＳ Ｐゴシック" pitchFamily="48" charset="-128"/>
                  <a:cs typeface="Times New Roman" panose="02020603050405020304" pitchFamily="18" charset="0"/>
                </a:endParaRPr>
              </a:p>
              <a:p>
                <a:r>
                  <a:rPr lang="en-US" sz="1200" b="1" dirty="0">
                    <a:solidFill>
                      <a:srgbClr val="000000"/>
                    </a:solidFill>
                    <a:latin typeface="Arial"/>
                    <a:ea typeface="ＭＳ Ｐゴシック" pitchFamily="48" charset="-128"/>
                    <a:cs typeface="Times New Roman" panose="02020603050405020304" pitchFamily="18" charset="0"/>
                  </a:rPr>
                  <a:t>New materials and processes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F40FAB-B330-4B0F-9CCE-7F3A31056E9E}"/>
                  </a:ext>
                </a:extLst>
              </p:cNvPr>
              <p:cNvSpPr txBox="1"/>
              <p:nvPr/>
            </p:nvSpPr>
            <p:spPr>
              <a:xfrm>
                <a:off x="4737198" y="1520580"/>
                <a:ext cx="3839355" cy="369332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5495" tIns="37746" rIns="75495" bIns="37746" anchor="ctr">
                <a:noAutofit/>
              </a:bodyPr>
              <a:lstStyle>
                <a:defPPr>
                  <a:defRPr lang="en-US"/>
                </a:defPPr>
                <a:lvl1pPr algn="ctr" defTabSz="415097" eaLnBrk="0" hangingPunct="0">
                  <a:defRPr>
                    <a:solidFill>
                      <a:prstClr val="white"/>
                    </a:solidFill>
                    <a:latin typeface="Calibri"/>
                    <a:cs typeface="Calibri"/>
                  </a:defRPr>
                </a:lvl1pPr>
              </a:lstStyle>
              <a:p>
                <a:r>
                  <a:rPr lang="en-US" dirty="0"/>
                  <a:t>High energy density physics</a:t>
                </a:r>
              </a:p>
            </p:txBody>
          </p:sp>
        </p:grpSp>
        <p:pic>
          <p:nvPicPr>
            <p:cNvPr id="21" name="Picture 3" descr="image022">
              <a:extLst>
                <a:ext uri="{FF2B5EF4-FFF2-40B4-BE49-F238E27FC236}">
                  <a16:creationId xmlns:a16="http://schemas.microsoft.com/office/drawing/2014/main" id="{0CFFFCE8-9A16-4C0E-A636-F8E66771E6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12" t="30775"/>
            <a:stretch/>
          </p:blipFill>
          <p:spPr bwMode="auto">
            <a:xfrm>
              <a:off x="4915486" y="1925940"/>
              <a:ext cx="3457284" cy="1246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5371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5A25A5-CAD8-3B41-86F7-F32430D9C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088" y="2009685"/>
            <a:ext cx="2567660" cy="2872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A7A7A1-1A3E-4F9A-B4AB-4300A1F1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28" y="119818"/>
            <a:ext cx="8229600" cy="1010705"/>
          </a:xfrm>
        </p:spPr>
        <p:txBody>
          <a:bodyPr/>
          <a:lstStyle/>
          <a:p>
            <a:r>
              <a:rPr lang="en-US" sz="2800" dirty="0"/>
              <a:t>We have embarked on a number of key initiatives to develop necessary materials and technologies for upcoming and future targets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416560-5D71-41A1-910E-FBEA9C27F668}"/>
              </a:ext>
            </a:extLst>
          </p:cNvPr>
          <p:cNvSpPr txBox="1"/>
          <p:nvPr/>
        </p:nvSpPr>
        <p:spPr>
          <a:xfrm>
            <a:off x="147399" y="6330154"/>
            <a:ext cx="8922059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Here, I will complement the technical highlights that Abbas presented previously with a S&amp;T overview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6E8BD0-E8EA-435B-8552-DC705FDD3E15}"/>
              </a:ext>
            </a:extLst>
          </p:cNvPr>
          <p:cNvGrpSpPr/>
          <p:nvPr/>
        </p:nvGrpSpPr>
        <p:grpSpPr>
          <a:xfrm>
            <a:off x="0" y="1415137"/>
            <a:ext cx="6823545" cy="4852070"/>
            <a:chOff x="0" y="1415137"/>
            <a:chExt cx="6823545" cy="485207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0A2D3D2-1015-4383-9C72-54F13C022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94897"/>
              <a:ext cx="2876809" cy="2872728"/>
            </a:xfrm>
            <a:prstGeom prst="rect">
              <a:avLst/>
            </a:prstGeom>
          </p:spPr>
        </p:pic>
        <p:sp>
          <p:nvSpPr>
            <p:cNvPr id="26" name="Right Arrow 2">
              <a:extLst>
                <a:ext uri="{FF2B5EF4-FFF2-40B4-BE49-F238E27FC236}">
                  <a16:creationId xmlns:a16="http://schemas.microsoft.com/office/drawing/2014/main" id="{E4B70BF5-224F-4F3B-96E2-FC4FA02DCCB7}"/>
                </a:ext>
              </a:extLst>
            </p:cNvPr>
            <p:cNvSpPr/>
            <p:nvPr/>
          </p:nvSpPr>
          <p:spPr bwMode="auto">
            <a:xfrm rot="20168053">
              <a:off x="2311456" y="2767185"/>
              <a:ext cx="725472" cy="268081"/>
            </a:xfrm>
            <a:custGeom>
              <a:avLst/>
              <a:gdLst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0 w 1132243"/>
                <a:gd name="connsiteY6" fmla="*/ 367188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1511 w 1132243"/>
                <a:gd name="connsiteY6" fmla="*/ 281771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87451 w 1132243"/>
                <a:gd name="connsiteY2" fmla="*/ 122396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48789 w 1132243"/>
                <a:gd name="connsiteY2" fmla="*/ 173167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1799 w 1132243"/>
                <a:gd name="connsiteY2" fmla="*/ 199123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502547"/>
                <a:gd name="connsiteX1" fmla="*/ 8675 w 1132243"/>
                <a:gd name="connsiteY1" fmla="*/ 202848 h 502547"/>
                <a:gd name="connsiteX2" fmla="*/ 941799 w 1132243"/>
                <a:gd name="connsiteY2" fmla="*/ 199123 h 502547"/>
                <a:gd name="connsiteX3" fmla="*/ 887451 w 1132243"/>
                <a:gd name="connsiteY3" fmla="*/ 0 h 502547"/>
                <a:gd name="connsiteX4" fmla="*/ 1132243 w 1132243"/>
                <a:gd name="connsiteY4" fmla="*/ 244792 h 502547"/>
                <a:gd name="connsiteX5" fmla="*/ 966529 w 1132243"/>
                <a:gd name="connsiteY5" fmla="*/ 502547 h 502547"/>
                <a:gd name="connsiteX6" fmla="*/ 830781 w 1132243"/>
                <a:gd name="connsiteY6" fmla="*/ 288295 h 502547"/>
                <a:gd name="connsiteX7" fmla="*/ 1511 w 1132243"/>
                <a:gd name="connsiteY7" fmla="*/ 281771 h 502547"/>
                <a:gd name="connsiteX8" fmla="*/ 0 w 1132243"/>
                <a:gd name="connsiteY8" fmla="*/ 122396 h 502547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941799 w 1132243"/>
                <a:gd name="connsiteY2" fmla="*/ 136997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81793 h 461944"/>
                <a:gd name="connsiteX1" fmla="*/ 151274 w 1132243"/>
                <a:gd name="connsiteY1" fmla="*/ 15 h 461944"/>
                <a:gd name="connsiteX2" fmla="*/ 804699 w 1132243"/>
                <a:gd name="connsiteY2" fmla="*/ 156569 h 461944"/>
                <a:gd name="connsiteX3" fmla="*/ 716645 w 1132243"/>
                <a:gd name="connsiteY3" fmla="*/ 21523 h 461944"/>
                <a:gd name="connsiteX4" fmla="*/ 1132243 w 1132243"/>
                <a:gd name="connsiteY4" fmla="*/ 204189 h 461944"/>
                <a:gd name="connsiteX5" fmla="*/ 966529 w 1132243"/>
                <a:gd name="connsiteY5" fmla="*/ 461944 h 461944"/>
                <a:gd name="connsiteX6" fmla="*/ 901383 w 1132243"/>
                <a:gd name="connsiteY6" fmla="*/ 339577 h 461944"/>
                <a:gd name="connsiteX7" fmla="*/ 1511 w 1132243"/>
                <a:gd name="connsiteY7" fmla="*/ 241168 h 461944"/>
                <a:gd name="connsiteX8" fmla="*/ 0 w 1132243"/>
                <a:gd name="connsiteY8" fmla="*/ 81793 h 461944"/>
                <a:gd name="connsiteX0" fmla="*/ 0 w 1132243"/>
                <a:gd name="connsiteY0" fmla="*/ 129415 h 509566"/>
                <a:gd name="connsiteX1" fmla="*/ 151274 w 1132243"/>
                <a:gd name="connsiteY1" fmla="*/ 47637 h 509566"/>
                <a:gd name="connsiteX2" fmla="*/ 804699 w 1132243"/>
                <a:gd name="connsiteY2" fmla="*/ 204191 h 509566"/>
                <a:gd name="connsiteX3" fmla="*/ 716645 w 1132243"/>
                <a:gd name="connsiteY3" fmla="*/ 69145 h 509566"/>
                <a:gd name="connsiteX4" fmla="*/ 1132243 w 1132243"/>
                <a:gd name="connsiteY4" fmla="*/ 251811 h 509566"/>
                <a:gd name="connsiteX5" fmla="*/ 966529 w 1132243"/>
                <a:gd name="connsiteY5" fmla="*/ 509566 h 509566"/>
                <a:gd name="connsiteX6" fmla="*/ 901383 w 1132243"/>
                <a:gd name="connsiteY6" fmla="*/ 387199 h 509566"/>
                <a:gd name="connsiteX7" fmla="*/ 1511 w 1132243"/>
                <a:gd name="connsiteY7" fmla="*/ 288790 h 509566"/>
                <a:gd name="connsiteX8" fmla="*/ 0 w 1132243"/>
                <a:gd name="connsiteY8" fmla="*/ 129415 h 509566"/>
                <a:gd name="connsiteX0" fmla="*/ 0 w 1132243"/>
                <a:gd name="connsiteY0" fmla="*/ 60270 h 440421"/>
                <a:gd name="connsiteX1" fmla="*/ 15328 w 1132243"/>
                <a:gd name="connsiteY1" fmla="*/ 138243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4449 w 1130766"/>
                <a:gd name="connsiteY0" fmla="*/ 165646 h 440421"/>
                <a:gd name="connsiteX1" fmla="*/ 13851 w 1130766"/>
                <a:gd name="connsiteY1" fmla="*/ 138243 h 440421"/>
                <a:gd name="connsiteX2" fmla="*/ 803222 w 1130766"/>
                <a:gd name="connsiteY2" fmla="*/ 135046 h 440421"/>
                <a:gd name="connsiteX3" fmla="*/ 715168 w 1130766"/>
                <a:gd name="connsiteY3" fmla="*/ 0 h 440421"/>
                <a:gd name="connsiteX4" fmla="*/ 1130766 w 1130766"/>
                <a:gd name="connsiteY4" fmla="*/ 182666 h 440421"/>
                <a:gd name="connsiteX5" fmla="*/ 965052 w 1130766"/>
                <a:gd name="connsiteY5" fmla="*/ 440421 h 440421"/>
                <a:gd name="connsiteX6" fmla="*/ 899906 w 1130766"/>
                <a:gd name="connsiteY6" fmla="*/ 318054 h 440421"/>
                <a:gd name="connsiteX7" fmla="*/ 34 w 1130766"/>
                <a:gd name="connsiteY7" fmla="*/ 219645 h 440421"/>
                <a:gd name="connsiteX8" fmla="*/ 4449 w 1130766"/>
                <a:gd name="connsiteY8" fmla="*/ 165646 h 440421"/>
                <a:gd name="connsiteX0" fmla="*/ 0 w 1141346"/>
                <a:gd name="connsiteY0" fmla="*/ 121242 h 440421"/>
                <a:gd name="connsiteX1" fmla="*/ 24431 w 1141346"/>
                <a:gd name="connsiteY1" fmla="*/ 138243 h 440421"/>
                <a:gd name="connsiteX2" fmla="*/ 813802 w 1141346"/>
                <a:gd name="connsiteY2" fmla="*/ 135046 h 440421"/>
                <a:gd name="connsiteX3" fmla="*/ 725748 w 1141346"/>
                <a:gd name="connsiteY3" fmla="*/ 0 h 440421"/>
                <a:gd name="connsiteX4" fmla="*/ 1141346 w 1141346"/>
                <a:gd name="connsiteY4" fmla="*/ 182666 h 440421"/>
                <a:gd name="connsiteX5" fmla="*/ 975632 w 1141346"/>
                <a:gd name="connsiteY5" fmla="*/ 440421 h 440421"/>
                <a:gd name="connsiteX6" fmla="*/ 910486 w 1141346"/>
                <a:gd name="connsiteY6" fmla="*/ 318054 h 440421"/>
                <a:gd name="connsiteX7" fmla="*/ 10614 w 1141346"/>
                <a:gd name="connsiteY7" fmla="*/ 219645 h 440421"/>
                <a:gd name="connsiteX8" fmla="*/ 0 w 114134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04325 w 1147266"/>
                <a:gd name="connsiteY7" fmla="*/ 328610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16220 w 1147266"/>
                <a:gd name="connsiteY7" fmla="*/ 283266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3164 w 1147429"/>
                <a:gd name="connsiteY0" fmla="*/ 166273 h 440421"/>
                <a:gd name="connsiteX1" fmla="*/ 797 w 1147429"/>
                <a:gd name="connsiteY1" fmla="*/ 123555 h 440421"/>
                <a:gd name="connsiteX2" fmla="*/ 819885 w 1147429"/>
                <a:gd name="connsiteY2" fmla="*/ 135046 h 440421"/>
                <a:gd name="connsiteX3" fmla="*/ 731831 w 1147429"/>
                <a:gd name="connsiteY3" fmla="*/ 0 h 440421"/>
                <a:gd name="connsiteX4" fmla="*/ 1147429 w 1147429"/>
                <a:gd name="connsiteY4" fmla="*/ 182666 h 440421"/>
                <a:gd name="connsiteX5" fmla="*/ 981715 w 1147429"/>
                <a:gd name="connsiteY5" fmla="*/ 440421 h 440421"/>
                <a:gd name="connsiteX6" fmla="*/ 916569 w 1147429"/>
                <a:gd name="connsiteY6" fmla="*/ 318054 h 440421"/>
                <a:gd name="connsiteX7" fmla="*/ 316383 w 1147429"/>
                <a:gd name="connsiteY7" fmla="*/ 283266 h 440421"/>
                <a:gd name="connsiteX8" fmla="*/ 16697 w 1147429"/>
                <a:gd name="connsiteY8" fmla="*/ 219645 h 440421"/>
                <a:gd name="connsiteX9" fmla="*/ 3164 w 1147429"/>
                <a:gd name="connsiteY9" fmla="*/ 166273 h 440421"/>
                <a:gd name="connsiteX0" fmla="*/ 15017 w 1159282"/>
                <a:gd name="connsiteY0" fmla="*/ 166273 h 440421"/>
                <a:gd name="connsiteX1" fmla="*/ 384 w 1159282"/>
                <a:gd name="connsiteY1" fmla="*/ 29633 h 440421"/>
                <a:gd name="connsiteX2" fmla="*/ 831738 w 1159282"/>
                <a:gd name="connsiteY2" fmla="*/ 135046 h 440421"/>
                <a:gd name="connsiteX3" fmla="*/ 743684 w 1159282"/>
                <a:gd name="connsiteY3" fmla="*/ 0 h 440421"/>
                <a:gd name="connsiteX4" fmla="*/ 1159282 w 1159282"/>
                <a:gd name="connsiteY4" fmla="*/ 182666 h 440421"/>
                <a:gd name="connsiteX5" fmla="*/ 993568 w 1159282"/>
                <a:gd name="connsiteY5" fmla="*/ 440421 h 440421"/>
                <a:gd name="connsiteX6" fmla="*/ 928422 w 1159282"/>
                <a:gd name="connsiteY6" fmla="*/ 318054 h 440421"/>
                <a:gd name="connsiteX7" fmla="*/ 328236 w 1159282"/>
                <a:gd name="connsiteY7" fmla="*/ 283266 h 440421"/>
                <a:gd name="connsiteX8" fmla="*/ 28550 w 1159282"/>
                <a:gd name="connsiteY8" fmla="*/ 219645 h 440421"/>
                <a:gd name="connsiteX9" fmla="*/ 15017 w 1159282"/>
                <a:gd name="connsiteY9" fmla="*/ 166273 h 440421"/>
                <a:gd name="connsiteX0" fmla="*/ 15017 w 1159282"/>
                <a:gd name="connsiteY0" fmla="*/ 166273 h 473755"/>
                <a:gd name="connsiteX1" fmla="*/ 384 w 1159282"/>
                <a:gd name="connsiteY1" fmla="*/ 29633 h 473755"/>
                <a:gd name="connsiteX2" fmla="*/ 831738 w 1159282"/>
                <a:gd name="connsiteY2" fmla="*/ 135046 h 473755"/>
                <a:gd name="connsiteX3" fmla="*/ 743684 w 1159282"/>
                <a:gd name="connsiteY3" fmla="*/ 0 h 473755"/>
                <a:gd name="connsiteX4" fmla="*/ 1159282 w 1159282"/>
                <a:gd name="connsiteY4" fmla="*/ 182666 h 473755"/>
                <a:gd name="connsiteX5" fmla="*/ 993568 w 1159282"/>
                <a:gd name="connsiteY5" fmla="*/ 440421 h 473755"/>
                <a:gd name="connsiteX6" fmla="*/ 928422 w 1159282"/>
                <a:gd name="connsiteY6" fmla="*/ 318054 h 473755"/>
                <a:gd name="connsiteX7" fmla="*/ 572963 w 1159282"/>
                <a:gd name="connsiteY7" fmla="*/ 472405 h 473755"/>
                <a:gd name="connsiteX8" fmla="*/ 28550 w 1159282"/>
                <a:gd name="connsiteY8" fmla="*/ 219645 h 473755"/>
                <a:gd name="connsiteX9" fmla="*/ 15017 w 1159282"/>
                <a:gd name="connsiteY9" fmla="*/ 166273 h 473755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0 w 1144265"/>
                <a:gd name="connsiteY0" fmla="*/ 166273 h 476027"/>
                <a:gd name="connsiteX1" fmla="*/ 47749 w 1144265"/>
                <a:gd name="connsiteY1" fmla="*/ 79122 h 476027"/>
                <a:gd name="connsiteX2" fmla="*/ 816721 w 1144265"/>
                <a:gd name="connsiteY2" fmla="*/ 135046 h 476027"/>
                <a:gd name="connsiteX3" fmla="*/ 728667 w 1144265"/>
                <a:gd name="connsiteY3" fmla="*/ 0 h 476027"/>
                <a:gd name="connsiteX4" fmla="*/ 1144265 w 1144265"/>
                <a:gd name="connsiteY4" fmla="*/ 182666 h 476027"/>
                <a:gd name="connsiteX5" fmla="*/ 978551 w 1144265"/>
                <a:gd name="connsiteY5" fmla="*/ 440421 h 476027"/>
                <a:gd name="connsiteX6" fmla="*/ 913405 w 1144265"/>
                <a:gd name="connsiteY6" fmla="*/ 318054 h 476027"/>
                <a:gd name="connsiteX7" fmla="*/ 557946 w 1144265"/>
                <a:gd name="connsiteY7" fmla="*/ 472405 h 476027"/>
                <a:gd name="connsiteX8" fmla="*/ 13533 w 1144265"/>
                <a:gd name="connsiteY8" fmla="*/ 219645 h 476027"/>
                <a:gd name="connsiteX9" fmla="*/ 0 w 1144265"/>
                <a:gd name="connsiteY9" fmla="*/ 166273 h 476027"/>
                <a:gd name="connsiteX0" fmla="*/ 10928 w 1130748"/>
                <a:gd name="connsiteY0" fmla="*/ 158680 h 476027"/>
                <a:gd name="connsiteX1" fmla="*/ 34232 w 1130748"/>
                <a:gd name="connsiteY1" fmla="*/ 79122 h 476027"/>
                <a:gd name="connsiteX2" fmla="*/ 803204 w 1130748"/>
                <a:gd name="connsiteY2" fmla="*/ 135046 h 476027"/>
                <a:gd name="connsiteX3" fmla="*/ 715150 w 1130748"/>
                <a:gd name="connsiteY3" fmla="*/ 0 h 476027"/>
                <a:gd name="connsiteX4" fmla="*/ 1130748 w 1130748"/>
                <a:gd name="connsiteY4" fmla="*/ 182666 h 476027"/>
                <a:gd name="connsiteX5" fmla="*/ 965034 w 1130748"/>
                <a:gd name="connsiteY5" fmla="*/ 440421 h 476027"/>
                <a:gd name="connsiteX6" fmla="*/ 899888 w 1130748"/>
                <a:gd name="connsiteY6" fmla="*/ 318054 h 476027"/>
                <a:gd name="connsiteX7" fmla="*/ 544429 w 1130748"/>
                <a:gd name="connsiteY7" fmla="*/ 472405 h 476027"/>
                <a:gd name="connsiteX8" fmla="*/ 16 w 1130748"/>
                <a:gd name="connsiteY8" fmla="*/ 219645 h 476027"/>
                <a:gd name="connsiteX9" fmla="*/ 10928 w 1130748"/>
                <a:gd name="connsiteY9" fmla="*/ 158680 h 476027"/>
                <a:gd name="connsiteX0" fmla="*/ 65144 w 1195876"/>
                <a:gd name="connsiteY0" fmla="*/ 219645 h 476027"/>
                <a:gd name="connsiteX1" fmla="*/ 99360 w 1195876"/>
                <a:gd name="connsiteY1" fmla="*/ 79122 h 476027"/>
                <a:gd name="connsiteX2" fmla="*/ 868332 w 1195876"/>
                <a:gd name="connsiteY2" fmla="*/ 135046 h 476027"/>
                <a:gd name="connsiteX3" fmla="*/ 780278 w 1195876"/>
                <a:gd name="connsiteY3" fmla="*/ 0 h 476027"/>
                <a:gd name="connsiteX4" fmla="*/ 1195876 w 1195876"/>
                <a:gd name="connsiteY4" fmla="*/ 182666 h 476027"/>
                <a:gd name="connsiteX5" fmla="*/ 1030162 w 1195876"/>
                <a:gd name="connsiteY5" fmla="*/ 440421 h 476027"/>
                <a:gd name="connsiteX6" fmla="*/ 965016 w 1195876"/>
                <a:gd name="connsiteY6" fmla="*/ 318054 h 476027"/>
                <a:gd name="connsiteX7" fmla="*/ 609557 w 1195876"/>
                <a:gd name="connsiteY7" fmla="*/ 472405 h 476027"/>
                <a:gd name="connsiteX8" fmla="*/ 65144 w 1195876"/>
                <a:gd name="connsiteY8" fmla="*/ 219645 h 476027"/>
                <a:gd name="connsiteX0" fmla="*/ 29526 w 1160258"/>
                <a:gd name="connsiteY0" fmla="*/ 219645 h 476027"/>
                <a:gd name="connsiteX1" fmla="*/ 63742 w 1160258"/>
                <a:gd name="connsiteY1" fmla="*/ 79122 h 476027"/>
                <a:gd name="connsiteX2" fmla="*/ 832714 w 1160258"/>
                <a:gd name="connsiteY2" fmla="*/ 135046 h 476027"/>
                <a:gd name="connsiteX3" fmla="*/ 744660 w 1160258"/>
                <a:gd name="connsiteY3" fmla="*/ 0 h 476027"/>
                <a:gd name="connsiteX4" fmla="*/ 1160258 w 1160258"/>
                <a:gd name="connsiteY4" fmla="*/ 182666 h 476027"/>
                <a:gd name="connsiteX5" fmla="*/ 994544 w 1160258"/>
                <a:gd name="connsiteY5" fmla="*/ 440421 h 476027"/>
                <a:gd name="connsiteX6" fmla="*/ 929398 w 1160258"/>
                <a:gd name="connsiteY6" fmla="*/ 318054 h 476027"/>
                <a:gd name="connsiteX7" fmla="*/ 573939 w 1160258"/>
                <a:gd name="connsiteY7" fmla="*/ 472405 h 476027"/>
                <a:gd name="connsiteX8" fmla="*/ 29526 w 1160258"/>
                <a:gd name="connsiteY8" fmla="*/ 219645 h 476027"/>
                <a:gd name="connsiteX0" fmla="*/ 0 w 1130732"/>
                <a:gd name="connsiteY0" fmla="*/ 219645 h 476027"/>
                <a:gd name="connsiteX1" fmla="*/ 34216 w 1130732"/>
                <a:gd name="connsiteY1" fmla="*/ 7912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4495"/>
                <a:gd name="connsiteX1" fmla="*/ 95971 w 1130732"/>
                <a:gd name="connsiteY1" fmla="*/ 110662 h 474495"/>
                <a:gd name="connsiteX2" fmla="*/ 803188 w 1130732"/>
                <a:gd name="connsiteY2" fmla="*/ 135046 h 474495"/>
                <a:gd name="connsiteX3" fmla="*/ 715134 w 1130732"/>
                <a:gd name="connsiteY3" fmla="*/ 0 h 474495"/>
                <a:gd name="connsiteX4" fmla="*/ 1130732 w 1130732"/>
                <a:gd name="connsiteY4" fmla="*/ 182666 h 474495"/>
                <a:gd name="connsiteX5" fmla="*/ 965018 w 1130732"/>
                <a:gd name="connsiteY5" fmla="*/ 440421 h 474495"/>
                <a:gd name="connsiteX6" fmla="*/ 899872 w 1130732"/>
                <a:gd name="connsiteY6" fmla="*/ 318054 h 474495"/>
                <a:gd name="connsiteX7" fmla="*/ 544413 w 1130732"/>
                <a:gd name="connsiteY7" fmla="*/ 472405 h 474495"/>
                <a:gd name="connsiteX8" fmla="*/ 0 w 1130732"/>
                <a:gd name="connsiteY8" fmla="*/ 219645 h 474495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86439 w 1130732"/>
                <a:gd name="connsiteY2" fmla="*/ 138878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19046 w 1130732"/>
                <a:gd name="connsiteY6" fmla="*/ 263634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37522 w 1130732"/>
                <a:gd name="connsiteY1" fmla="*/ 14591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25631 w 1130732"/>
                <a:gd name="connsiteY1" fmla="*/ 16010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304388 h 525164"/>
                <a:gd name="connsiteX1" fmla="*/ 25631 w 1130732"/>
                <a:gd name="connsiteY1" fmla="*/ 269392 h 525164"/>
                <a:gd name="connsiteX2" fmla="*/ 886439 w 1130732"/>
                <a:gd name="connsiteY2" fmla="*/ 223621 h 525164"/>
                <a:gd name="connsiteX3" fmla="*/ 807977 w 1130732"/>
                <a:gd name="connsiteY3" fmla="*/ 0 h 525164"/>
                <a:gd name="connsiteX4" fmla="*/ 1130732 w 1130732"/>
                <a:gd name="connsiteY4" fmla="*/ 267409 h 525164"/>
                <a:gd name="connsiteX5" fmla="*/ 965018 w 1130732"/>
                <a:gd name="connsiteY5" fmla="*/ 525164 h 525164"/>
                <a:gd name="connsiteX6" fmla="*/ 938563 w 1130732"/>
                <a:gd name="connsiteY6" fmla="*/ 417170 h 525164"/>
                <a:gd name="connsiteX7" fmla="*/ 0 w 1130732"/>
                <a:gd name="connsiteY7" fmla="*/ 304388 h 525164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38563 w 1130732"/>
                <a:gd name="connsiteY6" fmla="*/ 417170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2279 w 1130732"/>
                <a:gd name="connsiteY2" fmla="*/ 150657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779 w 1130732"/>
                <a:gd name="connsiteY2" fmla="*/ 20117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5073 w 1130732"/>
                <a:gd name="connsiteY2" fmla="*/ 173602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2402 h 639886"/>
                <a:gd name="connsiteX1" fmla="*/ 25631 w 1130732"/>
                <a:gd name="connsiteY1" fmla="*/ 267406 h 639886"/>
                <a:gd name="connsiteX2" fmla="*/ 875073 w 1130732"/>
                <a:gd name="connsiteY2" fmla="*/ 171616 h 639886"/>
                <a:gd name="connsiteX3" fmla="*/ 820520 w 1130732"/>
                <a:gd name="connsiteY3" fmla="*/ 0 h 639886"/>
                <a:gd name="connsiteX4" fmla="*/ 1130732 w 1130732"/>
                <a:gd name="connsiteY4" fmla="*/ 265423 h 639886"/>
                <a:gd name="connsiteX5" fmla="*/ 991537 w 1130732"/>
                <a:gd name="connsiteY5" fmla="*/ 639886 h 639886"/>
                <a:gd name="connsiteX6" fmla="*/ 952724 w 1130732"/>
                <a:gd name="connsiteY6" fmla="*/ 488148 h 639886"/>
                <a:gd name="connsiteX7" fmla="*/ 0 w 1130732"/>
                <a:gd name="connsiteY7" fmla="*/ 302402 h 6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732" h="639886">
                  <a:moveTo>
                    <a:pt x="0" y="302402"/>
                  </a:moveTo>
                  <a:cubicBezTo>
                    <a:pt x="54545" y="245458"/>
                    <a:pt x="-40896" y="344301"/>
                    <a:pt x="25631" y="267406"/>
                  </a:cubicBezTo>
                  <a:cubicBezTo>
                    <a:pt x="320380" y="400023"/>
                    <a:pt x="783075" y="334145"/>
                    <a:pt x="875073" y="171616"/>
                  </a:cubicBezTo>
                  <a:lnTo>
                    <a:pt x="820520" y="0"/>
                  </a:lnTo>
                  <a:lnTo>
                    <a:pt x="1130732" y="265423"/>
                  </a:lnTo>
                  <a:lnTo>
                    <a:pt x="991537" y="639886"/>
                  </a:lnTo>
                  <a:lnTo>
                    <a:pt x="952724" y="488148"/>
                  </a:lnTo>
                  <a:cubicBezTo>
                    <a:pt x="798569" y="514019"/>
                    <a:pt x="530271" y="684805"/>
                    <a:pt x="0" y="302402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0000"/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7" name="Right Arrow 2">
              <a:extLst>
                <a:ext uri="{FF2B5EF4-FFF2-40B4-BE49-F238E27FC236}">
                  <a16:creationId xmlns:a16="http://schemas.microsoft.com/office/drawing/2014/main" id="{8EB680CE-E447-4736-BA42-19836E1089EA}"/>
                </a:ext>
              </a:extLst>
            </p:cNvPr>
            <p:cNvSpPr/>
            <p:nvPr/>
          </p:nvSpPr>
          <p:spPr bwMode="auto">
            <a:xfrm rot="280266">
              <a:off x="2284768" y="3280544"/>
              <a:ext cx="739127" cy="239976"/>
            </a:xfrm>
            <a:custGeom>
              <a:avLst/>
              <a:gdLst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0 w 1132243"/>
                <a:gd name="connsiteY6" fmla="*/ 367188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1511 w 1132243"/>
                <a:gd name="connsiteY6" fmla="*/ 281771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87451 w 1132243"/>
                <a:gd name="connsiteY2" fmla="*/ 122396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48789 w 1132243"/>
                <a:gd name="connsiteY2" fmla="*/ 173167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1799 w 1132243"/>
                <a:gd name="connsiteY2" fmla="*/ 199123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502547"/>
                <a:gd name="connsiteX1" fmla="*/ 8675 w 1132243"/>
                <a:gd name="connsiteY1" fmla="*/ 202848 h 502547"/>
                <a:gd name="connsiteX2" fmla="*/ 941799 w 1132243"/>
                <a:gd name="connsiteY2" fmla="*/ 199123 h 502547"/>
                <a:gd name="connsiteX3" fmla="*/ 887451 w 1132243"/>
                <a:gd name="connsiteY3" fmla="*/ 0 h 502547"/>
                <a:gd name="connsiteX4" fmla="*/ 1132243 w 1132243"/>
                <a:gd name="connsiteY4" fmla="*/ 244792 h 502547"/>
                <a:gd name="connsiteX5" fmla="*/ 966529 w 1132243"/>
                <a:gd name="connsiteY5" fmla="*/ 502547 h 502547"/>
                <a:gd name="connsiteX6" fmla="*/ 830781 w 1132243"/>
                <a:gd name="connsiteY6" fmla="*/ 288295 h 502547"/>
                <a:gd name="connsiteX7" fmla="*/ 1511 w 1132243"/>
                <a:gd name="connsiteY7" fmla="*/ 281771 h 502547"/>
                <a:gd name="connsiteX8" fmla="*/ 0 w 1132243"/>
                <a:gd name="connsiteY8" fmla="*/ 122396 h 502547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941799 w 1132243"/>
                <a:gd name="connsiteY2" fmla="*/ 136997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81793 h 461944"/>
                <a:gd name="connsiteX1" fmla="*/ 151274 w 1132243"/>
                <a:gd name="connsiteY1" fmla="*/ 15 h 461944"/>
                <a:gd name="connsiteX2" fmla="*/ 804699 w 1132243"/>
                <a:gd name="connsiteY2" fmla="*/ 156569 h 461944"/>
                <a:gd name="connsiteX3" fmla="*/ 716645 w 1132243"/>
                <a:gd name="connsiteY3" fmla="*/ 21523 h 461944"/>
                <a:gd name="connsiteX4" fmla="*/ 1132243 w 1132243"/>
                <a:gd name="connsiteY4" fmla="*/ 204189 h 461944"/>
                <a:gd name="connsiteX5" fmla="*/ 966529 w 1132243"/>
                <a:gd name="connsiteY5" fmla="*/ 461944 h 461944"/>
                <a:gd name="connsiteX6" fmla="*/ 901383 w 1132243"/>
                <a:gd name="connsiteY6" fmla="*/ 339577 h 461944"/>
                <a:gd name="connsiteX7" fmla="*/ 1511 w 1132243"/>
                <a:gd name="connsiteY7" fmla="*/ 241168 h 461944"/>
                <a:gd name="connsiteX8" fmla="*/ 0 w 1132243"/>
                <a:gd name="connsiteY8" fmla="*/ 81793 h 461944"/>
                <a:gd name="connsiteX0" fmla="*/ 0 w 1132243"/>
                <a:gd name="connsiteY0" fmla="*/ 129415 h 509566"/>
                <a:gd name="connsiteX1" fmla="*/ 151274 w 1132243"/>
                <a:gd name="connsiteY1" fmla="*/ 47637 h 509566"/>
                <a:gd name="connsiteX2" fmla="*/ 804699 w 1132243"/>
                <a:gd name="connsiteY2" fmla="*/ 204191 h 509566"/>
                <a:gd name="connsiteX3" fmla="*/ 716645 w 1132243"/>
                <a:gd name="connsiteY3" fmla="*/ 69145 h 509566"/>
                <a:gd name="connsiteX4" fmla="*/ 1132243 w 1132243"/>
                <a:gd name="connsiteY4" fmla="*/ 251811 h 509566"/>
                <a:gd name="connsiteX5" fmla="*/ 966529 w 1132243"/>
                <a:gd name="connsiteY5" fmla="*/ 509566 h 509566"/>
                <a:gd name="connsiteX6" fmla="*/ 901383 w 1132243"/>
                <a:gd name="connsiteY6" fmla="*/ 387199 h 509566"/>
                <a:gd name="connsiteX7" fmla="*/ 1511 w 1132243"/>
                <a:gd name="connsiteY7" fmla="*/ 288790 h 509566"/>
                <a:gd name="connsiteX8" fmla="*/ 0 w 1132243"/>
                <a:gd name="connsiteY8" fmla="*/ 129415 h 509566"/>
                <a:gd name="connsiteX0" fmla="*/ 0 w 1132243"/>
                <a:gd name="connsiteY0" fmla="*/ 60270 h 440421"/>
                <a:gd name="connsiteX1" fmla="*/ 15328 w 1132243"/>
                <a:gd name="connsiteY1" fmla="*/ 138243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4449 w 1130766"/>
                <a:gd name="connsiteY0" fmla="*/ 165646 h 440421"/>
                <a:gd name="connsiteX1" fmla="*/ 13851 w 1130766"/>
                <a:gd name="connsiteY1" fmla="*/ 138243 h 440421"/>
                <a:gd name="connsiteX2" fmla="*/ 803222 w 1130766"/>
                <a:gd name="connsiteY2" fmla="*/ 135046 h 440421"/>
                <a:gd name="connsiteX3" fmla="*/ 715168 w 1130766"/>
                <a:gd name="connsiteY3" fmla="*/ 0 h 440421"/>
                <a:gd name="connsiteX4" fmla="*/ 1130766 w 1130766"/>
                <a:gd name="connsiteY4" fmla="*/ 182666 h 440421"/>
                <a:gd name="connsiteX5" fmla="*/ 965052 w 1130766"/>
                <a:gd name="connsiteY5" fmla="*/ 440421 h 440421"/>
                <a:gd name="connsiteX6" fmla="*/ 899906 w 1130766"/>
                <a:gd name="connsiteY6" fmla="*/ 318054 h 440421"/>
                <a:gd name="connsiteX7" fmla="*/ 34 w 1130766"/>
                <a:gd name="connsiteY7" fmla="*/ 219645 h 440421"/>
                <a:gd name="connsiteX8" fmla="*/ 4449 w 1130766"/>
                <a:gd name="connsiteY8" fmla="*/ 165646 h 440421"/>
                <a:gd name="connsiteX0" fmla="*/ 0 w 1141346"/>
                <a:gd name="connsiteY0" fmla="*/ 121242 h 440421"/>
                <a:gd name="connsiteX1" fmla="*/ 24431 w 1141346"/>
                <a:gd name="connsiteY1" fmla="*/ 138243 h 440421"/>
                <a:gd name="connsiteX2" fmla="*/ 813802 w 1141346"/>
                <a:gd name="connsiteY2" fmla="*/ 135046 h 440421"/>
                <a:gd name="connsiteX3" fmla="*/ 725748 w 1141346"/>
                <a:gd name="connsiteY3" fmla="*/ 0 h 440421"/>
                <a:gd name="connsiteX4" fmla="*/ 1141346 w 1141346"/>
                <a:gd name="connsiteY4" fmla="*/ 182666 h 440421"/>
                <a:gd name="connsiteX5" fmla="*/ 975632 w 1141346"/>
                <a:gd name="connsiteY5" fmla="*/ 440421 h 440421"/>
                <a:gd name="connsiteX6" fmla="*/ 910486 w 1141346"/>
                <a:gd name="connsiteY6" fmla="*/ 318054 h 440421"/>
                <a:gd name="connsiteX7" fmla="*/ 10614 w 1141346"/>
                <a:gd name="connsiteY7" fmla="*/ 219645 h 440421"/>
                <a:gd name="connsiteX8" fmla="*/ 0 w 114134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04325 w 1147266"/>
                <a:gd name="connsiteY7" fmla="*/ 328610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16220 w 1147266"/>
                <a:gd name="connsiteY7" fmla="*/ 283266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3164 w 1147429"/>
                <a:gd name="connsiteY0" fmla="*/ 166273 h 440421"/>
                <a:gd name="connsiteX1" fmla="*/ 797 w 1147429"/>
                <a:gd name="connsiteY1" fmla="*/ 123555 h 440421"/>
                <a:gd name="connsiteX2" fmla="*/ 819885 w 1147429"/>
                <a:gd name="connsiteY2" fmla="*/ 135046 h 440421"/>
                <a:gd name="connsiteX3" fmla="*/ 731831 w 1147429"/>
                <a:gd name="connsiteY3" fmla="*/ 0 h 440421"/>
                <a:gd name="connsiteX4" fmla="*/ 1147429 w 1147429"/>
                <a:gd name="connsiteY4" fmla="*/ 182666 h 440421"/>
                <a:gd name="connsiteX5" fmla="*/ 981715 w 1147429"/>
                <a:gd name="connsiteY5" fmla="*/ 440421 h 440421"/>
                <a:gd name="connsiteX6" fmla="*/ 916569 w 1147429"/>
                <a:gd name="connsiteY6" fmla="*/ 318054 h 440421"/>
                <a:gd name="connsiteX7" fmla="*/ 316383 w 1147429"/>
                <a:gd name="connsiteY7" fmla="*/ 283266 h 440421"/>
                <a:gd name="connsiteX8" fmla="*/ 16697 w 1147429"/>
                <a:gd name="connsiteY8" fmla="*/ 219645 h 440421"/>
                <a:gd name="connsiteX9" fmla="*/ 3164 w 1147429"/>
                <a:gd name="connsiteY9" fmla="*/ 166273 h 440421"/>
                <a:gd name="connsiteX0" fmla="*/ 15017 w 1159282"/>
                <a:gd name="connsiteY0" fmla="*/ 166273 h 440421"/>
                <a:gd name="connsiteX1" fmla="*/ 384 w 1159282"/>
                <a:gd name="connsiteY1" fmla="*/ 29633 h 440421"/>
                <a:gd name="connsiteX2" fmla="*/ 831738 w 1159282"/>
                <a:gd name="connsiteY2" fmla="*/ 135046 h 440421"/>
                <a:gd name="connsiteX3" fmla="*/ 743684 w 1159282"/>
                <a:gd name="connsiteY3" fmla="*/ 0 h 440421"/>
                <a:gd name="connsiteX4" fmla="*/ 1159282 w 1159282"/>
                <a:gd name="connsiteY4" fmla="*/ 182666 h 440421"/>
                <a:gd name="connsiteX5" fmla="*/ 993568 w 1159282"/>
                <a:gd name="connsiteY5" fmla="*/ 440421 h 440421"/>
                <a:gd name="connsiteX6" fmla="*/ 928422 w 1159282"/>
                <a:gd name="connsiteY6" fmla="*/ 318054 h 440421"/>
                <a:gd name="connsiteX7" fmla="*/ 328236 w 1159282"/>
                <a:gd name="connsiteY7" fmla="*/ 283266 h 440421"/>
                <a:gd name="connsiteX8" fmla="*/ 28550 w 1159282"/>
                <a:gd name="connsiteY8" fmla="*/ 219645 h 440421"/>
                <a:gd name="connsiteX9" fmla="*/ 15017 w 1159282"/>
                <a:gd name="connsiteY9" fmla="*/ 166273 h 440421"/>
                <a:gd name="connsiteX0" fmla="*/ 15017 w 1159282"/>
                <a:gd name="connsiteY0" fmla="*/ 166273 h 473755"/>
                <a:gd name="connsiteX1" fmla="*/ 384 w 1159282"/>
                <a:gd name="connsiteY1" fmla="*/ 29633 h 473755"/>
                <a:gd name="connsiteX2" fmla="*/ 831738 w 1159282"/>
                <a:gd name="connsiteY2" fmla="*/ 135046 h 473755"/>
                <a:gd name="connsiteX3" fmla="*/ 743684 w 1159282"/>
                <a:gd name="connsiteY3" fmla="*/ 0 h 473755"/>
                <a:gd name="connsiteX4" fmla="*/ 1159282 w 1159282"/>
                <a:gd name="connsiteY4" fmla="*/ 182666 h 473755"/>
                <a:gd name="connsiteX5" fmla="*/ 993568 w 1159282"/>
                <a:gd name="connsiteY5" fmla="*/ 440421 h 473755"/>
                <a:gd name="connsiteX6" fmla="*/ 928422 w 1159282"/>
                <a:gd name="connsiteY6" fmla="*/ 318054 h 473755"/>
                <a:gd name="connsiteX7" fmla="*/ 572963 w 1159282"/>
                <a:gd name="connsiteY7" fmla="*/ 472405 h 473755"/>
                <a:gd name="connsiteX8" fmla="*/ 28550 w 1159282"/>
                <a:gd name="connsiteY8" fmla="*/ 219645 h 473755"/>
                <a:gd name="connsiteX9" fmla="*/ 15017 w 1159282"/>
                <a:gd name="connsiteY9" fmla="*/ 166273 h 473755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0 w 1144265"/>
                <a:gd name="connsiteY0" fmla="*/ 166273 h 476027"/>
                <a:gd name="connsiteX1" fmla="*/ 47749 w 1144265"/>
                <a:gd name="connsiteY1" fmla="*/ 79122 h 476027"/>
                <a:gd name="connsiteX2" fmla="*/ 816721 w 1144265"/>
                <a:gd name="connsiteY2" fmla="*/ 135046 h 476027"/>
                <a:gd name="connsiteX3" fmla="*/ 728667 w 1144265"/>
                <a:gd name="connsiteY3" fmla="*/ 0 h 476027"/>
                <a:gd name="connsiteX4" fmla="*/ 1144265 w 1144265"/>
                <a:gd name="connsiteY4" fmla="*/ 182666 h 476027"/>
                <a:gd name="connsiteX5" fmla="*/ 978551 w 1144265"/>
                <a:gd name="connsiteY5" fmla="*/ 440421 h 476027"/>
                <a:gd name="connsiteX6" fmla="*/ 913405 w 1144265"/>
                <a:gd name="connsiteY6" fmla="*/ 318054 h 476027"/>
                <a:gd name="connsiteX7" fmla="*/ 557946 w 1144265"/>
                <a:gd name="connsiteY7" fmla="*/ 472405 h 476027"/>
                <a:gd name="connsiteX8" fmla="*/ 13533 w 1144265"/>
                <a:gd name="connsiteY8" fmla="*/ 219645 h 476027"/>
                <a:gd name="connsiteX9" fmla="*/ 0 w 1144265"/>
                <a:gd name="connsiteY9" fmla="*/ 166273 h 476027"/>
                <a:gd name="connsiteX0" fmla="*/ 10928 w 1130748"/>
                <a:gd name="connsiteY0" fmla="*/ 158680 h 476027"/>
                <a:gd name="connsiteX1" fmla="*/ 34232 w 1130748"/>
                <a:gd name="connsiteY1" fmla="*/ 79122 h 476027"/>
                <a:gd name="connsiteX2" fmla="*/ 803204 w 1130748"/>
                <a:gd name="connsiteY2" fmla="*/ 135046 h 476027"/>
                <a:gd name="connsiteX3" fmla="*/ 715150 w 1130748"/>
                <a:gd name="connsiteY3" fmla="*/ 0 h 476027"/>
                <a:gd name="connsiteX4" fmla="*/ 1130748 w 1130748"/>
                <a:gd name="connsiteY4" fmla="*/ 182666 h 476027"/>
                <a:gd name="connsiteX5" fmla="*/ 965034 w 1130748"/>
                <a:gd name="connsiteY5" fmla="*/ 440421 h 476027"/>
                <a:gd name="connsiteX6" fmla="*/ 899888 w 1130748"/>
                <a:gd name="connsiteY6" fmla="*/ 318054 h 476027"/>
                <a:gd name="connsiteX7" fmla="*/ 544429 w 1130748"/>
                <a:gd name="connsiteY7" fmla="*/ 472405 h 476027"/>
                <a:gd name="connsiteX8" fmla="*/ 16 w 1130748"/>
                <a:gd name="connsiteY8" fmla="*/ 219645 h 476027"/>
                <a:gd name="connsiteX9" fmla="*/ 10928 w 1130748"/>
                <a:gd name="connsiteY9" fmla="*/ 158680 h 476027"/>
                <a:gd name="connsiteX0" fmla="*/ 65144 w 1195876"/>
                <a:gd name="connsiteY0" fmla="*/ 219645 h 476027"/>
                <a:gd name="connsiteX1" fmla="*/ 99360 w 1195876"/>
                <a:gd name="connsiteY1" fmla="*/ 79122 h 476027"/>
                <a:gd name="connsiteX2" fmla="*/ 868332 w 1195876"/>
                <a:gd name="connsiteY2" fmla="*/ 135046 h 476027"/>
                <a:gd name="connsiteX3" fmla="*/ 780278 w 1195876"/>
                <a:gd name="connsiteY3" fmla="*/ 0 h 476027"/>
                <a:gd name="connsiteX4" fmla="*/ 1195876 w 1195876"/>
                <a:gd name="connsiteY4" fmla="*/ 182666 h 476027"/>
                <a:gd name="connsiteX5" fmla="*/ 1030162 w 1195876"/>
                <a:gd name="connsiteY5" fmla="*/ 440421 h 476027"/>
                <a:gd name="connsiteX6" fmla="*/ 965016 w 1195876"/>
                <a:gd name="connsiteY6" fmla="*/ 318054 h 476027"/>
                <a:gd name="connsiteX7" fmla="*/ 609557 w 1195876"/>
                <a:gd name="connsiteY7" fmla="*/ 472405 h 476027"/>
                <a:gd name="connsiteX8" fmla="*/ 65144 w 1195876"/>
                <a:gd name="connsiteY8" fmla="*/ 219645 h 476027"/>
                <a:gd name="connsiteX0" fmla="*/ 29526 w 1160258"/>
                <a:gd name="connsiteY0" fmla="*/ 219645 h 476027"/>
                <a:gd name="connsiteX1" fmla="*/ 63742 w 1160258"/>
                <a:gd name="connsiteY1" fmla="*/ 79122 h 476027"/>
                <a:gd name="connsiteX2" fmla="*/ 832714 w 1160258"/>
                <a:gd name="connsiteY2" fmla="*/ 135046 h 476027"/>
                <a:gd name="connsiteX3" fmla="*/ 744660 w 1160258"/>
                <a:gd name="connsiteY3" fmla="*/ 0 h 476027"/>
                <a:gd name="connsiteX4" fmla="*/ 1160258 w 1160258"/>
                <a:gd name="connsiteY4" fmla="*/ 182666 h 476027"/>
                <a:gd name="connsiteX5" fmla="*/ 994544 w 1160258"/>
                <a:gd name="connsiteY5" fmla="*/ 440421 h 476027"/>
                <a:gd name="connsiteX6" fmla="*/ 929398 w 1160258"/>
                <a:gd name="connsiteY6" fmla="*/ 318054 h 476027"/>
                <a:gd name="connsiteX7" fmla="*/ 573939 w 1160258"/>
                <a:gd name="connsiteY7" fmla="*/ 472405 h 476027"/>
                <a:gd name="connsiteX8" fmla="*/ 29526 w 1160258"/>
                <a:gd name="connsiteY8" fmla="*/ 219645 h 476027"/>
                <a:gd name="connsiteX0" fmla="*/ 0 w 1130732"/>
                <a:gd name="connsiteY0" fmla="*/ 219645 h 476027"/>
                <a:gd name="connsiteX1" fmla="*/ 34216 w 1130732"/>
                <a:gd name="connsiteY1" fmla="*/ 7912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4495"/>
                <a:gd name="connsiteX1" fmla="*/ 95971 w 1130732"/>
                <a:gd name="connsiteY1" fmla="*/ 110662 h 474495"/>
                <a:gd name="connsiteX2" fmla="*/ 803188 w 1130732"/>
                <a:gd name="connsiteY2" fmla="*/ 135046 h 474495"/>
                <a:gd name="connsiteX3" fmla="*/ 715134 w 1130732"/>
                <a:gd name="connsiteY3" fmla="*/ 0 h 474495"/>
                <a:gd name="connsiteX4" fmla="*/ 1130732 w 1130732"/>
                <a:gd name="connsiteY4" fmla="*/ 182666 h 474495"/>
                <a:gd name="connsiteX5" fmla="*/ 965018 w 1130732"/>
                <a:gd name="connsiteY5" fmla="*/ 440421 h 474495"/>
                <a:gd name="connsiteX6" fmla="*/ 899872 w 1130732"/>
                <a:gd name="connsiteY6" fmla="*/ 318054 h 474495"/>
                <a:gd name="connsiteX7" fmla="*/ 544413 w 1130732"/>
                <a:gd name="connsiteY7" fmla="*/ 472405 h 474495"/>
                <a:gd name="connsiteX8" fmla="*/ 0 w 1130732"/>
                <a:gd name="connsiteY8" fmla="*/ 219645 h 474495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86439 w 1130732"/>
                <a:gd name="connsiteY2" fmla="*/ 138878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19046 w 1130732"/>
                <a:gd name="connsiteY6" fmla="*/ 263634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37522 w 1130732"/>
                <a:gd name="connsiteY1" fmla="*/ 14591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25631 w 1130732"/>
                <a:gd name="connsiteY1" fmla="*/ 16010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304388 h 525164"/>
                <a:gd name="connsiteX1" fmla="*/ 25631 w 1130732"/>
                <a:gd name="connsiteY1" fmla="*/ 269392 h 525164"/>
                <a:gd name="connsiteX2" fmla="*/ 886439 w 1130732"/>
                <a:gd name="connsiteY2" fmla="*/ 223621 h 525164"/>
                <a:gd name="connsiteX3" fmla="*/ 807977 w 1130732"/>
                <a:gd name="connsiteY3" fmla="*/ 0 h 525164"/>
                <a:gd name="connsiteX4" fmla="*/ 1130732 w 1130732"/>
                <a:gd name="connsiteY4" fmla="*/ 267409 h 525164"/>
                <a:gd name="connsiteX5" fmla="*/ 965018 w 1130732"/>
                <a:gd name="connsiteY5" fmla="*/ 525164 h 525164"/>
                <a:gd name="connsiteX6" fmla="*/ 938563 w 1130732"/>
                <a:gd name="connsiteY6" fmla="*/ 417170 h 525164"/>
                <a:gd name="connsiteX7" fmla="*/ 0 w 1130732"/>
                <a:gd name="connsiteY7" fmla="*/ 304388 h 525164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38563 w 1130732"/>
                <a:gd name="connsiteY6" fmla="*/ 417170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2279 w 1130732"/>
                <a:gd name="connsiteY2" fmla="*/ 150657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779 w 1130732"/>
                <a:gd name="connsiteY2" fmla="*/ 20117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5073 w 1130732"/>
                <a:gd name="connsiteY2" fmla="*/ 173602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2402 h 639886"/>
                <a:gd name="connsiteX1" fmla="*/ 25631 w 1130732"/>
                <a:gd name="connsiteY1" fmla="*/ 267406 h 639886"/>
                <a:gd name="connsiteX2" fmla="*/ 875073 w 1130732"/>
                <a:gd name="connsiteY2" fmla="*/ 171616 h 639886"/>
                <a:gd name="connsiteX3" fmla="*/ 820520 w 1130732"/>
                <a:gd name="connsiteY3" fmla="*/ 0 h 639886"/>
                <a:gd name="connsiteX4" fmla="*/ 1130732 w 1130732"/>
                <a:gd name="connsiteY4" fmla="*/ 265423 h 639886"/>
                <a:gd name="connsiteX5" fmla="*/ 991537 w 1130732"/>
                <a:gd name="connsiteY5" fmla="*/ 639886 h 639886"/>
                <a:gd name="connsiteX6" fmla="*/ 952724 w 1130732"/>
                <a:gd name="connsiteY6" fmla="*/ 488148 h 639886"/>
                <a:gd name="connsiteX7" fmla="*/ 0 w 1130732"/>
                <a:gd name="connsiteY7" fmla="*/ 302402 h 6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732" h="639886">
                  <a:moveTo>
                    <a:pt x="0" y="302402"/>
                  </a:moveTo>
                  <a:cubicBezTo>
                    <a:pt x="54545" y="245458"/>
                    <a:pt x="-40896" y="344301"/>
                    <a:pt x="25631" y="267406"/>
                  </a:cubicBezTo>
                  <a:cubicBezTo>
                    <a:pt x="320380" y="400023"/>
                    <a:pt x="783075" y="334145"/>
                    <a:pt x="875073" y="171616"/>
                  </a:cubicBezTo>
                  <a:lnTo>
                    <a:pt x="820520" y="0"/>
                  </a:lnTo>
                  <a:lnTo>
                    <a:pt x="1130732" y="265423"/>
                  </a:lnTo>
                  <a:lnTo>
                    <a:pt x="991537" y="639886"/>
                  </a:lnTo>
                  <a:lnTo>
                    <a:pt x="952724" y="488148"/>
                  </a:lnTo>
                  <a:cubicBezTo>
                    <a:pt x="798569" y="514019"/>
                    <a:pt x="530271" y="684805"/>
                    <a:pt x="0" y="302402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0000"/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8" name="Right Arrow 2">
              <a:extLst>
                <a:ext uri="{FF2B5EF4-FFF2-40B4-BE49-F238E27FC236}">
                  <a16:creationId xmlns:a16="http://schemas.microsoft.com/office/drawing/2014/main" id="{D317F7DD-4C13-4D28-94D4-DA6F3130339B}"/>
                </a:ext>
              </a:extLst>
            </p:cNvPr>
            <p:cNvSpPr/>
            <p:nvPr/>
          </p:nvSpPr>
          <p:spPr bwMode="auto">
            <a:xfrm rot="1148932">
              <a:off x="2200356" y="3878300"/>
              <a:ext cx="725472" cy="212885"/>
            </a:xfrm>
            <a:custGeom>
              <a:avLst/>
              <a:gdLst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0 w 1132243"/>
                <a:gd name="connsiteY6" fmla="*/ 367188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1511 w 1132243"/>
                <a:gd name="connsiteY6" fmla="*/ 281771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87451 w 1132243"/>
                <a:gd name="connsiteY2" fmla="*/ 122396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48789 w 1132243"/>
                <a:gd name="connsiteY2" fmla="*/ 173167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1799 w 1132243"/>
                <a:gd name="connsiteY2" fmla="*/ 199123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502547"/>
                <a:gd name="connsiteX1" fmla="*/ 8675 w 1132243"/>
                <a:gd name="connsiteY1" fmla="*/ 202848 h 502547"/>
                <a:gd name="connsiteX2" fmla="*/ 941799 w 1132243"/>
                <a:gd name="connsiteY2" fmla="*/ 199123 h 502547"/>
                <a:gd name="connsiteX3" fmla="*/ 887451 w 1132243"/>
                <a:gd name="connsiteY3" fmla="*/ 0 h 502547"/>
                <a:gd name="connsiteX4" fmla="*/ 1132243 w 1132243"/>
                <a:gd name="connsiteY4" fmla="*/ 244792 h 502547"/>
                <a:gd name="connsiteX5" fmla="*/ 966529 w 1132243"/>
                <a:gd name="connsiteY5" fmla="*/ 502547 h 502547"/>
                <a:gd name="connsiteX6" fmla="*/ 830781 w 1132243"/>
                <a:gd name="connsiteY6" fmla="*/ 288295 h 502547"/>
                <a:gd name="connsiteX7" fmla="*/ 1511 w 1132243"/>
                <a:gd name="connsiteY7" fmla="*/ 281771 h 502547"/>
                <a:gd name="connsiteX8" fmla="*/ 0 w 1132243"/>
                <a:gd name="connsiteY8" fmla="*/ 122396 h 502547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941799 w 1132243"/>
                <a:gd name="connsiteY2" fmla="*/ 136997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81793 h 461944"/>
                <a:gd name="connsiteX1" fmla="*/ 151274 w 1132243"/>
                <a:gd name="connsiteY1" fmla="*/ 15 h 461944"/>
                <a:gd name="connsiteX2" fmla="*/ 804699 w 1132243"/>
                <a:gd name="connsiteY2" fmla="*/ 156569 h 461944"/>
                <a:gd name="connsiteX3" fmla="*/ 716645 w 1132243"/>
                <a:gd name="connsiteY3" fmla="*/ 21523 h 461944"/>
                <a:gd name="connsiteX4" fmla="*/ 1132243 w 1132243"/>
                <a:gd name="connsiteY4" fmla="*/ 204189 h 461944"/>
                <a:gd name="connsiteX5" fmla="*/ 966529 w 1132243"/>
                <a:gd name="connsiteY5" fmla="*/ 461944 h 461944"/>
                <a:gd name="connsiteX6" fmla="*/ 901383 w 1132243"/>
                <a:gd name="connsiteY6" fmla="*/ 339577 h 461944"/>
                <a:gd name="connsiteX7" fmla="*/ 1511 w 1132243"/>
                <a:gd name="connsiteY7" fmla="*/ 241168 h 461944"/>
                <a:gd name="connsiteX8" fmla="*/ 0 w 1132243"/>
                <a:gd name="connsiteY8" fmla="*/ 81793 h 461944"/>
                <a:gd name="connsiteX0" fmla="*/ 0 w 1132243"/>
                <a:gd name="connsiteY0" fmla="*/ 129415 h 509566"/>
                <a:gd name="connsiteX1" fmla="*/ 151274 w 1132243"/>
                <a:gd name="connsiteY1" fmla="*/ 47637 h 509566"/>
                <a:gd name="connsiteX2" fmla="*/ 804699 w 1132243"/>
                <a:gd name="connsiteY2" fmla="*/ 204191 h 509566"/>
                <a:gd name="connsiteX3" fmla="*/ 716645 w 1132243"/>
                <a:gd name="connsiteY3" fmla="*/ 69145 h 509566"/>
                <a:gd name="connsiteX4" fmla="*/ 1132243 w 1132243"/>
                <a:gd name="connsiteY4" fmla="*/ 251811 h 509566"/>
                <a:gd name="connsiteX5" fmla="*/ 966529 w 1132243"/>
                <a:gd name="connsiteY5" fmla="*/ 509566 h 509566"/>
                <a:gd name="connsiteX6" fmla="*/ 901383 w 1132243"/>
                <a:gd name="connsiteY6" fmla="*/ 387199 h 509566"/>
                <a:gd name="connsiteX7" fmla="*/ 1511 w 1132243"/>
                <a:gd name="connsiteY7" fmla="*/ 288790 h 509566"/>
                <a:gd name="connsiteX8" fmla="*/ 0 w 1132243"/>
                <a:gd name="connsiteY8" fmla="*/ 129415 h 509566"/>
                <a:gd name="connsiteX0" fmla="*/ 0 w 1132243"/>
                <a:gd name="connsiteY0" fmla="*/ 60270 h 440421"/>
                <a:gd name="connsiteX1" fmla="*/ 15328 w 1132243"/>
                <a:gd name="connsiteY1" fmla="*/ 138243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4449 w 1130766"/>
                <a:gd name="connsiteY0" fmla="*/ 165646 h 440421"/>
                <a:gd name="connsiteX1" fmla="*/ 13851 w 1130766"/>
                <a:gd name="connsiteY1" fmla="*/ 138243 h 440421"/>
                <a:gd name="connsiteX2" fmla="*/ 803222 w 1130766"/>
                <a:gd name="connsiteY2" fmla="*/ 135046 h 440421"/>
                <a:gd name="connsiteX3" fmla="*/ 715168 w 1130766"/>
                <a:gd name="connsiteY3" fmla="*/ 0 h 440421"/>
                <a:gd name="connsiteX4" fmla="*/ 1130766 w 1130766"/>
                <a:gd name="connsiteY4" fmla="*/ 182666 h 440421"/>
                <a:gd name="connsiteX5" fmla="*/ 965052 w 1130766"/>
                <a:gd name="connsiteY5" fmla="*/ 440421 h 440421"/>
                <a:gd name="connsiteX6" fmla="*/ 899906 w 1130766"/>
                <a:gd name="connsiteY6" fmla="*/ 318054 h 440421"/>
                <a:gd name="connsiteX7" fmla="*/ 34 w 1130766"/>
                <a:gd name="connsiteY7" fmla="*/ 219645 h 440421"/>
                <a:gd name="connsiteX8" fmla="*/ 4449 w 1130766"/>
                <a:gd name="connsiteY8" fmla="*/ 165646 h 440421"/>
                <a:gd name="connsiteX0" fmla="*/ 0 w 1141346"/>
                <a:gd name="connsiteY0" fmla="*/ 121242 h 440421"/>
                <a:gd name="connsiteX1" fmla="*/ 24431 w 1141346"/>
                <a:gd name="connsiteY1" fmla="*/ 138243 h 440421"/>
                <a:gd name="connsiteX2" fmla="*/ 813802 w 1141346"/>
                <a:gd name="connsiteY2" fmla="*/ 135046 h 440421"/>
                <a:gd name="connsiteX3" fmla="*/ 725748 w 1141346"/>
                <a:gd name="connsiteY3" fmla="*/ 0 h 440421"/>
                <a:gd name="connsiteX4" fmla="*/ 1141346 w 1141346"/>
                <a:gd name="connsiteY4" fmla="*/ 182666 h 440421"/>
                <a:gd name="connsiteX5" fmla="*/ 975632 w 1141346"/>
                <a:gd name="connsiteY5" fmla="*/ 440421 h 440421"/>
                <a:gd name="connsiteX6" fmla="*/ 910486 w 1141346"/>
                <a:gd name="connsiteY6" fmla="*/ 318054 h 440421"/>
                <a:gd name="connsiteX7" fmla="*/ 10614 w 1141346"/>
                <a:gd name="connsiteY7" fmla="*/ 219645 h 440421"/>
                <a:gd name="connsiteX8" fmla="*/ 0 w 114134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04325 w 1147266"/>
                <a:gd name="connsiteY7" fmla="*/ 328610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16220 w 1147266"/>
                <a:gd name="connsiteY7" fmla="*/ 283266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3164 w 1147429"/>
                <a:gd name="connsiteY0" fmla="*/ 166273 h 440421"/>
                <a:gd name="connsiteX1" fmla="*/ 797 w 1147429"/>
                <a:gd name="connsiteY1" fmla="*/ 123555 h 440421"/>
                <a:gd name="connsiteX2" fmla="*/ 819885 w 1147429"/>
                <a:gd name="connsiteY2" fmla="*/ 135046 h 440421"/>
                <a:gd name="connsiteX3" fmla="*/ 731831 w 1147429"/>
                <a:gd name="connsiteY3" fmla="*/ 0 h 440421"/>
                <a:gd name="connsiteX4" fmla="*/ 1147429 w 1147429"/>
                <a:gd name="connsiteY4" fmla="*/ 182666 h 440421"/>
                <a:gd name="connsiteX5" fmla="*/ 981715 w 1147429"/>
                <a:gd name="connsiteY5" fmla="*/ 440421 h 440421"/>
                <a:gd name="connsiteX6" fmla="*/ 916569 w 1147429"/>
                <a:gd name="connsiteY6" fmla="*/ 318054 h 440421"/>
                <a:gd name="connsiteX7" fmla="*/ 316383 w 1147429"/>
                <a:gd name="connsiteY7" fmla="*/ 283266 h 440421"/>
                <a:gd name="connsiteX8" fmla="*/ 16697 w 1147429"/>
                <a:gd name="connsiteY8" fmla="*/ 219645 h 440421"/>
                <a:gd name="connsiteX9" fmla="*/ 3164 w 1147429"/>
                <a:gd name="connsiteY9" fmla="*/ 166273 h 440421"/>
                <a:gd name="connsiteX0" fmla="*/ 15017 w 1159282"/>
                <a:gd name="connsiteY0" fmla="*/ 166273 h 440421"/>
                <a:gd name="connsiteX1" fmla="*/ 384 w 1159282"/>
                <a:gd name="connsiteY1" fmla="*/ 29633 h 440421"/>
                <a:gd name="connsiteX2" fmla="*/ 831738 w 1159282"/>
                <a:gd name="connsiteY2" fmla="*/ 135046 h 440421"/>
                <a:gd name="connsiteX3" fmla="*/ 743684 w 1159282"/>
                <a:gd name="connsiteY3" fmla="*/ 0 h 440421"/>
                <a:gd name="connsiteX4" fmla="*/ 1159282 w 1159282"/>
                <a:gd name="connsiteY4" fmla="*/ 182666 h 440421"/>
                <a:gd name="connsiteX5" fmla="*/ 993568 w 1159282"/>
                <a:gd name="connsiteY5" fmla="*/ 440421 h 440421"/>
                <a:gd name="connsiteX6" fmla="*/ 928422 w 1159282"/>
                <a:gd name="connsiteY6" fmla="*/ 318054 h 440421"/>
                <a:gd name="connsiteX7" fmla="*/ 328236 w 1159282"/>
                <a:gd name="connsiteY7" fmla="*/ 283266 h 440421"/>
                <a:gd name="connsiteX8" fmla="*/ 28550 w 1159282"/>
                <a:gd name="connsiteY8" fmla="*/ 219645 h 440421"/>
                <a:gd name="connsiteX9" fmla="*/ 15017 w 1159282"/>
                <a:gd name="connsiteY9" fmla="*/ 166273 h 440421"/>
                <a:gd name="connsiteX0" fmla="*/ 15017 w 1159282"/>
                <a:gd name="connsiteY0" fmla="*/ 166273 h 473755"/>
                <a:gd name="connsiteX1" fmla="*/ 384 w 1159282"/>
                <a:gd name="connsiteY1" fmla="*/ 29633 h 473755"/>
                <a:gd name="connsiteX2" fmla="*/ 831738 w 1159282"/>
                <a:gd name="connsiteY2" fmla="*/ 135046 h 473755"/>
                <a:gd name="connsiteX3" fmla="*/ 743684 w 1159282"/>
                <a:gd name="connsiteY3" fmla="*/ 0 h 473755"/>
                <a:gd name="connsiteX4" fmla="*/ 1159282 w 1159282"/>
                <a:gd name="connsiteY4" fmla="*/ 182666 h 473755"/>
                <a:gd name="connsiteX5" fmla="*/ 993568 w 1159282"/>
                <a:gd name="connsiteY5" fmla="*/ 440421 h 473755"/>
                <a:gd name="connsiteX6" fmla="*/ 928422 w 1159282"/>
                <a:gd name="connsiteY6" fmla="*/ 318054 h 473755"/>
                <a:gd name="connsiteX7" fmla="*/ 572963 w 1159282"/>
                <a:gd name="connsiteY7" fmla="*/ 472405 h 473755"/>
                <a:gd name="connsiteX8" fmla="*/ 28550 w 1159282"/>
                <a:gd name="connsiteY8" fmla="*/ 219645 h 473755"/>
                <a:gd name="connsiteX9" fmla="*/ 15017 w 1159282"/>
                <a:gd name="connsiteY9" fmla="*/ 166273 h 473755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0 w 1144265"/>
                <a:gd name="connsiteY0" fmla="*/ 166273 h 476027"/>
                <a:gd name="connsiteX1" fmla="*/ 47749 w 1144265"/>
                <a:gd name="connsiteY1" fmla="*/ 79122 h 476027"/>
                <a:gd name="connsiteX2" fmla="*/ 816721 w 1144265"/>
                <a:gd name="connsiteY2" fmla="*/ 135046 h 476027"/>
                <a:gd name="connsiteX3" fmla="*/ 728667 w 1144265"/>
                <a:gd name="connsiteY3" fmla="*/ 0 h 476027"/>
                <a:gd name="connsiteX4" fmla="*/ 1144265 w 1144265"/>
                <a:gd name="connsiteY4" fmla="*/ 182666 h 476027"/>
                <a:gd name="connsiteX5" fmla="*/ 978551 w 1144265"/>
                <a:gd name="connsiteY5" fmla="*/ 440421 h 476027"/>
                <a:gd name="connsiteX6" fmla="*/ 913405 w 1144265"/>
                <a:gd name="connsiteY6" fmla="*/ 318054 h 476027"/>
                <a:gd name="connsiteX7" fmla="*/ 557946 w 1144265"/>
                <a:gd name="connsiteY7" fmla="*/ 472405 h 476027"/>
                <a:gd name="connsiteX8" fmla="*/ 13533 w 1144265"/>
                <a:gd name="connsiteY8" fmla="*/ 219645 h 476027"/>
                <a:gd name="connsiteX9" fmla="*/ 0 w 1144265"/>
                <a:gd name="connsiteY9" fmla="*/ 166273 h 476027"/>
                <a:gd name="connsiteX0" fmla="*/ 10928 w 1130748"/>
                <a:gd name="connsiteY0" fmla="*/ 158680 h 476027"/>
                <a:gd name="connsiteX1" fmla="*/ 34232 w 1130748"/>
                <a:gd name="connsiteY1" fmla="*/ 79122 h 476027"/>
                <a:gd name="connsiteX2" fmla="*/ 803204 w 1130748"/>
                <a:gd name="connsiteY2" fmla="*/ 135046 h 476027"/>
                <a:gd name="connsiteX3" fmla="*/ 715150 w 1130748"/>
                <a:gd name="connsiteY3" fmla="*/ 0 h 476027"/>
                <a:gd name="connsiteX4" fmla="*/ 1130748 w 1130748"/>
                <a:gd name="connsiteY4" fmla="*/ 182666 h 476027"/>
                <a:gd name="connsiteX5" fmla="*/ 965034 w 1130748"/>
                <a:gd name="connsiteY5" fmla="*/ 440421 h 476027"/>
                <a:gd name="connsiteX6" fmla="*/ 899888 w 1130748"/>
                <a:gd name="connsiteY6" fmla="*/ 318054 h 476027"/>
                <a:gd name="connsiteX7" fmla="*/ 544429 w 1130748"/>
                <a:gd name="connsiteY7" fmla="*/ 472405 h 476027"/>
                <a:gd name="connsiteX8" fmla="*/ 16 w 1130748"/>
                <a:gd name="connsiteY8" fmla="*/ 219645 h 476027"/>
                <a:gd name="connsiteX9" fmla="*/ 10928 w 1130748"/>
                <a:gd name="connsiteY9" fmla="*/ 158680 h 476027"/>
                <a:gd name="connsiteX0" fmla="*/ 65144 w 1195876"/>
                <a:gd name="connsiteY0" fmla="*/ 219645 h 476027"/>
                <a:gd name="connsiteX1" fmla="*/ 99360 w 1195876"/>
                <a:gd name="connsiteY1" fmla="*/ 79122 h 476027"/>
                <a:gd name="connsiteX2" fmla="*/ 868332 w 1195876"/>
                <a:gd name="connsiteY2" fmla="*/ 135046 h 476027"/>
                <a:gd name="connsiteX3" fmla="*/ 780278 w 1195876"/>
                <a:gd name="connsiteY3" fmla="*/ 0 h 476027"/>
                <a:gd name="connsiteX4" fmla="*/ 1195876 w 1195876"/>
                <a:gd name="connsiteY4" fmla="*/ 182666 h 476027"/>
                <a:gd name="connsiteX5" fmla="*/ 1030162 w 1195876"/>
                <a:gd name="connsiteY5" fmla="*/ 440421 h 476027"/>
                <a:gd name="connsiteX6" fmla="*/ 965016 w 1195876"/>
                <a:gd name="connsiteY6" fmla="*/ 318054 h 476027"/>
                <a:gd name="connsiteX7" fmla="*/ 609557 w 1195876"/>
                <a:gd name="connsiteY7" fmla="*/ 472405 h 476027"/>
                <a:gd name="connsiteX8" fmla="*/ 65144 w 1195876"/>
                <a:gd name="connsiteY8" fmla="*/ 219645 h 476027"/>
                <a:gd name="connsiteX0" fmla="*/ 29526 w 1160258"/>
                <a:gd name="connsiteY0" fmla="*/ 219645 h 476027"/>
                <a:gd name="connsiteX1" fmla="*/ 63742 w 1160258"/>
                <a:gd name="connsiteY1" fmla="*/ 79122 h 476027"/>
                <a:gd name="connsiteX2" fmla="*/ 832714 w 1160258"/>
                <a:gd name="connsiteY2" fmla="*/ 135046 h 476027"/>
                <a:gd name="connsiteX3" fmla="*/ 744660 w 1160258"/>
                <a:gd name="connsiteY3" fmla="*/ 0 h 476027"/>
                <a:gd name="connsiteX4" fmla="*/ 1160258 w 1160258"/>
                <a:gd name="connsiteY4" fmla="*/ 182666 h 476027"/>
                <a:gd name="connsiteX5" fmla="*/ 994544 w 1160258"/>
                <a:gd name="connsiteY5" fmla="*/ 440421 h 476027"/>
                <a:gd name="connsiteX6" fmla="*/ 929398 w 1160258"/>
                <a:gd name="connsiteY6" fmla="*/ 318054 h 476027"/>
                <a:gd name="connsiteX7" fmla="*/ 573939 w 1160258"/>
                <a:gd name="connsiteY7" fmla="*/ 472405 h 476027"/>
                <a:gd name="connsiteX8" fmla="*/ 29526 w 1160258"/>
                <a:gd name="connsiteY8" fmla="*/ 219645 h 476027"/>
                <a:gd name="connsiteX0" fmla="*/ 0 w 1130732"/>
                <a:gd name="connsiteY0" fmla="*/ 219645 h 476027"/>
                <a:gd name="connsiteX1" fmla="*/ 34216 w 1130732"/>
                <a:gd name="connsiteY1" fmla="*/ 7912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4495"/>
                <a:gd name="connsiteX1" fmla="*/ 95971 w 1130732"/>
                <a:gd name="connsiteY1" fmla="*/ 110662 h 474495"/>
                <a:gd name="connsiteX2" fmla="*/ 803188 w 1130732"/>
                <a:gd name="connsiteY2" fmla="*/ 135046 h 474495"/>
                <a:gd name="connsiteX3" fmla="*/ 715134 w 1130732"/>
                <a:gd name="connsiteY3" fmla="*/ 0 h 474495"/>
                <a:gd name="connsiteX4" fmla="*/ 1130732 w 1130732"/>
                <a:gd name="connsiteY4" fmla="*/ 182666 h 474495"/>
                <a:gd name="connsiteX5" fmla="*/ 965018 w 1130732"/>
                <a:gd name="connsiteY5" fmla="*/ 440421 h 474495"/>
                <a:gd name="connsiteX6" fmla="*/ 899872 w 1130732"/>
                <a:gd name="connsiteY6" fmla="*/ 318054 h 474495"/>
                <a:gd name="connsiteX7" fmla="*/ 544413 w 1130732"/>
                <a:gd name="connsiteY7" fmla="*/ 472405 h 474495"/>
                <a:gd name="connsiteX8" fmla="*/ 0 w 1130732"/>
                <a:gd name="connsiteY8" fmla="*/ 219645 h 474495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86439 w 1130732"/>
                <a:gd name="connsiteY2" fmla="*/ 138878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19046 w 1130732"/>
                <a:gd name="connsiteY6" fmla="*/ 263634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37522 w 1130732"/>
                <a:gd name="connsiteY1" fmla="*/ 14591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25631 w 1130732"/>
                <a:gd name="connsiteY1" fmla="*/ 16010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304388 h 525164"/>
                <a:gd name="connsiteX1" fmla="*/ 25631 w 1130732"/>
                <a:gd name="connsiteY1" fmla="*/ 269392 h 525164"/>
                <a:gd name="connsiteX2" fmla="*/ 886439 w 1130732"/>
                <a:gd name="connsiteY2" fmla="*/ 223621 h 525164"/>
                <a:gd name="connsiteX3" fmla="*/ 807977 w 1130732"/>
                <a:gd name="connsiteY3" fmla="*/ 0 h 525164"/>
                <a:gd name="connsiteX4" fmla="*/ 1130732 w 1130732"/>
                <a:gd name="connsiteY4" fmla="*/ 267409 h 525164"/>
                <a:gd name="connsiteX5" fmla="*/ 965018 w 1130732"/>
                <a:gd name="connsiteY5" fmla="*/ 525164 h 525164"/>
                <a:gd name="connsiteX6" fmla="*/ 938563 w 1130732"/>
                <a:gd name="connsiteY6" fmla="*/ 417170 h 525164"/>
                <a:gd name="connsiteX7" fmla="*/ 0 w 1130732"/>
                <a:gd name="connsiteY7" fmla="*/ 304388 h 525164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38563 w 1130732"/>
                <a:gd name="connsiteY6" fmla="*/ 417170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2279 w 1130732"/>
                <a:gd name="connsiteY2" fmla="*/ 150657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779 w 1130732"/>
                <a:gd name="connsiteY2" fmla="*/ 20117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5073 w 1130732"/>
                <a:gd name="connsiteY2" fmla="*/ 173602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2402 h 639886"/>
                <a:gd name="connsiteX1" fmla="*/ 25631 w 1130732"/>
                <a:gd name="connsiteY1" fmla="*/ 267406 h 639886"/>
                <a:gd name="connsiteX2" fmla="*/ 875073 w 1130732"/>
                <a:gd name="connsiteY2" fmla="*/ 171616 h 639886"/>
                <a:gd name="connsiteX3" fmla="*/ 820520 w 1130732"/>
                <a:gd name="connsiteY3" fmla="*/ 0 h 639886"/>
                <a:gd name="connsiteX4" fmla="*/ 1130732 w 1130732"/>
                <a:gd name="connsiteY4" fmla="*/ 265423 h 639886"/>
                <a:gd name="connsiteX5" fmla="*/ 991537 w 1130732"/>
                <a:gd name="connsiteY5" fmla="*/ 639886 h 639886"/>
                <a:gd name="connsiteX6" fmla="*/ 952724 w 1130732"/>
                <a:gd name="connsiteY6" fmla="*/ 488148 h 639886"/>
                <a:gd name="connsiteX7" fmla="*/ 0 w 1130732"/>
                <a:gd name="connsiteY7" fmla="*/ 302402 h 6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732" h="639886">
                  <a:moveTo>
                    <a:pt x="0" y="302402"/>
                  </a:moveTo>
                  <a:cubicBezTo>
                    <a:pt x="54545" y="245458"/>
                    <a:pt x="-40896" y="344301"/>
                    <a:pt x="25631" y="267406"/>
                  </a:cubicBezTo>
                  <a:cubicBezTo>
                    <a:pt x="320380" y="400023"/>
                    <a:pt x="783075" y="334145"/>
                    <a:pt x="875073" y="171616"/>
                  </a:cubicBezTo>
                  <a:lnTo>
                    <a:pt x="820520" y="0"/>
                  </a:lnTo>
                  <a:lnTo>
                    <a:pt x="1130732" y="265423"/>
                  </a:lnTo>
                  <a:lnTo>
                    <a:pt x="991537" y="639886"/>
                  </a:lnTo>
                  <a:lnTo>
                    <a:pt x="952724" y="488148"/>
                  </a:lnTo>
                  <a:cubicBezTo>
                    <a:pt x="798569" y="514019"/>
                    <a:pt x="530271" y="684805"/>
                    <a:pt x="0" y="302402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0000"/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9" name="Right Arrow 2">
              <a:extLst>
                <a:ext uri="{FF2B5EF4-FFF2-40B4-BE49-F238E27FC236}">
                  <a16:creationId xmlns:a16="http://schemas.microsoft.com/office/drawing/2014/main" id="{580F9C80-60EA-4366-86A9-611B9B3466F1}"/>
                </a:ext>
              </a:extLst>
            </p:cNvPr>
            <p:cNvSpPr/>
            <p:nvPr/>
          </p:nvSpPr>
          <p:spPr bwMode="auto">
            <a:xfrm rot="1477140">
              <a:off x="2062253" y="4631142"/>
              <a:ext cx="772802" cy="209625"/>
            </a:xfrm>
            <a:custGeom>
              <a:avLst/>
              <a:gdLst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0 w 1132243"/>
                <a:gd name="connsiteY6" fmla="*/ 367188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1511 w 1132243"/>
                <a:gd name="connsiteY6" fmla="*/ 281771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87451 w 1132243"/>
                <a:gd name="connsiteY2" fmla="*/ 122396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48789 w 1132243"/>
                <a:gd name="connsiteY2" fmla="*/ 173167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1799 w 1132243"/>
                <a:gd name="connsiteY2" fmla="*/ 199123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502547"/>
                <a:gd name="connsiteX1" fmla="*/ 8675 w 1132243"/>
                <a:gd name="connsiteY1" fmla="*/ 202848 h 502547"/>
                <a:gd name="connsiteX2" fmla="*/ 941799 w 1132243"/>
                <a:gd name="connsiteY2" fmla="*/ 199123 h 502547"/>
                <a:gd name="connsiteX3" fmla="*/ 887451 w 1132243"/>
                <a:gd name="connsiteY3" fmla="*/ 0 h 502547"/>
                <a:gd name="connsiteX4" fmla="*/ 1132243 w 1132243"/>
                <a:gd name="connsiteY4" fmla="*/ 244792 h 502547"/>
                <a:gd name="connsiteX5" fmla="*/ 966529 w 1132243"/>
                <a:gd name="connsiteY5" fmla="*/ 502547 h 502547"/>
                <a:gd name="connsiteX6" fmla="*/ 830781 w 1132243"/>
                <a:gd name="connsiteY6" fmla="*/ 288295 h 502547"/>
                <a:gd name="connsiteX7" fmla="*/ 1511 w 1132243"/>
                <a:gd name="connsiteY7" fmla="*/ 281771 h 502547"/>
                <a:gd name="connsiteX8" fmla="*/ 0 w 1132243"/>
                <a:gd name="connsiteY8" fmla="*/ 122396 h 502547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941799 w 1132243"/>
                <a:gd name="connsiteY2" fmla="*/ 136997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81793 h 461944"/>
                <a:gd name="connsiteX1" fmla="*/ 151274 w 1132243"/>
                <a:gd name="connsiteY1" fmla="*/ 15 h 461944"/>
                <a:gd name="connsiteX2" fmla="*/ 804699 w 1132243"/>
                <a:gd name="connsiteY2" fmla="*/ 156569 h 461944"/>
                <a:gd name="connsiteX3" fmla="*/ 716645 w 1132243"/>
                <a:gd name="connsiteY3" fmla="*/ 21523 h 461944"/>
                <a:gd name="connsiteX4" fmla="*/ 1132243 w 1132243"/>
                <a:gd name="connsiteY4" fmla="*/ 204189 h 461944"/>
                <a:gd name="connsiteX5" fmla="*/ 966529 w 1132243"/>
                <a:gd name="connsiteY5" fmla="*/ 461944 h 461944"/>
                <a:gd name="connsiteX6" fmla="*/ 901383 w 1132243"/>
                <a:gd name="connsiteY6" fmla="*/ 339577 h 461944"/>
                <a:gd name="connsiteX7" fmla="*/ 1511 w 1132243"/>
                <a:gd name="connsiteY7" fmla="*/ 241168 h 461944"/>
                <a:gd name="connsiteX8" fmla="*/ 0 w 1132243"/>
                <a:gd name="connsiteY8" fmla="*/ 81793 h 461944"/>
                <a:gd name="connsiteX0" fmla="*/ 0 w 1132243"/>
                <a:gd name="connsiteY0" fmla="*/ 129415 h 509566"/>
                <a:gd name="connsiteX1" fmla="*/ 151274 w 1132243"/>
                <a:gd name="connsiteY1" fmla="*/ 47637 h 509566"/>
                <a:gd name="connsiteX2" fmla="*/ 804699 w 1132243"/>
                <a:gd name="connsiteY2" fmla="*/ 204191 h 509566"/>
                <a:gd name="connsiteX3" fmla="*/ 716645 w 1132243"/>
                <a:gd name="connsiteY3" fmla="*/ 69145 h 509566"/>
                <a:gd name="connsiteX4" fmla="*/ 1132243 w 1132243"/>
                <a:gd name="connsiteY4" fmla="*/ 251811 h 509566"/>
                <a:gd name="connsiteX5" fmla="*/ 966529 w 1132243"/>
                <a:gd name="connsiteY5" fmla="*/ 509566 h 509566"/>
                <a:gd name="connsiteX6" fmla="*/ 901383 w 1132243"/>
                <a:gd name="connsiteY6" fmla="*/ 387199 h 509566"/>
                <a:gd name="connsiteX7" fmla="*/ 1511 w 1132243"/>
                <a:gd name="connsiteY7" fmla="*/ 288790 h 509566"/>
                <a:gd name="connsiteX8" fmla="*/ 0 w 1132243"/>
                <a:gd name="connsiteY8" fmla="*/ 129415 h 509566"/>
                <a:gd name="connsiteX0" fmla="*/ 0 w 1132243"/>
                <a:gd name="connsiteY0" fmla="*/ 60270 h 440421"/>
                <a:gd name="connsiteX1" fmla="*/ 15328 w 1132243"/>
                <a:gd name="connsiteY1" fmla="*/ 138243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4449 w 1130766"/>
                <a:gd name="connsiteY0" fmla="*/ 165646 h 440421"/>
                <a:gd name="connsiteX1" fmla="*/ 13851 w 1130766"/>
                <a:gd name="connsiteY1" fmla="*/ 138243 h 440421"/>
                <a:gd name="connsiteX2" fmla="*/ 803222 w 1130766"/>
                <a:gd name="connsiteY2" fmla="*/ 135046 h 440421"/>
                <a:gd name="connsiteX3" fmla="*/ 715168 w 1130766"/>
                <a:gd name="connsiteY3" fmla="*/ 0 h 440421"/>
                <a:gd name="connsiteX4" fmla="*/ 1130766 w 1130766"/>
                <a:gd name="connsiteY4" fmla="*/ 182666 h 440421"/>
                <a:gd name="connsiteX5" fmla="*/ 965052 w 1130766"/>
                <a:gd name="connsiteY5" fmla="*/ 440421 h 440421"/>
                <a:gd name="connsiteX6" fmla="*/ 899906 w 1130766"/>
                <a:gd name="connsiteY6" fmla="*/ 318054 h 440421"/>
                <a:gd name="connsiteX7" fmla="*/ 34 w 1130766"/>
                <a:gd name="connsiteY7" fmla="*/ 219645 h 440421"/>
                <a:gd name="connsiteX8" fmla="*/ 4449 w 1130766"/>
                <a:gd name="connsiteY8" fmla="*/ 165646 h 440421"/>
                <a:gd name="connsiteX0" fmla="*/ 0 w 1141346"/>
                <a:gd name="connsiteY0" fmla="*/ 121242 h 440421"/>
                <a:gd name="connsiteX1" fmla="*/ 24431 w 1141346"/>
                <a:gd name="connsiteY1" fmla="*/ 138243 h 440421"/>
                <a:gd name="connsiteX2" fmla="*/ 813802 w 1141346"/>
                <a:gd name="connsiteY2" fmla="*/ 135046 h 440421"/>
                <a:gd name="connsiteX3" fmla="*/ 725748 w 1141346"/>
                <a:gd name="connsiteY3" fmla="*/ 0 h 440421"/>
                <a:gd name="connsiteX4" fmla="*/ 1141346 w 1141346"/>
                <a:gd name="connsiteY4" fmla="*/ 182666 h 440421"/>
                <a:gd name="connsiteX5" fmla="*/ 975632 w 1141346"/>
                <a:gd name="connsiteY5" fmla="*/ 440421 h 440421"/>
                <a:gd name="connsiteX6" fmla="*/ 910486 w 1141346"/>
                <a:gd name="connsiteY6" fmla="*/ 318054 h 440421"/>
                <a:gd name="connsiteX7" fmla="*/ 10614 w 1141346"/>
                <a:gd name="connsiteY7" fmla="*/ 219645 h 440421"/>
                <a:gd name="connsiteX8" fmla="*/ 0 w 114134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04325 w 1147266"/>
                <a:gd name="connsiteY7" fmla="*/ 328610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16220 w 1147266"/>
                <a:gd name="connsiteY7" fmla="*/ 283266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3164 w 1147429"/>
                <a:gd name="connsiteY0" fmla="*/ 166273 h 440421"/>
                <a:gd name="connsiteX1" fmla="*/ 797 w 1147429"/>
                <a:gd name="connsiteY1" fmla="*/ 123555 h 440421"/>
                <a:gd name="connsiteX2" fmla="*/ 819885 w 1147429"/>
                <a:gd name="connsiteY2" fmla="*/ 135046 h 440421"/>
                <a:gd name="connsiteX3" fmla="*/ 731831 w 1147429"/>
                <a:gd name="connsiteY3" fmla="*/ 0 h 440421"/>
                <a:gd name="connsiteX4" fmla="*/ 1147429 w 1147429"/>
                <a:gd name="connsiteY4" fmla="*/ 182666 h 440421"/>
                <a:gd name="connsiteX5" fmla="*/ 981715 w 1147429"/>
                <a:gd name="connsiteY5" fmla="*/ 440421 h 440421"/>
                <a:gd name="connsiteX6" fmla="*/ 916569 w 1147429"/>
                <a:gd name="connsiteY6" fmla="*/ 318054 h 440421"/>
                <a:gd name="connsiteX7" fmla="*/ 316383 w 1147429"/>
                <a:gd name="connsiteY7" fmla="*/ 283266 h 440421"/>
                <a:gd name="connsiteX8" fmla="*/ 16697 w 1147429"/>
                <a:gd name="connsiteY8" fmla="*/ 219645 h 440421"/>
                <a:gd name="connsiteX9" fmla="*/ 3164 w 1147429"/>
                <a:gd name="connsiteY9" fmla="*/ 166273 h 440421"/>
                <a:gd name="connsiteX0" fmla="*/ 15017 w 1159282"/>
                <a:gd name="connsiteY0" fmla="*/ 166273 h 440421"/>
                <a:gd name="connsiteX1" fmla="*/ 384 w 1159282"/>
                <a:gd name="connsiteY1" fmla="*/ 29633 h 440421"/>
                <a:gd name="connsiteX2" fmla="*/ 831738 w 1159282"/>
                <a:gd name="connsiteY2" fmla="*/ 135046 h 440421"/>
                <a:gd name="connsiteX3" fmla="*/ 743684 w 1159282"/>
                <a:gd name="connsiteY3" fmla="*/ 0 h 440421"/>
                <a:gd name="connsiteX4" fmla="*/ 1159282 w 1159282"/>
                <a:gd name="connsiteY4" fmla="*/ 182666 h 440421"/>
                <a:gd name="connsiteX5" fmla="*/ 993568 w 1159282"/>
                <a:gd name="connsiteY5" fmla="*/ 440421 h 440421"/>
                <a:gd name="connsiteX6" fmla="*/ 928422 w 1159282"/>
                <a:gd name="connsiteY6" fmla="*/ 318054 h 440421"/>
                <a:gd name="connsiteX7" fmla="*/ 328236 w 1159282"/>
                <a:gd name="connsiteY7" fmla="*/ 283266 h 440421"/>
                <a:gd name="connsiteX8" fmla="*/ 28550 w 1159282"/>
                <a:gd name="connsiteY8" fmla="*/ 219645 h 440421"/>
                <a:gd name="connsiteX9" fmla="*/ 15017 w 1159282"/>
                <a:gd name="connsiteY9" fmla="*/ 166273 h 440421"/>
                <a:gd name="connsiteX0" fmla="*/ 15017 w 1159282"/>
                <a:gd name="connsiteY0" fmla="*/ 166273 h 473755"/>
                <a:gd name="connsiteX1" fmla="*/ 384 w 1159282"/>
                <a:gd name="connsiteY1" fmla="*/ 29633 h 473755"/>
                <a:gd name="connsiteX2" fmla="*/ 831738 w 1159282"/>
                <a:gd name="connsiteY2" fmla="*/ 135046 h 473755"/>
                <a:gd name="connsiteX3" fmla="*/ 743684 w 1159282"/>
                <a:gd name="connsiteY3" fmla="*/ 0 h 473755"/>
                <a:gd name="connsiteX4" fmla="*/ 1159282 w 1159282"/>
                <a:gd name="connsiteY4" fmla="*/ 182666 h 473755"/>
                <a:gd name="connsiteX5" fmla="*/ 993568 w 1159282"/>
                <a:gd name="connsiteY5" fmla="*/ 440421 h 473755"/>
                <a:gd name="connsiteX6" fmla="*/ 928422 w 1159282"/>
                <a:gd name="connsiteY6" fmla="*/ 318054 h 473755"/>
                <a:gd name="connsiteX7" fmla="*/ 572963 w 1159282"/>
                <a:gd name="connsiteY7" fmla="*/ 472405 h 473755"/>
                <a:gd name="connsiteX8" fmla="*/ 28550 w 1159282"/>
                <a:gd name="connsiteY8" fmla="*/ 219645 h 473755"/>
                <a:gd name="connsiteX9" fmla="*/ 15017 w 1159282"/>
                <a:gd name="connsiteY9" fmla="*/ 166273 h 473755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0 w 1144265"/>
                <a:gd name="connsiteY0" fmla="*/ 166273 h 476027"/>
                <a:gd name="connsiteX1" fmla="*/ 47749 w 1144265"/>
                <a:gd name="connsiteY1" fmla="*/ 79122 h 476027"/>
                <a:gd name="connsiteX2" fmla="*/ 816721 w 1144265"/>
                <a:gd name="connsiteY2" fmla="*/ 135046 h 476027"/>
                <a:gd name="connsiteX3" fmla="*/ 728667 w 1144265"/>
                <a:gd name="connsiteY3" fmla="*/ 0 h 476027"/>
                <a:gd name="connsiteX4" fmla="*/ 1144265 w 1144265"/>
                <a:gd name="connsiteY4" fmla="*/ 182666 h 476027"/>
                <a:gd name="connsiteX5" fmla="*/ 978551 w 1144265"/>
                <a:gd name="connsiteY5" fmla="*/ 440421 h 476027"/>
                <a:gd name="connsiteX6" fmla="*/ 913405 w 1144265"/>
                <a:gd name="connsiteY6" fmla="*/ 318054 h 476027"/>
                <a:gd name="connsiteX7" fmla="*/ 557946 w 1144265"/>
                <a:gd name="connsiteY7" fmla="*/ 472405 h 476027"/>
                <a:gd name="connsiteX8" fmla="*/ 13533 w 1144265"/>
                <a:gd name="connsiteY8" fmla="*/ 219645 h 476027"/>
                <a:gd name="connsiteX9" fmla="*/ 0 w 1144265"/>
                <a:gd name="connsiteY9" fmla="*/ 166273 h 476027"/>
                <a:gd name="connsiteX0" fmla="*/ 10928 w 1130748"/>
                <a:gd name="connsiteY0" fmla="*/ 158680 h 476027"/>
                <a:gd name="connsiteX1" fmla="*/ 34232 w 1130748"/>
                <a:gd name="connsiteY1" fmla="*/ 79122 h 476027"/>
                <a:gd name="connsiteX2" fmla="*/ 803204 w 1130748"/>
                <a:gd name="connsiteY2" fmla="*/ 135046 h 476027"/>
                <a:gd name="connsiteX3" fmla="*/ 715150 w 1130748"/>
                <a:gd name="connsiteY3" fmla="*/ 0 h 476027"/>
                <a:gd name="connsiteX4" fmla="*/ 1130748 w 1130748"/>
                <a:gd name="connsiteY4" fmla="*/ 182666 h 476027"/>
                <a:gd name="connsiteX5" fmla="*/ 965034 w 1130748"/>
                <a:gd name="connsiteY5" fmla="*/ 440421 h 476027"/>
                <a:gd name="connsiteX6" fmla="*/ 899888 w 1130748"/>
                <a:gd name="connsiteY6" fmla="*/ 318054 h 476027"/>
                <a:gd name="connsiteX7" fmla="*/ 544429 w 1130748"/>
                <a:gd name="connsiteY7" fmla="*/ 472405 h 476027"/>
                <a:gd name="connsiteX8" fmla="*/ 16 w 1130748"/>
                <a:gd name="connsiteY8" fmla="*/ 219645 h 476027"/>
                <a:gd name="connsiteX9" fmla="*/ 10928 w 1130748"/>
                <a:gd name="connsiteY9" fmla="*/ 158680 h 476027"/>
                <a:gd name="connsiteX0" fmla="*/ 65144 w 1195876"/>
                <a:gd name="connsiteY0" fmla="*/ 219645 h 476027"/>
                <a:gd name="connsiteX1" fmla="*/ 99360 w 1195876"/>
                <a:gd name="connsiteY1" fmla="*/ 79122 h 476027"/>
                <a:gd name="connsiteX2" fmla="*/ 868332 w 1195876"/>
                <a:gd name="connsiteY2" fmla="*/ 135046 h 476027"/>
                <a:gd name="connsiteX3" fmla="*/ 780278 w 1195876"/>
                <a:gd name="connsiteY3" fmla="*/ 0 h 476027"/>
                <a:gd name="connsiteX4" fmla="*/ 1195876 w 1195876"/>
                <a:gd name="connsiteY4" fmla="*/ 182666 h 476027"/>
                <a:gd name="connsiteX5" fmla="*/ 1030162 w 1195876"/>
                <a:gd name="connsiteY5" fmla="*/ 440421 h 476027"/>
                <a:gd name="connsiteX6" fmla="*/ 965016 w 1195876"/>
                <a:gd name="connsiteY6" fmla="*/ 318054 h 476027"/>
                <a:gd name="connsiteX7" fmla="*/ 609557 w 1195876"/>
                <a:gd name="connsiteY7" fmla="*/ 472405 h 476027"/>
                <a:gd name="connsiteX8" fmla="*/ 65144 w 1195876"/>
                <a:gd name="connsiteY8" fmla="*/ 219645 h 476027"/>
                <a:gd name="connsiteX0" fmla="*/ 29526 w 1160258"/>
                <a:gd name="connsiteY0" fmla="*/ 219645 h 476027"/>
                <a:gd name="connsiteX1" fmla="*/ 63742 w 1160258"/>
                <a:gd name="connsiteY1" fmla="*/ 79122 h 476027"/>
                <a:gd name="connsiteX2" fmla="*/ 832714 w 1160258"/>
                <a:gd name="connsiteY2" fmla="*/ 135046 h 476027"/>
                <a:gd name="connsiteX3" fmla="*/ 744660 w 1160258"/>
                <a:gd name="connsiteY3" fmla="*/ 0 h 476027"/>
                <a:gd name="connsiteX4" fmla="*/ 1160258 w 1160258"/>
                <a:gd name="connsiteY4" fmla="*/ 182666 h 476027"/>
                <a:gd name="connsiteX5" fmla="*/ 994544 w 1160258"/>
                <a:gd name="connsiteY5" fmla="*/ 440421 h 476027"/>
                <a:gd name="connsiteX6" fmla="*/ 929398 w 1160258"/>
                <a:gd name="connsiteY6" fmla="*/ 318054 h 476027"/>
                <a:gd name="connsiteX7" fmla="*/ 573939 w 1160258"/>
                <a:gd name="connsiteY7" fmla="*/ 472405 h 476027"/>
                <a:gd name="connsiteX8" fmla="*/ 29526 w 1160258"/>
                <a:gd name="connsiteY8" fmla="*/ 219645 h 476027"/>
                <a:gd name="connsiteX0" fmla="*/ 0 w 1130732"/>
                <a:gd name="connsiteY0" fmla="*/ 219645 h 476027"/>
                <a:gd name="connsiteX1" fmla="*/ 34216 w 1130732"/>
                <a:gd name="connsiteY1" fmla="*/ 7912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4495"/>
                <a:gd name="connsiteX1" fmla="*/ 95971 w 1130732"/>
                <a:gd name="connsiteY1" fmla="*/ 110662 h 474495"/>
                <a:gd name="connsiteX2" fmla="*/ 803188 w 1130732"/>
                <a:gd name="connsiteY2" fmla="*/ 135046 h 474495"/>
                <a:gd name="connsiteX3" fmla="*/ 715134 w 1130732"/>
                <a:gd name="connsiteY3" fmla="*/ 0 h 474495"/>
                <a:gd name="connsiteX4" fmla="*/ 1130732 w 1130732"/>
                <a:gd name="connsiteY4" fmla="*/ 182666 h 474495"/>
                <a:gd name="connsiteX5" fmla="*/ 965018 w 1130732"/>
                <a:gd name="connsiteY5" fmla="*/ 440421 h 474495"/>
                <a:gd name="connsiteX6" fmla="*/ 899872 w 1130732"/>
                <a:gd name="connsiteY6" fmla="*/ 318054 h 474495"/>
                <a:gd name="connsiteX7" fmla="*/ 544413 w 1130732"/>
                <a:gd name="connsiteY7" fmla="*/ 472405 h 474495"/>
                <a:gd name="connsiteX8" fmla="*/ 0 w 1130732"/>
                <a:gd name="connsiteY8" fmla="*/ 219645 h 474495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86439 w 1130732"/>
                <a:gd name="connsiteY2" fmla="*/ 138878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19046 w 1130732"/>
                <a:gd name="connsiteY6" fmla="*/ 263634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37522 w 1130732"/>
                <a:gd name="connsiteY1" fmla="*/ 14591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25631 w 1130732"/>
                <a:gd name="connsiteY1" fmla="*/ 16010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304388 h 525164"/>
                <a:gd name="connsiteX1" fmla="*/ 25631 w 1130732"/>
                <a:gd name="connsiteY1" fmla="*/ 269392 h 525164"/>
                <a:gd name="connsiteX2" fmla="*/ 886439 w 1130732"/>
                <a:gd name="connsiteY2" fmla="*/ 223621 h 525164"/>
                <a:gd name="connsiteX3" fmla="*/ 807977 w 1130732"/>
                <a:gd name="connsiteY3" fmla="*/ 0 h 525164"/>
                <a:gd name="connsiteX4" fmla="*/ 1130732 w 1130732"/>
                <a:gd name="connsiteY4" fmla="*/ 267409 h 525164"/>
                <a:gd name="connsiteX5" fmla="*/ 965018 w 1130732"/>
                <a:gd name="connsiteY5" fmla="*/ 525164 h 525164"/>
                <a:gd name="connsiteX6" fmla="*/ 938563 w 1130732"/>
                <a:gd name="connsiteY6" fmla="*/ 417170 h 525164"/>
                <a:gd name="connsiteX7" fmla="*/ 0 w 1130732"/>
                <a:gd name="connsiteY7" fmla="*/ 304388 h 525164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38563 w 1130732"/>
                <a:gd name="connsiteY6" fmla="*/ 417170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2279 w 1130732"/>
                <a:gd name="connsiteY2" fmla="*/ 150657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779 w 1130732"/>
                <a:gd name="connsiteY2" fmla="*/ 20117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5073 w 1130732"/>
                <a:gd name="connsiteY2" fmla="*/ 173602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2402 h 639886"/>
                <a:gd name="connsiteX1" fmla="*/ 25631 w 1130732"/>
                <a:gd name="connsiteY1" fmla="*/ 267406 h 639886"/>
                <a:gd name="connsiteX2" fmla="*/ 875073 w 1130732"/>
                <a:gd name="connsiteY2" fmla="*/ 171616 h 639886"/>
                <a:gd name="connsiteX3" fmla="*/ 820520 w 1130732"/>
                <a:gd name="connsiteY3" fmla="*/ 0 h 639886"/>
                <a:gd name="connsiteX4" fmla="*/ 1130732 w 1130732"/>
                <a:gd name="connsiteY4" fmla="*/ 265423 h 639886"/>
                <a:gd name="connsiteX5" fmla="*/ 991537 w 1130732"/>
                <a:gd name="connsiteY5" fmla="*/ 639886 h 639886"/>
                <a:gd name="connsiteX6" fmla="*/ 952724 w 1130732"/>
                <a:gd name="connsiteY6" fmla="*/ 488148 h 639886"/>
                <a:gd name="connsiteX7" fmla="*/ 0 w 1130732"/>
                <a:gd name="connsiteY7" fmla="*/ 302402 h 6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732" h="639886">
                  <a:moveTo>
                    <a:pt x="0" y="302402"/>
                  </a:moveTo>
                  <a:cubicBezTo>
                    <a:pt x="54545" y="245458"/>
                    <a:pt x="-40896" y="344301"/>
                    <a:pt x="25631" y="267406"/>
                  </a:cubicBezTo>
                  <a:cubicBezTo>
                    <a:pt x="320380" y="400023"/>
                    <a:pt x="783075" y="334145"/>
                    <a:pt x="875073" y="171616"/>
                  </a:cubicBezTo>
                  <a:lnTo>
                    <a:pt x="820520" y="0"/>
                  </a:lnTo>
                  <a:lnTo>
                    <a:pt x="1130732" y="265423"/>
                  </a:lnTo>
                  <a:lnTo>
                    <a:pt x="991537" y="639886"/>
                  </a:lnTo>
                  <a:lnTo>
                    <a:pt x="952724" y="488148"/>
                  </a:lnTo>
                  <a:cubicBezTo>
                    <a:pt x="798569" y="514019"/>
                    <a:pt x="530271" y="684805"/>
                    <a:pt x="0" y="302402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0000"/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57B4331-2FCE-4C0F-B267-70CC3FAF72AF}"/>
                </a:ext>
              </a:extLst>
            </p:cNvPr>
            <p:cNvGrpSpPr/>
            <p:nvPr/>
          </p:nvGrpSpPr>
          <p:grpSpPr>
            <a:xfrm>
              <a:off x="1755167" y="1415137"/>
              <a:ext cx="1790728" cy="577081"/>
              <a:chOff x="2865609" y="1557517"/>
              <a:chExt cx="1790728" cy="577081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5E8322D6-996A-4946-97E5-CB47E140456E}"/>
                  </a:ext>
                </a:extLst>
              </p:cNvPr>
              <p:cNvSpPr/>
              <p:nvPr/>
            </p:nvSpPr>
            <p:spPr bwMode="auto">
              <a:xfrm>
                <a:off x="2865609" y="1578514"/>
                <a:ext cx="1740884" cy="54441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50B5D0A-F8E7-4AF8-94C6-CE0A4BCA88AF}"/>
                  </a:ext>
                </a:extLst>
              </p:cNvPr>
              <p:cNvSpPr txBox="1"/>
              <p:nvPr/>
            </p:nvSpPr>
            <p:spPr>
              <a:xfrm>
                <a:off x="2915453" y="1557517"/>
                <a:ext cx="1740884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50" b="1" i="1" dirty="0">
                    <a:solidFill>
                      <a:srgbClr val="0000CC"/>
                    </a:solidFill>
                  </a:rPr>
                  <a:t>Nano crystalline diamond (NCD) </a:t>
                </a:r>
              </a:p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050" b="1" dirty="0">
                    <a:highlight>
                      <a:srgbClr val="FFFF00"/>
                    </a:highlight>
                  </a:rPr>
                  <a:t>Smoother Be shells</a:t>
                </a:r>
              </a:p>
            </p:txBody>
          </p:sp>
        </p:grpSp>
        <p:sp>
          <p:nvSpPr>
            <p:cNvPr id="25" name="Right Arrow 2">
              <a:extLst>
                <a:ext uri="{FF2B5EF4-FFF2-40B4-BE49-F238E27FC236}">
                  <a16:creationId xmlns:a16="http://schemas.microsoft.com/office/drawing/2014/main" id="{B3BB03A6-B9D9-484D-8029-62F024C74CD9}"/>
                </a:ext>
              </a:extLst>
            </p:cNvPr>
            <p:cNvSpPr/>
            <p:nvPr/>
          </p:nvSpPr>
          <p:spPr bwMode="auto">
            <a:xfrm rot="18749113">
              <a:off x="2253809" y="2213157"/>
              <a:ext cx="793444" cy="233401"/>
            </a:xfrm>
            <a:custGeom>
              <a:avLst/>
              <a:gdLst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0 w 1132243"/>
                <a:gd name="connsiteY6" fmla="*/ 367188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1511 w 1132243"/>
                <a:gd name="connsiteY6" fmla="*/ 281771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87451 w 1132243"/>
                <a:gd name="connsiteY2" fmla="*/ 122396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48789 w 1132243"/>
                <a:gd name="connsiteY2" fmla="*/ 173167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1799 w 1132243"/>
                <a:gd name="connsiteY2" fmla="*/ 199123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502547"/>
                <a:gd name="connsiteX1" fmla="*/ 8675 w 1132243"/>
                <a:gd name="connsiteY1" fmla="*/ 202848 h 502547"/>
                <a:gd name="connsiteX2" fmla="*/ 941799 w 1132243"/>
                <a:gd name="connsiteY2" fmla="*/ 199123 h 502547"/>
                <a:gd name="connsiteX3" fmla="*/ 887451 w 1132243"/>
                <a:gd name="connsiteY3" fmla="*/ 0 h 502547"/>
                <a:gd name="connsiteX4" fmla="*/ 1132243 w 1132243"/>
                <a:gd name="connsiteY4" fmla="*/ 244792 h 502547"/>
                <a:gd name="connsiteX5" fmla="*/ 966529 w 1132243"/>
                <a:gd name="connsiteY5" fmla="*/ 502547 h 502547"/>
                <a:gd name="connsiteX6" fmla="*/ 830781 w 1132243"/>
                <a:gd name="connsiteY6" fmla="*/ 288295 h 502547"/>
                <a:gd name="connsiteX7" fmla="*/ 1511 w 1132243"/>
                <a:gd name="connsiteY7" fmla="*/ 281771 h 502547"/>
                <a:gd name="connsiteX8" fmla="*/ 0 w 1132243"/>
                <a:gd name="connsiteY8" fmla="*/ 122396 h 502547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941799 w 1132243"/>
                <a:gd name="connsiteY2" fmla="*/ 136997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81793 h 461944"/>
                <a:gd name="connsiteX1" fmla="*/ 151274 w 1132243"/>
                <a:gd name="connsiteY1" fmla="*/ 15 h 461944"/>
                <a:gd name="connsiteX2" fmla="*/ 804699 w 1132243"/>
                <a:gd name="connsiteY2" fmla="*/ 156569 h 461944"/>
                <a:gd name="connsiteX3" fmla="*/ 716645 w 1132243"/>
                <a:gd name="connsiteY3" fmla="*/ 21523 h 461944"/>
                <a:gd name="connsiteX4" fmla="*/ 1132243 w 1132243"/>
                <a:gd name="connsiteY4" fmla="*/ 204189 h 461944"/>
                <a:gd name="connsiteX5" fmla="*/ 966529 w 1132243"/>
                <a:gd name="connsiteY5" fmla="*/ 461944 h 461944"/>
                <a:gd name="connsiteX6" fmla="*/ 901383 w 1132243"/>
                <a:gd name="connsiteY6" fmla="*/ 339577 h 461944"/>
                <a:gd name="connsiteX7" fmla="*/ 1511 w 1132243"/>
                <a:gd name="connsiteY7" fmla="*/ 241168 h 461944"/>
                <a:gd name="connsiteX8" fmla="*/ 0 w 1132243"/>
                <a:gd name="connsiteY8" fmla="*/ 81793 h 461944"/>
                <a:gd name="connsiteX0" fmla="*/ 0 w 1132243"/>
                <a:gd name="connsiteY0" fmla="*/ 129415 h 509566"/>
                <a:gd name="connsiteX1" fmla="*/ 151274 w 1132243"/>
                <a:gd name="connsiteY1" fmla="*/ 47637 h 509566"/>
                <a:gd name="connsiteX2" fmla="*/ 804699 w 1132243"/>
                <a:gd name="connsiteY2" fmla="*/ 204191 h 509566"/>
                <a:gd name="connsiteX3" fmla="*/ 716645 w 1132243"/>
                <a:gd name="connsiteY3" fmla="*/ 69145 h 509566"/>
                <a:gd name="connsiteX4" fmla="*/ 1132243 w 1132243"/>
                <a:gd name="connsiteY4" fmla="*/ 251811 h 509566"/>
                <a:gd name="connsiteX5" fmla="*/ 966529 w 1132243"/>
                <a:gd name="connsiteY5" fmla="*/ 509566 h 509566"/>
                <a:gd name="connsiteX6" fmla="*/ 901383 w 1132243"/>
                <a:gd name="connsiteY6" fmla="*/ 387199 h 509566"/>
                <a:gd name="connsiteX7" fmla="*/ 1511 w 1132243"/>
                <a:gd name="connsiteY7" fmla="*/ 288790 h 509566"/>
                <a:gd name="connsiteX8" fmla="*/ 0 w 1132243"/>
                <a:gd name="connsiteY8" fmla="*/ 129415 h 509566"/>
                <a:gd name="connsiteX0" fmla="*/ 0 w 1132243"/>
                <a:gd name="connsiteY0" fmla="*/ 60270 h 440421"/>
                <a:gd name="connsiteX1" fmla="*/ 15328 w 1132243"/>
                <a:gd name="connsiteY1" fmla="*/ 138243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4449 w 1130766"/>
                <a:gd name="connsiteY0" fmla="*/ 165646 h 440421"/>
                <a:gd name="connsiteX1" fmla="*/ 13851 w 1130766"/>
                <a:gd name="connsiteY1" fmla="*/ 138243 h 440421"/>
                <a:gd name="connsiteX2" fmla="*/ 803222 w 1130766"/>
                <a:gd name="connsiteY2" fmla="*/ 135046 h 440421"/>
                <a:gd name="connsiteX3" fmla="*/ 715168 w 1130766"/>
                <a:gd name="connsiteY3" fmla="*/ 0 h 440421"/>
                <a:gd name="connsiteX4" fmla="*/ 1130766 w 1130766"/>
                <a:gd name="connsiteY4" fmla="*/ 182666 h 440421"/>
                <a:gd name="connsiteX5" fmla="*/ 965052 w 1130766"/>
                <a:gd name="connsiteY5" fmla="*/ 440421 h 440421"/>
                <a:gd name="connsiteX6" fmla="*/ 899906 w 1130766"/>
                <a:gd name="connsiteY6" fmla="*/ 318054 h 440421"/>
                <a:gd name="connsiteX7" fmla="*/ 34 w 1130766"/>
                <a:gd name="connsiteY7" fmla="*/ 219645 h 440421"/>
                <a:gd name="connsiteX8" fmla="*/ 4449 w 1130766"/>
                <a:gd name="connsiteY8" fmla="*/ 165646 h 440421"/>
                <a:gd name="connsiteX0" fmla="*/ 0 w 1141346"/>
                <a:gd name="connsiteY0" fmla="*/ 121242 h 440421"/>
                <a:gd name="connsiteX1" fmla="*/ 24431 w 1141346"/>
                <a:gd name="connsiteY1" fmla="*/ 138243 h 440421"/>
                <a:gd name="connsiteX2" fmla="*/ 813802 w 1141346"/>
                <a:gd name="connsiteY2" fmla="*/ 135046 h 440421"/>
                <a:gd name="connsiteX3" fmla="*/ 725748 w 1141346"/>
                <a:gd name="connsiteY3" fmla="*/ 0 h 440421"/>
                <a:gd name="connsiteX4" fmla="*/ 1141346 w 1141346"/>
                <a:gd name="connsiteY4" fmla="*/ 182666 h 440421"/>
                <a:gd name="connsiteX5" fmla="*/ 975632 w 1141346"/>
                <a:gd name="connsiteY5" fmla="*/ 440421 h 440421"/>
                <a:gd name="connsiteX6" fmla="*/ 910486 w 1141346"/>
                <a:gd name="connsiteY6" fmla="*/ 318054 h 440421"/>
                <a:gd name="connsiteX7" fmla="*/ 10614 w 1141346"/>
                <a:gd name="connsiteY7" fmla="*/ 219645 h 440421"/>
                <a:gd name="connsiteX8" fmla="*/ 0 w 114134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04325 w 1147266"/>
                <a:gd name="connsiteY7" fmla="*/ 328610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16220 w 1147266"/>
                <a:gd name="connsiteY7" fmla="*/ 283266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3164 w 1147429"/>
                <a:gd name="connsiteY0" fmla="*/ 166273 h 440421"/>
                <a:gd name="connsiteX1" fmla="*/ 797 w 1147429"/>
                <a:gd name="connsiteY1" fmla="*/ 123555 h 440421"/>
                <a:gd name="connsiteX2" fmla="*/ 819885 w 1147429"/>
                <a:gd name="connsiteY2" fmla="*/ 135046 h 440421"/>
                <a:gd name="connsiteX3" fmla="*/ 731831 w 1147429"/>
                <a:gd name="connsiteY3" fmla="*/ 0 h 440421"/>
                <a:gd name="connsiteX4" fmla="*/ 1147429 w 1147429"/>
                <a:gd name="connsiteY4" fmla="*/ 182666 h 440421"/>
                <a:gd name="connsiteX5" fmla="*/ 981715 w 1147429"/>
                <a:gd name="connsiteY5" fmla="*/ 440421 h 440421"/>
                <a:gd name="connsiteX6" fmla="*/ 916569 w 1147429"/>
                <a:gd name="connsiteY6" fmla="*/ 318054 h 440421"/>
                <a:gd name="connsiteX7" fmla="*/ 316383 w 1147429"/>
                <a:gd name="connsiteY7" fmla="*/ 283266 h 440421"/>
                <a:gd name="connsiteX8" fmla="*/ 16697 w 1147429"/>
                <a:gd name="connsiteY8" fmla="*/ 219645 h 440421"/>
                <a:gd name="connsiteX9" fmla="*/ 3164 w 1147429"/>
                <a:gd name="connsiteY9" fmla="*/ 166273 h 440421"/>
                <a:gd name="connsiteX0" fmla="*/ 15017 w 1159282"/>
                <a:gd name="connsiteY0" fmla="*/ 166273 h 440421"/>
                <a:gd name="connsiteX1" fmla="*/ 384 w 1159282"/>
                <a:gd name="connsiteY1" fmla="*/ 29633 h 440421"/>
                <a:gd name="connsiteX2" fmla="*/ 831738 w 1159282"/>
                <a:gd name="connsiteY2" fmla="*/ 135046 h 440421"/>
                <a:gd name="connsiteX3" fmla="*/ 743684 w 1159282"/>
                <a:gd name="connsiteY3" fmla="*/ 0 h 440421"/>
                <a:gd name="connsiteX4" fmla="*/ 1159282 w 1159282"/>
                <a:gd name="connsiteY4" fmla="*/ 182666 h 440421"/>
                <a:gd name="connsiteX5" fmla="*/ 993568 w 1159282"/>
                <a:gd name="connsiteY5" fmla="*/ 440421 h 440421"/>
                <a:gd name="connsiteX6" fmla="*/ 928422 w 1159282"/>
                <a:gd name="connsiteY6" fmla="*/ 318054 h 440421"/>
                <a:gd name="connsiteX7" fmla="*/ 328236 w 1159282"/>
                <a:gd name="connsiteY7" fmla="*/ 283266 h 440421"/>
                <a:gd name="connsiteX8" fmla="*/ 28550 w 1159282"/>
                <a:gd name="connsiteY8" fmla="*/ 219645 h 440421"/>
                <a:gd name="connsiteX9" fmla="*/ 15017 w 1159282"/>
                <a:gd name="connsiteY9" fmla="*/ 166273 h 440421"/>
                <a:gd name="connsiteX0" fmla="*/ 15017 w 1159282"/>
                <a:gd name="connsiteY0" fmla="*/ 166273 h 473755"/>
                <a:gd name="connsiteX1" fmla="*/ 384 w 1159282"/>
                <a:gd name="connsiteY1" fmla="*/ 29633 h 473755"/>
                <a:gd name="connsiteX2" fmla="*/ 831738 w 1159282"/>
                <a:gd name="connsiteY2" fmla="*/ 135046 h 473755"/>
                <a:gd name="connsiteX3" fmla="*/ 743684 w 1159282"/>
                <a:gd name="connsiteY3" fmla="*/ 0 h 473755"/>
                <a:gd name="connsiteX4" fmla="*/ 1159282 w 1159282"/>
                <a:gd name="connsiteY4" fmla="*/ 182666 h 473755"/>
                <a:gd name="connsiteX5" fmla="*/ 993568 w 1159282"/>
                <a:gd name="connsiteY5" fmla="*/ 440421 h 473755"/>
                <a:gd name="connsiteX6" fmla="*/ 928422 w 1159282"/>
                <a:gd name="connsiteY6" fmla="*/ 318054 h 473755"/>
                <a:gd name="connsiteX7" fmla="*/ 572963 w 1159282"/>
                <a:gd name="connsiteY7" fmla="*/ 472405 h 473755"/>
                <a:gd name="connsiteX8" fmla="*/ 28550 w 1159282"/>
                <a:gd name="connsiteY8" fmla="*/ 219645 h 473755"/>
                <a:gd name="connsiteX9" fmla="*/ 15017 w 1159282"/>
                <a:gd name="connsiteY9" fmla="*/ 166273 h 473755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0 w 1144265"/>
                <a:gd name="connsiteY0" fmla="*/ 166273 h 476027"/>
                <a:gd name="connsiteX1" fmla="*/ 47749 w 1144265"/>
                <a:gd name="connsiteY1" fmla="*/ 79122 h 476027"/>
                <a:gd name="connsiteX2" fmla="*/ 816721 w 1144265"/>
                <a:gd name="connsiteY2" fmla="*/ 135046 h 476027"/>
                <a:gd name="connsiteX3" fmla="*/ 728667 w 1144265"/>
                <a:gd name="connsiteY3" fmla="*/ 0 h 476027"/>
                <a:gd name="connsiteX4" fmla="*/ 1144265 w 1144265"/>
                <a:gd name="connsiteY4" fmla="*/ 182666 h 476027"/>
                <a:gd name="connsiteX5" fmla="*/ 978551 w 1144265"/>
                <a:gd name="connsiteY5" fmla="*/ 440421 h 476027"/>
                <a:gd name="connsiteX6" fmla="*/ 913405 w 1144265"/>
                <a:gd name="connsiteY6" fmla="*/ 318054 h 476027"/>
                <a:gd name="connsiteX7" fmla="*/ 557946 w 1144265"/>
                <a:gd name="connsiteY7" fmla="*/ 472405 h 476027"/>
                <a:gd name="connsiteX8" fmla="*/ 13533 w 1144265"/>
                <a:gd name="connsiteY8" fmla="*/ 219645 h 476027"/>
                <a:gd name="connsiteX9" fmla="*/ 0 w 1144265"/>
                <a:gd name="connsiteY9" fmla="*/ 166273 h 476027"/>
                <a:gd name="connsiteX0" fmla="*/ 10928 w 1130748"/>
                <a:gd name="connsiteY0" fmla="*/ 158680 h 476027"/>
                <a:gd name="connsiteX1" fmla="*/ 34232 w 1130748"/>
                <a:gd name="connsiteY1" fmla="*/ 79122 h 476027"/>
                <a:gd name="connsiteX2" fmla="*/ 803204 w 1130748"/>
                <a:gd name="connsiteY2" fmla="*/ 135046 h 476027"/>
                <a:gd name="connsiteX3" fmla="*/ 715150 w 1130748"/>
                <a:gd name="connsiteY3" fmla="*/ 0 h 476027"/>
                <a:gd name="connsiteX4" fmla="*/ 1130748 w 1130748"/>
                <a:gd name="connsiteY4" fmla="*/ 182666 h 476027"/>
                <a:gd name="connsiteX5" fmla="*/ 965034 w 1130748"/>
                <a:gd name="connsiteY5" fmla="*/ 440421 h 476027"/>
                <a:gd name="connsiteX6" fmla="*/ 899888 w 1130748"/>
                <a:gd name="connsiteY6" fmla="*/ 318054 h 476027"/>
                <a:gd name="connsiteX7" fmla="*/ 544429 w 1130748"/>
                <a:gd name="connsiteY7" fmla="*/ 472405 h 476027"/>
                <a:gd name="connsiteX8" fmla="*/ 16 w 1130748"/>
                <a:gd name="connsiteY8" fmla="*/ 219645 h 476027"/>
                <a:gd name="connsiteX9" fmla="*/ 10928 w 1130748"/>
                <a:gd name="connsiteY9" fmla="*/ 158680 h 476027"/>
                <a:gd name="connsiteX0" fmla="*/ 65144 w 1195876"/>
                <a:gd name="connsiteY0" fmla="*/ 219645 h 476027"/>
                <a:gd name="connsiteX1" fmla="*/ 99360 w 1195876"/>
                <a:gd name="connsiteY1" fmla="*/ 79122 h 476027"/>
                <a:gd name="connsiteX2" fmla="*/ 868332 w 1195876"/>
                <a:gd name="connsiteY2" fmla="*/ 135046 h 476027"/>
                <a:gd name="connsiteX3" fmla="*/ 780278 w 1195876"/>
                <a:gd name="connsiteY3" fmla="*/ 0 h 476027"/>
                <a:gd name="connsiteX4" fmla="*/ 1195876 w 1195876"/>
                <a:gd name="connsiteY4" fmla="*/ 182666 h 476027"/>
                <a:gd name="connsiteX5" fmla="*/ 1030162 w 1195876"/>
                <a:gd name="connsiteY5" fmla="*/ 440421 h 476027"/>
                <a:gd name="connsiteX6" fmla="*/ 965016 w 1195876"/>
                <a:gd name="connsiteY6" fmla="*/ 318054 h 476027"/>
                <a:gd name="connsiteX7" fmla="*/ 609557 w 1195876"/>
                <a:gd name="connsiteY7" fmla="*/ 472405 h 476027"/>
                <a:gd name="connsiteX8" fmla="*/ 65144 w 1195876"/>
                <a:gd name="connsiteY8" fmla="*/ 219645 h 476027"/>
                <a:gd name="connsiteX0" fmla="*/ 29526 w 1160258"/>
                <a:gd name="connsiteY0" fmla="*/ 219645 h 476027"/>
                <a:gd name="connsiteX1" fmla="*/ 63742 w 1160258"/>
                <a:gd name="connsiteY1" fmla="*/ 79122 h 476027"/>
                <a:gd name="connsiteX2" fmla="*/ 832714 w 1160258"/>
                <a:gd name="connsiteY2" fmla="*/ 135046 h 476027"/>
                <a:gd name="connsiteX3" fmla="*/ 744660 w 1160258"/>
                <a:gd name="connsiteY3" fmla="*/ 0 h 476027"/>
                <a:gd name="connsiteX4" fmla="*/ 1160258 w 1160258"/>
                <a:gd name="connsiteY4" fmla="*/ 182666 h 476027"/>
                <a:gd name="connsiteX5" fmla="*/ 994544 w 1160258"/>
                <a:gd name="connsiteY5" fmla="*/ 440421 h 476027"/>
                <a:gd name="connsiteX6" fmla="*/ 929398 w 1160258"/>
                <a:gd name="connsiteY6" fmla="*/ 318054 h 476027"/>
                <a:gd name="connsiteX7" fmla="*/ 573939 w 1160258"/>
                <a:gd name="connsiteY7" fmla="*/ 472405 h 476027"/>
                <a:gd name="connsiteX8" fmla="*/ 29526 w 1160258"/>
                <a:gd name="connsiteY8" fmla="*/ 219645 h 476027"/>
                <a:gd name="connsiteX0" fmla="*/ 0 w 1130732"/>
                <a:gd name="connsiteY0" fmla="*/ 219645 h 476027"/>
                <a:gd name="connsiteX1" fmla="*/ 34216 w 1130732"/>
                <a:gd name="connsiteY1" fmla="*/ 7912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4495"/>
                <a:gd name="connsiteX1" fmla="*/ 95971 w 1130732"/>
                <a:gd name="connsiteY1" fmla="*/ 110662 h 474495"/>
                <a:gd name="connsiteX2" fmla="*/ 803188 w 1130732"/>
                <a:gd name="connsiteY2" fmla="*/ 135046 h 474495"/>
                <a:gd name="connsiteX3" fmla="*/ 715134 w 1130732"/>
                <a:gd name="connsiteY3" fmla="*/ 0 h 474495"/>
                <a:gd name="connsiteX4" fmla="*/ 1130732 w 1130732"/>
                <a:gd name="connsiteY4" fmla="*/ 182666 h 474495"/>
                <a:gd name="connsiteX5" fmla="*/ 965018 w 1130732"/>
                <a:gd name="connsiteY5" fmla="*/ 440421 h 474495"/>
                <a:gd name="connsiteX6" fmla="*/ 899872 w 1130732"/>
                <a:gd name="connsiteY6" fmla="*/ 318054 h 474495"/>
                <a:gd name="connsiteX7" fmla="*/ 544413 w 1130732"/>
                <a:gd name="connsiteY7" fmla="*/ 472405 h 474495"/>
                <a:gd name="connsiteX8" fmla="*/ 0 w 1130732"/>
                <a:gd name="connsiteY8" fmla="*/ 219645 h 474495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86439 w 1130732"/>
                <a:gd name="connsiteY2" fmla="*/ 138878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19046 w 1130732"/>
                <a:gd name="connsiteY6" fmla="*/ 263634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37522 w 1130732"/>
                <a:gd name="connsiteY1" fmla="*/ 14591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25631 w 1130732"/>
                <a:gd name="connsiteY1" fmla="*/ 16010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304388 h 525164"/>
                <a:gd name="connsiteX1" fmla="*/ 25631 w 1130732"/>
                <a:gd name="connsiteY1" fmla="*/ 269392 h 525164"/>
                <a:gd name="connsiteX2" fmla="*/ 886439 w 1130732"/>
                <a:gd name="connsiteY2" fmla="*/ 223621 h 525164"/>
                <a:gd name="connsiteX3" fmla="*/ 807977 w 1130732"/>
                <a:gd name="connsiteY3" fmla="*/ 0 h 525164"/>
                <a:gd name="connsiteX4" fmla="*/ 1130732 w 1130732"/>
                <a:gd name="connsiteY4" fmla="*/ 267409 h 525164"/>
                <a:gd name="connsiteX5" fmla="*/ 965018 w 1130732"/>
                <a:gd name="connsiteY5" fmla="*/ 525164 h 525164"/>
                <a:gd name="connsiteX6" fmla="*/ 938563 w 1130732"/>
                <a:gd name="connsiteY6" fmla="*/ 417170 h 525164"/>
                <a:gd name="connsiteX7" fmla="*/ 0 w 1130732"/>
                <a:gd name="connsiteY7" fmla="*/ 304388 h 525164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38563 w 1130732"/>
                <a:gd name="connsiteY6" fmla="*/ 417170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2279 w 1130732"/>
                <a:gd name="connsiteY2" fmla="*/ 150657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779 w 1130732"/>
                <a:gd name="connsiteY2" fmla="*/ 20117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5073 w 1130732"/>
                <a:gd name="connsiteY2" fmla="*/ 173602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2402 h 639886"/>
                <a:gd name="connsiteX1" fmla="*/ 25631 w 1130732"/>
                <a:gd name="connsiteY1" fmla="*/ 267406 h 639886"/>
                <a:gd name="connsiteX2" fmla="*/ 875073 w 1130732"/>
                <a:gd name="connsiteY2" fmla="*/ 171616 h 639886"/>
                <a:gd name="connsiteX3" fmla="*/ 820520 w 1130732"/>
                <a:gd name="connsiteY3" fmla="*/ 0 h 639886"/>
                <a:gd name="connsiteX4" fmla="*/ 1130732 w 1130732"/>
                <a:gd name="connsiteY4" fmla="*/ 265423 h 639886"/>
                <a:gd name="connsiteX5" fmla="*/ 991537 w 1130732"/>
                <a:gd name="connsiteY5" fmla="*/ 639886 h 639886"/>
                <a:gd name="connsiteX6" fmla="*/ 952724 w 1130732"/>
                <a:gd name="connsiteY6" fmla="*/ 488148 h 639886"/>
                <a:gd name="connsiteX7" fmla="*/ 0 w 1130732"/>
                <a:gd name="connsiteY7" fmla="*/ 302402 h 6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732" h="639886">
                  <a:moveTo>
                    <a:pt x="0" y="302402"/>
                  </a:moveTo>
                  <a:cubicBezTo>
                    <a:pt x="54545" y="245458"/>
                    <a:pt x="-40896" y="344301"/>
                    <a:pt x="25631" y="267406"/>
                  </a:cubicBezTo>
                  <a:cubicBezTo>
                    <a:pt x="320380" y="400023"/>
                    <a:pt x="783075" y="334145"/>
                    <a:pt x="875073" y="171616"/>
                  </a:cubicBezTo>
                  <a:lnTo>
                    <a:pt x="820520" y="0"/>
                  </a:lnTo>
                  <a:lnTo>
                    <a:pt x="1130732" y="265423"/>
                  </a:lnTo>
                  <a:lnTo>
                    <a:pt x="991537" y="639886"/>
                  </a:lnTo>
                  <a:lnTo>
                    <a:pt x="952724" y="488148"/>
                  </a:lnTo>
                  <a:cubicBezTo>
                    <a:pt x="798569" y="514019"/>
                    <a:pt x="530271" y="684805"/>
                    <a:pt x="0" y="302402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0000"/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117D33B-0BC5-47D3-9D2C-CDC0807D4260}"/>
                </a:ext>
              </a:extLst>
            </p:cNvPr>
            <p:cNvGrpSpPr/>
            <p:nvPr/>
          </p:nvGrpSpPr>
          <p:grpSpPr>
            <a:xfrm>
              <a:off x="2992837" y="2231476"/>
              <a:ext cx="1815554" cy="900246"/>
              <a:chOff x="2808421" y="1537889"/>
              <a:chExt cx="2061564" cy="900246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47D8187-D094-4A33-AD6F-6073AAB65093}"/>
                  </a:ext>
                </a:extLst>
              </p:cNvPr>
              <p:cNvSpPr/>
              <p:nvPr/>
            </p:nvSpPr>
            <p:spPr bwMode="auto">
              <a:xfrm>
                <a:off x="2831115" y="1545326"/>
                <a:ext cx="1702236" cy="87317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AF0F15F-E97B-4851-B7BA-A1C7DFC9C569}"/>
                  </a:ext>
                </a:extLst>
              </p:cNvPr>
              <p:cNvSpPr txBox="1"/>
              <p:nvPr/>
            </p:nvSpPr>
            <p:spPr>
              <a:xfrm>
                <a:off x="2808421" y="1537889"/>
                <a:ext cx="2061564" cy="90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050" b="1" dirty="0" err="1">
                    <a:highlight>
                      <a:srgbClr val="FFFF00"/>
                    </a:highlight>
                  </a:rPr>
                  <a:t>Tetracage</a:t>
                </a:r>
                <a:r>
                  <a:rPr lang="en-US" sz="1050" b="1" dirty="0">
                    <a:highlight>
                      <a:srgbClr val="FFFF00"/>
                    </a:highlight>
                  </a:rPr>
                  <a:t> with C-nanotube yarns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50" b="1" dirty="0"/>
                  <a:t>‘Fishing pole’ </a:t>
                </a:r>
              </a:p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050" b="1" dirty="0">
                    <a:highlight>
                      <a:srgbClr val="FFFF00"/>
                    </a:highlight>
                  </a:rPr>
                  <a:t>Superconducting coatings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1E4E10C-D2EC-45F0-B759-9C0D31E4AFC4}"/>
                </a:ext>
              </a:extLst>
            </p:cNvPr>
            <p:cNvGrpSpPr/>
            <p:nvPr/>
          </p:nvGrpSpPr>
          <p:grpSpPr>
            <a:xfrm>
              <a:off x="3066282" y="3279939"/>
              <a:ext cx="1028903" cy="253916"/>
              <a:chOff x="2852028" y="1582270"/>
              <a:chExt cx="1028903" cy="253916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EF8BD89-CBB5-4572-8600-CA55CE6AE9AC}"/>
                  </a:ext>
                </a:extLst>
              </p:cNvPr>
              <p:cNvSpPr/>
              <p:nvPr/>
            </p:nvSpPr>
            <p:spPr bwMode="auto">
              <a:xfrm>
                <a:off x="2852028" y="1597246"/>
                <a:ext cx="937547" cy="20409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8E57542-178D-4BF5-A542-D4174C6AE092}"/>
                  </a:ext>
                </a:extLst>
              </p:cNvPr>
              <p:cNvSpPr txBox="1"/>
              <p:nvPr/>
            </p:nvSpPr>
            <p:spPr>
              <a:xfrm>
                <a:off x="2852028" y="1582270"/>
                <a:ext cx="102890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050" b="1" dirty="0">
                    <a:highlight>
                      <a:srgbClr val="FFFF00"/>
                    </a:highlight>
                  </a:rPr>
                  <a:t>2um FT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4E83BA4-19B5-4020-8540-533B9AEEAA98}"/>
                </a:ext>
              </a:extLst>
            </p:cNvPr>
            <p:cNvGrpSpPr/>
            <p:nvPr/>
          </p:nvGrpSpPr>
          <p:grpSpPr>
            <a:xfrm>
              <a:off x="2915453" y="3857190"/>
              <a:ext cx="2185510" cy="577081"/>
              <a:chOff x="2831116" y="1565078"/>
              <a:chExt cx="2185510" cy="577081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A61D4DC9-5C69-404F-A998-520E1F95B5B9}"/>
                  </a:ext>
                </a:extLst>
              </p:cNvPr>
              <p:cNvSpPr/>
              <p:nvPr/>
            </p:nvSpPr>
            <p:spPr bwMode="auto">
              <a:xfrm>
                <a:off x="2831116" y="1597246"/>
                <a:ext cx="2146866" cy="50146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055AA65-EEAC-45F8-8A57-2BBEC2981A88}"/>
                  </a:ext>
                </a:extLst>
              </p:cNvPr>
              <p:cNvSpPr txBox="1"/>
              <p:nvPr/>
            </p:nvSpPr>
            <p:spPr>
              <a:xfrm>
                <a:off x="2831116" y="1565078"/>
                <a:ext cx="218551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50" b="1" i="1" dirty="0">
                    <a:solidFill>
                      <a:srgbClr val="0000CC"/>
                    </a:solidFill>
                  </a:rPr>
                  <a:t>Use of foams in </a:t>
                </a:r>
                <a:r>
                  <a:rPr lang="en-US" sz="1050" b="1" i="1" dirty="0" err="1">
                    <a:solidFill>
                      <a:srgbClr val="0000CC"/>
                    </a:solidFill>
                  </a:rPr>
                  <a:t>hohlraums</a:t>
                </a:r>
                <a:endParaRPr lang="en-US" sz="1050" b="1" i="1" dirty="0">
                  <a:solidFill>
                    <a:srgbClr val="0000CC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50" b="1" i="1" dirty="0"/>
                  <a:t>New hohlraum designs (</a:t>
                </a:r>
                <a:r>
                  <a:rPr lang="en-US" sz="1050" b="1" i="1" dirty="0" err="1"/>
                  <a:t>Iraum</a:t>
                </a:r>
                <a:r>
                  <a:rPr lang="en-US" sz="1050" b="1" i="1" dirty="0"/>
                  <a:t>, Rugby</a:t>
                </a:r>
                <a:r>
                  <a:rPr lang="en-US" sz="1050" b="1" i="1" dirty="0">
                    <a:solidFill>
                      <a:srgbClr val="0000CC"/>
                    </a:solidFill>
                  </a:rPr>
                  <a:t>, </a:t>
                </a:r>
                <a:r>
                  <a:rPr lang="en-US" sz="1050" b="1" i="1" dirty="0" err="1"/>
                  <a:t>Frustraum</a:t>
                </a:r>
                <a:r>
                  <a:rPr lang="en-US" sz="1050" b="1" i="1" dirty="0">
                    <a:solidFill>
                      <a:srgbClr val="0000CC"/>
                    </a:solidFill>
                  </a:rPr>
                  <a:t>)</a:t>
                </a:r>
                <a:endParaRPr lang="en-US" sz="1050" b="1" dirty="0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12137AA-6F09-4C33-B61D-EC022A683824}"/>
                </a:ext>
              </a:extLst>
            </p:cNvPr>
            <p:cNvGrpSpPr/>
            <p:nvPr/>
          </p:nvGrpSpPr>
          <p:grpSpPr>
            <a:xfrm>
              <a:off x="2753352" y="4720630"/>
              <a:ext cx="3781621" cy="1546577"/>
              <a:chOff x="3391242" y="1397257"/>
              <a:chExt cx="2943547" cy="1546577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38651DE3-50CF-49CE-B861-EE9537F78CDC}"/>
                  </a:ext>
                </a:extLst>
              </p:cNvPr>
              <p:cNvSpPr/>
              <p:nvPr/>
            </p:nvSpPr>
            <p:spPr bwMode="auto">
              <a:xfrm>
                <a:off x="3391242" y="1434101"/>
                <a:ext cx="2887918" cy="142636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182E1D9-793C-44A0-9D7A-15274550649E}"/>
                  </a:ext>
                </a:extLst>
              </p:cNvPr>
              <p:cNvSpPr txBox="1"/>
              <p:nvPr/>
            </p:nvSpPr>
            <p:spPr>
              <a:xfrm>
                <a:off x="3407777" y="1397257"/>
                <a:ext cx="2927012" cy="154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050" b="1" i="1" dirty="0">
                    <a:solidFill>
                      <a:srgbClr val="0000FF"/>
                    </a:solidFill>
                    <a:highlight>
                      <a:srgbClr val="FFFF00"/>
                    </a:highlight>
                  </a:rPr>
                  <a:t>High Z Metal shells by </a:t>
                </a:r>
                <a:r>
                  <a:rPr lang="en-US" sz="1050" b="1" i="1" dirty="0" err="1">
                    <a:solidFill>
                      <a:srgbClr val="0000FF"/>
                    </a:solidFill>
                    <a:highlight>
                      <a:srgbClr val="FFFF00"/>
                    </a:highlight>
                  </a:rPr>
                  <a:t>eplating</a:t>
                </a:r>
                <a:endParaRPr lang="en-US" sz="1050" b="1" i="1" dirty="0">
                  <a:solidFill>
                    <a:srgbClr val="0000FF"/>
                  </a:solidFill>
                  <a:highlight>
                    <a:srgbClr val="FFFF00"/>
                  </a:highlight>
                </a:endParaRPr>
              </a:p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050" b="1" i="1" dirty="0">
                    <a:solidFill>
                      <a:srgbClr val="0000FF"/>
                    </a:solidFill>
                    <a:highlight>
                      <a:srgbClr val="FFFF00"/>
                    </a:highlight>
                  </a:rPr>
                  <a:t>Fine grained metal alloy shells (</a:t>
                </a:r>
                <a:r>
                  <a:rPr lang="en-US" sz="1050" b="1" i="1" dirty="0" err="1">
                    <a:solidFill>
                      <a:srgbClr val="0000FF"/>
                    </a:solidFill>
                    <a:highlight>
                      <a:srgbClr val="FFFF00"/>
                    </a:highlight>
                  </a:rPr>
                  <a:t>HiPIMS</a:t>
                </a:r>
                <a:r>
                  <a:rPr lang="en-US" sz="1050" b="1" i="1" dirty="0">
                    <a:solidFill>
                      <a:srgbClr val="0000FF"/>
                    </a:solidFill>
                    <a:highlight>
                      <a:srgbClr val="FFFF00"/>
                    </a:highlight>
                  </a:rPr>
                  <a:t>)</a:t>
                </a:r>
              </a:p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050" b="1" i="1" dirty="0" err="1">
                    <a:solidFill>
                      <a:srgbClr val="0000FF"/>
                    </a:solidFill>
                    <a:highlight>
                      <a:srgbClr val="FFFF00"/>
                    </a:highlight>
                  </a:rPr>
                  <a:t>Eplating</a:t>
                </a:r>
                <a:r>
                  <a:rPr lang="en-US" sz="1050" b="1" i="1" dirty="0">
                    <a:solidFill>
                      <a:srgbClr val="0000FF"/>
                    </a:solidFill>
                    <a:highlight>
                      <a:srgbClr val="FFFF00"/>
                    </a:highlight>
                  </a:rPr>
                  <a:t> unique metals using ionic liquids</a:t>
                </a:r>
              </a:p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050" b="1" i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AM templated &amp; Nano-porous Au foams</a:t>
                </a:r>
              </a:p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050" b="1" i="1" dirty="0">
                    <a:highlight>
                      <a:srgbClr val="FFFF00"/>
                    </a:highlight>
                  </a:rPr>
                  <a:t>Nanowire synthesis &amp; foams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50" b="1" i="1" dirty="0">
                    <a:solidFill>
                      <a:srgbClr val="0000CC"/>
                    </a:solidFill>
                  </a:rPr>
                  <a:t>Cryogenic hydrogen R&amp;D</a:t>
                </a:r>
              </a:p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050" b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Particle detection &amp; location from X-ray images</a:t>
                </a:r>
              </a:p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050" b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Ion-beam analysis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50" b="1" dirty="0"/>
                  <a:t>X-ray reflectometry &amp; phase cont. comp. tomography</a:t>
                </a:r>
              </a:p>
            </p:txBody>
          </p:sp>
        </p:grpSp>
        <p:sp>
          <p:nvSpPr>
            <p:cNvPr id="47" name="Right Arrow 2">
              <a:extLst>
                <a:ext uri="{FF2B5EF4-FFF2-40B4-BE49-F238E27FC236}">
                  <a16:creationId xmlns:a16="http://schemas.microsoft.com/office/drawing/2014/main" id="{7B94EFE2-5652-447F-9D99-70E044AFFC4A}"/>
                </a:ext>
              </a:extLst>
            </p:cNvPr>
            <p:cNvSpPr/>
            <p:nvPr/>
          </p:nvSpPr>
          <p:spPr bwMode="auto">
            <a:xfrm rot="9288279" flipV="1">
              <a:off x="6281863" y="4779780"/>
              <a:ext cx="541682" cy="243573"/>
            </a:xfrm>
            <a:custGeom>
              <a:avLst/>
              <a:gdLst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0 w 1132243"/>
                <a:gd name="connsiteY6" fmla="*/ 367188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1511 w 1132243"/>
                <a:gd name="connsiteY6" fmla="*/ 281771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87451 w 1132243"/>
                <a:gd name="connsiteY2" fmla="*/ 122396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48789 w 1132243"/>
                <a:gd name="connsiteY2" fmla="*/ 173167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1799 w 1132243"/>
                <a:gd name="connsiteY2" fmla="*/ 199123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502547"/>
                <a:gd name="connsiteX1" fmla="*/ 8675 w 1132243"/>
                <a:gd name="connsiteY1" fmla="*/ 202848 h 502547"/>
                <a:gd name="connsiteX2" fmla="*/ 941799 w 1132243"/>
                <a:gd name="connsiteY2" fmla="*/ 199123 h 502547"/>
                <a:gd name="connsiteX3" fmla="*/ 887451 w 1132243"/>
                <a:gd name="connsiteY3" fmla="*/ 0 h 502547"/>
                <a:gd name="connsiteX4" fmla="*/ 1132243 w 1132243"/>
                <a:gd name="connsiteY4" fmla="*/ 244792 h 502547"/>
                <a:gd name="connsiteX5" fmla="*/ 966529 w 1132243"/>
                <a:gd name="connsiteY5" fmla="*/ 502547 h 502547"/>
                <a:gd name="connsiteX6" fmla="*/ 830781 w 1132243"/>
                <a:gd name="connsiteY6" fmla="*/ 288295 h 502547"/>
                <a:gd name="connsiteX7" fmla="*/ 1511 w 1132243"/>
                <a:gd name="connsiteY7" fmla="*/ 281771 h 502547"/>
                <a:gd name="connsiteX8" fmla="*/ 0 w 1132243"/>
                <a:gd name="connsiteY8" fmla="*/ 122396 h 502547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941799 w 1132243"/>
                <a:gd name="connsiteY2" fmla="*/ 136997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81793 h 461944"/>
                <a:gd name="connsiteX1" fmla="*/ 151274 w 1132243"/>
                <a:gd name="connsiteY1" fmla="*/ 15 h 461944"/>
                <a:gd name="connsiteX2" fmla="*/ 804699 w 1132243"/>
                <a:gd name="connsiteY2" fmla="*/ 156569 h 461944"/>
                <a:gd name="connsiteX3" fmla="*/ 716645 w 1132243"/>
                <a:gd name="connsiteY3" fmla="*/ 21523 h 461944"/>
                <a:gd name="connsiteX4" fmla="*/ 1132243 w 1132243"/>
                <a:gd name="connsiteY4" fmla="*/ 204189 h 461944"/>
                <a:gd name="connsiteX5" fmla="*/ 966529 w 1132243"/>
                <a:gd name="connsiteY5" fmla="*/ 461944 h 461944"/>
                <a:gd name="connsiteX6" fmla="*/ 901383 w 1132243"/>
                <a:gd name="connsiteY6" fmla="*/ 339577 h 461944"/>
                <a:gd name="connsiteX7" fmla="*/ 1511 w 1132243"/>
                <a:gd name="connsiteY7" fmla="*/ 241168 h 461944"/>
                <a:gd name="connsiteX8" fmla="*/ 0 w 1132243"/>
                <a:gd name="connsiteY8" fmla="*/ 81793 h 461944"/>
                <a:gd name="connsiteX0" fmla="*/ 0 w 1132243"/>
                <a:gd name="connsiteY0" fmla="*/ 129415 h 509566"/>
                <a:gd name="connsiteX1" fmla="*/ 151274 w 1132243"/>
                <a:gd name="connsiteY1" fmla="*/ 47637 h 509566"/>
                <a:gd name="connsiteX2" fmla="*/ 804699 w 1132243"/>
                <a:gd name="connsiteY2" fmla="*/ 204191 h 509566"/>
                <a:gd name="connsiteX3" fmla="*/ 716645 w 1132243"/>
                <a:gd name="connsiteY3" fmla="*/ 69145 h 509566"/>
                <a:gd name="connsiteX4" fmla="*/ 1132243 w 1132243"/>
                <a:gd name="connsiteY4" fmla="*/ 251811 h 509566"/>
                <a:gd name="connsiteX5" fmla="*/ 966529 w 1132243"/>
                <a:gd name="connsiteY5" fmla="*/ 509566 h 509566"/>
                <a:gd name="connsiteX6" fmla="*/ 901383 w 1132243"/>
                <a:gd name="connsiteY6" fmla="*/ 387199 h 509566"/>
                <a:gd name="connsiteX7" fmla="*/ 1511 w 1132243"/>
                <a:gd name="connsiteY7" fmla="*/ 288790 h 509566"/>
                <a:gd name="connsiteX8" fmla="*/ 0 w 1132243"/>
                <a:gd name="connsiteY8" fmla="*/ 129415 h 509566"/>
                <a:gd name="connsiteX0" fmla="*/ 0 w 1132243"/>
                <a:gd name="connsiteY0" fmla="*/ 60270 h 440421"/>
                <a:gd name="connsiteX1" fmla="*/ 15328 w 1132243"/>
                <a:gd name="connsiteY1" fmla="*/ 138243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4449 w 1130766"/>
                <a:gd name="connsiteY0" fmla="*/ 165646 h 440421"/>
                <a:gd name="connsiteX1" fmla="*/ 13851 w 1130766"/>
                <a:gd name="connsiteY1" fmla="*/ 138243 h 440421"/>
                <a:gd name="connsiteX2" fmla="*/ 803222 w 1130766"/>
                <a:gd name="connsiteY2" fmla="*/ 135046 h 440421"/>
                <a:gd name="connsiteX3" fmla="*/ 715168 w 1130766"/>
                <a:gd name="connsiteY3" fmla="*/ 0 h 440421"/>
                <a:gd name="connsiteX4" fmla="*/ 1130766 w 1130766"/>
                <a:gd name="connsiteY4" fmla="*/ 182666 h 440421"/>
                <a:gd name="connsiteX5" fmla="*/ 965052 w 1130766"/>
                <a:gd name="connsiteY5" fmla="*/ 440421 h 440421"/>
                <a:gd name="connsiteX6" fmla="*/ 899906 w 1130766"/>
                <a:gd name="connsiteY6" fmla="*/ 318054 h 440421"/>
                <a:gd name="connsiteX7" fmla="*/ 34 w 1130766"/>
                <a:gd name="connsiteY7" fmla="*/ 219645 h 440421"/>
                <a:gd name="connsiteX8" fmla="*/ 4449 w 1130766"/>
                <a:gd name="connsiteY8" fmla="*/ 165646 h 440421"/>
                <a:gd name="connsiteX0" fmla="*/ 0 w 1141346"/>
                <a:gd name="connsiteY0" fmla="*/ 121242 h 440421"/>
                <a:gd name="connsiteX1" fmla="*/ 24431 w 1141346"/>
                <a:gd name="connsiteY1" fmla="*/ 138243 h 440421"/>
                <a:gd name="connsiteX2" fmla="*/ 813802 w 1141346"/>
                <a:gd name="connsiteY2" fmla="*/ 135046 h 440421"/>
                <a:gd name="connsiteX3" fmla="*/ 725748 w 1141346"/>
                <a:gd name="connsiteY3" fmla="*/ 0 h 440421"/>
                <a:gd name="connsiteX4" fmla="*/ 1141346 w 1141346"/>
                <a:gd name="connsiteY4" fmla="*/ 182666 h 440421"/>
                <a:gd name="connsiteX5" fmla="*/ 975632 w 1141346"/>
                <a:gd name="connsiteY5" fmla="*/ 440421 h 440421"/>
                <a:gd name="connsiteX6" fmla="*/ 910486 w 1141346"/>
                <a:gd name="connsiteY6" fmla="*/ 318054 h 440421"/>
                <a:gd name="connsiteX7" fmla="*/ 10614 w 1141346"/>
                <a:gd name="connsiteY7" fmla="*/ 219645 h 440421"/>
                <a:gd name="connsiteX8" fmla="*/ 0 w 114134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04325 w 1147266"/>
                <a:gd name="connsiteY7" fmla="*/ 328610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16220 w 1147266"/>
                <a:gd name="connsiteY7" fmla="*/ 283266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3164 w 1147429"/>
                <a:gd name="connsiteY0" fmla="*/ 166273 h 440421"/>
                <a:gd name="connsiteX1" fmla="*/ 797 w 1147429"/>
                <a:gd name="connsiteY1" fmla="*/ 123555 h 440421"/>
                <a:gd name="connsiteX2" fmla="*/ 819885 w 1147429"/>
                <a:gd name="connsiteY2" fmla="*/ 135046 h 440421"/>
                <a:gd name="connsiteX3" fmla="*/ 731831 w 1147429"/>
                <a:gd name="connsiteY3" fmla="*/ 0 h 440421"/>
                <a:gd name="connsiteX4" fmla="*/ 1147429 w 1147429"/>
                <a:gd name="connsiteY4" fmla="*/ 182666 h 440421"/>
                <a:gd name="connsiteX5" fmla="*/ 981715 w 1147429"/>
                <a:gd name="connsiteY5" fmla="*/ 440421 h 440421"/>
                <a:gd name="connsiteX6" fmla="*/ 916569 w 1147429"/>
                <a:gd name="connsiteY6" fmla="*/ 318054 h 440421"/>
                <a:gd name="connsiteX7" fmla="*/ 316383 w 1147429"/>
                <a:gd name="connsiteY7" fmla="*/ 283266 h 440421"/>
                <a:gd name="connsiteX8" fmla="*/ 16697 w 1147429"/>
                <a:gd name="connsiteY8" fmla="*/ 219645 h 440421"/>
                <a:gd name="connsiteX9" fmla="*/ 3164 w 1147429"/>
                <a:gd name="connsiteY9" fmla="*/ 166273 h 440421"/>
                <a:gd name="connsiteX0" fmla="*/ 15017 w 1159282"/>
                <a:gd name="connsiteY0" fmla="*/ 166273 h 440421"/>
                <a:gd name="connsiteX1" fmla="*/ 384 w 1159282"/>
                <a:gd name="connsiteY1" fmla="*/ 29633 h 440421"/>
                <a:gd name="connsiteX2" fmla="*/ 831738 w 1159282"/>
                <a:gd name="connsiteY2" fmla="*/ 135046 h 440421"/>
                <a:gd name="connsiteX3" fmla="*/ 743684 w 1159282"/>
                <a:gd name="connsiteY3" fmla="*/ 0 h 440421"/>
                <a:gd name="connsiteX4" fmla="*/ 1159282 w 1159282"/>
                <a:gd name="connsiteY4" fmla="*/ 182666 h 440421"/>
                <a:gd name="connsiteX5" fmla="*/ 993568 w 1159282"/>
                <a:gd name="connsiteY5" fmla="*/ 440421 h 440421"/>
                <a:gd name="connsiteX6" fmla="*/ 928422 w 1159282"/>
                <a:gd name="connsiteY6" fmla="*/ 318054 h 440421"/>
                <a:gd name="connsiteX7" fmla="*/ 328236 w 1159282"/>
                <a:gd name="connsiteY7" fmla="*/ 283266 h 440421"/>
                <a:gd name="connsiteX8" fmla="*/ 28550 w 1159282"/>
                <a:gd name="connsiteY8" fmla="*/ 219645 h 440421"/>
                <a:gd name="connsiteX9" fmla="*/ 15017 w 1159282"/>
                <a:gd name="connsiteY9" fmla="*/ 166273 h 440421"/>
                <a:gd name="connsiteX0" fmla="*/ 15017 w 1159282"/>
                <a:gd name="connsiteY0" fmla="*/ 166273 h 473755"/>
                <a:gd name="connsiteX1" fmla="*/ 384 w 1159282"/>
                <a:gd name="connsiteY1" fmla="*/ 29633 h 473755"/>
                <a:gd name="connsiteX2" fmla="*/ 831738 w 1159282"/>
                <a:gd name="connsiteY2" fmla="*/ 135046 h 473755"/>
                <a:gd name="connsiteX3" fmla="*/ 743684 w 1159282"/>
                <a:gd name="connsiteY3" fmla="*/ 0 h 473755"/>
                <a:gd name="connsiteX4" fmla="*/ 1159282 w 1159282"/>
                <a:gd name="connsiteY4" fmla="*/ 182666 h 473755"/>
                <a:gd name="connsiteX5" fmla="*/ 993568 w 1159282"/>
                <a:gd name="connsiteY5" fmla="*/ 440421 h 473755"/>
                <a:gd name="connsiteX6" fmla="*/ 928422 w 1159282"/>
                <a:gd name="connsiteY6" fmla="*/ 318054 h 473755"/>
                <a:gd name="connsiteX7" fmla="*/ 572963 w 1159282"/>
                <a:gd name="connsiteY7" fmla="*/ 472405 h 473755"/>
                <a:gd name="connsiteX8" fmla="*/ 28550 w 1159282"/>
                <a:gd name="connsiteY8" fmla="*/ 219645 h 473755"/>
                <a:gd name="connsiteX9" fmla="*/ 15017 w 1159282"/>
                <a:gd name="connsiteY9" fmla="*/ 166273 h 473755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0 w 1144265"/>
                <a:gd name="connsiteY0" fmla="*/ 166273 h 476027"/>
                <a:gd name="connsiteX1" fmla="*/ 47749 w 1144265"/>
                <a:gd name="connsiteY1" fmla="*/ 79122 h 476027"/>
                <a:gd name="connsiteX2" fmla="*/ 816721 w 1144265"/>
                <a:gd name="connsiteY2" fmla="*/ 135046 h 476027"/>
                <a:gd name="connsiteX3" fmla="*/ 728667 w 1144265"/>
                <a:gd name="connsiteY3" fmla="*/ 0 h 476027"/>
                <a:gd name="connsiteX4" fmla="*/ 1144265 w 1144265"/>
                <a:gd name="connsiteY4" fmla="*/ 182666 h 476027"/>
                <a:gd name="connsiteX5" fmla="*/ 978551 w 1144265"/>
                <a:gd name="connsiteY5" fmla="*/ 440421 h 476027"/>
                <a:gd name="connsiteX6" fmla="*/ 913405 w 1144265"/>
                <a:gd name="connsiteY6" fmla="*/ 318054 h 476027"/>
                <a:gd name="connsiteX7" fmla="*/ 557946 w 1144265"/>
                <a:gd name="connsiteY7" fmla="*/ 472405 h 476027"/>
                <a:gd name="connsiteX8" fmla="*/ 13533 w 1144265"/>
                <a:gd name="connsiteY8" fmla="*/ 219645 h 476027"/>
                <a:gd name="connsiteX9" fmla="*/ 0 w 1144265"/>
                <a:gd name="connsiteY9" fmla="*/ 166273 h 476027"/>
                <a:gd name="connsiteX0" fmla="*/ 10928 w 1130748"/>
                <a:gd name="connsiteY0" fmla="*/ 158680 h 476027"/>
                <a:gd name="connsiteX1" fmla="*/ 34232 w 1130748"/>
                <a:gd name="connsiteY1" fmla="*/ 79122 h 476027"/>
                <a:gd name="connsiteX2" fmla="*/ 803204 w 1130748"/>
                <a:gd name="connsiteY2" fmla="*/ 135046 h 476027"/>
                <a:gd name="connsiteX3" fmla="*/ 715150 w 1130748"/>
                <a:gd name="connsiteY3" fmla="*/ 0 h 476027"/>
                <a:gd name="connsiteX4" fmla="*/ 1130748 w 1130748"/>
                <a:gd name="connsiteY4" fmla="*/ 182666 h 476027"/>
                <a:gd name="connsiteX5" fmla="*/ 965034 w 1130748"/>
                <a:gd name="connsiteY5" fmla="*/ 440421 h 476027"/>
                <a:gd name="connsiteX6" fmla="*/ 899888 w 1130748"/>
                <a:gd name="connsiteY6" fmla="*/ 318054 h 476027"/>
                <a:gd name="connsiteX7" fmla="*/ 544429 w 1130748"/>
                <a:gd name="connsiteY7" fmla="*/ 472405 h 476027"/>
                <a:gd name="connsiteX8" fmla="*/ 16 w 1130748"/>
                <a:gd name="connsiteY8" fmla="*/ 219645 h 476027"/>
                <a:gd name="connsiteX9" fmla="*/ 10928 w 1130748"/>
                <a:gd name="connsiteY9" fmla="*/ 158680 h 476027"/>
                <a:gd name="connsiteX0" fmla="*/ 65144 w 1195876"/>
                <a:gd name="connsiteY0" fmla="*/ 219645 h 476027"/>
                <a:gd name="connsiteX1" fmla="*/ 99360 w 1195876"/>
                <a:gd name="connsiteY1" fmla="*/ 79122 h 476027"/>
                <a:gd name="connsiteX2" fmla="*/ 868332 w 1195876"/>
                <a:gd name="connsiteY2" fmla="*/ 135046 h 476027"/>
                <a:gd name="connsiteX3" fmla="*/ 780278 w 1195876"/>
                <a:gd name="connsiteY3" fmla="*/ 0 h 476027"/>
                <a:gd name="connsiteX4" fmla="*/ 1195876 w 1195876"/>
                <a:gd name="connsiteY4" fmla="*/ 182666 h 476027"/>
                <a:gd name="connsiteX5" fmla="*/ 1030162 w 1195876"/>
                <a:gd name="connsiteY5" fmla="*/ 440421 h 476027"/>
                <a:gd name="connsiteX6" fmla="*/ 965016 w 1195876"/>
                <a:gd name="connsiteY6" fmla="*/ 318054 h 476027"/>
                <a:gd name="connsiteX7" fmla="*/ 609557 w 1195876"/>
                <a:gd name="connsiteY7" fmla="*/ 472405 h 476027"/>
                <a:gd name="connsiteX8" fmla="*/ 65144 w 1195876"/>
                <a:gd name="connsiteY8" fmla="*/ 219645 h 476027"/>
                <a:gd name="connsiteX0" fmla="*/ 29526 w 1160258"/>
                <a:gd name="connsiteY0" fmla="*/ 219645 h 476027"/>
                <a:gd name="connsiteX1" fmla="*/ 63742 w 1160258"/>
                <a:gd name="connsiteY1" fmla="*/ 79122 h 476027"/>
                <a:gd name="connsiteX2" fmla="*/ 832714 w 1160258"/>
                <a:gd name="connsiteY2" fmla="*/ 135046 h 476027"/>
                <a:gd name="connsiteX3" fmla="*/ 744660 w 1160258"/>
                <a:gd name="connsiteY3" fmla="*/ 0 h 476027"/>
                <a:gd name="connsiteX4" fmla="*/ 1160258 w 1160258"/>
                <a:gd name="connsiteY4" fmla="*/ 182666 h 476027"/>
                <a:gd name="connsiteX5" fmla="*/ 994544 w 1160258"/>
                <a:gd name="connsiteY5" fmla="*/ 440421 h 476027"/>
                <a:gd name="connsiteX6" fmla="*/ 929398 w 1160258"/>
                <a:gd name="connsiteY6" fmla="*/ 318054 h 476027"/>
                <a:gd name="connsiteX7" fmla="*/ 573939 w 1160258"/>
                <a:gd name="connsiteY7" fmla="*/ 472405 h 476027"/>
                <a:gd name="connsiteX8" fmla="*/ 29526 w 1160258"/>
                <a:gd name="connsiteY8" fmla="*/ 219645 h 476027"/>
                <a:gd name="connsiteX0" fmla="*/ 0 w 1130732"/>
                <a:gd name="connsiteY0" fmla="*/ 219645 h 476027"/>
                <a:gd name="connsiteX1" fmla="*/ 34216 w 1130732"/>
                <a:gd name="connsiteY1" fmla="*/ 7912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4495"/>
                <a:gd name="connsiteX1" fmla="*/ 95971 w 1130732"/>
                <a:gd name="connsiteY1" fmla="*/ 110662 h 474495"/>
                <a:gd name="connsiteX2" fmla="*/ 803188 w 1130732"/>
                <a:gd name="connsiteY2" fmla="*/ 135046 h 474495"/>
                <a:gd name="connsiteX3" fmla="*/ 715134 w 1130732"/>
                <a:gd name="connsiteY3" fmla="*/ 0 h 474495"/>
                <a:gd name="connsiteX4" fmla="*/ 1130732 w 1130732"/>
                <a:gd name="connsiteY4" fmla="*/ 182666 h 474495"/>
                <a:gd name="connsiteX5" fmla="*/ 965018 w 1130732"/>
                <a:gd name="connsiteY5" fmla="*/ 440421 h 474495"/>
                <a:gd name="connsiteX6" fmla="*/ 899872 w 1130732"/>
                <a:gd name="connsiteY6" fmla="*/ 318054 h 474495"/>
                <a:gd name="connsiteX7" fmla="*/ 544413 w 1130732"/>
                <a:gd name="connsiteY7" fmla="*/ 472405 h 474495"/>
                <a:gd name="connsiteX8" fmla="*/ 0 w 1130732"/>
                <a:gd name="connsiteY8" fmla="*/ 219645 h 474495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86439 w 1130732"/>
                <a:gd name="connsiteY2" fmla="*/ 138878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19046 w 1130732"/>
                <a:gd name="connsiteY6" fmla="*/ 263634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37522 w 1130732"/>
                <a:gd name="connsiteY1" fmla="*/ 14591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25631 w 1130732"/>
                <a:gd name="connsiteY1" fmla="*/ 16010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304388 h 525164"/>
                <a:gd name="connsiteX1" fmla="*/ 25631 w 1130732"/>
                <a:gd name="connsiteY1" fmla="*/ 269392 h 525164"/>
                <a:gd name="connsiteX2" fmla="*/ 886439 w 1130732"/>
                <a:gd name="connsiteY2" fmla="*/ 223621 h 525164"/>
                <a:gd name="connsiteX3" fmla="*/ 807977 w 1130732"/>
                <a:gd name="connsiteY3" fmla="*/ 0 h 525164"/>
                <a:gd name="connsiteX4" fmla="*/ 1130732 w 1130732"/>
                <a:gd name="connsiteY4" fmla="*/ 267409 h 525164"/>
                <a:gd name="connsiteX5" fmla="*/ 965018 w 1130732"/>
                <a:gd name="connsiteY5" fmla="*/ 525164 h 525164"/>
                <a:gd name="connsiteX6" fmla="*/ 938563 w 1130732"/>
                <a:gd name="connsiteY6" fmla="*/ 417170 h 525164"/>
                <a:gd name="connsiteX7" fmla="*/ 0 w 1130732"/>
                <a:gd name="connsiteY7" fmla="*/ 304388 h 525164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38563 w 1130732"/>
                <a:gd name="connsiteY6" fmla="*/ 417170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2279 w 1130732"/>
                <a:gd name="connsiteY2" fmla="*/ 150657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779 w 1130732"/>
                <a:gd name="connsiteY2" fmla="*/ 20117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5073 w 1130732"/>
                <a:gd name="connsiteY2" fmla="*/ 173602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2402 h 639886"/>
                <a:gd name="connsiteX1" fmla="*/ 25631 w 1130732"/>
                <a:gd name="connsiteY1" fmla="*/ 267406 h 639886"/>
                <a:gd name="connsiteX2" fmla="*/ 875073 w 1130732"/>
                <a:gd name="connsiteY2" fmla="*/ 171616 h 639886"/>
                <a:gd name="connsiteX3" fmla="*/ 820520 w 1130732"/>
                <a:gd name="connsiteY3" fmla="*/ 0 h 639886"/>
                <a:gd name="connsiteX4" fmla="*/ 1130732 w 1130732"/>
                <a:gd name="connsiteY4" fmla="*/ 265423 h 639886"/>
                <a:gd name="connsiteX5" fmla="*/ 991537 w 1130732"/>
                <a:gd name="connsiteY5" fmla="*/ 639886 h 639886"/>
                <a:gd name="connsiteX6" fmla="*/ 952724 w 1130732"/>
                <a:gd name="connsiteY6" fmla="*/ 488148 h 639886"/>
                <a:gd name="connsiteX7" fmla="*/ 0 w 1130732"/>
                <a:gd name="connsiteY7" fmla="*/ 302402 h 6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732" h="639886">
                  <a:moveTo>
                    <a:pt x="0" y="302402"/>
                  </a:moveTo>
                  <a:cubicBezTo>
                    <a:pt x="54545" y="245458"/>
                    <a:pt x="-40896" y="344301"/>
                    <a:pt x="25631" y="267406"/>
                  </a:cubicBezTo>
                  <a:cubicBezTo>
                    <a:pt x="320380" y="400023"/>
                    <a:pt x="783075" y="334145"/>
                    <a:pt x="875073" y="171616"/>
                  </a:cubicBezTo>
                  <a:lnTo>
                    <a:pt x="820520" y="0"/>
                  </a:lnTo>
                  <a:lnTo>
                    <a:pt x="1130732" y="265423"/>
                  </a:lnTo>
                  <a:lnTo>
                    <a:pt x="991537" y="639886"/>
                  </a:lnTo>
                  <a:lnTo>
                    <a:pt x="952724" y="488148"/>
                  </a:lnTo>
                  <a:cubicBezTo>
                    <a:pt x="798569" y="514019"/>
                    <a:pt x="530271" y="684805"/>
                    <a:pt x="0" y="302402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0000"/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49" name="Right Arrow 2">
              <a:extLst>
                <a:ext uri="{FF2B5EF4-FFF2-40B4-BE49-F238E27FC236}">
                  <a16:creationId xmlns:a16="http://schemas.microsoft.com/office/drawing/2014/main" id="{A97A8974-3585-448A-8951-D6766A074C56}"/>
                </a:ext>
              </a:extLst>
            </p:cNvPr>
            <p:cNvSpPr/>
            <p:nvPr/>
          </p:nvSpPr>
          <p:spPr bwMode="auto">
            <a:xfrm rot="8054124" flipV="1">
              <a:off x="5965241" y="4328463"/>
              <a:ext cx="835755" cy="249745"/>
            </a:xfrm>
            <a:custGeom>
              <a:avLst/>
              <a:gdLst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0 w 1132243"/>
                <a:gd name="connsiteY6" fmla="*/ 367188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1511 w 1132243"/>
                <a:gd name="connsiteY6" fmla="*/ 281771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87451 w 1132243"/>
                <a:gd name="connsiteY2" fmla="*/ 122396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48789 w 1132243"/>
                <a:gd name="connsiteY2" fmla="*/ 173167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1799 w 1132243"/>
                <a:gd name="connsiteY2" fmla="*/ 199123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502547"/>
                <a:gd name="connsiteX1" fmla="*/ 8675 w 1132243"/>
                <a:gd name="connsiteY1" fmla="*/ 202848 h 502547"/>
                <a:gd name="connsiteX2" fmla="*/ 941799 w 1132243"/>
                <a:gd name="connsiteY2" fmla="*/ 199123 h 502547"/>
                <a:gd name="connsiteX3" fmla="*/ 887451 w 1132243"/>
                <a:gd name="connsiteY3" fmla="*/ 0 h 502547"/>
                <a:gd name="connsiteX4" fmla="*/ 1132243 w 1132243"/>
                <a:gd name="connsiteY4" fmla="*/ 244792 h 502547"/>
                <a:gd name="connsiteX5" fmla="*/ 966529 w 1132243"/>
                <a:gd name="connsiteY5" fmla="*/ 502547 h 502547"/>
                <a:gd name="connsiteX6" fmla="*/ 830781 w 1132243"/>
                <a:gd name="connsiteY6" fmla="*/ 288295 h 502547"/>
                <a:gd name="connsiteX7" fmla="*/ 1511 w 1132243"/>
                <a:gd name="connsiteY7" fmla="*/ 281771 h 502547"/>
                <a:gd name="connsiteX8" fmla="*/ 0 w 1132243"/>
                <a:gd name="connsiteY8" fmla="*/ 122396 h 502547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941799 w 1132243"/>
                <a:gd name="connsiteY2" fmla="*/ 136997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81793 h 461944"/>
                <a:gd name="connsiteX1" fmla="*/ 151274 w 1132243"/>
                <a:gd name="connsiteY1" fmla="*/ 15 h 461944"/>
                <a:gd name="connsiteX2" fmla="*/ 804699 w 1132243"/>
                <a:gd name="connsiteY2" fmla="*/ 156569 h 461944"/>
                <a:gd name="connsiteX3" fmla="*/ 716645 w 1132243"/>
                <a:gd name="connsiteY3" fmla="*/ 21523 h 461944"/>
                <a:gd name="connsiteX4" fmla="*/ 1132243 w 1132243"/>
                <a:gd name="connsiteY4" fmla="*/ 204189 h 461944"/>
                <a:gd name="connsiteX5" fmla="*/ 966529 w 1132243"/>
                <a:gd name="connsiteY5" fmla="*/ 461944 h 461944"/>
                <a:gd name="connsiteX6" fmla="*/ 901383 w 1132243"/>
                <a:gd name="connsiteY6" fmla="*/ 339577 h 461944"/>
                <a:gd name="connsiteX7" fmla="*/ 1511 w 1132243"/>
                <a:gd name="connsiteY7" fmla="*/ 241168 h 461944"/>
                <a:gd name="connsiteX8" fmla="*/ 0 w 1132243"/>
                <a:gd name="connsiteY8" fmla="*/ 81793 h 461944"/>
                <a:gd name="connsiteX0" fmla="*/ 0 w 1132243"/>
                <a:gd name="connsiteY0" fmla="*/ 129415 h 509566"/>
                <a:gd name="connsiteX1" fmla="*/ 151274 w 1132243"/>
                <a:gd name="connsiteY1" fmla="*/ 47637 h 509566"/>
                <a:gd name="connsiteX2" fmla="*/ 804699 w 1132243"/>
                <a:gd name="connsiteY2" fmla="*/ 204191 h 509566"/>
                <a:gd name="connsiteX3" fmla="*/ 716645 w 1132243"/>
                <a:gd name="connsiteY3" fmla="*/ 69145 h 509566"/>
                <a:gd name="connsiteX4" fmla="*/ 1132243 w 1132243"/>
                <a:gd name="connsiteY4" fmla="*/ 251811 h 509566"/>
                <a:gd name="connsiteX5" fmla="*/ 966529 w 1132243"/>
                <a:gd name="connsiteY5" fmla="*/ 509566 h 509566"/>
                <a:gd name="connsiteX6" fmla="*/ 901383 w 1132243"/>
                <a:gd name="connsiteY6" fmla="*/ 387199 h 509566"/>
                <a:gd name="connsiteX7" fmla="*/ 1511 w 1132243"/>
                <a:gd name="connsiteY7" fmla="*/ 288790 h 509566"/>
                <a:gd name="connsiteX8" fmla="*/ 0 w 1132243"/>
                <a:gd name="connsiteY8" fmla="*/ 129415 h 509566"/>
                <a:gd name="connsiteX0" fmla="*/ 0 w 1132243"/>
                <a:gd name="connsiteY0" fmla="*/ 60270 h 440421"/>
                <a:gd name="connsiteX1" fmla="*/ 15328 w 1132243"/>
                <a:gd name="connsiteY1" fmla="*/ 138243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4449 w 1130766"/>
                <a:gd name="connsiteY0" fmla="*/ 165646 h 440421"/>
                <a:gd name="connsiteX1" fmla="*/ 13851 w 1130766"/>
                <a:gd name="connsiteY1" fmla="*/ 138243 h 440421"/>
                <a:gd name="connsiteX2" fmla="*/ 803222 w 1130766"/>
                <a:gd name="connsiteY2" fmla="*/ 135046 h 440421"/>
                <a:gd name="connsiteX3" fmla="*/ 715168 w 1130766"/>
                <a:gd name="connsiteY3" fmla="*/ 0 h 440421"/>
                <a:gd name="connsiteX4" fmla="*/ 1130766 w 1130766"/>
                <a:gd name="connsiteY4" fmla="*/ 182666 h 440421"/>
                <a:gd name="connsiteX5" fmla="*/ 965052 w 1130766"/>
                <a:gd name="connsiteY5" fmla="*/ 440421 h 440421"/>
                <a:gd name="connsiteX6" fmla="*/ 899906 w 1130766"/>
                <a:gd name="connsiteY6" fmla="*/ 318054 h 440421"/>
                <a:gd name="connsiteX7" fmla="*/ 34 w 1130766"/>
                <a:gd name="connsiteY7" fmla="*/ 219645 h 440421"/>
                <a:gd name="connsiteX8" fmla="*/ 4449 w 1130766"/>
                <a:gd name="connsiteY8" fmla="*/ 165646 h 440421"/>
                <a:gd name="connsiteX0" fmla="*/ 0 w 1141346"/>
                <a:gd name="connsiteY0" fmla="*/ 121242 h 440421"/>
                <a:gd name="connsiteX1" fmla="*/ 24431 w 1141346"/>
                <a:gd name="connsiteY1" fmla="*/ 138243 h 440421"/>
                <a:gd name="connsiteX2" fmla="*/ 813802 w 1141346"/>
                <a:gd name="connsiteY2" fmla="*/ 135046 h 440421"/>
                <a:gd name="connsiteX3" fmla="*/ 725748 w 1141346"/>
                <a:gd name="connsiteY3" fmla="*/ 0 h 440421"/>
                <a:gd name="connsiteX4" fmla="*/ 1141346 w 1141346"/>
                <a:gd name="connsiteY4" fmla="*/ 182666 h 440421"/>
                <a:gd name="connsiteX5" fmla="*/ 975632 w 1141346"/>
                <a:gd name="connsiteY5" fmla="*/ 440421 h 440421"/>
                <a:gd name="connsiteX6" fmla="*/ 910486 w 1141346"/>
                <a:gd name="connsiteY6" fmla="*/ 318054 h 440421"/>
                <a:gd name="connsiteX7" fmla="*/ 10614 w 1141346"/>
                <a:gd name="connsiteY7" fmla="*/ 219645 h 440421"/>
                <a:gd name="connsiteX8" fmla="*/ 0 w 114134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04325 w 1147266"/>
                <a:gd name="connsiteY7" fmla="*/ 328610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16220 w 1147266"/>
                <a:gd name="connsiteY7" fmla="*/ 283266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3164 w 1147429"/>
                <a:gd name="connsiteY0" fmla="*/ 166273 h 440421"/>
                <a:gd name="connsiteX1" fmla="*/ 797 w 1147429"/>
                <a:gd name="connsiteY1" fmla="*/ 123555 h 440421"/>
                <a:gd name="connsiteX2" fmla="*/ 819885 w 1147429"/>
                <a:gd name="connsiteY2" fmla="*/ 135046 h 440421"/>
                <a:gd name="connsiteX3" fmla="*/ 731831 w 1147429"/>
                <a:gd name="connsiteY3" fmla="*/ 0 h 440421"/>
                <a:gd name="connsiteX4" fmla="*/ 1147429 w 1147429"/>
                <a:gd name="connsiteY4" fmla="*/ 182666 h 440421"/>
                <a:gd name="connsiteX5" fmla="*/ 981715 w 1147429"/>
                <a:gd name="connsiteY5" fmla="*/ 440421 h 440421"/>
                <a:gd name="connsiteX6" fmla="*/ 916569 w 1147429"/>
                <a:gd name="connsiteY6" fmla="*/ 318054 h 440421"/>
                <a:gd name="connsiteX7" fmla="*/ 316383 w 1147429"/>
                <a:gd name="connsiteY7" fmla="*/ 283266 h 440421"/>
                <a:gd name="connsiteX8" fmla="*/ 16697 w 1147429"/>
                <a:gd name="connsiteY8" fmla="*/ 219645 h 440421"/>
                <a:gd name="connsiteX9" fmla="*/ 3164 w 1147429"/>
                <a:gd name="connsiteY9" fmla="*/ 166273 h 440421"/>
                <a:gd name="connsiteX0" fmla="*/ 15017 w 1159282"/>
                <a:gd name="connsiteY0" fmla="*/ 166273 h 440421"/>
                <a:gd name="connsiteX1" fmla="*/ 384 w 1159282"/>
                <a:gd name="connsiteY1" fmla="*/ 29633 h 440421"/>
                <a:gd name="connsiteX2" fmla="*/ 831738 w 1159282"/>
                <a:gd name="connsiteY2" fmla="*/ 135046 h 440421"/>
                <a:gd name="connsiteX3" fmla="*/ 743684 w 1159282"/>
                <a:gd name="connsiteY3" fmla="*/ 0 h 440421"/>
                <a:gd name="connsiteX4" fmla="*/ 1159282 w 1159282"/>
                <a:gd name="connsiteY4" fmla="*/ 182666 h 440421"/>
                <a:gd name="connsiteX5" fmla="*/ 993568 w 1159282"/>
                <a:gd name="connsiteY5" fmla="*/ 440421 h 440421"/>
                <a:gd name="connsiteX6" fmla="*/ 928422 w 1159282"/>
                <a:gd name="connsiteY6" fmla="*/ 318054 h 440421"/>
                <a:gd name="connsiteX7" fmla="*/ 328236 w 1159282"/>
                <a:gd name="connsiteY7" fmla="*/ 283266 h 440421"/>
                <a:gd name="connsiteX8" fmla="*/ 28550 w 1159282"/>
                <a:gd name="connsiteY8" fmla="*/ 219645 h 440421"/>
                <a:gd name="connsiteX9" fmla="*/ 15017 w 1159282"/>
                <a:gd name="connsiteY9" fmla="*/ 166273 h 440421"/>
                <a:gd name="connsiteX0" fmla="*/ 15017 w 1159282"/>
                <a:gd name="connsiteY0" fmla="*/ 166273 h 473755"/>
                <a:gd name="connsiteX1" fmla="*/ 384 w 1159282"/>
                <a:gd name="connsiteY1" fmla="*/ 29633 h 473755"/>
                <a:gd name="connsiteX2" fmla="*/ 831738 w 1159282"/>
                <a:gd name="connsiteY2" fmla="*/ 135046 h 473755"/>
                <a:gd name="connsiteX3" fmla="*/ 743684 w 1159282"/>
                <a:gd name="connsiteY3" fmla="*/ 0 h 473755"/>
                <a:gd name="connsiteX4" fmla="*/ 1159282 w 1159282"/>
                <a:gd name="connsiteY4" fmla="*/ 182666 h 473755"/>
                <a:gd name="connsiteX5" fmla="*/ 993568 w 1159282"/>
                <a:gd name="connsiteY5" fmla="*/ 440421 h 473755"/>
                <a:gd name="connsiteX6" fmla="*/ 928422 w 1159282"/>
                <a:gd name="connsiteY6" fmla="*/ 318054 h 473755"/>
                <a:gd name="connsiteX7" fmla="*/ 572963 w 1159282"/>
                <a:gd name="connsiteY7" fmla="*/ 472405 h 473755"/>
                <a:gd name="connsiteX8" fmla="*/ 28550 w 1159282"/>
                <a:gd name="connsiteY8" fmla="*/ 219645 h 473755"/>
                <a:gd name="connsiteX9" fmla="*/ 15017 w 1159282"/>
                <a:gd name="connsiteY9" fmla="*/ 166273 h 473755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0 w 1144265"/>
                <a:gd name="connsiteY0" fmla="*/ 166273 h 476027"/>
                <a:gd name="connsiteX1" fmla="*/ 47749 w 1144265"/>
                <a:gd name="connsiteY1" fmla="*/ 79122 h 476027"/>
                <a:gd name="connsiteX2" fmla="*/ 816721 w 1144265"/>
                <a:gd name="connsiteY2" fmla="*/ 135046 h 476027"/>
                <a:gd name="connsiteX3" fmla="*/ 728667 w 1144265"/>
                <a:gd name="connsiteY3" fmla="*/ 0 h 476027"/>
                <a:gd name="connsiteX4" fmla="*/ 1144265 w 1144265"/>
                <a:gd name="connsiteY4" fmla="*/ 182666 h 476027"/>
                <a:gd name="connsiteX5" fmla="*/ 978551 w 1144265"/>
                <a:gd name="connsiteY5" fmla="*/ 440421 h 476027"/>
                <a:gd name="connsiteX6" fmla="*/ 913405 w 1144265"/>
                <a:gd name="connsiteY6" fmla="*/ 318054 h 476027"/>
                <a:gd name="connsiteX7" fmla="*/ 557946 w 1144265"/>
                <a:gd name="connsiteY7" fmla="*/ 472405 h 476027"/>
                <a:gd name="connsiteX8" fmla="*/ 13533 w 1144265"/>
                <a:gd name="connsiteY8" fmla="*/ 219645 h 476027"/>
                <a:gd name="connsiteX9" fmla="*/ 0 w 1144265"/>
                <a:gd name="connsiteY9" fmla="*/ 166273 h 476027"/>
                <a:gd name="connsiteX0" fmla="*/ 10928 w 1130748"/>
                <a:gd name="connsiteY0" fmla="*/ 158680 h 476027"/>
                <a:gd name="connsiteX1" fmla="*/ 34232 w 1130748"/>
                <a:gd name="connsiteY1" fmla="*/ 79122 h 476027"/>
                <a:gd name="connsiteX2" fmla="*/ 803204 w 1130748"/>
                <a:gd name="connsiteY2" fmla="*/ 135046 h 476027"/>
                <a:gd name="connsiteX3" fmla="*/ 715150 w 1130748"/>
                <a:gd name="connsiteY3" fmla="*/ 0 h 476027"/>
                <a:gd name="connsiteX4" fmla="*/ 1130748 w 1130748"/>
                <a:gd name="connsiteY4" fmla="*/ 182666 h 476027"/>
                <a:gd name="connsiteX5" fmla="*/ 965034 w 1130748"/>
                <a:gd name="connsiteY5" fmla="*/ 440421 h 476027"/>
                <a:gd name="connsiteX6" fmla="*/ 899888 w 1130748"/>
                <a:gd name="connsiteY6" fmla="*/ 318054 h 476027"/>
                <a:gd name="connsiteX7" fmla="*/ 544429 w 1130748"/>
                <a:gd name="connsiteY7" fmla="*/ 472405 h 476027"/>
                <a:gd name="connsiteX8" fmla="*/ 16 w 1130748"/>
                <a:gd name="connsiteY8" fmla="*/ 219645 h 476027"/>
                <a:gd name="connsiteX9" fmla="*/ 10928 w 1130748"/>
                <a:gd name="connsiteY9" fmla="*/ 158680 h 476027"/>
                <a:gd name="connsiteX0" fmla="*/ 65144 w 1195876"/>
                <a:gd name="connsiteY0" fmla="*/ 219645 h 476027"/>
                <a:gd name="connsiteX1" fmla="*/ 99360 w 1195876"/>
                <a:gd name="connsiteY1" fmla="*/ 79122 h 476027"/>
                <a:gd name="connsiteX2" fmla="*/ 868332 w 1195876"/>
                <a:gd name="connsiteY2" fmla="*/ 135046 h 476027"/>
                <a:gd name="connsiteX3" fmla="*/ 780278 w 1195876"/>
                <a:gd name="connsiteY3" fmla="*/ 0 h 476027"/>
                <a:gd name="connsiteX4" fmla="*/ 1195876 w 1195876"/>
                <a:gd name="connsiteY4" fmla="*/ 182666 h 476027"/>
                <a:gd name="connsiteX5" fmla="*/ 1030162 w 1195876"/>
                <a:gd name="connsiteY5" fmla="*/ 440421 h 476027"/>
                <a:gd name="connsiteX6" fmla="*/ 965016 w 1195876"/>
                <a:gd name="connsiteY6" fmla="*/ 318054 h 476027"/>
                <a:gd name="connsiteX7" fmla="*/ 609557 w 1195876"/>
                <a:gd name="connsiteY7" fmla="*/ 472405 h 476027"/>
                <a:gd name="connsiteX8" fmla="*/ 65144 w 1195876"/>
                <a:gd name="connsiteY8" fmla="*/ 219645 h 476027"/>
                <a:gd name="connsiteX0" fmla="*/ 29526 w 1160258"/>
                <a:gd name="connsiteY0" fmla="*/ 219645 h 476027"/>
                <a:gd name="connsiteX1" fmla="*/ 63742 w 1160258"/>
                <a:gd name="connsiteY1" fmla="*/ 79122 h 476027"/>
                <a:gd name="connsiteX2" fmla="*/ 832714 w 1160258"/>
                <a:gd name="connsiteY2" fmla="*/ 135046 h 476027"/>
                <a:gd name="connsiteX3" fmla="*/ 744660 w 1160258"/>
                <a:gd name="connsiteY3" fmla="*/ 0 h 476027"/>
                <a:gd name="connsiteX4" fmla="*/ 1160258 w 1160258"/>
                <a:gd name="connsiteY4" fmla="*/ 182666 h 476027"/>
                <a:gd name="connsiteX5" fmla="*/ 994544 w 1160258"/>
                <a:gd name="connsiteY5" fmla="*/ 440421 h 476027"/>
                <a:gd name="connsiteX6" fmla="*/ 929398 w 1160258"/>
                <a:gd name="connsiteY6" fmla="*/ 318054 h 476027"/>
                <a:gd name="connsiteX7" fmla="*/ 573939 w 1160258"/>
                <a:gd name="connsiteY7" fmla="*/ 472405 h 476027"/>
                <a:gd name="connsiteX8" fmla="*/ 29526 w 1160258"/>
                <a:gd name="connsiteY8" fmla="*/ 219645 h 476027"/>
                <a:gd name="connsiteX0" fmla="*/ 0 w 1130732"/>
                <a:gd name="connsiteY0" fmla="*/ 219645 h 476027"/>
                <a:gd name="connsiteX1" fmla="*/ 34216 w 1130732"/>
                <a:gd name="connsiteY1" fmla="*/ 7912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4495"/>
                <a:gd name="connsiteX1" fmla="*/ 95971 w 1130732"/>
                <a:gd name="connsiteY1" fmla="*/ 110662 h 474495"/>
                <a:gd name="connsiteX2" fmla="*/ 803188 w 1130732"/>
                <a:gd name="connsiteY2" fmla="*/ 135046 h 474495"/>
                <a:gd name="connsiteX3" fmla="*/ 715134 w 1130732"/>
                <a:gd name="connsiteY3" fmla="*/ 0 h 474495"/>
                <a:gd name="connsiteX4" fmla="*/ 1130732 w 1130732"/>
                <a:gd name="connsiteY4" fmla="*/ 182666 h 474495"/>
                <a:gd name="connsiteX5" fmla="*/ 965018 w 1130732"/>
                <a:gd name="connsiteY5" fmla="*/ 440421 h 474495"/>
                <a:gd name="connsiteX6" fmla="*/ 899872 w 1130732"/>
                <a:gd name="connsiteY6" fmla="*/ 318054 h 474495"/>
                <a:gd name="connsiteX7" fmla="*/ 544413 w 1130732"/>
                <a:gd name="connsiteY7" fmla="*/ 472405 h 474495"/>
                <a:gd name="connsiteX8" fmla="*/ 0 w 1130732"/>
                <a:gd name="connsiteY8" fmla="*/ 219645 h 474495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86439 w 1130732"/>
                <a:gd name="connsiteY2" fmla="*/ 138878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19046 w 1130732"/>
                <a:gd name="connsiteY6" fmla="*/ 263634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37522 w 1130732"/>
                <a:gd name="connsiteY1" fmla="*/ 14591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25631 w 1130732"/>
                <a:gd name="connsiteY1" fmla="*/ 16010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304388 h 525164"/>
                <a:gd name="connsiteX1" fmla="*/ 25631 w 1130732"/>
                <a:gd name="connsiteY1" fmla="*/ 269392 h 525164"/>
                <a:gd name="connsiteX2" fmla="*/ 886439 w 1130732"/>
                <a:gd name="connsiteY2" fmla="*/ 223621 h 525164"/>
                <a:gd name="connsiteX3" fmla="*/ 807977 w 1130732"/>
                <a:gd name="connsiteY3" fmla="*/ 0 h 525164"/>
                <a:gd name="connsiteX4" fmla="*/ 1130732 w 1130732"/>
                <a:gd name="connsiteY4" fmla="*/ 267409 h 525164"/>
                <a:gd name="connsiteX5" fmla="*/ 965018 w 1130732"/>
                <a:gd name="connsiteY5" fmla="*/ 525164 h 525164"/>
                <a:gd name="connsiteX6" fmla="*/ 938563 w 1130732"/>
                <a:gd name="connsiteY6" fmla="*/ 417170 h 525164"/>
                <a:gd name="connsiteX7" fmla="*/ 0 w 1130732"/>
                <a:gd name="connsiteY7" fmla="*/ 304388 h 525164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38563 w 1130732"/>
                <a:gd name="connsiteY6" fmla="*/ 417170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2279 w 1130732"/>
                <a:gd name="connsiteY2" fmla="*/ 150657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779 w 1130732"/>
                <a:gd name="connsiteY2" fmla="*/ 20117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5073 w 1130732"/>
                <a:gd name="connsiteY2" fmla="*/ 173602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2402 h 639886"/>
                <a:gd name="connsiteX1" fmla="*/ 25631 w 1130732"/>
                <a:gd name="connsiteY1" fmla="*/ 267406 h 639886"/>
                <a:gd name="connsiteX2" fmla="*/ 875073 w 1130732"/>
                <a:gd name="connsiteY2" fmla="*/ 171616 h 639886"/>
                <a:gd name="connsiteX3" fmla="*/ 820520 w 1130732"/>
                <a:gd name="connsiteY3" fmla="*/ 0 h 639886"/>
                <a:gd name="connsiteX4" fmla="*/ 1130732 w 1130732"/>
                <a:gd name="connsiteY4" fmla="*/ 265423 h 639886"/>
                <a:gd name="connsiteX5" fmla="*/ 991537 w 1130732"/>
                <a:gd name="connsiteY5" fmla="*/ 639886 h 639886"/>
                <a:gd name="connsiteX6" fmla="*/ 952724 w 1130732"/>
                <a:gd name="connsiteY6" fmla="*/ 488148 h 639886"/>
                <a:gd name="connsiteX7" fmla="*/ 0 w 1130732"/>
                <a:gd name="connsiteY7" fmla="*/ 302402 h 6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732" h="639886">
                  <a:moveTo>
                    <a:pt x="0" y="302402"/>
                  </a:moveTo>
                  <a:cubicBezTo>
                    <a:pt x="54545" y="245458"/>
                    <a:pt x="-40896" y="344301"/>
                    <a:pt x="25631" y="267406"/>
                  </a:cubicBezTo>
                  <a:cubicBezTo>
                    <a:pt x="320380" y="400023"/>
                    <a:pt x="783075" y="334145"/>
                    <a:pt x="875073" y="171616"/>
                  </a:cubicBezTo>
                  <a:lnTo>
                    <a:pt x="820520" y="0"/>
                  </a:lnTo>
                  <a:lnTo>
                    <a:pt x="1130732" y="265423"/>
                  </a:lnTo>
                  <a:lnTo>
                    <a:pt x="991537" y="639886"/>
                  </a:lnTo>
                  <a:lnTo>
                    <a:pt x="952724" y="488148"/>
                  </a:lnTo>
                  <a:cubicBezTo>
                    <a:pt x="798569" y="514019"/>
                    <a:pt x="530271" y="684805"/>
                    <a:pt x="0" y="302402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0000"/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52" name="Right Arrow 2">
              <a:extLst>
                <a:ext uri="{FF2B5EF4-FFF2-40B4-BE49-F238E27FC236}">
                  <a16:creationId xmlns:a16="http://schemas.microsoft.com/office/drawing/2014/main" id="{45B97A89-4F64-4A32-B709-87C8BC17CC63}"/>
                </a:ext>
              </a:extLst>
            </p:cNvPr>
            <p:cNvSpPr/>
            <p:nvPr/>
          </p:nvSpPr>
          <p:spPr bwMode="auto">
            <a:xfrm rot="12589480" flipV="1">
              <a:off x="6176222" y="3574708"/>
              <a:ext cx="519153" cy="266366"/>
            </a:xfrm>
            <a:custGeom>
              <a:avLst/>
              <a:gdLst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0 w 1132243"/>
                <a:gd name="connsiteY6" fmla="*/ 367188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1511 w 1132243"/>
                <a:gd name="connsiteY6" fmla="*/ 281771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87451 w 1132243"/>
                <a:gd name="connsiteY2" fmla="*/ 122396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48789 w 1132243"/>
                <a:gd name="connsiteY2" fmla="*/ 173167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1799 w 1132243"/>
                <a:gd name="connsiteY2" fmla="*/ 199123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502547"/>
                <a:gd name="connsiteX1" fmla="*/ 8675 w 1132243"/>
                <a:gd name="connsiteY1" fmla="*/ 202848 h 502547"/>
                <a:gd name="connsiteX2" fmla="*/ 941799 w 1132243"/>
                <a:gd name="connsiteY2" fmla="*/ 199123 h 502547"/>
                <a:gd name="connsiteX3" fmla="*/ 887451 w 1132243"/>
                <a:gd name="connsiteY3" fmla="*/ 0 h 502547"/>
                <a:gd name="connsiteX4" fmla="*/ 1132243 w 1132243"/>
                <a:gd name="connsiteY4" fmla="*/ 244792 h 502547"/>
                <a:gd name="connsiteX5" fmla="*/ 966529 w 1132243"/>
                <a:gd name="connsiteY5" fmla="*/ 502547 h 502547"/>
                <a:gd name="connsiteX6" fmla="*/ 830781 w 1132243"/>
                <a:gd name="connsiteY6" fmla="*/ 288295 h 502547"/>
                <a:gd name="connsiteX7" fmla="*/ 1511 w 1132243"/>
                <a:gd name="connsiteY7" fmla="*/ 281771 h 502547"/>
                <a:gd name="connsiteX8" fmla="*/ 0 w 1132243"/>
                <a:gd name="connsiteY8" fmla="*/ 122396 h 502547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941799 w 1132243"/>
                <a:gd name="connsiteY2" fmla="*/ 136997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81793 h 461944"/>
                <a:gd name="connsiteX1" fmla="*/ 151274 w 1132243"/>
                <a:gd name="connsiteY1" fmla="*/ 15 h 461944"/>
                <a:gd name="connsiteX2" fmla="*/ 804699 w 1132243"/>
                <a:gd name="connsiteY2" fmla="*/ 156569 h 461944"/>
                <a:gd name="connsiteX3" fmla="*/ 716645 w 1132243"/>
                <a:gd name="connsiteY3" fmla="*/ 21523 h 461944"/>
                <a:gd name="connsiteX4" fmla="*/ 1132243 w 1132243"/>
                <a:gd name="connsiteY4" fmla="*/ 204189 h 461944"/>
                <a:gd name="connsiteX5" fmla="*/ 966529 w 1132243"/>
                <a:gd name="connsiteY5" fmla="*/ 461944 h 461944"/>
                <a:gd name="connsiteX6" fmla="*/ 901383 w 1132243"/>
                <a:gd name="connsiteY6" fmla="*/ 339577 h 461944"/>
                <a:gd name="connsiteX7" fmla="*/ 1511 w 1132243"/>
                <a:gd name="connsiteY7" fmla="*/ 241168 h 461944"/>
                <a:gd name="connsiteX8" fmla="*/ 0 w 1132243"/>
                <a:gd name="connsiteY8" fmla="*/ 81793 h 461944"/>
                <a:gd name="connsiteX0" fmla="*/ 0 w 1132243"/>
                <a:gd name="connsiteY0" fmla="*/ 129415 h 509566"/>
                <a:gd name="connsiteX1" fmla="*/ 151274 w 1132243"/>
                <a:gd name="connsiteY1" fmla="*/ 47637 h 509566"/>
                <a:gd name="connsiteX2" fmla="*/ 804699 w 1132243"/>
                <a:gd name="connsiteY2" fmla="*/ 204191 h 509566"/>
                <a:gd name="connsiteX3" fmla="*/ 716645 w 1132243"/>
                <a:gd name="connsiteY3" fmla="*/ 69145 h 509566"/>
                <a:gd name="connsiteX4" fmla="*/ 1132243 w 1132243"/>
                <a:gd name="connsiteY4" fmla="*/ 251811 h 509566"/>
                <a:gd name="connsiteX5" fmla="*/ 966529 w 1132243"/>
                <a:gd name="connsiteY5" fmla="*/ 509566 h 509566"/>
                <a:gd name="connsiteX6" fmla="*/ 901383 w 1132243"/>
                <a:gd name="connsiteY6" fmla="*/ 387199 h 509566"/>
                <a:gd name="connsiteX7" fmla="*/ 1511 w 1132243"/>
                <a:gd name="connsiteY7" fmla="*/ 288790 h 509566"/>
                <a:gd name="connsiteX8" fmla="*/ 0 w 1132243"/>
                <a:gd name="connsiteY8" fmla="*/ 129415 h 509566"/>
                <a:gd name="connsiteX0" fmla="*/ 0 w 1132243"/>
                <a:gd name="connsiteY0" fmla="*/ 60270 h 440421"/>
                <a:gd name="connsiteX1" fmla="*/ 15328 w 1132243"/>
                <a:gd name="connsiteY1" fmla="*/ 138243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4449 w 1130766"/>
                <a:gd name="connsiteY0" fmla="*/ 165646 h 440421"/>
                <a:gd name="connsiteX1" fmla="*/ 13851 w 1130766"/>
                <a:gd name="connsiteY1" fmla="*/ 138243 h 440421"/>
                <a:gd name="connsiteX2" fmla="*/ 803222 w 1130766"/>
                <a:gd name="connsiteY2" fmla="*/ 135046 h 440421"/>
                <a:gd name="connsiteX3" fmla="*/ 715168 w 1130766"/>
                <a:gd name="connsiteY3" fmla="*/ 0 h 440421"/>
                <a:gd name="connsiteX4" fmla="*/ 1130766 w 1130766"/>
                <a:gd name="connsiteY4" fmla="*/ 182666 h 440421"/>
                <a:gd name="connsiteX5" fmla="*/ 965052 w 1130766"/>
                <a:gd name="connsiteY5" fmla="*/ 440421 h 440421"/>
                <a:gd name="connsiteX6" fmla="*/ 899906 w 1130766"/>
                <a:gd name="connsiteY6" fmla="*/ 318054 h 440421"/>
                <a:gd name="connsiteX7" fmla="*/ 34 w 1130766"/>
                <a:gd name="connsiteY7" fmla="*/ 219645 h 440421"/>
                <a:gd name="connsiteX8" fmla="*/ 4449 w 1130766"/>
                <a:gd name="connsiteY8" fmla="*/ 165646 h 440421"/>
                <a:gd name="connsiteX0" fmla="*/ 0 w 1141346"/>
                <a:gd name="connsiteY0" fmla="*/ 121242 h 440421"/>
                <a:gd name="connsiteX1" fmla="*/ 24431 w 1141346"/>
                <a:gd name="connsiteY1" fmla="*/ 138243 h 440421"/>
                <a:gd name="connsiteX2" fmla="*/ 813802 w 1141346"/>
                <a:gd name="connsiteY2" fmla="*/ 135046 h 440421"/>
                <a:gd name="connsiteX3" fmla="*/ 725748 w 1141346"/>
                <a:gd name="connsiteY3" fmla="*/ 0 h 440421"/>
                <a:gd name="connsiteX4" fmla="*/ 1141346 w 1141346"/>
                <a:gd name="connsiteY4" fmla="*/ 182666 h 440421"/>
                <a:gd name="connsiteX5" fmla="*/ 975632 w 1141346"/>
                <a:gd name="connsiteY5" fmla="*/ 440421 h 440421"/>
                <a:gd name="connsiteX6" fmla="*/ 910486 w 1141346"/>
                <a:gd name="connsiteY6" fmla="*/ 318054 h 440421"/>
                <a:gd name="connsiteX7" fmla="*/ 10614 w 1141346"/>
                <a:gd name="connsiteY7" fmla="*/ 219645 h 440421"/>
                <a:gd name="connsiteX8" fmla="*/ 0 w 114134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04325 w 1147266"/>
                <a:gd name="connsiteY7" fmla="*/ 328610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16220 w 1147266"/>
                <a:gd name="connsiteY7" fmla="*/ 283266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3164 w 1147429"/>
                <a:gd name="connsiteY0" fmla="*/ 166273 h 440421"/>
                <a:gd name="connsiteX1" fmla="*/ 797 w 1147429"/>
                <a:gd name="connsiteY1" fmla="*/ 123555 h 440421"/>
                <a:gd name="connsiteX2" fmla="*/ 819885 w 1147429"/>
                <a:gd name="connsiteY2" fmla="*/ 135046 h 440421"/>
                <a:gd name="connsiteX3" fmla="*/ 731831 w 1147429"/>
                <a:gd name="connsiteY3" fmla="*/ 0 h 440421"/>
                <a:gd name="connsiteX4" fmla="*/ 1147429 w 1147429"/>
                <a:gd name="connsiteY4" fmla="*/ 182666 h 440421"/>
                <a:gd name="connsiteX5" fmla="*/ 981715 w 1147429"/>
                <a:gd name="connsiteY5" fmla="*/ 440421 h 440421"/>
                <a:gd name="connsiteX6" fmla="*/ 916569 w 1147429"/>
                <a:gd name="connsiteY6" fmla="*/ 318054 h 440421"/>
                <a:gd name="connsiteX7" fmla="*/ 316383 w 1147429"/>
                <a:gd name="connsiteY7" fmla="*/ 283266 h 440421"/>
                <a:gd name="connsiteX8" fmla="*/ 16697 w 1147429"/>
                <a:gd name="connsiteY8" fmla="*/ 219645 h 440421"/>
                <a:gd name="connsiteX9" fmla="*/ 3164 w 1147429"/>
                <a:gd name="connsiteY9" fmla="*/ 166273 h 440421"/>
                <a:gd name="connsiteX0" fmla="*/ 15017 w 1159282"/>
                <a:gd name="connsiteY0" fmla="*/ 166273 h 440421"/>
                <a:gd name="connsiteX1" fmla="*/ 384 w 1159282"/>
                <a:gd name="connsiteY1" fmla="*/ 29633 h 440421"/>
                <a:gd name="connsiteX2" fmla="*/ 831738 w 1159282"/>
                <a:gd name="connsiteY2" fmla="*/ 135046 h 440421"/>
                <a:gd name="connsiteX3" fmla="*/ 743684 w 1159282"/>
                <a:gd name="connsiteY3" fmla="*/ 0 h 440421"/>
                <a:gd name="connsiteX4" fmla="*/ 1159282 w 1159282"/>
                <a:gd name="connsiteY4" fmla="*/ 182666 h 440421"/>
                <a:gd name="connsiteX5" fmla="*/ 993568 w 1159282"/>
                <a:gd name="connsiteY5" fmla="*/ 440421 h 440421"/>
                <a:gd name="connsiteX6" fmla="*/ 928422 w 1159282"/>
                <a:gd name="connsiteY6" fmla="*/ 318054 h 440421"/>
                <a:gd name="connsiteX7" fmla="*/ 328236 w 1159282"/>
                <a:gd name="connsiteY7" fmla="*/ 283266 h 440421"/>
                <a:gd name="connsiteX8" fmla="*/ 28550 w 1159282"/>
                <a:gd name="connsiteY8" fmla="*/ 219645 h 440421"/>
                <a:gd name="connsiteX9" fmla="*/ 15017 w 1159282"/>
                <a:gd name="connsiteY9" fmla="*/ 166273 h 440421"/>
                <a:gd name="connsiteX0" fmla="*/ 15017 w 1159282"/>
                <a:gd name="connsiteY0" fmla="*/ 166273 h 473755"/>
                <a:gd name="connsiteX1" fmla="*/ 384 w 1159282"/>
                <a:gd name="connsiteY1" fmla="*/ 29633 h 473755"/>
                <a:gd name="connsiteX2" fmla="*/ 831738 w 1159282"/>
                <a:gd name="connsiteY2" fmla="*/ 135046 h 473755"/>
                <a:gd name="connsiteX3" fmla="*/ 743684 w 1159282"/>
                <a:gd name="connsiteY3" fmla="*/ 0 h 473755"/>
                <a:gd name="connsiteX4" fmla="*/ 1159282 w 1159282"/>
                <a:gd name="connsiteY4" fmla="*/ 182666 h 473755"/>
                <a:gd name="connsiteX5" fmla="*/ 993568 w 1159282"/>
                <a:gd name="connsiteY5" fmla="*/ 440421 h 473755"/>
                <a:gd name="connsiteX6" fmla="*/ 928422 w 1159282"/>
                <a:gd name="connsiteY6" fmla="*/ 318054 h 473755"/>
                <a:gd name="connsiteX7" fmla="*/ 572963 w 1159282"/>
                <a:gd name="connsiteY7" fmla="*/ 472405 h 473755"/>
                <a:gd name="connsiteX8" fmla="*/ 28550 w 1159282"/>
                <a:gd name="connsiteY8" fmla="*/ 219645 h 473755"/>
                <a:gd name="connsiteX9" fmla="*/ 15017 w 1159282"/>
                <a:gd name="connsiteY9" fmla="*/ 166273 h 473755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0 w 1144265"/>
                <a:gd name="connsiteY0" fmla="*/ 166273 h 476027"/>
                <a:gd name="connsiteX1" fmla="*/ 47749 w 1144265"/>
                <a:gd name="connsiteY1" fmla="*/ 79122 h 476027"/>
                <a:gd name="connsiteX2" fmla="*/ 816721 w 1144265"/>
                <a:gd name="connsiteY2" fmla="*/ 135046 h 476027"/>
                <a:gd name="connsiteX3" fmla="*/ 728667 w 1144265"/>
                <a:gd name="connsiteY3" fmla="*/ 0 h 476027"/>
                <a:gd name="connsiteX4" fmla="*/ 1144265 w 1144265"/>
                <a:gd name="connsiteY4" fmla="*/ 182666 h 476027"/>
                <a:gd name="connsiteX5" fmla="*/ 978551 w 1144265"/>
                <a:gd name="connsiteY5" fmla="*/ 440421 h 476027"/>
                <a:gd name="connsiteX6" fmla="*/ 913405 w 1144265"/>
                <a:gd name="connsiteY6" fmla="*/ 318054 h 476027"/>
                <a:gd name="connsiteX7" fmla="*/ 557946 w 1144265"/>
                <a:gd name="connsiteY7" fmla="*/ 472405 h 476027"/>
                <a:gd name="connsiteX8" fmla="*/ 13533 w 1144265"/>
                <a:gd name="connsiteY8" fmla="*/ 219645 h 476027"/>
                <a:gd name="connsiteX9" fmla="*/ 0 w 1144265"/>
                <a:gd name="connsiteY9" fmla="*/ 166273 h 476027"/>
                <a:gd name="connsiteX0" fmla="*/ 10928 w 1130748"/>
                <a:gd name="connsiteY0" fmla="*/ 158680 h 476027"/>
                <a:gd name="connsiteX1" fmla="*/ 34232 w 1130748"/>
                <a:gd name="connsiteY1" fmla="*/ 79122 h 476027"/>
                <a:gd name="connsiteX2" fmla="*/ 803204 w 1130748"/>
                <a:gd name="connsiteY2" fmla="*/ 135046 h 476027"/>
                <a:gd name="connsiteX3" fmla="*/ 715150 w 1130748"/>
                <a:gd name="connsiteY3" fmla="*/ 0 h 476027"/>
                <a:gd name="connsiteX4" fmla="*/ 1130748 w 1130748"/>
                <a:gd name="connsiteY4" fmla="*/ 182666 h 476027"/>
                <a:gd name="connsiteX5" fmla="*/ 965034 w 1130748"/>
                <a:gd name="connsiteY5" fmla="*/ 440421 h 476027"/>
                <a:gd name="connsiteX6" fmla="*/ 899888 w 1130748"/>
                <a:gd name="connsiteY6" fmla="*/ 318054 h 476027"/>
                <a:gd name="connsiteX7" fmla="*/ 544429 w 1130748"/>
                <a:gd name="connsiteY7" fmla="*/ 472405 h 476027"/>
                <a:gd name="connsiteX8" fmla="*/ 16 w 1130748"/>
                <a:gd name="connsiteY8" fmla="*/ 219645 h 476027"/>
                <a:gd name="connsiteX9" fmla="*/ 10928 w 1130748"/>
                <a:gd name="connsiteY9" fmla="*/ 158680 h 476027"/>
                <a:gd name="connsiteX0" fmla="*/ 65144 w 1195876"/>
                <a:gd name="connsiteY0" fmla="*/ 219645 h 476027"/>
                <a:gd name="connsiteX1" fmla="*/ 99360 w 1195876"/>
                <a:gd name="connsiteY1" fmla="*/ 79122 h 476027"/>
                <a:gd name="connsiteX2" fmla="*/ 868332 w 1195876"/>
                <a:gd name="connsiteY2" fmla="*/ 135046 h 476027"/>
                <a:gd name="connsiteX3" fmla="*/ 780278 w 1195876"/>
                <a:gd name="connsiteY3" fmla="*/ 0 h 476027"/>
                <a:gd name="connsiteX4" fmla="*/ 1195876 w 1195876"/>
                <a:gd name="connsiteY4" fmla="*/ 182666 h 476027"/>
                <a:gd name="connsiteX5" fmla="*/ 1030162 w 1195876"/>
                <a:gd name="connsiteY5" fmla="*/ 440421 h 476027"/>
                <a:gd name="connsiteX6" fmla="*/ 965016 w 1195876"/>
                <a:gd name="connsiteY6" fmla="*/ 318054 h 476027"/>
                <a:gd name="connsiteX7" fmla="*/ 609557 w 1195876"/>
                <a:gd name="connsiteY7" fmla="*/ 472405 h 476027"/>
                <a:gd name="connsiteX8" fmla="*/ 65144 w 1195876"/>
                <a:gd name="connsiteY8" fmla="*/ 219645 h 476027"/>
                <a:gd name="connsiteX0" fmla="*/ 29526 w 1160258"/>
                <a:gd name="connsiteY0" fmla="*/ 219645 h 476027"/>
                <a:gd name="connsiteX1" fmla="*/ 63742 w 1160258"/>
                <a:gd name="connsiteY1" fmla="*/ 79122 h 476027"/>
                <a:gd name="connsiteX2" fmla="*/ 832714 w 1160258"/>
                <a:gd name="connsiteY2" fmla="*/ 135046 h 476027"/>
                <a:gd name="connsiteX3" fmla="*/ 744660 w 1160258"/>
                <a:gd name="connsiteY3" fmla="*/ 0 h 476027"/>
                <a:gd name="connsiteX4" fmla="*/ 1160258 w 1160258"/>
                <a:gd name="connsiteY4" fmla="*/ 182666 h 476027"/>
                <a:gd name="connsiteX5" fmla="*/ 994544 w 1160258"/>
                <a:gd name="connsiteY5" fmla="*/ 440421 h 476027"/>
                <a:gd name="connsiteX6" fmla="*/ 929398 w 1160258"/>
                <a:gd name="connsiteY6" fmla="*/ 318054 h 476027"/>
                <a:gd name="connsiteX7" fmla="*/ 573939 w 1160258"/>
                <a:gd name="connsiteY7" fmla="*/ 472405 h 476027"/>
                <a:gd name="connsiteX8" fmla="*/ 29526 w 1160258"/>
                <a:gd name="connsiteY8" fmla="*/ 219645 h 476027"/>
                <a:gd name="connsiteX0" fmla="*/ 0 w 1130732"/>
                <a:gd name="connsiteY0" fmla="*/ 219645 h 476027"/>
                <a:gd name="connsiteX1" fmla="*/ 34216 w 1130732"/>
                <a:gd name="connsiteY1" fmla="*/ 7912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4495"/>
                <a:gd name="connsiteX1" fmla="*/ 95971 w 1130732"/>
                <a:gd name="connsiteY1" fmla="*/ 110662 h 474495"/>
                <a:gd name="connsiteX2" fmla="*/ 803188 w 1130732"/>
                <a:gd name="connsiteY2" fmla="*/ 135046 h 474495"/>
                <a:gd name="connsiteX3" fmla="*/ 715134 w 1130732"/>
                <a:gd name="connsiteY3" fmla="*/ 0 h 474495"/>
                <a:gd name="connsiteX4" fmla="*/ 1130732 w 1130732"/>
                <a:gd name="connsiteY4" fmla="*/ 182666 h 474495"/>
                <a:gd name="connsiteX5" fmla="*/ 965018 w 1130732"/>
                <a:gd name="connsiteY5" fmla="*/ 440421 h 474495"/>
                <a:gd name="connsiteX6" fmla="*/ 899872 w 1130732"/>
                <a:gd name="connsiteY6" fmla="*/ 318054 h 474495"/>
                <a:gd name="connsiteX7" fmla="*/ 544413 w 1130732"/>
                <a:gd name="connsiteY7" fmla="*/ 472405 h 474495"/>
                <a:gd name="connsiteX8" fmla="*/ 0 w 1130732"/>
                <a:gd name="connsiteY8" fmla="*/ 219645 h 474495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86439 w 1130732"/>
                <a:gd name="connsiteY2" fmla="*/ 138878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19046 w 1130732"/>
                <a:gd name="connsiteY6" fmla="*/ 263634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37522 w 1130732"/>
                <a:gd name="connsiteY1" fmla="*/ 14591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25631 w 1130732"/>
                <a:gd name="connsiteY1" fmla="*/ 16010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304388 h 525164"/>
                <a:gd name="connsiteX1" fmla="*/ 25631 w 1130732"/>
                <a:gd name="connsiteY1" fmla="*/ 269392 h 525164"/>
                <a:gd name="connsiteX2" fmla="*/ 886439 w 1130732"/>
                <a:gd name="connsiteY2" fmla="*/ 223621 h 525164"/>
                <a:gd name="connsiteX3" fmla="*/ 807977 w 1130732"/>
                <a:gd name="connsiteY3" fmla="*/ 0 h 525164"/>
                <a:gd name="connsiteX4" fmla="*/ 1130732 w 1130732"/>
                <a:gd name="connsiteY4" fmla="*/ 267409 h 525164"/>
                <a:gd name="connsiteX5" fmla="*/ 965018 w 1130732"/>
                <a:gd name="connsiteY5" fmla="*/ 525164 h 525164"/>
                <a:gd name="connsiteX6" fmla="*/ 938563 w 1130732"/>
                <a:gd name="connsiteY6" fmla="*/ 417170 h 525164"/>
                <a:gd name="connsiteX7" fmla="*/ 0 w 1130732"/>
                <a:gd name="connsiteY7" fmla="*/ 304388 h 525164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38563 w 1130732"/>
                <a:gd name="connsiteY6" fmla="*/ 417170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2279 w 1130732"/>
                <a:gd name="connsiteY2" fmla="*/ 150657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779 w 1130732"/>
                <a:gd name="connsiteY2" fmla="*/ 20117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5073 w 1130732"/>
                <a:gd name="connsiteY2" fmla="*/ 173602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2402 h 639886"/>
                <a:gd name="connsiteX1" fmla="*/ 25631 w 1130732"/>
                <a:gd name="connsiteY1" fmla="*/ 267406 h 639886"/>
                <a:gd name="connsiteX2" fmla="*/ 875073 w 1130732"/>
                <a:gd name="connsiteY2" fmla="*/ 171616 h 639886"/>
                <a:gd name="connsiteX3" fmla="*/ 820520 w 1130732"/>
                <a:gd name="connsiteY3" fmla="*/ 0 h 639886"/>
                <a:gd name="connsiteX4" fmla="*/ 1130732 w 1130732"/>
                <a:gd name="connsiteY4" fmla="*/ 265423 h 639886"/>
                <a:gd name="connsiteX5" fmla="*/ 991537 w 1130732"/>
                <a:gd name="connsiteY5" fmla="*/ 639886 h 639886"/>
                <a:gd name="connsiteX6" fmla="*/ 952724 w 1130732"/>
                <a:gd name="connsiteY6" fmla="*/ 488148 h 639886"/>
                <a:gd name="connsiteX7" fmla="*/ 0 w 1130732"/>
                <a:gd name="connsiteY7" fmla="*/ 302402 h 6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732" h="639886">
                  <a:moveTo>
                    <a:pt x="0" y="302402"/>
                  </a:moveTo>
                  <a:cubicBezTo>
                    <a:pt x="54545" y="245458"/>
                    <a:pt x="-40896" y="344301"/>
                    <a:pt x="25631" y="267406"/>
                  </a:cubicBezTo>
                  <a:cubicBezTo>
                    <a:pt x="320380" y="400023"/>
                    <a:pt x="783075" y="334145"/>
                    <a:pt x="875073" y="171616"/>
                  </a:cubicBezTo>
                  <a:lnTo>
                    <a:pt x="820520" y="0"/>
                  </a:lnTo>
                  <a:lnTo>
                    <a:pt x="1130732" y="265423"/>
                  </a:lnTo>
                  <a:lnTo>
                    <a:pt x="991537" y="639886"/>
                  </a:lnTo>
                  <a:lnTo>
                    <a:pt x="952724" y="488148"/>
                  </a:lnTo>
                  <a:cubicBezTo>
                    <a:pt x="798569" y="514019"/>
                    <a:pt x="530271" y="684805"/>
                    <a:pt x="0" y="302402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0000"/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53" name="Right Arrow 2">
              <a:extLst>
                <a:ext uri="{FF2B5EF4-FFF2-40B4-BE49-F238E27FC236}">
                  <a16:creationId xmlns:a16="http://schemas.microsoft.com/office/drawing/2014/main" id="{1E8C4A39-6E8B-45CA-A664-7AFB30AF2F11}"/>
                </a:ext>
              </a:extLst>
            </p:cNvPr>
            <p:cNvSpPr/>
            <p:nvPr/>
          </p:nvSpPr>
          <p:spPr bwMode="auto">
            <a:xfrm rot="13550850" flipV="1">
              <a:off x="6012628" y="3004813"/>
              <a:ext cx="905170" cy="322805"/>
            </a:xfrm>
            <a:custGeom>
              <a:avLst/>
              <a:gdLst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0 w 1132243"/>
                <a:gd name="connsiteY6" fmla="*/ 367188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87451 w 1132243"/>
                <a:gd name="connsiteY1" fmla="*/ 122396 h 489584"/>
                <a:gd name="connsiteX2" fmla="*/ 887451 w 1132243"/>
                <a:gd name="connsiteY2" fmla="*/ 0 h 489584"/>
                <a:gd name="connsiteX3" fmla="*/ 1132243 w 1132243"/>
                <a:gd name="connsiteY3" fmla="*/ 244792 h 489584"/>
                <a:gd name="connsiteX4" fmla="*/ 887451 w 1132243"/>
                <a:gd name="connsiteY4" fmla="*/ 489584 h 489584"/>
                <a:gd name="connsiteX5" fmla="*/ 887451 w 1132243"/>
                <a:gd name="connsiteY5" fmla="*/ 367188 h 489584"/>
                <a:gd name="connsiteX6" fmla="*/ 1511 w 1132243"/>
                <a:gd name="connsiteY6" fmla="*/ 281771 h 489584"/>
                <a:gd name="connsiteX7" fmla="*/ 0 w 1132243"/>
                <a:gd name="connsiteY7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87451 w 1132243"/>
                <a:gd name="connsiteY2" fmla="*/ 122396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87451 w 1132243"/>
                <a:gd name="connsiteY6" fmla="*/ 367188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6130 w 1132243"/>
                <a:gd name="connsiteY2" fmla="*/ 194479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848789 w 1132243"/>
                <a:gd name="connsiteY2" fmla="*/ 173167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489584"/>
                <a:gd name="connsiteX1" fmla="*/ 8675 w 1132243"/>
                <a:gd name="connsiteY1" fmla="*/ 202848 h 489584"/>
                <a:gd name="connsiteX2" fmla="*/ 941799 w 1132243"/>
                <a:gd name="connsiteY2" fmla="*/ 199123 h 489584"/>
                <a:gd name="connsiteX3" fmla="*/ 887451 w 1132243"/>
                <a:gd name="connsiteY3" fmla="*/ 0 h 489584"/>
                <a:gd name="connsiteX4" fmla="*/ 1132243 w 1132243"/>
                <a:gd name="connsiteY4" fmla="*/ 244792 h 489584"/>
                <a:gd name="connsiteX5" fmla="*/ 887451 w 1132243"/>
                <a:gd name="connsiteY5" fmla="*/ 489584 h 489584"/>
                <a:gd name="connsiteX6" fmla="*/ 830781 w 1132243"/>
                <a:gd name="connsiteY6" fmla="*/ 288295 h 489584"/>
                <a:gd name="connsiteX7" fmla="*/ 1511 w 1132243"/>
                <a:gd name="connsiteY7" fmla="*/ 281771 h 489584"/>
                <a:gd name="connsiteX8" fmla="*/ 0 w 1132243"/>
                <a:gd name="connsiteY8" fmla="*/ 122396 h 489584"/>
                <a:gd name="connsiteX0" fmla="*/ 0 w 1132243"/>
                <a:gd name="connsiteY0" fmla="*/ 122396 h 502547"/>
                <a:gd name="connsiteX1" fmla="*/ 8675 w 1132243"/>
                <a:gd name="connsiteY1" fmla="*/ 202848 h 502547"/>
                <a:gd name="connsiteX2" fmla="*/ 941799 w 1132243"/>
                <a:gd name="connsiteY2" fmla="*/ 199123 h 502547"/>
                <a:gd name="connsiteX3" fmla="*/ 887451 w 1132243"/>
                <a:gd name="connsiteY3" fmla="*/ 0 h 502547"/>
                <a:gd name="connsiteX4" fmla="*/ 1132243 w 1132243"/>
                <a:gd name="connsiteY4" fmla="*/ 244792 h 502547"/>
                <a:gd name="connsiteX5" fmla="*/ 966529 w 1132243"/>
                <a:gd name="connsiteY5" fmla="*/ 502547 h 502547"/>
                <a:gd name="connsiteX6" fmla="*/ 830781 w 1132243"/>
                <a:gd name="connsiteY6" fmla="*/ 288295 h 502547"/>
                <a:gd name="connsiteX7" fmla="*/ 1511 w 1132243"/>
                <a:gd name="connsiteY7" fmla="*/ 281771 h 502547"/>
                <a:gd name="connsiteX8" fmla="*/ 0 w 1132243"/>
                <a:gd name="connsiteY8" fmla="*/ 122396 h 502547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941799 w 1132243"/>
                <a:gd name="connsiteY2" fmla="*/ 136997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830781 w 1132243"/>
                <a:gd name="connsiteY6" fmla="*/ 226169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60270 h 440421"/>
                <a:gd name="connsiteX1" fmla="*/ 8675 w 1132243"/>
                <a:gd name="connsiteY1" fmla="*/ 140722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0 w 1132243"/>
                <a:gd name="connsiteY0" fmla="*/ 81793 h 461944"/>
                <a:gd name="connsiteX1" fmla="*/ 151274 w 1132243"/>
                <a:gd name="connsiteY1" fmla="*/ 15 h 461944"/>
                <a:gd name="connsiteX2" fmla="*/ 804699 w 1132243"/>
                <a:gd name="connsiteY2" fmla="*/ 156569 h 461944"/>
                <a:gd name="connsiteX3" fmla="*/ 716645 w 1132243"/>
                <a:gd name="connsiteY3" fmla="*/ 21523 h 461944"/>
                <a:gd name="connsiteX4" fmla="*/ 1132243 w 1132243"/>
                <a:gd name="connsiteY4" fmla="*/ 204189 h 461944"/>
                <a:gd name="connsiteX5" fmla="*/ 966529 w 1132243"/>
                <a:gd name="connsiteY5" fmla="*/ 461944 h 461944"/>
                <a:gd name="connsiteX6" fmla="*/ 901383 w 1132243"/>
                <a:gd name="connsiteY6" fmla="*/ 339577 h 461944"/>
                <a:gd name="connsiteX7" fmla="*/ 1511 w 1132243"/>
                <a:gd name="connsiteY7" fmla="*/ 241168 h 461944"/>
                <a:gd name="connsiteX8" fmla="*/ 0 w 1132243"/>
                <a:gd name="connsiteY8" fmla="*/ 81793 h 461944"/>
                <a:gd name="connsiteX0" fmla="*/ 0 w 1132243"/>
                <a:gd name="connsiteY0" fmla="*/ 129415 h 509566"/>
                <a:gd name="connsiteX1" fmla="*/ 151274 w 1132243"/>
                <a:gd name="connsiteY1" fmla="*/ 47637 h 509566"/>
                <a:gd name="connsiteX2" fmla="*/ 804699 w 1132243"/>
                <a:gd name="connsiteY2" fmla="*/ 204191 h 509566"/>
                <a:gd name="connsiteX3" fmla="*/ 716645 w 1132243"/>
                <a:gd name="connsiteY3" fmla="*/ 69145 h 509566"/>
                <a:gd name="connsiteX4" fmla="*/ 1132243 w 1132243"/>
                <a:gd name="connsiteY4" fmla="*/ 251811 h 509566"/>
                <a:gd name="connsiteX5" fmla="*/ 966529 w 1132243"/>
                <a:gd name="connsiteY5" fmla="*/ 509566 h 509566"/>
                <a:gd name="connsiteX6" fmla="*/ 901383 w 1132243"/>
                <a:gd name="connsiteY6" fmla="*/ 387199 h 509566"/>
                <a:gd name="connsiteX7" fmla="*/ 1511 w 1132243"/>
                <a:gd name="connsiteY7" fmla="*/ 288790 h 509566"/>
                <a:gd name="connsiteX8" fmla="*/ 0 w 1132243"/>
                <a:gd name="connsiteY8" fmla="*/ 129415 h 509566"/>
                <a:gd name="connsiteX0" fmla="*/ 0 w 1132243"/>
                <a:gd name="connsiteY0" fmla="*/ 60270 h 440421"/>
                <a:gd name="connsiteX1" fmla="*/ 15328 w 1132243"/>
                <a:gd name="connsiteY1" fmla="*/ 138243 h 440421"/>
                <a:gd name="connsiteX2" fmla="*/ 804699 w 1132243"/>
                <a:gd name="connsiteY2" fmla="*/ 135046 h 440421"/>
                <a:gd name="connsiteX3" fmla="*/ 716645 w 1132243"/>
                <a:gd name="connsiteY3" fmla="*/ 0 h 440421"/>
                <a:gd name="connsiteX4" fmla="*/ 1132243 w 1132243"/>
                <a:gd name="connsiteY4" fmla="*/ 182666 h 440421"/>
                <a:gd name="connsiteX5" fmla="*/ 966529 w 1132243"/>
                <a:gd name="connsiteY5" fmla="*/ 440421 h 440421"/>
                <a:gd name="connsiteX6" fmla="*/ 901383 w 1132243"/>
                <a:gd name="connsiteY6" fmla="*/ 318054 h 440421"/>
                <a:gd name="connsiteX7" fmla="*/ 1511 w 1132243"/>
                <a:gd name="connsiteY7" fmla="*/ 219645 h 440421"/>
                <a:gd name="connsiteX8" fmla="*/ 0 w 1132243"/>
                <a:gd name="connsiteY8" fmla="*/ 60270 h 440421"/>
                <a:gd name="connsiteX0" fmla="*/ 4449 w 1130766"/>
                <a:gd name="connsiteY0" fmla="*/ 165646 h 440421"/>
                <a:gd name="connsiteX1" fmla="*/ 13851 w 1130766"/>
                <a:gd name="connsiteY1" fmla="*/ 138243 h 440421"/>
                <a:gd name="connsiteX2" fmla="*/ 803222 w 1130766"/>
                <a:gd name="connsiteY2" fmla="*/ 135046 h 440421"/>
                <a:gd name="connsiteX3" fmla="*/ 715168 w 1130766"/>
                <a:gd name="connsiteY3" fmla="*/ 0 h 440421"/>
                <a:gd name="connsiteX4" fmla="*/ 1130766 w 1130766"/>
                <a:gd name="connsiteY4" fmla="*/ 182666 h 440421"/>
                <a:gd name="connsiteX5" fmla="*/ 965052 w 1130766"/>
                <a:gd name="connsiteY5" fmla="*/ 440421 h 440421"/>
                <a:gd name="connsiteX6" fmla="*/ 899906 w 1130766"/>
                <a:gd name="connsiteY6" fmla="*/ 318054 h 440421"/>
                <a:gd name="connsiteX7" fmla="*/ 34 w 1130766"/>
                <a:gd name="connsiteY7" fmla="*/ 219645 h 440421"/>
                <a:gd name="connsiteX8" fmla="*/ 4449 w 1130766"/>
                <a:gd name="connsiteY8" fmla="*/ 165646 h 440421"/>
                <a:gd name="connsiteX0" fmla="*/ 0 w 1141346"/>
                <a:gd name="connsiteY0" fmla="*/ 121242 h 440421"/>
                <a:gd name="connsiteX1" fmla="*/ 24431 w 1141346"/>
                <a:gd name="connsiteY1" fmla="*/ 138243 h 440421"/>
                <a:gd name="connsiteX2" fmla="*/ 813802 w 1141346"/>
                <a:gd name="connsiteY2" fmla="*/ 135046 h 440421"/>
                <a:gd name="connsiteX3" fmla="*/ 725748 w 1141346"/>
                <a:gd name="connsiteY3" fmla="*/ 0 h 440421"/>
                <a:gd name="connsiteX4" fmla="*/ 1141346 w 1141346"/>
                <a:gd name="connsiteY4" fmla="*/ 182666 h 440421"/>
                <a:gd name="connsiteX5" fmla="*/ 975632 w 1141346"/>
                <a:gd name="connsiteY5" fmla="*/ 440421 h 440421"/>
                <a:gd name="connsiteX6" fmla="*/ 910486 w 1141346"/>
                <a:gd name="connsiteY6" fmla="*/ 318054 h 440421"/>
                <a:gd name="connsiteX7" fmla="*/ 10614 w 1141346"/>
                <a:gd name="connsiteY7" fmla="*/ 219645 h 440421"/>
                <a:gd name="connsiteX8" fmla="*/ 0 w 114134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16534 w 1147266"/>
                <a:gd name="connsiteY7" fmla="*/ 219645 h 440421"/>
                <a:gd name="connsiteX8" fmla="*/ 5920 w 1147266"/>
                <a:gd name="connsiteY8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04325 w 1147266"/>
                <a:gd name="connsiteY7" fmla="*/ 328610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5920 w 1147266"/>
                <a:gd name="connsiteY0" fmla="*/ 121242 h 440421"/>
                <a:gd name="connsiteX1" fmla="*/ 634 w 1147266"/>
                <a:gd name="connsiteY1" fmla="*/ 123555 h 440421"/>
                <a:gd name="connsiteX2" fmla="*/ 819722 w 1147266"/>
                <a:gd name="connsiteY2" fmla="*/ 135046 h 440421"/>
                <a:gd name="connsiteX3" fmla="*/ 731668 w 1147266"/>
                <a:gd name="connsiteY3" fmla="*/ 0 h 440421"/>
                <a:gd name="connsiteX4" fmla="*/ 1147266 w 1147266"/>
                <a:gd name="connsiteY4" fmla="*/ 182666 h 440421"/>
                <a:gd name="connsiteX5" fmla="*/ 981552 w 1147266"/>
                <a:gd name="connsiteY5" fmla="*/ 440421 h 440421"/>
                <a:gd name="connsiteX6" fmla="*/ 916406 w 1147266"/>
                <a:gd name="connsiteY6" fmla="*/ 318054 h 440421"/>
                <a:gd name="connsiteX7" fmla="*/ 316220 w 1147266"/>
                <a:gd name="connsiteY7" fmla="*/ 283266 h 440421"/>
                <a:gd name="connsiteX8" fmla="*/ 16534 w 1147266"/>
                <a:gd name="connsiteY8" fmla="*/ 219645 h 440421"/>
                <a:gd name="connsiteX9" fmla="*/ 5920 w 1147266"/>
                <a:gd name="connsiteY9" fmla="*/ 121242 h 440421"/>
                <a:gd name="connsiteX0" fmla="*/ 3164 w 1147429"/>
                <a:gd name="connsiteY0" fmla="*/ 166273 h 440421"/>
                <a:gd name="connsiteX1" fmla="*/ 797 w 1147429"/>
                <a:gd name="connsiteY1" fmla="*/ 123555 h 440421"/>
                <a:gd name="connsiteX2" fmla="*/ 819885 w 1147429"/>
                <a:gd name="connsiteY2" fmla="*/ 135046 h 440421"/>
                <a:gd name="connsiteX3" fmla="*/ 731831 w 1147429"/>
                <a:gd name="connsiteY3" fmla="*/ 0 h 440421"/>
                <a:gd name="connsiteX4" fmla="*/ 1147429 w 1147429"/>
                <a:gd name="connsiteY4" fmla="*/ 182666 h 440421"/>
                <a:gd name="connsiteX5" fmla="*/ 981715 w 1147429"/>
                <a:gd name="connsiteY5" fmla="*/ 440421 h 440421"/>
                <a:gd name="connsiteX6" fmla="*/ 916569 w 1147429"/>
                <a:gd name="connsiteY6" fmla="*/ 318054 h 440421"/>
                <a:gd name="connsiteX7" fmla="*/ 316383 w 1147429"/>
                <a:gd name="connsiteY7" fmla="*/ 283266 h 440421"/>
                <a:gd name="connsiteX8" fmla="*/ 16697 w 1147429"/>
                <a:gd name="connsiteY8" fmla="*/ 219645 h 440421"/>
                <a:gd name="connsiteX9" fmla="*/ 3164 w 1147429"/>
                <a:gd name="connsiteY9" fmla="*/ 166273 h 440421"/>
                <a:gd name="connsiteX0" fmla="*/ 15017 w 1159282"/>
                <a:gd name="connsiteY0" fmla="*/ 166273 h 440421"/>
                <a:gd name="connsiteX1" fmla="*/ 384 w 1159282"/>
                <a:gd name="connsiteY1" fmla="*/ 29633 h 440421"/>
                <a:gd name="connsiteX2" fmla="*/ 831738 w 1159282"/>
                <a:gd name="connsiteY2" fmla="*/ 135046 h 440421"/>
                <a:gd name="connsiteX3" fmla="*/ 743684 w 1159282"/>
                <a:gd name="connsiteY3" fmla="*/ 0 h 440421"/>
                <a:gd name="connsiteX4" fmla="*/ 1159282 w 1159282"/>
                <a:gd name="connsiteY4" fmla="*/ 182666 h 440421"/>
                <a:gd name="connsiteX5" fmla="*/ 993568 w 1159282"/>
                <a:gd name="connsiteY5" fmla="*/ 440421 h 440421"/>
                <a:gd name="connsiteX6" fmla="*/ 928422 w 1159282"/>
                <a:gd name="connsiteY6" fmla="*/ 318054 h 440421"/>
                <a:gd name="connsiteX7" fmla="*/ 328236 w 1159282"/>
                <a:gd name="connsiteY7" fmla="*/ 283266 h 440421"/>
                <a:gd name="connsiteX8" fmla="*/ 28550 w 1159282"/>
                <a:gd name="connsiteY8" fmla="*/ 219645 h 440421"/>
                <a:gd name="connsiteX9" fmla="*/ 15017 w 1159282"/>
                <a:gd name="connsiteY9" fmla="*/ 166273 h 440421"/>
                <a:gd name="connsiteX0" fmla="*/ 15017 w 1159282"/>
                <a:gd name="connsiteY0" fmla="*/ 166273 h 473755"/>
                <a:gd name="connsiteX1" fmla="*/ 384 w 1159282"/>
                <a:gd name="connsiteY1" fmla="*/ 29633 h 473755"/>
                <a:gd name="connsiteX2" fmla="*/ 831738 w 1159282"/>
                <a:gd name="connsiteY2" fmla="*/ 135046 h 473755"/>
                <a:gd name="connsiteX3" fmla="*/ 743684 w 1159282"/>
                <a:gd name="connsiteY3" fmla="*/ 0 h 473755"/>
                <a:gd name="connsiteX4" fmla="*/ 1159282 w 1159282"/>
                <a:gd name="connsiteY4" fmla="*/ 182666 h 473755"/>
                <a:gd name="connsiteX5" fmla="*/ 993568 w 1159282"/>
                <a:gd name="connsiteY5" fmla="*/ 440421 h 473755"/>
                <a:gd name="connsiteX6" fmla="*/ 928422 w 1159282"/>
                <a:gd name="connsiteY6" fmla="*/ 318054 h 473755"/>
                <a:gd name="connsiteX7" fmla="*/ 572963 w 1159282"/>
                <a:gd name="connsiteY7" fmla="*/ 472405 h 473755"/>
                <a:gd name="connsiteX8" fmla="*/ 28550 w 1159282"/>
                <a:gd name="connsiteY8" fmla="*/ 219645 h 473755"/>
                <a:gd name="connsiteX9" fmla="*/ 15017 w 1159282"/>
                <a:gd name="connsiteY9" fmla="*/ 166273 h 473755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15017 w 1159282"/>
                <a:gd name="connsiteY0" fmla="*/ 166273 h 476027"/>
                <a:gd name="connsiteX1" fmla="*/ 384 w 1159282"/>
                <a:gd name="connsiteY1" fmla="*/ 29633 h 476027"/>
                <a:gd name="connsiteX2" fmla="*/ 831738 w 1159282"/>
                <a:gd name="connsiteY2" fmla="*/ 135046 h 476027"/>
                <a:gd name="connsiteX3" fmla="*/ 743684 w 1159282"/>
                <a:gd name="connsiteY3" fmla="*/ 0 h 476027"/>
                <a:gd name="connsiteX4" fmla="*/ 1159282 w 1159282"/>
                <a:gd name="connsiteY4" fmla="*/ 182666 h 476027"/>
                <a:gd name="connsiteX5" fmla="*/ 993568 w 1159282"/>
                <a:gd name="connsiteY5" fmla="*/ 440421 h 476027"/>
                <a:gd name="connsiteX6" fmla="*/ 928422 w 1159282"/>
                <a:gd name="connsiteY6" fmla="*/ 318054 h 476027"/>
                <a:gd name="connsiteX7" fmla="*/ 572963 w 1159282"/>
                <a:gd name="connsiteY7" fmla="*/ 472405 h 476027"/>
                <a:gd name="connsiteX8" fmla="*/ 28550 w 1159282"/>
                <a:gd name="connsiteY8" fmla="*/ 219645 h 476027"/>
                <a:gd name="connsiteX9" fmla="*/ 15017 w 1159282"/>
                <a:gd name="connsiteY9" fmla="*/ 166273 h 476027"/>
                <a:gd name="connsiteX0" fmla="*/ 0 w 1144265"/>
                <a:gd name="connsiteY0" fmla="*/ 166273 h 476027"/>
                <a:gd name="connsiteX1" fmla="*/ 47749 w 1144265"/>
                <a:gd name="connsiteY1" fmla="*/ 79122 h 476027"/>
                <a:gd name="connsiteX2" fmla="*/ 816721 w 1144265"/>
                <a:gd name="connsiteY2" fmla="*/ 135046 h 476027"/>
                <a:gd name="connsiteX3" fmla="*/ 728667 w 1144265"/>
                <a:gd name="connsiteY3" fmla="*/ 0 h 476027"/>
                <a:gd name="connsiteX4" fmla="*/ 1144265 w 1144265"/>
                <a:gd name="connsiteY4" fmla="*/ 182666 h 476027"/>
                <a:gd name="connsiteX5" fmla="*/ 978551 w 1144265"/>
                <a:gd name="connsiteY5" fmla="*/ 440421 h 476027"/>
                <a:gd name="connsiteX6" fmla="*/ 913405 w 1144265"/>
                <a:gd name="connsiteY6" fmla="*/ 318054 h 476027"/>
                <a:gd name="connsiteX7" fmla="*/ 557946 w 1144265"/>
                <a:gd name="connsiteY7" fmla="*/ 472405 h 476027"/>
                <a:gd name="connsiteX8" fmla="*/ 13533 w 1144265"/>
                <a:gd name="connsiteY8" fmla="*/ 219645 h 476027"/>
                <a:gd name="connsiteX9" fmla="*/ 0 w 1144265"/>
                <a:gd name="connsiteY9" fmla="*/ 166273 h 476027"/>
                <a:gd name="connsiteX0" fmla="*/ 10928 w 1130748"/>
                <a:gd name="connsiteY0" fmla="*/ 158680 h 476027"/>
                <a:gd name="connsiteX1" fmla="*/ 34232 w 1130748"/>
                <a:gd name="connsiteY1" fmla="*/ 79122 h 476027"/>
                <a:gd name="connsiteX2" fmla="*/ 803204 w 1130748"/>
                <a:gd name="connsiteY2" fmla="*/ 135046 h 476027"/>
                <a:gd name="connsiteX3" fmla="*/ 715150 w 1130748"/>
                <a:gd name="connsiteY3" fmla="*/ 0 h 476027"/>
                <a:gd name="connsiteX4" fmla="*/ 1130748 w 1130748"/>
                <a:gd name="connsiteY4" fmla="*/ 182666 h 476027"/>
                <a:gd name="connsiteX5" fmla="*/ 965034 w 1130748"/>
                <a:gd name="connsiteY5" fmla="*/ 440421 h 476027"/>
                <a:gd name="connsiteX6" fmla="*/ 899888 w 1130748"/>
                <a:gd name="connsiteY6" fmla="*/ 318054 h 476027"/>
                <a:gd name="connsiteX7" fmla="*/ 544429 w 1130748"/>
                <a:gd name="connsiteY7" fmla="*/ 472405 h 476027"/>
                <a:gd name="connsiteX8" fmla="*/ 16 w 1130748"/>
                <a:gd name="connsiteY8" fmla="*/ 219645 h 476027"/>
                <a:gd name="connsiteX9" fmla="*/ 10928 w 1130748"/>
                <a:gd name="connsiteY9" fmla="*/ 158680 h 476027"/>
                <a:gd name="connsiteX0" fmla="*/ 65144 w 1195876"/>
                <a:gd name="connsiteY0" fmla="*/ 219645 h 476027"/>
                <a:gd name="connsiteX1" fmla="*/ 99360 w 1195876"/>
                <a:gd name="connsiteY1" fmla="*/ 79122 h 476027"/>
                <a:gd name="connsiteX2" fmla="*/ 868332 w 1195876"/>
                <a:gd name="connsiteY2" fmla="*/ 135046 h 476027"/>
                <a:gd name="connsiteX3" fmla="*/ 780278 w 1195876"/>
                <a:gd name="connsiteY3" fmla="*/ 0 h 476027"/>
                <a:gd name="connsiteX4" fmla="*/ 1195876 w 1195876"/>
                <a:gd name="connsiteY4" fmla="*/ 182666 h 476027"/>
                <a:gd name="connsiteX5" fmla="*/ 1030162 w 1195876"/>
                <a:gd name="connsiteY5" fmla="*/ 440421 h 476027"/>
                <a:gd name="connsiteX6" fmla="*/ 965016 w 1195876"/>
                <a:gd name="connsiteY6" fmla="*/ 318054 h 476027"/>
                <a:gd name="connsiteX7" fmla="*/ 609557 w 1195876"/>
                <a:gd name="connsiteY7" fmla="*/ 472405 h 476027"/>
                <a:gd name="connsiteX8" fmla="*/ 65144 w 1195876"/>
                <a:gd name="connsiteY8" fmla="*/ 219645 h 476027"/>
                <a:gd name="connsiteX0" fmla="*/ 29526 w 1160258"/>
                <a:gd name="connsiteY0" fmla="*/ 219645 h 476027"/>
                <a:gd name="connsiteX1" fmla="*/ 63742 w 1160258"/>
                <a:gd name="connsiteY1" fmla="*/ 79122 h 476027"/>
                <a:gd name="connsiteX2" fmla="*/ 832714 w 1160258"/>
                <a:gd name="connsiteY2" fmla="*/ 135046 h 476027"/>
                <a:gd name="connsiteX3" fmla="*/ 744660 w 1160258"/>
                <a:gd name="connsiteY3" fmla="*/ 0 h 476027"/>
                <a:gd name="connsiteX4" fmla="*/ 1160258 w 1160258"/>
                <a:gd name="connsiteY4" fmla="*/ 182666 h 476027"/>
                <a:gd name="connsiteX5" fmla="*/ 994544 w 1160258"/>
                <a:gd name="connsiteY5" fmla="*/ 440421 h 476027"/>
                <a:gd name="connsiteX6" fmla="*/ 929398 w 1160258"/>
                <a:gd name="connsiteY6" fmla="*/ 318054 h 476027"/>
                <a:gd name="connsiteX7" fmla="*/ 573939 w 1160258"/>
                <a:gd name="connsiteY7" fmla="*/ 472405 h 476027"/>
                <a:gd name="connsiteX8" fmla="*/ 29526 w 1160258"/>
                <a:gd name="connsiteY8" fmla="*/ 219645 h 476027"/>
                <a:gd name="connsiteX0" fmla="*/ 0 w 1130732"/>
                <a:gd name="connsiteY0" fmla="*/ 219645 h 476027"/>
                <a:gd name="connsiteX1" fmla="*/ 34216 w 1130732"/>
                <a:gd name="connsiteY1" fmla="*/ 7912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6027"/>
                <a:gd name="connsiteX1" fmla="*/ 95971 w 1130732"/>
                <a:gd name="connsiteY1" fmla="*/ 110662 h 476027"/>
                <a:gd name="connsiteX2" fmla="*/ 803188 w 1130732"/>
                <a:gd name="connsiteY2" fmla="*/ 135046 h 476027"/>
                <a:gd name="connsiteX3" fmla="*/ 715134 w 1130732"/>
                <a:gd name="connsiteY3" fmla="*/ 0 h 476027"/>
                <a:gd name="connsiteX4" fmla="*/ 1130732 w 1130732"/>
                <a:gd name="connsiteY4" fmla="*/ 182666 h 476027"/>
                <a:gd name="connsiteX5" fmla="*/ 965018 w 1130732"/>
                <a:gd name="connsiteY5" fmla="*/ 440421 h 476027"/>
                <a:gd name="connsiteX6" fmla="*/ 899872 w 1130732"/>
                <a:gd name="connsiteY6" fmla="*/ 318054 h 476027"/>
                <a:gd name="connsiteX7" fmla="*/ 544413 w 1130732"/>
                <a:gd name="connsiteY7" fmla="*/ 472405 h 476027"/>
                <a:gd name="connsiteX8" fmla="*/ 0 w 1130732"/>
                <a:gd name="connsiteY8" fmla="*/ 219645 h 476027"/>
                <a:gd name="connsiteX0" fmla="*/ 0 w 1130732"/>
                <a:gd name="connsiteY0" fmla="*/ 219645 h 474495"/>
                <a:gd name="connsiteX1" fmla="*/ 95971 w 1130732"/>
                <a:gd name="connsiteY1" fmla="*/ 110662 h 474495"/>
                <a:gd name="connsiteX2" fmla="*/ 803188 w 1130732"/>
                <a:gd name="connsiteY2" fmla="*/ 135046 h 474495"/>
                <a:gd name="connsiteX3" fmla="*/ 715134 w 1130732"/>
                <a:gd name="connsiteY3" fmla="*/ 0 h 474495"/>
                <a:gd name="connsiteX4" fmla="*/ 1130732 w 1130732"/>
                <a:gd name="connsiteY4" fmla="*/ 182666 h 474495"/>
                <a:gd name="connsiteX5" fmla="*/ 965018 w 1130732"/>
                <a:gd name="connsiteY5" fmla="*/ 440421 h 474495"/>
                <a:gd name="connsiteX6" fmla="*/ 899872 w 1130732"/>
                <a:gd name="connsiteY6" fmla="*/ 318054 h 474495"/>
                <a:gd name="connsiteX7" fmla="*/ 544413 w 1130732"/>
                <a:gd name="connsiteY7" fmla="*/ 472405 h 474495"/>
                <a:gd name="connsiteX8" fmla="*/ 0 w 1130732"/>
                <a:gd name="connsiteY8" fmla="*/ 219645 h 474495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899872 w 1130732"/>
                <a:gd name="connsiteY6" fmla="*/ 318054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03188 w 1130732"/>
                <a:gd name="connsiteY2" fmla="*/ 135046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219645 h 440421"/>
                <a:gd name="connsiteX1" fmla="*/ 95971 w 1130732"/>
                <a:gd name="connsiteY1" fmla="*/ 110662 h 440421"/>
                <a:gd name="connsiteX2" fmla="*/ 886439 w 1130732"/>
                <a:gd name="connsiteY2" fmla="*/ 138878 h 440421"/>
                <a:gd name="connsiteX3" fmla="*/ 715134 w 1130732"/>
                <a:gd name="connsiteY3" fmla="*/ 0 h 440421"/>
                <a:gd name="connsiteX4" fmla="*/ 1130732 w 1130732"/>
                <a:gd name="connsiteY4" fmla="*/ 182666 h 440421"/>
                <a:gd name="connsiteX5" fmla="*/ 965018 w 1130732"/>
                <a:gd name="connsiteY5" fmla="*/ 440421 h 440421"/>
                <a:gd name="connsiteX6" fmla="*/ 919046 w 1130732"/>
                <a:gd name="connsiteY6" fmla="*/ 288180 h 440421"/>
                <a:gd name="connsiteX7" fmla="*/ 0 w 1130732"/>
                <a:gd name="connsiteY7" fmla="*/ 219645 h 440421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19046 w 1130732"/>
                <a:gd name="connsiteY6" fmla="*/ 263634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95971 w 1130732"/>
                <a:gd name="connsiteY1" fmla="*/ 86116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59317 w 1130732"/>
                <a:gd name="connsiteY1" fmla="*/ 130078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37522 w 1130732"/>
                <a:gd name="connsiteY1" fmla="*/ 14591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195099 h 415875"/>
                <a:gd name="connsiteX1" fmla="*/ 25631 w 1130732"/>
                <a:gd name="connsiteY1" fmla="*/ 160103 h 415875"/>
                <a:gd name="connsiteX2" fmla="*/ 886439 w 1130732"/>
                <a:gd name="connsiteY2" fmla="*/ 114332 h 415875"/>
                <a:gd name="connsiteX3" fmla="*/ 848530 w 1130732"/>
                <a:gd name="connsiteY3" fmla="*/ 0 h 415875"/>
                <a:gd name="connsiteX4" fmla="*/ 1130732 w 1130732"/>
                <a:gd name="connsiteY4" fmla="*/ 158120 h 415875"/>
                <a:gd name="connsiteX5" fmla="*/ 965018 w 1130732"/>
                <a:gd name="connsiteY5" fmla="*/ 415875 h 415875"/>
                <a:gd name="connsiteX6" fmla="*/ 938563 w 1130732"/>
                <a:gd name="connsiteY6" fmla="*/ 307881 h 415875"/>
                <a:gd name="connsiteX7" fmla="*/ 0 w 1130732"/>
                <a:gd name="connsiteY7" fmla="*/ 195099 h 415875"/>
                <a:gd name="connsiteX0" fmla="*/ 0 w 1130732"/>
                <a:gd name="connsiteY0" fmla="*/ 304388 h 525164"/>
                <a:gd name="connsiteX1" fmla="*/ 25631 w 1130732"/>
                <a:gd name="connsiteY1" fmla="*/ 269392 h 525164"/>
                <a:gd name="connsiteX2" fmla="*/ 886439 w 1130732"/>
                <a:gd name="connsiteY2" fmla="*/ 223621 h 525164"/>
                <a:gd name="connsiteX3" fmla="*/ 807977 w 1130732"/>
                <a:gd name="connsiteY3" fmla="*/ 0 h 525164"/>
                <a:gd name="connsiteX4" fmla="*/ 1130732 w 1130732"/>
                <a:gd name="connsiteY4" fmla="*/ 267409 h 525164"/>
                <a:gd name="connsiteX5" fmla="*/ 965018 w 1130732"/>
                <a:gd name="connsiteY5" fmla="*/ 525164 h 525164"/>
                <a:gd name="connsiteX6" fmla="*/ 938563 w 1130732"/>
                <a:gd name="connsiteY6" fmla="*/ 417170 h 525164"/>
                <a:gd name="connsiteX7" fmla="*/ 0 w 1130732"/>
                <a:gd name="connsiteY7" fmla="*/ 304388 h 525164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38563 w 1130732"/>
                <a:gd name="connsiteY6" fmla="*/ 417170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439 w 1130732"/>
                <a:gd name="connsiteY2" fmla="*/ 22362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2279 w 1130732"/>
                <a:gd name="connsiteY2" fmla="*/ 150657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8486 w 1130732"/>
                <a:gd name="connsiteY2" fmla="*/ 22874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62131 w 1130732"/>
                <a:gd name="connsiteY6" fmla="*/ 49162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96031 w 1130732"/>
                <a:gd name="connsiteY2" fmla="*/ 183351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86779 w 1130732"/>
                <a:gd name="connsiteY2" fmla="*/ 201173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4388 h 641872"/>
                <a:gd name="connsiteX1" fmla="*/ 25631 w 1130732"/>
                <a:gd name="connsiteY1" fmla="*/ 269392 h 641872"/>
                <a:gd name="connsiteX2" fmla="*/ 875073 w 1130732"/>
                <a:gd name="connsiteY2" fmla="*/ 173602 h 641872"/>
                <a:gd name="connsiteX3" fmla="*/ 807977 w 1130732"/>
                <a:gd name="connsiteY3" fmla="*/ 0 h 641872"/>
                <a:gd name="connsiteX4" fmla="*/ 1130732 w 1130732"/>
                <a:gd name="connsiteY4" fmla="*/ 267409 h 641872"/>
                <a:gd name="connsiteX5" fmla="*/ 991537 w 1130732"/>
                <a:gd name="connsiteY5" fmla="*/ 641872 h 641872"/>
                <a:gd name="connsiteX6" fmla="*/ 952724 w 1130732"/>
                <a:gd name="connsiteY6" fmla="*/ 490134 h 641872"/>
                <a:gd name="connsiteX7" fmla="*/ 0 w 1130732"/>
                <a:gd name="connsiteY7" fmla="*/ 304388 h 641872"/>
                <a:gd name="connsiteX0" fmla="*/ 0 w 1130732"/>
                <a:gd name="connsiteY0" fmla="*/ 302402 h 639886"/>
                <a:gd name="connsiteX1" fmla="*/ 25631 w 1130732"/>
                <a:gd name="connsiteY1" fmla="*/ 267406 h 639886"/>
                <a:gd name="connsiteX2" fmla="*/ 875073 w 1130732"/>
                <a:gd name="connsiteY2" fmla="*/ 171616 h 639886"/>
                <a:gd name="connsiteX3" fmla="*/ 820520 w 1130732"/>
                <a:gd name="connsiteY3" fmla="*/ 0 h 639886"/>
                <a:gd name="connsiteX4" fmla="*/ 1130732 w 1130732"/>
                <a:gd name="connsiteY4" fmla="*/ 265423 h 639886"/>
                <a:gd name="connsiteX5" fmla="*/ 991537 w 1130732"/>
                <a:gd name="connsiteY5" fmla="*/ 639886 h 639886"/>
                <a:gd name="connsiteX6" fmla="*/ 952724 w 1130732"/>
                <a:gd name="connsiteY6" fmla="*/ 488148 h 639886"/>
                <a:gd name="connsiteX7" fmla="*/ 0 w 1130732"/>
                <a:gd name="connsiteY7" fmla="*/ 302402 h 6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0732" h="639886">
                  <a:moveTo>
                    <a:pt x="0" y="302402"/>
                  </a:moveTo>
                  <a:cubicBezTo>
                    <a:pt x="54545" y="245458"/>
                    <a:pt x="-40896" y="344301"/>
                    <a:pt x="25631" y="267406"/>
                  </a:cubicBezTo>
                  <a:cubicBezTo>
                    <a:pt x="320380" y="400023"/>
                    <a:pt x="783075" y="334145"/>
                    <a:pt x="875073" y="171616"/>
                  </a:cubicBezTo>
                  <a:lnTo>
                    <a:pt x="820520" y="0"/>
                  </a:lnTo>
                  <a:lnTo>
                    <a:pt x="1130732" y="265423"/>
                  </a:lnTo>
                  <a:lnTo>
                    <a:pt x="991537" y="639886"/>
                  </a:lnTo>
                  <a:lnTo>
                    <a:pt x="952724" y="488148"/>
                  </a:lnTo>
                  <a:cubicBezTo>
                    <a:pt x="798569" y="514019"/>
                    <a:pt x="530271" y="684805"/>
                    <a:pt x="0" y="302402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0000"/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58C1AAB-3AA9-4940-A683-A5206192482D}"/>
                </a:ext>
              </a:extLst>
            </p:cNvPr>
            <p:cNvGrpSpPr/>
            <p:nvPr/>
          </p:nvGrpSpPr>
          <p:grpSpPr>
            <a:xfrm>
              <a:off x="4572001" y="2067680"/>
              <a:ext cx="1889335" cy="738664"/>
              <a:chOff x="2607731" y="1577435"/>
              <a:chExt cx="2145341" cy="738664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F0910C5E-E275-47D3-AAB1-DF782F7FDC6D}"/>
                  </a:ext>
                </a:extLst>
              </p:cNvPr>
              <p:cNvSpPr/>
              <p:nvPr/>
            </p:nvSpPr>
            <p:spPr bwMode="auto">
              <a:xfrm>
                <a:off x="2671492" y="1608223"/>
                <a:ext cx="2017241" cy="69904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2F71C51-0578-419E-B057-A8AD109D14E0}"/>
                  </a:ext>
                </a:extLst>
              </p:cNvPr>
              <p:cNvSpPr txBox="1"/>
              <p:nvPr/>
            </p:nvSpPr>
            <p:spPr>
              <a:xfrm>
                <a:off x="2607731" y="1577435"/>
                <a:ext cx="214534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50" b="1" dirty="0">
                    <a:solidFill>
                      <a:srgbClr val="0000CC"/>
                    </a:solidFill>
                  </a:rPr>
                  <a:t>Nano-joining materials using </a:t>
                </a:r>
                <a:r>
                  <a:rPr lang="en-US" sz="1050" b="1" dirty="0" err="1">
                    <a:solidFill>
                      <a:srgbClr val="0000CC"/>
                    </a:solidFill>
                  </a:rPr>
                  <a:t>iCVD</a:t>
                </a:r>
                <a:endParaRPr lang="en-US" sz="1050" b="1" dirty="0">
                  <a:solidFill>
                    <a:srgbClr val="0000CC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50" b="1" dirty="0" err="1"/>
                  <a:t>Glueless</a:t>
                </a:r>
                <a:r>
                  <a:rPr lang="en-US" sz="1050" b="1" dirty="0"/>
                  <a:t> bonds for metals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2519846-C91C-467F-BFE4-0B4F5C800257}"/>
                </a:ext>
              </a:extLst>
            </p:cNvPr>
            <p:cNvGrpSpPr/>
            <p:nvPr/>
          </p:nvGrpSpPr>
          <p:grpSpPr>
            <a:xfrm>
              <a:off x="4414968" y="3241559"/>
              <a:ext cx="1783256" cy="424889"/>
              <a:chOff x="2614233" y="1586873"/>
              <a:chExt cx="2160676" cy="344914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398FF092-FA4B-47C5-B8E9-90798871255A}"/>
                  </a:ext>
                </a:extLst>
              </p:cNvPr>
              <p:cNvSpPr/>
              <p:nvPr/>
            </p:nvSpPr>
            <p:spPr bwMode="auto">
              <a:xfrm>
                <a:off x="2671492" y="1608223"/>
                <a:ext cx="2017241" cy="32356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2BC7446-B732-44B9-B1C6-FA6F3498ABE6}"/>
                  </a:ext>
                </a:extLst>
              </p:cNvPr>
              <p:cNvSpPr txBox="1"/>
              <p:nvPr/>
            </p:nvSpPr>
            <p:spPr>
              <a:xfrm>
                <a:off x="2614233" y="1586873"/>
                <a:ext cx="2160676" cy="337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050" b="1" dirty="0"/>
                  <a:t>Pu machining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50" b="1" dirty="0">
                    <a:highlight>
                      <a:srgbClr val="FFFF00"/>
                    </a:highlight>
                  </a:rPr>
                  <a:t>Sub-micron Pu bonds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02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3693E-4728-43AE-9C84-BA94A616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22" y="74980"/>
            <a:ext cx="8652763" cy="1005840"/>
          </a:xfrm>
        </p:spPr>
        <p:txBody>
          <a:bodyPr/>
          <a:lstStyle/>
          <a:p>
            <a:r>
              <a:rPr lang="en-US" sz="2800" dirty="0"/>
              <a:t>HDC capsules with nanocrystalline (NCD) structure were produced recently and shot on NIF for the first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6E8D9B-5BA3-40DB-A428-02E4FB6B10CC}"/>
              </a:ext>
            </a:extLst>
          </p:cNvPr>
          <p:cNvSpPr/>
          <p:nvPr/>
        </p:nvSpPr>
        <p:spPr>
          <a:xfrm>
            <a:off x="100218" y="1224962"/>
            <a:ext cx="9027453" cy="338554"/>
          </a:xfrm>
          <a:prstGeom prst="rect">
            <a:avLst/>
          </a:prstGeom>
          <a:solidFill>
            <a:srgbClr val="0F4F97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	Despite being in production, HDC shells still require substantial R&amp;D to reach maturity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CDF91E4-8990-4D0F-B997-B06646F80AA5}"/>
              </a:ext>
            </a:extLst>
          </p:cNvPr>
          <p:cNvGrpSpPr/>
          <p:nvPr/>
        </p:nvGrpSpPr>
        <p:grpSpPr>
          <a:xfrm>
            <a:off x="3334237" y="2090069"/>
            <a:ext cx="5751489" cy="4421800"/>
            <a:chOff x="3336186" y="1866711"/>
            <a:chExt cx="5751489" cy="4421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91D6200-2C26-4694-B43D-43CD8C07835B}"/>
                </a:ext>
              </a:extLst>
            </p:cNvPr>
            <p:cNvSpPr/>
            <p:nvPr/>
          </p:nvSpPr>
          <p:spPr bwMode="auto">
            <a:xfrm>
              <a:off x="3380948" y="2345371"/>
              <a:ext cx="5688971" cy="387152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9A90B0-399F-43CA-8182-EF56D2445481}"/>
                </a:ext>
              </a:extLst>
            </p:cNvPr>
            <p:cNvSpPr/>
            <p:nvPr/>
          </p:nvSpPr>
          <p:spPr>
            <a:xfrm>
              <a:off x="5505011" y="5846249"/>
              <a:ext cx="2866497" cy="40011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/>
                <a:t>Work by J. Biener &amp; M. Stadermann in collaboration with Diamond Materials &amp; GA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0FD752-6D16-4CDA-990D-F9DF1A30EB43}"/>
                </a:ext>
              </a:extLst>
            </p:cNvPr>
            <p:cNvSpPr txBox="1"/>
            <p:nvPr/>
          </p:nvSpPr>
          <p:spPr>
            <a:xfrm>
              <a:off x="6242807" y="1867370"/>
              <a:ext cx="2844868" cy="4709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5495" tIns="37746" rIns="75495" bIns="37746" anchor="ctr">
              <a:noAutofit/>
            </a:bodyPr>
            <a:lstStyle>
              <a:defPPr>
                <a:defRPr lang="en-US"/>
              </a:defPPr>
              <a:lvl1pPr algn="ctr" defTabSz="415097" eaLnBrk="0" hangingPunct="0">
                <a:defRPr>
                  <a:solidFill>
                    <a:prstClr val="white"/>
                  </a:solidFill>
                  <a:latin typeface="Calibri"/>
                  <a:cs typeface="Calibri"/>
                </a:defRPr>
              </a:lvl1pPr>
            </a:lstStyle>
            <a:p>
              <a:r>
                <a:rPr lang="en-US" sz="1300" b="1" dirty="0"/>
                <a:t>New void-free NCD shells: reproducible growth &amp; dopant levels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A9E6D6-D65E-4E7B-909B-71E83F4E2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4119" y="2345371"/>
              <a:ext cx="2221998" cy="222199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5441A8-3263-4BA8-A9AE-ED9CB14EA32B}"/>
                </a:ext>
              </a:extLst>
            </p:cNvPr>
            <p:cNvSpPr txBox="1"/>
            <p:nvPr/>
          </p:nvSpPr>
          <p:spPr>
            <a:xfrm>
              <a:off x="7386980" y="3706933"/>
              <a:ext cx="11448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Undoped NCD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EB5D91F-0584-48D8-8F6D-F98220EDB539}"/>
                </a:ext>
              </a:extLst>
            </p:cNvPr>
            <p:cNvSpPr txBox="1"/>
            <p:nvPr/>
          </p:nvSpPr>
          <p:spPr>
            <a:xfrm>
              <a:off x="7346704" y="2339308"/>
              <a:ext cx="11352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W-doped NCD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8491578-8A37-42A8-8D4D-D8FEDD6972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5458" y="3297689"/>
              <a:ext cx="2432692" cy="1091221"/>
            </a:xfrm>
            <a:prstGeom prst="line">
              <a:avLst/>
            </a:prstGeom>
            <a:ln w="22225" cmpd="sng">
              <a:solidFill>
                <a:schemeClr val="accent1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455DFC7-4C65-43B1-B9F7-AA19523F9A13}"/>
                </a:ext>
              </a:extLst>
            </p:cNvPr>
            <p:cNvGrpSpPr>
              <a:grpSpLocks noChangeAspect="1"/>
            </p:cNvGrpSpPr>
            <p:nvPr/>
          </p:nvGrpSpPr>
          <p:grpSpPr>
            <a:xfrm rot="3827779">
              <a:off x="5297090" y="3495657"/>
              <a:ext cx="1766952" cy="1384972"/>
              <a:chOff x="2983352" y="3344552"/>
              <a:chExt cx="1766952" cy="1384972"/>
            </a:xfrm>
          </p:grpSpPr>
          <p:pic>
            <p:nvPicPr>
              <p:cNvPr id="48" name="Picture 4" descr="C:\LLNL\TEM\20180910_kc463\EDS map\EDS-01.jpg">
                <a:extLst>
                  <a:ext uri="{FF2B5EF4-FFF2-40B4-BE49-F238E27FC236}">
                    <a16:creationId xmlns:a16="http://schemas.microsoft.com/office/drawing/2014/main" id="{F76E790F-739E-4EE9-9699-F10010109A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26" t="67282" r="33333" b="27"/>
              <a:stretch/>
            </p:blipFill>
            <p:spPr bwMode="auto">
              <a:xfrm rot="21452841">
                <a:off x="2983352" y="3344552"/>
                <a:ext cx="1766952" cy="13849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9341F71-48C4-4675-BA7E-127468198749}"/>
                  </a:ext>
                </a:extLst>
              </p:cNvPr>
              <p:cNvCxnSpPr>
                <a:stCxn id="48" idx="0"/>
                <a:endCxn id="48" idx="0"/>
              </p:cNvCxnSpPr>
              <p:nvPr/>
            </p:nvCxnSpPr>
            <p:spPr>
              <a:xfrm rot="17845132">
                <a:off x="3837194" y="3345187"/>
                <a:ext cx="0" cy="0"/>
              </a:xfrm>
              <a:prstGeom prst="line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D2CAD5D-1279-45AE-B74B-2738504B6D6F}"/>
                  </a:ext>
                </a:extLst>
              </p:cNvPr>
              <p:cNvCxnSpPr>
                <a:cxnSpLocks/>
              </p:cNvCxnSpPr>
              <p:nvPr/>
            </p:nvCxnSpPr>
            <p:spPr>
              <a:xfrm rot="17772221" flipH="1">
                <a:off x="3195890" y="3753329"/>
                <a:ext cx="1283031" cy="614336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7099D2-7756-47F1-BEAE-7F6C8FB657BB}"/>
                </a:ext>
              </a:extLst>
            </p:cNvPr>
            <p:cNvSpPr txBox="1"/>
            <p:nvPr/>
          </p:nvSpPr>
          <p:spPr>
            <a:xfrm>
              <a:off x="6252436" y="2313656"/>
              <a:ext cx="60625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i="1" dirty="0">
                  <a:solidFill>
                    <a:schemeClr val="bg1"/>
                  </a:solidFill>
                </a:rPr>
                <a:t>KC463</a:t>
              </a:r>
            </a:p>
            <a:p>
              <a:pPr algn="ctr"/>
              <a:endParaRPr lang="en-US" sz="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F6F9FE0-6F55-4049-A5FF-427EB808C36B}"/>
                </a:ext>
              </a:extLst>
            </p:cNvPr>
            <p:cNvSpPr txBox="1"/>
            <p:nvPr/>
          </p:nvSpPr>
          <p:spPr>
            <a:xfrm rot="20057401">
              <a:off x="5678252" y="4177161"/>
              <a:ext cx="8242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interface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F03E44-ED65-49AD-BEB7-4E5429B46B4A}"/>
                </a:ext>
              </a:extLst>
            </p:cNvPr>
            <p:cNvGrpSpPr/>
            <p:nvPr/>
          </p:nvGrpSpPr>
          <p:grpSpPr>
            <a:xfrm>
              <a:off x="7247789" y="3998868"/>
              <a:ext cx="1822130" cy="1223900"/>
              <a:chOff x="7238432" y="4344978"/>
              <a:chExt cx="1822130" cy="122390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A078B70-2C99-470F-BB3D-BEED5F103D9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7238432" y="4849234"/>
                <a:ext cx="53839" cy="45719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8C3A5E9-C568-4C3E-B4D9-9CD8B59728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47311" y="4344978"/>
                <a:ext cx="216543" cy="504256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AA57BF6-A478-4688-B233-FA3E53EF41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47310" y="4899156"/>
                <a:ext cx="221944" cy="666365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31644BA-F409-487D-A749-DA6C08F609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2844"/>
              <a:stretch/>
            </p:blipFill>
            <p:spPr>
              <a:xfrm>
                <a:off x="7478646" y="4348336"/>
                <a:ext cx="1581916" cy="1220542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592D22F-E9C8-449E-9183-D2688D491914}"/>
                  </a:ext>
                </a:extLst>
              </p:cNvPr>
              <p:cNvSpPr txBox="1"/>
              <p:nvPr/>
            </p:nvSpPr>
            <p:spPr>
              <a:xfrm>
                <a:off x="8072899" y="5148691"/>
                <a:ext cx="9428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SAD</a:t>
                </a:r>
              </a:p>
              <a:p>
                <a:r>
                  <a:rPr lang="en-US" sz="800" dirty="0">
                    <a:solidFill>
                      <a:schemeClr val="bg1"/>
                    </a:solidFill>
                  </a:rPr>
                  <a:t>150 nm aperture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57202B-92DF-4CF1-9B42-E40AFD0FDE1C}"/>
                </a:ext>
              </a:extLst>
            </p:cNvPr>
            <p:cNvSpPr txBox="1"/>
            <p:nvPr/>
          </p:nvSpPr>
          <p:spPr>
            <a:xfrm>
              <a:off x="3379983" y="1866711"/>
              <a:ext cx="2844869" cy="4709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5495" tIns="37746" rIns="75495" bIns="37746" anchor="ctr">
              <a:noAutofit/>
            </a:bodyPr>
            <a:lstStyle>
              <a:defPPr>
                <a:defRPr lang="en-US"/>
              </a:defPPr>
              <a:lvl1pPr algn="ctr" defTabSz="415097" eaLnBrk="0" hangingPunct="0">
                <a:defRPr>
                  <a:solidFill>
                    <a:prstClr val="white"/>
                  </a:solidFill>
                  <a:latin typeface="Calibri"/>
                  <a:cs typeface="Calibri"/>
                </a:defRPr>
              </a:lvl1pPr>
            </a:lstStyle>
            <a:p>
              <a:r>
                <a:rPr lang="en-US" sz="1300" b="1" dirty="0"/>
                <a:t>Previous shells were micro-crystalline with columnar morphology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C494A66-305C-4598-90CD-2280FE5A1273}"/>
                </a:ext>
              </a:extLst>
            </p:cNvPr>
            <p:cNvGrpSpPr/>
            <p:nvPr/>
          </p:nvGrpSpPr>
          <p:grpSpPr>
            <a:xfrm>
              <a:off x="3336186" y="2371180"/>
              <a:ext cx="2289065" cy="3917331"/>
              <a:chOff x="419832" y="1747056"/>
              <a:chExt cx="2289065" cy="391733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AA1B022-6CE5-4CE8-9C68-F45167A610F7}"/>
                  </a:ext>
                </a:extLst>
              </p:cNvPr>
              <p:cNvGrpSpPr/>
              <p:nvPr/>
            </p:nvGrpSpPr>
            <p:grpSpPr>
              <a:xfrm>
                <a:off x="419832" y="1747056"/>
                <a:ext cx="1411207" cy="1070127"/>
                <a:chOff x="419832" y="1747056"/>
                <a:chExt cx="1411207" cy="1070127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8D4C4DEA-F6E5-4C67-BD3E-E5C52D837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19832" y="1793079"/>
                  <a:ext cx="1411207" cy="1024104"/>
                  <a:chOff x="363064" y="1787866"/>
                  <a:chExt cx="2455181" cy="1781712"/>
                </a:xfrm>
              </p:grpSpPr>
              <p:pic>
                <p:nvPicPr>
                  <p:cNvPr id="76" name="Picture 3">
                    <a:extLst>
                      <a:ext uri="{FF2B5EF4-FFF2-40B4-BE49-F238E27FC236}">
                        <a16:creationId xmlns:a16="http://schemas.microsoft.com/office/drawing/2014/main" id="{0BE6063C-45F1-4A37-BC9A-9A31587A6E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0939" y="1787866"/>
                    <a:ext cx="2377306" cy="17817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8694AC71-A078-4486-AC45-7DB87A4370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5371" y="3466744"/>
                    <a:ext cx="496671" cy="0"/>
                  </a:xfrm>
                  <a:prstGeom prst="line">
                    <a:avLst/>
                  </a:prstGeom>
                  <a:ln w="28575" cmpd="sng"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BA8F493E-31D8-4EBB-99F3-EAD83F9A9B7D}"/>
                      </a:ext>
                    </a:extLst>
                  </p:cNvPr>
                  <p:cNvSpPr txBox="1"/>
                  <p:nvPr/>
                </p:nvSpPr>
                <p:spPr>
                  <a:xfrm>
                    <a:off x="363064" y="3090556"/>
                    <a:ext cx="1164352" cy="4037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>
                        <a:solidFill>
                          <a:srgbClr val="FF0000"/>
                        </a:solidFill>
                      </a:rPr>
                      <a:t>10um</a:t>
                    </a:r>
                  </a:p>
                </p:txBody>
              </p:sp>
            </p:grp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6E05D9AA-D020-4A88-B3D3-4BE740D708A7}"/>
                    </a:ext>
                  </a:extLst>
                </p:cNvPr>
                <p:cNvSpPr txBox="1"/>
                <p:nvPr/>
              </p:nvSpPr>
              <p:spPr>
                <a:xfrm>
                  <a:off x="430710" y="1747056"/>
                  <a:ext cx="136768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As grown surface</a:t>
                  </a: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08B99B96-D87F-470B-ABFA-116548164950}"/>
                  </a:ext>
                </a:extLst>
              </p:cNvPr>
              <p:cNvGrpSpPr/>
              <p:nvPr/>
            </p:nvGrpSpPr>
            <p:grpSpPr>
              <a:xfrm>
                <a:off x="661612" y="2531497"/>
                <a:ext cx="2047285" cy="3132890"/>
                <a:chOff x="690288" y="2278278"/>
                <a:chExt cx="2287458" cy="3499886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ED5366D0-0CB5-4E46-A8BB-90265185019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90288" y="2278278"/>
                  <a:ext cx="2287458" cy="3499886"/>
                  <a:chOff x="7842539" y="1115963"/>
                  <a:chExt cx="3588397" cy="5490367"/>
                </a:xfrm>
              </p:grpSpPr>
              <p:cxnSp>
                <p:nvCxnSpPr>
                  <p:cNvPr id="59" name="Straight Arrow Connector 58">
                    <a:extLst>
                      <a:ext uri="{FF2B5EF4-FFF2-40B4-BE49-F238E27FC236}">
                        <a16:creationId xmlns:a16="http://schemas.microsoft.com/office/drawing/2014/main" id="{38088334-A9D2-4EE2-B283-5247531264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017441" y="4508680"/>
                    <a:ext cx="1921" cy="1100588"/>
                  </a:xfrm>
                  <a:prstGeom prst="straightConnector1">
                    <a:avLst/>
                  </a:prstGeom>
                  <a:ln w="34925"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4503AD23-7CA9-4495-A658-DEC42EC49C57}"/>
                      </a:ext>
                    </a:extLst>
                  </p:cNvPr>
                  <p:cNvSpPr txBox="1"/>
                  <p:nvPr/>
                </p:nvSpPr>
                <p:spPr>
                  <a:xfrm>
                    <a:off x="9906938" y="4805175"/>
                    <a:ext cx="1523998" cy="7011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b="1" dirty="0"/>
                      <a:t>Growth direction</a:t>
                    </a:r>
                  </a:p>
                </p:txBody>
              </p: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E9142B23-B47C-4EBF-A497-24AD48D8D65B}"/>
                      </a:ext>
                    </a:extLst>
                  </p:cNvPr>
                  <p:cNvGrpSpPr/>
                  <p:nvPr/>
                </p:nvGrpSpPr>
                <p:grpSpPr>
                  <a:xfrm>
                    <a:off x="7842539" y="1115963"/>
                    <a:ext cx="2127430" cy="5490367"/>
                    <a:chOff x="7842539" y="1115963"/>
                    <a:chExt cx="2127430" cy="5490367"/>
                  </a:xfrm>
                </p:grpSpPr>
                <p:grpSp>
                  <p:nvGrpSpPr>
                    <p:cNvPr id="62" name="Group 61">
                      <a:extLst>
                        <a:ext uri="{FF2B5EF4-FFF2-40B4-BE49-F238E27FC236}">
                          <a16:creationId xmlns:a16="http://schemas.microsoft.com/office/drawing/2014/main" id="{D6C2BF24-49FB-4CD6-8E36-50961FF96F5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842539" y="1115963"/>
                      <a:ext cx="2051858" cy="5317106"/>
                      <a:chOff x="7848600" y="649323"/>
                      <a:chExt cx="2293620" cy="5943600"/>
                    </a:xfrm>
                  </p:grpSpPr>
                  <p:pic>
                    <p:nvPicPr>
                      <p:cNvPr id="64" name="Picture 63">
                        <a:extLst>
                          <a:ext uri="{FF2B5EF4-FFF2-40B4-BE49-F238E27FC236}">
                            <a16:creationId xmlns:a16="http://schemas.microsoft.com/office/drawing/2014/main" id="{6E544FB9-0692-43E9-9F74-C4046047B0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 rot="5400000">
                        <a:off x="6764611" y="3419193"/>
                        <a:ext cx="5943600" cy="40386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5" name="Picture 64">
                        <a:extLst>
                          <a:ext uri="{FF2B5EF4-FFF2-40B4-BE49-F238E27FC236}">
                            <a16:creationId xmlns:a16="http://schemas.microsoft.com/office/drawing/2014/main" id="{304C1C9A-3A50-4B8B-8B8D-AF3F72EB47E4}"/>
                          </a:ext>
                        </a:extLst>
                      </p:cNvPr>
                      <p:cNvPicPr/>
                      <p:nvPr/>
                    </p:nvPicPr>
                    <p:blipFill rotWithShape="1">
                      <a:blip r:embed="rId7"/>
                      <a:srcRect l="1068" t="1637" r="60248" b="85274"/>
                      <a:stretch/>
                    </p:blipFill>
                    <p:spPr bwMode="auto">
                      <a:xfrm>
                        <a:off x="7848600" y="6114829"/>
                        <a:ext cx="2293620" cy="295275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</p:grpSp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1ADDB009-8EA3-4528-800B-FB0513FE89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18110" y="6174829"/>
                      <a:ext cx="2051859" cy="43150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b="1" i="1" dirty="0"/>
                        <a:t>KC247</a:t>
                      </a:r>
                    </a:p>
                  </p:txBody>
                </p:sp>
              </p:grpSp>
            </p:grp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679530FD-44C5-4EF0-A1C7-622E9517CB7A}"/>
                    </a:ext>
                  </a:extLst>
                </p:cNvPr>
                <p:cNvCxnSpPr/>
                <p:nvPr/>
              </p:nvCxnSpPr>
              <p:spPr>
                <a:xfrm>
                  <a:off x="1266809" y="2979175"/>
                  <a:ext cx="444910" cy="0"/>
                </a:xfrm>
                <a:prstGeom prst="straightConnector1">
                  <a:avLst/>
                </a:prstGeom>
                <a:ln w="28575" cmpd="sng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F311DFB7-8EC3-4721-BA6F-8BEC59CA8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56171" y="2982647"/>
                  <a:ext cx="453436" cy="0"/>
                </a:xfrm>
                <a:prstGeom prst="straightConnector1">
                  <a:avLst/>
                </a:prstGeom>
                <a:ln w="28575" cmpd="sng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A01A3CBD-A018-4B2A-8225-4A771F306B2B}"/>
                    </a:ext>
                  </a:extLst>
                </p:cNvPr>
                <p:cNvSpPr txBox="1"/>
                <p:nvPr/>
              </p:nvSpPr>
              <p:spPr>
                <a:xfrm>
                  <a:off x="708467" y="2808364"/>
                  <a:ext cx="915092" cy="618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/>
                    <a:t>Lateral grain size </a:t>
                  </a:r>
                  <a:r>
                    <a:rPr lang="en-US" sz="1000" b="1" u="sng" dirty="0"/>
                    <a:t>2-5 µm</a:t>
                  </a:r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6B2B4F5-31B4-429F-A9D3-5A78695DFE5C}"/>
                  </a:ext>
                </a:extLst>
              </p:cNvPr>
              <p:cNvSpPr txBox="1"/>
              <p:nvPr/>
            </p:nvSpPr>
            <p:spPr>
              <a:xfrm>
                <a:off x="582063" y="3855147"/>
                <a:ext cx="13007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EBSD grain orientation map</a:t>
                </a:r>
              </a:p>
            </p:txBody>
          </p:sp>
        </p:grpSp>
        <p:sp>
          <p:nvSpPr>
            <p:cNvPr id="57" name="Arrow: Right 56">
              <a:extLst>
                <a:ext uri="{FF2B5EF4-FFF2-40B4-BE49-F238E27FC236}">
                  <a16:creationId xmlns:a16="http://schemas.microsoft.com/office/drawing/2014/main" id="{252358A3-2600-4DBC-8AB6-CE12F0555C64}"/>
                </a:ext>
              </a:extLst>
            </p:cNvPr>
            <p:cNvSpPr/>
            <p:nvPr/>
          </p:nvSpPr>
          <p:spPr bwMode="auto">
            <a:xfrm>
              <a:off x="4753528" y="2425703"/>
              <a:ext cx="1650206" cy="667286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Further refinement of grain size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E62E37B-070C-4675-A0DB-981DF19B86D4}"/>
              </a:ext>
            </a:extLst>
          </p:cNvPr>
          <p:cNvSpPr txBox="1"/>
          <p:nvPr/>
        </p:nvSpPr>
        <p:spPr>
          <a:xfrm>
            <a:off x="1289536" y="1738253"/>
            <a:ext cx="86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2FCE14-3F30-4E31-A5E4-039CD2759818}"/>
              </a:ext>
            </a:extLst>
          </p:cNvPr>
          <p:cNvSpPr txBox="1"/>
          <p:nvPr/>
        </p:nvSpPr>
        <p:spPr>
          <a:xfrm>
            <a:off x="5815639" y="1733171"/>
            <a:ext cx="86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24A99-9897-4D28-A561-1311B537E4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29" y="951721"/>
            <a:ext cx="606324" cy="5997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8BA68-2F9C-490C-9785-68B9511CFF2C}"/>
              </a:ext>
            </a:extLst>
          </p:cNvPr>
          <p:cNvGrpSpPr/>
          <p:nvPr/>
        </p:nvGrpSpPr>
        <p:grpSpPr>
          <a:xfrm>
            <a:off x="414195" y="2090069"/>
            <a:ext cx="2487057" cy="4578644"/>
            <a:chOff x="414195" y="2090069"/>
            <a:chExt cx="2487057" cy="45786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2F08A0-5007-4022-A903-FD6F75827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195" y="2505489"/>
              <a:ext cx="2487057" cy="416322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3424D9-168B-4ADB-B628-FE3A8249BBCC}"/>
                </a:ext>
              </a:extLst>
            </p:cNvPr>
            <p:cNvSpPr txBox="1"/>
            <p:nvPr/>
          </p:nvSpPr>
          <p:spPr>
            <a:xfrm>
              <a:off x="414195" y="2090069"/>
              <a:ext cx="2358115" cy="4709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5495" tIns="37746" rIns="75495" bIns="37746" anchor="ctr">
              <a:noAutofit/>
            </a:bodyPr>
            <a:lstStyle>
              <a:defPPr>
                <a:defRPr lang="en-US"/>
              </a:defPPr>
              <a:lvl1pPr algn="ctr" defTabSz="415097" eaLnBrk="0" hangingPunct="0">
                <a:defRPr>
                  <a:solidFill>
                    <a:prstClr val="white"/>
                  </a:solidFill>
                  <a:latin typeface="Calibri"/>
                  <a:cs typeface="Calibri"/>
                </a:defRPr>
              </a:lvl1pPr>
            </a:lstStyle>
            <a:p>
              <a:r>
                <a:rPr lang="en-US" sz="1300" b="1" dirty="0"/>
                <a:t>Velocity from planar HDC with different grain sizes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1337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4" name="Picture 76" descr="page6image1815488">
            <a:extLst>
              <a:ext uri="{FF2B5EF4-FFF2-40B4-BE49-F238E27FC236}">
                <a16:creationId xmlns:a16="http://schemas.microsoft.com/office/drawing/2014/main" id="{C01B9D42-EEFC-C145-9129-FCD11991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54" y="2158453"/>
            <a:ext cx="33528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9A7D0D-259A-4169-A2CC-12FC2008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57" y="81544"/>
            <a:ext cx="8654486" cy="1010705"/>
          </a:xfrm>
        </p:spPr>
        <p:txBody>
          <a:bodyPr/>
          <a:lstStyle/>
          <a:p>
            <a:r>
              <a:rPr lang="en-US" dirty="0"/>
              <a:t>We are developing new methods for making hollow spheres through deposition of thick, dense, leak-tight metal coatings with low stress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8D9709-C0FE-4AAA-8879-D8E24EF7FD24}"/>
              </a:ext>
            </a:extLst>
          </p:cNvPr>
          <p:cNvGrpSpPr/>
          <p:nvPr/>
        </p:nvGrpSpPr>
        <p:grpSpPr>
          <a:xfrm>
            <a:off x="5424256" y="2160875"/>
            <a:ext cx="3464763" cy="2873961"/>
            <a:chOff x="240628" y="1601574"/>
            <a:chExt cx="3865592" cy="3970224"/>
          </a:xfrm>
        </p:grpSpPr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8CBBDAAF-36F4-492C-BC83-DB0E9A51D4F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9584860"/>
                </p:ext>
              </p:extLst>
            </p:nvPr>
          </p:nvGraphicFramePr>
          <p:xfrm>
            <a:off x="240628" y="1601574"/>
            <a:ext cx="3734613" cy="3970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1" r:id="rId4" imgW="6240600" imgH="6633720" progId="">
                    <p:embed/>
                  </p:oleObj>
                </mc:Choice>
                <mc:Fallback>
                  <p:oleObj r:id="rId4" imgW="6240600" imgH="6633720" progId="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BEB849BF-4D26-44DB-B4CF-F2039DCFC45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>
                          <a:lum bright="20000" contrast="9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40628" y="1601574"/>
                          <a:ext cx="3734613" cy="39702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2D5E19-7E5D-485D-B55E-2C4870AA9BFA}"/>
                </a:ext>
              </a:extLst>
            </p:cNvPr>
            <p:cNvSpPr txBox="1"/>
            <p:nvPr/>
          </p:nvSpPr>
          <p:spPr>
            <a:xfrm>
              <a:off x="3167328" y="4204858"/>
              <a:ext cx="938892" cy="382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FFFF00"/>
                  </a:solidFill>
                </a:rPr>
                <a:t>HiPIMS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055733-A450-46B3-BD42-F9334A57EA10}"/>
                </a:ext>
              </a:extLst>
            </p:cNvPr>
            <p:cNvSpPr txBox="1"/>
            <p:nvPr/>
          </p:nvSpPr>
          <p:spPr>
            <a:xfrm>
              <a:off x="1856503" y="4256999"/>
              <a:ext cx="710373" cy="382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DCMS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E29682A-608B-496C-A809-85D1BA6EFCED}"/>
              </a:ext>
            </a:extLst>
          </p:cNvPr>
          <p:cNvSpPr txBox="1"/>
          <p:nvPr/>
        </p:nvSpPr>
        <p:spPr>
          <a:xfrm>
            <a:off x="5424254" y="1689947"/>
            <a:ext cx="3347365" cy="47092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5495" tIns="37746" rIns="75495" bIns="37746" anchor="ctr">
            <a:noAutofit/>
          </a:bodyPr>
          <a:lstStyle>
            <a:defPPr>
              <a:defRPr lang="en-US"/>
            </a:defPPr>
            <a:lvl1pPr algn="ctr" defTabSz="415097" eaLnBrk="0" hangingPunct="0">
              <a:defRPr>
                <a:solidFill>
                  <a:prstClr val="white"/>
                </a:solidFill>
                <a:latin typeface="Calibri"/>
                <a:cs typeface="Calibri"/>
              </a:defRPr>
            </a:lvl1pPr>
          </a:lstStyle>
          <a:p>
            <a:r>
              <a:rPr lang="en-US" sz="1400" b="1" dirty="0"/>
              <a:t>Cr shell made with </a:t>
            </a:r>
            <a:r>
              <a:rPr lang="en-US" sz="1400" b="1" dirty="0" err="1"/>
              <a:t>HiPIMS</a:t>
            </a:r>
            <a:r>
              <a:rPr lang="en-US" sz="1400" b="1" dirty="0"/>
              <a:t>, an emerging technique for controlled microstructure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1DE0A2-BB89-4B19-B223-6DC2188B87AA}"/>
              </a:ext>
            </a:extLst>
          </p:cNvPr>
          <p:cNvSpPr/>
          <p:nvPr/>
        </p:nvSpPr>
        <p:spPr>
          <a:xfrm>
            <a:off x="0" y="5909304"/>
            <a:ext cx="914400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Developing reliable fabrication of target-quality shells generally takes many years of sustained effort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76E749-B0DB-4C1E-AACA-4656B806C39D}"/>
              </a:ext>
            </a:extLst>
          </p:cNvPr>
          <p:cNvGrpSpPr/>
          <p:nvPr/>
        </p:nvGrpSpPr>
        <p:grpSpPr>
          <a:xfrm>
            <a:off x="192281" y="1697607"/>
            <a:ext cx="4927258" cy="3579329"/>
            <a:chOff x="192281" y="1697607"/>
            <a:chExt cx="4927258" cy="357932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CAA29D-5FBA-4B2A-85DE-CE414562753E}"/>
                </a:ext>
              </a:extLst>
            </p:cNvPr>
            <p:cNvGrpSpPr/>
            <p:nvPr/>
          </p:nvGrpSpPr>
          <p:grpSpPr>
            <a:xfrm>
              <a:off x="192281" y="1697607"/>
              <a:ext cx="4805847" cy="3579329"/>
              <a:chOff x="192281" y="1697607"/>
              <a:chExt cx="4805847" cy="357932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0580ED3-C34A-4255-A984-931A18829E23}"/>
                  </a:ext>
                </a:extLst>
              </p:cNvPr>
              <p:cNvGrpSpPr/>
              <p:nvPr/>
            </p:nvGrpSpPr>
            <p:grpSpPr>
              <a:xfrm>
                <a:off x="240938" y="2160875"/>
                <a:ext cx="4757190" cy="3116061"/>
                <a:chOff x="262589" y="2115289"/>
                <a:chExt cx="4757190" cy="3116061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CAED757-48F0-4BB2-92FA-5EB059E62DD4}"/>
                    </a:ext>
                  </a:extLst>
                </p:cNvPr>
                <p:cNvSpPr/>
                <p:nvPr/>
              </p:nvSpPr>
              <p:spPr bwMode="auto">
                <a:xfrm>
                  <a:off x="262589" y="2115289"/>
                  <a:ext cx="4757190" cy="310722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65000"/>
                        <a:tint val="66000"/>
                        <a:satMod val="160000"/>
                      </a:schemeClr>
                    </a:gs>
                    <a:gs pos="50000">
                      <a:schemeClr val="bg1">
                        <a:lumMod val="65000"/>
                        <a:tint val="44500"/>
                        <a:satMod val="160000"/>
                      </a:schemeClr>
                    </a:gs>
                    <a:gs pos="100000">
                      <a:schemeClr val="bg1">
                        <a:lumMod val="65000"/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ln>
                  <a:solidFill>
                    <a:schemeClr val="accent1">
                      <a:lumMod val="75000"/>
                    </a:schemeClr>
                  </a:solidFill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A7B5B86B-AA64-4A9D-8953-EAA56CDAE9E8}"/>
                    </a:ext>
                  </a:extLst>
                </p:cNvPr>
                <p:cNvGrpSpPr/>
                <p:nvPr/>
              </p:nvGrpSpPr>
              <p:grpSpPr>
                <a:xfrm>
                  <a:off x="262589" y="2266215"/>
                  <a:ext cx="2566151" cy="2965135"/>
                  <a:chOff x="457199" y="2434891"/>
                  <a:chExt cx="2566151" cy="2965135"/>
                </a:xfrm>
              </p:grpSpPr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AAA6491A-F077-4228-BD32-0362F7C682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24047" y="2555051"/>
                    <a:ext cx="399303" cy="2647265"/>
                  </a:xfrm>
                  <a:custGeom>
                    <a:avLst/>
                    <a:gdLst>
                      <a:gd name="connsiteX0" fmla="*/ 39785 w 1142675"/>
                      <a:gd name="connsiteY0" fmla="*/ 4625364 h 4626836"/>
                      <a:gd name="connsiteX1" fmla="*/ 39785 w 1142675"/>
                      <a:gd name="connsiteY1" fmla="*/ 4296890 h 4626836"/>
                      <a:gd name="connsiteX2" fmla="*/ 39785 w 1142675"/>
                      <a:gd name="connsiteY2" fmla="*/ 1891042 h 4626836"/>
                      <a:gd name="connsiteX3" fmla="*/ 30907 w 1142675"/>
                      <a:gd name="connsiteY3" fmla="*/ 905620 h 4626836"/>
                      <a:gd name="connsiteX4" fmla="*/ 30907 w 1142675"/>
                      <a:gd name="connsiteY4" fmla="*/ 222040 h 4626836"/>
                      <a:gd name="connsiteX5" fmla="*/ 30907 w 1142675"/>
                      <a:gd name="connsiteY5" fmla="*/ 98 h 4626836"/>
                      <a:gd name="connsiteX6" fmla="*/ 448158 w 1142675"/>
                      <a:gd name="connsiteY6" fmla="*/ 195407 h 4626836"/>
                      <a:gd name="connsiteX7" fmla="*/ 1007451 w 1142675"/>
                      <a:gd name="connsiteY7" fmla="*/ 319694 h 4626836"/>
                      <a:gd name="connsiteX8" fmla="*/ 1087350 w 1142675"/>
                      <a:gd name="connsiteY8" fmla="*/ 550513 h 4626836"/>
                      <a:gd name="connsiteX9" fmla="*/ 1140616 w 1142675"/>
                      <a:gd name="connsiteY9" fmla="*/ 3986172 h 4626836"/>
                      <a:gd name="connsiteX10" fmla="*/ 1131738 w 1142675"/>
                      <a:gd name="connsiteY10" fmla="*/ 4163725 h 4626836"/>
                      <a:gd name="connsiteX11" fmla="*/ 1131738 w 1142675"/>
                      <a:gd name="connsiteY11" fmla="*/ 4243624 h 4626836"/>
                      <a:gd name="connsiteX12" fmla="*/ 1025206 w 1142675"/>
                      <a:gd name="connsiteY12" fmla="*/ 4288012 h 4626836"/>
                      <a:gd name="connsiteX13" fmla="*/ 536934 w 1142675"/>
                      <a:gd name="connsiteY13" fmla="*/ 4412300 h 4626836"/>
                      <a:gd name="connsiteX14" fmla="*/ 39785 w 1142675"/>
                      <a:gd name="connsiteY14" fmla="*/ 4625364 h 4626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142675" h="4626836">
                        <a:moveTo>
                          <a:pt x="39785" y="4625364"/>
                        </a:moveTo>
                        <a:cubicBezTo>
                          <a:pt x="-43073" y="4606129"/>
                          <a:pt x="39785" y="4296890"/>
                          <a:pt x="39785" y="4296890"/>
                        </a:cubicBezTo>
                        <a:cubicBezTo>
                          <a:pt x="39785" y="3841170"/>
                          <a:pt x="41265" y="2456254"/>
                          <a:pt x="39785" y="1891042"/>
                        </a:cubicBezTo>
                        <a:cubicBezTo>
                          <a:pt x="38305" y="1325830"/>
                          <a:pt x="32387" y="1183787"/>
                          <a:pt x="30907" y="905620"/>
                        </a:cubicBezTo>
                        <a:cubicBezTo>
                          <a:pt x="29427" y="627453"/>
                          <a:pt x="30907" y="222040"/>
                          <a:pt x="30907" y="222040"/>
                        </a:cubicBezTo>
                        <a:cubicBezTo>
                          <a:pt x="30907" y="71120"/>
                          <a:pt x="-38635" y="4537"/>
                          <a:pt x="30907" y="98"/>
                        </a:cubicBezTo>
                        <a:cubicBezTo>
                          <a:pt x="100449" y="-4341"/>
                          <a:pt x="285401" y="142141"/>
                          <a:pt x="448158" y="195407"/>
                        </a:cubicBezTo>
                        <a:cubicBezTo>
                          <a:pt x="610915" y="248673"/>
                          <a:pt x="900919" y="260510"/>
                          <a:pt x="1007451" y="319694"/>
                        </a:cubicBezTo>
                        <a:cubicBezTo>
                          <a:pt x="1113983" y="378878"/>
                          <a:pt x="1065156" y="-60567"/>
                          <a:pt x="1087350" y="550513"/>
                        </a:cubicBezTo>
                        <a:cubicBezTo>
                          <a:pt x="1109544" y="1161593"/>
                          <a:pt x="1133218" y="3383970"/>
                          <a:pt x="1140616" y="3986172"/>
                        </a:cubicBezTo>
                        <a:cubicBezTo>
                          <a:pt x="1148014" y="4588374"/>
                          <a:pt x="1133218" y="4120816"/>
                          <a:pt x="1131738" y="4163725"/>
                        </a:cubicBezTo>
                        <a:cubicBezTo>
                          <a:pt x="1130258" y="4206634"/>
                          <a:pt x="1149493" y="4222909"/>
                          <a:pt x="1131738" y="4243624"/>
                        </a:cubicBezTo>
                        <a:cubicBezTo>
                          <a:pt x="1113983" y="4264338"/>
                          <a:pt x="1124340" y="4259899"/>
                          <a:pt x="1025206" y="4288012"/>
                        </a:cubicBezTo>
                        <a:cubicBezTo>
                          <a:pt x="926072" y="4316125"/>
                          <a:pt x="702650" y="4354595"/>
                          <a:pt x="536934" y="4412300"/>
                        </a:cubicBezTo>
                        <a:cubicBezTo>
                          <a:pt x="371218" y="4470005"/>
                          <a:pt x="122643" y="4644599"/>
                          <a:pt x="39785" y="462536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3">
                          <a:lumMod val="0"/>
                          <a:lumOff val="100000"/>
                        </a:schemeClr>
                      </a:gs>
                      <a:gs pos="25000">
                        <a:schemeClr val="accent3">
                          <a:lumMod val="0"/>
                          <a:lumOff val="100000"/>
                        </a:schemeClr>
                      </a:gs>
                      <a:gs pos="90000">
                        <a:schemeClr val="accent3">
                          <a:lumMod val="100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  <a:headEnd/>
                    <a:tailEnd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b">
                    <a:prstTxWarp prst="textNoShape">
                      <a:avLst/>
                    </a:prstTxWarp>
                  </a:bodyPr>
                  <a:lstStyle/>
                  <a:p>
                    <a:pPr algn="ctr">
                      <a:spcBef>
                        <a:spcPct val="0"/>
                      </a:spcBef>
                    </a:pPr>
                    <a:endParaRPr lang="en-US" sz="1600" dirty="0">
                      <a:solidFill>
                        <a:srgbClr val="000000"/>
                      </a:solidFill>
                    </a:endParaRPr>
                  </a:p>
                </p:txBody>
              </p:sp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605AD620-C50C-4721-816B-A626A627C4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57199" y="2434891"/>
                    <a:ext cx="2203661" cy="296513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3B31325-E5BC-47A5-9C84-A592CC2E7FC8}"/>
                  </a:ext>
                </a:extLst>
              </p:cNvPr>
              <p:cNvSpPr txBox="1"/>
              <p:nvPr/>
            </p:nvSpPr>
            <p:spPr>
              <a:xfrm>
                <a:off x="240938" y="1697607"/>
                <a:ext cx="4757190" cy="470928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5495" tIns="37746" rIns="75495" bIns="37746" anchor="ctr">
                <a:noAutofit/>
              </a:bodyPr>
              <a:lstStyle>
                <a:defPPr>
                  <a:defRPr lang="en-US"/>
                </a:defPPr>
                <a:lvl1pPr algn="ctr" defTabSz="415097" eaLnBrk="0" hangingPunct="0">
                  <a:defRPr>
                    <a:solidFill>
                      <a:prstClr val="white"/>
                    </a:solidFill>
                    <a:latin typeface="Calibri"/>
                    <a:cs typeface="Calibri"/>
                  </a:defRPr>
                </a:lvl1pPr>
              </a:lstStyle>
              <a:p>
                <a:r>
                  <a:rPr lang="en-US" sz="1400" b="1" dirty="0"/>
                  <a:t>Interesting possibilities of making new pure &amp; alloyed metal shells through both aqueous &amp; ionic liquid electroplating  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7736F68-EBC9-4093-B6B6-732A8786863A}"/>
                  </a:ext>
                </a:extLst>
              </p:cNvPr>
              <p:cNvSpPr txBox="1"/>
              <p:nvPr/>
            </p:nvSpPr>
            <p:spPr>
              <a:xfrm>
                <a:off x="192281" y="2138983"/>
                <a:ext cx="252572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E’plated</a:t>
                </a:r>
                <a:r>
                  <a:rPr lang="en-US" sz="1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metal &amp; metal alloy shells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881368-CBAC-4B47-948C-88D5D3698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51712" y="2333517"/>
              <a:ext cx="2467827" cy="2826876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98E430E-448A-4E5D-BF9D-4BA1FE571570}"/>
                </a:ext>
              </a:extLst>
            </p:cNvPr>
            <p:cNvSpPr txBox="1"/>
            <p:nvPr/>
          </p:nvSpPr>
          <p:spPr>
            <a:xfrm>
              <a:off x="2749316" y="2138983"/>
              <a:ext cx="22036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Ionic liquids expand possibilities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32CBD60-FDE7-4DA8-8C22-159D789A4A7D}"/>
              </a:ext>
            </a:extLst>
          </p:cNvPr>
          <p:cNvSpPr txBox="1"/>
          <p:nvPr/>
        </p:nvSpPr>
        <p:spPr>
          <a:xfrm>
            <a:off x="6315249" y="4985015"/>
            <a:ext cx="1699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Engwall, Tues 1:50pm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A9AE2C4-7CA4-467D-8527-38AD95418FCF}"/>
              </a:ext>
            </a:extLst>
          </p:cNvPr>
          <p:cNvSpPr txBox="1"/>
          <p:nvPr/>
        </p:nvSpPr>
        <p:spPr>
          <a:xfrm>
            <a:off x="605417" y="5289397"/>
            <a:ext cx="1699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Peters, Thurs 9:10pm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32A578D-F69B-40AB-A4F0-7531878EFE46}"/>
              </a:ext>
            </a:extLst>
          </p:cNvPr>
          <p:cNvSpPr txBox="1"/>
          <p:nvPr/>
        </p:nvSpPr>
        <p:spPr>
          <a:xfrm>
            <a:off x="3035898" y="5278682"/>
            <a:ext cx="19170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Horwood, Thurs 9:30pm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9FC75C0-AEA2-4635-B4F0-107043221D62}"/>
              </a:ext>
            </a:extLst>
          </p:cNvPr>
          <p:cNvSpPr txBox="1"/>
          <p:nvPr/>
        </p:nvSpPr>
        <p:spPr>
          <a:xfrm>
            <a:off x="2818902" y="5684975"/>
            <a:ext cx="4279034" cy="253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Also Kucheyev, Wed 2:30pm on superconducting coatings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A452A-5A36-4120-AB5C-C5D74C66E35C}"/>
              </a:ext>
            </a:extLst>
          </p:cNvPr>
          <p:cNvSpPr txBox="1"/>
          <p:nvPr/>
        </p:nvSpPr>
        <p:spPr>
          <a:xfrm>
            <a:off x="1686743" y="1373941"/>
            <a:ext cx="192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Electrochemistry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B69FBA-D2D4-42DC-AA30-9B0A4707D8D7}"/>
              </a:ext>
            </a:extLst>
          </p:cNvPr>
          <p:cNvSpPr txBox="1"/>
          <p:nvPr/>
        </p:nvSpPr>
        <p:spPr>
          <a:xfrm>
            <a:off x="6596603" y="1355098"/>
            <a:ext cx="192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Sputtering</a:t>
            </a:r>
          </a:p>
        </p:txBody>
      </p:sp>
    </p:spTree>
    <p:extLst>
      <p:ext uri="{BB962C8B-B14F-4D97-AF65-F5344CB8AC3E}">
        <p14:creationId xmlns:p14="http://schemas.microsoft.com/office/powerpoint/2010/main" val="3000586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A7D0D-259A-4169-A2CC-12FC2008B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Beyond the demonstration of transparent capsules, </a:t>
            </a:r>
            <a:r>
              <a:rPr lang="en-US" sz="2800" dirty="0" err="1"/>
              <a:t>iCVD</a:t>
            </a:r>
            <a:r>
              <a:rPr lang="en-US" sz="2800" dirty="0"/>
              <a:t> is being used for exploring </a:t>
            </a:r>
            <a:r>
              <a:rPr lang="en-US" sz="2800" dirty="0" err="1"/>
              <a:t>nano</a:t>
            </a:r>
            <a:r>
              <a:rPr lang="en-US" sz="2800" dirty="0"/>
              <a:t>-bonding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3CB1A6-F8FF-4785-8092-0AFDAF1D5544}"/>
              </a:ext>
            </a:extLst>
          </p:cNvPr>
          <p:cNvGrpSpPr/>
          <p:nvPr/>
        </p:nvGrpSpPr>
        <p:grpSpPr>
          <a:xfrm>
            <a:off x="3302576" y="2062047"/>
            <a:ext cx="5627553" cy="3712649"/>
            <a:chOff x="3240432" y="2186334"/>
            <a:chExt cx="5627553" cy="371264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A9D2B-6D87-4462-9E7A-8C520E5CE3CF}"/>
                </a:ext>
              </a:extLst>
            </p:cNvPr>
            <p:cNvGrpSpPr/>
            <p:nvPr/>
          </p:nvGrpSpPr>
          <p:grpSpPr>
            <a:xfrm>
              <a:off x="3240433" y="3762247"/>
              <a:ext cx="5145231" cy="2136736"/>
              <a:chOff x="5350432" y="3083611"/>
              <a:chExt cx="5562024" cy="239418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2ABEF00-D3B8-45E3-B104-2F17B264BAB3}"/>
                  </a:ext>
                </a:extLst>
              </p:cNvPr>
              <p:cNvSpPr/>
              <p:nvPr/>
            </p:nvSpPr>
            <p:spPr>
              <a:xfrm>
                <a:off x="8821819" y="3776435"/>
                <a:ext cx="209063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</a:rPr>
                  <a:t>Thin Solid Films 635, 2017, 37-41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DE573D4-DC66-446C-991B-9A797D79B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50432" y="3083611"/>
                <a:ext cx="3355526" cy="2394181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A60ABB9-EE60-46E9-B6F0-141909AD5414}"/>
                </a:ext>
              </a:extLst>
            </p:cNvPr>
            <p:cNvGrpSpPr/>
            <p:nvPr/>
          </p:nvGrpSpPr>
          <p:grpSpPr>
            <a:xfrm>
              <a:off x="6335632" y="2431965"/>
              <a:ext cx="2532353" cy="3467018"/>
              <a:chOff x="5425314" y="2071171"/>
              <a:chExt cx="2303521" cy="325005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2680A4-B091-463B-8C5E-5C85703EE7DB}"/>
                  </a:ext>
                </a:extLst>
              </p:cNvPr>
              <p:cNvGrpSpPr/>
              <p:nvPr/>
            </p:nvGrpSpPr>
            <p:grpSpPr>
              <a:xfrm>
                <a:off x="5425314" y="2071171"/>
                <a:ext cx="2292726" cy="959468"/>
                <a:chOff x="5608673" y="2255525"/>
                <a:chExt cx="2292726" cy="959468"/>
              </a:xfrm>
            </p:grpSpPr>
            <p:pic>
              <p:nvPicPr>
                <p:cNvPr id="25" name="Picture 2" descr="\\nif-prgms-srvr.llnl.gov\NIF\Nic\ITS\baxamusa\plastic_CVD_LDRD\Lee\Bondline Thickness\1.4 um\103 30um Pb-V foil-glue interface_003.jpg">
                  <a:extLst>
                    <a:ext uri="{FF2B5EF4-FFF2-40B4-BE49-F238E27FC236}">
                      <a16:creationId xmlns:a16="http://schemas.microsoft.com/office/drawing/2014/main" id="{ABD0A225-0BC6-41E7-8179-F43DC72F5E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11" t="33873" r="10424" b="35603"/>
                <a:stretch/>
              </p:blipFill>
              <p:spPr bwMode="auto">
                <a:xfrm>
                  <a:off x="5640722" y="2322441"/>
                  <a:ext cx="2260677" cy="8925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72A6B7A-6C0C-4F9F-922B-11973754B116}"/>
                    </a:ext>
                  </a:extLst>
                </p:cNvPr>
                <p:cNvCxnSpPr/>
                <p:nvPr/>
              </p:nvCxnSpPr>
              <p:spPr>
                <a:xfrm>
                  <a:off x="7278815" y="3117009"/>
                  <a:ext cx="543600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FB627D8-EF50-4688-9ACA-AF59901EFC5B}"/>
                    </a:ext>
                  </a:extLst>
                </p:cNvPr>
                <p:cNvSpPr txBox="1"/>
                <p:nvPr/>
              </p:nvSpPr>
              <p:spPr>
                <a:xfrm>
                  <a:off x="7248547" y="2819034"/>
                  <a:ext cx="5629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MS PGothic" panose="020B0600070205080204" pitchFamily="34" charset="-128"/>
                      <a:cs typeface="+mn-cs"/>
                    </a:rPr>
                    <a:t>5 </a:t>
                  </a:r>
                  <a:r>
                    <a:rPr kumimoji="0" lang="el-G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MS PGothic" panose="020B0600070205080204" pitchFamily="34" charset="-128"/>
                      <a:cs typeface="+mn-cs"/>
                    </a:rPr>
                    <a:t>μ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MS PGothic" panose="020B0600070205080204" pitchFamily="34" charset="-128"/>
                      <a:cs typeface="+mn-cs"/>
                    </a:rPr>
                    <a:t>m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6B60D4F-8655-44AD-B80E-F226AF1EBB29}"/>
                    </a:ext>
                  </a:extLst>
                </p:cNvPr>
                <p:cNvSpPr txBox="1"/>
                <p:nvPr/>
              </p:nvSpPr>
              <p:spPr>
                <a:xfrm>
                  <a:off x="5608673" y="2296287"/>
                  <a:ext cx="5820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Pb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42A1104-9377-4358-BBA7-001C9F1AE01D}"/>
                    </a:ext>
                  </a:extLst>
                </p:cNvPr>
                <p:cNvSpPr txBox="1"/>
                <p:nvPr/>
              </p:nvSpPr>
              <p:spPr>
                <a:xfrm>
                  <a:off x="5669133" y="2804332"/>
                  <a:ext cx="4535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V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B502FC6-38F0-4B98-9C52-247F41F0689D}"/>
                    </a:ext>
                  </a:extLst>
                </p:cNvPr>
                <p:cNvSpPr txBox="1"/>
                <p:nvPr/>
              </p:nvSpPr>
              <p:spPr>
                <a:xfrm>
                  <a:off x="6088023" y="2255525"/>
                  <a:ext cx="1787541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MS PGothic" panose="020B0600070205080204" pitchFamily="34" charset="-128"/>
                      <a:cs typeface="+mn-cs"/>
                    </a:rPr>
                    <a:t>Ultrathin solid adhesive</a:t>
                  </a: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7EE956CC-AC38-4967-883B-737B30B7E0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79477" y="2480953"/>
                  <a:ext cx="116436" cy="202154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AAC8E4C-CF64-4C77-AB82-D1F63799DBA9}"/>
                    </a:ext>
                  </a:extLst>
                </p:cNvPr>
                <p:cNvSpPr txBox="1"/>
                <p:nvPr/>
              </p:nvSpPr>
              <p:spPr>
                <a:xfrm>
                  <a:off x="5941916" y="2913991"/>
                  <a:ext cx="93275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MS PGothic" panose="020B0600070205080204" pitchFamily="34" charset="-128"/>
                      <a:cs typeface="+mn-cs"/>
                    </a:rPr>
                    <a:t>Foil or foam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FB27E0A-BBEC-42D4-A815-1837B133910F}"/>
                  </a:ext>
                </a:extLst>
              </p:cNvPr>
              <p:cNvGrpSpPr/>
              <p:nvPr/>
            </p:nvGrpSpPr>
            <p:grpSpPr>
              <a:xfrm>
                <a:off x="5453021" y="3021101"/>
                <a:ext cx="2260137" cy="1074086"/>
                <a:chOff x="6807238" y="1611242"/>
                <a:chExt cx="2260137" cy="1074086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5D3C7A15-E5E1-4EDA-8303-2DE37226D3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529" t="30038" r="37679" b="45903"/>
                <a:stretch/>
              </p:blipFill>
              <p:spPr>
                <a:xfrm>
                  <a:off x="6807238" y="1611242"/>
                  <a:ext cx="2260137" cy="1074086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0D1902E-E3BF-4F80-AF6E-EEE9360804D5}"/>
                    </a:ext>
                  </a:extLst>
                </p:cNvPr>
                <p:cNvSpPr txBox="1"/>
                <p:nvPr/>
              </p:nvSpPr>
              <p:spPr>
                <a:xfrm>
                  <a:off x="6807239" y="1658230"/>
                  <a:ext cx="67406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>
                      <a:solidFill>
                        <a:srgbClr val="FFFF00"/>
                      </a:solidFill>
                    </a:rPr>
                    <a:t>SiC</a:t>
                  </a:r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1820D72-CC16-4BF2-B33B-3EE926B9F341}"/>
                    </a:ext>
                  </a:extLst>
                </p:cNvPr>
                <p:cNvSpPr txBox="1"/>
                <p:nvPr/>
              </p:nvSpPr>
              <p:spPr>
                <a:xfrm>
                  <a:off x="6808908" y="2277158"/>
                  <a:ext cx="6407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>
                      <a:solidFill>
                        <a:srgbClr val="FFFF00"/>
                      </a:solidFill>
                    </a:rPr>
                    <a:t>SiC</a:t>
                  </a:r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3746C56-5C2B-4DBA-A92B-12D073B6462D}"/>
                    </a:ext>
                  </a:extLst>
                </p:cNvPr>
                <p:cNvSpPr txBox="1"/>
                <p:nvPr/>
              </p:nvSpPr>
              <p:spPr>
                <a:xfrm>
                  <a:off x="8190031" y="1738239"/>
                  <a:ext cx="7360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</a:rPr>
                    <a:t>384 nm</a:t>
                  </a:r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AB797A68-4181-4649-AA77-C061EE15AB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33503" y="1794371"/>
                  <a:ext cx="7024" cy="235816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95D88592-4131-4E68-BE82-25FD9E06F7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33503" y="2256014"/>
                  <a:ext cx="7024" cy="235816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" lastClr="FFFFFF"/>
                  </a:solidFill>
                  <a:prstDash val="solid"/>
                  <a:miter lim="800000"/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cxnSp>
          </p:grp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E51C437-165C-4FFA-82CF-49CF939925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6703" b="24964"/>
              <a:stretch/>
            </p:blipFill>
            <p:spPr>
              <a:xfrm>
                <a:off x="5453021" y="4075615"/>
                <a:ext cx="2275814" cy="1245607"/>
              </a:xfrm>
              <a:prstGeom prst="rect">
                <a:avLst/>
              </a:prstGeom>
            </p:spPr>
          </p:pic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71F889B-D29A-4872-BB22-62B69AD86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0435" y="2601020"/>
              <a:ext cx="3005839" cy="1161227"/>
            </a:xfrm>
            <a:prstGeom prst="rect">
              <a:avLst/>
            </a:prstGeom>
          </p:spPr>
        </p:pic>
        <p:sp>
          <p:nvSpPr>
            <p:cNvPr id="42" name="Text Box 207">
              <a:extLst>
                <a:ext uri="{FF2B5EF4-FFF2-40B4-BE49-F238E27FC236}">
                  <a16:creationId xmlns:a16="http://schemas.microsoft.com/office/drawing/2014/main" id="{EA50BC3A-7484-4474-844C-170A59017D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0432" y="2186334"/>
              <a:ext cx="5610317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b">
              <a:spAutoFit/>
            </a:bodyPr>
            <a:lstStyle>
              <a:defPPr>
                <a:defRPr lang="en-US"/>
              </a:defPPr>
              <a:lvl1pPr algn="ctr" eaLnBrk="0" hangingPunct="0"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Epoxy type polymers with low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Tg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deposited </a:t>
              </a:r>
              <a:r>
                <a:rPr lang="en-US" sz="1400" b="1" dirty="0">
                  <a:solidFill>
                    <a:prstClr val="white"/>
                  </a:solidFill>
                </a:rPr>
                <a:t>via </a:t>
              </a:r>
              <a:r>
                <a:rPr lang="en-US" sz="1400" b="1" dirty="0" err="1">
                  <a:solidFill>
                    <a:prstClr val="white"/>
                  </a:solidFill>
                </a:rPr>
                <a:t>iCVD</a:t>
              </a:r>
              <a:r>
                <a:rPr lang="en-US" sz="1400" b="1" dirty="0">
                  <a:solidFill>
                    <a:prstClr val="white"/>
                  </a:solidFill>
                </a:rPr>
                <a:t> for thin </a:t>
              </a:r>
              <a:r>
                <a:rPr lang="en-US" sz="1400" b="1" dirty="0" err="1">
                  <a:solidFill>
                    <a:prstClr val="white"/>
                  </a:solidFill>
                </a:rPr>
                <a:t>bondlines</a:t>
              </a:r>
              <a:r>
                <a:rPr lang="en-US" sz="1400" b="1" dirty="0">
                  <a:solidFill>
                    <a:prstClr val="white"/>
                  </a:solidFill>
                </a:rPr>
                <a:t>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46604B5-27DE-4357-8D3E-CB81E1489CCE}"/>
                </a:ext>
              </a:extLst>
            </p:cNvPr>
            <p:cNvSpPr/>
            <p:nvPr/>
          </p:nvSpPr>
          <p:spPr bwMode="auto">
            <a:xfrm>
              <a:off x="3240435" y="2494112"/>
              <a:ext cx="3108422" cy="1259510"/>
            </a:xfrm>
            <a:prstGeom prst="rect">
              <a:avLst/>
            </a:prstGeom>
            <a:noFill/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93C40CB-AEE8-41D2-AE43-EB0F10E6347D}"/>
              </a:ext>
            </a:extLst>
          </p:cNvPr>
          <p:cNvGrpSpPr/>
          <p:nvPr/>
        </p:nvGrpSpPr>
        <p:grpSpPr>
          <a:xfrm>
            <a:off x="543766" y="2062047"/>
            <a:ext cx="2560275" cy="3913678"/>
            <a:chOff x="5722714" y="2276329"/>
            <a:chExt cx="2560275" cy="3913678"/>
          </a:xfrm>
        </p:grpSpPr>
        <p:sp>
          <p:nvSpPr>
            <p:cNvPr id="47" name="Text Box 207">
              <a:extLst>
                <a:ext uri="{FF2B5EF4-FFF2-40B4-BE49-F238E27FC236}">
                  <a16:creationId xmlns:a16="http://schemas.microsoft.com/office/drawing/2014/main" id="{A950C39A-1436-4A4A-B219-0AC4D60A47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0329" y="2276329"/>
              <a:ext cx="2307546" cy="44643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5495" tIns="37746" rIns="75495" bIns="37746" anchor="ctr">
              <a:noAutofit/>
            </a:bodyPr>
            <a:lstStyle>
              <a:defPPr>
                <a:defRPr lang="en-US"/>
              </a:defPPr>
              <a:lvl1pPr algn="ctr" defTabSz="415097" eaLnBrk="0" hangingPunct="0">
                <a:defRPr>
                  <a:solidFill>
                    <a:prstClr val="white"/>
                  </a:solidFill>
                  <a:latin typeface="Calibri"/>
                  <a:cs typeface="Calibri"/>
                </a:defRPr>
              </a:lvl1pPr>
            </a:lstStyle>
            <a:p>
              <a:r>
                <a:rPr lang="en-US" sz="1400" b="1" dirty="0"/>
                <a:t>Transparent plastic shell 1 mm </a:t>
              </a:r>
              <a:r>
                <a:rPr lang="en-US" sz="1400" b="1" dirty="0" err="1"/>
                <a:t>dia</a:t>
              </a:r>
              <a:r>
                <a:rPr lang="en-US" sz="1400" b="1" dirty="0"/>
                <a:t> made using </a:t>
              </a:r>
              <a:r>
                <a:rPr lang="en-US" sz="1400" b="1" dirty="0" err="1"/>
                <a:t>iCVD</a:t>
              </a:r>
              <a:endParaRPr lang="en-US" sz="1400" b="1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CB4CDC3-56EE-4E15-B6C5-C934BD2952DE}"/>
                </a:ext>
              </a:extLst>
            </p:cNvPr>
            <p:cNvGrpSpPr/>
            <p:nvPr/>
          </p:nvGrpSpPr>
          <p:grpSpPr>
            <a:xfrm>
              <a:off x="5722714" y="2674577"/>
              <a:ext cx="2560275" cy="3515430"/>
              <a:chOff x="5553915" y="2038275"/>
              <a:chExt cx="2560275" cy="351543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15188FC9-488E-48C4-BB6D-F2D89E5C0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04896" y="3243839"/>
                <a:ext cx="2334179" cy="2309866"/>
              </a:xfrm>
              <a:prstGeom prst="rect">
                <a:avLst/>
              </a:prstGeom>
            </p:spPr>
          </p:pic>
          <p:pic>
            <p:nvPicPr>
              <p:cNvPr id="50" name="Picture 4">
                <a:extLst>
                  <a:ext uri="{FF2B5EF4-FFF2-40B4-BE49-F238E27FC236}">
                    <a16:creationId xmlns:a16="http://schemas.microsoft.com/office/drawing/2014/main" id="{545DC10D-068E-4261-A656-7EF7B57837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978" t="-5386" r="-7404" b="-13336"/>
              <a:stretch/>
            </p:blipFill>
            <p:spPr bwMode="auto">
              <a:xfrm>
                <a:off x="5553915" y="2038275"/>
                <a:ext cx="2560275" cy="1652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89E1772C-96FE-43B9-935C-274ADA22D685}"/>
              </a:ext>
            </a:extLst>
          </p:cNvPr>
          <p:cNvSpPr/>
          <p:nvPr/>
        </p:nvSpPr>
        <p:spPr>
          <a:xfrm>
            <a:off x="546733" y="5743769"/>
            <a:ext cx="1767256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00" b="1" dirty="0"/>
              <a:t>Work by X. Lepro-Chavez, S. Baxamusa et al</a:t>
            </a:r>
          </a:p>
        </p:txBody>
      </p:sp>
    </p:spTree>
    <p:extLst>
      <p:ext uri="{BB962C8B-B14F-4D97-AF65-F5344CB8AC3E}">
        <p14:creationId xmlns:p14="http://schemas.microsoft.com/office/powerpoint/2010/main" val="1601078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68F7-BF03-4C69-8227-F19271E7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1" y="149963"/>
            <a:ext cx="8842158" cy="1005840"/>
          </a:xfrm>
        </p:spPr>
        <p:txBody>
          <a:bodyPr/>
          <a:lstStyle/>
          <a:p>
            <a:r>
              <a:rPr lang="en-US" sz="2400" dirty="0"/>
              <a:t>There are wide-ranging applications of ultra-low density foams in targets and we have a broad portfolio of new templating (&amp; nanowire freeze-extract) methods to make a variety of shapes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699E68-5986-454D-BEE9-72DF1522696E}"/>
              </a:ext>
            </a:extLst>
          </p:cNvPr>
          <p:cNvGrpSpPr/>
          <p:nvPr/>
        </p:nvGrpSpPr>
        <p:grpSpPr>
          <a:xfrm>
            <a:off x="2655461" y="1277392"/>
            <a:ext cx="2357782" cy="2165576"/>
            <a:chOff x="3460848" y="1251764"/>
            <a:chExt cx="2357782" cy="216557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D6CBEA-34F8-4490-A443-D38FC8A4749B}"/>
                </a:ext>
              </a:extLst>
            </p:cNvPr>
            <p:cNvSpPr txBox="1"/>
            <p:nvPr/>
          </p:nvSpPr>
          <p:spPr>
            <a:xfrm>
              <a:off x="3460849" y="1251764"/>
              <a:ext cx="1976628" cy="41341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5495" tIns="37746" rIns="75495" bIns="37746" anchor="ctr">
              <a:noAutofit/>
            </a:bodyPr>
            <a:lstStyle>
              <a:defPPr>
                <a:defRPr lang="en-US"/>
              </a:defPPr>
              <a:lvl1pPr algn="ctr" defTabSz="415097" eaLnBrk="0" hangingPunct="0">
                <a:defRPr>
                  <a:solidFill>
                    <a:prstClr val="white"/>
                  </a:solidFill>
                  <a:latin typeface="Calibri"/>
                  <a:cs typeface="Calibri"/>
                </a:defRPr>
              </a:lvl1pPr>
            </a:lstStyle>
            <a:p>
              <a:r>
                <a:rPr lang="en-US" sz="1400" b="1" dirty="0"/>
                <a:t>Advanced </a:t>
              </a:r>
              <a:br>
                <a:rPr lang="en-US" sz="1400" b="1" dirty="0"/>
              </a:br>
              <a:r>
                <a:rPr lang="en-US" sz="1400" b="1" dirty="0" err="1"/>
                <a:t>hohlraum</a:t>
              </a:r>
              <a:r>
                <a:rPr lang="en-US" sz="1400" b="1" dirty="0"/>
                <a:t> design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DF4C93-A4E6-46D1-B208-5E5515A2CF6B}"/>
                </a:ext>
              </a:extLst>
            </p:cNvPr>
            <p:cNvGrpSpPr/>
            <p:nvPr/>
          </p:nvGrpSpPr>
          <p:grpSpPr>
            <a:xfrm>
              <a:off x="3460848" y="1615600"/>
              <a:ext cx="2357782" cy="1801740"/>
              <a:chOff x="3460849" y="1848638"/>
              <a:chExt cx="2357782" cy="180174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78C7D5B-4C43-4548-8C20-FE8BF9FB427E}"/>
                  </a:ext>
                </a:extLst>
              </p:cNvPr>
              <p:cNvSpPr/>
              <p:nvPr/>
            </p:nvSpPr>
            <p:spPr bwMode="auto">
              <a:xfrm>
                <a:off x="3460849" y="1898094"/>
                <a:ext cx="1976628" cy="15659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" name="Picture 7">
                <a:extLst>
                  <a:ext uri="{FF2B5EF4-FFF2-40B4-BE49-F238E27FC236}">
                    <a16:creationId xmlns:a16="http://schemas.microsoft.com/office/drawing/2014/main" id="{29B99BF5-C3B5-4110-A8EC-6271C12493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8" t="9915" r="48125" b="10909"/>
              <a:stretch>
                <a:fillRect/>
              </a:stretch>
            </p:blipFill>
            <p:spPr bwMode="auto">
              <a:xfrm>
                <a:off x="3460850" y="1848638"/>
                <a:ext cx="1777376" cy="1801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2F074C-568A-4930-85E6-27E771CCBF47}"/>
                  </a:ext>
                </a:extLst>
              </p:cNvPr>
              <p:cNvSpPr txBox="1"/>
              <p:nvPr/>
            </p:nvSpPr>
            <p:spPr>
              <a:xfrm>
                <a:off x="4968948" y="2153474"/>
                <a:ext cx="71045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err="1"/>
                  <a:t>hohlraum</a:t>
                </a:r>
                <a:endParaRPr lang="en-US" sz="900" b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1D1C5B7-8E53-4266-B07B-D8C8E052E0EA}"/>
                  </a:ext>
                </a:extLst>
              </p:cNvPr>
              <p:cNvSpPr txBox="1"/>
              <p:nvPr/>
            </p:nvSpPr>
            <p:spPr>
              <a:xfrm>
                <a:off x="5016807" y="2397548"/>
                <a:ext cx="6142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/>
                  <a:t>capsule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D203CA-D333-431D-B714-1AE18D330348}"/>
                  </a:ext>
                </a:extLst>
              </p:cNvPr>
              <p:cNvSpPr txBox="1"/>
              <p:nvPr/>
            </p:nvSpPr>
            <p:spPr>
              <a:xfrm>
                <a:off x="5016807" y="2784962"/>
                <a:ext cx="801824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/>
                  <a:t>foams of different density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02BC0083-1D85-4E1C-9D77-0237FC5C10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95652" y="2089344"/>
                <a:ext cx="206140" cy="114380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94C734A-6886-442E-830A-689BBA7E97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90487" y="2367328"/>
                <a:ext cx="529390" cy="124294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B1333BB-97B3-4E9A-B9C8-1E3D83685CF4}"/>
                  </a:ext>
                </a:extLst>
              </p:cNvPr>
              <p:cNvCxnSpPr>
                <a:cxnSpLocks/>
                <a:stCxn id="15" idx="1"/>
              </p:cNvCxnSpPr>
              <p:nvPr/>
            </p:nvCxnSpPr>
            <p:spPr>
              <a:xfrm flipH="1">
                <a:off x="4350535" y="3038878"/>
                <a:ext cx="666272" cy="0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6EDF509E-0BFA-4E24-8BE0-0247482A8F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22776" y="2872082"/>
                <a:ext cx="368449" cy="128676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4559DD7-5147-4099-B25F-1A7ED5B725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29395" y="3000758"/>
                <a:ext cx="469327" cy="271040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B9ED9D14-A2DE-4633-8167-5B0664A2D2E8}"/>
                  </a:ext>
                </a:extLst>
              </p:cNvPr>
              <p:cNvCxnSpPr>
                <a:cxnSpLocks/>
                <a:stCxn id="15" idx="1"/>
              </p:cNvCxnSpPr>
              <p:nvPr/>
            </p:nvCxnSpPr>
            <p:spPr>
              <a:xfrm flipH="1">
                <a:off x="4842117" y="3038878"/>
                <a:ext cx="174690" cy="322689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C5CFE7C-6421-45D2-8701-6AA688333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117" y="5472349"/>
            <a:ext cx="1573250" cy="117993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0598BBC-2ED9-404F-A199-5159F1F5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7" y="4869060"/>
            <a:ext cx="2229032" cy="178322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B6232533-26A0-4D19-90D8-2FCBE962D602}"/>
              </a:ext>
            </a:extLst>
          </p:cNvPr>
          <p:cNvGrpSpPr/>
          <p:nvPr/>
        </p:nvGrpSpPr>
        <p:grpSpPr>
          <a:xfrm>
            <a:off x="367228" y="1260138"/>
            <a:ext cx="2066814" cy="1972043"/>
            <a:chOff x="1175065" y="1495770"/>
            <a:chExt cx="2066814" cy="1972043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AE0C54C-B1E7-4D60-9781-92DF090D2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5065" y="1913256"/>
              <a:ext cx="2066814" cy="1554557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FCD7FA0-1A58-41F4-845C-795B7A8FA573}"/>
                </a:ext>
              </a:extLst>
            </p:cNvPr>
            <p:cNvSpPr txBox="1"/>
            <p:nvPr/>
          </p:nvSpPr>
          <p:spPr>
            <a:xfrm>
              <a:off x="1175065" y="1495770"/>
              <a:ext cx="2066813" cy="41341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5495" tIns="37746" rIns="75495" bIns="37746" anchor="ctr">
              <a:noAutofit/>
            </a:bodyPr>
            <a:lstStyle>
              <a:defPPr>
                <a:defRPr lang="en-US"/>
              </a:defPPr>
              <a:lvl1pPr algn="ctr" defTabSz="415097" eaLnBrk="0" hangingPunct="0">
                <a:defRPr>
                  <a:solidFill>
                    <a:prstClr val="white"/>
                  </a:solidFill>
                  <a:latin typeface="Calibri"/>
                  <a:cs typeface="Calibri"/>
                </a:defRPr>
              </a:lvl1pPr>
            </a:lstStyle>
            <a:p>
              <a:r>
                <a:rPr lang="en-US" sz="1400" b="1" dirty="0"/>
                <a:t>Specialized foam-lined </a:t>
              </a:r>
              <a:r>
                <a:rPr lang="en-US" sz="1400" b="1" dirty="0" err="1"/>
                <a:t>hohlraums</a:t>
              </a:r>
              <a:endParaRPr lang="en-US" sz="1400" b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4CE47E1-1051-4612-8CF2-4F4F4EF56081}"/>
              </a:ext>
            </a:extLst>
          </p:cNvPr>
          <p:cNvGrpSpPr/>
          <p:nvPr/>
        </p:nvGrpSpPr>
        <p:grpSpPr>
          <a:xfrm>
            <a:off x="4820250" y="1273970"/>
            <a:ext cx="4018370" cy="2003492"/>
            <a:chOff x="4820250" y="1273970"/>
            <a:chExt cx="4018370" cy="200349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C8A98FC-1836-4940-B4BC-FC349AE09489}"/>
                </a:ext>
              </a:extLst>
            </p:cNvPr>
            <p:cNvGrpSpPr/>
            <p:nvPr/>
          </p:nvGrpSpPr>
          <p:grpSpPr>
            <a:xfrm>
              <a:off x="4820250" y="1273970"/>
              <a:ext cx="4018369" cy="2003492"/>
              <a:chOff x="4444636" y="1342030"/>
              <a:chExt cx="4018369" cy="200349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4ADD62-7262-43D6-871E-484610C68D90}"/>
                  </a:ext>
                </a:extLst>
              </p:cNvPr>
              <p:cNvSpPr txBox="1"/>
              <p:nvPr/>
            </p:nvSpPr>
            <p:spPr>
              <a:xfrm>
                <a:off x="4450494" y="1342030"/>
                <a:ext cx="4012511" cy="413293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5495" tIns="37746" rIns="75495" bIns="37746" anchor="ctr">
                <a:noAutofit/>
              </a:bodyPr>
              <a:lstStyle>
                <a:defPPr>
                  <a:defRPr lang="en-US"/>
                </a:defPPr>
                <a:lvl1pPr algn="ctr" defTabSz="415097" eaLnBrk="0" hangingPunct="0">
                  <a:defRPr>
                    <a:solidFill>
                      <a:prstClr val="white"/>
                    </a:solidFill>
                    <a:latin typeface="Calibri"/>
                    <a:cs typeface="Calibri"/>
                  </a:defRPr>
                </a:lvl1pPr>
              </a:lstStyle>
              <a:p>
                <a:r>
                  <a:rPr lang="en-US" sz="1400" b="1" dirty="0"/>
                  <a:t>Foam shells for interfacing with capsules</a:t>
                </a: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49AAEC3E-EC3B-4BC1-B401-113C0385C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4636" y="1761116"/>
                <a:ext cx="1876265" cy="1584406"/>
              </a:xfrm>
              <a:prstGeom prst="rect">
                <a:avLst/>
              </a:prstGeom>
            </p:spPr>
          </p:pic>
        </p:grpSp>
        <p:pic>
          <p:nvPicPr>
            <p:cNvPr id="34" name="Picture 2" descr="C:\Users\casey21\Desktop\WorkDirectory\HydroGrowth Radiography\FixingtheTent\I_Cap_KeyHGR_FoamShell\targets\IMG_0091.JPG">
              <a:extLst>
                <a:ext uri="{FF2B5EF4-FFF2-40B4-BE49-F238E27FC236}">
                  <a16:creationId xmlns:a16="http://schemas.microsoft.com/office/drawing/2014/main" id="{870082F9-8755-4B48-B552-DE737A967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557" y="1677625"/>
              <a:ext cx="2132063" cy="1599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ECD37F-E803-4E53-9345-DF368F0AEBB3}"/>
              </a:ext>
            </a:extLst>
          </p:cNvPr>
          <p:cNvGrpSpPr/>
          <p:nvPr/>
        </p:nvGrpSpPr>
        <p:grpSpPr>
          <a:xfrm>
            <a:off x="336857" y="3547296"/>
            <a:ext cx="8321292" cy="3026616"/>
            <a:chOff x="336857" y="3547296"/>
            <a:chExt cx="8321292" cy="30266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BA544A1-87D1-4137-9678-0891BCC9A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6858" y="3976609"/>
              <a:ext cx="4533702" cy="83347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4132D6D-C254-4197-B7D7-D27E970D4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96780" y="3950127"/>
              <a:ext cx="1492558" cy="1299372"/>
            </a:xfrm>
            <a:prstGeom prst="rect">
              <a:avLst/>
            </a:prstGeom>
          </p:spPr>
        </p:pic>
        <p:pic>
          <p:nvPicPr>
            <p:cNvPr id="50" name="Picture 49" descr="E:\microscope\Monika\liner1\after etch\liner1_afteretch_01.tif">
              <a:extLst>
                <a:ext uri="{FF2B5EF4-FFF2-40B4-BE49-F238E27FC236}">
                  <a16:creationId xmlns:a16="http://schemas.microsoft.com/office/drawing/2014/main" id="{A76798EC-F505-4A00-AA9B-62C16EF30C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1" r="13665" b="4060"/>
            <a:stretch/>
          </p:blipFill>
          <p:spPr bwMode="auto">
            <a:xfrm>
              <a:off x="6937118" y="3950127"/>
              <a:ext cx="1573249" cy="1490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E7DB727-9D85-44F9-A115-8880F640C708}"/>
                </a:ext>
              </a:extLst>
            </p:cNvPr>
            <p:cNvSpPr txBox="1"/>
            <p:nvPr/>
          </p:nvSpPr>
          <p:spPr>
            <a:xfrm>
              <a:off x="7653835" y="6257499"/>
              <a:ext cx="1004314" cy="215444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27mg/cc </a:t>
              </a:r>
              <a:r>
                <a:rPr lang="en-US" sz="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tantala</a:t>
              </a:r>
              <a:endParaRPr lang="en-US" sz="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F46D4CE-61C5-4C43-99C7-D7180C09B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71" r="39"/>
            <a:stretch/>
          </p:blipFill>
          <p:spPr>
            <a:xfrm>
              <a:off x="2655461" y="4790685"/>
              <a:ext cx="2215099" cy="178322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A5DFC7-DA23-4455-8B6B-01B29E23C07E}"/>
                </a:ext>
              </a:extLst>
            </p:cNvPr>
            <p:cNvSpPr txBox="1"/>
            <p:nvPr/>
          </p:nvSpPr>
          <p:spPr>
            <a:xfrm>
              <a:off x="336857" y="3571646"/>
              <a:ext cx="4533702" cy="41341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5495" tIns="37746" rIns="75495" bIns="37746" anchor="ctr">
              <a:noAutofit/>
            </a:bodyPr>
            <a:lstStyle>
              <a:defPPr>
                <a:defRPr lang="en-US"/>
              </a:defPPr>
              <a:lvl1pPr algn="ctr" defTabSz="415097" eaLnBrk="0" hangingPunct="0">
                <a:defRPr>
                  <a:solidFill>
                    <a:prstClr val="white"/>
                  </a:solidFill>
                  <a:latin typeface="Calibri"/>
                  <a:cs typeface="Calibri"/>
                </a:defRPr>
              </a:lvl1pPr>
            </a:lstStyle>
            <a:p>
              <a:r>
                <a:rPr lang="en-US" sz="1400" b="1" dirty="0"/>
                <a:t>Low density foams using 2PP writing yield unique microstructures and designer shapes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0EDE3C-A8FE-4879-A7EF-535AAB788E73}"/>
                </a:ext>
              </a:extLst>
            </p:cNvPr>
            <p:cNvSpPr txBox="1"/>
            <p:nvPr/>
          </p:nvSpPr>
          <p:spPr>
            <a:xfrm>
              <a:off x="5296777" y="3547296"/>
              <a:ext cx="3213589" cy="41341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5495" tIns="37746" rIns="75495" bIns="37746" anchor="ctr">
              <a:noAutofit/>
            </a:bodyPr>
            <a:lstStyle>
              <a:defPPr>
                <a:defRPr lang="en-US"/>
              </a:defPPr>
              <a:lvl1pPr algn="ctr" defTabSz="415097" eaLnBrk="0" hangingPunct="0">
                <a:defRPr>
                  <a:solidFill>
                    <a:prstClr val="white"/>
                  </a:solidFill>
                  <a:latin typeface="Calibri"/>
                  <a:cs typeface="Calibri"/>
                </a:defRPr>
              </a:lvl1pPr>
            </a:lstStyle>
            <a:p>
              <a:r>
                <a:rPr lang="en-US" sz="1400" b="1" dirty="0"/>
                <a:t>Foams fabricated using </a:t>
              </a:r>
              <a:r>
                <a:rPr lang="en-US" sz="1400" b="1" dirty="0" err="1"/>
                <a:t>nano</a:t>
              </a:r>
              <a:r>
                <a:rPr lang="en-US" sz="1400" b="1" dirty="0"/>
                <a:t>-porous Au as a template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C61BDB21-184E-4C0A-B214-41D1208D036D}"/>
                </a:ext>
              </a:extLst>
            </p:cNvPr>
            <p:cNvSpPr/>
            <p:nvPr/>
          </p:nvSpPr>
          <p:spPr bwMode="auto">
            <a:xfrm>
              <a:off x="6789335" y="4668747"/>
              <a:ext cx="147781" cy="230820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37DED56-5970-40C2-931F-D7CA2CE9CE6D}"/>
                </a:ext>
              </a:extLst>
            </p:cNvPr>
            <p:cNvSpPr/>
            <p:nvPr/>
          </p:nvSpPr>
          <p:spPr>
            <a:xfrm>
              <a:off x="6789335" y="5396055"/>
              <a:ext cx="1310569" cy="24622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/>
                <a:t>Work by M. Biener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4E74A8-5B06-491D-A28E-A54601DBEF13}"/>
                </a:ext>
              </a:extLst>
            </p:cNvPr>
            <p:cNvSpPr txBox="1"/>
            <p:nvPr/>
          </p:nvSpPr>
          <p:spPr>
            <a:xfrm>
              <a:off x="3025535" y="6272978"/>
              <a:ext cx="16994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Oakdale, Wed 1:30pm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1FEB27D-5515-4C7E-BEEB-9D8575DE1A9B}"/>
              </a:ext>
            </a:extLst>
          </p:cNvPr>
          <p:cNvSpPr txBox="1"/>
          <p:nvPr/>
        </p:nvSpPr>
        <p:spPr>
          <a:xfrm>
            <a:off x="2938004" y="6598018"/>
            <a:ext cx="3565434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 dirty="0"/>
              <a:t>Also Fears, Thurs 3:10pm on nanowire foams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1C378E66-6E0E-473C-A40D-0AF167E495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6778" y="5303672"/>
            <a:ext cx="1492557" cy="1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60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DB6B8B-CD2C-4EB6-BC54-17381CD15C61}"/>
              </a:ext>
            </a:extLst>
          </p:cNvPr>
          <p:cNvSpPr/>
          <p:nvPr/>
        </p:nvSpPr>
        <p:spPr bwMode="auto">
          <a:xfrm>
            <a:off x="2911876" y="2266201"/>
            <a:ext cx="3364637" cy="306927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EAEE8-845B-4E76-9C98-59760016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81" y="130918"/>
            <a:ext cx="8229600" cy="1005840"/>
          </a:xfrm>
        </p:spPr>
        <p:txBody>
          <a:bodyPr/>
          <a:lstStyle/>
          <a:p>
            <a:r>
              <a:rPr lang="en-US" sz="3200" dirty="0"/>
              <a:t>Cryogenic ice team has been instrumental in enabling and sustaining a </a:t>
            </a:r>
            <a:r>
              <a:rPr lang="en-US" sz="3200" i="1" dirty="0"/>
              <a:t>layered shot per week</a:t>
            </a:r>
            <a:endParaRPr lang="en-US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C53D3D-5418-4AA4-A220-2B8A15CC6108}"/>
              </a:ext>
            </a:extLst>
          </p:cNvPr>
          <p:cNvSpPr txBox="1"/>
          <p:nvPr/>
        </p:nvSpPr>
        <p:spPr>
          <a:xfrm>
            <a:off x="0" y="1400170"/>
            <a:ext cx="914400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Layered shot rate has been near double over the past 2 years despite more non-standard targets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D0743B-012A-46CA-A795-6D0E001B1220}"/>
              </a:ext>
            </a:extLst>
          </p:cNvPr>
          <p:cNvGrpSpPr/>
          <p:nvPr/>
        </p:nvGrpSpPr>
        <p:grpSpPr>
          <a:xfrm>
            <a:off x="265649" y="1815738"/>
            <a:ext cx="2292753" cy="4637232"/>
            <a:chOff x="2926160" y="1895637"/>
            <a:chExt cx="2292753" cy="46372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583FE39-172C-415D-A869-82BED66B62DB}"/>
                </a:ext>
              </a:extLst>
            </p:cNvPr>
            <p:cNvGrpSpPr/>
            <p:nvPr/>
          </p:nvGrpSpPr>
          <p:grpSpPr>
            <a:xfrm>
              <a:off x="2926160" y="2346100"/>
              <a:ext cx="2292753" cy="2571726"/>
              <a:chOff x="2591821" y="2328445"/>
              <a:chExt cx="2292753" cy="257172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CB3FF98-1B15-4823-9103-C9B3D3BFA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67485" y="2328445"/>
                <a:ext cx="2217089" cy="122148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681450-4207-4D4D-84CC-8A81CA317754}"/>
                  </a:ext>
                </a:extLst>
              </p:cNvPr>
              <p:cNvSpPr txBox="1"/>
              <p:nvPr/>
            </p:nvSpPr>
            <p:spPr>
              <a:xfrm>
                <a:off x="2591821" y="2344411"/>
                <a:ext cx="223060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RRI (refraction enhanced imaging)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F1540E8-6F29-4999-9B0A-79798B066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53967" y="3561596"/>
                <a:ext cx="2217088" cy="133857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EEF25B3-D1CF-4071-A45A-D7CB75F0B903}"/>
                  </a:ext>
                </a:extLst>
              </p:cNvPr>
              <p:cNvSpPr txBox="1"/>
              <p:nvPr/>
            </p:nvSpPr>
            <p:spPr>
              <a:xfrm>
                <a:off x="2604925" y="3541522"/>
                <a:ext cx="148927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Compton Radiography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D6809B-86C0-4A07-A9B9-FB337993ED95}"/>
                </a:ext>
              </a:extLst>
            </p:cNvPr>
            <p:cNvSpPr txBox="1"/>
            <p:nvPr/>
          </p:nvSpPr>
          <p:spPr>
            <a:xfrm>
              <a:off x="3001823" y="1895637"/>
              <a:ext cx="2217089" cy="52857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5495" tIns="37746" rIns="75495" bIns="37746" anchor="ctr">
              <a:noAutofit/>
            </a:bodyPr>
            <a:lstStyle>
              <a:defPPr>
                <a:defRPr lang="en-US"/>
              </a:defPPr>
              <a:lvl1pPr algn="ctr" defTabSz="415097" eaLnBrk="0" hangingPunct="0">
                <a:defRPr>
                  <a:solidFill>
                    <a:prstClr val="white"/>
                  </a:solidFill>
                  <a:latin typeface="Calibri"/>
                  <a:cs typeface="Calibri"/>
                </a:defRPr>
              </a:lvl1pPr>
            </a:lstStyle>
            <a:p>
              <a:r>
                <a:rPr lang="en-US" sz="1400" b="1" dirty="0"/>
                <a:t>HT layers in targets for new imaging approaches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FF3AB9-63B1-4F2B-881D-25F128CB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8306" y="4870053"/>
              <a:ext cx="2217088" cy="166281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A8E9D3-CCC0-43B2-B7C2-49357A304AE3}"/>
                </a:ext>
              </a:extLst>
            </p:cNvPr>
            <p:cNvSpPr txBox="1"/>
            <p:nvPr/>
          </p:nvSpPr>
          <p:spPr>
            <a:xfrm>
              <a:off x="2981546" y="4870053"/>
              <a:ext cx="22306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CBI (crystal backlit imaging)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D43E361-92B6-40C9-A637-C3CC89A864BB}"/>
              </a:ext>
            </a:extLst>
          </p:cNvPr>
          <p:cNvGrpSpPr/>
          <p:nvPr/>
        </p:nvGrpSpPr>
        <p:grpSpPr>
          <a:xfrm>
            <a:off x="2854527" y="1860207"/>
            <a:ext cx="3439897" cy="3468974"/>
            <a:chOff x="5472879" y="1909689"/>
            <a:chExt cx="3439897" cy="346897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697B9E7-7D61-41CD-91C2-77B974F7CFDE}"/>
                </a:ext>
              </a:extLst>
            </p:cNvPr>
            <p:cNvGrpSpPr/>
            <p:nvPr/>
          </p:nvGrpSpPr>
          <p:grpSpPr>
            <a:xfrm>
              <a:off x="5472879" y="1909689"/>
              <a:ext cx="3439897" cy="3468974"/>
              <a:chOff x="5472879" y="1909689"/>
              <a:chExt cx="3439897" cy="346897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72CCC49-BB18-4A50-A58C-33B6CD364DAE}"/>
                  </a:ext>
                </a:extLst>
              </p:cNvPr>
              <p:cNvGrpSpPr/>
              <p:nvPr/>
            </p:nvGrpSpPr>
            <p:grpSpPr>
              <a:xfrm>
                <a:off x="5515744" y="3871779"/>
                <a:ext cx="3391270" cy="1506884"/>
                <a:chOff x="4703668" y="1825886"/>
                <a:chExt cx="3696106" cy="1792886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8EB2F13-C45D-4524-9658-400E168678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03668" y="1825886"/>
                  <a:ext cx="1848053" cy="1792886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478D67C-DA99-46B9-B139-BF4F91520B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51721" y="1825886"/>
                  <a:ext cx="1848053" cy="1792886"/>
                </a:xfrm>
                <a:prstGeom prst="rect">
                  <a:avLst/>
                </a:prstGeom>
              </p:spPr>
            </p:pic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C2B2650-F994-4BD4-91A5-9F9D0D4792B5}"/>
                  </a:ext>
                </a:extLst>
              </p:cNvPr>
              <p:cNvSpPr txBox="1"/>
              <p:nvPr/>
            </p:nvSpPr>
            <p:spPr>
              <a:xfrm>
                <a:off x="5515744" y="1909689"/>
                <a:ext cx="3391270" cy="403252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5495" tIns="37746" rIns="75495" bIns="37746" anchor="ctr">
                <a:noAutofit/>
              </a:bodyPr>
              <a:lstStyle>
                <a:defPPr>
                  <a:defRPr lang="en-US"/>
                </a:defPPr>
                <a:lvl1pPr algn="ctr" defTabSz="415097" eaLnBrk="0" hangingPunct="0">
                  <a:defRPr>
                    <a:solidFill>
                      <a:prstClr val="white"/>
                    </a:solidFill>
                    <a:latin typeface="Calibri"/>
                    <a:cs typeface="Calibri"/>
                  </a:defRPr>
                </a:lvl1pPr>
              </a:lstStyle>
              <a:p>
                <a:r>
                  <a:rPr lang="en-US" sz="1400" b="1" dirty="0"/>
                  <a:t>‘Fang’ target with a minimal side-view     (no starburst arc)</a:t>
                </a: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27FFCA4-B5F1-4D70-B10F-504BF92F91E6}"/>
                  </a:ext>
                </a:extLst>
              </p:cNvPr>
              <p:cNvGrpSpPr/>
              <p:nvPr/>
            </p:nvGrpSpPr>
            <p:grpSpPr>
              <a:xfrm>
                <a:off x="5472879" y="2318153"/>
                <a:ext cx="3439897" cy="1343674"/>
                <a:chOff x="5437771" y="2215503"/>
                <a:chExt cx="3439897" cy="1343674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6843227-1AD0-4AA7-A905-3E4BB5E962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38944" y="2215503"/>
                  <a:ext cx="1538724" cy="1297792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5B7C854D-62F7-4B07-BE9E-D72FFA765E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37771" y="2262796"/>
                  <a:ext cx="1585639" cy="1296381"/>
                </a:xfrm>
                <a:prstGeom prst="rect">
                  <a:avLst/>
                </a:prstGeom>
              </p:spPr>
            </p:pic>
            <p:sp>
              <p:nvSpPr>
                <p:cNvPr id="45" name="Arrow: Right 44">
                  <a:extLst>
                    <a:ext uri="{FF2B5EF4-FFF2-40B4-BE49-F238E27FC236}">
                      <a16:creationId xmlns:a16="http://schemas.microsoft.com/office/drawing/2014/main" id="{1D30C361-AA55-4412-8EEC-21F708D6236B}"/>
                    </a:ext>
                  </a:extLst>
                </p:cNvPr>
                <p:cNvSpPr/>
                <p:nvPr/>
              </p:nvSpPr>
              <p:spPr bwMode="auto">
                <a:xfrm>
                  <a:off x="7023410" y="2694917"/>
                  <a:ext cx="315534" cy="291932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bg1">
                        <a:lumMod val="65000"/>
                        <a:tint val="66000"/>
                        <a:satMod val="160000"/>
                      </a:schemeClr>
                    </a:gs>
                    <a:gs pos="50000">
                      <a:schemeClr val="bg1">
                        <a:lumMod val="65000"/>
                        <a:tint val="44500"/>
                        <a:satMod val="160000"/>
                      </a:schemeClr>
                    </a:gs>
                    <a:gs pos="100000">
                      <a:schemeClr val="bg1">
                        <a:lumMod val="65000"/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ln>
                  <a:solidFill>
                    <a:schemeClr val="accent1">
                      <a:lumMod val="75000"/>
                    </a:schemeClr>
                  </a:solidFill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21A3531-CA02-4504-BB2A-9947DE4BB717}"/>
                </a:ext>
              </a:extLst>
            </p:cNvPr>
            <p:cNvSpPr/>
            <p:nvPr/>
          </p:nvSpPr>
          <p:spPr bwMode="auto">
            <a:xfrm rot="19707619">
              <a:off x="6675875" y="2322603"/>
              <a:ext cx="331028" cy="657499"/>
            </a:xfrm>
            <a:prstGeom prst="ellipse">
              <a:avLst/>
            </a:prstGeom>
            <a:noFill/>
            <a:ln>
              <a:solidFill>
                <a:srgbClr val="0000CC"/>
              </a:solidFill>
              <a:prstDash val="dash"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51FDE7B-96C8-4AAA-987B-1C3C4EF7B581}"/>
                </a:ext>
              </a:extLst>
            </p:cNvPr>
            <p:cNvSpPr/>
            <p:nvPr/>
          </p:nvSpPr>
          <p:spPr bwMode="auto">
            <a:xfrm rot="19707619">
              <a:off x="8515479" y="2298420"/>
              <a:ext cx="331028" cy="657499"/>
            </a:xfrm>
            <a:prstGeom prst="ellipse">
              <a:avLst/>
            </a:prstGeom>
            <a:noFill/>
            <a:ln>
              <a:solidFill>
                <a:srgbClr val="0000CC"/>
              </a:solidFill>
              <a:prstDash val="dash"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DD11A56-5CEF-45AA-920D-9B16DDE9EB0A}"/>
              </a:ext>
            </a:extLst>
          </p:cNvPr>
          <p:cNvSpPr txBox="1"/>
          <p:nvPr/>
        </p:nvSpPr>
        <p:spPr>
          <a:xfrm>
            <a:off x="265649" y="3618808"/>
            <a:ext cx="1699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Kroll, Thurs 2:30pm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FC5077-8356-4865-96EE-C669AF1D2F00}"/>
              </a:ext>
            </a:extLst>
          </p:cNvPr>
          <p:cNvGrpSpPr/>
          <p:nvPr/>
        </p:nvGrpSpPr>
        <p:grpSpPr>
          <a:xfrm>
            <a:off x="6508295" y="1860465"/>
            <a:ext cx="2455125" cy="4881503"/>
            <a:chOff x="6508295" y="1860465"/>
            <a:chExt cx="2455125" cy="48815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35BD773-90AA-4276-9D5E-B5B719A57364}"/>
                </a:ext>
              </a:extLst>
            </p:cNvPr>
            <p:cNvGrpSpPr/>
            <p:nvPr/>
          </p:nvGrpSpPr>
          <p:grpSpPr>
            <a:xfrm>
              <a:off x="6508295" y="1860465"/>
              <a:ext cx="2438418" cy="2778201"/>
              <a:chOff x="282402" y="1874303"/>
              <a:chExt cx="2438418" cy="277820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F9E38F7-0550-4DB4-9B2E-964AE53D7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2402" y="2465851"/>
                <a:ext cx="2438418" cy="2186653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360FA36-CAC4-4D18-900C-3DFFEEAD32F1}"/>
                  </a:ext>
                </a:extLst>
              </p:cNvPr>
              <p:cNvSpPr txBox="1"/>
              <p:nvPr/>
            </p:nvSpPr>
            <p:spPr>
              <a:xfrm>
                <a:off x="303432" y="1874303"/>
                <a:ext cx="2417387" cy="591548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5495" tIns="37746" rIns="75495" bIns="37746" anchor="ctr">
                <a:noAutofit/>
              </a:bodyPr>
              <a:lstStyle>
                <a:defPPr>
                  <a:defRPr lang="en-US"/>
                </a:defPPr>
                <a:lvl1pPr algn="ctr" defTabSz="415097" eaLnBrk="0" hangingPunct="0">
                  <a:defRPr>
                    <a:solidFill>
                      <a:prstClr val="white"/>
                    </a:solidFill>
                    <a:latin typeface="Calibri"/>
                    <a:cs typeface="Calibri"/>
                  </a:defRPr>
                </a:lvl1pPr>
              </a:lstStyle>
              <a:p>
                <a:r>
                  <a:rPr lang="en-US" sz="1400" b="1" dirty="0"/>
                  <a:t>Fielding a target with 2um required careful gas handling procedures (pump-purge, </a:t>
                </a:r>
                <a:r>
                  <a:rPr lang="en-US" sz="1400" b="1" dirty="0" err="1"/>
                  <a:t>etc</a:t>
                </a:r>
                <a:r>
                  <a:rPr lang="en-US" sz="1400" b="1" dirty="0"/>
                  <a:t>)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D371AD-D776-44AA-A33E-0E491130267D}"/>
                  </a:ext>
                </a:extLst>
              </p:cNvPr>
              <p:cNvSpPr txBox="1"/>
              <p:nvPr/>
            </p:nvSpPr>
            <p:spPr>
              <a:xfrm>
                <a:off x="2036208" y="4361239"/>
                <a:ext cx="63597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2um FT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548E873A-EE74-4F34-90C8-544B05FC6E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40082" y="4476655"/>
                <a:ext cx="399436" cy="71258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55B35A-78D1-4BDB-BE50-2DDCF56A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12616" y="4638666"/>
              <a:ext cx="2450804" cy="2103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16827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DS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5" id="{8D61C7CF-5F29-8C46-B857-1022ABB96075}" vid="{8A5A4048-A3FD-404D-8CFB-71DCD4DE04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2833</TotalTime>
  <Words>1141</Words>
  <Application>Microsoft Macintosh PowerPoint</Application>
  <PresentationFormat>On-screen Show (4:3)</PresentationFormat>
  <Paragraphs>209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Lucida Grande</vt:lpstr>
      <vt:lpstr>Wingdings</vt:lpstr>
      <vt:lpstr>Wingdings 2</vt:lpstr>
      <vt:lpstr>2015_PPT_UNC_DS_V2</vt:lpstr>
      <vt:lpstr>Overview of Materials Developments In the Target Fabrication Group at LLNL</vt:lpstr>
      <vt:lpstr>LLNL Target Fab S&amp;T retains a dedicated pool of experts.  It leverages capabilities in other directorates as well as maintains close collaborations with external partner institutions</vt:lpstr>
      <vt:lpstr>Our mission is to pursue both long-term and short-term R&amp;D based on Physics priorities</vt:lpstr>
      <vt:lpstr>We have embarked on a number of key initiatives to develop necessary materials and technologies for upcoming and future targets </vt:lpstr>
      <vt:lpstr>HDC capsules with nanocrystalline (NCD) structure were produced recently and shot on NIF for the first time</vt:lpstr>
      <vt:lpstr>We are developing new methods for making hollow spheres through deposition of thick, dense, leak-tight metal coatings with low stress</vt:lpstr>
      <vt:lpstr>Beyond the demonstration of transparent capsules, iCVD is being used for exploring nano-bonding</vt:lpstr>
      <vt:lpstr>There are wide-ranging applications of ultra-low density foams in targets and we have a broad portfolio of new templating (&amp; nanowire freeze-extract) methods to make a variety of shapes  </vt:lpstr>
      <vt:lpstr>Cryogenic ice team has been instrumental in enabling and sustaining a layered shot per week</vt:lpstr>
      <vt:lpstr>S&amp;T team has been expanding our capabilities for making high quality layers at a range of ice thicknesses with good modal control</vt:lpstr>
      <vt:lpstr>We continue to work on the high degree of cleanliness required for targets, both on characterization and mitigation of flaws that can potentially affect capsule implosion</vt:lpstr>
      <vt:lpstr>When needed, we leverage LLNL site-wide capabilities as well as advocate for their continued upgrade &amp; expansion</vt:lpstr>
      <vt:lpstr>Targets S&amp;T project portfolio seeks to have relevant impact on HED/ICF program while seeking to explore underlying science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Should not exceed two lines</dc:title>
  <dc:creator>Chavez, Brian Andrew</dc:creator>
  <cp:lastModifiedBy>Microsoft Office User</cp:lastModifiedBy>
  <cp:revision>112</cp:revision>
  <cp:lastPrinted>2019-03-21T14:07:03Z</cp:lastPrinted>
  <dcterms:created xsi:type="dcterms:W3CDTF">2018-01-31T18:15:21Z</dcterms:created>
  <dcterms:modified xsi:type="dcterms:W3CDTF">2019-04-23T01:57:39Z</dcterms:modified>
</cp:coreProperties>
</file>