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theme/themeOverride5.xml" ContentType="application/vnd.openxmlformats-officedocument.themeOverride+xml"/>
  <Override PartName="/ppt/notesSlides/notesSlide6.xml" ContentType="application/vnd.openxmlformats-officedocument.presentationml.notesSlide+xml"/>
  <Override PartName="/ppt/theme/themeOverride6.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7.xml" ContentType="application/vnd.openxmlformats-officedocument.themeOverride+xml"/>
  <Override PartName="/ppt/notesSlides/notesSlide9.xml" ContentType="application/vnd.openxmlformats-officedocument.presentationml.notesSlide+xml"/>
  <Override PartName="/ppt/theme/themeOverride8.xml" ContentType="application/vnd.openxmlformats-officedocument.themeOverride+xml"/>
  <Override PartName="/ppt/notesSlides/notesSlide10.xml" ContentType="application/vnd.openxmlformats-officedocument.presentationml.notesSlide+xml"/>
  <Override PartName="/ppt/theme/themeOverride9.xml" ContentType="application/vnd.openxmlformats-officedocument.themeOverride+xml"/>
  <Override PartName="/ppt/notesSlides/notesSlide11.xml" ContentType="application/vnd.openxmlformats-officedocument.presentationml.notesSlide+xml"/>
  <Override PartName="/ppt/theme/themeOverride10.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1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2.xml" ContentType="application/vnd.openxmlformats-officedocument.themeOverr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9" r:id="rId1"/>
    <p:sldMasterId id="2147483728" r:id="rId2"/>
  </p:sldMasterIdLst>
  <p:notesMasterIdLst>
    <p:notesMasterId r:id="rId20"/>
  </p:notesMasterIdLst>
  <p:handoutMasterIdLst>
    <p:handoutMasterId r:id="rId21"/>
  </p:handoutMasterIdLst>
  <p:sldIdLst>
    <p:sldId id="493" r:id="rId3"/>
    <p:sldId id="857" r:id="rId4"/>
    <p:sldId id="847" r:id="rId5"/>
    <p:sldId id="630" r:id="rId6"/>
    <p:sldId id="852" r:id="rId7"/>
    <p:sldId id="305" r:id="rId8"/>
    <p:sldId id="851" r:id="rId9"/>
    <p:sldId id="640" r:id="rId10"/>
    <p:sldId id="858" r:id="rId11"/>
    <p:sldId id="845" r:id="rId12"/>
    <p:sldId id="814" r:id="rId13"/>
    <p:sldId id="737" r:id="rId14"/>
    <p:sldId id="856" r:id="rId15"/>
    <p:sldId id="843" r:id="rId16"/>
    <p:sldId id="859" r:id="rId17"/>
    <p:sldId id="855" r:id="rId18"/>
    <p:sldId id="682"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5">
          <p15:clr>
            <a:srgbClr val="A4A3A4"/>
          </p15:clr>
        </p15:guide>
        <p15:guide id="2" orient="horz" pos="4002">
          <p15:clr>
            <a:srgbClr val="A4A3A4"/>
          </p15:clr>
        </p15:guide>
        <p15:guide id="3"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rrmann, Cynthia A." initials=""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clrMru>
    <a:srgbClr val="0F4F97"/>
    <a:srgbClr val="F6CE86"/>
    <a:srgbClr val="AEF8E5"/>
    <a:srgbClr val="0A8464"/>
    <a:srgbClr val="0DB78A"/>
    <a:srgbClr val="D68F10"/>
    <a:srgbClr val="F1B13D"/>
    <a:srgbClr val="10D6A2"/>
    <a:srgbClr val="2DEFBC"/>
    <a:srgbClr val="11D9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1" autoAdjust="0"/>
    <p:restoredTop sz="90525" autoAdjust="0"/>
  </p:normalViewPr>
  <p:slideViewPr>
    <p:cSldViewPr snapToGrid="0">
      <p:cViewPr varScale="1">
        <p:scale>
          <a:sx n="114" d="100"/>
          <a:sy n="114" d="100"/>
        </p:scale>
        <p:origin x="1530" y="102"/>
      </p:cViewPr>
      <p:guideLst>
        <p:guide orient="horz" pos="905"/>
        <p:guide orient="horz" pos="400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1136"/>
    </p:cViewPr>
  </p:sorterViewPr>
  <p:notesViewPr>
    <p:cSldViewPr snapToObjects="1">
      <p:cViewPr varScale="1">
        <p:scale>
          <a:sx n="165" d="100"/>
          <a:sy n="165" d="100"/>
        </p:scale>
        <p:origin x="-5256"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dirty="0"/>
              <a:t>Target Requests by Semester (FASC)</a:t>
            </a:r>
          </a:p>
        </c:rich>
      </c:tx>
      <c:layout>
        <c:manualLayout>
          <c:xMode val="edge"/>
          <c:yMode val="edge"/>
          <c:x val="0.13856398595142472"/>
          <c:y val="3.240327205782581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 (2)'!$B$14</c:f>
              <c:strCache>
                <c:ptCount val="1"/>
                <c:pt idx="0">
                  <c:v>B381C</c:v>
                </c:pt>
              </c:strCache>
            </c:strRef>
          </c:tx>
          <c:spPr>
            <a:solidFill>
              <a:schemeClr val="accent1"/>
            </a:solidFill>
            <a:ln>
              <a:noFill/>
            </a:ln>
            <a:effectLst/>
          </c:spPr>
          <c:invertIfNegative val="0"/>
          <c:cat>
            <c:strRef>
              <c:f>'Sheet1 (2)'!$A$15:$A$18</c:f>
              <c:strCache>
                <c:ptCount val="4"/>
                <c:pt idx="0">
                  <c:v>FY18 Q1/Q2</c:v>
                </c:pt>
                <c:pt idx="1">
                  <c:v>FY18 Q3/Q4</c:v>
                </c:pt>
                <c:pt idx="2">
                  <c:v>FY19 Q1/Q2</c:v>
                </c:pt>
                <c:pt idx="3">
                  <c:v>FY19 Q3/Q4</c:v>
                </c:pt>
              </c:strCache>
            </c:strRef>
          </c:cat>
          <c:val>
            <c:numRef>
              <c:f>'Sheet1 (2)'!$B$15:$B$18</c:f>
              <c:numCache>
                <c:formatCode>General</c:formatCode>
                <c:ptCount val="4"/>
                <c:pt idx="0">
                  <c:v>99</c:v>
                </c:pt>
                <c:pt idx="1">
                  <c:v>92</c:v>
                </c:pt>
                <c:pt idx="2">
                  <c:v>82</c:v>
                </c:pt>
                <c:pt idx="3">
                  <c:v>93</c:v>
                </c:pt>
              </c:numCache>
            </c:numRef>
          </c:val>
          <c:extLst>
            <c:ext xmlns:c16="http://schemas.microsoft.com/office/drawing/2014/chart" uri="{C3380CC4-5D6E-409C-BE32-E72D297353CC}">
              <c16:uniqueId val="{00000000-B533-4673-9700-56AE83FC37F1}"/>
            </c:ext>
          </c:extLst>
        </c:ser>
        <c:ser>
          <c:idx val="1"/>
          <c:order val="1"/>
          <c:tx>
            <c:strRef>
              <c:f>'Sheet1 (2)'!$C$14</c:f>
              <c:strCache>
                <c:ptCount val="1"/>
                <c:pt idx="0">
                  <c:v>B381W / B321C</c:v>
                </c:pt>
              </c:strCache>
            </c:strRef>
          </c:tx>
          <c:spPr>
            <a:solidFill>
              <a:schemeClr val="accent2"/>
            </a:solidFill>
            <a:ln>
              <a:noFill/>
            </a:ln>
            <a:effectLst/>
          </c:spPr>
          <c:invertIfNegative val="0"/>
          <c:cat>
            <c:strRef>
              <c:f>'Sheet1 (2)'!$A$15:$A$18</c:f>
              <c:strCache>
                <c:ptCount val="4"/>
                <c:pt idx="0">
                  <c:v>FY18 Q1/Q2</c:v>
                </c:pt>
                <c:pt idx="1">
                  <c:v>FY18 Q3/Q4</c:v>
                </c:pt>
                <c:pt idx="2">
                  <c:v>FY19 Q1/Q2</c:v>
                </c:pt>
                <c:pt idx="3">
                  <c:v>FY19 Q3/Q4</c:v>
                </c:pt>
              </c:strCache>
            </c:strRef>
          </c:cat>
          <c:val>
            <c:numRef>
              <c:f>'Sheet1 (2)'!$C$15:$C$18</c:f>
              <c:numCache>
                <c:formatCode>General</c:formatCode>
                <c:ptCount val="4"/>
                <c:pt idx="0">
                  <c:v>60</c:v>
                </c:pt>
                <c:pt idx="1">
                  <c:v>59</c:v>
                </c:pt>
                <c:pt idx="2">
                  <c:v>68</c:v>
                </c:pt>
                <c:pt idx="3">
                  <c:v>65</c:v>
                </c:pt>
              </c:numCache>
            </c:numRef>
          </c:val>
          <c:extLst>
            <c:ext xmlns:c16="http://schemas.microsoft.com/office/drawing/2014/chart" uri="{C3380CC4-5D6E-409C-BE32-E72D297353CC}">
              <c16:uniqueId val="{00000001-B533-4673-9700-56AE83FC37F1}"/>
            </c:ext>
          </c:extLst>
        </c:ser>
        <c:ser>
          <c:idx val="2"/>
          <c:order val="2"/>
          <c:tx>
            <c:strRef>
              <c:f>'Sheet1 (2)'!$D$14</c:f>
              <c:strCache>
                <c:ptCount val="1"/>
                <c:pt idx="0">
                  <c:v>B298</c:v>
                </c:pt>
              </c:strCache>
            </c:strRef>
          </c:tx>
          <c:spPr>
            <a:solidFill>
              <a:schemeClr val="accent3"/>
            </a:solidFill>
            <a:ln>
              <a:noFill/>
            </a:ln>
            <a:effectLst/>
          </c:spPr>
          <c:invertIfNegative val="0"/>
          <c:cat>
            <c:strRef>
              <c:f>'Sheet1 (2)'!$A$15:$A$18</c:f>
              <c:strCache>
                <c:ptCount val="4"/>
                <c:pt idx="0">
                  <c:v>FY18 Q1/Q2</c:v>
                </c:pt>
                <c:pt idx="1">
                  <c:v>FY18 Q3/Q4</c:v>
                </c:pt>
                <c:pt idx="2">
                  <c:v>FY19 Q1/Q2</c:v>
                </c:pt>
                <c:pt idx="3">
                  <c:v>FY19 Q3/Q4</c:v>
                </c:pt>
              </c:strCache>
            </c:strRef>
          </c:cat>
          <c:val>
            <c:numRef>
              <c:f>'Sheet1 (2)'!$D$15:$D$18</c:f>
              <c:numCache>
                <c:formatCode>General</c:formatCode>
                <c:ptCount val="4"/>
                <c:pt idx="0">
                  <c:v>59</c:v>
                </c:pt>
                <c:pt idx="1">
                  <c:v>48</c:v>
                </c:pt>
                <c:pt idx="2">
                  <c:v>76</c:v>
                </c:pt>
                <c:pt idx="3">
                  <c:v>54</c:v>
                </c:pt>
              </c:numCache>
            </c:numRef>
          </c:val>
          <c:extLst>
            <c:ext xmlns:c16="http://schemas.microsoft.com/office/drawing/2014/chart" uri="{C3380CC4-5D6E-409C-BE32-E72D297353CC}">
              <c16:uniqueId val="{00000002-B533-4673-9700-56AE83FC37F1}"/>
            </c:ext>
          </c:extLst>
        </c:ser>
        <c:dLbls>
          <c:showLegendKey val="0"/>
          <c:showVal val="0"/>
          <c:showCatName val="0"/>
          <c:showSerName val="0"/>
          <c:showPercent val="0"/>
          <c:showBubbleSize val="0"/>
        </c:dLbls>
        <c:gapWidth val="150"/>
        <c:overlap val="100"/>
        <c:axId val="856855936"/>
        <c:axId val="856856920"/>
      </c:barChart>
      <c:catAx>
        <c:axId val="856855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856856920"/>
        <c:crosses val="autoZero"/>
        <c:auto val="1"/>
        <c:lblAlgn val="ctr"/>
        <c:lblOffset val="100"/>
        <c:noMultiLvlLbl val="0"/>
      </c:catAx>
      <c:valAx>
        <c:axId val="85685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856855936"/>
        <c:crosses val="autoZero"/>
        <c:crossBetween val="between"/>
      </c:valAx>
      <c:spPr>
        <a:noFill/>
        <a:ln>
          <a:noFill/>
        </a:ln>
        <a:effectLst/>
      </c:spPr>
    </c:plotArea>
    <c:legend>
      <c:legendPos val="b"/>
      <c:layout>
        <c:manualLayout>
          <c:xMode val="edge"/>
          <c:yMode val="edge"/>
          <c:x val="0.17856848848451959"/>
          <c:y val="0.90250344105346014"/>
          <c:w val="0.72554246703532554"/>
          <c:h val="7.7268341113587283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Target requests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 (2)'!$B$14</c:f>
              <c:strCache>
                <c:ptCount val="1"/>
                <c:pt idx="0">
                  <c:v>B381C</c:v>
                </c:pt>
              </c:strCache>
            </c:strRef>
          </c:tx>
          <c:spPr>
            <a:solidFill>
              <a:schemeClr val="accent1"/>
            </a:solidFill>
            <a:ln>
              <a:noFill/>
            </a:ln>
            <a:effectLst/>
          </c:spPr>
          <c:invertIfNegative val="0"/>
          <c:cat>
            <c:strRef>
              <c:f>'Sheet1 (2)'!$A$15:$A$18</c:f>
              <c:strCache>
                <c:ptCount val="4"/>
                <c:pt idx="0">
                  <c:v>FY18 Q1/Q2</c:v>
                </c:pt>
                <c:pt idx="1">
                  <c:v>FY18 Q3/Q4</c:v>
                </c:pt>
                <c:pt idx="2">
                  <c:v>FY19 Q1/Q2</c:v>
                </c:pt>
                <c:pt idx="3">
                  <c:v>FY19 Q3/Q4</c:v>
                </c:pt>
              </c:strCache>
            </c:strRef>
          </c:cat>
          <c:val>
            <c:numRef>
              <c:f>'Sheet1 (2)'!$B$15:$B$18</c:f>
              <c:numCache>
                <c:formatCode>General</c:formatCode>
                <c:ptCount val="4"/>
                <c:pt idx="0">
                  <c:v>99</c:v>
                </c:pt>
                <c:pt idx="1">
                  <c:v>92</c:v>
                </c:pt>
                <c:pt idx="2">
                  <c:v>82</c:v>
                </c:pt>
                <c:pt idx="3">
                  <c:v>93</c:v>
                </c:pt>
              </c:numCache>
            </c:numRef>
          </c:val>
          <c:extLst>
            <c:ext xmlns:c16="http://schemas.microsoft.com/office/drawing/2014/chart" uri="{C3380CC4-5D6E-409C-BE32-E72D297353CC}">
              <c16:uniqueId val="{00000000-C151-4B7E-A42A-35AE02D2F27E}"/>
            </c:ext>
          </c:extLst>
        </c:ser>
        <c:ser>
          <c:idx val="1"/>
          <c:order val="1"/>
          <c:tx>
            <c:strRef>
              <c:f>'Sheet1 (2)'!$C$14</c:f>
              <c:strCache>
                <c:ptCount val="1"/>
                <c:pt idx="0">
                  <c:v>B381W / B321C</c:v>
                </c:pt>
              </c:strCache>
            </c:strRef>
          </c:tx>
          <c:spPr>
            <a:solidFill>
              <a:schemeClr val="accent2"/>
            </a:solidFill>
            <a:ln>
              <a:noFill/>
            </a:ln>
            <a:effectLst/>
          </c:spPr>
          <c:invertIfNegative val="0"/>
          <c:cat>
            <c:strRef>
              <c:f>'Sheet1 (2)'!$A$15:$A$18</c:f>
              <c:strCache>
                <c:ptCount val="4"/>
                <c:pt idx="0">
                  <c:v>FY18 Q1/Q2</c:v>
                </c:pt>
                <c:pt idx="1">
                  <c:v>FY18 Q3/Q4</c:v>
                </c:pt>
                <c:pt idx="2">
                  <c:v>FY19 Q1/Q2</c:v>
                </c:pt>
                <c:pt idx="3">
                  <c:v>FY19 Q3/Q4</c:v>
                </c:pt>
              </c:strCache>
            </c:strRef>
          </c:cat>
          <c:val>
            <c:numRef>
              <c:f>'Sheet1 (2)'!$C$15:$C$18</c:f>
              <c:numCache>
                <c:formatCode>General</c:formatCode>
                <c:ptCount val="4"/>
                <c:pt idx="0">
                  <c:v>60</c:v>
                </c:pt>
                <c:pt idx="1">
                  <c:v>59</c:v>
                </c:pt>
                <c:pt idx="2">
                  <c:v>68</c:v>
                </c:pt>
                <c:pt idx="3">
                  <c:v>65</c:v>
                </c:pt>
              </c:numCache>
            </c:numRef>
          </c:val>
          <c:extLst>
            <c:ext xmlns:c16="http://schemas.microsoft.com/office/drawing/2014/chart" uri="{C3380CC4-5D6E-409C-BE32-E72D297353CC}">
              <c16:uniqueId val="{00000001-C151-4B7E-A42A-35AE02D2F27E}"/>
            </c:ext>
          </c:extLst>
        </c:ser>
        <c:ser>
          <c:idx val="2"/>
          <c:order val="2"/>
          <c:tx>
            <c:strRef>
              <c:f>'Sheet1 (2)'!$D$14</c:f>
              <c:strCache>
                <c:ptCount val="1"/>
                <c:pt idx="0">
                  <c:v>B298</c:v>
                </c:pt>
              </c:strCache>
            </c:strRef>
          </c:tx>
          <c:spPr>
            <a:solidFill>
              <a:schemeClr val="accent3"/>
            </a:solidFill>
            <a:ln>
              <a:noFill/>
            </a:ln>
            <a:effectLst/>
          </c:spPr>
          <c:invertIfNegative val="0"/>
          <c:cat>
            <c:strRef>
              <c:f>'Sheet1 (2)'!$A$15:$A$18</c:f>
              <c:strCache>
                <c:ptCount val="4"/>
                <c:pt idx="0">
                  <c:v>FY18 Q1/Q2</c:v>
                </c:pt>
                <c:pt idx="1">
                  <c:v>FY18 Q3/Q4</c:v>
                </c:pt>
                <c:pt idx="2">
                  <c:v>FY19 Q1/Q2</c:v>
                </c:pt>
                <c:pt idx="3">
                  <c:v>FY19 Q3/Q4</c:v>
                </c:pt>
              </c:strCache>
            </c:strRef>
          </c:cat>
          <c:val>
            <c:numRef>
              <c:f>'Sheet1 (2)'!$D$15:$D$18</c:f>
              <c:numCache>
                <c:formatCode>General</c:formatCode>
                <c:ptCount val="4"/>
                <c:pt idx="0">
                  <c:v>59</c:v>
                </c:pt>
                <c:pt idx="1">
                  <c:v>48</c:v>
                </c:pt>
                <c:pt idx="2">
                  <c:v>76</c:v>
                </c:pt>
                <c:pt idx="3">
                  <c:v>54</c:v>
                </c:pt>
              </c:numCache>
            </c:numRef>
          </c:val>
          <c:extLst>
            <c:ext xmlns:c16="http://schemas.microsoft.com/office/drawing/2014/chart" uri="{C3380CC4-5D6E-409C-BE32-E72D297353CC}">
              <c16:uniqueId val="{00000002-C151-4B7E-A42A-35AE02D2F27E}"/>
            </c:ext>
          </c:extLst>
        </c:ser>
        <c:dLbls>
          <c:showLegendKey val="0"/>
          <c:showVal val="0"/>
          <c:showCatName val="0"/>
          <c:showSerName val="0"/>
          <c:showPercent val="0"/>
          <c:showBubbleSize val="0"/>
        </c:dLbls>
        <c:gapWidth val="150"/>
        <c:overlap val="100"/>
        <c:axId val="856855936"/>
        <c:axId val="856856920"/>
      </c:barChart>
      <c:catAx>
        <c:axId val="8568559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6856920"/>
        <c:crosses val="autoZero"/>
        <c:auto val="1"/>
        <c:lblAlgn val="ctr"/>
        <c:lblOffset val="100"/>
        <c:noMultiLvlLbl val="0"/>
      </c:catAx>
      <c:valAx>
        <c:axId val="8568569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8568559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7200"/>
          </a:xfrm>
          <a:prstGeom prst="rect">
            <a:avLst/>
          </a:prstGeom>
        </p:spPr>
        <p:txBody>
          <a:bodyPr vert="horz" lIns="91360" tIns="45680" rIns="91360" bIns="45680" rtlCol="0"/>
          <a:lstStyle>
            <a:lvl1pPr algn="l">
              <a:defRPr sz="1100"/>
            </a:lvl1pPr>
          </a:lstStyle>
          <a:p>
            <a:endParaRPr lang="en-US" dirty="0">
              <a:latin typeface="Arial"/>
            </a:endParaRPr>
          </a:p>
        </p:txBody>
      </p:sp>
      <p:sp>
        <p:nvSpPr>
          <p:cNvPr id="3" name="Date Placeholder 2"/>
          <p:cNvSpPr>
            <a:spLocks noGrp="1"/>
          </p:cNvSpPr>
          <p:nvPr>
            <p:ph type="dt" sz="quarter" idx="1"/>
          </p:nvPr>
        </p:nvSpPr>
        <p:spPr>
          <a:xfrm>
            <a:off x="3884614" y="2"/>
            <a:ext cx="2971800" cy="457200"/>
          </a:xfrm>
          <a:prstGeom prst="rect">
            <a:avLst/>
          </a:prstGeom>
        </p:spPr>
        <p:txBody>
          <a:bodyPr vert="horz" lIns="91360" tIns="45680" rIns="91360" bIns="45680" rtlCol="0"/>
          <a:lstStyle>
            <a:lvl1pPr algn="r">
              <a:defRPr sz="1100"/>
            </a:lvl1pPr>
          </a:lstStyle>
          <a:p>
            <a:fld id="{7A1D2F2F-8618-2143-A89B-2D6D3F007EBC}" type="datetimeFigureOut">
              <a:rPr lang="en-US" smtClean="0">
                <a:latin typeface="Arial"/>
              </a:rPr>
              <a:pPr/>
              <a:t>4/12/2019</a:t>
            </a:fld>
            <a:endParaRPr lang="en-US" dirty="0">
              <a:latin typeface="Arial"/>
            </a:endParaRPr>
          </a:p>
        </p:txBody>
      </p:sp>
      <p:sp>
        <p:nvSpPr>
          <p:cNvPr id="4" name="Footer Placeholder 3"/>
          <p:cNvSpPr>
            <a:spLocks noGrp="1"/>
          </p:cNvSpPr>
          <p:nvPr>
            <p:ph type="ftr" sz="quarter" idx="2"/>
          </p:nvPr>
        </p:nvSpPr>
        <p:spPr>
          <a:xfrm>
            <a:off x="0" y="8685215"/>
            <a:ext cx="2971800" cy="457200"/>
          </a:xfrm>
          <a:prstGeom prst="rect">
            <a:avLst/>
          </a:prstGeom>
        </p:spPr>
        <p:txBody>
          <a:bodyPr vert="horz" lIns="91360" tIns="45680" rIns="91360" bIns="45680" rtlCol="0" anchor="b"/>
          <a:lstStyle>
            <a:lvl1pPr algn="l">
              <a:defRPr sz="1100"/>
            </a:lvl1pPr>
          </a:lstStyle>
          <a:p>
            <a:endParaRPr lang="en-US" dirty="0">
              <a:latin typeface="Arial"/>
            </a:endParaRPr>
          </a:p>
        </p:txBody>
      </p:sp>
      <p:sp>
        <p:nvSpPr>
          <p:cNvPr id="5" name="Slide Number Placeholder 4"/>
          <p:cNvSpPr>
            <a:spLocks noGrp="1"/>
          </p:cNvSpPr>
          <p:nvPr>
            <p:ph type="sldNum" sz="quarter" idx="3"/>
          </p:nvPr>
        </p:nvSpPr>
        <p:spPr>
          <a:xfrm>
            <a:off x="3884614" y="8685215"/>
            <a:ext cx="2971800" cy="457200"/>
          </a:xfrm>
          <a:prstGeom prst="rect">
            <a:avLst/>
          </a:prstGeom>
        </p:spPr>
        <p:txBody>
          <a:bodyPr vert="horz" lIns="91360" tIns="45680" rIns="91360" bIns="45680" rtlCol="0" anchor="b"/>
          <a:lstStyle>
            <a:lvl1pPr algn="r">
              <a:defRPr sz="1100"/>
            </a:lvl1pPr>
          </a:lstStyle>
          <a:p>
            <a:fld id="{CE221CE3-F987-1944-AB66-8BE5522C5EC6}" type="slidenum">
              <a:rPr lang="en-US" smtClean="0">
                <a:latin typeface="Arial"/>
              </a:rPr>
              <a:pPr/>
              <a:t>‹#›</a:t>
            </a:fld>
            <a:endParaRPr lang="en-US" dirty="0">
              <a:latin typeface="Arial"/>
            </a:endParaRPr>
          </a:p>
        </p:txBody>
      </p:sp>
    </p:spTree>
    <p:extLst>
      <p:ext uri="{BB962C8B-B14F-4D97-AF65-F5344CB8AC3E}">
        <p14:creationId xmlns:p14="http://schemas.microsoft.com/office/powerpoint/2010/main" val="332284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71800" cy="457200"/>
          </a:xfrm>
          <a:prstGeom prst="rect">
            <a:avLst/>
          </a:prstGeom>
        </p:spPr>
        <p:txBody>
          <a:bodyPr vert="horz" lIns="91360" tIns="45680" rIns="91360" bIns="45680" rtlCol="0"/>
          <a:lstStyle>
            <a:lvl1pPr algn="l">
              <a:defRPr sz="1100">
                <a:latin typeface="Arial"/>
              </a:defRPr>
            </a:lvl1pPr>
          </a:lstStyle>
          <a:p>
            <a:endParaRPr lang="en-US" dirty="0"/>
          </a:p>
        </p:txBody>
      </p:sp>
      <p:sp>
        <p:nvSpPr>
          <p:cNvPr id="3" name="Date Placeholder 2"/>
          <p:cNvSpPr>
            <a:spLocks noGrp="1"/>
          </p:cNvSpPr>
          <p:nvPr>
            <p:ph type="dt" idx="1"/>
          </p:nvPr>
        </p:nvSpPr>
        <p:spPr>
          <a:xfrm>
            <a:off x="3884614" y="2"/>
            <a:ext cx="2971800" cy="457200"/>
          </a:xfrm>
          <a:prstGeom prst="rect">
            <a:avLst/>
          </a:prstGeom>
        </p:spPr>
        <p:txBody>
          <a:bodyPr vert="horz" lIns="91360" tIns="45680" rIns="91360" bIns="45680" rtlCol="0"/>
          <a:lstStyle>
            <a:lvl1pPr algn="r">
              <a:defRPr sz="1100">
                <a:latin typeface="Arial"/>
              </a:defRPr>
            </a:lvl1pPr>
          </a:lstStyle>
          <a:p>
            <a:fld id="{D8B0A143-2353-BE4A-A6C4-57C9AE3FBC68}" type="datetimeFigureOut">
              <a:rPr lang="en-US" smtClean="0"/>
              <a:pPr/>
              <a:t>4/12/2019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360" tIns="45680" rIns="91360" bIns="45680" rtlCol="0" anchor="ctr"/>
          <a:lstStyle/>
          <a:p>
            <a:endParaRPr lang="en-US" dirty="0"/>
          </a:p>
        </p:txBody>
      </p:sp>
      <p:sp>
        <p:nvSpPr>
          <p:cNvPr id="5" name="Notes Placeholder 4"/>
          <p:cNvSpPr>
            <a:spLocks noGrp="1"/>
          </p:cNvSpPr>
          <p:nvPr>
            <p:ph type="body" sz="quarter" idx="3"/>
          </p:nvPr>
        </p:nvSpPr>
        <p:spPr>
          <a:xfrm>
            <a:off x="685800" y="4343403"/>
            <a:ext cx="5486400" cy="4114800"/>
          </a:xfrm>
          <a:prstGeom prst="rect">
            <a:avLst/>
          </a:prstGeom>
        </p:spPr>
        <p:txBody>
          <a:bodyPr vert="horz" lIns="91360" tIns="45680" rIns="91360" bIns="4568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5"/>
            <a:ext cx="2971800" cy="457200"/>
          </a:xfrm>
          <a:prstGeom prst="rect">
            <a:avLst/>
          </a:prstGeom>
        </p:spPr>
        <p:txBody>
          <a:bodyPr vert="horz" lIns="91360" tIns="45680" rIns="91360" bIns="45680" rtlCol="0" anchor="b"/>
          <a:lstStyle>
            <a:lvl1pPr algn="l">
              <a:defRPr sz="1100">
                <a:latin typeface="Arial"/>
              </a:defRPr>
            </a:lvl1pPr>
          </a:lstStyle>
          <a:p>
            <a:endParaRPr lang="en-US" dirty="0"/>
          </a:p>
        </p:txBody>
      </p:sp>
      <p:sp>
        <p:nvSpPr>
          <p:cNvPr id="7" name="Slide Number Placeholder 6"/>
          <p:cNvSpPr>
            <a:spLocks noGrp="1"/>
          </p:cNvSpPr>
          <p:nvPr>
            <p:ph type="sldNum" sz="quarter" idx="5"/>
          </p:nvPr>
        </p:nvSpPr>
        <p:spPr>
          <a:xfrm>
            <a:off x="3884614" y="8685215"/>
            <a:ext cx="2971800" cy="457200"/>
          </a:xfrm>
          <a:prstGeom prst="rect">
            <a:avLst/>
          </a:prstGeom>
        </p:spPr>
        <p:txBody>
          <a:bodyPr vert="horz" lIns="91360" tIns="45680" rIns="91360" bIns="45680" rtlCol="0" anchor="b"/>
          <a:lstStyle>
            <a:lvl1pPr algn="r">
              <a:defRPr sz="1100">
                <a:latin typeface="Arial"/>
              </a:defRPr>
            </a:lvl1pPr>
          </a:lstStyle>
          <a:p>
            <a:fld id="{4CFDF800-FE0E-A944-8AC1-D57C07B352FC}" type="slidenum">
              <a:rPr lang="en-US" smtClean="0"/>
              <a:pPr/>
              <a:t>‹#›</a:t>
            </a:fld>
            <a:endParaRPr lang="en-US" dirty="0"/>
          </a:p>
        </p:txBody>
      </p:sp>
    </p:spTree>
    <p:extLst>
      <p:ext uri="{BB962C8B-B14F-4D97-AF65-F5344CB8AC3E}">
        <p14:creationId xmlns:p14="http://schemas.microsoft.com/office/powerpoint/2010/main" val="351676509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Arial"/>
        <a:ea typeface="+mn-ea"/>
        <a:cs typeface="+mn-cs"/>
      </a:defRPr>
    </a:lvl1pPr>
    <a:lvl2pPr marL="457200" algn="l" defTabSz="457200" rtl="0" eaLnBrk="1" latinLnBrk="0" hangingPunct="1">
      <a:defRPr sz="1200" kern="1200">
        <a:solidFill>
          <a:schemeClr val="tx1"/>
        </a:solidFill>
        <a:latin typeface="Arial"/>
        <a:ea typeface="+mn-ea"/>
        <a:cs typeface="+mn-cs"/>
      </a:defRPr>
    </a:lvl2pPr>
    <a:lvl3pPr marL="914400" algn="l" defTabSz="457200" rtl="0" eaLnBrk="1" latinLnBrk="0" hangingPunct="1">
      <a:defRPr sz="1200" kern="1200">
        <a:solidFill>
          <a:schemeClr val="tx1"/>
        </a:solidFill>
        <a:latin typeface="Arial"/>
        <a:ea typeface="+mn-ea"/>
        <a:cs typeface="+mn-cs"/>
      </a:defRPr>
    </a:lvl3pPr>
    <a:lvl4pPr marL="1371600" algn="l" defTabSz="457200" rtl="0" eaLnBrk="1" latinLnBrk="0" hangingPunct="1">
      <a:defRPr sz="1200" kern="1200">
        <a:solidFill>
          <a:schemeClr val="tx1"/>
        </a:solidFill>
        <a:latin typeface="Arial"/>
        <a:ea typeface="+mn-ea"/>
        <a:cs typeface="+mn-cs"/>
      </a:defRPr>
    </a:lvl4pPr>
    <a:lvl5pPr marL="1828800" algn="l" defTabSz="457200" rtl="0" eaLnBrk="1" latinLnBrk="0" hangingPunct="1">
      <a:defRPr sz="1200" kern="1200">
        <a:solidFill>
          <a:schemeClr val="tx1"/>
        </a:solidFill>
        <a:latin typeface="Arial"/>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It </a:t>
            </a:r>
            <a:r>
              <a:rPr lang="en-US" b="1" baseline="0" dirty="0"/>
              <a:t>takes a great Production Management team </a:t>
            </a:r>
            <a:r>
              <a:rPr lang="en-US" baseline="0" dirty="0"/>
              <a:t>to run NIF target production and the names listed here are all </a:t>
            </a:r>
            <a:r>
              <a:rPr lang="en-US" b="1" baseline="0" dirty="0"/>
              <a:t>key contributors to this effort</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89764">
              <a:spcBef>
                <a:spcPts val="588"/>
              </a:spcBef>
            </a:pPr>
            <a:r>
              <a:rPr lang="en-US" sz="3100" b="1" dirty="0"/>
              <a:t>SSQ&amp;E:</a:t>
            </a:r>
            <a:r>
              <a:rPr lang="en-US" sz="3100" dirty="0"/>
              <a:t> NIF facility wide program to ensure we maintain the right </a:t>
            </a:r>
            <a:r>
              <a:rPr lang="en-US" sz="3100" b="1" dirty="0"/>
              <a:t>balance</a:t>
            </a:r>
            <a:r>
              <a:rPr lang="en-US" sz="3100" dirty="0"/>
              <a:t> </a:t>
            </a:r>
          </a:p>
          <a:p>
            <a:pPr marL="89764">
              <a:spcBef>
                <a:spcPts val="588"/>
              </a:spcBef>
            </a:pPr>
            <a:endParaRPr lang="en-US" sz="3100" dirty="0"/>
          </a:p>
          <a:p>
            <a:pPr marL="89764">
              <a:spcBef>
                <a:spcPts val="588"/>
              </a:spcBef>
            </a:pPr>
            <a:r>
              <a:rPr lang="en-US" sz="3100" dirty="0"/>
              <a:t>~10:00</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10</a:t>
            </a:fld>
            <a:endParaRPr lang="en-US" dirty="0"/>
          </a:p>
        </p:txBody>
      </p:sp>
    </p:spTree>
    <p:extLst>
      <p:ext uri="{BB962C8B-B14F-4D97-AF65-F5344CB8AC3E}">
        <p14:creationId xmlns:p14="http://schemas.microsoft.com/office/powerpoint/2010/main" val="4084802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 me go through this plot for you.</a:t>
            </a:r>
          </a:p>
          <a:p>
            <a:r>
              <a:rPr lang="en-US" b="1" dirty="0"/>
              <a:t>Cum line </a:t>
            </a:r>
            <a:r>
              <a:rPr lang="en-US" dirty="0"/>
              <a:t>helps us ensure we never get too close to the Demand line.  If we do, we need to shift resources.  </a:t>
            </a:r>
            <a:r>
              <a:rPr lang="en-US" b="1" dirty="0"/>
              <a:t>30 day offset</a:t>
            </a:r>
          </a:p>
          <a:p>
            <a:r>
              <a:rPr lang="en-US" b="1" dirty="0"/>
              <a:t>FY18: ended the year </a:t>
            </a:r>
            <a:r>
              <a:rPr lang="en-US" dirty="0"/>
              <a:t>above plan because we pulled in FY19 shot targets.  Have similar metrics for FY19, but wanted to show you a complete plot. </a:t>
            </a:r>
          </a:p>
          <a:p>
            <a:r>
              <a:rPr lang="en-US" dirty="0"/>
              <a:t>Prod and post prod </a:t>
            </a:r>
            <a:r>
              <a:rPr lang="en-US" b="1" dirty="0"/>
              <a:t>failures</a:t>
            </a:r>
            <a:r>
              <a:rPr lang="en-US" dirty="0"/>
              <a:t> are included – look at this closer on the next slide</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11</a:t>
            </a:fld>
            <a:endParaRPr lang="en-US" dirty="0"/>
          </a:p>
        </p:txBody>
      </p:sp>
    </p:spTree>
    <p:extLst>
      <p:ext uri="{BB962C8B-B14F-4D97-AF65-F5344CB8AC3E}">
        <p14:creationId xmlns:p14="http://schemas.microsoft.com/office/powerpoint/2010/main" val="17606731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919"/>
            <a:r>
              <a:rPr lang="en-US" b="0" dirty="0">
                <a:solidFill>
                  <a:prstClr val="white"/>
                </a:solidFill>
                <a:latin typeface="Calibri" panose="020F0502020204030204" pitchFamily="34" charset="0"/>
                <a:cs typeface="Calibri" panose="020F0502020204030204" pitchFamily="34" charset="0"/>
              </a:rPr>
              <a:t>Often</a:t>
            </a:r>
            <a:r>
              <a:rPr lang="en-US" b="1" dirty="0">
                <a:solidFill>
                  <a:prstClr val="white"/>
                </a:solidFill>
                <a:latin typeface="Calibri" panose="020F0502020204030204" pitchFamily="34" charset="0"/>
                <a:cs typeface="Calibri" panose="020F0502020204030204" pitchFamily="34" charset="0"/>
              </a:rPr>
              <a:t> pushed to the limits </a:t>
            </a:r>
            <a:r>
              <a:rPr lang="en-US" b="0" dirty="0">
                <a:solidFill>
                  <a:prstClr val="white"/>
                </a:solidFill>
                <a:latin typeface="Calibri" panose="020F0502020204030204" pitchFamily="34" charset="0"/>
                <a:cs typeface="Calibri" panose="020F0502020204030204" pitchFamily="34" charset="0"/>
              </a:rPr>
              <a:t>in some of our target designs</a:t>
            </a:r>
          </a:p>
          <a:p>
            <a:pPr defTabSz="447919"/>
            <a:r>
              <a:rPr lang="en-US" b="0" dirty="0">
                <a:solidFill>
                  <a:prstClr val="white"/>
                </a:solidFill>
                <a:latin typeface="Calibri" panose="020F0502020204030204" pitchFamily="34" charset="0"/>
                <a:cs typeface="Calibri" panose="020F0502020204030204" pitchFamily="34" charset="0"/>
              </a:rPr>
              <a:t>12:00</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12</a:t>
            </a:fld>
            <a:endParaRPr lang="en-US" dirty="0"/>
          </a:p>
        </p:txBody>
      </p:sp>
    </p:spTree>
    <p:extLst>
      <p:ext uri="{BB962C8B-B14F-4D97-AF65-F5344CB8AC3E}">
        <p14:creationId xmlns:p14="http://schemas.microsoft.com/office/powerpoint/2010/main" val="2558894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Causes delays</a:t>
            </a:r>
          </a:p>
          <a:p>
            <a:r>
              <a:rPr lang="en-US" dirty="0"/>
              <a:t>Cleanliness – specifications tighter with increased DT shots</a:t>
            </a:r>
          </a:p>
          <a:p>
            <a:r>
              <a:rPr lang="en-US" b="1" dirty="0"/>
              <a:t>Table setting</a:t>
            </a:r>
            <a:r>
              <a:rPr lang="en-US" dirty="0"/>
              <a:t>: Flow chart completed late or detail missed – most often caused when </a:t>
            </a:r>
            <a:r>
              <a:rPr lang="en-US" b="1" dirty="0"/>
              <a:t>physics changes </a:t>
            </a:r>
            <a:r>
              <a:rPr lang="en-US" dirty="0"/>
              <a:t>or </a:t>
            </a:r>
            <a:r>
              <a:rPr lang="en-US" b="1" dirty="0"/>
              <a:t>gives us requirements late</a:t>
            </a:r>
            <a:r>
              <a:rPr lang="en-US" dirty="0"/>
              <a:t>. </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13</a:t>
            </a:fld>
            <a:endParaRPr lang="en-US" dirty="0"/>
          </a:p>
        </p:txBody>
      </p:sp>
    </p:spTree>
    <p:extLst>
      <p:ext uri="{BB962C8B-B14F-4D97-AF65-F5344CB8AC3E}">
        <p14:creationId xmlns:p14="http://schemas.microsoft.com/office/powerpoint/2010/main" val="38643677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Reached an all time low at the end of 2016.  Did this my removing activities with low </a:t>
            </a:r>
            <a:r>
              <a:rPr lang="en-US" b="1" dirty="0"/>
              <a:t>ROI</a:t>
            </a:r>
            <a:r>
              <a:rPr lang="en-US" dirty="0"/>
              <a:t> (return on Investment) and adding </a:t>
            </a:r>
            <a:r>
              <a:rPr lang="en-US" b="1" dirty="0"/>
              <a:t>automation</a:t>
            </a:r>
            <a:r>
              <a:rPr lang="en-US" dirty="0"/>
              <a:t> where we could. Have </a:t>
            </a:r>
            <a:r>
              <a:rPr lang="en-US" b="1" dirty="0"/>
              <a:t>fluctuated</a:t>
            </a:r>
            <a:r>
              <a:rPr lang="en-US" dirty="0"/>
              <a:t> sense. </a:t>
            </a:r>
          </a:p>
          <a:p>
            <a:r>
              <a:rPr lang="en-US" dirty="0"/>
              <a:t>Bottom line. </a:t>
            </a:r>
            <a:r>
              <a:rPr lang="en-US" b="1" dirty="0"/>
              <a:t>Competes</a:t>
            </a:r>
          </a:p>
          <a:p>
            <a:r>
              <a:rPr lang="en-US" b="0" dirty="0"/>
              <a:t>14:30</a:t>
            </a:r>
          </a:p>
        </p:txBody>
      </p:sp>
      <p:sp>
        <p:nvSpPr>
          <p:cNvPr id="4" name="Slide Number Placeholder 3"/>
          <p:cNvSpPr>
            <a:spLocks noGrp="1"/>
          </p:cNvSpPr>
          <p:nvPr>
            <p:ph type="sldNum" sz="quarter" idx="10"/>
          </p:nvPr>
        </p:nvSpPr>
        <p:spPr/>
        <p:txBody>
          <a:bodyPr/>
          <a:lstStyle/>
          <a:p>
            <a:fld id="{4CFDF800-FE0E-A944-8AC1-D57C07B352FC}" type="slidenum">
              <a:rPr lang="en-US" smtClean="0"/>
              <a:pPr/>
              <a:t>14</a:t>
            </a:fld>
            <a:endParaRPr lang="en-US" dirty="0"/>
          </a:p>
        </p:txBody>
      </p:sp>
    </p:spTree>
    <p:extLst>
      <p:ext uri="{BB962C8B-B14F-4D97-AF65-F5344CB8AC3E}">
        <p14:creationId xmlns:p14="http://schemas.microsoft.com/office/powerpoint/2010/main" val="1556587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7919">
              <a:defRPr/>
            </a:pPr>
            <a:r>
              <a:rPr kumimoji="1" lang="en-US" b="1" dirty="0"/>
              <a:t>Strive</a:t>
            </a:r>
            <a:r>
              <a:rPr kumimoji="1" lang="en-US" b="0" dirty="0"/>
              <a:t> to have targets available as early as we can before the shot. </a:t>
            </a:r>
          </a:p>
          <a:p>
            <a:pPr defTabSz="447919">
              <a:defRPr/>
            </a:pPr>
            <a:r>
              <a:rPr kumimoji="1" lang="en-US" b="1" dirty="0"/>
              <a:t>Few years ago </a:t>
            </a:r>
            <a:r>
              <a:rPr kumimoji="1" lang="en-US" b="0" dirty="0"/>
              <a:t>~40% of our targets were below the 14days. </a:t>
            </a:r>
          </a:p>
          <a:p>
            <a:pPr defTabSz="447919">
              <a:defRPr/>
            </a:pPr>
            <a:r>
              <a:rPr kumimoji="1" lang="en-US" b="0" dirty="0"/>
              <a:t>If our float is consistently low or is trending down we look at what changes need to be made to get it back up to where we want it to be. Low float often driven by </a:t>
            </a:r>
            <a:r>
              <a:rPr kumimoji="1" lang="en-US" b="1" dirty="0"/>
              <a:t>late parts </a:t>
            </a:r>
            <a:r>
              <a:rPr kumimoji="1" lang="en-US" b="0" dirty="0"/>
              <a:t>or</a:t>
            </a:r>
            <a:r>
              <a:rPr kumimoji="1" lang="en-US" b="1" dirty="0"/>
              <a:t> late Requirements, </a:t>
            </a:r>
            <a:r>
              <a:rPr kumimoji="1" lang="en-US" b="0" dirty="0"/>
              <a:t>often dependent on results from a previous shot</a:t>
            </a:r>
          </a:p>
          <a:p>
            <a:pPr defTabSz="447919">
              <a:defRPr/>
            </a:pPr>
            <a:r>
              <a:rPr kumimoji="1" lang="en-US" b="1" dirty="0"/>
              <a:t>LANL</a:t>
            </a:r>
            <a:r>
              <a:rPr kumimoji="1" lang="en-US" b="0" dirty="0"/>
              <a:t> – also working to meet this.  Will monitor </a:t>
            </a:r>
            <a:r>
              <a:rPr kumimoji="1" lang="en-US" b="1" dirty="0"/>
              <a:t>AWE</a:t>
            </a:r>
            <a:r>
              <a:rPr kumimoji="1" lang="en-US" b="0" dirty="0"/>
              <a:t> in the future</a:t>
            </a:r>
          </a:p>
          <a:p>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15</a:t>
            </a:fld>
            <a:endParaRPr lang="en-US" dirty="0"/>
          </a:p>
        </p:txBody>
      </p:sp>
    </p:spTree>
    <p:extLst>
      <p:ext uri="{BB962C8B-B14F-4D97-AF65-F5344CB8AC3E}">
        <p14:creationId xmlns:p14="http://schemas.microsoft.com/office/powerpoint/2010/main" val="34907223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Convoluted production, but keep it running smoothly</a:t>
            </a:r>
            <a:r>
              <a:rPr lang="en-US" dirty="0"/>
              <a:t>. </a:t>
            </a:r>
          </a:p>
          <a:p>
            <a:r>
              <a:rPr lang="en-US" dirty="0"/>
              <a:t>Driving in free flowing traffic is much more fun and enjoyable</a:t>
            </a:r>
          </a:p>
          <a:p>
            <a:r>
              <a:rPr lang="en-US" dirty="0"/>
              <a:t>A/R Skip summary and open to </a:t>
            </a:r>
            <a:r>
              <a:rPr lang="en-US" b="1" dirty="0"/>
              <a:t>answering any questions</a:t>
            </a:r>
            <a:r>
              <a:rPr lang="en-US" dirty="0"/>
              <a:t>. </a:t>
            </a:r>
          </a:p>
          <a:p>
            <a:r>
              <a:rPr lang="en-US" dirty="0"/>
              <a:t>16:30</a:t>
            </a:r>
          </a:p>
        </p:txBody>
      </p:sp>
      <p:sp>
        <p:nvSpPr>
          <p:cNvPr id="4" name="Slide Number Placeholder 3"/>
          <p:cNvSpPr>
            <a:spLocks noGrp="1"/>
          </p:cNvSpPr>
          <p:nvPr>
            <p:ph type="sldNum" sz="quarter" idx="5"/>
          </p:nvPr>
        </p:nvSpPr>
        <p:spPr/>
        <p:txBody>
          <a:bodyPr/>
          <a:lstStyle/>
          <a:p>
            <a:fld id="{4CFDF800-FE0E-A944-8AC1-D57C07B352FC}" type="slidenum">
              <a:rPr lang="en-US" smtClean="0"/>
              <a:pPr/>
              <a:t>16</a:t>
            </a:fld>
            <a:endParaRPr lang="en-US" dirty="0"/>
          </a:p>
        </p:txBody>
      </p:sp>
    </p:spTree>
    <p:extLst>
      <p:ext uri="{BB962C8B-B14F-4D97-AF65-F5344CB8AC3E}">
        <p14:creationId xmlns:p14="http://schemas.microsoft.com/office/powerpoint/2010/main" val="40797440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CFDF800-FE0E-A944-8AC1-D57C07B352FC}" type="slidenum">
              <a:rPr lang="en-US" smtClean="0"/>
              <a:pPr/>
              <a:t>17</a:t>
            </a:fld>
            <a:endParaRPr lang="en-US" dirty="0"/>
          </a:p>
        </p:txBody>
      </p:sp>
    </p:spTree>
    <p:extLst>
      <p:ext uri="{BB962C8B-B14F-4D97-AF65-F5344CB8AC3E}">
        <p14:creationId xmlns:p14="http://schemas.microsoft.com/office/powerpoint/2010/main" val="600088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marL="91624" marR="0" lvl="0" indent="0" algn="l" defTabSz="457016"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3200" b="0" dirty="0">
                <a:solidFill>
                  <a:prstClr val="white"/>
                </a:solidFill>
                <a:latin typeface="Calibri" panose="020F0502020204030204" pitchFamily="34" charset="0"/>
                <a:cs typeface="Calibri" panose="020F0502020204030204" pitchFamily="34" charset="0"/>
              </a:rPr>
              <a:t>Recognize from </a:t>
            </a:r>
            <a:r>
              <a:rPr lang="en-US" sz="3200" b="1" dirty="0">
                <a:solidFill>
                  <a:prstClr val="white"/>
                </a:solidFill>
                <a:highlight>
                  <a:srgbClr val="FFFF00"/>
                </a:highlight>
                <a:latin typeface="Calibri" panose="020F0502020204030204" pitchFamily="34" charset="0"/>
                <a:cs typeface="Calibri" panose="020F0502020204030204" pitchFamily="34" charset="0"/>
              </a:rPr>
              <a:t>Abbas’s</a:t>
            </a:r>
            <a:r>
              <a:rPr lang="en-US" sz="3200" b="1" dirty="0">
                <a:solidFill>
                  <a:prstClr val="white"/>
                </a:solidFill>
                <a:latin typeface="Calibri" panose="020F0502020204030204" pitchFamily="34" charset="0"/>
                <a:cs typeface="Calibri" panose="020F0502020204030204" pitchFamily="34" charset="0"/>
              </a:rPr>
              <a:t> </a:t>
            </a:r>
            <a:r>
              <a:rPr lang="en-US" sz="3200" b="0" dirty="0">
                <a:solidFill>
                  <a:prstClr val="white"/>
                </a:solidFill>
                <a:latin typeface="Calibri" panose="020F0502020204030204" pitchFamily="34" charset="0"/>
                <a:cs typeface="Calibri" panose="020F0502020204030204" pitchFamily="34" charset="0"/>
              </a:rPr>
              <a:t>presentation…but it was </a:t>
            </a:r>
            <a:r>
              <a:rPr lang="en-US" sz="3200" b="1" dirty="0">
                <a:solidFill>
                  <a:prstClr val="white"/>
                </a:solidFill>
                <a:latin typeface="Calibri" panose="020F0502020204030204" pitchFamily="34" charset="0"/>
                <a:cs typeface="Calibri" panose="020F0502020204030204" pitchFamily="34" charset="0"/>
              </a:rPr>
              <a:t>important </a:t>
            </a:r>
            <a:r>
              <a:rPr lang="en-US" sz="3200" b="0" dirty="0">
                <a:solidFill>
                  <a:prstClr val="white"/>
                </a:solidFill>
                <a:latin typeface="Calibri" panose="020F0502020204030204" pitchFamily="34" charset="0"/>
                <a:cs typeface="Calibri" panose="020F0502020204030204" pitchFamily="34" charset="0"/>
              </a:rPr>
              <a:t>for me </a:t>
            </a:r>
            <a:r>
              <a:rPr lang="en-US" sz="3200" b="1" dirty="0">
                <a:solidFill>
                  <a:prstClr val="white"/>
                </a:solidFill>
                <a:latin typeface="Calibri" panose="020F0502020204030204" pitchFamily="34" charset="0"/>
                <a:cs typeface="Calibri" panose="020F0502020204030204" pitchFamily="34" charset="0"/>
              </a:rPr>
              <a:t>to include, </a:t>
            </a:r>
            <a:r>
              <a:rPr lang="en-US" sz="3200" b="0" dirty="0">
                <a:solidFill>
                  <a:prstClr val="white"/>
                </a:solidFill>
                <a:latin typeface="Calibri" panose="020F0502020204030204" pitchFamily="34" charset="0"/>
                <a:cs typeface="Calibri" panose="020F0502020204030204" pitchFamily="34" charset="0"/>
              </a:rPr>
              <a:t>because while I’ll be focusing on the NIF target planning efforts, it is important to notes that </a:t>
            </a:r>
            <a:r>
              <a:rPr lang="en-US" sz="3200" b="1" dirty="0">
                <a:solidFill>
                  <a:prstClr val="white"/>
                </a:solidFill>
                <a:latin typeface="Calibri" panose="020F0502020204030204" pitchFamily="34" charset="0"/>
                <a:cs typeface="Calibri" panose="020F0502020204030204" pitchFamily="34" charset="0"/>
              </a:rPr>
              <a:t>this is in addition to the planning efforts for Omega targets </a:t>
            </a:r>
            <a:r>
              <a:rPr lang="en-US" sz="3200" b="0" dirty="0">
                <a:solidFill>
                  <a:prstClr val="white"/>
                </a:solidFill>
                <a:latin typeface="Calibri" panose="020F0502020204030204" pitchFamily="34" charset="0"/>
                <a:cs typeface="Calibri" panose="020F0502020204030204" pitchFamily="34" charset="0"/>
              </a:rPr>
              <a:t>and in some cases </a:t>
            </a:r>
            <a:r>
              <a:rPr lang="en-US" sz="3200" b="1" dirty="0">
                <a:solidFill>
                  <a:prstClr val="white"/>
                </a:solidFill>
                <a:latin typeface="Calibri" panose="020F0502020204030204" pitchFamily="34" charset="0"/>
                <a:cs typeface="Calibri" panose="020F0502020204030204" pitchFamily="34" charset="0"/>
              </a:rPr>
              <a:t>resources are shared </a:t>
            </a:r>
            <a:r>
              <a:rPr lang="en-US" sz="3200" b="0" dirty="0">
                <a:solidFill>
                  <a:prstClr val="white"/>
                </a:solidFill>
                <a:latin typeface="Calibri" panose="020F0502020204030204" pitchFamily="34" charset="0"/>
                <a:cs typeface="Calibri" panose="020F0502020204030204" pitchFamily="34" charset="0"/>
              </a:rPr>
              <a:t>and</a:t>
            </a:r>
            <a:r>
              <a:rPr lang="en-US" sz="3200" b="1" dirty="0">
                <a:solidFill>
                  <a:prstClr val="white"/>
                </a:solidFill>
                <a:latin typeface="Calibri" panose="020F0502020204030204" pitchFamily="34" charset="0"/>
                <a:cs typeface="Calibri" panose="020F0502020204030204" pitchFamily="34" charset="0"/>
              </a:rPr>
              <a:t> </a:t>
            </a:r>
            <a:r>
              <a:rPr lang="en-US" sz="3200" b="0" dirty="0">
                <a:solidFill>
                  <a:prstClr val="white"/>
                </a:solidFill>
                <a:latin typeface="Calibri" panose="020F0502020204030204" pitchFamily="34" charset="0"/>
                <a:cs typeface="Calibri" panose="020F0502020204030204" pitchFamily="34" charset="0"/>
              </a:rPr>
              <a:t>resource </a:t>
            </a:r>
            <a:r>
              <a:rPr lang="en-US" sz="3200" b="1" dirty="0">
                <a:solidFill>
                  <a:prstClr val="white"/>
                </a:solidFill>
                <a:latin typeface="Calibri" panose="020F0502020204030204" pitchFamily="34" charset="0"/>
                <a:cs typeface="Calibri" panose="020F0502020204030204" pitchFamily="34" charset="0"/>
              </a:rPr>
              <a:t>bottlenecks </a:t>
            </a:r>
            <a:r>
              <a:rPr lang="en-US" sz="3200" b="0" dirty="0">
                <a:solidFill>
                  <a:prstClr val="white"/>
                </a:solidFill>
                <a:latin typeface="Calibri" panose="020F0502020204030204" pitchFamily="34" charset="0"/>
                <a:cs typeface="Calibri" panose="020F0502020204030204" pitchFamily="34" charset="0"/>
              </a:rPr>
              <a:t>occur</a:t>
            </a:r>
            <a:r>
              <a:rPr lang="en-US" sz="3200" b="1" dirty="0">
                <a:solidFill>
                  <a:prstClr val="white"/>
                </a:solidFill>
                <a:latin typeface="Calibri" panose="020F0502020204030204" pitchFamily="34" charset="0"/>
                <a:cs typeface="Calibri" panose="020F0502020204030204" pitchFamily="34" charset="0"/>
              </a:rPr>
              <a:t>. </a:t>
            </a:r>
            <a:r>
              <a:rPr lang="en-US" sz="3200" dirty="0"/>
              <a:t>The </a:t>
            </a:r>
            <a:r>
              <a:rPr lang="en-US" sz="3200" b="1" u="sng" dirty="0"/>
              <a:t>technique</a:t>
            </a:r>
            <a:r>
              <a:rPr lang="en-US" sz="3200" dirty="0"/>
              <a:t> required to build the targets is different as well as the requirements, </a:t>
            </a:r>
            <a:r>
              <a:rPr lang="en-US" sz="3200" dirty="0" err="1"/>
              <a:t>ie</a:t>
            </a:r>
            <a:r>
              <a:rPr lang="en-US" sz="3200" dirty="0"/>
              <a:t> </a:t>
            </a:r>
            <a:r>
              <a:rPr lang="en-US" sz="3200" b="1" dirty="0"/>
              <a:t>Cleanroom – assy line</a:t>
            </a:r>
            <a:r>
              <a:rPr lang="en-US" sz="3200" dirty="0"/>
              <a:t>.  </a:t>
            </a:r>
          </a:p>
          <a:p>
            <a:pPr marL="91624" marR="0" lvl="0" indent="0" algn="l" defTabSz="457016"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3200" b="1" dirty="0">
                <a:solidFill>
                  <a:prstClr val="white"/>
                </a:solidFill>
                <a:latin typeface="Calibri" panose="020F0502020204030204" pitchFamily="34" charset="0"/>
                <a:cs typeface="Calibri" panose="020F0502020204030204" pitchFamily="34" charset="0"/>
              </a:rPr>
              <a:t>Not shown: LANL (35) and AWE (3) – </a:t>
            </a:r>
            <a:r>
              <a:rPr lang="en-US" sz="3200" b="0" dirty="0">
                <a:solidFill>
                  <a:prstClr val="white"/>
                </a:solidFill>
                <a:latin typeface="Calibri" panose="020F0502020204030204" pitchFamily="34" charset="0"/>
                <a:cs typeface="Calibri" panose="020F0502020204030204" pitchFamily="34" charset="0"/>
              </a:rPr>
              <a:t>do work to support these</a:t>
            </a:r>
            <a:endParaRPr lang="en-US" sz="3200" b="0" u="sng" dirty="0">
              <a:solidFill>
                <a:prstClr val="white"/>
              </a:solidFill>
              <a:latin typeface="Calibri" panose="020F0502020204030204" pitchFamily="34" charset="0"/>
              <a:cs typeface="Calibri" panose="020F0502020204030204" pitchFamily="34" charset="0"/>
            </a:endParaRPr>
          </a:p>
          <a:p>
            <a:pPr marL="91624" marR="0" lvl="0" indent="0" algn="l" defTabSz="457016"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1200" b="0" i="0" u="none" strike="noStrike" kern="1200" dirty="0">
                <a:solidFill>
                  <a:schemeClr val="tx1"/>
                </a:solidFill>
                <a:effectLst/>
                <a:latin typeface="Arial"/>
                <a:ea typeface="+mn-ea"/>
                <a:cs typeface="+mn-cs"/>
              </a:rPr>
              <a:t>Omega: 858, </a:t>
            </a:r>
            <a:r>
              <a:rPr lang="en-US" sz="3200" dirty="0"/>
              <a:t>NIF Warm: </a:t>
            </a:r>
            <a:r>
              <a:rPr lang="en-US" sz="1200" b="0" i="0" u="none" strike="noStrike" kern="1200" dirty="0">
                <a:solidFill>
                  <a:schemeClr val="tx1"/>
                </a:solidFill>
                <a:effectLst/>
                <a:latin typeface="Arial"/>
                <a:ea typeface="+mn-ea"/>
                <a:cs typeface="+mn-cs"/>
              </a:rPr>
              <a:t>255</a:t>
            </a:r>
            <a:r>
              <a:rPr lang="en-US" sz="3200" dirty="0"/>
              <a:t> NIF Cryo:</a:t>
            </a:r>
            <a:r>
              <a:rPr lang="en-US" sz="1200" b="0" i="0" u="none" strike="noStrike" kern="1200" dirty="0">
                <a:solidFill>
                  <a:schemeClr val="tx1"/>
                </a:solidFill>
                <a:effectLst/>
                <a:latin typeface="Arial"/>
                <a:ea typeface="+mn-ea"/>
                <a:cs typeface="+mn-cs"/>
              </a:rPr>
              <a:t>195</a:t>
            </a:r>
            <a:endParaRPr lang="en-US" sz="3200" dirty="0"/>
          </a:p>
          <a:p>
            <a:pPr marL="91624" marR="0" lvl="0" indent="0" algn="l" defTabSz="457016" rtl="0" eaLnBrk="1" fontAlgn="auto" latinLnBrk="0" hangingPunct="1">
              <a:lnSpc>
                <a:spcPct val="100000"/>
              </a:lnSpc>
              <a:spcBef>
                <a:spcPts val="600"/>
              </a:spcBef>
              <a:spcAft>
                <a:spcPts val="0"/>
              </a:spcAft>
              <a:buClrTx/>
              <a:buSzTx/>
              <a:buFont typeface="Arial" panose="020B0604020202020204" pitchFamily="34" charset="0"/>
              <a:buNone/>
              <a:tabLst/>
              <a:defRPr/>
            </a:pPr>
            <a:r>
              <a:rPr lang="en-US" sz="3200" dirty="0"/>
              <a:t>90% of our effort – NIF targets</a:t>
            </a:r>
          </a:p>
          <a:p>
            <a:pPr marL="91624" lvl="0" indent="0">
              <a:spcBef>
                <a:spcPts val="600"/>
              </a:spcBef>
              <a:buFont typeface="Arial" panose="020B0604020202020204" pitchFamily="34" charset="0"/>
              <a:buNone/>
            </a:pPr>
            <a:endParaRPr lang="en-US" sz="3200"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2</a:t>
            </a:fld>
            <a:endParaRPr lang="en-US" dirty="0"/>
          </a:p>
        </p:txBody>
      </p:sp>
    </p:spTree>
    <p:extLst>
      <p:ext uri="{BB962C8B-B14F-4D97-AF65-F5344CB8AC3E}">
        <p14:creationId xmlns:p14="http://schemas.microsoft.com/office/powerpoint/2010/main" val="1787082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2:20</a:t>
            </a:r>
          </a:p>
        </p:txBody>
      </p:sp>
      <p:sp>
        <p:nvSpPr>
          <p:cNvPr id="4" name="Slide Number Placeholder 3"/>
          <p:cNvSpPr>
            <a:spLocks noGrp="1"/>
          </p:cNvSpPr>
          <p:nvPr>
            <p:ph type="sldNum" sz="quarter" idx="5"/>
          </p:nvPr>
        </p:nvSpPr>
        <p:spPr/>
        <p:txBody>
          <a:bodyPr/>
          <a:lstStyle/>
          <a:p>
            <a:fld id="{4CFDF800-FE0E-A944-8AC1-D57C07B352FC}" type="slidenum">
              <a:rPr lang="en-US" smtClean="0"/>
              <a:pPr/>
              <a:t>3</a:t>
            </a:fld>
            <a:endParaRPr lang="en-US" dirty="0"/>
          </a:p>
        </p:txBody>
      </p:sp>
    </p:spTree>
    <p:extLst>
      <p:ext uri="{BB962C8B-B14F-4D97-AF65-F5344CB8AC3E}">
        <p14:creationId xmlns:p14="http://schemas.microsoft.com/office/powerpoint/2010/main" val="479037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Multiple positioners, </a:t>
            </a:r>
            <a:r>
              <a:rPr lang="en-US" b="0" dirty="0"/>
              <a:t>but</a:t>
            </a:r>
            <a:r>
              <a:rPr lang="en-US" b="1" dirty="0"/>
              <a:t> only one used </a:t>
            </a:r>
            <a:r>
              <a:rPr lang="en-US" b="0" dirty="0"/>
              <a:t>per shot </a:t>
            </a:r>
            <a:r>
              <a:rPr lang="en-US" dirty="0"/>
              <a:t>-&gt; everything on one target and alignment and metrology becomes even more import at the target level</a:t>
            </a:r>
          </a:p>
          <a:p>
            <a:r>
              <a:rPr lang="en-US" dirty="0"/>
              <a:t>Components from </a:t>
            </a:r>
            <a:r>
              <a:rPr lang="en-US" b="1" dirty="0"/>
              <a:t>GA</a:t>
            </a:r>
            <a:r>
              <a:rPr lang="en-US" dirty="0"/>
              <a:t> and </a:t>
            </a:r>
            <a:r>
              <a:rPr lang="en-US" b="1" dirty="0"/>
              <a:t>Luxel</a:t>
            </a:r>
          </a:p>
        </p:txBody>
      </p:sp>
      <p:sp>
        <p:nvSpPr>
          <p:cNvPr id="4" name="Slide Number Placeholder 3"/>
          <p:cNvSpPr>
            <a:spLocks noGrp="1"/>
          </p:cNvSpPr>
          <p:nvPr>
            <p:ph type="sldNum" sz="quarter" idx="10"/>
          </p:nvPr>
        </p:nvSpPr>
        <p:spPr/>
        <p:txBody>
          <a:bodyPr/>
          <a:lstStyle/>
          <a:p>
            <a:fld id="{4CFDF800-FE0E-A944-8AC1-D57C07B352FC}" type="slidenum">
              <a:rPr lang="en-US" smtClean="0"/>
              <a:pPr/>
              <a:t>4</a:t>
            </a:fld>
            <a:endParaRPr lang="en-US" dirty="0"/>
          </a:p>
        </p:txBody>
      </p:sp>
    </p:spTree>
    <p:extLst>
      <p:ext uri="{BB962C8B-B14F-4D97-AF65-F5344CB8AC3E}">
        <p14:creationId xmlns:p14="http://schemas.microsoft.com/office/powerpoint/2010/main" val="1408181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70" indent="-167970" defTabSz="447919">
              <a:buFont typeface="Arial" panose="020B0604020202020204" pitchFamily="34" charset="0"/>
              <a:buChar char="•"/>
              <a:defRPr/>
            </a:pPr>
            <a:r>
              <a:rPr lang="en-US" dirty="0"/>
              <a:t>Our traffic jam is a bunch of porches, </a:t>
            </a:r>
            <a:r>
              <a:rPr lang="en-US" dirty="0" err="1"/>
              <a:t>fararis</a:t>
            </a:r>
            <a:r>
              <a:rPr lang="en-US" dirty="0"/>
              <a:t>, land rovers… each unique</a:t>
            </a:r>
          </a:p>
          <a:p>
            <a:pPr marL="167970" indent="-167970" defTabSz="447919">
              <a:buFont typeface="Arial" panose="020B0604020202020204" pitchFamily="34" charset="0"/>
              <a:buChar char="•"/>
              <a:defRPr/>
            </a:pPr>
            <a:r>
              <a:rPr lang="en-US" dirty="0"/>
              <a:t>Over </a:t>
            </a:r>
            <a:r>
              <a:rPr lang="en-US" b="1" dirty="0"/>
              <a:t>10,000 parts / year </a:t>
            </a:r>
            <a:r>
              <a:rPr lang="en-US" dirty="0"/>
              <a:t>– standardize where we can, but many unique – good component management is important</a:t>
            </a:r>
          </a:p>
          <a:p>
            <a:pPr marL="167970" indent="-167970" defTabSz="447919">
              <a:buFont typeface="Arial" panose="020B0604020202020204" pitchFamily="34" charset="0"/>
              <a:buChar char="•"/>
              <a:defRPr/>
            </a:pPr>
            <a:r>
              <a:rPr lang="en-US" b="1" dirty="0"/>
              <a:t>R&amp;D </a:t>
            </a:r>
            <a:r>
              <a:rPr lang="en-US" dirty="0"/>
              <a:t>efforts also merge into our production line</a:t>
            </a:r>
          </a:p>
          <a:p>
            <a:pPr marL="167970" indent="-167970" defTabSz="447919">
              <a:buFont typeface="Arial" panose="020B0604020202020204" pitchFamily="34" charset="0"/>
              <a:buChar char="•"/>
              <a:defRPr/>
            </a:pPr>
            <a:r>
              <a:rPr lang="en-US" b="1" u="sng" dirty="0"/>
              <a:t>Frustration!</a:t>
            </a:r>
            <a:r>
              <a:rPr lang="en-US" dirty="0"/>
              <a:t>  See this </a:t>
            </a:r>
            <a:r>
              <a:rPr lang="en-US" b="1" u="sng" dirty="0"/>
              <a:t>enough during our commute</a:t>
            </a:r>
            <a:r>
              <a:rPr lang="en-US" dirty="0"/>
              <a:t>, certainly don’t want to see this on the production floor.  </a:t>
            </a:r>
          </a:p>
        </p:txBody>
      </p:sp>
      <p:sp>
        <p:nvSpPr>
          <p:cNvPr id="4" name="Slide Number Placeholder 3"/>
          <p:cNvSpPr>
            <a:spLocks noGrp="1"/>
          </p:cNvSpPr>
          <p:nvPr>
            <p:ph type="sldNum" sz="quarter" idx="10"/>
          </p:nvPr>
        </p:nvSpPr>
        <p:spPr/>
        <p:txBody>
          <a:bodyPr/>
          <a:lstStyle/>
          <a:p>
            <a:fld id="{4CFDF800-FE0E-A944-8AC1-D57C07B352FC}" type="slidenum">
              <a:rPr lang="en-US" smtClean="0"/>
              <a:pPr/>
              <a:t>5</a:t>
            </a:fld>
            <a:endParaRPr lang="en-US" dirty="0"/>
          </a:p>
        </p:txBody>
      </p:sp>
    </p:spTree>
    <p:extLst>
      <p:ext uri="{BB962C8B-B14F-4D97-AF65-F5344CB8AC3E}">
        <p14:creationId xmlns:p14="http://schemas.microsoft.com/office/powerpoint/2010/main" val="20701496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How many of you have taken a target design through assembly?  </a:t>
            </a:r>
          </a:p>
          <a:p>
            <a:pPr marL="0" indent="0">
              <a:buFont typeface="Arial" panose="020B0604020202020204" pitchFamily="34" charset="0"/>
              <a:buNone/>
            </a:pPr>
            <a:r>
              <a:rPr lang="en-US" dirty="0"/>
              <a:t>4:20</a:t>
            </a:r>
          </a:p>
        </p:txBody>
      </p:sp>
      <p:sp>
        <p:nvSpPr>
          <p:cNvPr id="4" name="Slide Number Placeholder 3"/>
          <p:cNvSpPr>
            <a:spLocks noGrp="1"/>
          </p:cNvSpPr>
          <p:nvPr>
            <p:ph type="sldNum" sz="quarter" idx="10"/>
          </p:nvPr>
        </p:nvSpPr>
        <p:spPr/>
        <p:txBody>
          <a:bodyPr/>
          <a:lstStyle/>
          <a:p>
            <a:fld id="{4CFDF800-FE0E-A944-8AC1-D57C07B352FC}" type="slidenum">
              <a:rPr lang="en-US" smtClean="0"/>
              <a:pPr/>
              <a:t>6</a:t>
            </a:fld>
            <a:endParaRPr lang="en-US" dirty="0"/>
          </a:p>
        </p:txBody>
      </p:sp>
    </p:spTree>
    <p:extLst>
      <p:ext uri="{BB962C8B-B14F-4D97-AF65-F5344CB8AC3E}">
        <p14:creationId xmlns:p14="http://schemas.microsoft.com/office/powerpoint/2010/main" val="42470907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7970" indent="-167970" defTabSz="447919">
              <a:buFont typeface="Arial" panose="020B0604020202020204" pitchFamily="34" charset="0"/>
              <a:buChar char="•"/>
            </a:pPr>
            <a:r>
              <a:rPr lang="en-US" dirty="0"/>
              <a:t>Each target platform requires a </a:t>
            </a:r>
            <a:r>
              <a:rPr lang="en-US" b="1" dirty="0"/>
              <a:t>different path </a:t>
            </a:r>
            <a:r>
              <a:rPr lang="en-US" dirty="0"/>
              <a:t>– </a:t>
            </a:r>
            <a:r>
              <a:rPr lang="en-US" b="1" dirty="0"/>
              <a:t>10-20 targets </a:t>
            </a:r>
            <a:r>
              <a:rPr lang="en-US" dirty="0"/>
              <a:t>being assembled in </a:t>
            </a:r>
            <a:r>
              <a:rPr lang="en-US" b="1" dirty="0"/>
              <a:t>parallel</a:t>
            </a:r>
            <a:r>
              <a:rPr lang="en-US" dirty="0"/>
              <a:t>. </a:t>
            </a:r>
          </a:p>
          <a:p>
            <a:pPr marL="167970" indent="-167970" defTabSz="447919">
              <a:buFont typeface="Arial" panose="020B0604020202020204" pitchFamily="34" charset="0"/>
              <a:buChar char="•"/>
            </a:pPr>
            <a:r>
              <a:rPr lang="en-US" b="1" dirty="0"/>
              <a:t>Twists and turns </a:t>
            </a:r>
            <a:r>
              <a:rPr lang="en-US" dirty="0"/>
              <a:t>come from last minute changes from the physicists.  </a:t>
            </a:r>
          </a:p>
          <a:p>
            <a:pPr marL="167970" indent="-167970" defTabSz="447919">
              <a:buFont typeface="Arial" panose="020B0604020202020204" pitchFamily="34" charset="0"/>
              <a:buChar char="•"/>
            </a:pPr>
            <a:r>
              <a:rPr lang="en-US" dirty="0"/>
              <a:t>Free flowing</a:t>
            </a:r>
          </a:p>
          <a:p>
            <a:pPr marL="167970" indent="-167970" defTabSz="447919">
              <a:buFont typeface="Arial" panose="020B0604020202020204" pitchFamily="34" charset="0"/>
              <a:buChar char="•"/>
            </a:pPr>
            <a:r>
              <a:rPr lang="en-US" dirty="0"/>
              <a:t>Targets of varying type are assembled in parallel.  In series would be much easier, but we would not be able to keep up with the NIF demand. </a:t>
            </a:r>
          </a:p>
          <a:p>
            <a:pPr marL="167970" indent="-167970">
              <a:buFont typeface="Arial" panose="020B0604020202020204" pitchFamily="34" charset="0"/>
              <a:buChar char="•"/>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CFDF800-FE0E-A944-8AC1-D57C07B352FC}" type="slidenum">
              <a:rPr lang="en-US" smtClean="0"/>
              <a:pPr/>
              <a:t>7</a:t>
            </a:fld>
            <a:endParaRPr lang="en-US" dirty="0"/>
          </a:p>
        </p:txBody>
      </p:sp>
    </p:spTree>
    <p:extLst>
      <p:ext uri="{BB962C8B-B14F-4D97-AF65-F5344CB8AC3E}">
        <p14:creationId xmlns:p14="http://schemas.microsoft.com/office/powerpoint/2010/main" val="2385583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Cross training between factories became very important at the </a:t>
            </a:r>
            <a:r>
              <a:rPr lang="en-US" b="1" dirty="0"/>
              <a:t>end of FY18 </a:t>
            </a:r>
            <a:r>
              <a:rPr lang="en-US" dirty="0"/>
              <a:t>– we would not have met the FY19Q1Q2 demand, without cross training. </a:t>
            </a:r>
          </a:p>
          <a:p>
            <a:r>
              <a:rPr lang="en-US" dirty="0"/>
              <a:t>20 assemblers between multiple factories, ~55 target types or independent process steps. On average, each person is trained in ~4-5 of these targets/steps</a:t>
            </a:r>
          </a:p>
          <a:p>
            <a:r>
              <a:rPr lang="en-US" dirty="0"/>
              <a:t>In addition to the demand shown: </a:t>
            </a:r>
            <a:r>
              <a:rPr lang="en-US" b="1" dirty="0"/>
              <a:t>another 10%</a:t>
            </a:r>
            <a:r>
              <a:rPr lang="en-US" b="0" dirty="0"/>
              <a:t> for R&amp;D, other additional requests, and the LANL and AWE targets that we support</a:t>
            </a:r>
            <a:endParaRPr lang="en-US" dirty="0"/>
          </a:p>
          <a:p>
            <a:endParaRPr lang="en-US" dirty="0"/>
          </a:p>
          <a:p>
            <a:r>
              <a:rPr lang="en-US" dirty="0"/>
              <a:t>FASC: Facility Advisory Steering Committee</a:t>
            </a:r>
          </a:p>
        </p:txBody>
      </p:sp>
      <p:sp>
        <p:nvSpPr>
          <p:cNvPr id="4" name="Slide Number Placeholder 3"/>
          <p:cNvSpPr>
            <a:spLocks noGrp="1"/>
          </p:cNvSpPr>
          <p:nvPr>
            <p:ph type="sldNum" sz="quarter" idx="5"/>
          </p:nvPr>
        </p:nvSpPr>
        <p:spPr/>
        <p:txBody>
          <a:bodyPr/>
          <a:lstStyle/>
          <a:p>
            <a:fld id="{4CFDF800-FE0E-A944-8AC1-D57C07B352FC}" type="slidenum">
              <a:rPr lang="en-US" smtClean="0"/>
              <a:pPr/>
              <a:t>8</a:t>
            </a:fld>
            <a:endParaRPr lang="en-US" dirty="0"/>
          </a:p>
        </p:txBody>
      </p:sp>
    </p:spTree>
    <p:extLst>
      <p:ext uri="{BB962C8B-B14F-4D97-AF65-F5344CB8AC3E}">
        <p14:creationId xmlns:p14="http://schemas.microsoft.com/office/powerpoint/2010/main" val="1933134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Have</a:t>
            </a:r>
            <a:r>
              <a:rPr lang="en-US" dirty="0"/>
              <a:t> to go through this for </a:t>
            </a:r>
            <a:r>
              <a:rPr lang="en-US" b="1" dirty="0"/>
              <a:t>each</a:t>
            </a:r>
            <a:r>
              <a:rPr lang="en-US" dirty="0"/>
              <a:t> target. If we </a:t>
            </a:r>
            <a:r>
              <a:rPr lang="en-US" dirty="0" err="1"/>
              <a:t>din’t</a:t>
            </a:r>
            <a:r>
              <a:rPr lang="en-US" dirty="0"/>
              <a:t>, we would easily </a:t>
            </a:r>
            <a:r>
              <a:rPr lang="en-US" b="1" dirty="0"/>
              <a:t>end up in the traffic jam </a:t>
            </a:r>
            <a:r>
              <a:rPr lang="en-US" b="0" i="0" dirty="0"/>
              <a:t>I </a:t>
            </a:r>
            <a:r>
              <a:rPr lang="en-US" dirty="0"/>
              <a:t>showed earlier. </a:t>
            </a:r>
          </a:p>
          <a:p>
            <a:r>
              <a:rPr lang="en-US" b="1" dirty="0"/>
              <a:t>~1/2  targets are new articles. </a:t>
            </a:r>
            <a:r>
              <a:rPr lang="en-US" b="0" dirty="0"/>
              <a:t>Have to be </a:t>
            </a:r>
            <a:r>
              <a:rPr lang="en-US" b="1" dirty="0"/>
              <a:t>methodical, </a:t>
            </a:r>
            <a:r>
              <a:rPr lang="en-US" b="0" dirty="0"/>
              <a:t>yet</a:t>
            </a:r>
            <a:r>
              <a:rPr lang="en-US" b="1" dirty="0"/>
              <a:t> efficient</a:t>
            </a:r>
            <a:r>
              <a:rPr lang="en-US" b="0" dirty="0"/>
              <a:t> through this process</a:t>
            </a:r>
            <a:r>
              <a:rPr lang="en-US" b="1" dirty="0"/>
              <a:t>. </a:t>
            </a:r>
          </a:p>
          <a:p>
            <a:r>
              <a:rPr lang="en-US" b="1" dirty="0"/>
              <a:t>LL: Don’t repeat mistakes. </a:t>
            </a:r>
            <a:r>
              <a:rPr lang="en-US" b="0" dirty="0"/>
              <a:t>In affect, we are doing an </a:t>
            </a:r>
            <a:r>
              <a:rPr lang="en-US" b="1" dirty="0"/>
              <a:t>ISO 9001</a:t>
            </a:r>
          </a:p>
          <a:p>
            <a:r>
              <a:rPr lang="en-US" dirty="0"/>
              <a:t>8:00</a:t>
            </a:r>
          </a:p>
        </p:txBody>
      </p:sp>
      <p:sp>
        <p:nvSpPr>
          <p:cNvPr id="4" name="Slide Number Placeholder 3"/>
          <p:cNvSpPr>
            <a:spLocks noGrp="1"/>
          </p:cNvSpPr>
          <p:nvPr>
            <p:ph type="sldNum" sz="quarter" idx="5"/>
          </p:nvPr>
        </p:nvSpPr>
        <p:spPr/>
        <p:txBody>
          <a:bodyPr/>
          <a:lstStyle/>
          <a:p>
            <a:fld id="{4CFDF800-FE0E-A944-8AC1-D57C07B352FC}" type="slidenum">
              <a:rPr lang="en-US" smtClean="0"/>
              <a:pPr/>
              <a:t>9</a:t>
            </a:fld>
            <a:endParaRPr lang="en-US" dirty="0"/>
          </a:p>
        </p:txBody>
      </p:sp>
    </p:spTree>
    <p:extLst>
      <p:ext uri="{BB962C8B-B14F-4D97-AF65-F5344CB8AC3E}">
        <p14:creationId xmlns:p14="http://schemas.microsoft.com/office/powerpoint/2010/main" val="23847710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9" name="Rectangle 18"/>
          <p:cNvSpPr/>
          <p:nvPr userDrawn="1"/>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77" y="3574553"/>
            <a:ext cx="9143245" cy="2742973"/>
          </a:xfrm>
          <a:prstGeom prst="rect">
            <a:avLst/>
          </a:prstGeom>
        </p:spPr>
      </p:pic>
      <p:sp>
        <p:nvSpPr>
          <p:cNvPr id="10" name="Title 9"/>
          <p:cNvSpPr>
            <a:spLocks noGrp="1"/>
          </p:cNvSpPr>
          <p:nvPr>
            <p:ph type="title" hasCustomPrompt="1"/>
          </p:nvPr>
        </p:nvSpPr>
        <p:spPr>
          <a:xfrm>
            <a:off x="457200" y="565126"/>
            <a:ext cx="8229600" cy="1447576"/>
          </a:xfrm>
        </p:spPr>
        <p:txBody>
          <a:bodyPr anchor="b" anchorCtr="0"/>
          <a:lstStyle>
            <a:lvl1pPr>
              <a:lnSpc>
                <a:spcPts val="3800"/>
              </a:lnSpc>
              <a:defRPr sz="3600" b="1" i="0">
                <a:solidFill>
                  <a:schemeClr val="accent1">
                    <a:lumMod val="75000"/>
                  </a:schemeClr>
                </a:solidFill>
                <a:effectLst/>
                <a:latin typeface="Arial"/>
                <a:cs typeface="Arial"/>
              </a:defRPr>
            </a:lvl1pPr>
          </a:lstStyle>
          <a:p>
            <a:r>
              <a:rPr lang="en-US" dirty="0"/>
              <a:t>Click to edit </a:t>
            </a:r>
            <a:br>
              <a:rPr lang="en-US" dirty="0"/>
            </a:br>
            <a:r>
              <a:rPr lang="en-US" dirty="0"/>
              <a:t>Master title style</a:t>
            </a:r>
          </a:p>
        </p:txBody>
      </p:sp>
      <p:sp>
        <p:nvSpPr>
          <p:cNvPr id="12" name="Text Placeholder 11"/>
          <p:cNvSpPr>
            <a:spLocks noGrp="1"/>
          </p:cNvSpPr>
          <p:nvPr>
            <p:ph type="body" sz="quarter" idx="13"/>
          </p:nvPr>
        </p:nvSpPr>
        <p:spPr>
          <a:xfrm>
            <a:off x="457201" y="2024863"/>
            <a:ext cx="5629274" cy="369888"/>
          </a:xfrm>
        </p:spPr>
        <p:txBody>
          <a:bodyPr>
            <a:noAutofit/>
          </a:bodyPr>
          <a:lstStyle>
            <a:lvl1pPr>
              <a:lnSpc>
                <a:spcPts val="2200"/>
              </a:lnSpc>
              <a:buNone/>
              <a:defRPr sz="2000" b="0">
                <a:latin typeface="Arial"/>
                <a:cs typeface="Arial"/>
              </a:defRPr>
            </a:lvl1pPr>
            <a:lvl2pPr>
              <a:buNone/>
              <a:defRPr/>
            </a:lvl2pPr>
            <a:lvl3pPr>
              <a:buNone/>
              <a:defRPr/>
            </a:lvl3pPr>
            <a:lvl4pPr>
              <a:buNone/>
              <a:defRPr/>
            </a:lvl4pPr>
            <a:lvl5pPr>
              <a:buNone/>
              <a:defRPr/>
            </a:lvl5pPr>
          </a:lstStyle>
          <a:p>
            <a:pPr lvl="0"/>
            <a:r>
              <a:rPr lang="en-US"/>
              <a:t>Click to edit Master text styles</a:t>
            </a:r>
          </a:p>
        </p:txBody>
      </p:sp>
      <p:sp>
        <p:nvSpPr>
          <p:cNvPr id="3" name="Text Placeholder 2"/>
          <p:cNvSpPr>
            <a:spLocks noGrp="1"/>
          </p:cNvSpPr>
          <p:nvPr>
            <p:ph type="body" sz="quarter" idx="14" hasCustomPrompt="1"/>
          </p:nvPr>
        </p:nvSpPr>
        <p:spPr>
          <a:xfrm>
            <a:off x="4572001" y="3096715"/>
            <a:ext cx="4572000" cy="477838"/>
          </a:xfrm>
        </p:spPr>
        <p:txBody>
          <a:bodyPr rIns="182880" anchor="b" anchorCtr="0">
            <a:noAutofit/>
          </a:bodyPr>
          <a:lstStyle>
            <a:lvl1pPr marL="57150" indent="0" algn="r">
              <a:spcBef>
                <a:spcPts val="0"/>
              </a:spcBef>
              <a:buNone/>
              <a:defRPr sz="1600" b="0"/>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dirty="0"/>
              <a:t>Authors Name</a:t>
            </a:r>
          </a:p>
          <a:p>
            <a:pPr lvl="0"/>
            <a:r>
              <a:rPr lang="en-US" dirty="0"/>
              <a:t>Title</a:t>
            </a:r>
          </a:p>
        </p:txBody>
      </p:sp>
      <p:sp>
        <p:nvSpPr>
          <p:cNvPr id="14" name="TextBox 13"/>
          <p:cNvSpPr txBox="1"/>
          <p:nvPr userDrawn="1"/>
        </p:nvSpPr>
        <p:spPr>
          <a:xfrm>
            <a:off x="68385"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LLNL-PRES-761175</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8" name="Picture 17" descr="LLNL_Logo_WHT-LRG.png"/>
          <p:cNvPicPr>
            <a:picLocks noChangeAspect="1"/>
          </p:cNvPicPr>
          <p:nvPr userDrawn="1"/>
        </p:nvPicPr>
        <p:blipFill>
          <a:blip r:embed="rId3"/>
          <a:stretch>
            <a:fillRect/>
          </a:stretch>
        </p:blipFill>
        <p:spPr>
          <a:xfrm>
            <a:off x="6957061" y="6446832"/>
            <a:ext cx="1865206" cy="314676"/>
          </a:xfrm>
          <a:prstGeom prst="rect">
            <a:avLst/>
          </a:prstGeom>
        </p:spPr>
      </p:pic>
      <p:sp>
        <p:nvSpPr>
          <p:cNvPr id="20" name="Rectangle 19"/>
          <p:cNvSpPr/>
          <p:nvPr userDrawn="1"/>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0_end page">
    <p:bg>
      <p:bgPr>
        <a:solidFill>
          <a:srgbClr val="0F4F97"/>
        </a:solidFill>
        <a:effectLst/>
      </p:bgPr>
    </p:bg>
    <p:spTree>
      <p:nvGrpSpPr>
        <p:cNvPr id="1" name=""/>
        <p:cNvGrpSpPr/>
        <p:nvPr/>
      </p:nvGrpSpPr>
      <p:grpSpPr>
        <a:xfrm>
          <a:off x="0" y="0"/>
          <a:ext cx="0" cy="0"/>
          <a:chOff x="0" y="0"/>
          <a:chExt cx="0" cy="0"/>
        </a:xfrm>
      </p:grpSpPr>
      <p:pic>
        <p:nvPicPr>
          <p:cNvPr id="3" name="Picture 2" descr="LLNL_Logo_WHT-LRG.png"/>
          <p:cNvPicPr>
            <a:picLocks noChangeAspect="1"/>
          </p:cNvPicPr>
          <p:nvPr userDrawn="1"/>
        </p:nvPicPr>
        <p:blipFill>
          <a:blip r:embed="rId2"/>
          <a:stretch>
            <a:fillRect/>
          </a:stretch>
        </p:blipFill>
        <p:spPr>
          <a:xfrm>
            <a:off x="721852" y="5437487"/>
            <a:ext cx="3602498" cy="607768"/>
          </a:xfrm>
          <a:prstGeom prst="rect">
            <a:avLst/>
          </a:prstGeom>
        </p:spPr>
      </p:pic>
    </p:spTree>
    <p:extLst>
      <p:ext uri="{BB962C8B-B14F-4D97-AF65-F5344CB8AC3E}">
        <p14:creationId xmlns:p14="http://schemas.microsoft.com/office/powerpoint/2010/main" val="3127189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53E52D-22E0-0648-87FA-443D378EADEC}" type="datetimeFigureOut">
              <a:rPr lang="en-US" smtClean="0"/>
              <a:t>4/12/2019</a:t>
            </a:fld>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FD4142E-53E2-DA46-B30F-2F4D9325EF7E}" type="slidenum">
              <a:rPr lang="en-US" smtClean="0"/>
              <a:t>‹#›</a:t>
            </a:fld>
            <a:endParaRPr lang="en-US" dirty="0"/>
          </a:p>
        </p:txBody>
      </p:sp>
    </p:spTree>
    <p:extLst>
      <p:ext uri="{BB962C8B-B14F-4D97-AF65-F5344CB8AC3E}">
        <p14:creationId xmlns:p14="http://schemas.microsoft.com/office/powerpoint/2010/main" val="2206646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a:xfrm>
            <a:off x="654255" y="276497"/>
            <a:ext cx="7019636" cy="704275"/>
          </a:xfrm>
          <a:prstGeom prst="rect">
            <a:avLst/>
          </a:prstGeom>
        </p:spPr>
        <p:txBody>
          <a:bodyPr lIns="0" tIns="0" rIns="0" bIns="0" anchor="b">
            <a:noAutofit/>
          </a:bodyPr>
          <a:lstStyle>
            <a:lvl1pPr algn="l">
              <a:defRPr sz="2182" b="1">
                <a:latin typeface="Arial"/>
                <a:cs typeface="Arial"/>
              </a:defRPr>
            </a:lvl1pPr>
          </a:lstStyle>
          <a:p>
            <a:r>
              <a:rPr lang="en-US" dirty="0"/>
              <a:t>Click to edit Master title style</a:t>
            </a:r>
          </a:p>
        </p:txBody>
      </p:sp>
      <p:sp>
        <p:nvSpPr>
          <p:cNvPr id="11" name="Content Placeholder 2"/>
          <p:cNvSpPr>
            <a:spLocks noGrp="1"/>
          </p:cNvSpPr>
          <p:nvPr>
            <p:ph idx="1"/>
          </p:nvPr>
        </p:nvSpPr>
        <p:spPr>
          <a:xfrm>
            <a:off x="1123555" y="1417110"/>
            <a:ext cx="6912083" cy="4748406"/>
          </a:xfrm>
          <a:prstGeom prst="rect">
            <a:avLst/>
          </a:prstGeom>
        </p:spPr>
        <p:txBody>
          <a:bodyPr lIns="91431" tIns="45715" rIns="91431" bIns="45715"/>
          <a:lstStyle>
            <a:lvl1pPr marL="154407" indent="-154407">
              <a:defRPr sz="1636" b="1" i="0">
                <a:latin typeface="Arial"/>
                <a:cs typeface="Arial"/>
              </a:defRPr>
            </a:lvl1pPr>
            <a:lvl2pPr marL="648335" indent="-282606">
              <a:spcBef>
                <a:spcPts val="273"/>
              </a:spcBef>
              <a:buFont typeface="Arial"/>
              <a:buChar char="—"/>
              <a:defRPr sz="1636" b="1" i="0">
                <a:latin typeface="Arial"/>
                <a:cs typeface="Arial"/>
              </a:defRPr>
            </a:lvl2pPr>
            <a:lvl3pPr marL="1063933">
              <a:buFont typeface="Lucida Grande"/>
              <a:buChar char="–"/>
              <a:defRPr sz="1636" b="1" i="0">
                <a:latin typeface="Arial"/>
                <a:cs typeface="Arial"/>
              </a:defRPr>
            </a:lvl3pPr>
            <a:lvl4pPr>
              <a:defRPr sz="1636" b="1" i="0">
                <a:latin typeface="Arial"/>
                <a:cs typeface="Arial"/>
              </a:defRPr>
            </a:lvl4pPr>
            <a:lvl5pPr>
              <a:buNone/>
              <a:defRPr sz="1636" b="1" i="0">
                <a:latin typeface="Arial"/>
                <a:cs typeface="Arial"/>
              </a:defRPr>
            </a:lvl5pPr>
          </a:lstStyle>
          <a:p>
            <a:pPr lvl="0"/>
            <a:r>
              <a:rPr lang="en-US" dirty="0"/>
              <a:t>Click to edit Master text styles</a:t>
            </a:r>
          </a:p>
          <a:p>
            <a:pPr lvl="1"/>
            <a:r>
              <a:rPr lang="en-US" dirty="0"/>
              <a:t>Second level</a:t>
            </a:r>
          </a:p>
          <a:p>
            <a:pPr lvl="2"/>
            <a:r>
              <a:rPr lang="en-US" dirty="0"/>
              <a:t>Third level</a:t>
            </a:r>
          </a:p>
        </p:txBody>
      </p:sp>
      <p:sp>
        <p:nvSpPr>
          <p:cNvPr id="6" name="Slide Number Placeholder 5"/>
          <p:cNvSpPr>
            <a:spLocks noGrp="1"/>
          </p:cNvSpPr>
          <p:nvPr>
            <p:ph type="sldNum" sz="quarter" idx="12"/>
          </p:nvPr>
        </p:nvSpPr>
        <p:spPr>
          <a:xfrm>
            <a:off x="8741234" y="6672683"/>
            <a:ext cx="207820" cy="97929"/>
          </a:xfrm>
          <a:prstGeom prst="rect">
            <a:avLst/>
          </a:prstGeom>
        </p:spPr>
        <p:txBody>
          <a:bodyPr wrap="square" lIns="0" tIns="0" rIns="0" bIns="0" anchor="b" anchorCtr="0">
            <a:spAutoFit/>
          </a:bodyPr>
          <a:lstStyle>
            <a:lvl1pPr algn="r">
              <a:defRPr sz="636" b="1" i="0">
                <a:solidFill>
                  <a:srgbClr val="000000"/>
                </a:solidFill>
                <a:latin typeface="Arial"/>
                <a:cs typeface="Arial"/>
              </a:defRPr>
            </a:lvl1pPr>
          </a:lstStyle>
          <a:p>
            <a:fld id="{78DCE5C6-CC67-AD46-BF96-E669D4601726}" type="slidenum">
              <a:rPr lang="en-US" smtClean="0"/>
              <a:pPr/>
              <a:t>‹#›</a:t>
            </a:fld>
            <a:endParaRPr lang="en-US" dirty="0"/>
          </a:p>
        </p:txBody>
      </p:sp>
    </p:spTree>
    <p:extLst>
      <p:ext uri="{BB962C8B-B14F-4D97-AF65-F5344CB8AC3E}">
        <p14:creationId xmlns:p14="http://schemas.microsoft.com/office/powerpoint/2010/main" val="8237864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pic>
        <p:nvPicPr>
          <p:cNvPr id="5" name="Picture 10">
            <a:extLst>
              <a:ext uri="{FF2B5EF4-FFF2-40B4-BE49-F238E27FC236}">
                <a16:creationId xmlns:a16="http://schemas.microsoft.com/office/drawing/2014/main" id="{D8DDDDD4-BBE9-426D-BFFA-8855FCF70C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75063"/>
            <a:ext cx="9144000" cy="274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606330C-D530-47A8-9D7C-51994AC3C369}"/>
              </a:ext>
            </a:extLst>
          </p:cNvPr>
          <p:cNvSpPr/>
          <p:nvPr/>
        </p:nvSpPr>
        <p:spPr>
          <a:xfrm>
            <a:off x="0" y="6396038"/>
            <a:ext cx="9144000" cy="465137"/>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7" name="TextBox 13">
            <a:extLst>
              <a:ext uri="{FF2B5EF4-FFF2-40B4-BE49-F238E27FC236}">
                <a16:creationId xmlns:a16="http://schemas.microsoft.com/office/drawing/2014/main" id="{2698ADC4-8390-4CD5-867D-B923EC6A6083}"/>
              </a:ext>
            </a:extLst>
          </p:cNvPr>
          <p:cNvSpPr txBox="1">
            <a:spLocks noChangeArrowheads="1"/>
          </p:cNvSpPr>
          <p:nvPr/>
        </p:nvSpPr>
        <p:spPr bwMode="auto">
          <a:xfrm>
            <a:off x="68263" y="6416675"/>
            <a:ext cx="4503737" cy="43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lnSpc>
                <a:spcPct val="90000"/>
              </a:lnSpc>
              <a:spcAft>
                <a:spcPts val="300"/>
              </a:spcAft>
              <a:defRPr/>
            </a:pPr>
            <a:r>
              <a:rPr lang="en-US" altLang="en-US" sz="800">
                <a:solidFill>
                  <a:schemeClr val="bg1"/>
                </a:solidFill>
                <a:cs typeface="Arial" panose="020B0604020202020204" pitchFamily="34" charset="0"/>
              </a:rPr>
              <a:t>LLNL-PRES-XXXXXX</a:t>
            </a:r>
          </a:p>
          <a:p>
            <a:pPr eaLnBrk="1" hangingPunct="1">
              <a:lnSpc>
                <a:spcPct val="90000"/>
              </a:lnSpc>
              <a:spcAft>
                <a:spcPts val="600"/>
              </a:spcAft>
              <a:defRPr/>
            </a:pPr>
            <a:r>
              <a:rPr lang="en-US" altLang="en-US" sz="700">
                <a:solidFill>
                  <a:schemeClr val="bg1"/>
                </a:solidFill>
                <a:cs typeface="Arial" panose="020B0604020202020204" pitchFamily="34" charset="0"/>
              </a:rPr>
              <a:t>This work was performed under the auspices of the U.S. Department of Energy by Lawrence Livermore National Laboratory under contract DE-AC52-07NA27344. Lawrence Livermore National Security, LLC</a:t>
            </a:r>
          </a:p>
        </p:txBody>
      </p:sp>
      <p:pic>
        <p:nvPicPr>
          <p:cNvPr id="8" name="Picture 15" descr="LLNL_Logo_WHT-LRG.png">
            <a:extLst>
              <a:ext uri="{FF2B5EF4-FFF2-40B4-BE49-F238E27FC236}">
                <a16:creationId xmlns:a16="http://schemas.microsoft.com/office/drawing/2014/main" id="{98D1C50A-9450-41F7-A07D-E5E131858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6473825"/>
            <a:ext cx="1865313"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CBC3BF4D-616E-443C-AE43-A7CE45F67C3B}"/>
              </a:ext>
            </a:extLst>
          </p:cNvPr>
          <p:cNvSpPr/>
          <p:nvPr/>
        </p:nvSpPr>
        <p:spPr>
          <a:xfrm>
            <a:off x="0" y="0"/>
            <a:ext cx="9144000" cy="11271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anchor="ctr"/>
          <a:lstStyle/>
          <a:p>
            <a:pPr algn="r" eaLnBrk="1" fontAlgn="auto" hangingPunct="1">
              <a:spcBef>
                <a:spcPts val="0"/>
              </a:spcBef>
              <a:spcAft>
                <a:spcPts val="0"/>
              </a:spcAft>
              <a:defRPr/>
            </a:pPr>
            <a:endParaRPr lang="en-US" dirty="0"/>
          </a:p>
        </p:txBody>
      </p:sp>
      <p:sp>
        <p:nvSpPr>
          <p:cNvPr id="10" name="Title 9"/>
          <p:cNvSpPr>
            <a:spLocks noGrp="1"/>
          </p:cNvSpPr>
          <p:nvPr>
            <p:ph type="title"/>
          </p:nvPr>
        </p:nvSpPr>
        <p:spPr>
          <a:xfrm>
            <a:off x="457200" y="684808"/>
            <a:ext cx="8229600" cy="954107"/>
          </a:xfrm>
        </p:spPr>
        <p:txBody>
          <a:bodyPr>
            <a:spAutoFit/>
          </a:bodyPr>
          <a:lstStyle>
            <a:lvl1pPr algn="l">
              <a:lnSpc>
                <a:spcPts val="3360"/>
              </a:lnSpc>
              <a:defRPr sz="2800" b="1" i="0" baseline="0">
                <a:solidFill>
                  <a:schemeClr val="accent1">
                    <a:lumMod val="75000"/>
                  </a:schemeClr>
                </a:solidFill>
                <a:effectLst/>
                <a:latin typeface="Calibri"/>
                <a:cs typeface="Arial"/>
              </a:defRPr>
            </a:lvl1pPr>
          </a:lstStyle>
          <a:p>
            <a:r>
              <a:rPr lang="en-US"/>
              <a:t>Click to edit Master title style</a:t>
            </a:r>
            <a:endParaRPr lang="en-US" dirty="0"/>
          </a:p>
        </p:txBody>
      </p:sp>
      <p:sp>
        <p:nvSpPr>
          <p:cNvPr id="12" name="Text Placeholder 11"/>
          <p:cNvSpPr>
            <a:spLocks noGrp="1"/>
          </p:cNvSpPr>
          <p:nvPr>
            <p:ph type="body" sz="quarter" idx="13"/>
          </p:nvPr>
        </p:nvSpPr>
        <p:spPr>
          <a:xfrm>
            <a:off x="457201" y="2144545"/>
            <a:ext cx="5629274" cy="369888"/>
          </a:xfrm>
        </p:spPr>
        <p:txBody>
          <a:bodyPr>
            <a:noAutofit/>
          </a:bodyPr>
          <a:lstStyle>
            <a:lvl1pPr>
              <a:lnSpc>
                <a:spcPts val="2200"/>
              </a:lnSpc>
              <a:buNone/>
              <a:defRPr sz="2000" b="0">
                <a:latin typeface="Calibri"/>
                <a:cs typeface="Calibri"/>
              </a:defRPr>
            </a:lvl1pPr>
            <a:lvl2pPr>
              <a:buNone/>
              <a:defRPr/>
            </a:lvl2pPr>
            <a:lvl3pPr>
              <a:buNone/>
              <a:defRPr/>
            </a:lvl3pPr>
            <a:lvl4pPr>
              <a:buNone/>
              <a:defRPr/>
            </a:lvl4pPr>
            <a:lvl5pPr>
              <a:buNone/>
              <a:defRPr/>
            </a:lvl5pPr>
          </a:lstStyle>
          <a:p>
            <a:pPr lvl="0"/>
            <a:r>
              <a:rPr lang="en-US"/>
              <a:t>Edit Master text styles</a:t>
            </a:r>
          </a:p>
        </p:txBody>
      </p:sp>
      <p:sp>
        <p:nvSpPr>
          <p:cNvPr id="3" name="Text Placeholder 2"/>
          <p:cNvSpPr>
            <a:spLocks noGrp="1"/>
          </p:cNvSpPr>
          <p:nvPr>
            <p:ph type="body" sz="quarter" idx="14"/>
          </p:nvPr>
        </p:nvSpPr>
        <p:spPr>
          <a:xfrm>
            <a:off x="4572001" y="3216397"/>
            <a:ext cx="4572000" cy="477838"/>
          </a:xfrm>
        </p:spPr>
        <p:txBody>
          <a:bodyPr rIns="182880" anchor="b">
            <a:noAutofit/>
          </a:bodyPr>
          <a:lstStyle>
            <a:lvl1pPr marL="57150" indent="0" algn="r">
              <a:spcBef>
                <a:spcPts val="0"/>
              </a:spcBef>
              <a:buNone/>
              <a:defRPr sz="1600" b="0">
                <a:latin typeface="Calibri"/>
                <a:cs typeface="Calibri"/>
              </a:defRPr>
            </a:lvl1pPr>
            <a:lvl2pPr marL="342900" indent="0" algn="r">
              <a:buNone/>
              <a:defRPr sz="1600" b="0"/>
            </a:lvl2pPr>
            <a:lvl3pPr marL="628650" indent="0" algn="r">
              <a:buNone/>
              <a:defRPr sz="1600" b="0"/>
            </a:lvl3pPr>
            <a:lvl4pPr marL="857250" indent="0" algn="r">
              <a:buNone/>
              <a:defRPr sz="1600" b="0"/>
            </a:lvl4pPr>
            <a:lvl5pPr marL="1085850" indent="0" algn="r">
              <a:buNone/>
              <a:defRPr sz="1600" b="0"/>
            </a:lvl5pPr>
          </a:lstStyle>
          <a:p>
            <a:pPr lvl="0"/>
            <a:r>
              <a:rPr lang="en-US"/>
              <a:t>Edit Master text styles</a:t>
            </a:r>
          </a:p>
          <a:p>
            <a:pPr lvl="1"/>
            <a:r>
              <a:rPr lang="en-US"/>
              <a:t>Second level</a:t>
            </a:r>
          </a:p>
        </p:txBody>
      </p:sp>
      <p:sp>
        <p:nvSpPr>
          <p:cNvPr id="11" name="Rectangle 10">
            <a:extLst>
              <a:ext uri="{FF2B5EF4-FFF2-40B4-BE49-F238E27FC236}">
                <a16:creationId xmlns:a16="http://schemas.microsoft.com/office/drawing/2014/main" id="{3E6CB6B6-A6F2-4967-A1AA-882EB1AAEF93}"/>
              </a:ext>
            </a:extLst>
          </p:cNvPr>
          <p:cNvSpPr/>
          <p:nvPr/>
        </p:nvSpPr>
        <p:spPr>
          <a:xfrm>
            <a:off x="-378" y="6316956"/>
            <a:ext cx="9144000" cy="544880"/>
          </a:xfrm>
          <a:prstGeom prst="rect">
            <a:avLst/>
          </a:prstGeom>
          <a:gradFill flip="none" rotWithShape="1">
            <a:gsLst>
              <a:gs pos="0">
                <a:srgbClr val="294861"/>
              </a:gs>
              <a:gs pos="46000">
                <a:schemeClr val="accent1">
                  <a:lumMod val="50000"/>
                </a:schemeClr>
              </a:gs>
              <a:gs pos="100000">
                <a:srgbClr val="4388B8"/>
              </a:gs>
            </a:gsLst>
            <a:lin ang="16200000" scaled="1"/>
            <a:tileRect/>
          </a:gradFill>
          <a:ln>
            <a:noFill/>
          </a:ln>
          <a:effectLst>
            <a:outerShdw blurRad="50800" dist="38100" dir="16200000"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pic>
        <p:nvPicPr>
          <p:cNvPr id="13" name="Picture 12">
            <a:extLst>
              <a:ext uri="{FF2B5EF4-FFF2-40B4-BE49-F238E27FC236}">
                <a16:creationId xmlns:a16="http://schemas.microsoft.com/office/drawing/2014/main" id="{F89710CB-9AEE-4F23-A71A-BF57EE17B7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 y="3574553"/>
            <a:ext cx="9143245" cy="2742973"/>
          </a:xfrm>
          <a:prstGeom prst="rect">
            <a:avLst/>
          </a:prstGeom>
        </p:spPr>
      </p:pic>
      <p:sp>
        <p:nvSpPr>
          <p:cNvPr id="14" name="TextBox 13">
            <a:extLst>
              <a:ext uri="{FF2B5EF4-FFF2-40B4-BE49-F238E27FC236}">
                <a16:creationId xmlns:a16="http://schemas.microsoft.com/office/drawing/2014/main" id="{F9E0FB33-9285-4700-9A67-D599983C0184}"/>
              </a:ext>
            </a:extLst>
          </p:cNvPr>
          <p:cNvSpPr txBox="1"/>
          <p:nvPr/>
        </p:nvSpPr>
        <p:spPr>
          <a:xfrm>
            <a:off x="68385" y="6416000"/>
            <a:ext cx="4503614" cy="435504"/>
          </a:xfrm>
          <a:prstGeom prst="rect">
            <a:avLst/>
          </a:prstGeom>
          <a:noFill/>
          <a:effectLst/>
        </p:spPr>
        <p:txBody>
          <a:bodyPr wrap="square" rtlCol="0">
            <a:spAutoFit/>
          </a:bodyPr>
          <a:lstStyle/>
          <a:p>
            <a:pPr marL="0" algn="l" defTabSz="457200" rtl="0" eaLnBrk="1" latinLnBrk="0" hangingPunct="1">
              <a:lnSpc>
                <a:spcPct val="90000"/>
              </a:lnSpc>
              <a:spcAft>
                <a:spcPts val="300"/>
              </a:spcAft>
            </a:pPr>
            <a:r>
              <a:rPr lang="en-US" sz="800" kern="1200" dirty="0">
                <a:solidFill>
                  <a:schemeClr val="bg1"/>
                </a:solidFill>
                <a:effectLst/>
                <a:latin typeface="Arial"/>
                <a:ea typeface="+mn-ea"/>
                <a:cs typeface="Arial"/>
              </a:rPr>
              <a:t>LLNL-PRES-771567</a:t>
            </a:r>
          </a:p>
          <a:p>
            <a:pPr marL="0" algn="l" defTabSz="457200" rtl="0" eaLnBrk="1" latinLnBrk="0" hangingPunct="1">
              <a:lnSpc>
                <a:spcPct val="90000"/>
              </a:lnSpc>
              <a:spcAft>
                <a:spcPts val="600"/>
              </a:spcAft>
            </a:pPr>
            <a:r>
              <a:rPr lang="en-US" sz="700" kern="1200" dirty="0">
                <a:solidFill>
                  <a:schemeClr val="bg1"/>
                </a:solidFill>
                <a:effectLst/>
                <a:latin typeface="Arial"/>
                <a:ea typeface="+mn-ea"/>
                <a:cs typeface="Arial"/>
              </a:rPr>
              <a:t>This work was performed under the auspices of the</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U.S. Department of Energy by Lawrence Livermore National Laboratory under contract DE-AC52-07NA27344.</a:t>
            </a:r>
            <a:r>
              <a:rPr lang="en-US" sz="700" kern="1200" baseline="0" dirty="0">
                <a:solidFill>
                  <a:schemeClr val="bg1"/>
                </a:solidFill>
                <a:effectLst/>
                <a:latin typeface="Arial"/>
                <a:ea typeface="+mn-ea"/>
                <a:cs typeface="Arial"/>
              </a:rPr>
              <a:t> </a:t>
            </a:r>
            <a:r>
              <a:rPr lang="en-US" sz="700" kern="1200" dirty="0">
                <a:solidFill>
                  <a:schemeClr val="bg1"/>
                </a:solidFill>
                <a:effectLst/>
                <a:latin typeface="Arial"/>
                <a:ea typeface="+mn-ea"/>
                <a:cs typeface="Arial"/>
              </a:rPr>
              <a:t>Lawrence Livermore National Security, LLC</a:t>
            </a:r>
          </a:p>
        </p:txBody>
      </p:sp>
      <p:pic>
        <p:nvPicPr>
          <p:cNvPr id="15" name="Picture 14" descr="LLNL_Logo_WHT-LRG.png">
            <a:extLst>
              <a:ext uri="{FF2B5EF4-FFF2-40B4-BE49-F238E27FC236}">
                <a16:creationId xmlns:a16="http://schemas.microsoft.com/office/drawing/2014/main" id="{FB0EB6EF-B45D-4A70-BB8F-586D5CA31A28}"/>
              </a:ext>
            </a:extLst>
          </p:cNvPr>
          <p:cNvPicPr>
            <a:picLocks noChangeAspect="1"/>
          </p:cNvPicPr>
          <p:nvPr/>
        </p:nvPicPr>
        <p:blipFill>
          <a:blip r:embed="rId3"/>
          <a:stretch>
            <a:fillRect/>
          </a:stretch>
        </p:blipFill>
        <p:spPr>
          <a:xfrm>
            <a:off x="6957061" y="6446832"/>
            <a:ext cx="1865206" cy="314676"/>
          </a:xfrm>
          <a:prstGeom prst="rect">
            <a:avLst/>
          </a:prstGeom>
        </p:spPr>
      </p:pic>
      <p:sp>
        <p:nvSpPr>
          <p:cNvPr id="16" name="Rectangle 15">
            <a:extLst>
              <a:ext uri="{FF2B5EF4-FFF2-40B4-BE49-F238E27FC236}">
                <a16:creationId xmlns:a16="http://schemas.microsoft.com/office/drawing/2014/main" id="{FC5E751C-2DF9-4122-AABF-106CB0924F33}"/>
              </a:ext>
            </a:extLst>
          </p:cNvPr>
          <p:cNvSpPr/>
          <p:nvPr/>
        </p:nvSpPr>
        <p:spPr>
          <a:xfrm>
            <a:off x="0" y="0"/>
            <a:ext cx="9144000" cy="112889"/>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dirty="0">
              <a:latin typeface="Arial"/>
            </a:endParaRPr>
          </a:p>
        </p:txBody>
      </p:sp>
    </p:spTree>
    <p:extLst>
      <p:ext uri="{BB962C8B-B14F-4D97-AF65-F5344CB8AC3E}">
        <p14:creationId xmlns:p14="http://schemas.microsoft.com/office/powerpoint/2010/main" val="309061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17573"/>
            <a:ext cx="8229600" cy="1010705"/>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901690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a:lstStyle/>
          <a:p>
            <a:r>
              <a:rPr lang="en-US"/>
              <a:t>Click to edit Master title style</a:t>
            </a:r>
            <a:endParaRPr lang="en-US" dirty="0"/>
          </a:p>
        </p:txBody>
      </p:sp>
    </p:spTree>
    <p:extLst>
      <p:ext uri="{BB962C8B-B14F-4D97-AF65-F5344CB8AC3E}">
        <p14:creationId xmlns:p14="http://schemas.microsoft.com/office/powerpoint/2010/main" val="250577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99130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07618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17041"/>
            <a:ext cx="8229600" cy="1011237"/>
          </a:xfrm>
        </p:spPr>
        <p:txBody>
          <a:bodyPr/>
          <a:lstStyle>
            <a:lvl1pPr>
              <a:lnSpc>
                <a:spcPct val="90000"/>
              </a:lnSpc>
              <a:defRPr>
                <a:solidFill>
                  <a:schemeClr val="accent1">
                    <a:lumMod val="75000"/>
                  </a:schemeClr>
                </a:solidFill>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2"/>
          <p:cNvSpPr>
            <a:spLocks noGrp="1"/>
          </p:cNvSpPr>
          <p:nvPr>
            <p:ph idx="10"/>
          </p:nvPr>
        </p:nvSpPr>
        <p:spPr>
          <a:xfrm>
            <a:off x="4718649" y="1276350"/>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889023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1184275"/>
            <a:ext cx="9144000" cy="5240338"/>
          </a:xfrm>
        </p:spPr>
        <p:txBody>
          <a:bodyPr rtlCol="0">
            <a:normAutofit/>
          </a:bodyPr>
          <a:lstStyle/>
          <a:p>
            <a:pPr lvl="0"/>
            <a:r>
              <a:rPr lang="en-US" noProof="0"/>
              <a:t>Click icon to add picture</a:t>
            </a:r>
            <a:endParaRPr lang="en-US" noProof="0" dirty="0"/>
          </a:p>
        </p:txBody>
      </p:sp>
      <p:sp>
        <p:nvSpPr>
          <p:cNvPr id="9" name="Title 8">
            <a:extLst>
              <a:ext uri="{FF2B5EF4-FFF2-40B4-BE49-F238E27FC236}">
                <a16:creationId xmlns:a16="http://schemas.microsoft.com/office/drawing/2014/main" id="{7B3745C7-F628-EB4B-AA7C-4215B4AD4753}"/>
              </a:ext>
            </a:extLst>
          </p:cNvPr>
          <p:cNvSpPr>
            <a:spLocks noGrp="1"/>
          </p:cNvSpPr>
          <p:nvPr>
            <p:ph type="title"/>
          </p:nvPr>
        </p:nvSpPr>
        <p:spPr>
          <a:xfrm>
            <a:off x="457200" y="217041"/>
            <a:ext cx="8229600" cy="1011237"/>
          </a:xfrm>
        </p:spPr>
        <p:txBody>
          <a:bodyPr/>
          <a:lstStyle>
            <a:lvl1pPr>
              <a:defRPr>
                <a:solidFill>
                  <a:schemeClr val="accent1">
                    <a:lumMod val="75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7814617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8_Full Imag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93676C2-7EF8-4E97-98F1-4306D20CB262}"/>
              </a:ext>
            </a:extLst>
          </p:cNvPr>
          <p:cNvSpPr txBox="1">
            <a:spLocks/>
          </p:cNvSpPr>
          <p:nvPr/>
        </p:nvSpPr>
        <p:spPr>
          <a:xfrm>
            <a:off x="457200" y="179388"/>
            <a:ext cx="8229600" cy="1011237"/>
          </a:xfrm>
          <a:prstGeom prst="rect">
            <a:avLst/>
          </a:prstGeom>
          <a:effectLst/>
        </p:spPr>
        <p:txBody>
          <a:bodyPr lIns="0" rIns="45720">
            <a:scene3d>
              <a:camera prst="orthographicFront"/>
              <a:lightRig rig="threePt" dir="t">
                <a:rot lat="0" lon="0" rev="4800000"/>
              </a:lightRig>
            </a:scene3d>
            <a:sp3d prstMaterial="matte"/>
          </a:bodyPr>
          <a:lstStyle>
            <a:lvl1pPr algn="l" rtl="0" eaLnBrk="1" fontAlgn="base" hangingPunct="1">
              <a:lnSpc>
                <a:spcPct val="90000"/>
              </a:lnSpc>
              <a:spcBef>
                <a:spcPct val="0"/>
              </a:spcBef>
              <a:spcAft>
                <a:spcPct val="0"/>
              </a:spcAft>
              <a:defRPr sz="2400" b="1" kern="1200">
                <a:solidFill>
                  <a:srgbClr val="376092"/>
                </a:solidFill>
                <a:effectLst/>
                <a:latin typeface="Calibri" panose="020F0502020204030204" pitchFamily="34" charset="0"/>
                <a:ea typeface="+mj-ea"/>
                <a:cs typeface="Calibri" panose="020F0502020204030204" pitchFamily="34" charset="0"/>
              </a:defRPr>
            </a:lvl1pPr>
            <a:lvl2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defRPr/>
            </a:pPr>
            <a:r>
              <a:rPr lang="en-US" dirty="0">
                <a:solidFill>
                  <a:schemeClr val="bg1"/>
                </a:solidFill>
              </a:rPr>
              <a:t>Click to edit Master title style</a:t>
            </a:r>
          </a:p>
        </p:txBody>
      </p:sp>
      <p:sp>
        <p:nvSpPr>
          <p:cNvPr id="4" name="Picture Placeholder 3"/>
          <p:cNvSpPr>
            <a:spLocks noGrp="1"/>
          </p:cNvSpPr>
          <p:nvPr>
            <p:ph type="pic" sz="quarter" idx="10"/>
          </p:nvPr>
        </p:nvSpPr>
        <p:spPr>
          <a:xfrm>
            <a:off x="0" y="0"/>
            <a:ext cx="9144000" cy="6424613"/>
          </a:xfrm>
        </p:spPr>
        <p:txBody>
          <a:bodyPr rtlCol="0">
            <a:normAutofit/>
          </a:bodyPr>
          <a:lstStyle/>
          <a:p>
            <a:pPr lvl="0"/>
            <a:r>
              <a:rPr lang="en-US" noProof="0"/>
              <a:t>Click icon to add picture</a:t>
            </a:r>
            <a:endParaRPr lang="en-US" noProof="0" dirty="0"/>
          </a:p>
        </p:txBody>
      </p:sp>
      <p:sp>
        <p:nvSpPr>
          <p:cNvPr id="2" name="Title 1">
            <a:extLst>
              <a:ext uri="{FF2B5EF4-FFF2-40B4-BE49-F238E27FC236}">
                <a16:creationId xmlns:a16="http://schemas.microsoft.com/office/drawing/2014/main" id="{22765F18-3452-6640-8B0B-556C5BBBA3CE}"/>
              </a:ext>
            </a:extLst>
          </p:cNvPr>
          <p:cNvSpPr>
            <a:spLocks noGrp="1"/>
          </p:cNvSpPr>
          <p:nvPr>
            <p:ph type="title"/>
          </p:nvPr>
        </p:nvSpPr>
        <p:spPr>
          <a:xfrm>
            <a:off x="457200" y="217041"/>
            <a:ext cx="8229600" cy="1011237"/>
          </a:xfrm>
        </p:spPr>
        <p:txBody>
          <a:bodyPr/>
          <a:lstStyle>
            <a:lvl1pPr>
              <a:defRPr>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930364182"/>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0451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10_end page">
    <p:bg>
      <p:bgPr>
        <a:solidFill>
          <a:srgbClr val="0F4F97"/>
        </a:solidFill>
        <a:effectLst/>
      </p:bgPr>
    </p:bg>
    <p:spTree>
      <p:nvGrpSpPr>
        <p:cNvPr id="1" name=""/>
        <p:cNvGrpSpPr/>
        <p:nvPr/>
      </p:nvGrpSpPr>
      <p:grpSpPr>
        <a:xfrm>
          <a:off x="0" y="0"/>
          <a:ext cx="0" cy="0"/>
          <a:chOff x="0" y="0"/>
          <a:chExt cx="0" cy="0"/>
        </a:xfrm>
      </p:grpSpPr>
      <p:pic>
        <p:nvPicPr>
          <p:cNvPr id="2" name="Picture 10" descr="LLNL_Logo_WHT-LRG.png">
            <a:extLst>
              <a:ext uri="{FF2B5EF4-FFF2-40B4-BE49-F238E27FC236}">
                <a16:creationId xmlns:a16="http://schemas.microsoft.com/office/drawing/2014/main" id="{B9F5BF4E-9727-40DF-9CE5-A81F622A0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13" y="5437188"/>
            <a:ext cx="3602037" cy="60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LLNL_Logo_WHT-LRG.png">
            <a:extLst>
              <a:ext uri="{FF2B5EF4-FFF2-40B4-BE49-F238E27FC236}">
                <a16:creationId xmlns:a16="http://schemas.microsoft.com/office/drawing/2014/main" id="{F3AAE198-7B94-43BF-B29A-FF516D9E427D}"/>
              </a:ext>
            </a:extLst>
          </p:cNvPr>
          <p:cNvPicPr>
            <a:picLocks noChangeAspect="1"/>
          </p:cNvPicPr>
          <p:nvPr/>
        </p:nvPicPr>
        <p:blipFill>
          <a:blip r:embed="rId2"/>
          <a:stretch>
            <a:fillRect/>
          </a:stretch>
        </p:blipFill>
        <p:spPr>
          <a:xfrm>
            <a:off x="721852" y="5437487"/>
            <a:ext cx="3602498" cy="607768"/>
          </a:xfrm>
          <a:prstGeom prst="rect">
            <a:avLst/>
          </a:prstGeom>
        </p:spPr>
      </p:pic>
    </p:spTree>
    <p:extLst>
      <p:ext uri="{BB962C8B-B14F-4D97-AF65-F5344CB8AC3E}">
        <p14:creationId xmlns:p14="http://schemas.microsoft.com/office/powerpoint/2010/main" val="2726470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lIns="0" bIns="0"/>
          <a:lstStyle>
            <a:lvl1pPr eaLnBrk="1" latinLnBrk="0" hangingPunct="1">
              <a:spcBef>
                <a:spcPts val="1800"/>
              </a:spcBef>
              <a:spcAft>
                <a:spcPts val="0"/>
              </a:spcAft>
              <a:defRPr/>
            </a:lvl1pPr>
            <a:lvl2pPr eaLnBrk="1" latinLnBrk="0" hangingPunct="1">
              <a:spcAft>
                <a:spcPts val="0"/>
              </a:spcAft>
              <a:defRPr/>
            </a:lvl2pPr>
            <a:lvl3pPr eaLnBrk="1" latinLnBrk="0" hangingPunct="1">
              <a:spcAft>
                <a:spcPts val="0"/>
              </a:spcAft>
              <a:defRPr/>
            </a:lvl3pPr>
            <a:lvl4pPr eaLnBrk="1" latinLnBrk="0" hangingPunct="1">
              <a:spcAft>
                <a:spcPts val="0"/>
              </a:spcAft>
              <a:defRPr/>
            </a:lvl4pPr>
            <a:lvl5pPr eaLnBrk="1" latinLnBrk="0" hangingPunct="1">
              <a:spcAft>
                <a:spcPts val="0"/>
              </a:spcAft>
              <a:defRPr/>
            </a:lvl5p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5" name="Title Placeholder 1"/>
          <p:cNvSpPr>
            <a:spLocks noGrp="1"/>
          </p:cNvSpPr>
          <p:nvPr>
            <p:ph type="title"/>
          </p:nvPr>
        </p:nvSpPr>
        <p:spPr>
          <a:xfrm>
            <a:off x="457200" y="219507"/>
            <a:ext cx="8229600" cy="1008771"/>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with side-text-Le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with side-text-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726214"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083121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with side-by-sid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90000"/>
              </a:lnSpc>
              <a:defRPr>
                <a:effectLst/>
              </a:defRPr>
            </a:lvl1pPr>
          </a:lstStyle>
          <a:p>
            <a:r>
              <a:rPr lang="en-US"/>
              <a:t>Click to edit Master title style</a:t>
            </a:r>
            <a:endParaRPr lang="en-US" dirty="0"/>
          </a:p>
        </p:txBody>
      </p:sp>
      <p:sp>
        <p:nvSpPr>
          <p:cNvPr id="4" name="Content Placeholder 2"/>
          <p:cNvSpPr>
            <a:spLocks noGrp="1"/>
          </p:cNvSpPr>
          <p:nvPr>
            <p:ph idx="1"/>
          </p:nvPr>
        </p:nvSpPr>
        <p:spPr>
          <a:xfrm>
            <a:off x="465826"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
        <p:nvSpPr>
          <p:cNvPr id="5" name="Content Placeholder 2"/>
          <p:cNvSpPr>
            <a:spLocks noGrp="1"/>
          </p:cNvSpPr>
          <p:nvPr>
            <p:ph idx="10"/>
          </p:nvPr>
        </p:nvSpPr>
        <p:spPr>
          <a:xfrm>
            <a:off x="4718649" y="1436688"/>
            <a:ext cx="3968496" cy="4881532"/>
          </a:xfrm>
        </p:spPr>
        <p:txBody>
          <a:bodyPr/>
          <a:lstStyle>
            <a:lvl1pPr>
              <a:spcBef>
                <a:spcPts val="1200"/>
              </a:spcBef>
              <a:spcAft>
                <a:spcPts val="600"/>
              </a:spcAft>
              <a:defRPr/>
            </a:lvl1pPr>
            <a:lvl2pPr>
              <a:spcAft>
                <a:spcPts val="600"/>
              </a:spcAft>
              <a:defRPr/>
            </a:lvl2pPr>
            <a:lvl3pPr>
              <a:spcAft>
                <a:spcPts val="600"/>
              </a:spcAft>
              <a:defRPr/>
            </a:lvl3pPr>
            <a:lvl4pPr>
              <a:spcAft>
                <a:spcPts val="600"/>
              </a:spcAft>
              <a:defRPr/>
            </a:lvl4pPr>
            <a:lvl5pPr>
              <a:spcAft>
                <a:spcPts val="600"/>
              </a:spcAft>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dirty="0"/>
          </a:p>
        </p:txBody>
      </p:sp>
    </p:spTree>
    <p:extLst>
      <p:ext uri="{BB962C8B-B14F-4D97-AF65-F5344CB8AC3E}">
        <p14:creationId xmlns:p14="http://schemas.microsoft.com/office/powerpoint/2010/main" val="2294128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Full Image with Titl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
        <p:nvSpPr>
          <p:cNvPr id="6" name="Title 5"/>
          <p:cNvSpPr>
            <a:spLocks noGrp="1"/>
          </p:cNvSpPr>
          <p:nvPr>
            <p:ph type="title"/>
          </p:nvPr>
        </p:nvSpPr>
        <p:spPr>
          <a:xfrm>
            <a:off x="0" y="0"/>
            <a:ext cx="9143999" cy="1228907"/>
          </a:xfrm>
          <a:solidFill>
            <a:schemeClr val="bg1"/>
          </a:solidFill>
          <a:effectLst/>
        </p:spPr>
        <p:txBody>
          <a:bodyPr vert="horz" lIns="457200" rIns="45720" rtlCol="0" anchor="ctr" anchorCtr="0">
            <a:normAutofit/>
            <a:scene3d>
              <a:camera prst="orthographicFront"/>
              <a:lightRig rig="threePt" dir="t">
                <a:rot lat="0" lon="0" rev="4800000"/>
              </a:lightRig>
            </a:scene3d>
            <a:sp3d prstMaterial="matte"/>
          </a:bodyPr>
          <a:lstStyle>
            <a:lvl1pPr marL="233363" indent="0" algn="l" rtl="0" eaLnBrk="1" latinLnBrk="0" hangingPunct="1">
              <a:lnSpc>
                <a:spcPct val="90000"/>
              </a:lnSpc>
              <a:spcBef>
                <a:spcPct val="0"/>
              </a:spcBef>
              <a:buNone/>
              <a:defRPr kumimoji="0" lang="en-US" sz="3200" b="1" kern="1200" dirty="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t>Click to edit Master title style</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Full Im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9144000" cy="6349042"/>
          </a:xfrm>
        </p:spPr>
        <p:txBody>
          <a:bodyPr/>
          <a:lstStyle/>
          <a:p>
            <a:r>
              <a:rPr lang="en-US"/>
              <a:t>Click icon to add picture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3.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p:cNvSpPr/>
          <p:nvPr/>
        </p:nvSpPr>
        <p:spPr>
          <a:xfrm>
            <a:off x="0" y="6355080"/>
            <a:ext cx="9144000" cy="50292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rtlCol="0" anchor="ctr"/>
          <a:lstStyle/>
          <a:p>
            <a:pPr algn="ctr"/>
            <a:endParaRPr lang="en-US" dirty="0">
              <a:latin typeface="Arial"/>
            </a:endParaRPr>
          </a:p>
        </p:txBody>
      </p:sp>
      <p:sp>
        <p:nvSpPr>
          <p:cNvPr id="2" name="Title Placeholder 1"/>
          <p:cNvSpPr>
            <a:spLocks noGrp="1"/>
          </p:cNvSpPr>
          <p:nvPr>
            <p:ph type="title"/>
          </p:nvPr>
        </p:nvSpPr>
        <p:spPr>
          <a:xfrm>
            <a:off x="457200" y="220136"/>
            <a:ext cx="8229600" cy="1005840"/>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p>
            <a:r>
              <a:rPr kumimoji="0" lang="en-US"/>
              <a:t>Click to edit Master title style</a:t>
            </a:r>
            <a:endParaRPr kumimoji="0" lang="en-US" dirty="0"/>
          </a:p>
        </p:txBody>
      </p:sp>
      <p:sp>
        <p:nvSpPr>
          <p:cNvPr id="3" name="Text Placeholder 2"/>
          <p:cNvSpPr>
            <a:spLocks noGrp="1"/>
          </p:cNvSpPr>
          <p:nvPr>
            <p:ph type="body" idx="1"/>
          </p:nvPr>
        </p:nvSpPr>
        <p:spPr>
          <a:xfrm>
            <a:off x="457200" y="1441524"/>
            <a:ext cx="8229600" cy="4906889"/>
          </a:xfrm>
          <a:prstGeom prst="rect">
            <a:avLst/>
          </a:prstGeom>
        </p:spPr>
        <p:txBody>
          <a:bodyPr vert="horz" lIns="0" tIns="0" rIns="0" bIns="0" rtlCol="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sp>
        <p:nvSpPr>
          <p:cNvPr id="10" name="Rectangle 9"/>
          <p:cNvSpPr/>
          <p:nvPr/>
        </p:nvSpPr>
        <p:spPr bwMode="invGray">
          <a:xfrm>
            <a:off x="1" y="635508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latin typeface="Arial"/>
            </a:endParaRPr>
          </a:p>
        </p:txBody>
      </p:sp>
      <p:sp>
        <p:nvSpPr>
          <p:cNvPr id="14" name="TextBox 13"/>
          <p:cNvSpPr txBox="1"/>
          <p:nvPr/>
        </p:nvSpPr>
        <p:spPr>
          <a:xfrm>
            <a:off x="484953" y="6698646"/>
            <a:ext cx="873871" cy="92333"/>
          </a:xfrm>
          <a:prstGeom prst="rect">
            <a:avLst/>
          </a:prstGeom>
          <a:noFill/>
        </p:spPr>
        <p:txBody>
          <a:bodyPr wrap="square" lIns="0" tIns="0" rIns="0" bIns="0" rtlCol="0" anchor="b" anchorCtr="0">
            <a:spAutoFit/>
          </a:bodyPr>
          <a:lstStyle/>
          <a:p>
            <a:pPr algn="l"/>
            <a:r>
              <a:rPr lang="en-US" sz="600" dirty="0">
                <a:latin typeface="Arial"/>
                <a:cs typeface="Arial"/>
              </a:rPr>
              <a:t>LLNL-PRES-xxxxxx</a:t>
            </a:r>
          </a:p>
        </p:txBody>
      </p:sp>
      <p:sp>
        <p:nvSpPr>
          <p:cNvPr id="19" name="Slide Number Placeholder 7"/>
          <p:cNvSpPr txBox="1">
            <a:spLocks/>
          </p:cNvSpPr>
          <p:nvPr/>
        </p:nvSpPr>
        <p:spPr>
          <a:xfrm>
            <a:off x="8826123" y="6403252"/>
            <a:ext cx="317877" cy="454747"/>
          </a:xfrm>
          <a:prstGeom prst="rect">
            <a:avLst/>
          </a:prstGeom>
        </p:spPr>
        <p:txBody>
          <a:bodyPr rIns="45720" anchor="ctr" anchorCtr="0"/>
          <a:lstStyle/>
          <a:p>
            <a:pPr marL="0" marR="0" lvl="0" indent="0" algn="r" defTabSz="457200" rtl="0" eaLnBrk="1" fontAlgn="auto" latinLnBrk="0" hangingPunct="1">
              <a:lnSpc>
                <a:spcPct val="100000"/>
              </a:lnSpc>
              <a:spcBef>
                <a:spcPts val="0"/>
              </a:spcBef>
              <a:spcAft>
                <a:spcPts val="0"/>
              </a:spcAft>
              <a:buClrTx/>
              <a:buSzTx/>
              <a:buFontTx/>
              <a:buNone/>
              <a:tabLst/>
              <a:defRPr/>
            </a:pPr>
            <a:fld id="{EAD690BD-BADF-4FBD-97E7-557E707EBBB2}" type="slidenum">
              <a:rPr kumimoji="0" lang="en-US" sz="1000" b="0" i="0" u="none" strike="noStrike" kern="1200" cap="none" spc="0" normalizeH="0" baseline="0" noProof="0" smtClean="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chemeClr val="tx1">
                  <a:lumMod val="65000"/>
                  <a:lumOff val="35000"/>
                </a:schemeClr>
              </a:solidFill>
              <a:effectLst/>
              <a:uLnTx/>
              <a:uFillTx/>
              <a:latin typeface="Calibri" panose="020F0502020204030204" pitchFamily="34" charset="0"/>
              <a:ea typeface="+mn-ea"/>
              <a:cs typeface="Calibri" panose="020F0502020204030204" pitchFamily="34" charset="0"/>
            </a:endParaRPr>
          </a:p>
        </p:txBody>
      </p:sp>
      <p:cxnSp>
        <p:nvCxnSpPr>
          <p:cNvPr id="5" name="Straight Connector 4"/>
          <p:cNvCxnSpPr/>
          <p:nvPr/>
        </p:nvCxnSpPr>
        <p:spPr>
          <a:xfrm>
            <a:off x="-6059" y="1267155"/>
            <a:ext cx="9150059" cy="0"/>
          </a:xfrm>
          <a:prstGeom prst="line">
            <a:avLst/>
          </a:prstGeom>
          <a:ln w="38100" cmpd="sng">
            <a:solidFill>
              <a:schemeClr val="accent1">
                <a:lumMod val="75000"/>
              </a:schemeClr>
            </a:solidFill>
          </a:ln>
          <a:effectLst/>
        </p:spPr>
        <p:style>
          <a:lnRef idx="2">
            <a:schemeClr val="accent1"/>
          </a:lnRef>
          <a:fillRef idx="0">
            <a:schemeClr val="accent1"/>
          </a:fillRef>
          <a:effectRef idx="1">
            <a:schemeClr val="accent1"/>
          </a:effectRef>
          <a:fontRef idx="minor">
            <a:schemeClr val="tx1"/>
          </a:fontRef>
        </p:style>
      </p:cxnSp>
      <p:pic>
        <p:nvPicPr>
          <p:cNvPr id="15" name="Picture 14" descr="NNSA_trans.png"/>
          <p:cNvPicPr>
            <a:picLocks noChangeAspect="1"/>
          </p:cNvPicPr>
          <p:nvPr/>
        </p:nvPicPr>
        <p:blipFill>
          <a:blip r:embed="rId14">
            <a:alphaModFix/>
            <a:extLst>
              <a:ext uri="{BEBA8EAE-BF5A-486C-A8C5-ECC9F3942E4B}">
                <a14:imgProps xmlns:a14="http://schemas.microsoft.com/office/drawing/2010/main">
                  <a14:imgLayer r:embed="rId15">
                    <a14:imgEffect>
                      <a14:saturation sat="87000"/>
                    </a14:imgEffect>
                  </a14:imgLayer>
                </a14:imgProps>
              </a:ext>
              <a:ext uri="{28A0092B-C50C-407E-A947-70E740481C1C}">
                <a14:useLocalDpi xmlns:a14="http://schemas.microsoft.com/office/drawing/2010/main" val="0"/>
              </a:ext>
            </a:extLst>
          </a:blip>
          <a:stretch>
            <a:fillRect/>
          </a:stretch>
        </p:blipFill>
        <p:spPr>
          <a:xfrm>
            <a:off x="7905268" y="6449398"/>
            <a:ext cx="1012806" cy="390396"/>
          </a:xfrm>
          <a:prstGeom prst="rect">
            <a:avLst/>
          </a:prstGeom>
        </p:spPr>
      </p:pic>
      <p:pic>
        <p:nvPicPr>
          <p:cNvPr id="17" name="Picture 16" descr="lab_icon_text_no_background_rgb.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6428" y="6496327"/>
            <a:ext cx="2731791" cy="278643"/>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5" r:id="rId4"/>
    <p:sldLayoutId id="2147483722" r:id="rId5"/>
    <p:sldLayoutId id="2147483721" r:id="rId6"/>
    <p:sldLayoutId id="2147483717" r:id="rId7"/>
    <p:sldLayoutId id="2147483718" r:id="rId8"/>
    <p:sldLayoutId id="2147483719" r:id="rId9"/>
    <p:sldLayoutId id="2147483723" r:id="rId10"/>
    <p:sldLayoutId id="2147483725" r:id="rId11"/>
    <p:sldLayoutId id="2147483727" r:id="rId12"/>
  </p:sldLayoutIdLst>
  <p:hf hdr="0" ftr="0" dt="0"/>
  <p:txStyles>
    <p:title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p:titleStyle>
    <p:body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400" b="0"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latinLnBrk="0" hangingPunct="1">
        <a:spcBef>
          <a:spcPts val="0"/>
        </a:spcBef>
        <a:spcAft>
          <a:spcPts val="0"/>
        </a:spcAft>
        <a:buClrTx/>
        <a:buSzPct val="90000"/>
        <a:buFont typeface="Arial" panose="020B0604020202020204" pitchFamily="34" charset="0"/>
        <a:buChar char="•"/>
        <a:defRPr kumimoji="0" sz="1800"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latinLnBrk="0" hangingPunct="1">
        <a:spcBef>
          <a:spcPts val="0"/>
        </a:spcBef>
        <a:spcAft>
          <a:spcPts val="0"/>
        </a:spcAft>
        <a:buClrTx/>
        <a:buSzPct val="100000"/>
        <a:buFont typeface="Lucida Grande"/>
        <a:buChar char="–"/>
        <a:defRPr kumimoji="0" sz="1600"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latinLnBrk="0" hangingPunct="1">
        <a:spcBef>
          <a:spcPts val="0"/>
        </a:spcBef>
        <a:spcAft>
          <a:spcPts val="0"/>
        </a:spcAft>
        <a:buClrTx/>
        <a:buFont typeface="Arial"/>
        <a:buChar char="•"/>
        <a:tabLst>
          <a:tab pos="1200150" algn="l"/>
        </a:tabLst>
        <a:defRPr kumimoji="0" lang="en-US" sz="1600" kern="1200" smtClean="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DFDFFA8-DFD6-3446-9719-C2631403013F}"/>
              </a:ext>
            </a:extLst>
          </p:cNvPr>
          <p:cNvSpPr/>
          <p:nvPr/>
        </p:nvSpPr>
        <p:spPr>
          <a:xfrm>
            <a:off x="0" y="6450013"/>
            <a:ext cx="9144000" cy="40798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Ins="0" anchor="ctr"/>
          <a:lstStyle/>
          <a:p>
            <a:pPr algn="ctr" eaLnBrk="1" fontAlgn="auto" hangingPunct="1">
              <a:spcBef>
                <a:spcPts val="0"/>
              </a:spcBef>
              <a:spcAft>
                <a:spcPts val="0"/>
              </a:spcAft>
              <a:defRPr/>
            </a:pPr>
            <a:endParaRPr lang="en-US" dirty="0"/>
          </a:p>
        </p:txBody>
      </p:sp>
      <p:pic>
        <p:nvPicPr>
          <p:cNvPr id="1027" name="Picture 16" descr="lab_icon_text_no_background_rgb.png">
            <a:extLst>
              <a:ext uri="{FF2B5EF4-FFF2-40B4-BE49-F238E27FC236}">
                <a16:creationId xmlns:a16="http://schemas.microsoft.com/office/drawing/2014/main" id="{AAE47F5D-9317-4349-AE20-4F84EFD3071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27000" y="6529388"/>
            <a:ext cx="27305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a:extLst>
              <a:ext uri="{FF2B5EF4-FFF2-40B4-BE49-F238E27FC236}">
                <a16:creationId xmlns:a16="http://schemas.microsoft.com/office/drawing/2014/main" id="{82AB8B9C-BE19-B544-9220-AA17F43C3347}"/>
              </a:ext>
            </a:extLst>
          </p:cNvPr>
          <p:cNvSpPr>
            <a:spLocks noGrp="1"/>
          </p:cNvSpPr>
          <p:nvPr>
            <p:ph type="title"/>
          </p:nvPr>
        </p:nvSpPr>
        <p:spPr>
          <a:xfrm>
            <a:off x="457200" y="179388"/>
            <a:ext cx="8229600" cy="1011237"/>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p>
            <a:r>
              <a:rPr lang="en-US" dirty="0"/>
              <a:t>Click to edit Master title</a:t>
            </a:r>
          </a:p>
        </p:txBody>
      </p:sp>
      <p:sp>
        <p:nvSpPr>
          <p:cNvPr id="1029" name="Text Placeholder 2">
            <a:extLst>
              <a:ext uri="{FF2B5EF4-FFF2-40B4-BE49-F238E27FC236}">
                <a16:creationId xmlns:a16="http://schemas.microsoft.com/office/drawing/2014/main" id="{A11109CA-4044-45B2-A1C0-49D50543FDBF}"/>
              </a:ext>
            </a:extLst>
          </p:cNvPr>
          <p:cNvSpPr>
            <a:spLocks noGrp="1" noChangeArrowheads="1"/>
          </p:cNvSpPr>
          <p:nvPr>
            <p:ph type="body" idx="1"/>
          </p:nvPr>
        </p:nvSpPr>
        <p:spPr bwMode="auto">
          <a:xfrm>
            <a:off x="457200" y="1276350"/>
            <a:ext cx="8229600" cy="511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Rectangle 9">
            <a:extLst>
              <a:ext uri="{FF2B5EF4-FFF2-40B4-BE49-F238E27FC236}">
                <a16:creationId xmlns:a16="http://schemas.microsoft.com/office/drawing/2014/main" id="{3C96CF14-6522-494D-967B-200FC2B8C6AD}"/>
              </a:ext>
            </a:extLst>
          </p:cNvPr>
          <p:cNvSpPr/>
          <p:nvPr/>
        </p:nvSpPr>
        <p:spPr bwMode="invGray">
          <a:xfrm>
            <a:off x="0" y="6427788"/>
            <a:ext cx="9144000" cy="46037"/>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1031" name="Slide Number Placeholder 7">
            <a:extLst>
              <a:ext uri="{FF2B5EF4-FFF2-40B4-BE49-F238E27FC236}">
                <a16:creationId xmlns:a16="http://schemas.microsoft.com/office/drawing/2014/main" id="{6A477E94-F04D-0043-861B-4A4CD238678C}"/>
              </a:ext>
            </a:extLst>
          </p:cNvPr>
          <p:cNvSpPr txBox="1">
            <a:spLocks noChangeArrowheads="1"/>
          </p:cNvSpPr>
          <p:nvPr/>
        </p:nvSpPr>
        <p:spPr bwMode="auto">
          <a:xfrm>
            <a:off x="8826500" y="6423025"/>
            <a:ext cx="317500"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Ins="457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algn="r" eaLnBrk="1" hangingPunct="1">
              <a:defRPr/>
            </a:pPr>
            <a:fld id="{5BD94940-8C67-4F43-B3CE-A2046CF876C8}" type="slidenum">
              <a:rPr lang="en-US" altLang="en-US" sz="1000" smtClean="0">
                <a:solidFill>
                  <a:srgbClr val="595959"/>
                </a:solidFill>
                <a:latin typeface="Calibri" panose="020F0502020204030204" pitchFamily="34" charset="0"/>
                <a:cs typeface="Calibri" panose="020F0502020204030204" pitchFamily="34" charset="0"/>
              </a:rPr>
              <a:pPr algn="r" eaLnBrk="1" hangingPunct="1">
                <a:defRPr/>
              </a:pPr>
              <a:t>‹#›</a:t>
            </a:fld>
            <a:endParaRPr lang="en-US" altLang="en-US" sz="1000">
              <a:solidFill>
                <a:srgbClr val="595959"/>
              </a:solidFill>
              <a:latin typeface="Calibri" panose="020F0502020204030204" pitchFamily="34" charset="0"/>
              <a:cs typeface="Calibri" panose="020F0502020204030204" pitchFamily="34" charset="0"/>
            </a:endParaRPr>
          </a:p>
        </p:txBody>
      </p:sp>
      <p:pic>
        <p:nvPicPr>
          <p:cNvPr id="1032" name="Picture 14" descr="NNSA_trans.png">
            <a:extLst>
              <a:ext uri="{FF2B5EF4-FFF2-40B4-BE49-F238E27FC236}">
                <a16:creationId xmlns:a16="http://schemas.microsoft.com/office/drawing/2014/main" id="{C259567C-0899-458A-B5DA-A399B1E174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05750" y="6469063"/>
            <a:ext cx="1012825"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TextBox 11">
            <a:extLst>
              <a:ext uri="{FF2B5EF4-FFF2-40B4-BE49-F238E27FC236}">
                <a16:creationId xmlns:a16="http://schemas.microsoft.com/office/drawing/2014/main" id="{2803F96A-4605-7841-8EF5-C04BD4425EA2}"/>
              </a:ext>
            </a:extLst>
          </p:cNvPr>
          <p:cNvSpPr txBox="1">
            <a:spLocks noChangeArrowheads="1"/>
          </p:cNvSpPr>
          <p:nvPr/>
        </p:nvSpPr>
        <p:spPr bwMode="auto">
          <a:xfrm>
            <a:off x="479425" y="6686550"/>
            <a:ext cx="1792288" cy="1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45711" rIns="91422"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600"/>
              <a:t>P0000000</a:t>
            </a:r>
            <a:r>
              <a:rPr lang="en-US" altLang="en-US" sz="600">
                <a:cs typeface="Arial" panose="020B0604020202020204" pitchFamily="34" charset="0"/>
              </a:rPr>
              <a:t>.ppt – Author – Event – Month 00, 2018</a:t>
            </a:r>
          </a:p>
        </p:txBody>
      </p:sp>
    </p:spTree>
    <p:extLst>
      <p:ext uri="{BB962C8B-B14F-4D97-AF65-F5344CB8AC3E}">
        <p14:creationId xmlns:p14="http://schemas.microsoft.com/office/powerpoint/2010/main" val="3687054861"/>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Lst>
  <p:hf hdr="0" ftr="0" dt="0"/>
  <p:txStyles>
    <p:titleStyle>
      <a:lvl1pPr algn="l" rtl="0" fontAlgn="base">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p:titleStyle>
    <p:bodyStyle>
      <a:lvl1pPr marL="285750" indent="-228600" algn="l" rtl="0" fontAlgn="base">
        <a:spcBef>
          <a:spcPts val="1800"/>
        </a:spcBef>
        <a:spcAft>
          <a:spcPct val="0"/>
        </a:spcAft>
        <a:buClr>
          <a:srgbClr val="376092"/>
        </a:buClr>
        <a:buSzPct val="90000"/>
        <a:buFont typeface="Wingdings" panose="05000000000000000000"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628650" indent="-285750" algn="l" rtl="0" fontAlgn="base">
        <a:spcBef>
          <a:spcPct val="0"/>
        </a:spcBef>
        <a:spcAft>
          <a:spcPct val="0"/>
        </a:spcAft>
        <a:buSzPct val="90000"/>
        <a:buFont typeface="Calibri" panose="020F050202020403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00100" indent="-171450" algn="l" rtl="0" fontAlgn="base">
        <a:spcBef>
          <a:spcPct val="0"/>
        </a:spcBef>
        <a:spcAft>
          <a:spcPct val="0"/>
        </a:spcAft>
        <a:buSzPct val="90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028700" indent="-171450" algn="l" rtl="0" fontAlgn="base">
        <a:spcBef>
          <a:spcPct val="0"/>
        </a:spcBef>
        <a:spcAft>
          <a:spcPct val="0"/>
        </a:spcAft>
        <a:buSzPct val="100000"/>
        <a:buFont typeface="Lucida Grande"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257300" indent="-171450" algn="l" rtl="0" fontAlgn="base">
        <a:spcBef>
          <a:spcPct val="0"/>
        </a:spcBef>
        <a:spcAft>
          <a:spcPct val="0"/>
        </a:spcAft>
        <a:buFont typeface="Arial" panose="020B0604020202020204" pitchFamily="34" charset="0"/>
        <a:buChar char="•"/>
        <a:tabLst>
          <a:tab pos="1200150" algn="l"/>
        </a:tabLst>
        <a:defRPr lang="en-US"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3.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hemeOverride" Target="../theme/themeOverride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5.xml"/><Relationship Id="rId1" Type="http://schemas.openxmlformats.org/officeDocument/2006/relationships/themeOverride" Target="../theme/themeOverride9.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5.xml"/><Relationship Id="rId1" Type="http://schemas.openxmlformats.org/officeDocument/2006/relationships/themeOverride" Target="../theme/themeOverride10.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5.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5.xml"/><Relationship Id="rId1" Type="http://schemas.openxmlformats.org/officeDocument/2006/relationships/themeOverride" Target="../theme/themeOverride1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15.xml"/><Relationship Id="rId5" Type="http://schemas.openxmlformats.org/officeDocument/2006/relationships/chart" Target="../charts/chart2.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0.png"/><Relationship Id="rId2" Type="http://schemas.openxmlformats.org/officeDocument/2006/relationships/slideLayout" Target="../slideLayouts/slideLayout15.xml"/><Relationship Id="rId1" Type="http://schemas.openxmlformats.org/officeDocument/2006/relationships/themeOverride" Target="../theme/themeOverride2.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cid:image012.jpg@01D4922C.23C13D30" TargetMode="External"/><Relationship Id="rId13" Type="http://schemas.openxmlformats.org/officeDocument/2006/relationships/image" Target="../media/image17.jpg"/><Relationship Id="rId3" Type="http://schemas.openxmlformats.org/officeDocument/2006/relationships/notesSlide" Target="../notesSlides/notesSlide3.xml"/><Relationship Id="rId7" Type="http://schemas.openxmlformats.org/officeDocument/2006/relationships/image" Target="../media/image12.jpeg"/><Relationship Id="rId12" Type="http://schemas.openxmlformats.org/officeDocument/2006/relationships/image" Target="../media/image16.JPG"/><Relationship Id="rId2" Type="http://schemas.openxmlformats.org/officeDocument/2006/relationships/slideLayout" Target="../slideLayouts/slideLayout14.xml"/><Relationship Id="rId1" Type="http://schemas.openxmlformats.org/officeDocument/2006/relationships/themeOverride" Target="../theme/themeOverride3.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jpeg"/><Relationship Id="rId10" Type="http://schemas.openxmlformats.org/officeDocument/2006/relationships/image" Target="../media/image14.png"/><Relationship Id="rId4" Type="http://schemas.openxmlformats.org/officeDocument/2006/relationships/image" Target="../media/image11.jpg"/><Relationship Id="rId9" Type="http://schemas.openxmlformats.org/officeDocument/2006/relationships/image" Target="../media/image13.jpg"/><Relationship Id="rId14" Type="http://schemas.openxmlformats.org/officeDocument/2006/relationships/image" Target="../media/image18.jpe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4.xml"/><Relationship Id="rId1" Type="http://schemas.openxmlformats.org/officeDocument/2006/relationships/themeOverride" Target="../theme/themeOverride4.xml"/><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4.xml"/><Relationship Id="rId1" Type="http://schemas.openxmlformats.org/officeDocument/2006/relationships/themeOverride" Target="../theme/themeOverride5.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4.xml"/><Relationship Id="rId1" Type="http://schemas.openxmlformats.org/officeDocument/2006/relationships/themeOverride" Target="../theme/themeOverride6.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a:xfrm>
            <a:off x="457200" y="565126"/>
            <a:ext cx="8620300" cy="1447576"/>
          </a:xfrm>
        </p:spPr>
        <p:txBody>
          <a:bodyPr/>
          <a:lstStyle/>
          <a:p>
            <a:r>
              <a:rPr lang="en-US" dirty="0"/>
              <a:t>Overview of Target Production Planning Efforts for the National Ignition Facility (NIF)</a:t>
            </a:r>
          </a:p>
        </p:txBody>
      </p:sp>
      <p:sp>
        <p:nvSpPr>
          <p:cNvPr id="3" name="Text Placeholder 2">
            <a:extLst>
              <a:ext uri="{FF2B5EF4-FFF2-40B4-BE49-F238E27FC236}">
                <a16:creationId xmlns:a16="http://schemas.microsoft.com/office/drawing/2014/main" id="{743A253B-F719-4542-B310-2B2DF01D858C}"/>
              </a:ext>
            </a:extLst>
          </p:cNvPr>
          <p:cNvSpPr>
            <a:spLocks noGrp="1"/>
          </p:cNvSpPr>
          <p:nvPr>
            <p:ph type="body" sz="quarter" idx="13"/>
          </p:nvPr>
        </p:nvSpPr>
        <p:spPr>
          <a:xfrm>
            <a:off x="390699" y="3182789"/>
            <a:ext cx="8686801" cy="689259"/>
          </a:xfrm>
        </p:spPr>
        <p:txBody>
          <a:bodyPr/>
          <a:lstStyle/>
          <a:p>
            <a:r>
              <a:rPr lang="en-US" sz="1800" u="sng" dirty="0"/>
              <a:t>B. Butlin</a:t>
            </a:r>
            <a:r>
              <a:rPr lang="en-US" sz="1800" baseline="30000" dirty="0"/>
              <a:t> </a:t>
            </a:r>
            <a:r>
              <a:rPr lang="en-US" sz="1400" baseline="30000" dirty="0"/>
              <a:t>1</a:t>
            </a:r>
            <a:r>
              <a:rPr lang="en-US" sz="1800" dirty="0"/>
              <a:t>, A. Nikroo</a:t>
            </a:r>
            <a:r>
              <a:rPr lang="en-US" sz="1800" baseline="30000" dirty="0"/>
              <a:t> </a:t>
            </a:r>
            <a:r>
              <a:rPr lang="en-US" sz="1400" baseline="30000" dirty="0"/>
              <a:t>1</a:t>
            </a:r>
            <a:r>
              <a:rPr lang="en-US" sz="2400" dirty="0"/>
              <a:t>,</a:t>
            </a:r>
            <a:r>
              <a:rPr lang="en-US" sz="1800" dirty="0"/>
              <a:t> C. Choate</a:t>
            </a:r>
            <a:r>
              <a:rPr lang="en-US" sz="1800" baseline="30000" dirty="0"/>
              <a:t> </a:t>
            </a:r>
            <a:r>
              <a:rPr lang="en-US" sz="1400" baseline="30000" dirty="0"/>
              <a:t>1</a:t>
            </a:r>
            <a:r>
              <a:rPr lang="en-US" sz="2400" dirty="0"/>
              <a:t>,</a:t>
            </a:r>
            <a:r>
              <a:rPr lang="en-US" sz="1800" dirty="0"/>
              <a:t> P. Di Nicola</a:t>
            </a:r>
            <a:r>
              <a:rPr lang="en-US" sz="1800" baseline="30000" dirty="0"/>
              <a:t> </a:t>
            </a:r>
            <a:r>
              <a:rPr lang="en-US" sz="1400" baseline="30000" dirty="0"/>
              <a:t>1</a:t>
            </a:r>
            <a:r>
              <a:rPr lang="en-US" sz="2400" dirty="0"/>
              <a:t>,</a:t>
            </a:r>
            <a:r>
              <a:rPr lang="en-US" sz="1800" dirty="0"/>
              <a:t> K. Bigelow</a:t>
            </a:r>
            <a:r>
              <a:rPr lang="en-US" sz="1800" baseline="30000" dirty="0"/>
              <a:t> </a:t>
            </a:r>
            <a:r>
              <a:rPr lang="en-US" sz="1400" baseline="30000" dirty="0"/>
              <a:t>3</a:t>
            </a:r>
            <a:r>
              <a:rPr lang="en-US" sz="1800" dirty="0"/>
              <a:t>, J. Jensen</a:t>
            </a:r>
            <a:r>
              <a:rPr lang="en-US" sz="1800" baseline="30000" dirty="0"/>
              <a:t> </a:t>
            </a:r>
            <a:r>
              <a:rPr lang="en-US" sz="1400" baseline="30000" dirty="0"/>
              <a:t>2</a:t>
            </a:r>
            <a:r>
              <a:rPr lang="en-US" sz="1800" dirty="0"/>
              <a:t>, K. Youngblood </a:t>
            </a:r>
            <a:r>
              <a:rPr lang="en-US" sz="1400" baseline="30000" dirty="0"/>
              <a:t>2</a:t>
            </a:r>
          </a:p>
          <a:p>
            <a:pPr>
              <a:lnSpc>
                <a:spcPct val="100000"/>
              </a:lnSpc>
              <a:spcBef>
                <a:spcPts val="0"/>
              </a:spcBef>
            </a:pPr>
            <a:r>
              <a:rPr lang="en-US" sz="1400" dirty="0"/>
              <a:t> </a:t>
            </a:r>
            <a:r>
              <a:rPr lang="en-US" sz="1400" baseline="30000" dirty="0"/>
              <a:t>1</a:t>
            </a:r>
            <a:r>
              <a:rPr lang="en-US" sz="1400" dirty="0"/>
              <a:t>Lawrence Livermore National Laboratory,   </a:t>
            </a:r>
            <a:r>
              <a:rPr lang="en-US" sz="1400" baseline="30000" dirty="0"/>
              <a:t>2</a:t>
            </a:r>
            <a:r>
              <a:rPr lang="en-US" sz="1400" dirty="0"/>
              <a:t>General Atomics,  </a:t>
            </a:r>
            <a:r>
              <a:rPr lang="en-US" sz="1400" baseline="30000" dirty="0"/>
              <a:t>3</a:t>
            </a:r>
            <a:r>
              <a:rPr lang="en-US" sz="1400" dirty="0"/>
              <a:t>Gryphon Schafer</a:t>
            </a:r>
          </a:p>
        </p:txBody>
      </p:sp>
      <p:sp>
        <p:nvSpPr>
          <p:cNvPr id="9" name="Text Placeholder 10"/>
          <p:cNvSpPr txBox="1">
            <a:spLocks/>
          </p:cNvSpPr>
          <p:nvPr/>
        </p:nvSpPr>
        <p:spPr>
          <a:xfrm>
            <a:off x="457200" y="1735214"/>
            <a:ext cx="3278508" cy="397500"/>
          </a:xfrm>
          <a:prstGeom prst="rect">
            <a:avLst/>
          </a:prstGeom>
        </p:spPr>
        <p:txBody>
          <a:bodyPr vert="horz" lIns="0" tIns="91440" rIns="0" rtlCol="0" anchor="ctr" anchorCtr="0">
            <a:noAutofit/>
          </a:bodyPr>
          <a:lstStyle/>
          <a:p>
            <a:pPr lvl="0">
              <a:lnSpc>
                <a:spcPct val="80000"/>
              </a:lnSpc>
            </a:pPr>
            <a:r>
              <a:rPr lang="en-US" sz="2800" dirty="0">
                <a:cs typeface="Lucida Handwriting"/>
              </a:rPr>
              <a:t>April, 2019</a:t>
            </a:r>
          </a:p>
        </p:txBody>
      </p:sp>
    </p:spTree>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C2F2CA9E-721E-4DAE-BC43-F097090E4DB7}"/>
              </a:ext>
            </a:extLst>
          </p:cNvPr>
          <p:cNvSpPr>
            <a:spLocks noGrp="1"/>
          </p:cNvSpPr>
          <p:nvPr>
            <p:ph idx="1"/>
          </p:nvPr>
        </p:nvSpPr>
        <p:spPr>
          <a:xfrm>
            <a:off x="203200" y="1123199"/>
            <a:ext cx="8737599" cy="3912128"/>
          </a:xfrm>
        </p:spPr>
        <p:txBody>
          <a:bodyPr>
            <a:noAutofit/>
          </a:bodyPr>
          <a:lstStyle/>
          <a:p>
            <a:pPr>
              <a:spcBef>
                <a:spcPts val="400"/>
              </a:spcBef>
            </a:pPr>
            <a:r>
              <a:rPr lang="en-US" sz="1800" b="1" dirty="0"/>
              <a:t>We do this through the collection and evaluation of metrics and through feedback from the assembly team</a:t>
            </a:r>
          </a:p>
          <a:p>
            <a:pPr lvl="1">
              <a:spcBef>
                <a:spcPts val="400"/>
              </a:spcBef>
            </a:pPr>
            <a:r>
              <a:rPr lang="en-US" b="1" dirty="0"/>
              <a:t>We collect metrics that help us plan, evaluate our progress, and calculate our build capacity</a:t>
            </a:r>
          </a:p>
          <a:p>
            <a:pPr lvl="2">
              <a:spcBef>
                <a:spcPts val="400"/>
              </a:spcBef>
            </a:pPr>
            <a:r>
              <a:rPr lang="en-US" dirty="0"/>
              <a:t>Number of Targets assembled each month </a:t>
            </a:r>
          </a:p>
          <a:p>
            <a:pPr lvl="2">
              <a:spcBef>
                <a:spcPts val="400"/>
              </a:spcBef>
            </a:pPr>
            <a:r>
              <a:rPr lang="en-US" dirty="0"/>
              <a:t>Failed targets</a:t>
            </a:r>
          </a:p>
          <a:p>
            <a:pPr lvl="2">
              <a:spcBef>
                <a:spcPts val="400"/>
              </a:spcBef>
            </a:pPr>
            <a:r>
              <a:rPr lang="en-US" dirty="0"/>
              <a:t>Target float (shot date – target build completion date)</a:t>
            </a:r>
          </a:p>
          <a:p>
            <a:pPr lvl="2">
              <a:spcBef>
                <a:spcPts val="400"/>
              </a:spcBef>
            </a:pPr>
            <a:r>
              <a:rPr lang="en-US" dirty="0"/>
              <a:t>Assembly effort hours </a:t>
            </a:r>
          </a:p>
          <a:p>
            <a:pPr lvl="1">
              <a:spcBef>
                <a:spcPts val="400"/>
              </a:spcBef>
            </a:pPr>
            <a:r>
              <a:rPr lang="en-US" b="1" dirty="0"/>
              <a:t>We also collect metrics that help us understand issues and help us prioritize our resources</a:t>
            </a:r>
          </a:p>
          <a:p>
            <a:pPr lvl="2">
              <a:spcBef>
                <a:spcPts val="400"/>
              </a:spcBef>
            </a:pPr>
            <a:r>
              <a:rPr lang="en-US" dirty="0"/>
              <a:t>Production problems</a:t>
            </a:r>
          </a:p>
          <a:p>
            <a:pPr lvl="2">
              <a:spcBef>
                <a:spcPts val="400"/>
              </a:spcBef>
            </a:pPr>
            <a:r>
              <a:rPr lang="en-US" dirty="0"/>
              <a:t>Cross training</a:t>
            </a:r>
          </a:p>
          <a:p>
            <a:pPr lvl="2">
              <a:spcBef>
                <a:spcPts val="400"/>
              </a:spcBef>
            </a:pPr>
            <a:r>
              <a:rPr lang="en-US" dirty="0"/>
              <a:t>Cleanliness data</a:t>
            </a:r>
          </a:p>
          <a:p>
            <a:pPr lvl="1">
              <a:spcBef>
                <a:spcPts val="400"/>
              </a:spcBef>
            </a:pPr>
            <a:r>
              <a:rPr lang="en-US" sz="1700" b="1" dirty="0"/>
              <a:t>Safety, Security, Quality, and Efficiency (SSQ&amp;E) observations are also performed biweekly to give us feedback </a:t>
            </a:r>
            <a:r>
              <a:rPr lang="en-US" sz="1700" b="1" i="1" dirty="0"/>
              <a:t>(from production personnel)</a:t>
            </a:r>
            <a:r>
              <a:rPr lang="en-US" sz="1700" b="1" dirty="0"/>
              <a:t> on areas that can be improved</a:t>
            </a:r>
          </a:p>
          <a:p>
            <a:endParaRPr lang="en-US" sz="1800" dirty="0"/>
          </a:p>
          <a:p>
            <a:endParaRPr lang="en-US" sz="1800" dirty="0"/>
          </a:p>
          <a:p>
            <a:endParaRPr lang="en-US" sz="1800" dirty="0"/>
          </a:p>
        </p:txBody>
      </p:sp>
      <p:sp>
        <p:nvSpPr>
          <p:cNvPr id="5" name="Title 2">
            <a:extLst>
              <a:ext uri="{FF2B5EF4-FFF2-40B4-BE49-F238E27FC236}">
                <a16:creationId xmlns:a16="http://schemas.microsoft.com/office/drawing/2014/main" id="{1BB5A178-6A04-45D5-BC09-FB7EC5AB4F4D}"/>
              </a:ext>
            </a:extLst>
          </p:cNvPr>
          <p:cNvSpPr txBox="1">
            <a:spLocks/>
          </p:cNvSpPr>
          <p:nvPr/>
        </p:nvSpPr>
        <p:spPr>
          <a:xfrm>
            <a:off x="203200" y="272255"/>
            <a:ext cx="8737599" cy="694899"/>
          </a:xfrm>
          <a:prstGeom prst="rect">
            <a:avLst/>
          </a:prstGeom>
          <a:effectLst/>
        </p:spPr>
        <p:txBody>
          <a:bodyPr vert="horz" lIns="0" tIns="0" rIns="0" bIns="0" rtlCol="0" anchor="b"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marL="91624" lvl="0">
              <a:spcBef>
                <a:spcPts val="600"/>
              </a:spcBef>
            </a:pPr>
            <a:r>
              <a:rPr lang="en-US" sz="2800" dirty="0"/>
              <a:t>In addition to proper planning, continual monitoring of  production is critical to keep target assembly thriving</a:t>
            </a:r>
          </a:p>
        </p:txBody>
      </p:sp>
      <p:grpSp>
        <p:nvGrpSpPr>
          <p:cNvPr id="3" name="Group 2">
            <a:extLst>
              <a:ext uri="{FF2B5EF4-FFF2-40B4-BE49-F238E27FC236}">
                <a16:creationId xmlns:a16="http://schemas.microsoft.com/office/drawing/2014/main" id="{019CBE44-5D04-4C4E-8C4B-A9FAE6D0A18E}"/>
              </a:ext>
            </a:extLst>
          </p:cNvPr>
          <p:cNvGrpSpPr/>
          <p:nvPr/>
        </p:nvGrpSpPr>
        <p:grpSpPr>
          <a:xfrm>
            <a:off x="949568" y="2279561"/>
            <a:ext cx="5108332" cy="2211789"/>
            <a:chOff x="949568" y="2279561"/>
            <a:chExt cx="5108332" cy="2211789"/>
          </a:xfrm>
        </p:grpSpPr>
        <p:sp>
          <p:nvSpPr>
            <p:cNvPr id="2" name="Rectangle 1">
              <a:extLst>
                <a:ext uri="{FF2B5EF4-FFF2-40B4-BE49-F238E27FC236}">
                  <a16:creationId xmlns:a16="http://schemas.microsoft.com/office/drawing/2014/main" id="{451B9D20-BCB4-4D2E-9369-961789A8D790}"/>
                </a:ext>
              </a:extLst>
            </p:cNvPr>
            <p:cNvSpPr/>
            <p:nvPr/>
          </p:nvSpPr>
          <p:spPr bwMode="auto">
            <a:xfrm>
              <a:off x="949568" y="2279561"/>
              <a:ext cx="4035669" cy="290146"/>
            </a:xfrm>
            <a:prstGeom prst="rect">
              <a:avLst/>
            </a:prstGeom>
            <a:solidFill>
              <a:srgbClr val="FFFF00">
                <a:alpha val="40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6" name="Rectangle 5">
              <a:extLst>
                <a:ext uri="{FF2B5EF4-FFF2-40B4-BE49-F238E27FC236}">
                  <a16:creationId xmlns:a16="http://schemas.microsoft.com/office/drawing/2014/main" id="{F0D7C1E8-745A-4C0A-93F1-6460E63A10A3}"/>
                </a:ext>
              </a:extLst>
            </p:cNvPr>
            <p:cNvSpPr/>
            <p:nvPr/>
          </p:nvSpPr>
          <p:spPr bwMode="auto">
            <a:xfrm>
              <a:off x="949568" y="2979435"/>
              <a:ext cx="5108332" cy="290146"/>
            </a:xfrm>
            <a:prstGeom prst="rect">
              <a:avLst/>
            </a:prstGeom>
            <a:solidFill>
              <a:srgbClr val="FFFF00">
                <a:alpha val="40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8" name="Rectangle 7">
              <a:extLst>
                <a:ext uri="{FF2B5EF4-FFF2-40B4-BE49-F238E27FC236}">
                  <a16:creationId xmlns:a16="http://schemas.microsoft.com/office/drawing/2014/main" id="{EC079BCC-CB6E-4301-BBA5-EC1EAAA523B1}"/>
                </a:ext>
              </a:extLst>
            </p:cNvPr>
            <p:cNvSpPr/>
            <p:nvPr/>
          </p:nvSpPr>
          <p:spPr bwMode="auto">
            <a:xfrm>
              <a:off x="949568" y="3321397"/>
              <a:ext cx="2136532" cy="290146"/>
            </a:xfrm>
            <a:prstGeom prst="rect">
              <a:avLst/>
            </a:prstGeom>
            <a:solidFill>
              <a:srgbClr val="FFFF00">
                <a:alpha val="40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9" name="Rectangle 8">
              <a:extLst>
                <a:ext uri="{FF2B5EF4-FFF2-40B4-BE49-F238E27FC236}">
                  <a16:creationId xmlns:a16="http://schemas.microsoft.com/office/drawing/2014/main" id="{48D2E00C-DD35-4699-9330-32C681FBF382}"/>
                </a:ext>
              </a:extLst>
            </p:cNvPr>
            <p:cNvSpPr/>
            <p:nvPr/>
          </p:nvSpPr>
          <p:spPr bwMode="auto">
            <a:xfrm>
              <a:off x="949568" y="4201204"/>
              <a:ext cx="2066194" cy="290146"/>
            </a:xfrm>
            <a:prstGeom prst="rect">
              <a:avLst/>
            </a:prstGeom>
            <a:solidFill>
              <a:srgbClr val="FFFF00">
                <a:alpha val="40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0" name="Rectangle 9">
              <a:extLst>
                <a:ext uri="{FF2B5EF4-FFF2-40B4-BE49-F238E27FC236}">
                  <a16:creationId xmlns:a16="http://schemas.microsoft.com/office/drawing/2014/main" id="{D9614657-4B6E-4887-84AE-630A04EAD762}"/>
                </a:ext>
              </a:extLst>
            </p:cNvPr>
            <p:cNvSpPr/>
            <p:nvPr/>
          </p:nvSpPr>
          <p:spPr bwMode="auto">
            <a:xfrm>
              <a:off x="949568" y="2643840"/>
              <a:ext cx="1397978" cy="290146"/>
            </a:xfrm>
            <a:prstGeom prst="rect">
              <a:avLst/>
            </a:prstGeom>
            <a:solidFill>
              <a:srgbClr val="FFFF00">
                <a:alpha val="40000"/>
              </a:srgbClr>
            </a:solidFill>
            <a:ln>
              <a:no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sp>
        <p:nvSpPr>
          <p:cNvPr id="11" name="Rectangle 10">
            <a:extLst>
              <a:ext uri="{FF2B5EF4-FFF2-40B4-BE49-F238E27FC236}">
                <a16:creationId xmlns:a16="http://schemas.microsoft.com/office/drawing/2014/main" id="{85B9610D-BE81-44C1-BB0D-8C6F9A57CA19}"/>
              </a:ext>
            </a:extLst>
          </p:cNvPr>
          <p:cNvSpPr/>
          <p:nvPr/>
        </p:nvSpPr>
        <p:spPr>
          <a:xfrm>
            <a:off x="0" y="5821474"/>
            <a:ext cx="9144000" cy="707886"/>
          </a:xfrm>
          <a:prstGeom prst="rect">
            <a:avLst/>
          </a:prstGeom>
          <a:solidFill>
            <a:schemeClr val="accent1">
              <a:lumMod val="75000"/>
            </a:schemeClr>
          </a:solidFill>
          <a:ln w="9525">
            <a:noFill/>
            <a:miter lim="800000"/>
            <a:headEnd/>
            <a:tailEnd/>
          </a:ln>
        </p:spPr>
        <p:txBody>
          <a:bodyPr wrap="square" lIns="457200" rIns="457200" anchor="b">
            <a:spAutoFit/>
          </a:bodyPr>
          <a:lstStyle/>
          <a:p>
            <a:pPr algn="ctr" defTabSz="457205" eaLnBrk="0" hangingPunct="0"/>
            <a:r>
              <a:rPr lang="en-US" sz="2000" b="1" dirty="0">
                <a:solidFill>
                  <a:prstClr val="white"/>
                </a:solidFill>
                <a:latin typeface="Calibri" panose="020F0502020204030204" pitchFamily="34" charset="0"/>
                <a:cs typeface="Calibri" panose="020F0502020204030204" pitchFamily="34" charset="0"/>
              </a:rPr>
              <a:t>We closely track our work to maintain efficiency and quality while performing the work safely and securely.</a:t>
            </a:r>
            <a:endParaRPr lang="en-US" sz="2000" b="1" dirty="0">
              <a:solidFill>
                <a:schemeClr val="accent2">
                  <a:lumMod val="75000"/>
                </a:schemeClr>
              </a:solidFill>
              <a:latin typeface="Calibri" panose="020F0502020204030204" pitchFamily="34" charset="0"/>
              <a:cs typeface="Calibri" panose="020F0502020204030204" pitchFamily="34" charset="0"/>
            </a:endParaRPr>
          </a:p>
        </p:txBody>
      </p:sp>
      <p:grpSp>
        <p:nvGrpSpPr>
          <p:cNvPr id="12" name="Group 11">
            <a:extLst>
              <a:ext uri="{FF2B5EF4-FFF2-40B4-BE49-F238E27FC236}">
                <a16:creationId xmlns:a16="http://schemas.microsoft.com/office/drawing/2014/main" id="{D7313184-57BC-45D8-B071-54CC48E672A0}"/>
              </a:ext>
            </a:extLst>
          </p:cNvPr>
          <p:cNvGrpSpPr/>
          <p:nvPr/>
        </p:nvGrpSpPr>
        <p:grpSpPr>
          <a:xfrm>
            <a:off x="926224" y="4542616"/>
            <a:ext cx="3630916" cy="674796"/>
            <a:chOff x="4003880" y="2318984"/>
            <a:chExt cx="3630916" cy="674796"/>
          </a:xfrm>
        </p:grpSpPr>
        <p:sp>
          <p:nvSpPr>
            <p:cNvPr id="13" name="TextBox 12">
              <a:extLst>
                <a:ext uri="{FF2B5EF4-FFF2-40B4-BE49-F238E27FC236}">
                  <a16:creationId xmlns:a16="http://schemas.microsoft.com/office/drawing/2014/main" id="{194F42AC-5589-42CD-8D65-C5EE23A223E4}"/>
                </a:ext>
              </a:extLst>
            </p:cNvPr>
            <p:cNvSpPr txBox="1"/>
            <p:nvPr/>
          </p:nvSpPr>
          <p:spPr>
            <a:xfrm>
              <a:off x="6474909" y="2318984"/>
              <a:ext cx="1159887" cy="523220"/>
            </a:xfrm>
            <a:prstGeom prst="rect">
              <a:avLst/>
            </a:prstGeom>
            <a:solidFill>
              <a:schemeClr val="bg2">
                <a:lumMod val="90000"/>
              </a:schemeClr>
            </a:solidFill>
            <a:ln>
              <a:noFill/>
            </a:ln>
          </p:spPr>
          <p:txBody>
            <a:bodyPr wrap="square" rtlCol="0">
              <a:spAutoFit/>
            </a:bodyPr>
            <a:lstStyle>
              <a:defPPr>
                <a:defRPr lang="en-US"/>
              </a:defPPr>
              <a:lvl1pPr>
                <a:defRPr sz="1200" b="1"/>
              </a:lvl1pPr>
            </a:lstStyle>
            <a:p>
              <a:r>
                <a:rPr lang="en-US" sz="1400" dirty="0"/>
                <a:t>Braun </a:t>
              </a:r>
            </a:p>
            <a:p>
              <a:r>
                <a:rPr lang="en-US" sz="1400" b="0" dirty="0"/>
                <a:t>Friday, 9:30</a:t>
              </a:r>
            </a:p>
          </p:txBody>
        </p:sp>
        <p:sp>
          <p:nvSpPr>
            <p:cNvPr id="14" name="Oval 13">
              <a:extLst>
                <a:ext uri="{FF2B5EF4-FFF2-40B4-BE49-F238E27FC236}">
                  <a16:creationId xmlns:a16="http://schemas.microsoft.com/office/drawing/2014/main" id="{55372A57-1F90-4527-9457-686E8C49914E}"/>
                </a:ext>
              </a:extLst>
            </p:cNvPr>
            <p:cNvSpPr/>
            <p:nvPr/>
          </p:nvSpPr>
          <p:spPr bwMode="auto">
            <a:xfrm>
              <a:off x="4003880" y="2589560"/>
              <a:ext cx="1843611" cy="404220"/>
            </a:xfrm>
            <a:prstGeom prst="ellipse">
              <a:avLst/>
            </a:prstGeom>
            <a:noFill/>
            <a:ln w="1905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cxnSp>
          <p:nvCxnSpPr>
            <p:cNvPr id="15" name="Straight Connector 14">
              <a:extLst>
                <a:ext uri="{FF2B5EF4-FFF2-40B4-BE49-F238E27FC236}">
                  <a16:creationId xmlns:a16="http://schemas.microsoft.com/office/drawing/2014/main" id="{BF0F6D8F-A89C-4188-98EA-0128F2165D6D}"/>
                </a:ext>
              </a:extLst>
            </p:cNvPr>
            <p:cNvCxnSpPr>
              <a:cxnSpLocks/>
              <a:stCxn id="13" idx="1"/>
              <a:endCxn id="14" idx="6"/>
            </p:cNvCxnSpPr>
            <p:nvPr/>
          </p:nvCxnSpPr>
          <p:spPr>
            <a:xfrm flipH="1">
              <a:off x="5847491" y="2580594"/>
              <a:ext cx="627418" cy="211076"/>
            </a:xfrm>
            <a:prstGeom prst="line">
              <a:avLst/>
            </a:prstGeom>
            <a:noFill/>
            <a:ln w="19050">
              <a:solidFill>
                <a:schemeClr val="bg2">
                  <a:lumMod val="90000"/>
                </a:schemeClr>
              </a:solidFill>
              <a:headEnd/>
              <a:tailEnd/>
            </a:ln>
          </p:spPr>
          <p:style>
            <a:lnRef idx="1">
              <a:schemeClr val="accent1"/>
            </a:lnRef>
            <a:fillRef idx="2">
              <a:schemeClr val="accent1"/>
            </a:fillRef>
            <a:effectRef idx="1">
              <a:schemeClr val="accent1"/>
            </a:effectRef>
            <a:fontRef idx="minor">
              <a:schemeClr val="dk1"/>
            </a:fontRef>
          </p:style>
        </p:cxnSp>
      </p:grpSp>
    </p:spTree>
    <p:extLst>
      <p:ext uri="{BB962C8B-B14F-4D97-AF65-F5344CB8AC3E}">
        <p14:creationId xmlns:p14="http://schemas.microsoft.com/office/powerpoint/2010/main" val="27452531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D32DE90-1C7F-490D-8C3A-825400ED0D2E}"/>
              </a:ext>
            </a:extLst>
          </p:cNvPr>
          <p:cNvPicPr>
            <a:picLocks noChangeAspect="1"/>
          </p:cNvPicPr>
          <p:nvPr/>
        </p:nvPicPr>
        <p:blipFill rotWithShape="1">
          <a:blip r:embed="rId4"/>
          <a:srcRect l="1073" t="10054" r="16894" b="7437"/>
          <a:stretch/>
        </p:blipFill>
        <p:spPr>
          <a:xfrm>
            <a:off x="408155" y="1058337"/>
            <a:ext cx="6923509" cy="4777162"/>
          </a:xfrm>
          <a:prstGeom prst="rect">
            <a:avLst/>
          </a:prstGeom>
        </p:spPr>
      </p:pic>
      <p:sp>
        <p:nvSpPr>
          <p:cNvPr id="4" name="TextBox 3"/>
          <p:cNvSpPr txBox="1"/>
          <p:nvPr/>
        </p:nvSpPr>
        <p:spPr>
          <a:xfrm rot="16200000">
            <a:off x="-992758" y="2982523"/>
            <a:ext cx="2606210" cy="307777"/>
          </a:xfrm>
          <a:prstGeom prst="rect">
            <a:avLst/>
          </a:prstGeom>
          <a:noFill/>
        </p:spPr>
        <p:txBody>
          <a:bodyPr wrap="square" rtlCol="0">
            <a:spAutoFit/>
          </a:bodyPr>
          <a:lstStyle/>
          <a:p>
            <a:r>
              <a:rPr lang="en-US" sz="1400" dirty="0"/>
              <a:t>NIF  Warm Target Builds</a:t>
            </a:r>
          </a:p>
        </p:txBody>
      </p:sp>
      <p:sp>
        <p:nvSpPr>
          <p:cNvPr id="8" name="Title 2">
            <a:extLst>
              <a:ext uri="{FF2B5EF4-FFF2-40B4-BE49-F238E27FC236}">
                <a16:creationId xmlns:a16="http://schemas.microsoft.com/office/drawing/2014/main" id="{A0F98E2E-0D4E-445E-8994-050795679D95}"/>
              </a:ext>
            </a:extLst>
          </p:cNvPr>
          <p:cNvSpPr txBox="1">
            <a:spLocks/>
          </p:cNvSpPr>
          <p:nvPr/>
        </p:nvSpPr>
        <p:spPr>
          <a:xfrm>
            <a:off x="245238" y="157267"/>
            <a:ext cx="8450982" cy="765926"/>
          </a:xfrm>
          <a:prstGeom prst="rect">
            <a:avLst/>
          </a:prstGeom>
          <a:effectLst/>
        </p:spPr>
        <p:txBody>
          <a:bodyPr vert="horz" lIns="0" rIns="45720" rtlCol="0" anchor="ctr" anchorCtr="0">
            <a:noAutofit/>
            <a:scene3d>
              <a:camera prst="orthographicFront"/>
              <a:lightRig rig="threePt" dir="t">
                <a:rot lat="0" lon="0" rev="4800000"/>
              </a:lightRig>
            </a:scene3d>
            <a:sp3d prstMaterial="matte"/>
          </a:bodyPr>
          <a:lstStyle>
            <a:lvl1pPr fontAlgn="base">
              <a:lnSpc>
                <a:spcPts val="2600"/>
              </a:lnSpc>
              <a:spcBef>
                <a:spcPct val="0"/>
              </a:spcBef>
              <a:spcAft>
                <a:spcPct val="0"/>
              </a:spcAft>
              <a:defRPr sz="2400" b="1">
                <a:solidFill>
                  <a:srgbClr val="376092"/>
                </a:solidFill>
                <a:latin typeface="Calibri" panose="020F0502020204030204" pitchFamily="34" charset="0"/>
                <a:ea typeface="+mj-ea"/>
                <a:cs typeface="Calibri" panose="020F0502020204030204" pitchFamily="34" charset="0"/>
              </a:defRPr>
            </a:lvl1pPr>
            <a:lvl2pPr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r>
              <a:rPr lang="en-US" dirty="0"/>
              <a:t>Target assemblies completed each month are tracked compared against the plan</a:t>
            </a:r>
          </a:p>
        </p:txBody>
      </p:sp>
      <p:sp>
        <p:nvSpPr>
          <p:cNvPr id="6" name="Rectangle 5">
            <a:extLst>
              <a:ext uri="{FF2B5EF4-FFF2-40B4-BE49-F238E27FC236}">
                <a16:creationId xmlns:a16="http://schemas.microsoft.com/office/drawing/2014/main" id="{366B0B2C-FF33-4851-B1B3-CA413CAD4A47}"/>
              </a:ext>
            </a:extLst>
          </p:cNvPr>
          <p:cNvSpPr/>
          <p:nvPr/>
        </p:nvSpPr>
        <p:spPr>
          <a:xfrm>
            <a:off x="0" y="6000172"/>
            <a:ext cx="9144000" cy="400110"/>
          </a:xfrm>
          <a:prstGeom prst="rect">
            <a:avLst/>
          </a:prstGeom>
          <a:solidFill>
            <a:schemeClr val="accent1">
              <a:lumMod val="75000"/>
            </a:schemeClr>
          </a:solidFill>
          <a:ln w="9525">
            <a:noFill/>
            <a:miter lim="800000"/>
            <a:headEnd/>
            <a:tailEnd/>
          </a:ln>
        </p:spPr>
        <p:txBody>
          <a:bodyPr wrap="square" anchor="b">
            <a:spAutoFit/>
          </a:bodyPr>
          <a:lstStyle/>
          <a:p>
            <a:pPr algn="ctr" defTabSz="457205" eaLnBrk="0" hangingPunct="0"/>
            <a:r>
              <a:rPr lang="en-US" sz="2000" b="1" dirty="0">
                <a:solidFill>
                  <a:prstClr val="white"/>
                </a:solidFill>
                <a:latin typeface="Calibri" panose="020F0502020204030204" pitchFamily="34" charset="0"/>
                <a:cs typeface="Calibri" panose="020F0502020204030204" pitchFamily="34" charset="0"/>
              </a:rPr>
              <a:t>Similar metrics are tracked for cryo NIF targets.</a:t>
            </a:r>
            <a:endParaRPr lang="en-US" sz="2000" b="1" dirty="0">
              <a:solidFill>
                <a:schemeClr val="accent2">
                  <a:lumMod val="75000"/>
                </a:schemeClr>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81E2283C-C1B0-4C06-A44D-472DEAB0E403}"/>
              </a:ext>
            </a:extLst>
          </p:cNvPr>
          <p:cNvSpPr txBox="1"/>
          <p:nvPr/>
        </p:nvSpPr>
        <p:spPr>
          <a:xfrm>
            <a:off x="736846" y="1041506"/>
            <a:ext cx="6258757" cy="369332"/>
          </a:xfrm>
          <a:prstGeom prst="rect">
            <a:avLst/>
          </a:prstGeom>
          <a:solidFill>
            <a:schemeClr val="bg1"/>
          </a:solidFill>
          <a:ln>
            <a:solidFill>
              <a:schemeClr val="bg1"/>
            </a:solidFill>
          </a:ln>
        </p:spPr>
        <p:txBody>
          <a:bodyPr wrap="square" rtlCol="0">
            <a:spAutoFit/>
          </a:bodyPr>
          <a:lstStyle/>
          <a:p>
            <a:pPr algn="ctr"/>
            <a:r>
              <a:rPr lang="en-US" dirty="0"/>
              <a:t>Warm Targets Assembled for FY18 NIF Shots</a:t>
            </a:r>
          </a:p>
        </p:txBody>
      </p:sp>
      <p:grpSp>
        <p:nvGrpSpPr>
          <p:cNvPr id="12" name="Group 11">
            <a:extLst>
              <a:ext uri="{FF2B5EF4-FFF2-40B4-BE49-F238E27FC236}">
                <a16:creationId xmlns:a16="http://schemas.microsoft.com/office/drawing/2014/main" id="{8B4BCF34-DDCD-4316-9D14-F96B90D9EB80}"/>
              </a:ext>
            </a:extLst>
          </p:cNvPr>
          <p:cNvGrpSpPr/>
          <p:nvPr/>
        </p:nvGrpSpPr>
        <p:grpSpPr>
          <a:xfrm>
            <a:off x="7419449" y="1155148"/>
            <a:ext cx="1626471" cy="4556582"/>
            <a:chOff x="7551651" y="1620655"/>
            <a:chExt cx="1427915" cy="4270013"/>
          </a:xfrm>
        </p:grpSpPr>
        <p:pic>
          <p:nvPicPr>
            <p:cNvPr id="10" name="Picture 9">
              <a:extLst>
                <a:ext uri="{FF2B5EF4-FFF2-40B4-BE49-F238E27FC236}">
                  <a16:creationId xmlns:a16="http://schemas.microsoft.com/office/drawing/2014/main" id="{C3A43BC2-3803-4496-8F36-960175E05369}"/>
                </a:ext>
              </a:extLst>
            </p:cNvPr>
            <p:cNvPicPr>
              <a:picLocks noChangeAspect="1"/>
            </p:cNvPicPr>
            <p:nvPr/>
          </p:nvPicPr>
          <p:blipFill rotWithShape="1">
            <a:blip r:embed="rId5"/>
            <a:srcRect l="82989" t="10665" b="43332"/>
            <a:stretch/>
          </p:blipFill>
          <p:spPr>
            <a:xfrm>
              <a:off x="7551651" y="1620655"/>
              <a:ext cx="1427915" cy="2647334"/>
            </a:xfrm>
            <a:prstGeom prst="rect">
              <a:avLst/>
            </a:prstGeom>
          </p:spPr>
        </p:pic>
        <p:pic>
          <p:nvPicPr>
            <p:cNvPr id="11" name="Picture 10">
              <a:extLst>
                <a:ext uri="{FF2B5EF4-FFF2-40B4-BE49-F238E27FC236}">
                  <a16:creationId xmlns:a16="http://schemas.microsoft.com/office/drawing/2014/main" id="{4FAEEA0A-4D4B-47A6-B0B6-CEB79CAB0FAC}"/>
                </a:ext>
              </a:extLst>
            </p:cNvPr>
            <p:cNvPicPr>
              <a:picLocks noChangeAspect="1"/>
            </p:cNvPicPr>
            <p:nvPr/>
          </p:nvPicPr>
          <p:blipFill rotWithShape="1">
            <a:blip r:embed="rId5"/>
            <a:srcRect l="82989" t="66244" b="5525"/>
            <a:stretch/>
          </p:blipFill>
          <p:spPr>
            <a:xfrm>
              <a:off x="7551651" y="4266055"/>
              <a:ext cx="1427915" cy="1624613"/>
            </a:xfrm>
            <a:prstGeom prst="rect">
              <a:avLst/>
            </a:prstGeom>
          </p:spPr>
        </p:pic>
      </p:grpSp>
      <p:sp>
        <p:nvSpPr>
          <p:cNvPr id="13" name="Rectangle 12">
            <a:extLst>
              <a:ext uri="{FF2B5EF4-FFF2-40B4-BE49-F238E27FC236}">
                <a16:creationId xmlns:a16="http://schemas.microsoft.com/office/drawing/2014/main" id="{BC4CFD3C-2C85-4799-9762-E668AC129DB0}"/>
              </a:ext>
            </a:extLst>
          </p:cNvPr>
          <p:cNvSpPr/>
          <p:nvPr/>
        </p:nvSpPr>
        <p:spPr bwMode="auto">
          <a:xfrm>
            <a:off x="8158577" y="2414727"/>
            <a:ext cx="484375" cy="166779"/>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3" name="TextBox 2">
            <a:extLst>
              <a:ext uri="{FF2B5EF4-FFF2-40B4-BE49-F238E27FC236}">
                <a16:creationId xmlns:a16="http://schemas.microsoft.com/office/drawing/2014/main" id="{B12E23B6-59F7-8843-9B60-78304DB36F87}"/>
              </a:ext>
            </a:extLst>
          </p:cNvPr>
          <p:cNvSpPr txBox="1"/>
          <p:nvPr/>
        </p:nvSpPr>
        <p:spPr>
          <a:xfrm rot="16200000">
            <a:off x="8003734" y="1827129"/>
            <a:ext cx="1440516" cy="369332"/>
          </a:xfrm>
          <a:prstGeom prst="rect">
            <a:avLst/>
          </a:prstGeom>
          <a:solidFill>
            <a:schemeClr val="accent6">
              <a:lumMod val="20000"/>
              <a:lumOff val="80000"/>
            </a:schemeClr>
          </a:solidFill>
        </p:spPr>
        <p:txBody>
          <a:bodyPr wrap="square" rtlCol="0">
            <a:spAutoFit/>
          </a:bodyPr>
          <a:lstStyle/>
          <a:p>
            <a:pPr algn="ctr"/>
            <a:r>
              <a:rPr lang="en-US" dirty="0"/>
              <a:t>Warm</a:t>
            </a:r>
          </a:p>
        </p:txBody>
      </p:sp>
      <p:sp>
        <p:nvSpPr>
          <p:cNvPr id="14" name="Rectangle 13">
            <a:extLst>
              <a:ext uri="{FF2B5EF4-FFF2-40B4-BE49-F238E27FC236}">
                <a16:creationId xmlns:a16="http://schemas.microsoft.com/office/drawing/2014/main" id="{C0FF0DBE-4C47-4B87-80B4-E221B58FA099}"/>
              </a:ext>
            </a:extLst>
          </p:cNvPr>
          <p:cNvSpPr/>
          <p:nvPr/>
        </p:nvSpPr>
        <p:spPr bwMode="auto">
          <a:xfrm>
            <a:off x="9023077" y="1104733"/>
            <a:ext cx="76534" cy="4708970"/>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6" name="Rectangle 15">
            <a:extLst>
              <a:ext uri="{FF2B5EF4-FFF2-40B4-BE49-F238E27FC236}">
                <a16:creationId xmlns:a16="http://schemas.microsoft.com/office/drawing/2014/main" id="{BAF3856A-1CAD-4ACF-A42B-8FD463FA2E16}"/>
              </a:ext>
            </a:extLst>
          </p:cNvPr>
          <p:cNvSpPr/>
          <p:nvPr/>
        </p:nvSpPr>
        <p:spPr bwMode="auto">
          <a:xfrm>
            <a:off x="7310374" y="994217"/>
            <a:ext cx="45719" cy="4890510"/>
          </a:xfrm>
          <a:prstGeom prst="rect">
            <a:avLst/>
          </a:prstGeom>
          <a:solidFill>
            <a:schemeClr val="bg1"/>
          </a:solidFill>
          <a:ln>
            <a:solidFill>
              <a:schemeClr val="bg1"/>
            </a:solidFill>
            <a:headEnd/>
            <a:tailEnd/>
          </a:ln>
          <a:effectLst/>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4127802550"/>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7C6968C1-A28A-4F07-9B67-11E3D7B6F853}"/>
              </a:ext>
            </a:extLst>
          </p:cNvPr>
          <p:cNvSpPr>
            <a:spLocks noGrp="1"/>
          </p:cNvSpPr>
          <p:nvPr>
            <p:ph type="title"/>
          </p:nvPr>
        </p:nvSpPr>
        <p:spPr>
          <a:xfrm>
            <a:off x="316523" y="131584"/>
            <a:ext cx="8614413" cy="1008771"/>
          </a:xfrm>
        </p:spPr>
        <p:txBody>
          <a:bodyPr anchor="ctr"/>
          <a:lstStyle/>
          <a:p>
            <a:r>
              <a:rPr lang="en-US" dirty="0"/>
              <a:t>Target assembly failures are also evaluated so we know how many “contingency” targets we should put in the plan</a:t>
            </a:r>
            <a:endParaRPr lang="en-US" dirty="0">
              <a:highlight>
                <a:srgbClr val="FFFF00"/>
              </a:highlight>
            </a:endParaRPr>
          </a:p>
        </p:txBody>
      </p:sp>
      <p:sp>
        <p:nvSpPr>
          <p:cNvPr id="17" name="Rectangle 16">
            <a:extLst>
              <a:ext uri="{FF2B5EF4-FFF2-40B4-BE49-F238E27FC236}">
                <a16:creationId xmlns:a16="http://schemas.microsoft.com/office/drawing/2014/main" id="{FE3A1539-0F86-45BA-A605-701A7C998BFF}"/>
              </a:ext>
            </a:extLst>
          </p:cNvPr>
          <p:cNvSpPr/>
          <p:nvPr/>
        </p:nvSpPr>
        <p:spPr>
          <a:xfrm>
            <a:off x="0" y="5917042"/>
            <a:ext cx="9144000" cy="400110"/>
          </a:xfrm>
          <a:prstGeom prst="rect">
            <a:avLst/>
          </a:prstGeom>
          <a:solidFill>
            <a:schemeClr val="accent1">
              <a:lumMod val="75000"/>
            </a:schemeClr>
          </a:solidFill>
          <a:ln w="9525">
            <a:noFill/>
            <a:miter lim="800000"/>
            <a:headEnd/>
            <a:tailEnd/>
          </a:ln>
        </p:spPr>
        <p:txBody>
          <a:bodyPr wrap="square" anchor="b">
            <a:spAutoFit/>
          </a:bodyPr>
          <a:lstStyle/>
          <a:p>
            <a:pPr algn="ctr" defTabSz="457205" eaLnBrk="0" hangingPunct="0"/>
            <a:r>
              <a:rPr lang="en-US" sz="2000" b="1" dirty="0">
                <a:solidFill>
                  <a:prstClr val="white"/>
                </a:solidFill>
                <a:latin typeface="Calibri" panose="020F0502020204030204" pitchFamily="34" charset="0"/>
                <a:cs typeface="Calibri" panose="020F0502020204030204" pitchFamily="34" charset="0"/>
              </a:rPr>
              <a:t>These metrics also tell us where to focus our efforts to improve target yield.</a:t>
            </a:r>
          </a:p>
        </p:txBody>
      </p:sp>
      <p:pic>
        <p:nvPicPr>
          <p:cNvPr id="3" name="Picture 2">
            <a:extLst>
              <a:ext uri="{FF2B5EF4-FFF2-40B4-BE49-F238E27FC236}">
                <a16:creationId xmlns:a16="http://schemas.microsoft.com/office/drawing/2014/main" id="{7E8855C3-680D-4182-B484-099051161A20}"/>
              </a:ext>
            </a:extLst>
          </p:cNvPr>
          <p:cNvPicPr>
            <a:picLocks noChangeAspect="1"/>
          </p:cNvPicPr>
          <p:nvPr/>
        </p:nvPicPr>
        <p:blipFill rotWithShape="1">
          <a:blip r:embed="rId4"/>
          <a:srcRect l="4916" t="12818" r="11182" b="5241"/>
          <a:stretch/>
        </p:blipFill>
        <p:spPr>
          <a:xfrm>
            <a:off x="861645" y="1264263"/>
            <a:ext cx="6945924" cy="4616794"/>
          </a:xfrm>
          <a:prstGeom prst="rect">
            <a:avLst/>
          </a:prstGeom>
        </p:spPr>
      </p:pic>
      <p:sp>
        <p:nvSpPr>
          <p:cNvPr id="5" name="TextBox 4">
            <a:extLst>
              <a:ext uri="{FF2B5EF4-FFF2-40B4-BE49-F238E27FC236}">
                <a16:creationId xmlns:a16="http://schemas.microsoft.com/office/drawing/2014/main" id="{AA7E1ECD-26A6-4A24-8BE8-02003D5685EE}"/>
              </a:ext>
            </a:extLst>
          </p:cNvPr>
          <p:cNvSpPr txBox="1"/>
          <p:nvPr/>
        </p:nvSpPr>
        <p:spPr>
          <a:xfrm>
            <a:off x="2987804" y="3159366"/>
            <a:ext cx="5698996" cy="369332"/>
          </a:xfrm>
          <a:prstGeom prst="rect">
            <a:avLst/>
          </a:prstGeom>
          <a:solidFill>
            <a:srgbClr val="FFC000"/>
          </a:solidFill>
        </p:spPr>
        <p:txBody>
          <a:bodyPr wrap="none" rtlCol="0">
            <a:spAutoFit/>
          </a:bodyPr>
          <a:lstStyle/>
          <a:p>
            <a:r>
              <a:rPr lang="en-US" dirty="0"/>
              <a:t>4.5% failure rate, lowest ever at highest complexity! </a:t>
            </a:r>
          </a:p>
        </p:txBody>
      </p:sp>
    </p:spTree>
    <p:extLst>
      <p:ext uri="{BB962C8B-B14F-4D97-AF65-F5344CB8AC3E}">
        <p14:creationId xmlns:p14="http://schemas.microsoft.com/office/powerpoint/2010/main" val="60081063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03BCA2-6A79-4121-A4E1-6FCDAA6E06D0}"/>
              </a:ext>
            </a:extLst>
          </p:cNvPr>
          <p:cNvPicPr>
            <a:picLocks noChangeAspect="1"/>
          </p:cNvPicPr>
          <p:nvPr/>
        </p:nvPicPr>
        <p:blipFill rotWithShape="1">
          <a:blip r:embed="rId3"/>
          <a:srcRect l="1176" t="10002" r="28664" b="4483"/>
          <a:stretch/>
        </p:blipFill>
        <p:spPr>
          <a:xfrm>
            <a:off x="91525" y="2074556"/>
            <a:ext cx="4243112" cy="3534710"/>
          </a:xfrm>
          <a:prstGeom prst="rect">
            <a:avLst/>
          </a:prstGeom>
        </p:spPr>
      </p:pic>
      <p:sp>
        <p:nvSpPr>
          <p:cNvPr id="7" name="Title 2">
            <a:extLst>
              <a:ext uri="{FF2B5EF4-FFF2-40B4-BE49-F238E27FC236}">
                <a16:creationId xmlns:a16="http://schemas.microsoft.com/office/drawing/2014/main" id="{7C6968C1-A28A-4F07-9B67-11E3D7B6F853}"/>
              </a:ext>
            </a:extLst>
          </p:cNvPr>
          <p:cNvSpPr>
            <a:spLocks noGrp="1"/>
          </p:cNvSpPr>
          <p:nvPr>
            <p:ph type="title"/>
          </p:nvPr>
        </p:nvSpPr>
        <p:spPr/>
        <p:txBody>
          <a:bodyPr anchor="ctr"/>
          <a:lstStyle/>
          <a:p>
            <a:r>
              <a:rPr lang="en-US" dirty="0"/>
              <a:t>Target assembly problems are tallied so we know where to focus improvement efforts</a:t>
            </a:r>
            <a:endParaRPr lang="en-US" dirty="0">
              <a:highlight>
                <a:srgbClr val="FFFF00"/>
              </a:highlight>
            </a:endParaRPr>
          </a:p>
        </p:txBody>
      </p:sp>
      <p:sp>
        <p:nvSpPr>
          <p:cNvPr id="11" name="Text Box 207">
            <a:extLst>
              <a:ext uri="{FF2B5EF4-FFF2-40B4-BE49-F238E27FC236}">
                <a16:creationId xmlns:a16="http://schemas.microsoft.com/office/drawing/2014/main" id="{A568D029-2081-4E6D-A9FE-058D7DB5C3D9}"/>
              </a:ext>
            </a:extLst>
          </p:cNvPr>
          <p:cNvSpPr txBox="1">
            <a:spLocks noChangeArrowheads="1"/>
          </p:cNvSpPr>
          <p:nvPr/>
        </p:nvSpPr>
        <p:spPr bwMode="auto">
          <a:xfrm>
            <a:off x="120440" y="1378462"/>
            <a:ext cx="4145085" cy="646331"/>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eaLnBrk="0" hangingPunct="0">
              <a:defRPr>
                <a:solidFill>
                  <a:schemeClr val="bg1"/>
                </a:solidFill>
                <a:latin typeface="Calibri" panose="020F0502020204030204" pitchFamily="34" charset="0"/>
                <a:cs typeface="Calibri" panose="020F0502020204030204" pitchFamily="34" charset="0"/>
              </a:defRPr>
            </a:lvl1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Tally of all issues over the last 12 months</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47A02CBC-20F3-4D79-947B-DAD2A364264C}"/>
              </a:ext>
            </a:extLst>
          </p:cNvPr>
          <p:cNvSpPr txBox="1"/>
          <p:nvPr/>
        </p:nvSpPr>
        <p:spPr>
          <a:xfrm rot="16200000">
            <a:off x="1256141" y="4289804"/>
            <a:ext cx="1111202" cy="307777"/>
          </a:xfrm>
          <a:prstGeom prst="rect">
            <a:avLst/>
          </a:prstGeom>
          <a:noFill/>
        </p:spPr>
        <p:txBody>
          <a:bodyPr wrap="none" rtlCol="0">
            <a:spAutoFit/>
          </a:bodyPr>
          <a:lstStyle/>
          <a:p>
            <a:r>
              <a:rPr lang="en-US" sz="1400" dirty="0">
                <a:solidFill>
                  <a:schemeClr val="bg1"/>
                </a:solidFill>
              </a:rPr>
              <a:t>Cleanliness</a:t>
            </a:r>
          </a:p>
        </p:txBody>
      </p:sp>
      <p:sp>
        <p:nvSpPr>
          <p:cNvPr id="14" name="TextBox 13">
            <a:extLst>
              <a:ext uri="{FF2B5EF4-FFF2-40B4-BE49-F238E27FC236}">
                <a16:creationId xmlns:a16="http://schemas.microsoft.com/office/drawing/2014/main" id="{209DEC3F-EA11-45F6-80FB-3AB1981E2D1A}"/>
              </a:ext>
            </a:extLst>
          </p:cNvPr>
          <p:cNvSpPr txBox="1"/>
          <p:nvPr/>
        </p:nvSpPr>
        <p:spPr>
          <a:xfrm rot="16200000">
            <a:off x="449372" y="3789834"/>
            <a:ext cx="1219565" cy="307777"/>
          </a:xfrm>
          <a:prstGeom prst="rect">
            <a:avLst/>
          </a:prstGeom>
          <a:noFill/>
        </p:spPr>
        <p:txBody>
          <a:bodyPr wrap="none" rtlCol="0">
            <a:spAutoFit/>
          </a:bodyPr>
          <a:lstStyle/>
          <a:p>
            <a:r>
              <a:rPr lang="en-US" sz="1400" dirty="0">
                <a:solidFill>
                  <a:schemeClr val="bg1"/>
                </a:solidFill>
              </a:rPr>
              <a:t>Table Setting</a:t>
            </a:r>
          </a:p>
        </p:txBody>
      </p:sp>
      <p:sp>
        <p:nvSpPr>
          <p:cNvPr id="15" name="TextBox 14">
            <a:extLst>
              <a:ext uri="{FF2B5EF4-FFF2-40B4-BE49-F238E27FC236}">
                <a16:creationId xmlns:a16="http://schemas.microsoft.com/office/drawing/2014/main" id="{FE4723DB-5AB8-4D29-9D97-87E14B18C5E6}"/>
              </a:ext>
            </a:extLst>
          </p:cNvPr>
          <p:cNvSpPr txBox="1"/>
          <p:nvPr/>
        </p:nvSpPr>
        <p:spPr>
          <a:xfrm rot="16200000">
            <a:off x="835765" y="4245721"/>
            <a:ext cx="1199367" cy="307777"/>
          </a:xfrm>
          <a:prstGeom prst="rect">
            <a:avLst/>
          </a:prstGeom>
          <a:noFill/>
        </p:spPr>
        <p:txBody>
          <a:bodyPr wrap="none" rtlCol="0">
            <a:spAutoFit/>
          </a:bodyPr>
          <a:lstStyle/>
          <a:p>
            <a:r>
              <a:rPr lang="en-US" sz="1400" dirty="0"/>
              <a:t>Components</a:t>
            </a:r>
          </a:p>
        </p:txBody>
      </p:sp>
      <p:sp>
        <p:nvSpPr>
          <p:cNvPr id="16" name="TextBox 15">
            <a:extLst>
              <a:ext uri="{FF2B5EF4-FFF2-40B4-BE49-F238E27FC236}">
                <a16:creationId xmlns:a16="http://schemas.microsoft.com/office/drawing/2014/main" id="{AB8CE900-EEB0-4D8C-A7D9-9539D2CFF49A}"/>
              </a:ext>
            </a:extLst>
          </p:cNvPr>
          <p:cNvSpPr txBox="1"/>
          <p:nvPr/>
        </p:nvSpPr>
        <p:spPr>
          <a:xfrm rot="16200000">
            <a:off x="1277128" y="4434984"/>
            <a:ext cx="1826141" cy="307777"/>
          </a:xfrm>
          <a:prstGeom prst="rect">
            <a:avLst/>
          </a:prstGeom>
          <a:noFill/>
        </p:spPr>
        <p:txBody>
          <a:bodyPr wrap="none" rtlCol="0">
            <a:spAutoFit/>
          </a:bodyPr>
          <a:lstStyle/>
          <a:p>
            <a:r>
              <a:rPr lang="en-US" sz="1400" dirty="0"/>
              <a:t>Computer / Software</a:t>
            </a:r>
          </a:p>
        </p:txBody>
      </p:sp>
      <p:sp>
        <p:nvSpPr>
          <p:cNvPr id="17" name="Rectangle 16">
            <a:extLst>
              <a:ext uri="{FF2B5EF4-FFF2-40B4-BE49-F238E27FC236}">
                <a16:creationId xmlns:a16="http://schemas.microsoft.com/office/drawing/2014/main" id="{FE3A1539-0F86-45BA-A605-701A7C998BFF}"/>
              </a:ext>
            </a:extLst>
          </p:cNvPr>
          <p:cNvSpPr/>
          <p:nvPr/>
        </p:nvSpPr>
        <p:spPr>
          <a:xfrm>
            <a:off x="0" y="5609266"/>
            <a:ext cx="9144000" cy="707886"/>
          </a:xfrm>
          <a:prstGeom prst="rect">
            <a:avLst/>
          </a:prstGeom>
          <a:solidFill>
            <a:schemeClr val="accent1">
              <a:lumMod val="75000"/>
            </a:schemeClr>
          </a:solidFill>
          <a:ln w="9525">
            <a:noFill/>
            <a:miter lim="800000"/>
            <a:headEnd/>
            <a:tailEnd/>
          </a:ln>
        </p:spPr>
        <p:txBody>
          <a:bodyPr wrap="square" anchor="b">
            <a:spAutoFit/>
          </a:bodyPr>
          <a:lstStyle/>
          <a:p>
            <a:pPr algn="ctr" defTabSz="457205" eaLnBrk="0" hangingPunct="0"/>
            <a:r>
              <a:rPr lang="en-US" sz="2000" b="1" dirty="0">
                <a:solidFill>
                  <a:prstClr val="white"/>
                </a:solidFill>
                <a:latin typeface="Calibri" panose="020F0502020204030204" pitchFamily="34" charset="0"/>
                <a:cs typeface="Calibri" panose="020F0502020204030204" pitchFamily="34" charset="0"/>
              </a:rPr>
              <a:t>The number of recorded issues steadily declined and throughput increased as more focus was placed on problem reduction.</a:t>
            </a:r>
          </a:p>
        </p:txBody>
      </p:sp>
      <p:pic>
        <p:nvPicPr>
          <p:cNvPr id="6" name="Picture 5">
            <a:extLst>
              <a:ext uri="{FF2B5EF4-FFF2-40B4-BE49-F238E27FC236}">
                <a16:creationId xmlns:a16="http://schemas.microsoft.com/office/drawing/2014/main" id="{831BC61B-C073-4289-B30A-E4C55616EB2D}"/>
              </a:ext>
            </a:extLst>
          </p:cNvPr>
          <p:cNvPicPr>
            <a:picLocks noChangeAspect="1"/>
          </p:cNvPicPr>
          <p:nvPr/>
        </p:nvPicPr>
        <p:blipFill rotWithShape="1">
          <a:blip r:embed="rId4"/>
          <a:srcRect r="1125"/>
          <a:stretch/>
        </p:blipFill>
        <p:spPr>
          <a:xfrm>
            <a:off x="4288871" y="1552574"/>
            <a:ext cx="4778928" cy="3961441"/>
          </a:xfrm>
          <a:prstGeom prst="rect">
            <a:avLst/>
          </a:prstGeom>
        </p:spPr>
      </p:pic>
      <p:sp>
        <p:nvSpPr>
          <p:cNvPr id="12" name="Text Box 207">
            <a:extLst>
              <a:ext uri="{FF2B5EF4-FFF2-40B4-BE49-F238E27FC236}">
                <a16:creationId xmlns:a16="http://schemas.microsoft.com/office/drawing/2014/main" id="{69344B47-4922-41AC-AA64-BD6177625015}"/>
              </a:ext>
            </a:extLst>
          </p:cNvPr>
          <p:cNvSpPr txBox="1">
            <a:spLocks noChangeArrowheads="1"/>
          </p:cNvSpPr>
          <p:nvPr/>
        </p:nvSpPr>
        <p:spPr bwMode="auto">
          <a:xfrm>
            <a:off x="4288870" y="1378462"/>
            <a:ext cx="4778929" cy="646331"/>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eaLnBrk="0" hangingPunct="0">
              <a:defRPr>
                <a:solidFill>
                  <a:schemeClr val="bg1"/>
                </a:solidFill>
                <a:latin typeface="Calibri" panose="020F0502020204030204" pitchFamily="34" charset="0"/>
                <a:cs typeface="Calibri" panose="020F0502020204030204" pitchFamily="34" charset="0"/>
              </a:defRPr>
            </a:lvl1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Issues encountered by quarter</a:t>
            </a:r>
          </a:p>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3963571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05465C0-E070-49A7-BF1B-3E200DDAA6BC}"/>
              </a:ext>
            </a:extLst>
          </p:cNvPr>
          <p:cNvSpPr>
            <a:spLocks noGrp="1"/>
          </p:cNvSpPr>
          <p:nvPr>
            <p:ph type="title"/>
          </p:nvPr>
        </p:nvSpPr>
        <p:spPr>
          <a:xfrm>
            <a:off x="310896" y="206169"/>
            <a:ext cx="8522208" cy="1099567"/>
          </a:xfrm>
        </p:spPr>
        <p:txBody>
          <a:bodyPr anchor="ctr"/>
          <a:lstStyle/>
          <a:p>
            <a:r>
              <a:rPr lang="en-US" sz="3000" dirty="0"/>
              <a:t>Target assembly effort hours are monitored and help us evaluate production and understand capacity</a:t>
            </a:r>
            <a:endParaRPr lang="en-US" sz="3000" dirty="0">
              <a:highlight>
                <a:srgbClr val="FFFF00"/>
              </a:highlight>
            </a:endParaRPr>
          </a:p>
        </p:txBody>
      </p:sp>
      <p:sp>
        <p:nvSpPr>
          <p:cNvPr id="3" name="TextBox 2">
            <a:extLst>
              <a:ext uri="{FF2B5EF4-FFF2-40B4-BE49-F238E27FC236}">
                <a16:creationId xmlns:a16="http://schemas.microsoft.com/office/drawing/2014/main" id="{C13D8EF3-7D74-114A-8BC1-3EBEED2ED97A}"/>
              </a:ext>
            </a:extLst>
          </p:cNvPr>
          <p:cNvSpPr txBox="1"/>
          <p:nvPr/>
        </p:nvSpPr>
        <p:spPr>
          <a:xfrm>
            <a:off x="669804" y="5512557"/>
            <a:ext cx="8261603" cy="923330"/>
          </a:xfrm>
          <a:prstGeom prst="rect">
            <a:avLst/>
          </a:prstGeom>
          <a:noFill/>
        </p:spPr>
        <p:txBody>
          <a:bodyPr wrap="square" rtlCol="0">
            <a:spAutoFit/>
          </a:bodyPr>
          <a:lstStyle/>
          <a:p>
            <a:r>
              <a:rPr lang="en-US" b="1" dirty="0"/>
              <a:t>Constant balancing act to maintain or increase throughput: </a:t>
            </a:r>
          </a:p>
          <a:p>
            <a:r>
              <a:rPr lang="en-US" dirty="0">
                <a:latin typeface="Calibri" panose="020F0502020204030204" pitchFamily="34" charset="0"/>
                <a:cs typeface="Calibri" panose="020F0502020204030204" pitchFamily="34" charset="0"/>
              </a:rPr>
              <a:t>Process improvements, simplifications and optimized scheduling vs. increased target complexity, additional metrology requirements, and training new personnel.</a:t>
            </a:r>
            <a:endParaRPr lang="en-US" dirty="0"/>
          </a:p>
        </p:txBody>
      </p:sp>
      <p:pic>
        <p:nvPicPr>
          <p:cNvPr id="5" name="Picture 4">
            <a:extLst>
              <a:ext uri="{FF2B5EF4-FFF2-40B4-BE49-F238E27FC236}">
                <a16:creationId xmlns:a16="http://schemas.microsoft.com/office/drawing/2014/main" id="{7D1301E4-F9D9-4C7F-A813-B7543489AC05}"/>
              </a:ext>
            </a:extLst>
          </p:cNvPr>
          <p:cNvPicPr>
            <a:picLocks noChangeAspect="1"/>
          </p:cNvPicPr>
          <p:nvPr/>
        </p:nvPicPr>
        <p:blipFill rotWithShape="1">
          <a:blip r:embed="rId4"/>
          <a:srcRect l="3415" t="9656" r="2917" b="15829"/>
          <a:stretch/>
        </p:blipFill>
        <p:spPr>
          <a:xfrm>
            <a:off x="814355" y="1174566"/>
            <a:ext cx="7178102" cy="4211279"/>
          </a:xfrm>
          <a:prstGeom prst="rect">
            <a:avLst/>
          </a:prstGeom>
        </p:spPr>
      </p:pic>
      <p:sp>
        <p:nvSpPr>
          <p:cNvPr id="6" name="TextBox 5">
            <a:extLst>
              <a:ext uri="{FF2B5EF4-FFF2-40B4-BE49-F238E27FC236}">
                <a16:creationId xmlns:a16="http://schemas.microsoft.com/office/drawing/2014/main" id="{B76C361F-5FB3-4DE5-A14E-60BF403F2B61}"/>
              </a:ext>
            </a:extLst>
          </p:cNvPr>
          <p:cNvSpPr txBox="1"/>
          <p:nvPr/>
        </p:nvSpPr>
        <p:spPr>
          <a:xfrm>
            <a:off x="2728794" y="5079870"/>
            <a:ext cx="1579866" cy="246221"/>
          </a:xfrm>
          <a:prstGeom prst="rect">
            <a:avLst/>
          </a:prstGeom>
          <a:solidFill>
            <a:schemeClr val="accent3">
              <a:lumMod val="60000"/>
              <a:lumOff val="40000"/>
            </a:schemeClr>
          </a:solidFill>
        </p:spPr>
        <p:txBody>
          <a:bodyPr wrap="square" tIns="0" bIns="0" rtlCol="0">
            <a:spAutoFit/>
          </a:bodyPr>
          <a:lstStyle/>
          <a:p>
            <a:pPr algn="ctr"/>
            <a:r>
              <a:rPr lang="en-US" sz="1600" dirty="0"/>
              <a:t>2016</a:t>
            </a:r>
          </a:p>
        </p:txBody>
      </p:sp>
      <p:sp>
        <p:nvSpPr>
          <p:cNvPr id="8" name="TextBox 7">
            <a:extLst>
              <a:ext uri="{FF2B5EF4-FFF2-40B4-BE49-F238E27FC236}">
                <a16:creationId xmlns:a16="http://schemas.microsoft.com/office/drawing/2014/main" id="{037889CF-40D8-4B55-8659-B1AF09BCA7A1}"/>
              </a:ext>
            </a:extLst>
          </p:cNvPr>
          <p:cNvSpPr txBox="1"/>
          <p:nvPr/>
        </p:nvSpPr>
        <p:spPr>
          <a:xfrm>
            <a:off x="4303079" y="5079870"/>
            <a:ext cx="1579866" cy="246888"/>
          </a:xfrm>
          <a:prstGeom prst="rect">
            <a:avLst/>
          </a:prstGeom>
          <a:solidFill>
            <a:schemeClr val="accent1">
              <a:lumMod val="60000"/>
              <a:lumOff val="40000"/>
            </a:schemeClr>
          </a:solidFill>
        </p:spPr>
        <p:txBody>
          <a:bodyPr wrap="square" tIns="0" bIns="0" rtlCol="0">
            <a:spAutoFit/>
          </a:bodyPr>
          <a:lstStyle/>
          <a:p>
            <a:pPr algn="ctr"/>
            <a:r>
              <a:rPr lang="en-US" sz="1600" dirty="0"/>
              <a:t>2017</a:t>
            </a:r>
          </a:p>
        </p:txBody>
      </p:sp>
      <p:sp>
        <p:nvSpPr>
          <p:cNvPr id="10" name="TextBox 9">
            <a:extLst>
              <a:ext uri="{FF2B5EF4-FFF2-40B4-BE49-F238E27FC236}">
                <a16:creationId xmlns:a16="http://schemas.microsoft.com/office/drawing/2014/main" id="{20755CA1-D861-4A8D-AC3B-23E06EFD9DF5}"/>
              </a:ext>
            </a:extLst>
          </p:cNvPr>
          <p:cNvSpPr txBox="1"/>
          <p:nvPr/>
        </p:nvSpPr>
        <p:spPr>
          <a:xfrm>
            <a:off x="5882945" y="5079870"/>
            <a:ext cx="1574285" cy="246221"/>
          </a:xfrm>
          <a:prstGeom prst="rect">
            <a:avLst/>
          </a:prstGeom>
          <a:solidFill>
            <a:schemeClr val="accent4">
              <a:lumMod val="60000"/>
              <a:lumOff val="40000"/>
            </a:schemeClr>
          </a:solidFill>
        </p:spPr>
        <p:txBody>
          <a:bodyPr wrap="square" tIns="0" bIns="0" rtlCol="0">
            <a:spAutoFit/>
          </a:bodyPr>
          <a:lstStyle/>
          <a:p>
            <a:pPr algn="ctr"/>
            <a:r>
              <a:rPr lang="en-US" sz="1600" dirty="0"/>
              <a:t>2018</a:t>
            </a:r>
          </a:p>
        </p:txBody>
      </p:sp>
      <p:sp>
        <p:nvSpPr>
          <p:cNvPr id="14" name="TextBox 13">
            <a:extLst>
              <a:ext uri="{FF2B5EF4-FFF2-40B4-BE49-F238E27FC236}">
                <a16:creationId xmlns:a16="http://schemas.microsoft.com/office/drawing/2014/main" id="{943C7016-8446-4724-93B4-FAAB4A1D2D0B}"/>
              </a:ext>
            </a:extLst>
          </p:cNvPr>
          <p:cNvSpPr txBox="1"/>
          <p:nvPr/>
        </p:nvSpPr>
        <p:spPr>
          <a:xfrm>
            <a:off x="1541721" y="5079870"/>
            <a:ext cx="1187073" cy="246221"/>
          </a:xfrm>
          <a:prstGeom prst="rect">
            <a:avLst/>
          </a:prstGeom>
          <a:solidFill>
            <a:schemeClr val="accent4">
              <a:lumMod val="60000"/>
              <a:lumOff val="40000"/>
            </a:schemeClr>
          </a:solidFill>
        </p:spPr>
        <p:txBody>
          <a:bodyPr wrap="square" tIns="0" bIns="0" rtlCol="0">
            <a:spAutoFit/>
          </a:bodyPr>
          <a:lstStyle/>
          <a:p>
            <a:pPr algn="ctr"/>
            <a:r>
              <a:rPr lang="en-US" sz="1600" dirty="0"/>
              <a:t>2015</a:t>
            </a:r>
          </a:p>
        </p:txBody>
      </p:sp>
      <p:sp>
        <p:nvSpPr>
          <p:cNvPr id="15" name="TextBox 14">
            <a:extLst>
              <a:ext uri="{FF2B5EF4-FFF2-40B4-BE49-F238E27FC236}">
                <a16:creationId xmlns:a16="http://schemas.microsoft.com/office/drawing/2014/main" id="{019631D5-1F18-4B11-9DD2-673780E9C0CE}"/>
              </a:ext>
            </a:extLst>
          </p:cNvPr>
          <p:cNvSpPr txBox="1"/>
          <p:nvPr/>
        </p:nvSpPr>
        <p:spPr>
          <a:xfrm>
            <a:off x="7457231" y="5079870"/>
            <a:ext cx="634146" cy="246221"/>
          </a:xfrm>
          <a:prstGeom prst="rect">
            <a:avLst/>
          </a:prstGeom>
          <a:solidFill>
            <a:schemeClr val="accent3">
              <a:lumMod val="60000"/>
              <a:lumOff val="40000"/>
            </a:schemeClr>
          </a:solidFill>
        </p:spPr>
        <p:txBody>
          <a:bodyPr wrap="square" tIns="0" bIns="0" rtlCol="0">
            <a:spAutoFit/>
          </a:bodyPr>
          <a:lstStyle/>
          <a:p>
            <a:pPr algn="ctr"/>
            <a:r>
              <a:rPr lang="en-US" sz="1600" dirty="0"/>
              <a:t>2019</a:t>
            </a:r>
          </a:p>
        </p:txBody>
      </p:sp>
      <p:sp>
        <p:nvSpPr>
          <p:cNvPr id="16" name="TextBox 15">
            <a:extLst>
              <a:ext uri="{FF2B5EF4-FFF2-40B4-BE49-F238E27FC236}">
                <a16:creationId xmlns:a16="http://schemas.microsoft.com/office/drawing/2014/main" id="{900DD14B-366F-4657-8903-4DC6BAABA907}"/>
              </a:ext>
            </a:extLst>
          </p:cNvPr>
          <p:cNvSpPr txBox="1"/>
          <p:nvPr/>
        </p:nvSpPr>
        <p:spPr>
          <a:xfrm>
            <a:off x="6786359" y="1653019"/>
            <a:ext cx="2145048" cy="1015663"/>
          </a:xfrm>
          <a:prstGeom prst="rect">
            <a:avLst/>
          </a:prstGeom>
          <a:solidFill>
            <a:schemeClr val="accent6">
              <a:lumMod val="20000"/>
              <a:lumOff val="80000"/>
            </a:schemeClr>
          </a:solidFill>
          <a:ln>
            <a:solidFill>
              <a:schemeClr val="tx1"/>
            </a:solidFill>
          </a:ln>
        </p:spPr>
        <p:txBody>
          <a:bodyPr wrap="square" rtlCol="0">
            <a:spAutoFit/>
          </a:bodyPr>
          <a:lstStyle/>
          <a:p>
            <a:r>
              <a:rPr lang="en-US" sz="2000" b="1" dirty="0">
                <a:latin typeface="Calibri" panose="020F0502020204030204" pitchFamily="34" charset="0"/>
                <a:cs typeface="Calibri" panose="020F0502020204030204" pitchFamily="34" charset="0"/>
              </a:rPr>
              <a:t>This is down from averaging ~100 hours in 2013</a:t>
            </a:r>
            <a:endParaRPr lang="en-US" sz="2000" b="1" dirty="0"/>
          </a:p>
        </p:txBody>
      </p:sp>
      <p:sp>
        <p:nvSpPr>
          <p:cNvPr id="11" name="TextBox 10">
            <a:extLst>
              <a:ext uri="{FF2B5EF4-FFF2-40B4-BE49-F238E27FC236}">
                <a16:creationId xmlns:a16="http://schemas.microsoft.com/office/drawing/2014/main" id="{6FF31569-AF22-4009-9CC3-727BA19A2082}"/>
              </a:ext>
            </a:extLst>
          </p:cNvPr>
          <p:cNvSpPr txBox="1"/>
          <p:nvPr/>
        </p:nvSpPr>
        <p:spPr>
          <a:xfrm>
            <a:off x="5501318" y="2855148"/>
            <a:ext cx="1693733" cy="369332"/>
          </a:xfrm>
          <a:prstGeom prst="rect">
            <a:avLst/>
          </a:prstGeom>
          <a:solidFill>
            <a:srgbClr val="FFC000"/>
          </a:solidFill>
        </p:spPr>
        <p:txBody>
          <a:bodyPr wrap="none" rtlCol="0">
            <a:spAutoFit/>
          </a:bodyPr>
          <a:lstStyle/>
          <a:p>
            <a:r>
              <a:rPr lang="en-US" dirty="0"/>
              <a:t>More DT shots</a:t>
            </a:r>
          </a:p>
        </p:txBody>
      </p:sp>
    </p:spTree>
    <p:extLst>
      <p:ext uri="{BB962C8B-B14F-4D97-AF65-F5344CB8AC3E}">
        <p14:creationId xmlns:p14="http://schemas.microsoft.com/office/powerpoint/2010/main" val="3792119358"/>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105465C0-E070-49A7-BF1B-3E200DDAA6BC}"/>
              </a:ext>
            </a:extLst>
          </p:cNvPr>
          <p:cNvSpPr>
            <a:spLocks noGrp="1"/>
          </p:cNvSpPr>
          <p:nvPr>
            <p:ph type="title"/>
          </p:nvPr>
        </p:nvSpPr>
        <p:spPr>
          <a:xfrm>
            <a:off x="310714" y="177928"/>
            <a:ext cx="8090311" cy="1099567"/>
          </a:xfrm>
        </p:spPr>
        <p:txBody>
          <a:bodyPr anchor="ctr"/>
          <a:lstStyle/>
          <a:p>
            <a:r>
              <a:rPr lang="en-US" dirty="0"/>
              <a:t>Number of days the target is completed before the shot date (Float) is also closely monitored </a:t>
            </a:r>
            <a:endParaRPr lang="en-US" dirty="0">
              <a:highlight>
                <a:srgbClr val="FFFF00"/>
              </a:highlight>
            </a:endParaRPr>
          </a:p>
        </p:txBody>
      </p:sp>
      <p:sp>
        <p:nvSpPr>
          <p:cNvPr id="5" name="Rectangle 4">
            <a:extLst>
              <a:ext uri="{FF2B5EF4-FFF2-40B4-BE49-F238E27FC236}">
                <a16:creationId xmlns:a16="http://schemas.microsoft.com/office/drawing/2014/main" id="{75EA0E4B-12AF-4677-AA88-9E45C2B6640C}"/>
              </a:ext>
            </a:extLst>
          </p:cNvPr>
          <p:cNvSpPr/>
          <p:nvPr/>
        </p:nvSpPr>
        <p:spPr>
          <a:xfrm>
            <a:off x="0" y="5890209"/>
            <a:ext cx="9144000" cy="546087"/>
          </a:xfrm>
          <a:prstGeom prst="rect">
            <a:avLst/>
          </a:prstGeom>
          <a:solidFill>
            <a:schemeClr val="accent1">
              <a:lumMod val="75000"/>
            </a:schemeClr>
          </a:solidFill>
          <a:ln w="9525">
            <a:noFill/>
            <a:miter lim="800000"/>
            <a:headEnd/>
            <a:tailEnd/>
          </a:ln>
        </p:spPr>
        <p:txBody>
          <a:bodyPr wrap="square" lIns="731520" rIns="731520" anchor="ctr">
            <a:noAutofit/>
          </a:bodyPr>
          <a:lstStyle/>
          <a:p>
            <a:pPr algn="ctr" defTabSz="457205" eaLnBrk="0" hangingPunct="0"/>
            <a:r>
              <a:rPr lang="en-US" b="1" dirty="0">
                <a:solidFill>
                  <a:prstClr val="white"/>
                </a:solidFill>
                <a:latin typeface="Calibri" panose="020F0502020204030204" pitchFamily="34" charset="0"/>
                <a:cs typeface="Calibri" panose="020F0502020204030204" pitchFamily="34" charset="0"/>
              </a:rPr>
              <a:t>A large float gives us time to recover if a target has a problem in assembly or parts arrive late.</a:t>
            </a:r>
          </a:p>
        </p:txBody>
      </p:sp>
      <p:pic>
        <p:nvPicPr>
          <p:cNvPr id="2" name="Picture 1">
            <a:extLst>
              <a:ext uri="{FF2B5EF4-FFF2-40B4-BE49-F238E27FC236}">
                <a16:creationId xmlns:a16="http://schemas.microsoft.com/office/drawing/2014/main" id="{0C92E328-D68E-4654-BA46-F95B9CCF61AA}"/>
              </a:ext>
            </a:extLst>
          </p:cNvPr>
          <p:cNvPicPr>
            <a:picLocks noChangeAspect="1"/>
          </p:cNvPicPr>
          <p:nvPr/>
        </p:nvPicPr>
        <p:blipFill>
          <a:blip r:embed="rId3"/>
          <a:stretch>
            <a:fillRect/>
          </a:stretch>
        </p:blipFill>
        <p:spPr>
          <a:xfrm>
            <a:off x="504967" y="1257734"/>
            <a:ext cx="7070109" cy="4632475"/>
          </a:xfrm>
          <a:prstGeom prst="rect">
            <a:avLst/>
          </a:prstGeom>
        </p:spPr>
      </p:pic>
      <p:sp>
        <p:nvSpPr>
          <p:cNvPr id="4" name="TextBox 3">
            <a:extLst>
              <a:ext uri="{FF2B5EF4-FFF2-40B4-BE49-F238E27FC236}">
                <a16:creationId xmlns:a16="http://schemas.microsoft.com/office/drawing/2014/main" id="{1580B3CB-CB73-C54D-94DC-4AC2ED225C77}"/>
              </a:ext>
            </a:extLst>
          </p:cNvPr>
          <p:cNvSpPr txBox="1"/>
          <p:nvPr/>
        </p:nvSpPr>
        <p:spPr>
          <a:xfrm>
            <a:off x="7125968" y="3478435"/>
            <a:ext cx="1908848" cy="1477328"/>
          </a:xfrm>
          <a:prstGeom prst="rect">
            <a:avLst/>
          </a:prstGeom>
          <a:solidFill>
            <a:schemeClr val="accent6">
              <a:lumMod val="20000"/>
              <a:lumOff val="80000"/>
            </a:schemeClr>
          </a:solidFill>
          <a:ln>
            <a:solidFill>
              <a:schemeClr val="tx1"/>
            </a:solidFill>
          </a:ln>
        </p:spPr>
        <p:txBody>
          <a:bodyPr wrap="square" rtlCol="0">
            <a:spAutoFit/>
          </a:bodyPr>
          <a:lstStyle/>
          <a:p>
            <a:r>
              <a:rPr lang="en-US" b="1" dirty="0">
                <a:latin typeface="Calibri" panose="020F0502020204030204" pitchFamily="34" charset="0"/>
                <a:cs typeface="Calibri" panose="020F0502020204030204" pitchFamily="34" charset="0"/>
              </a:rPr>
              <a:t>NIF goal is 14 days of float, but our internal Target Fab goal is 30 days</a:t>
            </a:r>
            <a:endParaRPr lang="en-US" b="1" dirty="0"/>
          </a:p>
        </p:txBody>
      </p:sp>
    </p:spTree>
    <p:extLst>
      <p:ext uri="{BB962C8B-B14F-4D97-AF65-F5344CB8AC3E}">
        <p14:creationId xmlns:p14="http://schemas.microsoft.com/office/powerpoint/2010/main" val="4075289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4527F7-BDAD-41A5-9A8B-A5243F34C4C9}"/>
              </a:ext>
            </a:extLst>
          </p:cNvPr>
          <p:cNvSpPr>
            <a:spLocks noGrp="1"/>
          </p:cNvSpPr>
          <p:nvPr>
            <p:ph type="title"/>
          </p:nvPr>
        </p:nvSpPr>
        <p:spPr>
          <a:xfrm>
            <a:off x="228600" y="140677"/>
            <a:ext cx="8686800" cy="1206696"/>
          </a:xfrm>
        </p:spPr>
        <p:txBody>
          <a:bodyPr/>
          <a:lstStyle/>
          <a:p>
            <a:r>
              <a:rPr lang="en-US" sz="2800" dirty="0"/>
              <a:t>Strategic planning and continual monitoring of production is essential for successful target production</a:t>
            </a:r>
          </a:p>
        </p:txBody>
      </p:sp>
      <p:pic>
        <p:nvPicPr>
          <p:cNvPr id="6" name="Picture 5" descr="A car parked on a city street filled with lots of traffic&#10;&#10;Description automatically generated">
            <a:extLst>
              <a:ext uri="{FF2B5EF4-FFF2-40B4-BE49-F238E27FC236}">
                <a16:creationId xmlns:a16="http://schemas.microsoft.com/office/drawing/2014/main" id="{40D5AA5F-D379-49C6-9AD2-40611939244B}"/>
              </a:ext>
            </a:extLst>
          </p:cNvPr>
          <p:cNvPicPr>
            <a:picLocks noChangeAspect="1"/>
          </p:cNvPicPr>
          <p:nvPr/>
        </p:nvPicPr>
        <p:blipFill>
          <a:blip r:embed="rId3"/>
          <a:stretch>
            <a:fillRect/>
          </a:stretch>
        </p:blipFill>
        <p:spPr>
          <a:xfrm>
            <a:off x="259860" y="1095074"/>
            <a:ext cx="3839246" cy="2374962"/>
          </a:xfrm>
          <a:prstGeom prst="rect">
            <a:avLst/>
          </a:prstGeom>
        </p:spPr>
      </p:pic>
      <p:pic>
        <p:nvPicPr>
          <p:cNvPr id="7" name="Picture 6" descr="A picture containing outdoor, track, building, spaghetti junction&#10;&#10;Description automatically generated">
            <a:extLst>
              <a:ext uri="{FF2B5EF4-FFF2-40B4-BE49-F238E27FC236}">
                <a16:creationId xmlns:a16="http://schemas.microsoft.com/office/drawing/2014/main" id="{5BFEA90E-16DA-4C9A-AACE-2A022182D3B1}"/>
              </a:ext>
            </a:extLst>
          </p:cNvPr>
          <p:cNvPicPr>
            <a:picLocks noChangeAspect="1"/>
          </p:cNvPicPr>
          <p:nvPr/>
        </p:nvPicPr>
        <p:blipFill rotWithShape="1">
          <a:blip r:embed="rId4"/>
          <a:srcRect b="16624"/>
          <a:stretch/>
        </p:blipFill>
        <p:spPr>
          <a:xfrm>
            <a:off x="4517290" y="1095075"/>
            <a:ext cx="4273540" cy="2374962"/>
          </a:xfrm>
          <a:prstGeom prst="rect">
            <a:avLst/>
          </a:prstGeom>
        </p:spPr>
      </p:pic>
      <p:sp>
        <p:nvSpPr>
          <p:cNvPr id="8" name="Arrow: Right 7">
            <a:extLst>
              <a:ext uri="{FF2B5EF4-FFF2-40B4-BE49-F238E27FC236}">
                <a16:creationId xmlns:a16="http://schemas.microsoft.com/office/drawing/2014/main" id="{AB57235C-6C89-4C1F-8283-FD529BB86495}"/>
              </a:ext>
            </a:extLst>
          </p:cNvPr>
          <p:cNvSpPr/>
          <p:nvPr/>
        </p:nvSpPr>
        <p:spPr bwMode="auto">
          <a:xfrm>
            <a:off x="3852983" y="1938220"/>
            <a:ext cx="906585" cy="468923"/>
          </a:xfrm>
          <a:prstGeom prst="rightArrow">
            <a:avLst/>
          </a:prstGeom>
          <a:ln>
            <a:headEnd/>
            <a:tailEnd/>
          </a:ln>
        </p:spPr>
        <p:style>
          <a:lnRef idx="3">
            <a:schemeClr val="lt1"/>
          </a:lnRef>
          <a:fillRef idx="1">
            <a:schemeClr val="accent6"/>
          </a:fillRef>
          <a:effectRef idx="1">
            <a:schemeClr val="accent6"/>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graphicFrame>
        <p:nvGraphicFramePr>
          <p:cNvPr id="9" name="Chart 8">
            <a:extLst>
              <a:ext uri="{FF2B5EF4-FFF2-40B4-BE49-F238E27FC236}">
                <a16:creationId xmlns:a16="http://schemas.microsoft.com/office/drawing/2014/main" id="{DE51DBBF-5586-4660-B531-8683C2AC563E}"/>
              </a:ext>
            </a:extLst>
          </p:cNvPr>
          <p:cNvGraphicFramePr>
            <a:graphicFrameLocks/>
          </p:cNvGraphicFramePr>
          <p:nvPr>
            <p:extLst>
              <p:ext uri="{D42A27DB-BD31-4B8C-83A1-F6EECF244321}">
                <p14:modId xmlns:p14="http://schemas.microsoft.com/office/powerpoint/2010/main" val="3489391886"/>
              </p:ext>
            </p:extLst>
          </p:nvPr>
        </p:nvGraphicFramePr>
        <p:xfrm>
          <a:off x="4775619" y="3911502"/>
          <a:ext cx="4225803" cy="2369955"/>
        </p:xfrm>
        <a:graphic>
          <a:graphicData uri="http://schemas.openxmlformats.org/drawingml/2006/chart">
            <c:chart xmlns:c="http://schemas.openxmlformats.org/drawingml/2006/chart" xmlns:r="http://schemas.openxmlformats.org/officeDocument/2006/relationships" r:id="rId5"/>
          </a:graphicData>
        </a:graphic>
      </p:graphicFrame>
      <p:sp>
        <p:nvSpPr>
          <p:cNvPr id="10" name="Arrow: Right 9">
            <a:extLst>
              <a:ext uri="{FF2B5EF4-FFF2-40B4-BE49-F238E27FC236}">
                <a16:creationId xmlns:a16="http://schemas.microsoft.com/office/drawing/2014/main" id="{85356507-B429-460E-8F2D-6169BD389EA3}"/>
              </a:ext>
            </a:extLst>
          </p:cNvPr>
          <p:cNvSpPr/>
          <p:nvPr/>
        </p:nvSpPr>
        <p:spPr bwMode="auto">
          <a:xfrm rot="5400000">
            <a:off x="6435227" y="3309713"/>
            <a:ext cx="906585" cy="468923"/>
          </a:xfrm>
          <a:prstGeom prst="rightArrow">
            <a:avLst/>
          </a:prstGeom>
          <a:ln>
            <a:headEnd/>
            <a:tailEnd/>
          </a:ln>
        </p:spPr>
        <p:style>
          <a:lnRef idx="3">
            <a:schemeClr val="lt1"/>
          </a:lnRef>
          <a:fillRef idx="1">
            <a:schemeClr val="accent6"/>
          </a:fillRef>
          <a:effectRef idx="1">
            <a:schemeClr val="accent6"/>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11" name="Title 2">
            <a:extLst>
              <a:ext uri="{FF2B5EF4-FFF2-40B4-BE49-F238E27FC236}">
                <a16:creationId xmlns:a16="http://schemas.microsoft.com/office/drawing/2014/main" id="{7BBA8303-92A4-411A-9C01-D3B17E597E1C}"/>
              </a:ext>
            </a:extLst>
          </p:cNvPr>
          <p:cNvSpPr txBox="1">
            <a:spLocks/>
          </p:cNvSpPr>
          <p:nvPr/>
        </p:nvSpPr>
        <p:spPr>
          <a:xfrm>
            <a:off x="256639" y="3621650"/>
            <a:ext cx="4413739" cy="1206696"/>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fontAlgn="base">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lnSpc>
                <a:spcPct val="100000"/>
              </a:lnSpc>
            </a:pPr>
            <a:r>
              <a:rPr lang="en-US" sz="2000" dirty="0">
                <a:solidFill>
                  <a:schemeClr val="tx1"/>
                </a:solidFill>
              </a:rPr>
              <a:t>Our production planning and evaluation tools enable us to:</a:t>
            </a:r>
          </a:p>
          <a:p>
            <a:pPr marL="342900" indent="-342900" defTabSz="914400">
              <a:lnSpc>
                <a:spcPct val="100000"/>
              </a:lnSpc>
              <a:buFont typeface="Arial" panose="020B0604020202020204" pitchFamily="34" charset="0"/>
              <a:buChar char="•"/>
            </a:pPr>
            <a:r>
              <a:rPr lang="en-US" sz="2000" dirty="0">
                <a:solidFill>
                  <a:schemeClr val="tx1"/>
                </a:solidFill>
              </a:rPr>
              <a:t>Successfully deliver high quality targets to meet the NIF target demand </a:t>
            </a:r>
          </a:p>
          <a:p>
            <a:pPr marL="342900" indent="-342900" defTabSz="914400">
              <a:lnSpc>
                <a:spcPct val="100000"/>
              </a:lnSpc>
              <a:buFont typeface="Arial" panose="020B0604020202020204" pitchFamily="34" charset="0"/>
              <a:buChar char="•"/>
            </a:pPr>
            <a:r>
              <a:rPr lang="en-US" sz="2000" dirty="0">
                <a:solidFill>
                  <a:schemeClr val="tx1"/>
                </a:solidFill>
              </a:rPr>
              <a:t>Reduce assembly frustrations</a:t>
            </a:r>
          </a:p>
          <a:p>
            <a:pPr marL="342900" indent="-342900" defTabSz="914400">
              <a:lnSpc>
                <a:spcPct val="100000"/>
              </a:lnSpc>
              <a:buFont typeface="Arial" panose="020B0604020202020204" pitchFamily="34" charset="0"/>
              <a:buChar char="•"/>
            </a:pPr>
            <a:r>
              <a:rPr lang="en-US" sz="2000" dirty="0">
                <a:solidFill>
                  <a:schemeClr val="tx1"/>
                </a:solidFill>
              </a:rPr>
              <a:t>Launch new target platforms quickly and smoothly </a:t>
            </a:r>
          </a:p>
        </p:txBody>
      </p:sp>
    </p:spTree>
    <p:extLst>
      <p:ext uri="{BB962C8B-B14F-4D97-AF65-F5344CB8AC3E}">
        <p14:creationId xmlns:p14="http://schemas.microsoft.com/office/powerpoint/2010/main" val="16695896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135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0F087FD0-A2B0-43F6-BEA5-1D5EB99F760D}"/>
              </a:ext>
            </a:extLst>
          </p:cNvPr>
          <p:cNvSpPr txBox="1">
            <a:spLocks/>
          </p:cNvSpPr>
          <p:nvPr/>
        </p:nvSpPr>
        <p:spPr>
          <a:xfrm>
            <a:off x="205409" y="134118"/>
            <a:ext cx="8655127" cy="825451"/>
          </a:xfrm>
          <a:prstGeom prst="rect">
            <a:avLst/>
          </a:prstGeom>
          <a:effectLst/>
        </p:spPr>
        <p:txBody>
          <a:bodyPr vert="horz" lIns="0" tIns="0" rIns="0" bIns="0" rtlCol="0" anchor="b" anchorCtr="0">
            <a:noAutofit/>
            <a:scene3d>
              <a:camera prst="orthographicFront"/>
              <a:lightRig rig="threePt" dir="t">
                <a:rot lat="0" lon="0" rev="4800000"/>
              </a:lightRig>
            </a:scene3d>
            <a:sp3d prstMaterial="matte"/>
          </a:bodyPr>
          <a:lstStyle>
            <a:lvl1pPr algn="l" rtl="0" eaLnBrk="1" latinLnBrk="0" hangingPunct="1">
              <a:lnSpc>
                <a:spcPct val="90000"/>
              </a:lnSpc>
              <a:spcBef>
                <a:spcPct val="0"/>
              </a:spcBef>
              <a:buNone/>
              <a:defRPr kumimoji="0" sz="3200" b="1" kern="1200">
                <a:solidFill>
                  <a:schemeClr val="accent1">
                    <a:lumMod val="75000"/>
                  </a:schemeClr>
                </a:solidFill>
                <a:effectLst/>
                <a:latin typeface="Calibri" panose="020F0502020204030204" pitchFamily="34" charset="0"/>
                <a:ea typeface="+mj-ea"/>
                <a:cs typeface="Calibri" panose="020F0502020204030204" pitchFamily="34" charset="0"/>
              </a:defRPr>
            </a:lvl1pPr>
          </a:lstStyle>
          <a:p>
            <a:pPr defTabSz="857250"/>
            <a:r>
              <a:rPr lang="en-US" sz="2800" dirty="0"/>
              <a:t>Target Fab team at LLNL designs and builds nearly 500 NIF targets per year, in addition to Omega targets</a:t>
            </a:r>
            <a:endParaRPr lang="en-US" sz="2813" dirty="0"/>
          </a:p>
        </p:txBody>
      </p:sp>
      <p:pic>
        <p:nvPicPr>
          <p:cNvPr id="2" name="Picture 1">
            <a:extLst>
              <a:ext uri="{FF2B5EF4-FFF2-40B4-BE49-F238E27FC236}">
                <a16:creationId xmlns:a16="http://schemas.microsoft.com/office/drawing/2014/main" id="{F7CD75C0-4A95-4CC1-85BA-F55149D7FD1A}"/>
              </a:ext>
            </a:extLst>
          </p:cNvPr>
          <p:cNvPicPr>
            <a:picLocks noChangeAspect="1"/>
          </p:cNvPicPr>
          <p:nvPr/>
        </p:nvPicPr>
        <p:blipFill rotWithShape="1">
          <a:blip r:embed="rId4"/>
          <a:srcRect l="964" t="13504" r="16140" b="1907"/>
          <a:stretch/>
        </p:blipFill>
        <p:spPr>
          <a:xfrm>
            <a:off x="147176" y="1620055"/>
            <a:ext cx="6085088" cy="3417959"/>
          </a:xfrm>
          <a:prstGeom prst="rect">
            <a:avLst/>
          </a:prstGeom>
        </p:spPr>
      </p:pic>
      <p:pic>
        <p:nvPicPr>
          <p:cNvPr id="4" name="Picture 3">
            <a:extLst>
              <a:ext uri="{FF2B5EF4-FFF2-40B4-BE49-F238E27FC236}">
                <a16:creationId xmlns:a16="http://schemas.microsoft.com/office/drawing/2014/main" id="{37EF8C57-A467-4632-BED5-D5FBCF519DD1}"/>
              </a:ext>
            </a:extLst>
          </p:cNvPr>
          <p:cNvPicPr>
            <a:picLocks noChangeAspect="1"/>
          </p:cNvPicPr>
          <p:nvPr/>
        </p:nvPicPr>
        <p:blipFill rotWithShape="1">
          <a:blip r:embed="rId4"/>
          <a:srcRect l="17850" t="2657" r="28123" b="89605"/>
          <a:stretch/>
        </p:blipFill>
        <p:spPr>
          <a:xfrm>
            <a:off x="1057272" y="1283581"/>
            <a:ext cx="4313021" cy="340067"/>
          </a:xfrm>
          <a:prstGeom prst="rect">
            <a:avLst/>
          </a:prstGeom>
        </p:spPr>
      </p:pic>
      <p:sp>
        <p:nvSpPr>
          <p:cNvPr id="6" name="Rectangle 5">
            <a:extLst>
              <a:ext uri="{FF2B5EF4-FFF2-40B4-BE49-F238E27FC236}">
                <a16:creationId xmlns:a16="http://schemas.microsoft.com/office/drawing/2014/main" id="{C93777E3-223D-4A29-9570-E7BB8EF81F38}"/>
              </a:ext>
            </a:extLst>
          </p:cNvPr>
          <p:cNvSpPr/>
          <p:nvPr/>
        </p:nvSpPr>
        <p:spPr>
          <a:xfrm>
            <a:off x="0" y="6030950"/>
            <a:ext cx="9144000" cy="369332"/>
          </a:xfrm>
          <a:prstGeom prst="rect">
            <a:avLst/>
          </a:prstGeom>
          <a:solidFill>
            <a:schemeClr val="accent1">
              <a:lumMod val="75000"/>
            </a:schemeClr>
          </a:solidFill>
          <a:ln w="9525">
            <a:noFill/>
            <a:miter lim="800000"/>
            <a:headEnd/>
            <a:tailEnd/>
          </a:ln>
        </p:spPr>
        <p:txBody>
          <a:bodyPr wrap="square" anchor="b">
            <a:spAutoFit/>
          </a:bodyPr>
          <a:lstStyle/>
          <a:p>
            <a:pPr algn="ctr" defTabSz="457205" eaLnBrk="0" hangingPunct="0"/>
            <a:r>
              <a:rPr lang="en-US" b="1" dirty="0">
                <a:solidFill>
                  <a:prstClr val="white"/>
                </a:solidFill>
                <a:latin typeface="Calibri" panose="020F0502020204030204" pitchFamily="34" charset="0"/>
                <a:cs typeface="Calibri" panose="020F0502020204030204" pitchFamily="34" charset="0"/>
              </a:rPr>
              <a:t>This presentation will focus on the</a:t>
            </a:r>
            <a:r>
              <a:rPr lang="en-US" dirty="0"/>
              <a:t> </a:t>
            </a:r>
            <a:r>
              <a:rPr lang="en-US" b="1" dirty="0">
                <a:solidFill>
                  <a:prstClr val="white"/>
                </a:solidFill>
                <a:latin typeface="Calibri" panose="020F0502020204030204" pitchFamily="34" charset="0"/>
                <a:cs typeface="Calibri" panose="020F0502020204030204" pitchFamily="34" charset="0"/>
              </a:rPr>
              <a:t>production planning efforts for the </a:t>
            </a:r>
            <a:r>
              <a:rPr lang="en-US" b="1" u="sng" dirty="0">
                <a:solidFill>
                  <a:prstClr val="white"/>
                </a:solidFill>
                <a:latin typeface="Calibri" panose="020F0502020204030204" pitchFamily="34" charset="0"/>
                <a:cs typeface="Calibri" panose="020F0502020204030204" pitchFamily="34" charset="0"/>
              </a:rPr>
              <a:t>NIF targets. </a:t>
            </a:r>
          </a:p>
        </p:txBody>
      </p:sp>
      <p:grpSp>
        <p:nvGrpSpPr>
          <p:cNvPr id="3" name="Group 2">
            <a:extLst>
              <a:ext uri="{FF2B5EF4-FFF2-40B4-BE49-F238E27FC236}">
                <a16:creationId xmlns:a16="http://schemas.microsoft.com/office/drawing/2014/main" id="{B213E98B-1BC3-4EA2-A088-36EE6FE24BC1}"/>
              </a:ext>
            </a:extLst>
          </p:cNvPr>
          <p:cNvGrpSpPr/>
          <p:nvPr/>
        </p:nvGrpSpPr>
        <p:grpSpPr>
          <a:xfrm>
            <a:off x="669695" y="5300526"/>
            <a:ext cx="4407408" cy="486522"/>
            <a:chOff x="1225296" y="5345056"/>
            <a:chExt cx="4407408" cy="486522"/>
          </a:xfrm>
        </p:grpSpPr>
        <p:pic>
          <p:nvPicPr>
            <p:cNvPr id="8" name="Picture 7">
              <a:extLst>
                <a:ext uri="{FF2B5EF4-FFF2-40B4-BE49-F238E27FC236}">
                  <a16:creationId xmlns:a16="http://schemas.microsoft.com/office/drawing/2014/main" id="{12657FAD-4A2A-46D7-8F61-2EACBD9D32CB}"/>
                </a:ext>
              </a:extLst>
            </p:cNvPr>
            <p:cNvPicPr>
              <a:picLocks noChangeAspect="1"/>
            </p:cNvPicPr>
            <p:nvPr/>
          </p:nvPicPr>
          <p:blipFill rotWithShape="1">
            <a:blip r:embed="rId4"/>
            <a:srcRect l="84995" t="15206" r="2374" b="77584"/>
            <a:stretch/>
          </p:blipFill>
          <p:spPr>
            <a:xfrm>
              <a:off x="1225296" y="5451668"/>
              <a:ext cx="950976" cy="298834"/>
            </a:xfrm>
            <a:prstGeom prst="rect">
              <a:avLst/>
            </a:prstGeom>
          </p:spPr>
        </p:pic>
        <p:pic>
          <p:nvPicPr>
            <p:cNvPr id="9" name="Picture 8">
              <a:extLst>
                <a:ext uri="{FF2B5EF4-FFF2-40B4-BE49-F238E27FC236}">
                  <a16:creationId xmlns:a16="http://schemas.microsoft.com/office/drawing/2014/main" id="{6DAE1389-2F8D-4DA1-AB3E-6993B09A8465}"/>
                </a:ext>
              </a:extLst>
            </p:cNvPr>
            <p:cNvPicPr>
              <a:picLocks noChangeAspect="1"/>
            </p:cNvPicPr>
            <p:nvPr/>
          </p:nvPicPr>
          <p:blipFill rotWithShape="1">
            <a:blip r:embed="rId4"/>
            <a:srcRect l="85209" t="25556" r="5925" b="68266"/>
            <a:stretch/>
          </p:blipFill>
          <p:spPr>
            <a:xfrm>
              <a:off x="3584448" y="5390880"/>
              <a:ext cx="667512" cy="256032"/>
            </a:xfrm>
            <a:prstGeom prst="rect">
              <a:avLst/>
            </a:prstGeom>
          </p:spPr>
        </p:pic>
        <p:pic>
          <p:nvPicPr>
            <p:cNvPr id="10" name="Picture 9">
              <a:extLst>
                <a:ext uri="{FF2B5EF4-FFF2-40B4-BE49-F238E27FC236}">
                  <a16:creationId xmlns:a16="http://schemas.microsoft.com/office/drawing/2014/main" id="{18AF7A53-8DC6-4791-9779-40564F6C0162}"/>
                </a:ext>
              </a:extLst>
            </p:cNvPr>
            <p:cNvPicPr>
              <a:picLocks noChangeAspect="1"/>
            </p:cNvPicPr>
            <p:nvPr/>
          </p:nvPicPr>
          <p:blipFill rotWithShape="1">
            <a:blip r:embed="rId4"/>
            <a:srcRect l="85318" t="39181" r="2173" b="51907"/>
            <a:stretch/>
          </p:blipFill>
          <p:spPr>
            <a:xfrm>
              <a:off x="2228684" y="5462246"/>
              <a:ext cx="941832" cy="369332"/>
            </a:xfrm>
            <a:prstGeom prst="rect">
              <a:avLst/>
            </a:prstGeom>
          </p:spPr>
        </p:pic>
        <p:pic>
          <p:nvPicPr>
            <p:cNvPr id="11" name="Picture 10">
              <a:extLst>
                <a:ext uri="{FF2B5EF4-FFF2-40B4-BE49-F238E27FC236}">
                  <a16:creationId xmlns:a16="http://schemas.microsoft.com/office/drawing/2014/main" id="{0336A8B0-9BD0-4AF4-9A38-1ED452B5D1D6}"/>
                </a:ext>
              </a:extLst>
            </p:cNvPr>
            <p:cNvPicPr>
              <a:picLocks noChangeAspect="1"/>
            </p:cNvPicPr>
            <p:nvPr/>
          </p:nvPicPr>
          <p:blipFill rotWithShape="1">
            <a:blip r:embed="rId4"/>
            <a:srcRect l="84873" t="50607" r="1282" b="43094"/>
            <a:stretch/>
          </p:blipFill>
          <p:spPr>
            <a:xfrm>
              <a:off x="4251960" y="5435538"/>
              <a:ext cx="1042416" cy="261086"/>
            </a:xfrm>
            <a:prstGeom prst="rect">
              <a:avLst/>
            </a:prstGeom>
          </p:spPr>
        </p:pic>
        <p:pic>
          <p:nvPicPr>
            <p:cNvPr id="12" name="Picture 11">
              <a:extLst>
                <a:ext uri="{FF2B5EF4-FFF2-40B4-BE49-F238E27FC236}">
                  <a16:creationId xmlns:a16="http://schemas.microsoft.com/office/drawing/2014/main" id="{42F31A6B-A598-4EAD-ACE1-08DE0E0981C3}"/>
                </a:ext>
              </a:extLst>
            </p:cNvPr>
            <p:cNvPicPr>
              <a:picLocks noChangeAspect="1"/>
            </p:cNvPicPr>
            <p:nvPr/>
          </p:nvPicPr>
          <p:blipFill rotWithShape="1">
            <a:blip r:embed="rId4"/>
            <a:srcRect l="86573" t="77726" r="8447" b="16618"/>
            <a:stretch/>
          </p:blipFill>
          <p:spPr>
            <a:xfrm>
              <a:off x="5257800" y="5345056"/>
              <a:ext cx="374904" cy="405445"/>
            </a:xfrm>
            <a:prstGeom prst="rect">
              <a:avLst/>
            </a:prstGeom>
          </p:spPr>
        </p:pic>
      </p:grpSp>
      <p:sp>
        <p:nvSpPr>
          <p:cNvPr id="5" name="Rectangle 4">
            <a:extLst>
              <a:ext uri="{FF2B5EF4-FFF2-40B4-BE49-F238E27FC236}">
                <a16:creationId xmlns:a16="http://schemas.microsoft.com/office/drawing/2014/main" id="{1AECF19D-BCC4-4604-AFA5-D3D9FC79D4FC}"/>
              </a:ext>
            </a:extLst>
          </p:cNvPr>
          <p:cNvSpPr/>
          <p:nvPr/>
        </p:nvSpPr>
        <p:spPr bwMode="auto">
          <a:xfrm>
            <a:off x="559967" y="5187630"/>
            <a:ext cx="4425696" cy="693703"/>
          </a:xfrm>
          <a:prstGeom prst="rect">
            <a:avLst/>
          </a:prstGeom>
          <a:noFill/>
          <a:ln>
            <a:solidFill>
              <a:schemeClr val="tx1"/>
            </a:solidFill>
            <a:headEnd/>
            <a:tailEnd/>
          </a:ln>
        </p:spPr>
        <p:style>
          <a:lnRef idx="1">
            <a:schemeClr val="accent1"/>
          </a:lnRef>
          <a:fillRef idx="2">
            <a:schemeClr val="accent1"/>
          </a:fillRef>
          <a:effectRef idx="1">
            <a:schemeClr val="accent1"/>
          </a:effectRef>
          <a:fontRef idx="minor">
            <a:schemeClr val="dk1"/>
          </a:fontRef>
        </p:style>
        <p:txBody>
          <a:bodyPr rtlCol="0" anchor="b">
            <a:prstTxWarp prst="textNoShape">
              <a:avLst/>
            </a:prstTxWarp>
          </a:bodyPr>
          <a:lstStyle/>
          <a:p>
            <a:pPr algn="ctr">
              <a:spcBef>
                <a:spcPct val="0"/>
              </a:spcBef>
            </a:pPr>
            <a:endParaRPr lang="en-US" sz="1600" dirty="0">
              <a:solidFill>
                <a:srgbClr val="000000"/>
              </a:solidFill>
            </a:endParaRPr>
          </a:p>
        </p:txBody>
      </p:sp>
      <p:grpSp>
        <p:nvGrpSpPr>
          <p:cNvPr id="20" name="Group 19">
            <a:extLst>
              <a:ext uri="{FF2B5EF4-FFF2-40B4-BE49-F238E27FC236}">
                <a16:creationId xmlns:a16="http://schemas.microsoft.com/office/drawing/2014/main" id="{36FA9348-B4E4-4282-B03D-2CCACC56ABB1}"/>
              </a:ext>
            </a:extLst>
          </p:cNvPr>
          <p:cNvGrpSpPr/>
          <p:nvPr/>
        </p:nvGrpSpPr>
        <p:grpSpPr>
          <a:xfrm>
            <a:off x="6475784" y="1072390"/>
            <a:ext cx="2446254" cy="4892047"/>
            <a:chOff x="6475784" y="1072390"/>
            <a:chExt cx="2446254" cy="4892047"/>
          </a:xfrm>
        </p:grpSpPr>
        <p:pic>
          <p:nvPicPr>
            <p:cNvPr id="13" name="Picture 12" descr="C:\Users\hamza1\AppData\Local\Microsoft\Windows\Temporary Internet Files\Content.Outlook\GK60GA0M\Image_1015.jpg">
              <a:extLst>
                <a:ext uri="{FF2B5EF4-FFF2-40B4-BE49-F238E27FC236}">
                  <a16:creationId xmlns:a16="http://schemas.microsoft.com/office/drawing/2014/main" id="{7A4366C9-E9FD-471B-BA82-CBC3BF36034D}"/>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t="25288" b="12343"/>
            <a:stretch/>
          </p:blipFill>
          <p:spPr bwMode="auto">
            <a:xfrm>
              <a:off x="6475784" y="4859074"/>
              <a:ext cx="2446253" cy="110536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C37665B4-9999-4BF7-8B6B-D2B94B2B5D8A}"/>
                </a:ext>
              </a:extLst>
            </p:cNvPr>
            <p:cNvPicPr>
              <a:picLocks noChangeAspect="1"/>
            </p:cNvPicPr>
            <p:nvPr/>
          </p:nvPicPr>
          <p:blipFill rotWithShape="1">
            <a:blip r:embed="rId6"/>
            <a:srcRect l="26322" t="26192" r="19204" b="36404"/>
            <a:stretch/>
          </p:blipFill>
          <p:spPr>
            <a:xfrm>
              <a:off x="6475785" y="1522122"/>
              <a:ext cx="2446253" cy="1321338"/>
            </a:xfrm>
            <a:prstGeom prst="rect">
              <a:avLst/>
            </a:prstGeom>
          </p:spPr>
        </p:pic>
        <p:sp>
          <p:nvSpPr>
            <p:cNvPr id="16" name="Rectangle 15">
              <a:extLst>
                <a:ext uri="{FF2B5EF4-FFF2-40B4-BE49-F238E27FC236}">
                  <a16:creationId xmlns:a16="http://schemas.microsoft.com/office/drawing/2014/main" id="{9C6C8612-05E0-4DC9-9C67-A1F37E66A9E0}"/>
                </a:ext>
              </a:extLst>
            </p:cNvPr>
            <p:cNvSpPr>
              <a:spLocks noChangeArrowheads="1"/>
            </p:cNvSpPr>
            <p:nvPr/>
          </p:nvSpPr>
          <p:spPr bwMode="auto">
            <a:xfrm>
              <a:off x="6475785" y="4540290"/>
              <a:ext cx="2446253" cy="318240"/>
            </a:xfrm>
            <a:prstGeom prst="rect">
              <a:avLst/>
            </a:prstGeom>
            <a:solidFill>
              <a:schemeClr val="accent1">
                <a:lumMod val="75000"/>
              </a:schemeClr>
            </a:solidFill>
            <a:ln w="9525">
              <a:noFill/>
              <a:miter lim="800000"/>
              <a:headEnd/>
              <a:tailEnd/>
            </a:ln>
          </p:spPr>
          <p:txBody>
            <a:bodyPr lIns="91004" tIns="45506" rIns="91004" bIns="45506" anchor="ctr"/>
            <a:lstStyle/>
            <a:p>
              <a:pPr algn="ctr"/>
              <a:r>
                <a:rPr lang="en-US" b="1" dirty="0">
                  <a:solidFill>
                    <a:srgbClr val="FFFFFF"/>
                  </a:solidFill>
                  <a:latin typeface="Calibri"/>
                  <a:cs typeface="Calibri"/>
                </a:rPr>
                <a:t>Cryo targets (B381)</a:t>
              </a:r>
            </a:p>
          </p:txBody>
        </p:sp>
        <p:sp>
          <p:nvSpPr>
            <p:cNvPr id="17" name="Rectangle 16">
              <a:extLst>
                <a:ext uri="{FF2B5EF4-FFF2-40B4-BE49-F238E27FC236}">
                  <a16:creationId xmlns:a16="http://schemas.microsoft.com/office/drawing/2014/main" id="{1488A669-E81C-4BC9-B521-24A28B1C52DF}"/>
                </a:ext>
              </a:extLst>
            </p:cNvPr>
            <p:cNvSpPr>
              <a:spLocks noChangeArrowheads="1"/>
            </p:cNvSpPr>
            <p:nvPr/>
          </p:nvSpPr>
          <p:spPr bwMode="auto">
            <a:xfrm>
              <a:off x="6475785" y="2770275"/>
              <a:ext cx="2446253" cy="514476"/>
            </a:xfrm>
            <a:prstGeom prst="rect">
              <a:avLst/>
            </a:prstGeom>
            <a:solidFill>
              <a:schemeClr val="accent1">
                <a:lumMod val="75000"/>
              </a:schemeClr>
            </a:solidFill>
            <a:ln w="9525">
              <a:noFill/>
              <a:miter lim="800000"/>
              <a:headEnd/>
              <a:tailEnd/>
            </a:ln>
          </p:spPr>
          <p:txBody>
            <a:bodyPr lIns="91004" tIns="45506" rIns="91004" bIns="45506" anchor="ctr"/>
            <a:lstStyle/>
            <a:p>
              <a:pPr algn="ctr"/>
              <a:r>
                <a:rPr lang="en-US" b="1" dirty="0">
                  <a:solidFill>
                    <a:srgbClr val="FFFFFF"/>
                  </a:solidFill>
                  <a:latin typeface="Calibri"/>
                  <a:cs typeface="Calibri"/>
                </a:rPr>
                <a:t>Warm complex targets (B381W/B321)</a:t>
              </a:r>
            </a:p>
          </p:txBody>
        </p:sp>
        <p:sp>
          <p:nvSpPr>
            <p:cNvPr id="18" name="Rectangle 17">
              <a:extLst>
                <a:ext uri="{FF2B5EF4-FFF2-40B4-BE49-F238E27FC236}">
                  <a16:creationId xmlns:a16="http://schemas.microsoft.com/office/drawing/2014/main" id="{6B562433-0910-4476-8018-45A79EB3120A}"/>
                </a:ext>
              </a:extLst>
            </p:cNvPr>
            <p:cNvSpPr>
              <a:spLocks noChangeArrowheads="1"/>
            </p:cNvSpPr>
            <p:nvPr/>
          </p:nvSpPr>
          <p:spPr bwMode="auto">
            <a:xfrm>
              <a:off x="6475785" y="1072390"/>
              <a:ext cx="2446253" cy="514475"/>
            </a:xfrm>
            <a:prstGeom prst="rect">
              <a:avLst/>
            </a:prstGeom>
            <a:solidFill>
              <a:schemeClr val="accent1">
                <a:lumMod val="75000"/>
              </a:schemeClr>
            </a:solidFill>
            <a:ln w="9525">
              <a:noFill/>
              <a:miter lim="800000"/>
              <a:headEnd/>
              <a:tailEnd/>
            </a:ln>
          </p:spPr>
          <p:txBody>
            <a:bodyPr lIns="91004" tIns="45506" rIns="91004" bIns="45506" anchor="ctr"/>
            <a:lstStyle/>
            <a:p>
              <a:pPr algn="ctr"/>
              <a:r>
                <a:rPr lang="en-US" b="1" dirty="0">
                  <a:solidFill>
                    <a:srgbClr val="FFFFFF"/>
                  </a:solidFill>
                  <a:latin typeface="Calibri"/>
                  <a:cs typeface="Calibri"/>
                </a:rPr>
                <a:t>Warm simple targets (B298)</a:t>
              </a:r>
            </a:p>
          </p:txBody>
        </p:sp>
        <p:pic>
          <p:nvPicPr>
            <p:cNvPr id="19" name="Picture 18">
              <a:extLst>
                <a:ext uri="{FF2B5EF4-FFF2-40B4-BE49-F238E27FC236}">
                  <a16:creationId xmlns:a16="http://schemas.microsoft.com/office/drawing/2014/main" id="{1E1864F2-5B01-4EC5-A354-074AA5CD1175}"/>
                </a:ext>
              </a:extLst>
            </p:cNvPr>
            <p:cNvPicPr>
              <a:picLocks noChangeAspect="1"/>
            </p:cNvPicPr>
            <p:nvPr/>
          </p:nvPicPr>
          <p:blipFill rotWithShape="1">
            <a:blip r:embed="rId7">
              <a:extLst>
                <a:ext uri="{28A0092B-C50C-407E-A947-70E740481C1C}">
                  <a14:useLocalDpi xmlns:a14="http://schemas.microsoft.com/office/drawing/2010/main" val="0"/>
                </a:ext>
              </a:extLst>
            </a:blip>
            <a:srcRect t="12699" r="8771" b="12699"/>
            <a:stretch/>
          </p:blipFill>
          <p:spPr>
            <a:xfrm>
              <a:off x="6475785" y="3277150"/>
              <a:ext cx="2446253" cy="1294244"/>
            </a:xfrm>
            <a:prstGeom prst="rect">
              <a:avLst/>
            </a:prstGeom>
          </p:spPr>
        </p:pic>
      </p:grpSp>
      <p:cxnSp>
        <p:nvCxnSpPr>
          <p:cNvPr id="22" name="Straight Arrow Connector 21">
            <a:extLst>
              <a:ext uri="{FF2B5EF4-FFF2-40B4-BE49-F238E27FC236}">
                <a16:creationId xmlns:a16="http://schemas.microsoft.com/office/drawing/2014/main" id="{C7BDB58D-E977-40BC-9777-F964504B2017}"/>
              </a:ext>
            </a:extLst>
          </p:cNvPr>
          <p:cNvCxnSpPr>
            <a:cxnSpLocks/>
            <a:stCxn id="23" idx="6"/>
          </p:cNvCxnSpPr>
          <p:nvPr/>
        </p:nvCxnSpPr>
        <p:spPr>
          <a:xfrm flipV="1">
            <a:off x="4924926" y="4811138"/>
            <a:ext cx="1303970" cy="701359"/>
          </a:xfrm>
          <a:prstGeom prst="straightConnector1">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75AEC5E0-1897-4D86-8E45-B5467D320FC5}"/>
              </a:ext>
            </a:extLst>
          </p:cNvPr>
          <p:cNvSpPr/>
          <p:nvPr/>
        </p:nvSpPr>
        <p:spPr bwMode="auto">
          <a:xfrm>
            <a:off x="2911642" y="5237945"/>
            <a:ext cx="2013284" cy="549103"/>
          </a:xfrm>
          <a:prstGeom prst="ellipse">
            <a:avLst/>
          </a:prstGeom>
          <a:ln w="28575" cmpd="sng">
            <a:solidFill>
              <a:schemeClr val="accent1">
                <a:lumMod val="75000"/>
              </a:schemeClr>
            </a:solidFill>
            <a:tailEnd type="triangle"/>
          </a:ln>
          <a:effectLst/>
        </p:spPr>
        <p:style>
          <a:lnRef idx="2">
            <a:schemeClr val="accent1"/>
          </a:lnRef>
          <a:fillRef idx="0">
            <a:schemeClr val="accent1"/>
          </a:fillRef>
          <a:effectRef idx="1">
            <a:schemeClr val="accent1"/>
          </a:effectRef>
          <a:fontRef idx="minor">
            <a:schemeClr val="tx1"/>
          </a:fontRef>
        </p:style>
        <p:txBody>
          <a:bodyPr rtlCol="0" anchor="b">
            <a:prstTxWarp prst="textNoShape">
              <a:avLst/>
            </a:prstTxWarp>
          </a:bodyPr>
          <a:lstStyle/>
          <a:p>
            <a:pPr algn="ctr">
              <a:spcBef>
                <a:spcPct val="0"/>
              </a:spcBef>
            </a:pPr>
            <a:endParaRPr lang="en-US" sz="1600" dirty="0">
              <a:solidFill>
                <a:srgbClr val="000000"/>
              </a:solidFill>
            </a:endParaRPr>
          </a:p>
        </p:txBody>
      </p:sp>
      <p:sp>
        <p:nvSpPr>
          <p:cNvPr id="24" name="TextBox 23">
            <a:extLst>
              <a:ext uri="{FF2B5EF4-FFF2-40B4-BE49-F238E27FC236}">
                <a16:creationId xmlns:a16="http://schemas.microsoft.com/office/drawing/2014/main" id="{01139965-8094-4B74-8A21-2EFDFEA011FD}"/>
              </a:ext>
            </a:extLst>
          </p:cNvPr>
          <p:cNvSpPr txBox="1"/>
          <p:nvPr/>
        </p:nvSpPr>
        <p:spPr>
          <a:xfrm>
            <a:off x="5052495" y="5166247"/>
            <a:ext cx="1435769" cy="692497"/>
          </a:xfrm>
          <a:prstGeom prst="rect">
            <a:avLst/>
          </a:prstGeom>
          <a:noFill/>
        </p:spPr>
        <p:txBody>
          <a:bodyPr wrap="square" rtlCol="0">
            <a:spAutoFit/>
          </a:bodyPr>
          <a:lstStyle/>
          <a:p>
            <a:pPr algn="r"/>
            <a:r>
              <a:rPr lang="en-US" sz="1300" dirty="0">
                <a:solidFill>
                  <a:srgbClr val="0F4F97"/>
                </a:solidFill>
              </a:rPr>
              <a:t>NIF targets     are broken up into 3 categories</a:t>
            </a:r>
          </a:p>
        </p:txBody>
      </p:sp>
      <p:sp>
        <p:nvSpPr>
          <p:cNvPr id="25" name="TextBox 24">
            <a:extLst>
              <a:ext uri="{FF2B5EF4-FFF2-40B4-BE49-F238E27FC236}">
                <a16:creationId xmlns:a16="http://schemas.microsoft.com/office/drawing/2014/main" id="{BC59AAC0-310F-40C4-B2EF-247E65C8835D}"/>
              </a:ext>
            </a:extLst>
          </p:cNvPr>
          <p:cNvSpPr txBox="1"/>
          <p:nvPr/>
        </p:nvSpPr>
        <p:spPr>
          <a:xfrm>
            <a:off x="826222" y="1676736"/>
            <a:ext cx="1588897" cy="923330"/>
          </a:xfrm>
          <a:prstGeom prst="rect">
            <a:avLst/>
          </a:prstGeom>
          <a:solidFill>
            <a:schemeClr val="accent6">
              <a:lumMod val="20000"/>
              <a:lumOff val="80000"/>
            </a:schemeClr>
          </a:solidFill>
        </p:spPr>
        <p:txBody>
          <a:bodyPr wrap="none" rtlCol="0">
            <a:spAutoFit/>
          </a:bodyPr>
          <a:lstStyle/>
          <a:p>
            <a:r>
              <a:rPr lang="en-US" dirty="0"/>
              <a:t>Omega ~ 900</a:t>
            </a:r>
          </a:p>
          <a:p>
            <a:r>
              <a:rPr lang="en-US" dirty="0"/>
              <a:t>NIF ~ 460</a:t>
            </a:r>
          </a:p>
          <a:p>
            <a:r>
              <a:rPr lang="en-US" dirty="0"/>
              <a:t>Z ~ 20-30</a:t>
            </a:r>
          </a:p>
        </p:txBody>
      </p:sp>
    </p:spTree>
    <p:extLst>
      <p:ext uri="{BB962C8B-B14F-4D97-AF65-F5344CB8AC3E}">
        <p14:creationId xmlns:p14="http://schemas.microsoft.com/office/powerpoint/2010/main" val="3202534707"/>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20C4FF8-61E5-4376-908A-1940073AB3D0}"/>
              </a:ext>
            </a:extLst>
          </p:cNvPr>
          <p:cNvPicPr>
            <a:picLocks noChangeAspect="1"/>
          </p:cNvPicPr>
          <p:nvPr/>
        </p:nvPicPr>
        <p:blipFill rotWithShape="1">
          <a:blip r:embed="rId4">
            <a:extLst>
              <a:ext uri="{28A0092B-C50C-407E-A947-70E740481C1C}">
                <a14:useLocalDpi xmlns:a14="http://schemas.microsoft.com/office/drawing/2010/main" val="0"/>
              </a:ext>
            </a:extLst>
          </a:blip>
          <a:srcRect l="13297"/>
          <a:stretch/>
        </p:blipFill>
        <p:spPr>
          <a:xfrm>
            <a:off x="5879282" y="1257182"/>
            <a:ext cx="2986712" cy="25835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137966" y="190762"/>
            <a:ext cx="9006033" cy="906299"/>
          </a:xfrm>
        </p:spPr>
        <p:txBody>
          <a:bodyPr anchor="t"/>
          <a:lstStyle/>
          <a:p>
            <a:r>
              <a:rPr lang="en-US" sz="2800" dirty="0"/>
              <a:t>We build a large variety of target platforms each year and the complexity continues to increase</a:t>
            </a:r>
          </a:p>
        </p:txBody>
      </p:sp>
      <p:pic>
        <p:nvPicPr>
          <p:cNvPr id="10" name="Picture 9" descr="C:\Users\hamza1\AppData\Local\Microsoft\Windows\Temporary Internet Files\Content.Outlook\GK60GA0M\Image_1015.jpg">
            <a:extLst>
              <a:ext uri="{FF2B5EF4-FFF2-40B4-BE49-F238E27FC236}">
                <a16:creationId xmlns:a16="http://schemas.microsoft.com/office/drawing/2014/main" id="{BA7429A4-0912-244F-AD15-A318D205AE1E}"/>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85883" y="1346556"/>
            <a:ext cx="2725979" cy="19749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 name="Picture 19">
            <a:extLst>
              <a:ext uri="{FF2B5EF4-FFF2-40B4-BE49-F238E27FC236}">
                <a16:creationId xmlns:a16="http://schemas.microsoft.com/office/drawing/2014/main" id="{C2DBF785-0064-4810-9B32-4728C2E8F31E}"/>
              </a:ext>
            </a:extLst>
          </p:cNvPr>
          <p:cNvPicPr>
            <a:picLocks noChangeAspect="1"/>
          </p:cNvPicPr>
          <p:nvPr/>
        </p:nvPicPr>
        <p:blipFill rotWithShape="1">
          <a:blip r:embed="rId6">
            <a:extLst>
              <a:ext uri="{28A0092B-C50C-407E-A947-70E740481C1C}">
                <a14:useLocalDpi xmlns:a14="http://schemas.microsoft.com/office/drawing/2010/main" val="0"/>
              </a:ext>
            </a:extLst>
          </a:blip>
          <a:srcRect r="8771"/>
          <a:stretch/>
        </p:blipFill>
        <p:spPr>
          <a:xfrm>
            <a:off x="3011862" y="1643249"/>
            <a:ext cx="2867419" cy="203356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1" descr="cid:image012.jpg@01D4922C.23C13D30">
            <a:extLst>
              <a:ext uri="{FF2B5EF4-FFF2-40B4-BE49-F238E27FC236}">
                <a16:creationId xmlns:a16="http://schemas.microsoft.com/office/drawing/2014/main" id="{2C6A5800-1C88-436D-B06D-869C1E546E1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2598839" y="3728736"/>
            <a:ext cx="1267832" cy="25056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1" name="Picture 20">
            <a:extLst>
              <a:ext uri="{FF2B5EF4-FFF2-40B4-BE49-F238E27FC236}">
                <a16:creationId xmlns:a16="http://schemas.microsoft.com/office/drawing/2014/main" id="{C7D75FF5-6BD3-4593-AF02-FDE57B0874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71713" y="4092238"/>
            <a:ext cx="2323156" cy="164019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Picture 23">
            <a:extLst>
              <a:ext uri="{FF2B5EF4-FFF2-40B4-BE49-F238E27FC236}">
                <a16:creationId xmlns:a16="http://schemas.microsoft.com/office/drawing/2014/main" id="{F5CA9805-8863-4C0C-B653-B455DD7476F8}"/>
              </a:ext>
            </a:extLst>
          </p:cNvPr>
          <p:cNvPicPr>
            <a:picLocks noChangeAspect="1"/>
          </p:cNvPicPr>
          <p:nvPr/>
        </p:nvPicPr>
        <p:blipFill rotWithShape="1">
          <a:blip r:embed="rId10"/>
          <a:srcRect l="40383" r="17001"/>
          <a:stretch/>
        </p:blipFill>
        <p:spPr>
          <a:xfrm>
            <a:off x="662486" y="3728736"/>
            <a:ext cx="1472737" cy="2591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Picture 4">
            <a:extLst>
              <a:ext uri="{FF2B5EF4-FFF2-40B4-BE49-F238E27FC236}">
                <a16:creationId xmlns:a16="http://schemas.microsoft.com/office/drawing/2014/main" id="{E49A1B18-74A1-4C68-86EA-41E48DEF875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7117" y="1364626"/>
            <a:ext cx="8129764" cy="18500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 name="Picture 26">
            <a:extLst>
              <a:ext uri="{FF2B5EF4-FFF2-40B4-BE49-F238E27FC236}">
                <a16:creationId xmlns:a16="http://schemas.microsoft.com/office/drawing/2014/main" id="{E66E6848-3E0A-4613-8989-C67E504C8C9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2738" y="3397595"/>
            <a:ext cx="4408244" cy="29388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Picture 27">
            <a:extLst>
              <a:ext uri="{FF2B5EF4-FFF2-40B4-BE49-F238E27FC236}">
                <a16:creationId xmlns:a16="http://schemas.microsoft.com/office/drawing/2014/main" id="{B0211999-71DE-47CE-97C6-DD1661040278}"/>
              </a:ext>
            </a:extLst>
          </p:cNvPr>
          <p:cNvPicPr>
            <a:picLocks noChangeAspect="1"/>
          </p:cNvPicPr>
          <p:nvPr/>
        </p:nvPicPr>
        <p:blipFill rotWithShape="1">
          <a:blip r:embed="rId13">
            <a:extLst>
              <a:ext uri="{28A0092B-C50C-407E-A947-70E740481C1C}">
                <a14:useLocalDpi xmlns:a14="http://schemas.microsoft.com/office/drawing/2010/main" val="0"/>
              </a:ext>
            </a:extLst>
          </a:blip>
          <a:srcRect l="19496" r="19496" b="4756"/>
          <a:stretch/>
        </p:blipFill>
        <p:spPr>
          <a:xfrm>
            <a:off x="6565977" y="3459984"/>
            <a:ext cx="2292140" cy="26837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Picture 21" descr="A picture containing object&#10;&#10;Description automatically generated">
            <a:extLst>
              <a:ext uri="{FF2B5EF4-FFF2-40B4-BE49-F238E27FC236}">
                <a16:creationId xmlns:a16="http://schemas.microsoft.com/office/drawing/2014/main" id="{8A422155-C14C-4D6E-BDAF-04690EBB39EB}"/>
              </a:ext>
            </a:extLst>
          </p:cNvPr>
          <p:cNvPicPr>
            <a:picLocks noChangeAspect="1"/>
          </p:cNvPicPr>
          <p:nvPr/>
        </p:nvPicPr>
        <p:blipFill rotWithShape="1">
          <a:blip r:embed="rId14">
            <a:extLst>
              <a:ext uri="{28A0092B-C50C-407E-A947-70E740481C1C}">
                <a14:useLocalDpi xmlns:a14="http://schemas.microsoft.com/office/drawing/2010/main" val="0"/>
              </a:ext>
            </a:extLst>
          </a:blip>
          <a:srcRect l="1019" t="6694" r="1269" b="823"/>
          <a:stretch/>
        </p:blipFill>
        <p:spPr>
          <a:xfrm flipH="1">
            <a:off x="4854030" y="3397595"/>
            <a:ext cx="4035619" cy="28648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9" name="TextBox 28">
            <a:extLst>
              <a:ext uri="{FF2B5EF4-FFF2-40B4-BE49-F238E27FC236}">
                <a16:creationId xmlns:a16="http://schemas.microsoft.com/office/drawing/2014/main" id="{092635AA-A439-4ECC-8F6F-14D7B762DD1A}"/>
              </a:ext>
            </a:extLst>
          </p:cNvPr>
          <p:cNvSpPr txBox="1"/>
          <p:nvPr/>
        </p:nvSpPr>
        <p:spPr>
          <a:xfrm>
            <a:off x="0" y="6005283"/>
            <a:ext cx="9143999" cy="369332"/>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defTabSz="457205" eaLnBrk="0" hangingPunct="0">
              <a:defRPr sz="2000" b="1">
                <a:solidFill>
                  <a:prstClr val="white"/>
                </a:solidFill>
                <a:latin typeface="Calibri" panose="020F0502020204030204" pitchFamily="34" charset="0"/>
                <a:cs typeface="Calibri" panose="020F0502020204030204" pitchFamily="34" charset="0"/>
              </a:defRPr>
            </a:lvl1pPr>
          </a:lstStyle>
          <a:p>
            <a:r>
              <a:rPr lang="en-US" sz="1800" dirty="0"/>
              <a:t>Each target platform requires different assembly steps, tooling, training, and procedures.</a:t>
            </a:r>
          </a:p>
        </p:txBody>
      </p:sp>
    </p:spTree>
    <p:extLst>
      <p:ext uri="{BB962C8B-B14F-4D97-AF65-F5344CB8AC3E}">
        <p14:creationId xmlns:p14="http://schemas.microsoft.com/office/powerpoint/2010/main" val="35005787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4" y="512011"/>
            <a:ext cx="9119291" cy="472595"/>
          </a:xfrm>
          <a:effectLst/>
        </p:spPr>
        <p:txBody>
          <a:bodyPr vert="horz" lIns="0" tIns="0" rIns="0" bIns="0" rtlCol="0" anchor="b" anchorCtr="0">
            <a:noAutofit/>
            <a:scene3d>
              <a:camera prst="orthographicFront"/>
              <a:lightRig rig="threePt" dir="t">
                <a:rot lat="0" lon="0" rev="4800000"/>
              </a:lightRig>
            </a:scene3d>
            <a:sp3d prstMaterial="matte"/>
          </a:bodyPr>
          <a:lstStyle/>
          <a:p>
            <a:pPr defTabSz="857250">
              <a:lnSpc>
                <a:spcPct val="90000"/>
              </a:lnSpc>
            </a:pPr>
            <a:r>
              <a:rPr lang="en-US" sz="2800" dirty="0"/>
              <a:t>NIF targets are complex and have to be assembled and </a:t>
            </a:r>
            <a:r>
              <a:rPr lang="en-US" sz="2800" dirty="0" err="1"/>
              <a:t>metrologized</a:t>
            </a:r>
            <a:r>
              <a:rPr lang="en-US" sz="2800" dirty="0"/>
              <a:t> with extreme precision</a:t>
            </a:r>
          </a:p>
        </p:txBody>
      </p:sp>
      <p:grpSp>
        <p:nvGrpSpPr>
          <p:cNvPr id="5" name="Group 24"/>
          <p:cNvGrpSpPr>
            <a:grpSpLocks/>
          </p:cNvGrpSpPr>
          <p:nvPr/>
        </p:nvGrpSpPr>
        <p:grpSpPr bwMode="auto">
          <a:xfrm>
            <a:off x="72189" y="1346133"/>
            <a:ext cx="4996683" cy="4689425"/>
            <a:chOff x="205953" y="1233488"/>
            <a:chExt cx="2758924" cy="2560320"/>
          </a:xfrm>
        </p:grpSpPr>
        <p:pic>
          <p:nvPicPr>
            <p:cNvPr id="6" name="Picture 1066" descr="NIF-0708-14998L0"/>
            <p:cNvPicPr>
              <a:picLocks noChangeAspect="1" noChangeArrowheads="1"/>
            </p:cNvPicPr>
            <p:nvPr/>
          </p:nvPicPr>
          <p:blipFill>
            <a:blip r:embed="rId3" cstate="print"/>
            <a:srcRect t="1666" r="32370"/>
            <a:stretch>
              <a:fillRect/>
            </a:stretch>
          </p:blipFill>
          <p:spPr bwMode="auto">
            <a:xfrm>
              <a:off x="236840" y="1233488"/>
              <a:ext cx="2728037" cy="2560320"/>
            </a:xfrm>
            <a:prstGeom prst="rect">
              <a:avLst/>
            </a:prstGeom>
            <a:noFill/>
            <a:ln w="28575">
              <a:noFill/>
              <a:miter lim="800000"/>
              <a:headEnd/>
              <a:tailEnd/>
            </a:ln>
          </p:spPr>
        </p:pic>
        <p:sp>
          <p:nvSpPr>
            <p:cNvPr id="7" name="Text Box 58"/>
            <p:cNvSpPr txBox="1">
              <a:spLocks noChangeArrowheads="1"/>
            </p:cNvSpPr>
            <p:nvPr/>
          </p:nvSpPr>
          <p:spPr bwMode="auto">
            <a:xfrm>
              <a:off x="205953" y="1260708"/>
              <a:ext cx="413978"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Luxel/GA</a:t>
              </a:r>
            </a:p>
          </p:txBody>
        </p:sp>
        <p:sp>
          <p:nvSpPr>
            <p:cNvPr id="8" name="Text Box 58"/>
            <p:cNvSpPr txBox="1">
              <a:spLocks noChangeArrowheads="1"/>
            </p:cNvSpPr>
            <p:nvPr/>
          </p:nvSpPr>
          <p:spPr bwMode="auto">
            <a:xfrm>
              <a:off x="205953" y="1437076"/>
              <a:ext cx="33436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9" name="Text Box 58"/>
            <p:cNvSpPr txBox="1">
              <a:spLocks noChangeArrowheads="1"/>
            </p:cNvSpPr>
            <p:nvPr/>
          </p:nvSpPr>
          <p:spPr bwMode="auto">
            <a:xfrm>
              <a:off x="221506" y="1563348"/>
              <a:ext cx="365191"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LLNL</a:t>
              </a:r>
            </a:p>
          </p:txBody>
        </p:sp>
        <p:sp>
          <p:nvSpPr>
            <p:cNvPr id="10" name="Text Box 58"/>
            <p:cNvSpPr txBox="1">
              <a:spLocks noChangeArrowheads="1"/>
            </p:cNvSpPr>
            <p:nvPr/>
          </p:nvSpPr>
          <p:spPr bwMode="auto">
            <a:xfrm>
              <a:off x="205953" y="1701765"/>
              <a:ext cx="33430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11" name="Text Box 58"/>
            <p:cNvSpPr txBox="1">
              <a:spLocks noChangeArrowheads="1"/>
            </p:cNvSpPr>
            <p:nvPr/>
          </p:nvSpPr>
          <p:spPr bwMode="auto">
            <a:xfrm>
              <a:off x="205953" y="1845880"/>
              <a:ext cx="33436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12" name="Text Box 58"/>
            <p:cNvSpPr txBox="1">
              <a:spLocks noChangeArrowheads="1"/>
            </p:cNvSpPr>
            <p:nvPr/>
          </p:nvSpPr>
          <p:spPr bwMode="auto">
            <a:xfrm>
              <a:off x="205953" y="2018523"/>
              <a:ext cx="33436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13" name="Text Box 58"/>
            <p:cNvSpPr txBox="1">
              <a:spLocks noChangeArrowheads="1"/>
            </p:cNvSpPr>
            <p:nvPr/>
          </p:nvSpPr>
          <p:spPr bwMode="auto">
            <a:xfrm>
              <a:off x="237248" y="2139046"/>
              <a:ext cx="367308"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LLNL</a:t>
              </a:r>
            </a:p>
          </p:txBody>
        </p:sp>
        <p:sp>
          <p:nvSpPr>
            <p:cNvPr id="14" name="Text Box 58"/>
            <p:cNvSpPr txBox="1">
              <a:spLocks noChangeArrowheads="1"/>
            </p:cNvSpPr>
            <p:nvPr/>
          </p:nvSpPr>
          <p:spPr bwMode="auto">
            <a:xfrm>
              <a:off x="205953" y="2260810"/>
              <a:ext cx="33430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15" name="Text Box 58"/>
            <p:cNvSpPr txBox="1">
              <a:spLocks noChangeArrowheads="1"/>
            </p:cNvSpPr>
            <p:nvPr/>
          </p:nvSpPr>
          <p:spPr bwMode="auto">
            <a:xfrm>
              <a:off x="205953" y="2391495"/>
              <a:ext cx="33436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16" name="Text Box 58"/>
            <p:cNvSpPr txBox="1">
              <a:spLocks noChangeArrowheads="1"/>
            </p:cNvSpPr>
            <p:nvPr/>
          </p:nvSpPr>
          <p:spPr bwMode="auto">
            <a:xfrm>
              <a:off x="205953" y="2526678"/>
              <a:ext cx="334365" cy="126029"/>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grpSp>
      <p:sp>
        <p:nvSpPr>
          <p:cNvPr id="18" name="Content Placeholder 2"/>
          <p:cNvSpPr>
            <a:spLocks/>
          </p:cNvSpPr>
          <p:nvPr/>
        </p:nvSpPr>
        <p:spPr bwMode="auto">
          <a:xfrm>
            <a:off x="134224" y="5962754"/>
            <a:ext cx="8858774" cy="461665"/>
          </a:xfrm>
          <a:prstGeom prst="rect">
            <a:avLst/>
          </a:prstGeom>
          <a:solidFill>
            <a:schemeClr val="accent1">
              <a:lumMod val="75000"/>
            </a:schemeClr>
          </a:solid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b">
            <a:spAutoFit/>
          </a:bodyPr>
          <a:lstStyle/>
          <a:p>
            <a:pPr algn="ctr" defTabSz="457205" eaLnBrk="0" hangingPunct="0"/>
            <a:r>
              <a:rPr lang="en-US" sz="2400" b="1" dirty="0">
                <a:solidFill>
                  <a:prstClr val="white"/>
                </a:solidFill>
                <a:latin typeface="Calibri" panose="020F0502020204030204" pitchFamily="34" charset="0"/>
                <a:cs typeface="Calibri" panose="020F0502020204030204" pitchFamily="34" charset="0"/>
              </a:rPr>
              <a:t>NIF targets often consist of 50 – 100 components</a:t>
            </a:r>
          </a:p>
        </p:txBody>
      </p:sp>
      <p:sp>
        <p:nvSpPr>
          <p:cNvPr id="19" name="Text Box 58"/>
          <p:cNvSpPr txBox="1">
            <a:spLocks noChangeArrowheads="1"/>
          </p:cNvSpPr>
          <p:nvPr/>
        </p:nvSpPr>
        <p:spPr bwMode="auto">
          <a:xfrm>
            <a:off x="72080" y="4235710"/>
            <a:ext cx="605459" cy="230832"/>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20" name="Text Box 58"/>
          <p:cNvSpPr txBox="1">
            <a:spLocks noChangeArrowheads="1"/>
          </p:cNvSpPr>
          <p:nvPr/>
        </p:nvSpPr>
        <p:spPr bwMode="auto">
          <a:xfrm>
            <a:off x="60307" y="4951068"/>
            <a:ext cx="605568" cy="230832"/>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21" name="Text Box 58"/>
          <p:cNvSpPr txBox="1">
            <a:spLocks noChangeArrowheads="1"/>
          </p:cNvSpPr>
          <p:nvPr/>
        </p:nvSpPr>
        <p:spPr bwMode="auto">
          <a:xfrm>
            <a:off x="72080" y="4722668"/>
            <a:ext cx="605568" cy="230832"/>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22" name="Text Box 58"/>
          <p:cNvSpPr txBox="1">
            <a:spLocks noChangeArrowheads="1"/>
          </p:cNvSpPr>
          <p:nvPr/>
        </p:nvSpPr>
        <p:spPr bwMode="auto">
          <a:xfrm>
            <a:off x="71971" y="5186277"/>
            <a:ext cx="605568" cy="230832"/>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GA</a:t>
            </a:r>
          </a:p>
        </p:txBody>
      </p:sp>
      <p:sp>
        <p:nvSpPr>
          <p:cNvPr id="23" name="Text Box 58"/>
          <p:cNvSpPr txBox="1">
            <a:spLocks noChangeArrowheads="1"/>
          </p:cNvSpPr>
          <p:nvPr/>
        </p:nvSpPr>
        <p:spPr bwMode="auto">
          <a:xfrm>
            <a:off x="44343" y="5383829"/>
            <a:ext cx="749755" cy="230832"/>
          </a:xfrm>
          <a:prstGeom prst="rect">
            <a:avLst/>
          </a:prstGeom>
          <a:noFill/>
          <a:ln w="28575">
            <a:noFill/>
            <a:miter lim="800000"/>
            <a:headEnd/>
            <a:tailEnd/>
          </a:ln>
        </p:spPr>
        <p:txBody>
          <a:bodyPr>
            <a:prstTxWarp prst="textNoShape">
              <a:avLst/>
            </a:prstTxWarp>
            <a:spAutoFit/>
          </a:bodyPr>
          <a:lstStyle/>
          <a:p>
            <a:pPr algn="ctr" eaLnBrk="0" hangingPunct="0">
              <a:spcBef>
                <a:spcPct val="50000"/>
              </a:spcBef>
            </a:pPr>
            <a:r>
              <a:rPr lang="en-US" sz="900" dirty="0">
                <a:solidFill>
                  <a:srgbClr val="1E0404"/>
                </a:solidFill>
                <a:latin typeface="Arial" pitchFamily="84" charset="0"/>
              </a:rPr>
              <a:t>Luxel/GA</a:t>
            </a:r>
          </a:p>
        </p:txBody>
      </p:sp>
      <p:pic>
        <p:nvPicPr>
          <p:cNvPr id="25" name="Picture 24">
            <a:extLst>
              <a:ext uri="{FF2B5EF4-FFF2-40B4-BE49-F238E27FC236}">
                <a16:creationId xmlns:a16="http://schemas.microsoft.com/office/drawing/2014/main" id="{84EE404D-6BD6-42B3-B4B8-31D159362075}"/>
              </a:ext>
            </a:extLst>
          </p:cNvPr>
          <p:cNvPicPr>
            <a:picLocks noChangeAspect="1"/>
          </p:cNvPicPr>
          <p:nvPr/>
        </p:nvPicPr>
        <p:blipFill>
          <a:blip r:embed="rId4"/>
          <a:stretch>
            <a:fillRect/>
          </a:stretch>
        </p:blipFill>
        <p:spPr>
          <a:xfrm>
            <a:off x="5392800" y="1718095"/>
            <a:ext cx="3404624" cy="2389525"/>
          </a:xfrm>
          <a:prstGeom prst="rect">
            <a:avLst/>
          </a:prstGeom>
        </p:spPr>
      </p:pic>
      <p:pic>
        <p:nvPicPr>
          <p:cNvPr id="26" name="Picture 2">
            <a:extLst>
              <a:ext uri="{FF2B5EF4-FFF2-40B4-BE49-F238E27FC236}">
                <a16:creationId xmlns:a16="http://schemas.microsoft.com/office/drawing/2014/main" id="{60F1709D-B09C-4727-AEDD-2F68B850F7C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68066" y="4173634"/>
            <a:ext cx="3657600" cy="1772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ectangle 26">
            <a:extLst>
              <a:ext uri="{FF2B5EF4-FFF2-40B4-BE49-F238E27FC236}">
                <a16:creationId xmlns:a16="http://schemas.microsoft.com/office/drawing/2014/main" id="{76254034-70A0-4B80-9342-A2D0ACAF780C}"/>
              </a:ext>
            </a:extLst>
          </p:cNvPr>
          <p:cNvSpPr>
            <a:spLocks noChangeArrowheads="1"/>
          </p:cNvSpPr>
          <p:nvPr/>
        </p:nvSpPr>
        <p:spPr bwMode="auto">
          <a:xfrm>
            <a:off x="264694" y="1091841"/>
            <a:ext cx="4804177" cy="299409"/>
          </a:xfrm>
          <a:prstGeom prst="rect">
            <a:avLst/>
          </a:prstGeom>
          <a:solidFill>
            <a:schemeClr val="accent1">
              <a:lumMod val="75000"/>
            </a:schemeClr>
          </a:solidFill>
          <a:ln w="9525">
            <a:noFill/>
            <a:miter lim="800000"/>
            <a:headEnd/>
            <a:tailEnd/>
          </a:ln>
        </p:spPr>
        <p:txBody>
          <a:bodyPr lIns="91004" tIns="45506" rIns="91004" bIns="45506" anchor="ctr"/>
          <a:lstStyle/>
          <a:p>
            <a:pPr algn="ctr"/>
            <a:r>
              <a:rPr lang="en-US" b="1" dirty="0">
                <a:solidFill>
                  <a:srgbClr val="FFFFFF"/>
                </a:solidFill>
                <a:latin typeface="Calibri"/>
                <a:cs typeface="Calibri"/>
              </a:rPr>
              <a:t>Basic Cryogenic Target platform</a:t>
            </a:r>
          </a:p>
        </p:txBody>
      </p:sp>
      <p:sp>
        <p:nvSpPr>
          <p:cNvPr id="28" name="Rectangle 27">
            <a:extLst>
              <a:ext uri="{FF2B5EF4-FFF2-40B4-BE49-F238E27FC236}">
                <a16:creationId xmlns:a16="http://schemas.microsoft.com/office/drawing/2014/main" id="{2650BAF6-8A26-4B1D-8315-71281F39B3E4}"/>
              </a:ext>
            </a:extLst>
          </p:cNvPr>
          <p:cNvSpPr>
            <a:spLocks noChangeArrowheads="1"/>
          </p:cNvSpPr>
          <p:nvPr/>
        </p:nvSpPr>
        <p:spPr bwMode="auto">
          <a:xfrm>
            <a:off x="5136693" y="1091841"/>
            <a:ext cx="3935117" cy="560240"/>
          </a:xfrm>
          <a:prstGeom prst="rect">
            <a:avLst/>
          </a:prstGeom>
          <a:solidFill>
            <a:schemeClr val="accent1">
              <a:lumMod val="75000"/>
            </a:schemeClr>
          </a:solidFill>
          <a:ln w="9525">
            <a:noFill/>
            <a:miter lim="800000"/>
            <a:headEnd/>
            <a:tailEnd/>
          </a:ln>
        </p:spPr>
        <p:txBody>
          <a:bodyPr lIns="91004" tIns="45506" rIns="91004" bIns="45506" anchor="ctr"/>
          <a:lstStyle/>
          <a:p>
            <a:pPr algn="ctr"/>
            <a:r>
              <a:rPr lang="en-US" b="1" dirty="0">
                <a:solidFill>
                  <a:srgbClr val="FFFFFF"/>
                </a:solidFill>
                <a:latin typeface="Calibri"/>
                <a:cs typeface="Calibri"/>
              </a:rPr>
              <a:t>Most targets require additional components</a:t>
            </a:r>
          </a:p>
        </p:txBody>
      </p:sp>
      <p:sp>
        <p:nvSpPr>
          <p:cNvPr id="29" name="Arrow: Right 28">
            <a:extLst>
              <a:ext uri="{FF2B5EF4-FFF2-40B4-BE49-F238E27FC236}">
                <a16:creationId xmlns:a16="http://schemas.microsoft.com/office/drawing/2014/main" id="{8B0A28C4-683C-4FF8-8EC8-B26D7941FE32}"/>
              </a:ext>
            </a:extLst>
          </p:cNvPr>
          <p:cNvSpPr/>
          <p:nvPr/>
        </p:nvSpPr>
        <p:spPr bwMode="auto">
          <a:xfrm>
            <a:off x="4643350" y="3108707"/>
            <a:ext cx="906585" cy="468923"/>
          </a:xfrm>
          <a:prstGeom prst="rightArrow">
            <a:avLst/>
          </a:prstGeom>
          <a:ln>
            <a:headEnd/>
            <a:tailEnd/>
          </a:ln>
        </p:spPr>
        <p:style>
          <a:lnRef idx="3">
            <a:schemeClr val="lt1"/>
          </a:lnRef>
          <a:fillRef idx="1">
            <a:schemeClr val="accent1"/>
          </a:fillRef>
          <a:effectRef idx="1">
            <a:schemeClr val="accent1"/>
          </a:effectRef>
          <a:fontRef idx="minor">
            <a:schemeClr val="lt1"/>
          </a:fontRef>
        </p:style>
        <p:txBody>
          <a:bodyPr rtlCol="0" anchor="b">
            <a:prstTxWarp prst="textNoShape">
              <a:avLst/>
            </a:prstTxWarp>
          </a:bodyPr>
          <a:lstStyle/>
          <a:p>
            <a:pPr algn="ctr">
              <a:spcBef>
                <a:spcPct val="0"/>
              </a:spcBef>
            </a:pPr>
            <a:endParaRPr lang="en-US" sz="1600" dirty="0">
              <a:solidFill>
                <a:srgbClr val="000000"/>
              </a:solidFill>
            </a:endParaRPr>
          </a:p>
        </p:txBody>
      </p:sp>
    </p:spTree>
    <p:extLst>
      <p:ext uri="{BB962C8B-B14F-4D97-AF65-F5344CB8AC3E}">
        <p14:creationId xmlns:p14="http://schemas.microsoft.com/office/powerpoint/2010/main" val="12217656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851" y="44672"/>
            <a:ext cx="9032149" cy="1005840"/>
          </a:xfrm>
        </p:spPr>
        <p:txBody>
          <a:bodyPr/>
          <a:lstStyle/>
          <a:p>
            <a:r>
              <a:rPr lang="en-US" dirty="0"/>
              <a:t>With the variety and complexity of targets coming through the production line in parallel, target assembly could easily look like this. </a:t>
            </a:r>
          </a:p>
        </p:txBody>
      </p:sp>
      <p:pic>
        <p:nvPicPr>
          <p:cNvPr id="4" name="Picture 3" descr="A car parked on a city street filled with lots of traffic&#10;&#10;Description automatically generated">
            <a:extLst>
              <a:ext uri="{FF2B5EF4-FFF2-40B4-BE49-F238E27FC236}">
                <a16:creationId xmlns:a16="http://schemas.microsoft.com/office/drawing/2014/main" id="{D0B01F4B-10EE-44AB-B49E-A7577609C661}"/>
              </a:ext>
            </a:extLst>
          </p:cNvPr>
          <p:cNvPicPr>
            <a:picLocks noChangeAspect="1"/>
          </p:cNvPicPr>
          <p:nvPr/>
        </p:nvPicPr>
        <p:blipFill>
          <a:blip r:embed="rId4"/>
          <a:stretch>
            <a:fillRect/>
          </a:stretch>
        </p:blipFill>
        <p:spPr>
          <a:xfrm>
            <a:off x="349370" y="945669"/>
            <a:ext cx="8445260" cy="5224248"/>
          </a:xfrm>
          <a:prstGeom prst="rect">
            <a:avLst/>
          </a:prstGeom>
        </p:spPr>
      </p:pic>
      <p:sp>
        <p:nvSpPr>
          <p:cNvPr id="6" name="Title 1">
            <a:extLst>
              <a:ext uri="{FF2B5EF4-FFF2-40B4-BE49-F238E27FC236}">
                <a16:creationId xmlns:a16="http://schemas.microsoft.com/office/drawing/2014/main" id="{4E2EE1AC-4E5F-41DD-9B6C-CBABADA023C2}"/>
              </a:ext>
            </a:extLst>
          </p:cNvPr>
          <p:cNvSpPr txBox="1">
            <a:spLocks/>
          </p:cNvSpPr>
          <p:nvPr/>
        </p:nvSpPr>
        <p:spPr>
          <a:xfrm>
            <a:off x="1932316" y="830049"/>
            <a:ext cx="8229600" cy="1010705"/>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fontAlgn="base">
              <a:lnSpc>
                <a:spcPts val="2600"/>
              </a:lnSpc>
              <a:spcBef>
                <a:spcPct val="0"/>
              </a:spcBef>
              <a:spcAft>
                <a:spcPct val="0"/>
              </a:spcAft>
              <a:defRPr sz="2400" b="1" kern="1200">
                <a:solidFill>
                  <a:schemeClr val="accent1">
                    <a:lumMod val="75000"/>
                  </a:schemeClr>
                </a:solidFill>
                <a:latin typeface="Calibri" panose="020F0502020204030204" pitchFamily="34" charset="0"/>
                <a:ea typeface="+mj-ea"/>
                <a:cs typeface="Calibri" panose="020F0502020204030204" pitchFamily="34" charset="0"/>
              </a:defRPr>
            </a:lvl1pPr>
            <a:lvl2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endParaRPr lang="en-US" dirty="0"/>
          </a:p>
        </p:txBody>
      </p:sp>
      <p:sp>
        <p:nvSpPr>
          <p:cNvPr id="7" name="TextBox 6">
            <a:extLst>
              <a:ext uri="{FF2B5EF4-FFF2-40B4-BE49-F238E27FC236}">
                <a16:creationId xmlns:a16="http://schemas.microsoft.com/office/drawing/2014/main" id="{80BF6998-5290-42B6-9C8D-1588AD2CF021}"/>
              </a:ext>
            </a:extLst>
          </p:cNvPr>
          <p:cNvSpPr txBox="1"/>
          <p:nvPr/>
        </p:nvSpPr>
        <p:spPr>
          <a:xfrm>
            <a:off x="0" y="5658619"/>
            <a:ext cx="9144000" cy="830997"/>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defTabSz="457205" eaLnBrk="0" hangingPunct="0">
              <a:defRPr sz="2000" b="1">
                <a:solidFill>
                  <a:prstClr val="white"/>
                </a:solidFill>
                <a:latin typeface="Calibri" panose="020F0502020204030204" pitchFamily="34" charset="0"/>
                <a:cs typeface="Calibri" panose="020F0502020204030204" pitchFamily="34" charset="0"/>
              </a:defRPr>
            </a:lvl1pPr>
          </a:lstStyle>
          <a:p>
            <a:pPr defTabSz="914400"/>
            <a:r>
              <a:rPr lang="en-US" sz="2400" dirty="0"/>
              <a:t>Without proper planning and evaluation, target assembly would be slow and frustrating.</a:t>
            </a:r>
          </a:p>
        </p:txBody>
      </p:sp>
    </p:spTree>
    <p:extLst>
      <p:ext uri="{BB962C8B-B14F-4D97-AF65-F5344CB8AC3E}">
        <p14:creationId xmlns:p14="http://schemas.microsoft.com/office/powerpoint/2010/main" val="204359850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Ideally, an assembly line is streamlined and product flows quickly through the line</a:t>
            </a:r>
          </a:p>
        </p:txBody>
      </p:sp>
      <p:sp>
        <p:nvSpPr>
          <p:cNvPr id="9" name="TextBox 8">
            <a:extLst>
              <a:ext uri="{FF2B5EF4-FFF2-40B4-BE49-F238E27FC236}">
                <a16:creationId xmlns:a16="http://schemas.microsoft.com/office/drawing/2014/main" id="{624C98E0-B904-4056-9E28-052430FB49AC}"/>
              </a:ext>
            </a:extLst>
          </p:cNvPr>
          <p:cNvSpPr txBox="1"/>
          <p:nvPr/>
        </p:nvSpPr>
        <p:spPr>
          <a:xfrm>
            <a:off x="0" y="5948311"/>
            <a:ext cx="9154505" cy="461665"/>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defTabSz="457205" eaLnBrk="0" hangingPunct="0">
              <a:defRPr sz="2000" b="1">
                <a:solidFill>
                  <a:prstClr val="white"/>
                </a:solidFill>
                <a:latin typeface="Calibri" panose="020F0502020204030204" pitchFamily="34" charset="0"/>
                <a:cs typeface="Calibri" panose="020F0502020204030204" pitchFamily="34" charset="0"/>
              </a:defRPr>
            </a:lvl1pPr>
          </a:lstStyle>
          <a:p>
            <a:r>
              <a:rPr lang="en-US" sz="2400" dirty="0"/>
              <a:t>This is not realistic for target production.</a:t>
            </a:r>
          </a:p>
        </p:txBody>
      </p:sp>
      <p:pic>
        <p:nvPicPr>
          <p:cNvPr id="4" name="Picture 3" descr="A picture containing way, scene, road, outdoor&#10;&#10;Description automatically generated">
            <a:extLst>
              <a:ext uri="{FF2B5EF4-FFF2-40B4-BE49-F238E27FC236}">
                <a16:creationId xmlns:a16="http://schemas.microsoft.com/office/drawing/2014/main" id="{4C58A36B-CE63-4189-8164-C3404CA6A4F9}"/>
              </a:ext>
            </a:extLst>
          </p:cNvPr>
          <p:cNvPicPr>
            <a:picLocks noChangeAspect="1"/>
          </p:cNvPicPr>
          <p:nvPr/>
        </p:nvPicPr>
        <p:blipFill rotWithShape="1">
          <a:blip r:embed="rId4"/>
          <a:srcRect b="10229"/>
          <a:stretch/>
        </p:blipFill>
        <p:spPr>
          <a:xfrm>
            <a:off x="457200" y="998352"/>
            <a:ext cx="8299595" cy="4954651"/>
          </a:xfrm>
          <a:prstGeom prst="rect">
            <a:avLst/>
          </a:prstGeom>
        </p:spPr>
      </p:pic>
    </p:spTree>
    <p:extLst>
      <p:ext uri="{BB962C8B-B14F-4D97-AF65-F5344CB8AC3E}">
        <p14:creationId xmlns:p14="http://schemas.microsoft.com/office/powerpoint/2010/main" val="194144199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outdoor, track, building, spaghetti junction&#10;&#10;Description automatically generated">
            <a:extLst>
              <a:ext uri="{FF2B5EF4-FFF2-40B4-BE49-F238E27FC236}">
                <a16:creationId xmlns:a16="http://schemas.microsoft.com/office/drawing/2014/main" id="{885CF21F-7B4D-4592-B055-0D8CCBA5EF37}"/>
              </a:ext>
            </a:extLst>
          </p:cNvPr>
          <p:cNvPicPr>
            <a:picLocks noChangeAspect="1"/>
          </p:cNvPicPr>
          <p:nvPr/>
        </p:nvPicPr>
        <p:blipFill rotWithShape="1">
          <a:blip r:embed="rId4"/>
          <a:srcRect b="2525"/>
          <a:stretch/>
        </p:blipFill>
        <p:spPr>
          <a:xfrm>
            <a:off x="431321" y="1001532"/>
            <a:ext cx="8281358" cy="5380480"/>
          </a:xfrm>
          <a:prstGeom prst="rect">
            <a:avLst/>
          </a:prstGeom>
        </p:spPr>
      </p:pic>
      <p:sp>
        <p:nvSpPr>
          <p:cNvPr id="2" name="Title 1"/>
          <p:cNvSpPr>
            <a:spLocks noGrp="1"/>
          </p:cNvSpPr>
          <p:nvPr>
            <p:ph type="title"/>
          </p:nvPr>
        </p:nvSpPr>
        <p:spPr>
          <a:xfrm>
            <a:off x="290570" y="133050"/>
            <a:ext cx="8686800" cy="1005840"/>
          </a:xfrm>
        </p:spPr>
        <p:txBody>
          <a:bodyPr/>
          <a:lstStyle/>
          <a:p>
            <a:r>
              <a:rPr lang="en-US" dirty="0"/>
              <a:t>Target assembly looks more like this, with many different paths a target can take, and twists and turns along the way</a:t>
            </a:r>
          </a:p>
        </p:txBody>
      </p:sp>
      <p:sp>
        <p:nvSpPr>
          <p:cNvPr id="6" name="TextBox 5">
            <a:extLst>
              <a:ext uri="{FF2B5EF4-FFF2-40B4-BE49-F238E27FC236}">
                <a16:creationId xmlns:a16="http://schemas.microsoft.com/office/drawing/2014/main" id="{DEA9F0A2-CA03-44EB-9612-419A3E31B667}"/>
              </a:ext>
            </a:extLst>
          </p:cNvPr>
          <p:cNvSpPr txBox="1"/>
          <p:nvPr/>
        </p:nvSpPr>
        <p:spPr>
          <a:xfrm>
            <a:off x="0" y="5583671"/>
            <a:ext cx="9144000" cy="830997"/>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defTabSz="457205" eaLnBrk="0" hangingPunct="0">
              <a:defRPr sz="2000" b="1">
                <a:solidFill>
                  <a:prstClr val="white"/>
                </a:solidFill>
                <a:latin typeface="Calibri" panose="020F0502020204030204" pitchFamily="34" charset="0"/>
                <a:cs typeface="Calibri" panose="020F0502020204030204" pitchFamily="34" charset="0"/>
              </a:defRPr>
            </a:lvl1pPr>
          </a:lstStyle>
          <a:p>
            <a:r>
              <a:rPr lang="en-US" sz="2400" dirty="0"/>
              <a:t>Strategic planning and continual monitoring is required to keep production running smoothly.</a:t>
            </a:r>
          </a:p>
        </p:txBody>
      </p:sp>
    </p:spTree>
    <p:extLst>
      <p:ext uri="{BB962C8B-B14F-4D97-AF65-F5344CB8AC3E}">
        <p14:creationId xmlns:p14="http://schemas.microsoft.com/office/powerpoint/2010/main" val="9035301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4925191" y="1484862"/>
            <a:ext cx="4065813" cy="3677930"/>
          </a:xfrm>
          <a:prstGeom prst="rect">
            <a:avLst/>
          </a:prstGeom>
          <a:noFill/>
        </p:spPr>
        <p:txBody>
          <a:bodyPr wrap="square" rtlCol="0">
            <a:spAutoFit/>
          </a:bodyPr>
          <a:lstStyle/>
          <a:p>
            <a:pPr marL="285750" indent="-285750">
              <a:spcAft>
                <a:spcPts val="600"/>
              </a:spcAft>
              <a:buFont typeface="Arial" charset="0"/>
              <a:buChar char="•"/>
            </a:pPr>
            <a:r>
              <a:rPr lang="en-US" sz="2000" dirty="0"/>
              <a:t>Capacity calculations and past build metrics help us determine if we can make the planned targets</a:t>
            </a:r>
          </a:p>
          <a:p>
            <a:pPr marL="285750" indent="-285750">
              <a:spcAft>
                <a:spcPts val="600"/>
              </a:spcAft>
              <a:buFont typeface="Arial" charset="0"/>
              <a:buChar char="•"/>
            </a:pPr>
            <a:r>
              <a:rPr lang="en-US" sz="2000" dirty="0"/>
              <a:t>Tooling and equipment needs are evaluated</a:t>
            </a:r>
          </a:p>
          <a:p>
            <a:pPr marL="285750" indent="-285750">
              <a:spcAft>
                <a:spcPts val="600"/>
              </a:spcAft>
              <a:buFont typeface="Arial" charset="0"/>
              <a:buChar char="•"/>
            </a:pPr>
            <a:r>
              <a:rPr lang="en-US" sz="2000" dirty="0"/>
              <a:t>As the demand between factories changes, assembler training is evaluated and training plans are put in place</a:t>
            </a:r>
          </a:p>
          <a:p>
            <a:pPr marL="285750" indent="-285750">
              <a:spcAft>
                <a:spcPts val="600"/>
              </a:spcAft>
              <a:buFont typeface="Arial" charset="0"/>
              <a:buChar char="•"/>
            </a:pPr>
            <a:endParaRPr lang="en-US" b="1" dirty="0"/>
          </a:p>
        </p:txBody>
      </p:sp>
      <p:graphicFrame>
        <p:nvGraphicFramePr>
          <p:cNvPr id="7" name="Chart 6">
            <a:extLst>
              <a:ext uri="{FF2B5EF4-FFF2-40B4-BE49-F238E27FC236}">
                <a16:creationId xmlns:a16="http://schemas.microsoft.com/office/drawing/2014/main" id="{FA571A10-EF65-4E25-9BC9-30D2CE6BA7BF}"/>
              </a:ext>
            </a:extLst>
          </p:cNvPr>
          <p:cNvGraphicFramePr>
            <a:graphicFrameLocks/>
          </p:cNvGraphicFramePr>
          <p:nvPr>
            <p:extLst>
              <p:ext uri="{D42A27DB-BD31-4B8C-83A1-F6EECF244321}">
                <p14:modId xmlns:p14="http://schemas.microsoft.com/office/powerpoint/2010/main" val="3950756227"/>
              </p:ext>
            </p:extLst>
          </p:nvPr>
        </p:nvGraphicFramePr>
        <p:xfrm>
          <a:off x="163427" y="1092875"/>
          <a:ext cx="4761764" cy="4311293"/>
        </p:xfrm>
        <a:graphic>
          <a:graphicData uri="http://schemas.openxmlformats.org/drawingml/2006/chart">
            <c:chart xmlns:c="http://schemas.openxmlformats.org/drawingml/2006/chart" xmlns:r="http://schemas.openxmlformats.org/officeDocument/2006/relationships" r:id="rId3"/>
          </a:graphicData>
        </a:graphic>
      </p:graphicFrame>
      <p:sp>
        <p:nvSpPr>
          <p:cNvPr id="6" name="Title 2">
            <a:extLst>
              <a:ext uri="{FF2B5EF4-FFF2-40B4-BE49-F238E27FC236}">
                <a16:creationId xmlns:a16="http://schemas.microsoft.com/office/drawing/2014/main" id="{FA9F4015-30E8-40E9-B242-CCB5545B3792}"/>
              </a:ext>
            </a:extLst>
          </p:cNvPr>
          <p:cNvSpPr txBox="1">
            <a:spLocks/>
          </p:cNvSpPr>
          <p:nvPr/>
        </p:nvSpPr>
        <p:spPr>
          <a:xfrm>
            <a:off x="202122" y="159410"/>
            <a:ext cx="8762124" cy="1008771"/>
          </a:xfrm>
          <a:prstGeom prst="rect">
            <a:avLst/>
          </a:prstGeom>
          <a:effectLst/>
        </p:spPr>
        <p:txBody>
          <a:bodyPr vert="horz" lIns="0" rIns="45720" rtlCol="0" anchor="t" anchorCtr="0">
            <a:noAutofit/>
            <a:scene3d>
              <a:camera prst="orthographicFront"/>
              <a:lightRig rig="threePt" dir="t">
                <a:rot lat="0" lon="0" rev="4800000"/>
              </a:lightRig>
            </a:scene3d>
            <a:sp3d prstMaterial="matte"/>
          </a:bodyPr>
          <a:lstStyle>
            <a:lvl1pPr algn="l" rtl="0" fontAlgn="base">
              <a:lnSpc>
                <a:spcPts val="2600"/>
              </a:lnSpc>
              <a:spcBef>
                <a:spcPct val="0"/>
              </a:spcBef>
              <a:spcAft>
                <a:spcPct val="0"/>
              </a:spcAft>
              <a:defRPr sz="2400" b="1" kern="1200">
                <a:solidFill>
                  <a:srgbClr val="376092"/>
                </a:solidFill>
                <a:latin typeface="Calibri" panose="020F0502020204030204" pitchFamily="34" charset="0"/>
                <a:ea typeface="+mj-ea"/>
                <a:cs typeface="Calibri" panose="020F0502020204030204" pitchFamily="34" charset="0"/>
              </a:defRPr>
            </a:lvl1pPr>
            <a:lvl2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2pPr>
            <a:lvl3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3pPr>
            <a:lvl4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4pPr>
            <a:lvl5pPr algn="l" rtl="0" fontAlgn="base">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5pPr>
            <a:lvl6pPr marL="4572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6pPr>
            <a:lvl7pPr marL="9144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7pPr>
            <a:lvl8pPr marL="13716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8pPr>
            <a:lvl9pPr marL="1828800" algn="l" rtl="0" eaLnBrk="1" fontAlgn="base" hangingPunct="1">
              <a:lnSpc>
                <a:spcPts val="2600"/>
              </a:lnSpc>
              <a:spcBef>
                <a:spcPct val="0"/>
              </a:spcBef>
              <a:spcAft>
                <a:spcPct val="0"/>
              </a:spcAft>
              <a:defRPr sz="2400" b="1">
                <a:solidFill>
                  <a:srgbClr val="376092"/>
                </a:solidFill>
                <a:latin typeface="Calibri" panose="020F0502020204030204" pitchFamily="34" charset="0"/>
                <a:cs typeface="Calibri" panose="020F0502020204030204" pitchFamily="34" charset="0"/>
              </a:defRPr>
            </a:lvl9pPr>
          </a:lstStyle>
          <a:p>
            <a:pPr defTabSz="914400"/>
            <a:r>
              <a:rPr lang="en-US" dirty="0"/>
              <a:t>Assembly planning efforts start at a high level, over 6 months before target assembly begins by looking at the target demand data </a:t>
            </a:r>
          </a:p>
        </p:txBody>
      </p:sp>
      <p:sp>
        <p:nvSpPr>
          <p:cNvPr id="11" name="TextBox 10">
            <a:extLst>
              <a:ext uri="{FF2B5EF4-FFF2-40B4-BE49-F238E27FC236}">
                <a16:creationId xmlns:a16="http://schemas.microsoft.com/office/drawing/2014/main" id="{11D82506-BFD8-4FA2-8C98-9DBE66D6DD69}"/>
              </a:ext>
            </a:extLst>
          </p:cNvPr>
          <p:cNvSpPr txBox="1"/>
          <p:nvPr/>
        </p:nvSpPr>
        <p:spPr>
          <a:xfrm>
            <a:off x="0" y="5583671"/>
            <a:ext cx="9144000" cy="830997"/>
          </a:xfrm>
          <a:prstGeom prst="rect">
            <a:avLst/>
          </a:prstGeom>
          <a:solidFill>
            <a:schemeClr val="accent1">
              <a:lumMod val="75000"/>
            </a:schemeClr>
          </a:solidFill>
          <a:ln w="9525">
            <a:noFill/>
            <a:miter lim="800000"/>
            <a:headEnd/>
            <a:tailEnd/>
          </a:ln>
        </p:spPr>
        <p:txBody>
          <a:bodyPr wrap="square" anchor="b">
            <a:spAutoFit/>
          </a:bodyPr>
          <a:lstStyle>
            <a:defPPr>
              <a:defRPr lang="en-US"/>
            </a:defPPr>
            <a:lvl1pPr algn="ctr" defTabSz="457205" eaLnBrk="0" hangingPunct="0">
              <a:defRPr sz="2000" b="1">
                <a:solidFill>
                  <a:prstClr val="white"/>
                </a:solidFill>
                <a:latin typeface="Calibri" panose="020F0502020204030204" pitchFamily="34" charset="0"/>
                <a:cs typeface="Calibri" panose="020F0502020204030204" pitchFamily="34" charset="0"/>
              </a:defRPr>
            </a:lvl1pPr>
          </a:lstStyle>
          <a:p>
            <a:r>
              <a:rPr lang="en-US" sz="2400" dirty="0"/>
              <a:t>Tracking assembler qualifications and creating new training plans is important at this planning phase.</a:t>
            </a:r>
          </a:p>
        </p:txBody>
      </p:sp>
      <p:sp>
        <p:nvSpPr>
          <p:cNvPr id="8" name="TextBox 7">
            <a:extLst>
              <a:ext uri="{FF2B5EF4-FFF2-40B4-BE49-F238E27FC236}">
                <a16:creationId xmlns:a16="http://schemas.microsoft.com/office/drawing/2014/main" id="{3DC206BE-2AD5-4D20-9410-FC018B3EF60C}"/>
              </a:ext>
            </a:extLst>
          </p:cNvPr>
          <p:cNvSpPr txBox="1"/>
          <p:nvPr/>
        </p:nvSpPr>
        <p:spPr>
          <a:xfrm>
            <a:off x="-67759" y="5175147"/>
            <a:ext cx="5025224" cy="292388"/>
          </a:xfrm>
          <a:prstGeom prst="rect">
            <a:avLst/>
          </a:prstGeom>
          <a:noFill/>
        </p:spPr>
        <p:txBody>
          <a:bodyPr wrap="square" rtlCol="0">
            <a:spAutoFit/>
          </a:bodyPr>
          <a:lstStyle/>
          <a:p>
            <a:pPr algn="r"/>
            <a:r>
              <a:rPr lang="en-US" sz="1300" i="1" dirty="0"/>
              <a:t>Cryo            Warm-Complex        Warm-Simple</a:t>
            </a:r>
          </a:p>
        </p:txBody>
      </p:sp>
    </p:spTree>
    <p:extLst>
      <p:ext uri="{BB962C8B-B14F-4D97-AF65-F5344CB8AC3E}">
        <p14:creationId xmlns:p14="http://schemas.microsoft.com/office/powerpoint/2010/main" val="561804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A0A6D53-1B82-4D10-8E6A-7462AA143C02}"/>
              </a:ext>
            </a:extLst>
          </p:cNvPr>
          <p:cNvSpPr>
            <a:spLocks noGrp="1"/>
          </p:cNvSpPr>
          <p:nvPr>
            <p:ph idx="1"/>
          </p:nvPr>
        </p:nvSpPr>
        <p:spPr>
          <a:xfrm>
            <a:off x="95724" y="4836417"/>
            <a:ext cx="5041208" cy="2050976"/>
          </a:xfrm>
        </p:spPr>
        <p:txBody>
          <a:bodyPr>
            <a:normAutofit/>
          </a:bodyPr>
          <a:lstStyle/>
          <a:p>
            <a:pPr marL="344488" indent="-173038"/>
            <a:r>
              <a:rPr lang="en-US" sz="1600" b="1" dirty="0">
                <a:solidFill>
                  <a:srgbClr val="0F4F97"/>
                </a:solidFill>
              </a:rPr>
              <a:t>Full review -&gt; Assembly Review (ARC):</a:t>
            </a:r>
            <a:endParaRPr lang="en-US" sz="1600" dirty="0"/>
          </a:p>
          <a:p>
            <a:pPr marL="344488" lvl="1" indent="-173038"/>
            <a:r>
              <a:rPr lang="en-US" sz="1600" dirty="0"/>
              <a:t>Formalization of assembly plan</a:t>
            </a:r>
          </a:p>
          <a:p>
            <a:pPr marL="344488" lvl="1" indent="-173038"/>
            <a:r>
              <a:rPr lang="en-US" sz="1600" dirty="0"/>
              <a:t>Layout of assembly steps in the order they must be performed</a:t>
            </a:r>
          </a:p>
          <a:p>
            <a:pPr marL="344488" lvl="1" indent="-173038"/>
            <a:r>
              <a:rPr lang="en-US" sz="1600" dirty="0"/>
              <a:t>Identification of new tooling and/or procedures</a:t>
            </a:r>
          </a:p>
          <a:p>
            <a:pPr marL="344488" lvl="1" indent="-173038"/>
            <a:r>
              <a:rPr lang="en-US" sz="1600" dirty="0"/>
              <a:t>Includes any special instructions</a:t>
            </a:r>
          </a:p>
          <a:p>
            <a:endParaRPr lang="en-US" sz="2000" dirty="0"/>
          </a:p>
        </p:txBody>
      </p:sp>
      <p:sp>
        <p:nvSpPr>
          <p:cNvPr id="3" name="Title 2">
            <a:extLst>
              <a:ext uri="{FF2B5EF4-FFF2-40B4-BE49-F238E27FC236}">
                <a16:creationId xmlns:a16="http://schemas.microsoft.com/office/drawing/2014/main" id="{CD78B49F-0B50-48BF-8838-7623B1421A8D}"/>
              </a:ext>
            </a:extLst>
          </p:cNvPr>
          <p:cNvSpPr>
            <a:spLocks noGrp="1"/>
          </p:cNvSpPr>
          <p:nvPr>
            <p:ph type="title"/>
          </p:nvPr>
        </p:nvSpPr>
        <p:spPr>
          <a:xfrm>
            <a:off x="240030" y="180433"/>
            <a:ext cx="8446770" cy="794550"/>
          </a:xfrm>
        </p:spPr>
        <p:txBody>
          <a:bodyPr/>
          <a:lstStyle/>
          <a:p>
            <a:r>
              <a:rPr lang="en-US" dirty="0"/>
              <a:t>About a month before the target assembly start date, we begin detailed assembly plans and reviews based on a graded approach </a:t>
            </a:r>
          </a:p>
        </p:txBody>
      </p:sp>
      <p:sp>
        <p:nvSpPr>
          <p:cNvPr id="18" name="TextBox 17">
            <a:extLst>
              <a:ext uri="{FF2B5EF4-FFF2-40B4-BE49-F238E27FC236}">
                <a16:creationId xmlns:a16="http://schemas.microsoft.com/office/drawing/2014/main" id="{98FC6C34-8019-4196-92F5-371929C5A749}"/>
              </a:ext>
            </a:extLst>
          </p:cNvPr>
          <p:cNvSpPr txBox="1"/>
          <p:nvPr/>
        </p:nvSpPr>
        <p:spPr>
          <a:xfrm>
            <a:off x="248800" y="1369338"/>
            <a:ext cx="1159887" cy="584775"/>
          </a:xfrm>
          <a:prstGeom prst="rect">
            <a:avLst/>
          </a:prstGeom>
          <a:solidFill>
            <a:schemeClr val="accent1">
              <a:lumMod val="60000"/>
              <a:lumOff val="40000"/>
            </a:schemeClr>
          </a:solidFill>
          <a:ln>
            <a:solidFill>
              <a:schemeClr val="tx1"/>
            </a:solidFill>
          </a:ln>
        </p:spPr>
        <p:txBody>
          <a:bodyPr wrap="square" rtlCol="0">
            <a:spAutoFit/>
          </a:bodyPr>
          <a:lstStyle>
            <a:defPPr>
              <a:defRPr lang="en-US"/>
            </a:defPPr>
            <a:lvl1pPr>
              <a:defRPr sz="1200" b="1"/>
            </a:lvl1pPr>
          </a:lstStyle>
          <a:p>
            <a:r>
              <a:rPr lang="en-US" sz="1600" dirty="0"/>
              <a:t>Target Request</a:t>
            </a:r>
            <a:endParaRPr lang="en-US" sz="1400" b="0" dirty="0"/>
          </a:p>
        </p:txBody>
      </p:sp>
      <p:sp>
        <p:nvSpPr>
          <p:cNvPr id="34" name="Flowchart: Decision 33">
            <a:extLst>
              <a:ext uri="{FF2B5EF4-FFF2-40B4-BE49-F238E27FC236}">
                <a16:creationId xmlns:a16="http://schemas.microsoft.com/office/drawing/2014/main" id="{41E8CC74-2A3F-44EB-93A8-4B85C8D2A267}"/>
              </a:ext>
            </a:extLst>
          </p:cNvPr>
          <p:cNvSpPr/>
          <p:nvPr/>
        </p:nvSpPr>
        <p:spPr>
          <a:xfrm>
            <a:off x="1642825" y="1172616"/>
            <a:ext cx="2104502" cy="978218"/>
          </a:xfrm>
          <a:prstGeom prst="flowChartDecision">
            <a:avLst/>
          </a:prstGeom>
          <a:solidFill>
            <a:schemeClr val="accent1">
              <a:lumMod val="20000"/>
              <a:lumOff val="80000"/>
            </a:schemeClr>
          </a:solidFill>
          <a:ln>
            <a:solidFill>
              <a:schemeClr val="tx1"/>
            </a:solidFill>
          </a:ln>
        </p:spPr>
        <p:txBody>
          <a:bodyPr wrap="square" lIns="0" tIns="0" rIns="0" bIns="0" rtlCol="0">
            <a:spAutoFit/>
          </a:bodyPr>
          <a:lstStyle/>
          <a:p>
            <a:pPr algn="ctr"/>
            <a:r>
              <a:rPr lang="en-US" sz="1600" b="1" dirty="0"/>
              <a:t>EXACT Duplicate?</a:t>
            </a:r>
          </a:p>
        </p:txBody>
      </p:sp>
      <p:sp>
        <p:nvSpPr>
          <p:cNvPr id="37" name="TextBox 36">
            <a:extLst>
              <a:ext uri="{FF2B5EF4-FFF2-40B4-BE49-F238E27FC236}">
                <a16:creationId xmlns:a16="http://schemas.microsoft.com/office/drawing/2014/main" id="{F3C75705-9404-4EA5-B683-63E7F677BA2E}"/>
              </a:ext>
            </a:extLst>
          </p:cNvPr>
          <p:cNvSpPr txBox="1"/>
          <p:nvPr/>
        </p:nvSpPr>
        <p:spPr>
          <a:xfrm>
            <a:off x="2702167" y="2501425"/>
            <a:ext cx="540900" cy="246862"/>
          </a:xfrm>
          <a:prstGeom prst="rect">
            <a:avLst/>
          </a:prstGeom>
          <a:noFill/>
        </p:spPr>
        <p:txBody>
          <a:bodyPr wrap="square" rtlCol="0">
            <a:spAutoFit/>
          </a:bodyPr>
          <a:lstStyle/>
          <a:p>
            <a:pPr algn="ctr">
              <a:lnSpc>
                <a:spcPts val="1000"/>
              </a:lnSpc>
            </a:pPr>
            <a:r>
              <a:rPr lang="en-US" b="1" dirty="0"/>
              <a:t>No</a:t>
            </a:r>
          </a:p>
        </p:txBody>
      </p:sp>
      <p:sp>
        <p:nvSpPr>
          <p:cNvPr id="38" name="TextBox 37">
            <a:extLst>
              <a:ext uri="{FF2B5EF4-FFF2-40B4-BE49-F238E27FC236}">
                <a16:creationId xmlns:a16="http://schemas.microsoft.com/office/drawing/2014/main" id="{38A728D0-5530-43FD-A2AB-0C2063FC551C}"/>
              </a:ext>
            </a:extLst>
          </p:cNvPr>
          <p:cNvSpPr txBox="1"/>
          <p:nvPr/>
        </p:nvSpPr>
        <p:spPr>
          <a:xfrm>
            <a:off x="3658381" y="1416215"/>
            <a:ext cx="648926" cy="241092"/>
          </a:xfrm>
          <a:prstGeom prst="rect">
            <a:avLst/>
          </a:prstGeom>
          <a:noFill/>
        </p:spPr>
        <p:txBody>
          <a:bodyPr wrap="square" rtlCol="0">
            <a:spAutoFit/>
          </a:bodyPr>
          <a:lstStyle/>
          <a:p>
            <a:pPr algn="ctr">
              <a:lnSpc>
                <a:spcPts val="1000"/>
              </a:lnSpc>
            </a:pPr>
            <a:r>
              <a:rPr lang="en-US" b="1" dirty="0"/>
              <a:t>Yes</a:t>
            </a:r>
          </a:p>
        </p:txBody>
      </p:sp>
      <p:cxnSp>
        <p:nvCxnSpPr>
          <p:cNvPr id="46" name="Straight Arrow Connector 45">
            <a:extLst>
              <a:ext uri="{FF2B5EF4-FFF2-40B4-BE49-F238E27FC236}">
                <a16:creationId xmlns:a16="http://schemas.microsoft.com/office/drawing/2014/main" id="{06589B9E-CB26-4555-93AA-336F25BEFE08}"/>
              </a:ext>
            </a:extLst>
          </p:cNvPr>
          <p:cNvCxnSpPr>
            <a:cxnSpLocks/>
            <a:stCxn id="18" idx="3"/>
            <a:endCxn id="34" idx="1"/>
          </p:cNvCxnSpPr>
          <p:nvPr/>
        </p:nvCxnSpPr>
        <p:spPr>
          <a:xfrm flipV="1">
            <a:off x="1408687" y="1661725"/>
            <a:ext cx="234138"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61" name="TextBox 60">
            <a:extLst>
              <a:ext uri="{FF2B5EF4-FFF2-40B4-BE49-F238E27FC236}">
                <a16:creationId xmlns:a16="http://schemas.microsoft.com/office/drawing/2014/main" id="{DD1D9727-DEA5-41ED-8698-61C5CEC637C7}"/>
              </a:ext>
            </a:extLst>
          </p:cNvPr>
          <p:cNvSpPr txBox="1"/>
          <p:nvPr/>
        </p:nvSpPr>
        <p:spPr>
          <a:xfrm>
            <a:off x="4489455" y="1200060"/>
            <a:ext cx="1766266" cy="923330"/>
          </a:xfrm>
          <a:prstGeom prst="rect">
            <a:avLst/>
          </a:prstGeom>
          <a:solidFill>
            <a:schemeClr val="accent1">
              <a:lumMod val="60000"/>
              <a:lumOff val="40000"/>
            </a:schemeClr>
          </a:solidFill>
          <a:ln>
            <a:solidFill>
              <a:schemeClr val="tx1"/>
            </a:solidFill>
          </a:ln>
        </p:spPr>
        <p:txBody>
          <a:bodyPr wrap="square" rtlCol="0">
            <a:spAutoFit/>
          </a:bodyPr>
          <a:lstStyle>
            <a:defPPr>
              <a:defRPr lang="en-US"/>
            </a:defPPr>
            <a:lvl1pPr>
              <a:defRPr sz="1200" b="1"/>
            </a:lvl1pPr>
          </a:lstStyle>
          <a:p>
            <a:pPr marL="285750" indent="-285750">
              <a:buFont typeface="Arial" panose="020B0604020202020204" pitchFamily="34" charset="0"/>
              <a:buChar char="•"/>
            </a:pPr>
            <a:r>
              <a:rPr lang="en-US" sz="1800" dirty="0"/>
              <a:t>No review </a:t>
            </a:r>
          </a:p>
          <a:p>
            <a:pPr marL="285750" indent="-285750">
              <a:buFont typeface="Arial" panose="020B0604020202020204" pitchFamily="34" charset="0"/>
              <a:buChar char="•"/>
            </a:pPr>
            <a:r>
              <a:rPr lang="en-US" sz="1800" dirty="0"/>
              <a:t>Processes Defined</a:t>
            </a:r>
            <a:endParaRPr lang="en-US" sz="1600" b="0" dirty="0"/>
          </a:p>
        </p:txBody>
      </p:sp>
      <p:sp>
        <p:nvSpPr>
          <p:cNvPr id="64" name="Flowchart: Decision 63">
            <a:extLst>
              <a:ext uri="{FF2B5EF4-FFF2-40B4-BE49-F238E27FC236}">
                <a16:creationId xmlns:a16="http://schemas.microsoft.com/office/drawing/2014/main" id="{ABE785EB-D2F9-4642-BD97-EF2AF6241B26}"/>
              </a:ext>
            </a:extLst>
          </p:cNvPr>
          <p:cNvSpPr/>
          <p:nvPr/>
        </p:nvSpPr>
        <p:spPr>
          <a:xfrm>
            <a:off x="1733897" y="3032040"/>
            <a:ext cx="1922359" cy="639281"/>
          </a:xfrm>
          <a:prstGeom prst="flowChartDecision">
            <a:avLst/>
          </a:prstGeom>
          <a:solidFill>
            <a:schemeClr val="accent1">
              <a:lumMod val="20000"/>
              <a:lumOff val="80000"/>
            </a:schemeClr>
          </a:solidFill>
          <a:ln>
            <a:solidFill>
              <a:schemeClr val="tx1"/>
            </a:solidFill>
          </a:ln>
        </p:spPr>
        <p:txBody>
          <a:bodyPr wrap="square" lIns="0" tIns="0" rIns="0" bIns="0" rtlCol="0">
            <a:spAutoFit/>
          </a:bodyPr>
          <a:lstStyle/>
          <a:p>
            <a:pPr algn="ctr">
              <a:lnSpc>
                <a:spcPts val="1200"/>
              </a:lnSpc>
            </a:pPr>
            <a:endParaRPr lang="en-US" b="1" dirty="0"/>
          </a:p>
          <a:p>
            <a:pPr algn="ctr">
              <a:lnSpc>
                <a:spcPts val="1200"/>
              </a:lnSpc>
            </a:pPr>
            <a:r>
              <a:rPr lang="en-US" b="1" dirty="0"/>
              <a:t>Similar</a:t>
            </a:r>
          </a:p>
        </p:txBody>
      </p:sp>
      <p:cxnSp>
        <p:nvCxnSpPr>
          <p:cNvPr id="69" name="Straight Arrow Connector 68">
            <a:extLst>
              <a:ext uri="{FF2B5EF4-FFF2-40B4-BE49-F238E27FC236}">
                <a16:creationId xmlns:a16="http://schemas.microsoft.com/office/drawing/2014/main" id="{E3BEFF61-4C2B-40A3-B3DA-3EDD9B3FB21A}"/>
              </a:ext>
            </a:extLst>
          </p:cNvPr>
          <p:cNvCxnSpPr>
            <a:cxnSpLocks/>
            <a:stCxn id="34" idx="2"/>
            <a:endCxn id="64" idx="0"/>
          </p:cNvCxnSpPr>
          <p:nvPr/>
        </p:nvCxnSpPr>
        <p:spPr>
          <a:xfrm>
            <a:off x="2695076" y="2150834"/>
            <a:ext cx="1" cy="881206"/>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74" name="TextBox 73">
            <a:extLst>
              <a:ext uri="{FF2B5EF4-FFF2-40B4-BE49-F238E27FC236}">
                <a16:creationId xmlns:a16="http://schemas.microsoft.com/office/drawing/2014/main" id="{F51201BC-339F-465C-9D40-6D7924C9908E}"/>
              </a:ext>
            </a:extLst>
          </p:cNvPr>
          <p:cNvSpPr txBox="1"/>
          <p:nvPr/>
        </p:nvSpPr>
        <p:spPr>
          <a:xfrm>
            <a:off x="3510814" y="3151508"/>
            <a:ext cx="645841" cy="235193"/>
          </a:xfrm>
          <a:prstGeom prst="rect">
            <a:avLst/>
          </a:prstGeom>
          <a:noFill/>
        </p:spPr>
        <p:txBody>
          <a:bodyPr wrap="square" rtlCol="0">
            <a:spAutoFit/>
          </a:bodyPr>
          <a:lstStyle>
            <a:defPPr>
              <a:defRPr lang="en-US"/>
            </a:defPPr>
            <a:lvl1pPr algn="ctr">
              <a:lnSpc>
                <a:spcPts val="1000"/>
              </a:lnSpc>
              <a:defRPr sz="1600" b="1"/>
            </a:lvl1pPr>
          </a:lstStyle>
          <a:p>
            <a:r>
              <a:rPr lang="en-US" dirty="0"/>
              <a:t>Yes</a:t>
            </a:r>
          </a:p>
        </p:txBody>
      </p:sp>
      <p:cxnSp>
        <p:nvCxnSpPr>
          <p:cNvPr id="76" name="Straight Arrow Connector 75">
            <a:extLst>
              <a:ext uri="{FF2B5EF4-FFF2-40B4-BE49-F238E27FC236}">
                <a16:creationId xmlns:a16="http://schemas.microsoft.com/office/drawing/2014/main" id="{E3FC4F8C-2DB7-4DA3-B429-E79AF3B8FD21}"/>
              </a:ext>
            </a:extLst>
          </p:cNvPr>
          <p:cNvCxnSpPr>
            <a:cxnSpLocks/>
            <a:stCxn id="64" idx="2"/>
            <a:endCxn id="83" idx="0"/>
          </p:cNvCxnSpPr>
          <p:nvPr/>
        </p:nvCxnSpPr>
        <p:spPr>
          <a:xfrm>
            <a:off x="2695077" y="3671321"/>
            <a:ext cx="0" cy="62462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79" name="Straight Arrow Connector 78">
            <a:extLst>
              <a:ext uri="{FF2B5EF4-FFF2-40B4-BE49-F238E27FC236}">
                <a16:creationId xmlns:a16="http://schemas.microsoft.com/office/drawing/2014/main" id="{CD982C21-4F44-40E3-B5CA-8FACE882F4F5}"/>
              </a:ext>
            </a:extLst>
          </p:cNvPr>
          <p:cNvCxnSpPr>
            <a:cxnSpLocks/>
            <a:stCxn id="64" idx="3"/>
            <a:endCxn id="82" idx="1"/>
          </p:cNvCxnSpPr>
          <p:nvPr/>
        </p:nvCxnSpPr>
        <p:spPr>
          <a:xfrm>
            <a:off x="3656256" y="3351681"/>
            <a:ext cx="603521"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2" name="TextBox 81">
            <a:extLst>
              <a:ext uri="{FF2B5EF4-FFF2-40B4-BE49-F238E27FC236}">
                <a16:creationId xmlns:a16="http://schemas.microsoft.com/office/drawing/2014/main" id="{10A7AD57-6390-47A6-AC2C-FBBF421697D3}"/>
              </a:ext>
            </a:extLst>
          </p:cNvPr>
          <p:cNvSpPr txBox="1"/>
          <p:nvPr/>
        </p:nvSpPr>
        <p:spPr>
          <a:xfrm>
            <a:off x="4259777" y="2936182"/>
            <a:ext cx="2026221" cy="830997"/>
          </a:xfrm>
          <a:prstGeom prst="rect">
            <a:avLst/>
          </a:prstGeom>
          <a:solidFill>
            <a:schemeClr val="accent1">
              <a:lumMod val="60000"/>
              <a:lumOff val="40000"/>
            </a:schemeClr>
          </a:solidFill>
          <a:ln>
            <a:solidFill>
              <a:schemeClr val="tx1"/>
            </a:solidFill>
          </a:ln>
        </p:spPr>
        <p:txBody>
          <a:bodyPr wrap="square" rtlCol="0">
            <a:spAutoFit/>
          </a:bodyPr>
          <a:lstStyle>
            <a:defPPr>
              <a:defRPr lang="en-US"/>
            </a:defPPr>
            <a:lvl1pPr>
              <a:defRPr sz="1200" b="1"/>
            </a:lvl1pPr>
          </a:lstStyle>
          <a:p>
            <a:pPr marL="285750" indent="-285750">
              <a:buFont typeface="Arial" panose="020B0604020202020204" pitchFamily="34" charset="0"/>
              <a:buChar char="•"/>
            </a:pPr>
            <a:r>
              <a:rPr lang="en-US" sz="1600" dirty="0"/>
              <a:t>Review deltas </a:t>
            </a:r>
          </a:p>
          <a:p>
            <a:pPr marL="285750" indent="-285750">
              <a:buFont typeface="Arial" panose="020B0604020202020204" pitchFamily="34" charset="0"/>
              <a:buChar char="•"/>
            </a:pPr>
            <a:r>
              <a:rPr lang="en-US" sz="1600" dirty="0"/>
              <a:t>Adjust as needed</a:t>
            </a:r>
          </a:p>
        </p:txBody>
      </p:sp>
      <p:sp>
        <p:nvSpPr>
          <p:cNvPr id="83" name="TextBox 82">
            <a:extLst>
              <a:ext uri="{FF2B5EF4-FFF2-40B4-BE49-F238E27FC236}">
                <a16:creationId xmlns:a16="http://schemas.microsoft.com/office/drawing/2014/main" id="{01C3405F-9AF9-482D-A00A-DEBA9E996514}"/>
              </a:ext>
            </a:extLst>
          </p:cNvPr>
          <p:cNvSpPr txBox="1"/>
          <p:nvPr/>
        </p:nvSpPr>
        <p:spPr>
          <a:xfrm>
            <a:off x="1933266" y="4295949"/>
            <a:ext cx="1523621" cy="369332"/>
          </a:xfrm>
          <a:prstGeom prst="rect">
            <a:avLst/>
          </a:prstGeom>
          <a:solidFill>
            <a:schemeClr val="accent1">
              <a:lumMod val="60000"/>
              <a:lumOff val="40000"/>
            </a:schemeClr>
          </a:solidFill>
          <a:ln>
            <a:solidFill>
              <a:schemeClr val="tx1"/>
            </a:solidFill>
          </a:ln>
        </p:spPr>
        <p:txBody>
          <a:bodyPr wrap="square" rtlCol="0">
            <a:spAutoFit/>
          </a:bodyPr>
          <a:lstStyle>
            <a:defPPr>
              <a:defRPr lang="en-US"/>
            </a:defPPr>
            <a:lvl1pPr>
              <a:defRPr sz="1200" b="1"/>
            </a:lvl1pPr>
          </a:lstStyle>
          <a:p>
            <a:r>
              <a:rPr lang="en-US" sz="1800" dirty="0"/>
              <a:t>Full Review</a:t>
            </a:r>
            <a:endParaRPr lang="en-US" sz="1600" b="0" dirty="0"/>
          </a:p>
        </p:txBody>
      </p:sp>
      <p:cxnSp>
        <p:nvCxnSpPr>
          <p:cNvPr id="84" name="Straight Arrow Connector 83">
            <a:extLst>
              <a:ext uri="{FF2B5EF4-FFF2-40B4-BE49-F238E27FC236}">
                <a16:creationId xmlns:a16="http://schemas.microsoft.com/office/drawing/2014/main" id="{6EA38BDC-CB79-40B5-80E9-16BC20C30707}"/>
              </a:ext>
            </a:extLst>
          </p:cNvPr>
          <p:cNvCxnSpPr>
            <a:cxnSpLocks/>
            <a:stCxn id="34" idx="3"/>
            <a:endCxn id="61" idx="1"/>
          </p:cNvCxnSpPr>
          <p:nvPr/>
        </p:nvCxnSpPr>
        <p:spPr>
          <a:xfrm>
            <a:off x="3747327" y="1661725"/>
            <a:ext cx="74212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95" name="TextBox 94">
            <a:extLst>
              <a:ext uri="{FF2B5EF4-FFF2-40B4-BE49-F238E27FC236}">
                <a16:creationId xmlns:a16="http://schemas.microsoft.com/office/drawing/2014/main" id="{2AB557FA-DC9E-4B99-BE6D-362180D04688}"/>
              </a:ext>
            </a:extLst>
          </p:cNvPr>
          <p:cNvSpPr txBox="1"/>
          <p:nvPr/>
        </p:nvSpPr>
        <p:spPr>
          <a:xfrm>
            <a:off x="5424254" y="4188228"/>
            <a:ext cx="2086712" cy="584775"/>
          </a:xfrm>
          <a:prstGeom prst="rect">
            <a:avLst/>
          </a:prstGeom>
          <a:solidFill>
            <a:schemeClr val="accent1">
              <a:lumMod val="60000"/>
              <a:lumOff val="40000"/>
            </a:schemeClr>
          </a:solidFill>
          <a:ln>
            <a:solidFill>
              <a:schemeClr val="tx1"/>
            </a:solidFill>
          </a:ln>
        </p:spPr>
        <p:txBody>
          <a:bodyPr wrap="square" rtlCol="0">
            <a:spAutoFit/>
          </a:bodyPr>
          <a:lstStyle>
            <a:defPPr>
              <a:defRPr lang="en-US"/>
            </a:defPPr>
            <a:lvl1pPr>
              <a:defRPr sz="1200" b="1"/>
            </a:lvl1pPr>
          </a:lstStyle>
          <a:p>
            <a:r>
              <a:rPr lang="en-US" sz="1600" dirty="0"/>
              <a:t>Verify all info available for build</a:t>
            </a:r>
            <a:endParaRPr lang="en-US" sz="1400" b="0" dirty="0"/>
          </a:p>
        </p:txBody>
      </p:sp>
      <p:cxnSp>
        <p:nvCxnSpPr>
          <p:cNvPr id="97" name="Straight Arrow Connector 96">
            <a:extLst>
              <a:ext uri="{FF2B5EF4-FFF2-40B4-BE49-F238E27FC236}">
                <a16:creationId xmlns:a16="http://schemas.microsoft.com/office/drawing/2014/main" id="{25246AC4-7611-42A6-A36E-04BAAEC180A4}"/>
              </a:ext>
            </a:extLst>
          </p:cNvPr>
          <p:cNvCxnSpPr>
            <a:cxnSpLocks/>
            <a:stCxn id="83" idx="3"/>
            <a:endCxn id="95" idx="1"/>
          </p:cNvCxnSpPr>
          <p:nvPr/>
        </p:nvCxnSpPr>
        <p:spPr>
          <a:xfrm>
            <a:off x="3456887" y="4480615"/>
            <a:ext cx="1967367" cy="1"/>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99" name="Straight Arrow Connector 98">
            <a:extLst>
              <a:ext uri="{FF2B5EF4-FFF2-40B4-BE49-F238E27FC236}">
                <a16:creationId xmlns:a16="http://schemas.microsoft.com/office/drawing/2014/main" id="{BDB07AFF-AB0C-422B-BD8E-BBA0180D2388}"/>
              </a:ext>
            </a:extLst>
          </p:cNvPr>
          <p:cNvCxnSpPr>
            <a:cxnSpLocks/>
            <a:stCxn id="95" idx="3"/>
            <a:endCxn id="103" idx="1"/>
          </p:cNvCxnSpPr>
          <p:nvPr/>
        </p:nvCxnSpPr>
        <p:spPr>
          <a:xfrm>
            <a:off x="7510966" y="4480616"/>
            <a:ext cx="333698" cy="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03" name="Rectangle: Rounded Corners 102">
            <a:extLst>
              <a:ext uri="{FF2B5EF4-FFF2-40B4-BE49-F238E27FC236}">
                <a16:creationId xmlns:a16="http://schemas.microsoft.com/office/drawing/2014/main" id="{F0128F78-3110-4C61-8BF2-DDCFE675495B}"/>
              </a:ext>
            </a:extLst>
          </p:cNvPr>
          <p:cNvSpPr/>
          <p:nvPr/>
        </p:nvSpPr>
        <p:spPr bwMode="auto">
          <a:xfrm>
            <a:off x="7844664" y="4071993"/>
            <a:ext cx="1135879" cy="817245"/>
          </a:xfrm>
          <a:prstGeom prst="roundRect">
            <a:avLst/>
          </a:prstGeom>
          <a:solidFill>
            <a:schemeClr val="accent3">
              <a:lumMod val="60000"/>
              <a:lumOff val="40000"/>
            </a:schemeClr>
          </a:solidFill>
          <a:ln>
            <a:solidFill>
              <a:schemeClr val="tx1"/>
            </a:solidFill>
          </a:ln>
        </p:spPr>
        <p:txBody>
          <a:bodyPr wrap="square" rtlCol="0">
            <a:spAutoFit/>
          </a:bodyPr>
          <a:lstStyle/>
          <a:p>
            <a:pPr algn="ctr"/>
            <a:r>
              <a:rPr lang="en-US" sz="1400" b="1" dirty="0">
                <a:solidFill>
                  <a:schemeClr val="tx1"/>
                </a:solidFill>
              </a:rPr>
              <a:t>Approval to begin assembly</a:t>
            </a:r>
          </a:p>
        </p:txBody>
      </p:sp>
      <p:cxnSp>
        <p:nvCxnSpPr>
          <p:cNvPr id="108" name="Connector: Elbow 107">
            <a:extLst>
              <a:ext uri="{FF2B5EF4-FFF2-40B4-BE49-F238E27FC236}">
                <a16:creationId xmlns:a16="http://schemas.microsoft.com/office/drawing/2014/main" id="{54AD00BF-17A4-4CC1-8221-046AA381334C}"/>
              </a:ext>
            </a:extLst>
          </p:cNvPr>
          <p:cNvCxnSpPr>
            <a:cxnSpLocks/>
            <a:stCxn id="82" idx="3"/>
            <a:endCxn id="95" idx="0"/>
          </p:cNvCxnSpPr>
          <p:nvPr/>
        </p:nvCxnSpPr>
        <p:spPr>
          <a:xfrm>
            <a:off x="6285998" y="3351681"/>
            <a:ext cx="181612" cy="836547"/>
          </a:xfrm>
          <a:prstGeom prst="bentConnector2">
            <a:avLst/>
          </a:prstGeom>
          <a:ln>
            <a:tailEnd type="arrow"/>
          </a:ln>
        </p:spPr>
        <p:style>
          <a:lnRef idx="1">
            <a:schemeClr val="dk1"/>
          </a:lnRef>
          <a:fillRef idx="0">
            <a:schemeClr val="dk1"/>
          </a:fillRef>
          <a:effectRef idx="0">
            <a:schemeClr val="dk1"/>
          </a:effectRef>
          <a:fontRef idx="minor">
            <a:schemeClr val="tx1"/>
          </a:fontRef>
        </p:style>
      </p:cxnSp>
      <p:cxnSp>
        <p:nvCxnSpPr>
          <p:cNvPr id="109" name="Connector: Elbow 108">
            <a:extLst>
              <a:ext uri="{FF2B5EF4-FFF2-40B4-BE49-F238E27FC236}">
                <a16:creationId xmlns:a16="http://schemas.microsoft.com/office/drawing/2014/main" id="{07997964-DC56-4FCD-A888-6D6AC572169A}"/>
              </a:ext>
            </a:extLst>
          </p:cNvPr>
          <p:cNvCxnSpPr>
            <a:cxnSpLocks/>
            <a:stCxn id="61" idx="3"/>
            <a:endCxn id="95" idx="0"/>
          </p:cNvCxnSpPr>
          <p:nvPr/>
        </p:nvCxnSpPr>
        <p:spPr>
          <a:xfrm>
            <a:off x="6255721" y="1661725"/>
            <a:ext cx="211889" cy="2526503"/>
          </a:xfrm>
          <a:prstGeom prst="bentConnector2">
            <a:avLst/>
          </a:prstGeom>
          <a:ln>
            <a:tailEnd type="arrow"/>
          </a:ln>
        </p:spPr>
        <p:style>
          <a:lnRef idx="1">
            <a:schemeClr val="dk1"/>
          </a:lnRef>
          <a:fillRef idx="0">
            <a:schemeClr val="dk1"/>
          </a:fillRef>
          <a:effectRef idx="0">
            <a:schemeClr val="dk1"/>
          </a:effectRef>
          <a:fontRef idx="minor">
            <a:schemeClr val="tx1"/>
          </a:fontRef>
        </p:style>
      </p:cxnSp>
      <p:sp>
        <p:nvSpPr>
          <p:cNvPr id="114" name="Content Placeholder 1">
            <a:extLst>
              <a:ext uri="{FF2B5EF4-FFF2-40B4-BE49-F238E27FC236}">
                <a16:creationId xmlns:a16="http://schemas.microsoft.com/office/drawing/2014/main" id="{3529F939-9E05-4C8B-97FA-58C4B6326C71}"/>
              </a:ext>
            </a:extLst>
          </p:cNvPr>
          <p:cNvSpPr txBox="1">
            <a:spLocks/>
          </p:cNvSpPr>
          <p:nvPr/>
        </p:nvSpPr>
        <p:spPr bwMode="auto">
          <a:xfrm>
            <a:off x="6631109" y="1893021"/>
            <a:ext cx="2483387" cy="2050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a:bodyPr>
          <a:lstStyle>
            <a:lvl1pPr marL="285750" indent="-228600" algn="l" rtl="0" eaLnBrk="1" fontAlgn="base" latinLnBrk="0" hangingPunct="1">
              <a:spcBef>
                <a:spcPts val="1800"/>
              </a:spcBef>
              <a:spcAft>
                <a:spcPts val="0"/>
              </a:spcAft>
              <a:buClr>
                <a:srgbClr val="376092"/>
              </a:buClr>
              <a:buSzPct val="90000"/>
              <a:buFont typeface="Wingdings" panose="05000000000000000000"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fontAlgn="base" latinLnBrk="0" hangingPunct="1">
              <a:spcBef>
                <a:spcPct val="0"/>
              </a:spcBef>
              <a:spcAft>
                <a:spcPts val="0"/>
              </a:spcAft>
              <a:buSzPct val="90000"/>
              <a:buFont typeface="Calibri" panose="020F050202020403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fontAlgn="base" latinLnBrk="0" hangingPunct="1">
              <a:spcBef>
                <a:spcPct val="0"/>
              </a:spcBef>
              <a:spcAft>
                <a:spcPts val="0"/>
              </a:spcAft>
              <a:buSzPct val="90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fontAlgn="base" latinLnBrk="0" hangingPunct="1">
              <a:spcBef>
                <a:spcPct val="0"/>
              </a:spcBef>
              <a:spcAft>
                <a:spcPts val="0"/>
              </a:spcAft>
              <a:buSzPct val="100000"/>
              <a:buFont typeface="Lucida Grande"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fontAlgn="base" latinLnBrk="0" hangingPunct="1">
              <a:spcBef>
                <a:spcPct val="0"/>
              </a:spcBef>
              <a:spcAft>
                <a:spcPts val="0"/>
              </a:spcAft>
              <a:buFont typeface="Arial" panose="020B0604020202020204" pitchFamily="34" charset="0"/>
              <a:buChar char="•"/>
              <a:tabLst>
                <a:tab pos="1200150" algn="l"/>
              </a:tabLst>
              <a:defRPr lang="en-US"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indent="-168275" defTabSz="914400"/>
            <a:r>
              <a:rPr lang="en-US" sz="1600" b="1" dirty="0">
                <a:solidFill>
                  <a:schemeClr val="accent3">
                    <a:lumMod val="75000"/>
                  </a:schemeClr>
                </a:solidFill>
              </a:rPr>
              <a:t>Verification list</a:t>
            </a:r>
            <a:endParaRPr lang="en-US" sz="1600" dirty="0">
              <a:solidFill>
                <a:schemeClr val="accent3">
                  <a:lumMod val="75000"/>
                </a:schemeClr>
              </a:solidFill>
            </a:endParaRPr>
          </a:p>
          <a:p>
            <a:pPr marL="285750" lvl="1" indent="-168275" defTabSz="914400"/>
            <a:r>
              <a:rPr lang="en-US" sz="1600" dirty="0"/>
              <a:t>Drawings</a:t>
            </a:r>
          </a:p>
          <a:p>
            <a:pPr marL="285750" lvl="1" indent="-168275" defTabSz="914400"/>
            <a:r>
              <a:rPr lang="en-US" sz="1600" dirty="0"/>
              <a:t>Metrology plans</a:t>
            </a:r>
          </a:p>
          <a:p>
            <a:pPr marL="285750" lvl="1" indent="-168275" defTabSz="914400"/>
            <a:r>
              <a:rPr lang="en-US" sz="1600" dirty="0"/>
              <a:t>Data/Specs</a:t>
            </a:r>
          </a:p>
          <a:p>
            <a:pPr marL="285750" lvl="1" indent="-168275" defTabSz="914400"/>
            <a:r>
              <a:rPr lang="en-US" sz="1600" dirty="0"/>
              <a:t>Assembly guides for deviations from standard procedures</a:t>
            </a:r>
          </a:p>
          <a:p>
            <a:pPr marL="285750" lvl="1" indent="-168275" defTabSz="914400"/>
            <a:r>
              <a:rPr lang="en-US" sz="1600" dirty="0"/>
              <a:t>Components available</a:t>
            </a:r>
            <a:endParaRPr lang="en-US" sz="2000" dirty="0"/>
          </a:p>
        </p:txBody>
      </p:sp>
      <p:grpSp>
        <p:nvGrpSpPr>
          <p:cNvPr id="123" name="Group 122">
            <a:extLst>
              <a:ext uri="{FF2B5EF4-FFF2-40B4-BE49-F238E27FC236}">
                <a16:creationId xmlns:a16="http://schemas.microsoft.com/office/drawing/2014/main" id="{BD03F55F-0660-42FF-96EC-A5A6E58E748C}"/>
              </a:ext>
            </a:extLst>
          </p:cNvPr>
          <p:cNvGrpSpPr/>
          <p:nvPr/>
        </p:nvGrpSpPr>
        <p:grpSpPr>
          <a:xfrm>
            <a:off x="4821899" y="4773003"/>
            <a:ext cx="3864901" cy="1614847"/>
            <a:chOff x="4821899" y="4773003"/>
            <a:chExt cx="3864901" cy="1614847"/>
          </a:xfrm>
        </p:grpSpPr>
        <p:cxnSp>
          <p:nvCxnSpPr>
            <p:cNvPr id="115" name="Connector: Elbow 114">
              <a:extLst>
                <a:ext uri="{FF2B5EF4-FFF2-40B4-BE49-F238E27FC236}">
                  <a16:creationId xmlns:a16="http://schemas.microsoft.com/office/drawing/2014/main" id="{9FEA9440-A965-475B-B516-9C9B9C644BD2}"/>
                </a:ext>
              </a:extLst>
            </p:cNvPr>
            <p:cNvCxnSpPr>
              <a:cxnSpLocks/>
              <a:stCxn id="103" idx="2"/>
            </p:cNvCxnSpPr>
            <p:nvPr/>
          </p:nvCxnSpPr>
          <p:spPr>
            <a:xfrm rot="5400000">
              <a:off x="6246215" y="3464921"/>
              <a:ext cx="742073" cy="3590706"/>
            </a:xfrm>
            <a:prstGeom prst="bentConnector2">
              <a:avLst/>
            </a:prstGeom>
            <a:ln w="28575">
              <a:solidFill>
                <a:schemeClr val="accent1">
                  <a:lumMod val="75000"/>
                </a:schemeClr>
              </a:solidFill>
              <a:prstDash val="dashDot"/>
              <a:tailEnd type="arrow"/>
            </a:ln>
          </p:spPr>
          <p:style>
            <a:lnRef idx="1">
              <a:schemeClr val="dk1"/>
            </a:lnRef>
            <a:fillRef idx="0">
              <a:schemeClr val="dk1"/>
            </a:fillRef>
            <a:effectRef idx="0">
              <a:schemeClr val="dk1"/>
            </a:effectRef>
            <a:fontRef idx="minor">
              <a:schemeClr val="tx1"/>
            </a:fontRef>
          </p:style>
        </p:cxnSp>
        <p:cxnSp>
          <p:nvCxnSpPr>
            <p:cNvPr id="118" name="Connector: Elbow 117">
              <a:extLst>
                <a:ext uri="{FF2B5EF4-FFF2-40B4-BE49-F238E27FC236}">
                  <a16:creationId xmlns:a16="http://schemas.microsoft.com/office/drawing/2014/main" id="{67A6CA47-A5EF-4F95-A5C1-7CE8978D67E4}"/>
                </a:ext>
              </a:extLst>
            </p:cNvPr>
            <p:cNvCxnSpPr>
              <a:cxnSpLocks/>
              <a:stCxn id="103" idx="2"/>
              <a:endCxn id="95" idx="2"/>
            </p:cNvCxnSpPr>
            <p:nvPr/>
          </p:nvCxnSpPr>
          <p:spPr>
            <a:xfrm rot="5400000" flipH="1">
              <a:off x="7381989" y="3858624"/>
              <a:ext cx="116235" cy="1944994"/>
            </a:xfrm>
            <a:prstGeom prst="bentConnector3">
              <a:avLst>
                <a:gd name="adj1" fmla="val -196671"/>
              </a:avLst>
            </a:prstGeom>
            <a:ln w="28575">
              <a:solidFill>
                <a:schemeClr val="accent1">
                  <a:lumMod val="75000"/>
                </a:schemeClr>
              </a:solidFill>
              <a:prstDash val="dashDot"/>
              <a:tailEnd type="arrow"/>
            </a:ln>
          </p:spPr>
          <p:style>
            <a:lnRef idx="1">
              <a:schemeClr val="dk1"/>
            </a:lnRef>
            <a:fillRef idx="0">
              <a:schemeClr val="dk1"/>
            </a:fillRef>
            <a:effectRef idx="0">
              <a:schemeClr val="dk1"/>
            </a:effectRef>
            <a:fontRef idx="minor">
              <a:schemeClr val="tx1"/>
            </a:fontRef>
          </p:style>
        </p:cxnSp>
        <p:sp>
          <p:nvSpPr>
            <p:cNvPr id="122" name="Content Placeholder 1">
              <a:extLst>
                <a:ext uri="{FF2B5EF4-FFF2-40B4-BE49-F238E27FC236}">
                  <a16:creationId xmlns:a16="http://schemas.microsoft.com/office/drawing/2014/main" id="{446C31E0-B1BD-47BB-A51F-7050FB25799C}"/>
                </a:ext>
              </a:extLst>
            </p:cNvPr>
            <p:cNvSpPr txBox="1">
              <a:spLocks/>
            </p:cNvSpPr>
            <p:nvPr/>
          </p:nvSpPr>
          <p:spPr bwMode="auto">
            <a:xfrm>
              <a:off x="5731402" y="5772610"/>
              <a:ext cx="2955398" cy="615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a:bodyPr>
            <a:lstStyle>
              <a:lvl1pPr marL="285750" indent="-228600" algn="l" rtl="0" eaLnBrk="1" fontAlgn="base" latinLnBrk="0" hangingPunct="1">
                <a:spcBef>
                  <a:spcPts val="1800"/>
                </a:spcBef>
                <a:spcAft>
                  <a:spcPts val="0"/>
                </a:spcAft>
                <a:buClr>
                  <a:srgbClr val="376092"/>
                </a:buClr>
                <a:buSzPct val="90000"/>
                <a:buFont typeface="Wingdings" panose="05000000000000000000" pitchFamily="2" charset="2"/>
                <a:buChar char="§"/>
                <a:defRPr kern="1200">
                  <a:solidFill>
                    <a:schemeClr val="tx1"/>
                  </a:solidFill>
                  <a:latin typeface="Calibri" panose="020F0502020204030204" pitchFamily="34" charset="0"/>
                  <a:ea typeface="+mn-ea"/>
                  <a:cs typeface="Calibri" panose="020F0502020204030204" pitchFamily="34" charset="0"/>
                </a:defRPr>
              </a:lvl1pPr>
              <a:lvl2pPr marL="628650" indent="-285750" algn="l" rtl="0" eaLnBrk="1" fontAlgn="base" latinLnBrk="0" hangingPunct="1">
                <a:spcBef>
                  <a:spcPct val="0"/>
                </a:spcBef>
                <a:spcAft>
                  <a:spcPts val="0"/>
                </a:spcAft>
                <a:buSzPct val="90000"/>
                <a:buFont typeface="Calibri" panose="020F0502020204030204" pitchFamily="34" charset="0"/>
                <a:buChar char="—"/>
                <a:defRPr kern="1200">
                  <a:solidFill>
                    <a:schemeClr val="tx1"/>
                  </a:solidFill>
                  <a:latin typeface="Calibri" panose="020F0502020204030204" pitchFamily="34" charset="0"/>
                  <a:ea typeface="+mn-ea"/>
                  <a:cs typeface="Calibri" panose="020F0502020204030204" pitchFamily="34" charset="0"/>
                </a:defRPr>
              </a:lvl2pPr>
              <a:lvl3pPr marL="800100" indent="-171450" algn="l" rtl="0" eaLnBrk="1" fontAlgn="base" latinLnBrk="0" hangingPunct="1">
                <a:spcBef>
                  <a:spcPct val="0"/>
                </a:spcBef>
                <a:spcAft>
                  <a:spcPts val="0"/>
                </a:spcAft>
                <a:buSzPct val="90000"/>
                <a:buFont typeface="Arial" panose="020B0604020202020204" pitchFamily="34" charset="0"/>
                <a:buChar char="•"/>
                <a:defRPr kern="1200">
                  <a:solidFill>
                    <a:schemeClr val="tx1"/>
                  </a:solidFill>
                  <a:latin typeface="Calibri" panose="020F0502020204030204" pitchFamily="34" charset="0"/>
                  <a:ea typeface="+mn-ea"/>
                  <a:cs typeface="Calibri" panose="020F0502020204030204" pitchFamily="34" charset="0"/>
                </a:defRPr>
              </a:lvl3pPr>
              <a:lvl4pPr marL="1028700" indent="-171450" algn="l" rtl="0" eaLnBrk="1" fontAlgn="base" latinLnBrk="0" hangingPunct="1">
                <a:spcBef>
                  <a:spcPct val="0"/>
                </a:spcBef>
                <a:spcAft>
                  <a:spcPts val="0"/>
                </a:spcAft>
                <a:buSzPct val="100000"/>
                <a:buFont typeface="Lucida Grande" pitchFamily="34" charset="0"/>
                <a:buChar char="–"/>
                <a:defRPr kern="1200">
                  <a:solidFill>
                    <a:schemeClr val="tx1"/>
                  </a:solidFill>
                  <a:latin typeface="Calibri" panose="020F0502020204030204" pitchFamily="34" charset="0"/>
                  <a:ea typeface="+mn-ea"/>
                  <a:cs typeface="Calibri" panose="020F0502020204030204" pitchFamily="34" charset="0"/>
                </a:defRPr>
              </a:lvl4pPr>
              <a:lvl5pPr marL="1257300" indent="-171450" algn="l" rtl="0" eaLnBrk="1" fontAlgn="base" latinLnBrk="0" hangingPunct="1">
                <a:spcBef>
                  <a:spcPct val="0"/>
                </a:spcBef>
                <a:spcAft>
                  <a:spcPts val="0"/>
                </a:spcAft>
                <a:buFont typeface="Arial" panose="020B0604020202020204" pitchFamily="34" charset="0"/>
                <a:buChar char="•"/>
                <a:tabLst>
                  <a:tab pos="1200150" algn="l"/>
                </a:tabLst>
                <a:defRPr lang="en-US" kern="1200">
                  <a:solidFill>
                    <a:schemeClr val="tx1"/>
                  </a:solidFill>
                  <a:latin typeface="Calibri" panose="020F0502020204030204" pitchFamily="34" charset="0"/>
                  <a:ea typeface="+mn-ea"/>
                  <a:cs typeface="Calibri" panose="020F050202020403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marL="117475" indent="0" defTabSz="914400">
                <a:buNone/>
              </a:pPr>
              <a:r>
                <a:rPr lang="en-US" sz="1600" b="1" dirty="0"/>
                <a:t>Lessons Learned are collected and fed back into the planning process</a:t>
              </a:r>
              <a:endParaRPr lang="en-US" sz="2000" dirty="0"/>
            </a:p>
          </p:txBody>
        </p:sp>
      </p:grpSp>
      <p:sp>
        <p:nvSpPr>
          <p:cNvPr id="30" name="TextBox 29">
            <a:extLst>
              <a:ext uri="{FF2B5EF4-FFF2-40B4-BE49-F238E27FC236}">
                <a16:creationId xmlns:a16="http://schemas.microsoft.com/office/drawing/2014/main" id="{0E07A6EA-CC98-44DF-8138-A79E139329C3}"/>
              </a:ext>
            </a:extLst>
          </p:cNvPr>
          <p:cNvSpPr txBox="1"/>
          <p:nvPr/>
        </p:nvSpPr>
        <p:spPr>
          <a:xfrm>
            <a:off x="3611222" y="1770080"/>
            <a:ext cx="749802" cy="235193"/>
          </a:xfrm>
          <a:prstGeom prst="rect">
            <a:avLst/>
          </a:prstGeom>
          <a:noFill/>
        </p:spPr>
        <p:txBody>
          <a:bodyPr wrap="square" rtlCol="0">
            <a:spAutoFit/>
          </a:bodyPr>
          <a:lstStyle/>
          <a:p>
            <a:pPr algn="ctr">
              <a:lnSpc>
                <a:spcPts val="1000"/>
              </a:lnSpc>
            </a:pPr>
            <a:r>
              <a:rPr lang="en-US" sz="1600" b="1" dirty="0"/>
              <a:t>~55%</a:t>
            </a:r>
          </a:p>
        </p:txBody>
      </p:sp>
      <p:sp>
        <p:nvSpPr>
          <p:cNvPr id="31" name="TextBox 30">
            <a:extLst>
              <a:ext uri="{FF2B5EF4-FFF2-40B4-BE49-F238E27FC236}">
                <a16:creationId xmlns:a16="http://schemas.microsoft.com/office/drawing/2014/main" id="{E26D1753-DEDD-4086-8418-98628267B6FB}"/>
              </a:ext>
            </a:extLst>
          </p:cNvPr>
          <p:cNvSpPr txBox="1"/>
          <p:nvPr/>
        </p:nvSpPr>
        <p:spPr>
          <a:xfrm>
            <a:off x="2018909" y="3939536"/>
            <a:ext cx="812821" cy="235193"/>
          </a:xfrm>
          <a:prstGeom prst="rect">
            <a:avLst/>
          </a:prstGeom>
          <a:noFill/>
        </p:spPr>
        <p:txBody>
          <a:bodyPr wrap="square" rtlCol="0">
            <a:spAutoFit/>
          </a:bodyPr>
          <a:lstStyle>
            <a:defPPr>
              <a:defRPr lang="en-US"/>
            </a:defPPr>
            <a:lvl1pPr algn="ctr">
              <a:lnSpc>
                <a:spcPts val="1000"/>
              </a:lnSpc>
              <a:defRPr sz="1600" b="1"/>
            </a:lvl1pPr>
          </a:lstStyle>
          <a:p>
            <a:r>
              <a:rPr lang="en-US" dirty="0"/>
              <a:t>~5%</a:t>
            </a:r>
          </a:p>
        </p:txBody>
      </p:sp>
      <p:sp>
        <p:nvSpPr>
          <p:cNvPr id="32" name="TextBox 31">
            <a:extLst>
              <a:ext uri="{FF2B5EF4-FFF2-40B4-BE49-F238E27FC236}">
                <a16:creationId xmlns:a16="http://schemas.microsoft.com/office/drawing/2014/main" id="{A64F626A-B92A-4233-87DD-FFA5C930F3A9}"/>
              </a:ext>
            </a:extLst>
          </p:cNvPr>
          <p:cNvSpPr txBox="1"/>
          <p:nvPr/>
        </p:nvSpPr>
        <p:spPr>
          <a:xfrm>
            <a:off x="3298599" y="3464318"/>
            <a:ext cx="1011626" cy="235193"/>
          </a:xfrm>
          <a:prstGeom prst="rect">
            <a:avLst/>
          </a:prstGeom>
          <a:noFill/>
        </p:spPr>
        <p:txBody>
          <a:bodyPr wrap="square" rtlCol="0">
            <a:spAutoFit/>
          </a:bodyPr>
          <a:lstStyle/>
          <a:p>
            <a:pPr algn="ctr">
              <a:lnSpc>
                <a:spcPts val="1000"/>
              </a:lnSpc>
            </a:pPr>
            <a:r>
              <a:rPr lang="en-US" sz="1600" b="1" dirty="0"/>
              <a:t>~40%</a:t>
            </a:r>
          </a:p>
        </p:txBody>
      </p:sp>
      <p:sp>
        <p:nvSpPr>
          <p:cNvPr id="33" name="TextBox 32">
            <a:extLst>
              <a:ext uri="{FF2B5EF4-FFF2-40B4-BE49-F238E27FC236}">
                <a16:creationId xmlns:a16="http://schemas.microsoft.com/office/drawing/2014/main" id="{67467427-A4BE-8143-98AF-7EA36B1B8148}"/>
              </a:ext>
            </a:extLst>
          </p:cNvPr>
          <p:cNvSpPr txBox="1"/>
          <p:nvPr/>
        </p:nvSpPr>
        <p:spPr>
          <a:xfrm>
            <a:off x="2702167" y="3974873"/>
            <a:ext cx="540900" cy="246862"/>
          </a:xfrm>
          <a:prstGeom prst="rect">
            <a:avLst/>
          </a:prstGeom>
          <a:noFill/>
        </p:spPr>
        <p:txBody>
          <a:bodyPr wrap="square" rtlCol="0">
            <a:spAutoFit/>
          </a:bodyPr>
          <a:lstStyle/>
          <a:p>
            <a:pPr algn="ctr">
              <a:lnSpc>
                <a:spcPts val="1000"/>
              </a:lnSpc>
            </a:pPr>
            <a:r>
              <a:rPr lang="en-US" b="1" dirty="0"/>
              <a:t>No</a:t>
            </a:r>
          </a:p>
        </p:txBody>
      </p:sp>
      <p:sp>
        <p:nvSpPr>
          <p:cNvPr id="35" name="TextBox 34">
            <a:extLst>
              <a:ext uri="{FF2B5EF4-FFF2-40B4-BE49-F238E27FC236}">
                <a16:creationId xmlns:a16="http://schemas.microsoft.com/office/drawing/2014/main" id="{852B7763-4D46-41A4-82F2-2F4B09359A34}"/>
              </a:ext>
            </a:extLst>
          </p:cNvPr>
          <p:cNvSpPr txBox="1"/>
          <p:nvPr/>
        </p:nvSpPr>
        <p:spPr>
          <a:xfrm>
            <a:off x="7913446" y="1280906"/>
            <a:ext cx="1159887" cy="523220"/>
          </a:xfrm>
          <a:prstGeom prst="rect">
            <a:avLst/>
          </a:prstGeom>
          <a:solidFill>
            <a:schemeClr val="bg2">
              <a:lumMod val="90000"/>
            </a:schemeClr>
          </a:solidFill>
          <a:ln>
            <a:noFill/>
          </a:ln>
        </p:spPr>
        <p:txBody>
          <a:bodyPr wrap="square" rtlCol="0">
            <a:spAutoFit/>
          </a:bodyPr>
          <a:lstStyle>
            <a:defPPr>
              <a:defRPr lang="en-US"/>
            </a:defPPr>
            <a:lvl1pPr>
              <a:defRPr sz="1200" b="1"/>
            </a:lvl1pPr>
          </a:lstStyle>
          <a:p>
            <a:r>
              <a:rPr lang="en-US" sz="1400" dirty="0"/>
              <a:t>Hash </a:t>
            </a:r>
          </a:p>
          <a:p>
            <a:r>
              <a:rPr lang="en-US" sz="1400" b="0" dirty="0"/>
              <a:t>Friday, 9:10</a:t>
            </a:r>
          </a:p>
        </p:txBody>
      </p:sp>
    </p:spTree>
    <p:extLst>
      <p:ext uri="{BB962C8B-B14F-4D97-AF65-F5344CB8AC3E}">
        <p14:creationId xmlns:p14="http://schemas.microsoft.com/office/powerpoint/2010/main" val="5755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4" grpId="0"/>
      <p:bldP spid="35"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2015_PPT_UNC_V8.2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015_PPT_UNC_DS_V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bwMode="auto">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lin ang="16200000" scaled="1"/>
          <a:tileRect/>
        </a:gradFill>
        <a:ln>
          <a:solidFill>
            <a:schemeClr val="accent1">
              <a:lumMod val="75000"/>
            </a:schemeClr>
          </a:solidFill>
          <a:headEnd/>
          <a:tailEnd/>
        </a:ln>
      </a:spPr>
      <a:bodyPr rtlCol="0" anchor="b">
        <a:prstTxWarp prst="textNoShape">
          <a:avLst/>
        </a:prstTxWarp>
      </a:bodyPr>
      <a:lstStyle>
        <a:defPPr algn="ctr">
          <a:spcBef>
            <a:spcPct val="0"/>
          </a:spcBef>
          <a:defRPr sz="1600" dirty="0">
            <a:solidFill>
              <a:srgbClr val="000000"/>
            </a:solidFill>
          </a:defRPr>
        </a:defPPr>
      </a:lstStyle>
      <a:style>
        <a:lnRef idx="1">
          <a:schemeClr val="accent1"/>
        </a:lnRef>
        <a:fillRef idx="2">
          <a:schemeClr val="accent1"/>
        </a:fillRef>
        <a:effectRef idx="1">
          <a:schemeClr val="accent1"/>
        </a:effectRef>
        <a:fontRef idx="minor">
          <a:schemeClr val="dk1"/>
        </a:fontRef>
      </a:style>
    </a:spDef>
    <a:lnDef>
      <a:spPr>
        <a:ln w="28575" cmpd="sng">
          <a:solidFill>
            <a:schemeClr val="accent1">
              <a:lumMod val="7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5" id="{8D61C7CF-5F29-8C46-B857-1022ABB96075}" vid="{8A5A4048-A3FD-404D-8CFB-71DCD4DE04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2015_PPT_UNC_V8.28</Template>
  <TotalTime>14204</TotalTime>
  <Words>1758</Words>
  <Application>Microsoft Office PowerPoint</Application>
  <PresentationFormat>On-screen Show (4:3)</PresentationFormat>
  <Paragraphs>198</Paragraphs>
  <Slides>17</Slides>
  <Notes>17</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17</vt:i4>
      </vt:variant>
    </vt:vector>
  </HeadingPairs>
  <TitlesOfParts>
    <vt:vector size="24" baseType="lpstr">
      <vt:lpstr>Arial</vt:lpstr>
      <vt:lpstr>Calibri</vt:lpstr>
      <vt:lpstr>Lucida Grande</vt:lpstr>
      <vt:lpstr>Wingdings</vt:lpstr>
      <vt:lpstr>Wingdings 2</vt:lpstr>
      <vt:lpstr>2015_PPT_UNC_V8.28</vt:lpstr>
      <vt:lpstr>2015_PPT_UNC_DS_V2</vt:lpstr>
      <vt:lpstr>Overview of Target Production Planning Efforts for the National Ignition Facility (NIF)</vt:lpstr>
      <vt:lpstr>PowerPoint Presentation</vt:lpstr>
      <vt:lpstr>We build a large variety of target platforms each year and the complexity continues to increase</vt:lpstr>
      <vt:lpstr>NIF targets are complex and have to be assembled and metrologized with extreme precision</vt:lpstr>
      <vt:lpstr>With the variety and complexity of targets coming through the production line in parallel, target assembly could easily look like this. </vt:lpstr>
      <vt:lpstr>Ideally, an assembly line is streamlined and product flows quickly through the line</vt:lpstr>
      <vt:lpstr>Target assembly looks more like this, with many different paths a target can take, and twists and turns along the way</vt:lpstr>
      <vt:lpstr>PowerPoint Presentation</vt:lpstr>
      <vt:lpstr>About a month before the target assembly start date, we begin detailed assembly plans and reviews based on a graded approach </vt:lpstr>
      <vt:lpstr>PowerPoint Presentation</vt:lpstr>
      <vt:lpstr>PowerPoint Presentation</vt:lpstr>
      <vt:lpstr>Target assembly failures are also evaluated so we know how many “contingency” targets we should put in the plan</vt:lpstr>
      <vt:lpstr>Target assembly problems are tallied so we know where to focus improvement efforts</vt:lpstr>
      <vt:lpstr>Target assembly effort hours are monitored and help us evaluate production and understand capacity</vt:lpstr>
      <vt:lpstr>Number of days the target is completed before the shot date (Float) is also closely monitored </vt:lpstr>
      <vt:lpstr>Strategic planning and continual monitoring of production is essential for successful target production</vt:lpstr>
      <vt:lpstr>PowerPoint Presentation</vt:lpstr>
    </vt:vector>
  </TitlesOfParts>
  <Company>LLNL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  Should not exceed two lines</dc:title>
  <dc:creator>Stadermann, Michael</dc:creator>
  <cp:lastModifiedBy>Butlin, Becky</cp:lastModifiedBy>
  <cp:revision>372</cp:revision>
  <cp:lastPrinted>2019-04-10T18:29:13Z</cp:lastPrinted>
  <dcterms:created xsi:type="dcterms:W3CDTF">2015-10-26T02:02:52Z</dcterms:created>
  <dcterms:modified xsi:type="dcterms:W3CDTF">2019-04-12T19:53:46Z</dcterms:modified>
</cp:coreProperties>
</file>