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x-msvideo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26.jpg" ContentType="image/jp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47"/>
  </p:notesMasterIdLst>
  <p:handoutMasterIdLst>
    <p:handoutMasterId r:id="rId48"/>
  </p:handoutMasterIdLst>
  <p:sldIdLst>
    <p:sldId id="256" r:id="rId5"/>
    <p:sldId id="260" r:id="rId6"/>
    <p:sldId id="262" r:id="rId7"/>
    <p:sldId id="263" r:id="rId8"/>
    <p:sldId id="264" r:id="rId9"/>
    <p:sldId id="266" r:id="rId10"/>
    <p:sldId id="267" r:id="rId11"/>
    <p:sldId id="268" r:id="rId12"/>
    <p:sldId id="265" r:id="rId13"/>
    <p:sldId id="269" r:id="rId14"/>
    <p:sldId id="270" r:id="rId15"/>
    <p:sldId id="271" r:id="rId16"/>
    <p:sldId id="272" r:id="rId17"/>
    <p:sldId id="258" r:id="rId18"/>
    <p:sldId id="259" r:id="rId19"/>
    <p:sldId id="273" r:id="rId20"/>
    <p:sldId id="276" r:id="rId21"/>
    <p:sldId id="277" r:id="rId22"/>
    <p:sldId id="298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91" r:id="rId32"/>
    <p:sldId id="292" r:id="rId33"/>
    <p:sldId id="295" r:id="rId34"/>
    <p:sldId id="299" r:id="rId35"/>
    <p:sldId id="296" r:id="rId36"/>
    <p:sldId id="300" r:id="rId37"/>
    <p:sldId id="297" r:id="rId38"/>
    <p:sldId id="294" r:id="rId39"/>
    <p:sldId id="293" r:id="rId40"/>
    <p:sldId id="274" r:id="rId41"/>
    <p:sldId id="275" r:id="rId42"/>
    <p:sldId id="286" r:id="rId43"/>
    <p:sldId id="287" r:id="rId44"/>
    <p:sldId id="288" r:id="rId45"/>
    <p:sldId id="289" r:id="rId46"/>
  </p:sldIdLst>
  <p:sldSz cx="12188825" cy="6858000"/>
  <p:notesSz cx="6858000" cy="9144000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 Section" id="{3C417657-FDC5-D54D-A4B2-463EF91E7439}">
          <p14:sldIdLst>
            <p14:sldId id="256"/>
            <p14:sldId id="260"/>
            <p14:sldId id="262"/>
          </p14:sldIdLst>
        </p14:section>
        <p14:section name="Motivate--Plasma Accelerators" id="{F276D90A-959E-244F-9974-6A6CA74A9A65}">
          <p14:sldIdLst>
            <p14:sldId id="263"/>
            <p14:sldId id="264"/>
            <p14:sldId id="266"/>
            <p14:sldId id="267"/>
            <p14:sldId id="268"/>
            <p14:sldId id="265"/>
            <p14:sldId id="269"/>
            <p14:sldId id="270"/>
            <p14:sldId id="271"/>
          </p14:sldIdLst>
        </p14:section>
        <p14:section name="Gas Jet" id="{E6FD4DAA-227E-1542-9064-583294A80748}">
          <p14:sldIdLst>
            <p14:sldId id="272"/>
            <p14:sldId id="258"/>
            <p14:sldId id="259"/>
            <p14:sldId id="273"/>
            <p14:sldId id="276"/>
            <p14:sldId id="277"/>
            <p14:sldId id="298"/>
            <p14:sldId id="278"/>
            <p14:sldId id="279"/>
            <p14:sldId id="280"/>
          </p14:sldIdLst>
        </p14:section>
        <p14:section name="Plasma Lens" id="{58952E97-76C7-8246-BBB0-6E884931D0D1}">
          <p14:sldIdLst>
            <p14:sldId id="281"/>
            <p14:sldId id="282"/>
            <p14:sldId id="283"/>
            <p14:sldId id="284"/>
            <p14:sldId id="285"/>
            <p14:sldId id="291"/>
            <p14:sldId id="292"/>
            <p14:sldId id="295"/>
            <p14:sldId id="299"/>
            <p14:sldId id="296"/>
            <p14:sldId id="300"/>
          </p14:sldIdLst>
        </p14:section>
        <p14:section name="Conclusion" id="{AD0C85C0-AA36-2D46-9EA9-337DD08B2374}">
          <p14:sldIdLst>
            <p14:sldId id="297"/>
            <p14:sldId id="294"/>
            <p14:sldId id="293"/>
          </p14:sldIdLst>
        </p14:section>
        <p14:section name="Backup" id="{3C233F74-A0A6-084F-8D7A-CB270D5C697F}">
          <p14:sldIdLst>
            <p14:sldId id="274"/>
            <p14:sldId id="275"/>
            <p14:sldId id="286"/>
            <p14:sldId id="287"/>
            <p14:sldId id="288"/>
            <p14:sldId id="28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81FF"/>
    <a:srgbClr val="ADB2DC"/>
    <a:srgbClr val="133478"/>
    <a:srgbClr val="FF2F92"/>
    <a:srgbClr val="EAE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A15C55-8517-42AA-B614-E9B94910E39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1" autoAdjust="0"/>
    <p:restoredTop sz="85800"/>
  </p:normalViewPr>
  <p:slideViewPr>
    <p:cSldViewPr snapToGrid="0" snapToObjects="1">
      <p:cViewPr varScale="1">
        <p:scale>
          <a:sx n="88" d="100"/>
          <a:sy n="88" d="100"/>
        </p:scale>
        <p:origin x="269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>
      <p:cViewPr varScale="1">
        <p:scale>
          <a:sx n="144" d="100"/>
          <a:sy n="144" d="100"/>
        </p:scale>
        <p:origin x="440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4E0218-1E62-444C-9E76-2880F86D52C8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1971F-232A-9D4A-9296-BBFB6740E9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87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1F5C8-F12F-0243-953C-A82776D5FACB}" type="datetimeFigureOut">
              <a:rPr lang="en-US" smtClean="0"/>
              <a:t>4/26/2019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386F4C-2B88-2749-ACE0-07DD5F33F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33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04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667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154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4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1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26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294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052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66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88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50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372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Talking Points:</a:t>
            </a:r>
            <a:r>
              <a:rPr lang="en-US" baseline="0" dirty="0"/>
              <a:t> </a:t>
            </a: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-Recent breakthroughs</a:t>
            </a:r>
            <a:r>
              <a:rPr lang="en-US" baseline="0" dirty="0"/>
              <a:t>: undulators in synchrotron light sources and x-FEL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-These relativistic-electron-beam-based x-ray sources boast impressive performance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-Require dedicated, kilometer-scale, permanent accelerators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-Size makes it nearly impossible to incorporate them into OMEGA, NIF, and other large-scale laser facilities that are being used for ICF/HEDS research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-Real need to demonstrate the fundamental science of new methods of x-ray generation that might lead to intense, directional x-rays beams in the 20-80 </a:t>
            </a:r>
            <a:r>
              <a:rPr lang="en-US" dirty="0" err="1"/>
              <a:t>keV</a:t>
            </a:r>
            <a:r>
              <a:rPr lang="en-US" dirty="0"/>
              <a:t> range in the near term and in the &gt; 1 MeV range in the long term.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79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1908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74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2096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53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23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386F4C-2B88-2749-ACE0-07DD5F33FA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54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-3848661" y="3807912"/>
            <a:ext cx="3690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defaulsx</a:t>
            </a:r>
            <a:endParaRPr lang="en-US" sz="1600" b="1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CB29B47-F6CA-774A-ABC6-F1CC6F49C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560832"/>
            <a:ext cx="10969943" cy="329184"/>
          </a:xfrm>
        </p:spPr>
        <p:txBody>
          <a:bodyPr lIns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DBD4AC-543C-5F40-8581-E3DD00985443}"/>
              </a:ext>
            </a:extLst>
          </p:cNvPr>
          <p:cNvSpPr txBox="1"/>
          <p:nvPr userDrawn="1"/>
        </p:nvSpPr>
        <p:spPr>
          <a:xfrm>
            <a:off x="609442" y="5758248"/>
            <a:ext cx="4790462" cy="551931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endParaRPr lang="en-US" sz="1600" b="1" dirty="0">
              <a:cs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D42D87-C8E7-F24B-8B16-79AC91C4B460}"/>
              </a:ext>
            </a:extLst>
          </p:cNvPr>
          <p:cNvSpPr txBox="1"/>
          <p:nvPr userDrawn="1"/>
        </p:nvSpPr>
        <p:spPr>
          <a:xfrm>
            <a:off x="6788922" y="5971625"/>
            <a:ext cx="4790462" cy="338554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/>
            <a:endParaRPr lang="en-US" sz="1600" b="1" dirty="0"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9A844-4FAA-1443-B052-BCAC4D9EAF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441" y="5251835"/>
            <a:ext cx="5153025" cy="1012825"/>
          </a:xfrm>
        </p:spPr>
        <p:txBody>
          <a:bodyPr anchor="b" anchorCtr="0"/>
          <a:lstStyle>
            <a:lvl1pPr marL="0" indent="0">
              <a:spcBef>
                <a:spcPts val="100"/>
              </a:spcBef>
              <a:buNone/>
              <a:defRPr/>
            </a:lvl1pPr>
            <a:lvl2pPr marL="459202" indent="0">
              <a:buNone/>
              <a:defRPr/>
            </a:lvl2pPr>
            <a:lvl3pPr marL="918403" indent="0">
              <a:buNone/>
              <a:defRPr/>
            </a:lvl3pPr>
            <a:lvl4pPr marL="1369142" indent="0">
              <a:buNone/>
              <a:defRPr/>
            </a:lvl4pPr>
            <a:lvl5pPr marL="1828343" indent="0">
              <a:buNone/>
              <a:defRPr/>
            </a:lvl5pPr>
          </a:lstStyle>
          <a:p>
            <a:r>
              <a:rPr lang="en-US" sz="1600" b="1" dirty="0">
                <a:cs typeface="Arial" charset="0"/>
              </a:rPr>
              <a:t>University of Rochester</a:t>
            </a:r>
          </a:p>
          <a:p>
            <a:r>
              <a:rPr lang="en-US" sz="1600" b="1" dirty="0">
                <a:cs typeface="Arial" charset="0"/>
              </a:rPr>
              <a:t>Laboratory for Laser Energetics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77FF418-EEDF-834C-A09A-A4E5F2A6DE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26359" y="5251835"/>
            <a:ext cx="5153025" cy="1012825"/>
          </a:xfrm>
        </p:spPr>
        <p:txBody>
          <a:bodyPr anchor="b" anchorCtr="0"/>
          <a:lstStyle>
            <a:lvl1pPr marL="0" indent="0" algn="r">
              <a:spcBef>
                <a:spcPts val="100"/>
              </a:spcBef>
              <a:buNone/>
              <a:defRPr/>
            </a:lvl1pPr>
            <a:lvl2pPr marL="459202" indent="0">
              <a:buNone/>
              <a:defRPr/>
            </a:lvl2pPr>
            <a:lvl3pPr marL="918403" indent="0">
              <a:buNone/>
              <a:defRPr/>
            </a:lvl3pPr>
            <a:lvl4pPr marL="1369142" indent="0">
              <a:buNone/>
              <a:defRPr/>
            </a:lvl4pPr>
            <a:lvl5pPr marL="1828343" indent="0">
              <a:buNone/>
              <a:defRPr/>
            </a:lvl5pPr>
          </a:lstStyle>
          <a:p>
            <a:pPr algn="r"/>
            <a:r>
              <a:rPr lang="en-US" sz="1600" b="1" dirty="0">
                <a:cs typeface="Arial" charset="0"/>
              </a:rPr>
              <a:t>Meeting</a:t>
            </a:r>
          </a:p>
          <a:p>
            <a:pPr algn="r"/>
            <a:r>
              <a:rPr lang="en-US" sz="1600" b="1" dirty="0">
                <a:cs typeface="Arial" charset="0"/>
              </a:rPr>
              <a:t>Location</a:t>
            </a:r>
          </a:p>
          <a:p>
            <a:pPr algn="r"/>
            <a:r>
              <a:rPr lang="en-US" sz="1600" b="1" dirty="0">
                <a:cs typeface="Arial" charset="0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labora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5005B2-72D9-8F4F-AD23-F2289D61B1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0535" y="1725628"/>
            <a:ext cx="9124950" cy="54311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100"/>
              </a:spcBef>
              <a:buNone/>
              <a:defRPr sz="1500">
                <a:solidFill>
                  <a:schemeClr val="tx1"/>
                </a:solidFill>
              </a:defRPr>
            </a:lvl1pPr>
            <a:lvl2pPr marL="459202" indent="0" algn="ctr">
              <a:buNone/>
              <a:defRPr/>
            </a:lvl2pPr>
            <a:lvl3pPr marL="918403" indent="0" algn="ctr">
              <a:buNone/>
              <a:defRPr/>
            </a:lvl3pPr>
            <a:lvl4pPr marL="1369142" indent="0" algn="ctr">
              <a:buNone/>
              <a:defRPr/>
            </a:lvl4pPr>
            <a:lvl5pPr marL="1828343" indent="0" algn="ctr">
              <a:buNone/>
              <a:defRPr/>
            </a:lvl5pPr>
          </a:lstStyle>
          <a:p>
            <a:pPr lvl="0"/>
            <a:r>
              <a:rPr lang="en-US" dirty="0"/>
              <a:t>Name, Name, and Name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94BA66-7589-D047-8CF0-9A8B736187CA}"/>
              </a:ext>
            </a:extLst>
          </p:cNvPr>
          <p:cNvSpPr txBox="1"/>
          <p:nvPr userDrawn="1"/>
        </p:nvSpPr>
        <p:spPr>
          <a:xfrm>
            <a:off x="518986" y="674736"/>
            <a:ext cx="20217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200" b="1" dirty="0">
                <a:solidFill>
                  <a:schemeClr val="tx2"/>
                </a:solidFill>
              </a:rPr>
              <a:t>Collaborators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986759" y="5885727"/>
            <a:ext cx="3710641" cy="250918"/>
          </a:xfrm>
        </p:spPr>
        <p:txBody>
          <a:bodyPr>
            <a:noAutofit/>
          </a:bodyPr>
          <a:lstStyle>
            <a:lvl1pPr marL="0" indent="0">
              <a:buNone/>
              <a:tabLst>
                <a:tab pos="53975" algn="l"/>
                <a:tab pos="115888" algn="l"/>
              </a:tabLst>
              <a:defRPr sz="800"/>
            </a:lvl1pPr>
            <a:lvl2pPr marL="0" indent="0">
              <a:buNone/>
              <a:tabLst>
                <a:tab pos="53975" algn="l"/>
                <a:tab pos="115888" algn="l"/>
              </a:tabLst>
              <a:defRPr sz="800"/>
            </a:lvl2pPr>
            <a:lvl3pPr marL="918403" indent="0">
              <a:buNone/>
              <a:tabLst>
                <a:tab pos="53975" algn="l"/>
                <a:tab pos="115888" algn="l"/>
              </a:tabLst>
              <a:defRPr sz="800"/>
            </a:lvl3pPr>
            <a:lvl4pPr marL="1369142" indent="0">
              <a:buNone/>
              <a:tabLst>
                <a:tab pos="53975" algn="l"/>
                <a:tab pos="115888" algn="l"/>
              </a:tabLst>
              <a:defRPr sz="800"/>
            </a:lvl4pPr>
            <a:lvl5pPr marL="1828343" indent="0">
              <a:buNone/>
              <a:tabLst>
                <a:tab pos="53975" algn="l"/>
                <a:tab pos="115888" algn="l"/>
              </a:tabLst>
              <a:defRPr sz="800"/>
            </a:lvl5pPr>
          </a:lstStyle>
          <a:p>
            <a:pPr lvl="1"/>
            <a:r>
              <a:rPr lang="en-US" dirty="0"/>
              <a:t>*	To add</a:t>
            </a:r>
            <a:r>
              <a:rPr lang="en-US" sz="800" b="1" dirty="0"/>
              <a:t> reference template to your page, go to Insert &gt; Header</a:t>
            </a:r>
            <a:r>
              <a:rPr lang="en-US" sz="800" b="1" baseline="0" dirty="0"/>
              <a:t> and Footer &gt; 	Check Footer &gt; Press APPLY, NOT APPLY ALL</a:t>
            </a:r>
            <a:endParaRPr lang="en-US" dirty="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E696D12C-CCDA-C849-A3DE-93F143B50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07950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66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10969943" cy="3274816"/>
          </a:xfrm>
        </p:spPr>
        <p:txBody>
          <a:bodyPr/>
          <a:lstStyle>
            <a:lvl2pPr marL="766042" indent="-308956"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578D64-8A76-214B-AB34-0AE4ACC764CD}"/>
              </a:ext>
            </a:extLst>
          </p:cNvPr>
          <p:cNvSpPr/>
          <p:nvPr userDrawn="1"/>
        </p:nvSpPr>
        <p:spPr>
          <a:xfrm>
            <a:off x="609441" y="120152"/>
            <a:ext cx="1182316" cy="338554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</a:rPr>
              <a:t>Summary</a:t>
            </a:r>
            <a:endParaRPr lang="en-US" sz="16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B5E729-FFE8-4A43-B14D-6C50DF9EF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670560"/>
            <a:ext cx="10969943" cy="3291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9A1A3BF-7AFD-B54C-92F5-87CE9BF4CD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1549" y="5406686"/>
            <a:ext cx="5165725" cy="357021"/>
          </a:xfrm>
          <a:solidFill>
            <a:schemeClr val="tx2"/>
          </a:solidFill>
        </p:spPr>
        <p:txBody>
          <a:bodyPr lIns="36576" tIns="36576" rIns="36576" bIns="73152" anchor="ctr" anchorCtr="0">
            <a:spAutoFit/>
          </a:bodyPr>
          <a:lstStyle>
            <a:lvl1pPr marL="0" indent="0" algn="ctr">
              <a:spcBef>
                <a:spcPts val="25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Highlight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986759" y="5885727"/>
            <a:ext cx="3710641" cy="250918"/>
          </a:xfrm>
        </p:spPr>
        <p:txBody>
          <a:bodyPr>
            <a:noAutofit/>
          </a:bodyPr>
          <a:lstStyle>
            <a:lvl1pPr marL="0" indent="0">
              <a:buNone/>
              <a:tabLst>
                <a:tab pos="53975" algn="l"/>
                <a:tab pos="115888" algn="l"/>
              </a:tabLst>
              <a:defRPr sz="800"/>
            </a:lvl1pPr>
            <a:lvl2pPr marL="0" indent="0">
              <a:buNone/>
              <a:tabLst>
                <a:tab pos="53975" algn="l"/>
                <a:tab pos="115888" algn="l"/>
              </a:tabLst>
              <a:defRPr sz="800"/>
            </a:lvl2pPr>
            <a:lvl3pPr marL="918403" indent="0">
              <a:buNone/>
              <a:tabLst>
                <a:tab pos="53975" algn="l"/>
                <a:tab pos="115888" algn="l"/>
              </a:tabLst>
              <a:defRPr sz="800"/>
            </a:lvl3pPr>
            <a:lvl4pPr marL="1369142" indent="0">
              <a:buNone/>
              <a:tabLst>
                <a:tab pos="53975" algn="l"/>
                <a:tab pos="115888" algn="l"/>
              </a:tabLst>
              <a:defRPr sz="800"/>
            </a:lvl4pPr>
            <a:lvl5pPr marL="1828343" indent="0">
              <a:buNone/>
              <a:tabLst>
                <a:tab pos="53975" algn="l"/>
                <a:tab pos="115888" algn="l"/>
              </a:tabLst>
              <a:defRPr sz="800"/>
            </a:lvl5pPr>
          </a:lstStyle>
          <a:p>
            <a:pPr lvl="1"/>
            <a:r>
              <a:rPr lang="en-US" dirty="0"/>
              <a:t>*	To add</a:t>
            </a:r>
            <a:r>
              <a:rPr lang="en-US" sz="800" b="1" dirty="0"/>
              <a:t> reference template to your page, go to Insert &gt; Header</a:t>
            </a:r>
            <a:r>
              <a:rPr lang="en-US" sz="800" b="1" baseline="0" dirty="0"/>
              <a:t> and Footer &gt; 	Check Footer &gt; Press APPLY, NOT APPLY ALL</a:t>
            </a:r>
            <a:endParaRPr lang="en-US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493B0CFE-6159-F448-9C0A-AD7AEC6DAA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07950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238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10969943" cy="3274816"/>
          </a:xfrm>
        </p:spPr>
        <p:txBody>
          <a:bodyPr/>
          <a:lstStyle>
            <a:lvl2pPr marL="766042" indent="-308956"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B843D8F-EA12-284B-873C-633CDB69E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DF3C786-C6AA-3746-96B5-8AAC31350A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1549" y="5406686"/>
            <a:ext cx="5165725" cy="357021"/>
          </a:xfrm>
          <a:solidFill>
            <a:schemeClr val="tx2"/>
          </a:solidFill>
        </p:spPr>
        <p:txBody>
          <a:bodyPr lIns="36576" tIns="36576" rIns="36576" bIns="73152" anchor="ctr" anchorCtr="0">
            <a:spAutoFit/>
          </a:bodyPr>
          <a:lstStyle>
            <a:lvl1pPr marL="0" indent="0" algn="ctr">
              <a:spcBef>
                <a:spcPts val="25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Highlight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986759" y="5885727"/>
            <a:ext cx="3710641" cy="250918"/>
          </a:xfrm>
        </p:spPr>
        <p:txBody>
          <a:bodyPr>
            <a:noAutofit/>
          </a:bodyPr>
          <a:lstStyle>
            <a:lvl1pPr marL="0" indent="0">
              <a:buNone/>
              <a:tabLst>
                <a:tab pos="53975" algn="l"/>
                <a:tab pos="115888" algn="l"/>
              </a:tabLst>
              <a:defRPr sz="800"/>
            </a:lvl1pPr>
            <a:lvl2pPr marL="0" indent="0">
              <a:buNone/>
              <a:tabLst>
                <a:tab pos="53975" algn="l"/>
                <a:tab pos="115888" algn="l"/>
              </a:tabLst>
              <a:defRPr sz="800"/>
            </a:lvl2pPr>
            <a:lvl3pPr marL="918403" indent="0">
              <a:buNone/>
              <a:tabLst>
                <a:tab pos="53975" algn="l"/>
                <a:tab pos="115888" algn="l"/>
              </a:tabLst>
              <a:defRPr sz="800"/>
            </a:lvl3pPr>
            <a:lvl4pPr marL="1369142" indent="0">
              <a:buNone/>
              <a:tabLst>
                <a:tab pos="53975" algn="l"/>
                <a:tab pos="115888" algn="l"/>
              </a:tabLst>
              <a:defRPr sz="800"/>
            </a:lvl4pPr>
            <a:lvl5pPr marL="1828343" indent="0">
              <a:buNone/>
              <a:tabLst>
                <a:tab pos="53975" algn="l"/>
                <a:tab pos="115888" algn="l"/>
              </a:tabLst>
              <a:defRPr sz="800"/>
            </a:lvl5pPr>
          </a:lstStyle>
          <a:p>
            <a:pPr lvl="1"/>
            <a:r>
              <a:rPr lang="en-US" dirty="0"/>
              <a:t>*	To add</a:t>
            </a:r>
            <a:r>
              <a:rPr lang="en-US" sz="800" b="1" dirty="0"/>
              <a:t> reference template to your page, go to Insert &gt; Header</a:t>
            </a:r>
            <a:r>
              <a:rPr lang="en-US" sz="800" b="1" baseline="0" dirty="0"/>
              <a:t> and Footer &gt; 	Check Footer &gt; Press APPLY, NOT APPLY ALL</a:t>
            </a:r>
            <a:endParaRPr lang="en-US" dirty="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2391039F-AA53-224A-8966-45C3EE2805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07950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2747963"/>
            <a:ext cx="10360501" cy="136207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36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52A25C4A-B334-804A-AC03-5E09AAA21B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07950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10511949" cy="1680209"/>
          </a:xfrm>
        </p:spPr>
        <p:txBody>
          <a:bodyPr/>
          <a:lstStyle>
            <a:lvl2pPr marL="766042" indent="-308956"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358378B-F6FC-514F-BC41-AE8CE7C2D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4914F9-3910-E444-ACF2-060B35909E9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442" y="122238"/>
            <a:ext cx="2282040" cy="339725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 anchor="ctr" anchorCtr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986759" y="5885727"/>
            <a:ext cx="3710641" cy="250918"/>
          </a:xfrm>
        </p:spPr>
        <p:txBody>
          <a:bodyPr>
            <a:noAutofit/>
          </a:bodyPr>
          <a:lstStyle>
            <a:lvl1pPr marL="0" indent="0">
              <a:buNone/>
              <a:tabLst>
                <a:tab pos="53975" algn="l"/>
                <a:tab pos="115888" algn="l"/>
              </a:tabLst>
              <a:defRPr sz="800"/>
            </a:lvl1pPr>
            <a:lvl2pPr marL="0" indent="0">
              <a:buNone/>
              <a:tabLst>
                <a:tab pos="53975" algn="l"/>
                <a:tab pos="115888" algn="l"/>
              </a:tabLst>
              <a:defRPr sz="800"/>
            </a:lvl2pPr>
            <a:lvl3pPr marL="918403" indent="0">
              <a:buNone/>
              <a:tabLst>
                <a:tab pos="53975" algn="l"/>
                <a:tab pos="115888" algn="l"/>
              </a:tabLst>
              <a:defRPr sz="800"/>
            </a:lvl3pPr>
            <a:lvl4pPr marL="1369142" indent="0">
              <a:buNone/>
              <a:tabLst>
                <a:tab pos="53975" algn="l"/>
                <a:tab pos="115888" algn="l"/>
              </a:tabLst>
              <a:defRPr sz="800"/>
            </a:lvl4pPr>
            <a:lvl5pPr marL="1828343" indent="0">
              <a:buNone/>
              <a:tabLst>
                <a:tab pos="53975" algn="l"/>
                <a:tab pos="115888" algn="l"/>
              </a:tabLst>
              <a:defRPr sz="800"/>
            </a:lvl5pPr>
          </a:lstStyle>
          <a:p>
            <a:pPr lvl="1"/>
            <a:r>
              <a:rPr lang="en-US" dirty="0"/>
              <a:t>*	To add</a:t>
            </a:r>
            <a:r>
              <a:rPr lang="en-US" sz="800" b="1" dirty="0"/>
              <a:t> reference template to your page, go to Insert &gt; Header</a:t>
            </a:r>
            <a:r>
              <a:rPr lang="en-US" sz="800" b="1" baseline="0" dirty="0"/>
              <a:t> and Footer &gt; 	Check Footer &gt; Press APPLY, NOT APPLY ALL</a:t>
            </a:r>
            <a:endParaRPr lang="en-US" dirty="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D59B78C-CECC-2844-BDE3-1FF48E0D4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07950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13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igures ac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C91A4-9757-5842-8174-3EE5305EF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E0FD6C-150D-4F41-B9BB-17F3A43448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4891" y="1490103"/>
            <a:ext cx="5031153" cy="440056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 vert="horz" anchor="ctr" anchorCtr="0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818C851-AC1A-F44C-ACCF-EA2371E42C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64195" y="1490103"/>
            <a:ext cx="5031153" cy="440056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 vert="horz" anchor="ctr" anchorCtr="0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A12DC971-A1D5-1349-A5DB-617EF2F960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1549" y="5406686"/>
            <a:ext cx="5165725" cy="357021"/>
          </a:xfrm>
          <a:solidFill>
            <a:schemeClr val="tx2"/>
          </a:solidFill>
        </p:spPr>
        <p:txBody>
          <a:bodyPr lIns="36576" tIns="36576" rIns="36576" bIns="73152" anchor="ctr" anchorCtr="0">
            <a:spAutoFit/>
          </a:bodyPr>
          <a:lstStyle>
            <a:lvl1pPr marL="0" indent="0" algn="ctr">
              <a:spcBef>
                <a:spcPts val="25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Highlight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A85CBA-654F-5B41-8ED4-DC6E84CE9ED8}"/>
              </a:ext>
            </a:extLst>
          </p:cNvPr>
          <p:cNvSpPr/>
          <p:nvPr userDrawn="1"/>
        </p:nvSpPr>
        <p:spPr>
          <a:xfrm>
            <a:off x="834891" y="2015661"/>
            <a:ext cx="5031153" cy="323544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D8F0C1-0479-4F43-B8FD-2FE4A6D775A5}"/>
              </a:ext>
            </a:extLst>
          </p:cNvPr>
          <p:cNvSpPr/>
          <p:nvPr userDrawn="1"/>
        </p:nvSpPr>
        <p:spPr>
          <a:xfrm>
            <a:off x="6062498" y="2015661"/>
            <a:ext cx="5031153" cy="323544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986759" y="5885727"/>
            <a:ext cx="3710641" cy="250918"/>
          </a:xfrm>
        </p:spPr>
        <p:txBody>
          <a:bodyPr>
            <a:noAutofit/>
          </a:bodyPr>
          <a:lstStyle>
            <a:lvl1pPr marL="0" indent="0">
              <a:buNone/>
              <a:tabLst>
                <a:tab pos="53975" algn="l"/>
                <a:tab pos="115888" algn="l"/>
              </a:tabLst>
              <a:defRPr sz="800"/>
            </a:lvl1pPr>
            <a:lvl2pPr marL="0" indent="0">
              <a:buNone/>
              <a:tabLst>
                <a:tab pos="53975" algn="l"/>
                <a:tab pos="115888" algn="l"/>
              </a:tabLst>
              <a:defRPr sz="800"/>
            </a:lvl2pPr>
            <a:lvl3pPr marL="918403" indent="0">
              <a:buNone/>
              <a:tabLst>
                <a:tab pos="53975" algn="l"/>
                <a:tab pos="115888" algn="l"/>
              </a:tabLst>
              <a:defRPr sz="800"/>
            </a:lvl3pPr>
            <a:lvl4pPr marL="1369142" indent="0">
              <a:buNone/>
              <a:tabLst>
                <a:tab pos="53975" algn="l"/>
                <a:tab pos="115888" algn="l"/>
              </a:tabLst>
              <a:defRPr sz="800"/>
            </a:lvl4pPr>
            <a:lvl5pPr marL="1828343" indent="0">
              <a:buNone/>
              <a:tabLst>
                <a:tab pos="53975" algn="l"/>
                <a:tab pos="115888" algn="l"/>
              </a:tabLst>
              <a:defRPr sz="800"/>
            </a:lvl5pPr>
          </a:lstStyle>
          <a:p>
            <a:pPr lvl="1"/>
            <a:r>
              <a:rPr lang="en-US" dirty="0"/>
              <a:t>*	To add</a:t>
            </a:r>
            <a:r>
              <a:rPr lang="en-US" sz="800" b="1" dirty="0"/>
              <a:t> reference template to your page, go to Insert &gt; Header</a:t>
            </a:r>
            <a:r>
              <a:rPr lang="en-US" sz="800" b="1" baseline="0" dirty="0"/>
              <a:t> and Footer &gt; 	Check Footer &gt; Press APPLY, NOT APPLY ALL</a:t>
            </a:r>
            <a:endParaRPr lang="en-US" dirty="0"/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5C3726E7-8538-3246-BABC-A1546AA025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07950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072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igures acro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C91A4-9757-5842-8174-3EE5305EF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E0FD6C-150D-4F41-B9BB-17F3A43448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647" y="1727279"/>
            <a:ext cx="3521075" cy="307975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 vert="horz" anchor="ctr" anchorCtr="0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818C851-AC1A-F44C-ACCF-EA2371E42C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1331" y="1727279"/>
            <a:ext cx="3521075" cy="307975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 vert="horz" anchor="ctr" anchorCtr="0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2A64AA5-6BAE-2142-9EBC-6EF34B8B90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58309" y="1727279"/>
            <a:ext cx="3521075" cy="307975"/>
          </a:xfrm>
          <a:solidFill>
            <a:schemeClr val="tx2"/>
          </a:solidFill>
          <a:ln>
            <a:solidFill>
              <a:schemeClr val="tx1"/>
            </a:solidFill>
          </a:ln>
        </p:spPr>
        <p:txBody>
          <a:bodyPr vert="horz" anchor="ctr" anchorCtr="0"/>
          <a:lstStyle>
            <a:lvl1pPr marL="0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1pPr>
            <a:lvl2pPr marL="45920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2pPr>
            <a:lvl3pPr marL="91840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3pPr>
            <a:lvl4pPr marL="1369142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4pPr>
            <a:lvl5pPr marL="1828343" indent="0" algn="ctr">
              <a:buNone/>
              <a:defRPr>
                <a:ln>
                  <a:noFill/>
                </a:ln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Heading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F5D3474-F209-C144-8433-B7C44F14F9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11549" y="5406686"/>
            <a:ext cx="5165725" cy="357021"/>
          </a:xfrm>
          <a:solidFill>
            <a:schemeClr val="tx2"/>
          </a:solidFill>
        </p:spPr>
        <p:txBody>
          <a:bodyPr lIns="36576" tIns="36576" rIns="36576" bIns="73152" anchor="ctr" anchorCtr="0">
            <a:spAutoFit/>
          </a:bodyPr>
          <a:lstStyle>
            <a:lvl1pPr marL="0" indent="0" algn="ctr">
              <a:spcBef>
                <a:spcPts val="25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Highlight text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E5808FC-A356-DD4F-A2E3-FF1947EC0F60}"/>
              </a:ext>
            </a:extLst>
          </p:cNvPr>
          <p:cNvSpPr/>
          <p:nvPr userDrawn="1"/>
        </p:nvSpPr>
        <p:spPr>
          <a:xfrm>
            <a:off x="607216" y="2125206"/>
            <a:ext cx="3516781" cy="25303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BF00E68-494B-F649-A13F-F29CCE017DF1}"/>
              </a:ext>
            </a:extLst>
          </p:cNvPr>
          <p:cNvSpPr/>
          <p:nvPr userDrawn="1"/>
        </p:nvSpPr>
        <p:spPr>
          <a:xfrm>
            <a:off x="4335625" y="2125206"/>
            <a:ext cx="3516781" cy="25303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3824B2-3C69-CB4E-9DE0-E2CE303ECFCA}"/>
              </a:ext>
            </a:extLst>
          </p:cNvPr>
          <p:cNvSpPr/>
          <p:nvPr userDrawn="1"/>
        </p:nvSpPr>
        <p:spPr>
          <a:xfrm>
            <a:off x="8060455" y="2125206"/>
            <a:ext cx="3516781" cy="253035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986759" y="5885727"/>
            <a:ext cx="3710641" cy="250918"/>
          </a:xfrm>
        </p:spPr>
        <p:txBody>
          <a:bodyPr>
            <a:noAutofit/>
          </a:bodyPr>
          <a:lstStyle>
            <a:lvl1pPr marL="0" indent="0">
              <a:buNone/>
              <a:tabLst>
                <a:tab pos="53975" algn="l"/>
                <a:tab pos="115888" algn="l"/>
              </a:tabLst>
              <a:defRPr sz="800"/>
            </a:lvl1pPr>
            <a:lvl2pPr marL="0" indent="0">
              <a:buNone/>
              <a:tabLst>
                <a:tab pos="53975" algn="l"/>
                <a:tab pos="115888" algn="l"/>
              </a:tabLst>
              <a:defRPr sz="800"/>
            </a:lvl2pPr>
            <a:lvl3pPr marL="918403" indent="0">
              <a:buNone/>
              <a:tabLst>
                <a:tab pos="53975" algn="l"/>
                <a:tab pos="115888" algn="l"/>
              </a:tabLst>
              <a:defRPr sz="800"/>
            </a:lvl3pPr>
            <a:lvl4pPr marL="1369142" indent="0">
              <a:buNone/>
              <a:tabLst>
                <a:tab pos="53975" algn="l"/>
                <a:tab pos="115888" algn="l"/>
              </a:tabLst>
              <a:defRPr sz="800"/>
            </a:lvl4pPr>
            <a:lvl5pPr marL="1828343" indent="0">
              <a:buNone/>
              <a:tabLst>
                <a:tab pos="53975" algn="l"/>
                <a:tab pos="115888" algn="l"/>
              </a:tabLst>
              <a:defRPr sz="800"/>
            </a:lvl5pPr>
          </a:lstStyle>
          <a:p>
            <a:pPr lvl="1"/>
            <a:r>
              <a:rPr lang="en-US" dirty="0"/>
              <a:t>*	To add</a:t>
            </a:r>
            <a:r>
              <a:rPr lang="en-US" sz="800" b="1" dirty="0"/>
              <a:t> reference template to your page, go to Insert &gt; Header</a:t>
            </a:r>
            <a:r>
              <a:rPr lang="en-US" sz="800" b="1" baseline="0" dirty="0"/>
              <a:t> and Footer &gt; 	Check Footer &gt; Press APPLY, NOT APPLY ALL</a:t>
            </a:r>
            <a:endParaRPr lang="en-US" dirty="0"/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B7E95794-8AAF-EB40-8050-198D254848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07950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825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" y="1600201"/>
            <a:ext cx="10969943" cy="3274816"/>
          </a:xfrm>
        </p:spPr>
        <p:txBody>
          <a:bodyPr/>
          <a:lstStyle>
            <a:lvl2pPr marL="766042" indent="-308956"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578D64-8A76-214B-AB34-0AE4ACC764CD}"/>
              </a:ext>
            </a:extLst>
          </p:cNvPr>
          <p:cNvSpPr/>
          <p:nvPr userDrawn="1"/>
        </p:nvSpPr>
        <p:spPr>
          <a:xfrm>
            <a:off x="609440" y="120152"/>
            <a:ext cx="2387759" cy="338554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altLang="en-US" sz="1600" b="1" dirty="0">
                <a:solidFill>
                  <a:schemeClr val="bg1"/>
                </a:solidFill>
              </a:rPr>
              <a:t>Summary/Conclusions</a:t>
            </a:r>
            <a:endParaRPr lang="en-US" sz="1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0B07C5-CF90-7040-8D51-2787801C5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670560"/>
            <a:ext cx="10969943" cy="32918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72557DD-2B5D-8F46-99C0-193AC08761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11549" y="5406686"/>
            <a:ext cx="5165725" cy="357021"/>
          </a:xfrm>
          <a:solidFill>
            <a:schemeClr val="tx2"/>
          </a:solidFill>
        </p:spPr>
        <p:txBody>
          <a:bodyPr lIns="36576" tIns="36576" rIns="36576" bIns="73152" anchor="ctr" anchorCtr="0">
            <a:spAutoFit/>
          </a:bodyPr>
          <a:lstStyle>
            <a:lvl1pPr marL="0" indent="0" algn="ctr">
              <a:spcBef>
                <a:spcPts val="25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Highlight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7986759" y="5885727"/>
            <a:ext cx="3710641" cy="250918"/>
          </a:xfrm>
        </p:spPr>
        <p:txBody>
          <a:bodyPr>
            <a:noAutofit/>
          </a:bodyPr>
          <a:lstStyle>
            <a:lvl1pPr marL="0" indent="0">
              <a:buNone/>
              <a:tabLst>
                <a:tab pos="53975" algn="l"/>
                <a:tab pos="115888" algn="l"/>
              </a:tabLst>
              <a:defRPr sz="800"/>
            </a:lvl1pPr>
            <a:lvl2pPr marL="0" indent="0">
              <a:buNone/>
              <a:tabLst>
                <a:tab pos="53975" algn="l"/>
                <a:tab pos="115888" algn="l"/>
              </a:tabLst>
              <a:defRPr sz="800"/>
            </a:lvl2pPr>
            <a:lvl3pPr marL="918403" indent="0">
              <a:buNone/>
              <a:tabLst>
                <a:tab pos="53975" algn="l"/>
                <a:tab pos="115888" algn="l"/>
              </a:tabLst>
              <a:defRPr sz="800"/>
            </a:lvl3pPr>
            <a:lvl4pPr marL="1369142" indent="0">
              <a:buNone/>
              <a:tabLst>
                <a:tab pos="53975" algn="l"/>
                <a:tab pos="115888" algn="l"/>
              </a:tabLst>
              <a:defRPr sz="800"/>
            </a:lvl4pPr>
            <a:lvl5pPr marL="1828343" indent="0">
              <a:buNone/>
              <a:tabLst>
                <a:tab pos="53975" algn="l"/>
                <a:tab pos="115888" algn="l"/>
              </a:tabLst>
              <a:defRPr sz="800"/>
            </a:lvl5pPr>
          </a:lstStyle>
          <a:p>
            <a:pPr lvl="1"/>
            <a:r>
              <a:rPr lang="en-US" dirty="0"/>
              <a:t>*	To add</a:t>
            </a:r>
            <a:r>
              <a:rPr lang="en-US" sz="800" b="1" dirty="0"/>
              <a:t> reference template to your page, go to Insert &gt; Header</a:t>
            </a:r>
            <a:r>
              <a:rPr lang="en-US" sz="800" b="1" baseline="0" dirty="0"/>
              <a:t> and Footer &gt; 	Check Footer &gt; Press APPLY, NOT APPLY ALL</a:t>
            </a:r>
            <a:endParaRPr lang="en-US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7BBD8E8A-922A-A247-895F-B972BE7498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07950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527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6419088"/>
            <a:ext cx="12188825" cy="438912"/>
          </a:xfrm>
          <a:prstGeom prst="rect">
            <a:avLst/>
          </a:prstGeom>
          <a:gradFill>
            <a:gsLst>
              <a:gs pos="11000">
                <a:schemeClr val="bg1"/>
              </a:gs>
              <a:gs pos="99000">
                <a:schemeClr val="accent4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19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UR_standard_color.eps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5" y="6535928"/>
            <a:ext cx="1456223" cy="296509"/>
          </a:xfrm>
          <a:prstGeom prst="rect">
            <a:avLst/>
          </a:prstGeom>
        </p:spPr>
      </p:pic>
      <p:pic>
        <p:nvPicPr>
          <p:cNvPr id="9" name="Picture 8" descr="LLE logo blue.eps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1" y="1086575"/>
            <a:ext cx="10982639" cy="316051"/>
          </a:xfrm>
          <a:prstGeom prst="rect">
            <a:avLst/>
          </a:prstGeom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9649486" y="6391275"/>
            <a:ext cx="2539339" cy="457200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457200" rtl="0" eaLnBrk="1" latinLnBrk="0" hangingPunct="1">
              <a:defRPr sz="800" b="1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A0CC95-8D22-4307-B251-54A7F8C2A0FA}" type="slidenum">
              <a:rPr lang="en-US" sz="1066" smtClean="0">
                <a:solidFill>
                  <a:schemeClr val="bg1"/>
                </a:solidFill>
              </a:rPr>
              <a:pPr/>
              <a:t>‹#›</a:t>
            </a:fld>
            <a:endParaRPr lang="en-US" sz="1066" dirty="0">
              <a:solidFill>
                <a:schemeClr val="bg1"/>
              </a:solidFill>
            </a:endParaRPr>
          </a:p>
        </p:txBody>
      </p:sp>
      <p:sp>
        <p:nvSpPr>
          <p:cNvPr id="6" name="Title Placeholder 5">
            <a:extLst>
              <a:ext uri="{FF2B5EF4-FFF2-40B4-BE49-F238E27FC236}">
                <a16:creationId xmlns:a16="http://schemas.microsoft.com/office/drawing/2014/main" id="{65F2A043-C959-BC46-8696-3C29580BC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560832"/>
            <a:ext cx="10969943" cy="32918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41ECCA-ABA6-FB49-AA5C-1037C1B755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04777" y="6011186"/>
            <a:ext cx="3474607" cy="366183"/>
          </a:xfrm>
          <a:prstGeom prst="rect">
            <a:avLst/>
          </a:prstGeom>
          <a:ln w="3175" cmpd="sng">
            <a:noFill/>
            <a:prstDash val="solid"/>
          </a:ln>
        </p:spPr>
        <p:txBody>
          <a:bodyPr vert="horz" lIns="0" tIns="0" rIns="0" bIns="0" rtlCol="0" anchor="b" anchorCtr="0"/>
          <a:lstStyle>
            <a:lvl1pPr marL="0" indent="0" algn="l">
              <a:tabLst>
                <a:tab pos="74613" algn="r"/>
                <a:tab pos="111125" algn="l"/>
              </a:tabLst>
              <a:defRPr sz="800" b="1">
                <a:solidFill>
                  <a:schemeClr val="tx1"/>
                </a:solidFill>
              </a:defRPr>
            </a:lvl1pPr>
          </a:lstStyle>
          <a:p>
            <a:r>
              <a:rPr lang="en-US"/>
              <a:t>____________</a:t>
            </a:r>
          </a:p>
          <a:p>
            <a:r>
              <a:rPr lang="en-US"/>
              <a:t>	*	First reference</a:t>
            </a:r>
          </a:p>
          <a:p>
            <a:r>
              <a:rPr lang="en-US"/>
              <a:t>	**	Second reference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Third reference</a:t>
            </a:r>
          </a:p>
          <a:p>
            <a:r>
              <a:rPr lang="en-US" baseline="30000">
                <a:cs typeface="Arial"/>
              </a:rPr>
              <a:t>	‡</a:t>
            </a:r>
            <a:r>
              <a:rPr lang="en-US">
                <a:cs typeface="Arial"/>
              </a:rPr>
              <a:t>	Fourth 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74" r:id="rId2"/>
    <p:sldLayoutId id="2147493469" r:id="rId3"/>
    <p:sldLayoutId id="2147493457" r:id="rId4"/>
    <p:sldLayoutId id="2147493458" r:id="rId5"/>
    <p:sldLayoutId id="2147493471" r:id="rId6"/>
    <p:sldLayoutId id="2147493473" r:id="rId7"/>
    <p:sldLayoutId id="2147493472" r:id="rId8"/>
    <p:sldLayoutId id="2147493470" r:id="rId9"/>
  </p:sldLayoutIdLst>
  <p:hf sldNum="0" hdr="0" dt="0"/>
  <p:txStyles>
    <p:titleStyle>
      <a:lvl1pPr algn="l" defTabSz="609448" rtl="0" eaLnBrk="1" latinLnBrk="0" hangingPunct="1">
        <a:spcBef>
          <a:spcPct val="0"/>
        </a:spcBef>
        <a:buNone/>
        <a:defRPr sz="22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2608" indent="-302608" algn="l" defTabSz="609448" rtl="0" eaLnBrk="1" latinLnBrk="0" hangingPunct="1">
        <a:spcBef>
          <a:spcPts val="1200"/>
        </a:spcBef>
        <a:buFont typeface="Lucida Grande"/>
        <a:buChar char="•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59694" indent="-300492" algn="l" defTabSz="609448" rtl="0" eaLnBrk="1" latinLnBrk="0" hangingPunct="1">
        <a:lnSpc>
          <a:spcPct val="100000"/>
        </a:lnSpc>
        <a:spcBef>
          <a:spcPts val="533"/>
        </a:spcBef>
        <a:buFont typeface="Arial"/>
        <a:buChar char="－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indent="-300492" algn="l" defTabSz="609448" rtl="0" eaLnBrk="1" latinLnBrk="0" hangingPunct="1">
        <a:spcBef>
          <a:spcPts val="267"/>
        </a:spcBef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78098" indent="-308956" algn="l" defTabSz="609448" rtl="0" eaLnBrk="1" latinLnBrk="0" hangingPunct="1">
        <a:lnSpc>
          <a:spcPct val="100000"/>
        </a:lnSpc>
        <a:spcBef>
          <a:spcPts val="0"/>
        </a:spcBef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137299" indent="-308956" algn="l" defTabSz="609448" rtl="0" eaLnBrk="1" latinLnBrk="0" hangingPunct="1">
        <a:lnSpc>
          <a:spcPct val="100000"/>
        </a:lnSpc>
        <a:spcBef>
          <a:spcPts val="0"/>
        </a:spcBef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2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409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857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5" indent="-304724" algn="l" defTabSz="609448" rtl="0" eaLnBrk="1" latinLnBrk="0" hangingPunct="1">
        <a:spcBef>
          <a:spcPct val="20000"/>
        </a:spcBef>
        <a:buFont typeface="Arial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4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95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0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238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6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609448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  <p15:guide id="5" orient="horz" pos="784" userDrawn="1">
          <p15:clr>
            <a:srgbClr val="F26B43"/>
          </p15:clr>
        </p15:guide>
        <p15:guide id="6" orient="horz" pos="1008" userDrawn="1">
          <p15:clr>
            <a:srgbClr val="F26B43"/>
          </p15:clr>
        </p15:guide>
        <p15:guide id="7" orient="horz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avi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avi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2D320-4831-304E-A633-6BA0DEF6F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Targets for </a:t>
            </a:r>
            <a:r>
              <a:rPr lang="en-US" dirty="0" err="1"/>
              <a:t>Underdense</a:t>
            </a:r>
            <a:r>
              <a:rPr lang="en-US" dirty="0"/>
              <a:t> Plasma Studies</a:t>
            </a:r>
            <a:br>
              <a:rPr lang="en-US" dirty="0"/>
            </a:br>
            <a:r>
              <a:rPr lang="en-US" dirty="0"/>
              <a:t>at the Laboratory for Laser Energetics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0C74A3-EC7F-9B4A-BEFF-8BE6DCC5C96C}"/>
              </a:ext>
            </a:extLst>
          </p:cNvPr>
          <p:cNvSpPr txBox="1"/>
          <p:nvPr/>
        </p:nvSpPr>
        <p:spPr>
          <a:xfrm>
            <a:off x="618777" y="5494639"/>
            <a:ext cx="5335172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en-US" sz="1600" b="1" dirty="0">
                <a:cs typeface="Arial" charset="0"/>
              </a:rPr>
              <a:t>J. L. Shaw</a:t>
            </a:r>
          </a:p>
          <a:p>
            <a:r>
              <a:rPr lang="en-US" sz="1600" b="1" dirty="0">
                <a:cs typeface="Arial" charset="0"/>
              </a:rPr>
              <a:t>University of Rochester</a:t>
            </a:r>
          </a:p>
          <a:p>
            <a:r>
              <a:rPr lang="en-US" sz="1600" b="1" dirty="0">
                <a:cs typeface="Arial" charset="0"/>
              </a:rPr>
              <a:t>Laboratory for Laser Energetics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373CDD-C295-B74E-A108-C9CA127F28BC}"/>
              </a:ext>
            </a:extLst>
          </p:cNvPr>
          <p:cNvSpPr txBox="1"/>
          <p:nvPr/>
        </p:nvSpPr>
        <p:spPr>
          <a:xfrm>
            <a:off x="6125865" y="5494638"/>
            <a:ext cx="5471943" cy="73866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algn="r"/>
            <a:r>
              <a:rPr lang="en-US" sz="1600" b="1" dirty="0">
                <a:cs typeface="Arial" charset="0"/>
              </a:rPr>
              <a:t>Target Fabrication Meeting</a:t>
            </a:r>
          </a:p>
          <a:p>
            <a:pPr algn="r"/>
            <a:r>
              <a:rPr lang="en-US" sz="1600" b="1" dirty="0">
                <a:cs typeface="Arial" charset="0"/>
              </a:rPr>
              <a:t>Annapolis, MD</a:t>
            </a:r>
          </a:p>
          <a:p>
            <a:pPr algn="r"/>
            <a:r>
              <a:rPr lang="en-US" sz="1600" b="1" dirty="0">
                <a:cs typeface="Arial" charset="0"/>
              </a:rPr>
              <a:t>23–26 April 2019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C45CE89-6FF5-0940-9833-0D6915961219}"/>
              </a:ext>
            </a:extLst>
          </p:cNvPr>
          <p:cNvGrpSpPr/>
          <p:nvPr/>
        </p:nvGrpSpPr>
        <p:grpSpPr>
          <a:xfrm>
            <a:off x="1861782" y="1446817"/>
            <a:ext cx="8528166" cy="4095001"/>
            <a:chOff x="1870363" y="1446817"/>
            <a:chExt cx="8672433" cy="416427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095FE8D-BB1D-A241-82F5-852C4A4207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4013"/>
            <a:stretch/>
          </p:blipFill>
          <p:spPr>
            <a:xfrm>
              <a:off x="1870363" y="1524801"/>
              <a:ext cx="3431533" cy="340150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D0BF01A-1F14-8948-B9E2-CFDF72DB93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412"/>
            <a:stretch/>
          </p:blipFill>
          <p:spPr>
            <a:xfrm>
              <a:off x="5602496" y="1446817"/>
              <a:ext cx="4940300" cy="41642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937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Can we put SLAC in your hand?</a:t>
            </a:r>
            <a:br>
              <a:rPr lang="en-US" dirty="0"/>
            </a:b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CF901-7624-F249-A864-B0165C72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US" dirty="0"/>
              <a:t>____________</a:t>
            </a:r>
          </a:p>
          <a:p>
            <a:pPr algn="r"/>
            <a:r>
              <a:rPr lang="en-US" dirty="0" err="1"/>
              <a:t>rf</a:t>
            </a:r>
            <a:r>
              <a:rPr lang="en-US" dirty="0"/>
              <a:t>: radio frequency</a:t>
            </a:r>
          </a:p>
          <a:p>
            <a:pPr algn="r"/>
            <a:r>
              <a:rPr lang="en-US" dirty="0"/>
              <a:t>http://www-</a:t>
            </a:r>
            <a:r>
              <a:rPr lang="en-US" dirty="0" err="1"/>
              <a:t>group.slac.stanford.edu</a:t>
            </a:r>
            <a:r>
              <a:rPr lang="en-US" dirty="0"/>
              <a:t>/com/images/gallery/general-</a:t>
            </a:r>
            <a:r>
              <a:rPr lang="en-US" dirty="0" err="1"/>
              <a:t>lab.htm</a:t>
            </a:r>
            <a:endParaRPr lang="en-US" dirty="0"/>
          </a:p>
        </p:txBody>
      </p:sp>
      <p:pic>
        <p:nvPicPr>
          <p:cNvPr id="7" name="Picture 4" descr="https://www.lsstcorp.org/sites/default/files/slac-aerial.jpg">
            <a:extLst>
              <a:ext uri="{FF2B5EF4-FFF2-40B4-BE49-F238E27FC236}">
                <a16:creationId xmlns:a16="http://schemas.microsoft.com/office/drawing/2014/main" id="{1CC4DA5E-E8CC-AD43-B256-531569A1B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318" y="1415002"/>
            <a:ext cx="7671650" cy="425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B480D2-F7C3-084F-B8FC-59DEB84D182B}"/>
              </a:ext>
            </a:extLst>
          </p:cNvPr>
          <p:cNvSpPr txBox="1"/>
          <p:nvPr/>
        </p:nvSpPr>
        <p:spPr>
          <a:xfrm>
            <a:off x="2312318" y="1528213"/>
            <a:ext cx="10754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SLAC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F595D8-710A-9842-BFE8-A0F87D35C4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8" b="100000" l="38493" r="100000">
                        <a14:foregroundMark x1="52928" y1="38741" x2="52928" y2="38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84" r="11877"/>
          <a:stretch/>
        </p:blipFill>
        <p:spPr>
          <a:xfrm rot="5400000">
            <a:off x="7181594" y="3388751"/>
            <a:ext cx="2282796" cy="332195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767439B-38BC-3843-8765-EBC5B9C67D5D}"/>
              </a:ext>
            </a:extLst>
          </p:cNvPr>
          <p:cNvSpPr/>
          <p:nvPr/>
        </p:nvSpPr>
        <p:spPr>
          <a:xfrm>
            <a:off x="8248739" y="3100251"/>
            <a:ext cx="1714095" cy="808077"/>
          </a:xfrm>
          <a:prstGeom prst="rect">
            <a:avLst/>
          </a:prstGeom>
          <a:solidFill>
            <a:srgbClr val="E515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Swap 10 to 20 m of </a:t>
            </a:r>
            <a:r>
              <a:rPr lang="en-US" sz="1400" b="1" dirty="0" err="1">
                <a:solidFill>
                  <a:schemeClr val="bg1"/>
                </a:solidFill>
              </a:rPr>
              <a:t>rf</a:t>
            </a:r>
            <a:r>
              <a:rPr lang="en-US" sz="1400" b="1" dirty="0">
                <a:solidFill>
                  <a:schemeClr val="bg1"/>
                </a:solidFill>
              </a:rPr>
              <a:t> cavities for &lt; 1 mm of plasma 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096B70A-1602-E641-B555-E794993FCFF7}"/>
              </a:ext>
            </a:extLst>
          </p:cNvPr>
          <p:cNvCxnSpPr>
            <a:cxnSpLocks/>
            <a:stCxn id="20" idx="4"/>
          </p:cNvCxnSpPr>
          <p:nvPr/>
        </p:nvCxnSpPr>
        <p:spPr>
          <a:xfrm>
            <a:off x="6985034" y="3194501"/>
            <a:ext cx="1263705" cy="1008097"/>
          </a:xfrm>
          <a:prstGeom prst="straightConnector1">
            <a:avLst/>
          </a:prstGeom>
          <a:ln w="57150">
            <a:solidFill>
              <a:srgbClr val="E5157A"/>
            </a:solidFill>
            <a:tailEnd type="stealth" w="lg" len="lg"/>
          </a:ln>
          <a:scene3d>
            <a:camera prst="orthographicFront"/>
            <a:lightRig rig="threePt" dir="t"/>
          </a:scene3d>
          <a:sp3d contour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D5FE43C2-FAC4-DE4A-88B3-0C5A4113CF15}"/>
              </a:ext>
            </a:extLst>
          </p:cNvPr>
          <p:cNvSpPr/>
          <p:nvPr/>
        </p:nvSpPr>
        <p:spPr>
          <a:xfrm rot="19839331">
            <a:off x="6572682" y="2905232"/>
            <a:ext cx="673225" cy="309100"/>
          </a:xfrm>
          <a:prstGeom prst="ellipse">
            <a:avLst/>
          </a:prstGeom>
          <a:solidFill>
            <a:srgbClr val="FF2F92">
              <a:alpha val="47000"/>
            </a:srgbClr>
          </a:solidFill>
          <a:ln w="57150">
            <a:solidFill>
              <a:srgbClr val="FF2F9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56E72C-8621-474A-9D85-B0FFD6AC6D86}"/>
              </a:ext>
            </a:extLst>
          </p:cNvPr>
          <p:cNvSpPr txBox="1">
            <a:spLocks/>
          </p:cNvSpPr>
          <p:nvPr/>
        </p:nvSpPr>
        <p:spPr>
          <a:xfrm>
            <a:off x="2312317" y="5782491"/>
            <a:ext cx="2129054" cy="4904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500" b="1" u="sng" dirty="0" err="1"/>
              <a:t>SLAC</a:t>
            </a:r>
            <a:endParaRPr lang="en-US" sz="1500" b="1" u="sng" dirty="0"/>
          </a:p>
          <a:p>
            <a:pPr algn="ctr" fontAlgn="auto">
              <a:spcAft>
                <a:spcPts val="0"/>
              </a:spcAft>
              <a:defRPr/>
            </a:pPr>
            <a:r>
              <a:rPr lang="en-US" sz="1300" b="1" dirty="0"/>
              <a:t>Gradient: 10 to 20 MV/m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EDA81AC-5DCF-3741-825D-4685E4E39F5C}"/>
              </a:ext>
            </a:extLst>
          </p:cNvPr>
          <p:cNvSpPr txBox="1">
            <a:spLocks/>
          </p:cNvSpPr>
          <p:nvPr/>
        </p:nvSpPr>
        <p:spPr>
          <a:xfrm>
            <a:off x="4506876" y="5782491"/>
            <a:ext cx="2033259" cy="490431"/>
          </a:xfrm>
          <a:prstGeom prst="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500" b="1" u="sng" dirty="0"/>
              <a:t>Plasma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1300" b="1" dirty="0"/>
              <a:t>Gradient: 40+ </a:t>
            </a:r>
            <a:r>
              <a:rPr lang="en-US" sz="1300" b="1" dirty="0" err="1"/>
              <a:t>GV</a:t>
            </a:r>
            <a:r>
              <a:rPr lang="en-US" sz="1300" b="1" dirty="0"/>
              <a:t>/m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BD2D6200-AA2E-A348-9CDD-963DC47F2EB1}"/>
              </a:ext>
            </a:extLst>
          </p:cNvPr>
          <p:cNvSpPr txBox="1">
            <a:spLocks/>
          </p:cNvSpPr>
          <p:nvPr/>
        </p:nvSpPr>
        <p:spPr>
          <a:xfrm>
            <a:off x="761841" y="713232"/>
            <a:ext cx="10969943" cy="329184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algn="l" defTabSz="609448" rtl="0" eaLnBrk="1" latinLnBrk="0" hangingPunct="1">
              <a:spcBef>
                <a:spcPct val="0"/>
              </a:spcBef>
              <a:buNone/>
              <a:defRPr sz="22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06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49C311A-D09A-B24B-AF6E-A0B6FCF9A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</a:t>
            </a:r>
            <a:r>
              <a:rPr lang="en-US" dirty="0" smtClean="0"/>
              <a:t>Principle</a:t>
            </a:r>
            <a:r>
              <a:rPr lang="en-US" dirty="0"/>
              <a:t>: </a:t>
            </a:r>
            <a:r>
              <a:rPr lang="en-US" dirty="0" smtClean="0"/>
              <a:t>Laser </a:t>
            </a:r>
            <a:r>
              <a:rPr lang="en-US" dirty="0"/>
              <a:t>W</a:t>
            </a:r>
            <a:r>
              <a:rPr lang="en-US" dirty="0" smtClean="0"/>
              <a:t>akefield </a:t>
            </a:r>
            <a:r>
              <a:rPr lang="en-US" dirty="0"/>
              <a:t>A</a:t>
            </a:r>
            <a:r>
              <a:rPr lang="en-US" dirty="0" smtClean="0"/>
              <a:t>cceleration </a:t>
            </a:r>
            <a:r>
              <a:rPr lang="en-US" dirty="0"/>
              <a:t>(LWFA)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E6007-2B04-E140-BE98-5736A4A017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4892" y="1488167"/>
            <a:ext cx="2017882" cy="539122"/>
          </a:xfrm>
        </p:spPr>
        <p:txBody>
          <a:bodyPr/>
          <a:lstStyle/>
          <a:p>
            <a:pPr marL="51197">
              <a:spcBef>
                <a:spcPts val="91"/>
              </a:spcBef>
            </a:pPr>
            <a:r>
              <a:rPr lang="en-US" spc="-9" dirty="0">
                <a:solidFill>
                  <a:srgbClr val="FFFFFF"/>
                </a:solidFill>
                <a:cs typeface="Arial"/>
              </a:rPr>
              <a:t>Wake in water</a:t>
            </a:r>
          </a:p>
          <a:p>
            <a:pPr marL="51197">
              <a:spcBef>
                <a:spcPts val="91"/>
              </a:spcBef>
            </a:pPr>
            <a:r>
              <a:rPr lang="en-US" sz="1100" spc="-9" dirty="0">
                <a:solidFill>
                  <a:srgbClr val="FFFFFF"/>
                </a:solidFill>
                <a:cs typeface="Arial"/>
              </a:rPr>
              <a:t>meter scale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953FB44-F9A0-2E4D-83B8-2420979C8351}"/>
              </a:ext>
            </a:extLst>
          </p:cNvPr>
          <p:cNvSpPr txBox="1">
            <a:spLocks/>
          </p:cNvSpPr>
          <p:nvPr/>
        </p:nvSpPr>
        <p:spPr>
          <a:xfrm>
            <a:off x="7862254" y="1488167"/>
            <a:ext cx="2017882" cy="539122"/>
          </a:xfrm>
          <a:prstGeom prst="rect">
            <a:avLst/>
          </a:prstGeom>
          <a:solidFill>
            <a:schemeClr val="tx2"/>
          </a:solidFill>
        </p:spPr>
        <p:txBody>
          <a:bodyPr vert="horz" lIns="36576" tIns="36576" rIns="36576" bIns="73152" rtlCol="0" anchor="ctr" anchorCtr="0">
            <a:spAutoFit/>
          </a:bodyPr>
          <a:lstStyle>
            <a:lvl1pPr marL="0" indent="0" algn="ctr" defTabSz="609448" rtl="0" eaLnBrk="1" latinLnBrk="0" hangingPunct="1">
              <a:spcBef>
                <a:spcPts val="25"/>
              </a:spcBef>
              <a:buFont typeface="Lucida Grande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59694" indent="-300492" algn="l" defTabSz="609448" rtl="0" eaLnBrk="1" latinLnBrk="0" hangingPunct="1">
              <a:lnSpc>
                <a:spcPct val="100000"/>
              </a:lnSpc>
              <a:spcBef>
                <a:spcPts val="533"/>
              </a:spcBef>
              <a:buFont typeface="Arial"/>
              <a:buChar char="－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95" indent="-300492" algn="l" defTabSz="609448" rtl="0" eaLnBrk="1" latinLnBrk="0" hangingPunct="1">
              <a:spcBef>
                <a:spcPts val="267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8098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299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197">
              <a:spcBef>
                <a:spcPts val="91"/>
              </a:spcBef>
            </a:pPr>
            <a:r>
              <a:rPr lang="en-US" spc="-9" dirty="0">
                <a:solidFill>
                  <a:srgbClr val="FFFFFF"/>
                </a:solidFill>
                <a:cs typeface="Arial"/>
              </a:rPr>
              <a:t>Wake in plasma</a:t>
            </a:r>
          </a:p>
          <a:p>
            <a:pPr marL="51197">
              <a:spcBef>
                <a:spcPts val="91"/>
              </a:spcBef>
            </a:pPr>
            <a:r>
              <a:rPr lang="en-US" sz="1100" spc="-9" dirty="0">
                <a:solidFill>
                  <a:srgbClr val="FFFFFF"/>
                </a:solidFill>
                <a:cs typeface="Arial"/>
              </a:rPr>
              <a:t>micron scale</a:t>
            </a:r>
          </a:p>
        </p:txBody>
      </p:sp>
      <p:pic>
        <p:nvPicPr>
          <p:cNvPr id="8" name="Luke Wake Boarding Needles - No Rope">
            <a:hlinkClick r:id="" action="ppaction://media"/>
            <a:extLst>
              <a:ext uri="{FF2B5EF4-FFF2-40B4-BE49-F238E27FC236}">
                <a16:creationId xmlns:a16="http://schemas.microsoft.com/office/drawing/2014/main" id="{2B88836A-BA23-0249-96B0-C5846A9F66D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285" end="20126"/>
                </p14:media>
              </p:ext>
            </p:extLst>
          </p:nvPr>
        </p:nvPicPr>
        <p:blipFill rotWithShape="1">
          <a:blip r:embed="rId7"/>
          <a:srcRect l="19821" r="25449"/>
          <a:stretch/>
        </p:blipFill>
        <p:spPr>
          <a:xfrm>
            <a:off x="1533485" y="2166747"/>
            <a:ext cx="3780696" cy="388574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2B7C65-0AD5-0641-9AA8-7563603CAA68}"/>
              </a:ext>
            </a:extLst>
          </p:cNvPr>
          <p:cNvSpPr txBox="1"/>
          <p:nvPr/>
        </p:nvSpPr>
        <p:spPr>
          <a:xfrm>
            <a:off x="1476335" y="4926401"/>
            <a:ext cx="2907077" cy="161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" dirty="0">
                <a:solidFill>
                  <a:schemeClr val="bg1">
                    <a:lumMod val="50000"/>
                  </a:schemeClr>
                </a:solidFill>
              </a:rPr>
              <a:t>https://www.youtube.com/watch?v=PHGiexy10ew</a:t>
            </a:r>
          </a:p>
        </p:txBody>
      </p:sp>
      <p:pic>
        <p:nvPicPr>
          <p:cNvPr id="10" name="Fermi_25fs">
            <a:hlinkClick r:id="" action="ppaction://media"/>
            <a:extLst>
              <a:ext uri="{FF2B5EF4-FFF2-40B4-BE49-F238E27FC236}">
                <a16:creationId xmlns:a16="http://schemas.microsoft.com/office/drawing/2014/main" id="{6BC4D323-4E7A-8941-AD39-B63B2FA7770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25208" t="24490" r="20105" b="18352"/>
          <a:stretch/>
        </p:blipFill>
        <p:spPr>
          <a:xfrm>
            <a:off x="7012312" y="2166747"/>
            <a:ext cx="3717766" cy="388574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7FFE54E-0794-C24F-9238-D2972BC5431E}"/>
              </a:ext>
            </a:extLst>
          </p:cNvPr>
          <p:cNvSpPr/>
          <p:nvPr/>
        </p:nvSpPr>
        <p:spPr>
          <a:xfrm>
            <a:off x="4928734" y="2328640"/>
            <a:ext cx="2469026" cy="9258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 dirty="0">
                <a:solidFill>
                  <a:schemeClr val="tx1"/>
                </a:solidFill>
              </a:rPr>
              <a:t>Wakefield</a:t>
            </a:r>
          </a:p>
          <a:p>
            <a:pPr algn="ctr"/>
            <a:r>
              <a:rPr lang="en-US" sz="1400" b="1" dirty="0">
                <a:solidFill>
                  <a:srgbClr val="FFC000"/>
                </a:solidFill>
              </a:rPr>
              <a:t>Height</a:t>
            </a:r>
            <a:r>
              <a:rPr lang="en-US" sz="1400" b="1" dirty="0">
                <a:solidFill>
                  <a:schemeClr val="tx1"/>
                </a:solidFill>
              </a:rPr>
              <a:t> versus </a:t>
            </a:r>
            <a:r>
              <a:rPr lang="en-US" sz="1400" b="1" dirty="0">
                <a:solidFill>
                  <a:srgbClr val="FF3399"/>
                </a:solidFill>
              </a:rPr>
              <a:t>Density</a:t>
            </a:r>
            <a:r>
              <a:rPr lang="en-US" sz="14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1400" b="1" dirty="0">
                <a:solidFill>
                  <a:schemeClr val="tx1"/>
                </a:solidFill>
              </a:rPr>
              <a:t>modulations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41FC7D-EB8B-8E47-9633-D8761E2B23A5}"/>
              </a:ext>
            </a:extLst>
          </p:cNvPr>
          <p:cNvSpPr/>
          <p:nvPr/>
        </p:nvSpPr>
        <p:spPr>
          <a:xfrm>
            <a:off x="5010930" y="5427955"/>
            <a:ext cx="2469026" cy="92588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 dirty="0">
                <a:solidFill>
                  <a:schemeClr val="tx1"/>
                </a:solidFill>
              </a:rPr>
              <a:t>Wake driver</a:t>
            </a:r>
          </a:p>
          <a:p>
            <a:pPr algn="ctr"/>
            <a:r>
              <a:rPr lang="en-US" sz="1400" b="1" dirty="0">
                <a:solidFill>
                  <a:srgbClr val="FFC000"/>
                </a:solidFill>
              </a:rPr>
              <a:t>Boat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versus </a:t>
            </a:r>
            <a:r>
              <a:rPr lang="en-US" sz="1400" b="1" dirty="0">
                <a:solidFill>
                  <a:srgbClr val="FF3399"/>
                </a:solidFill>
              </a:rPr>
              <a:t>Laser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8072F23-A6C6-6549-9F22-32E77BCAD268}"/>
              </a:ext>
            </a:extLst>
          </p:cNvPr>
          <p:cNvCxnSpPr>
            <a:cxnSpLocks/>
          </p:cNvCxnSpPr>
          <p:nvPr/>
        </p:nvCxnSpPr>
        <p:spPr>
          <a:xfrm flipH="1">
            <a:off x="4131113" y="2904290"/>
            <a:ext cx="1384993" cy="802548"/>
          </a:xfrm>
          <a:prstGeom prst="straightConnector1">
            <a:avLst/>
          </a:prstGeom>
          <a:ln w="50800">
            <a:solidFill>
              <a:srgbClr val="FFC000"/>
            </a:solidFill>
            <a:tailEnd type="stealth" w="lg" len="lg"/>
          </a:ln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C804B75-921B-394E-8E4F-632C7BA2A507}"/>
              </a:ext>
            </a:extLst>
          </p:cNvPr>
          <p:cNvCxnSpPr>
            <a:cxnSpLocks/>
          </p:cNvCxnSpPr>
          <p:nvPr/>
        </p:nvCxnSpPr>
        <p:spPr>
          <a:xfrm>
            <a:off x="6894543" y="2904290"/>
            <a:ext cx="1212732" cy="651586"/>
          </a:xfrm>
          <a:prstGeom prst="straightConnector1">
            <a:avLst/>
          </a:prstGeom>
          <a:ln w="50800">
            <a:solidFill>
              <a:srgbClr val="FF3399"/>
            </a:solidFill>
            <a:tailEnd type="stealth" w="lg" len="lg"/>
          </a:ln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3414BE2-45F2-AC4D-872E-0CF200FE373B}"/>
              </a:ext>
            </a:extLst>
          </p:cNvPr>
          <p:cNvCxnSpPr>
            <a:cxnSpLocks/>
          </p:cNvCxnSpPr>
          <p:nvPr/>
        </p:nvCxnSpPr>
        <p:spPr>
          <a:xfrm flipV="1">
            <a:off x="7082853" y="5809130"/>
            <a:ext cx="1893309" cy="171945"/>
          </a:xfrm>
          <a:prstGeom prst="straightConnector1">
            <a:avLst/>
          </a:prstGeom>
          <a:ln w="50800">
            <a:solidFill>
              <a:srgbClr val="FF3399"/>
            </a:solidFill>
            <a:tailEnd type="stealth" w="lg" len="lg"/>
          </a:ln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461DA30-FD44-6F4E-9EAC-2945612369ED}"/>
              </a:ext>
            </a:extLst>
          </p:cNvPr>
          <p:cNvCxnSpPr>
            <a:cxnSpLocks/>
          </p:cNvCxnSpPr>
          <p:nvPr/>
        </p:nvCxnSpPr>
        <p:spPr>
          <a:xfrm flipH="1" flipV="1">
            <a:off x="4045052" y="5680039"/>
            <a:ext cx="1381388" cy="301036"/>
          </a:xfrm>
          <a:prstGeom prst="straightConnector1">
            <a:avLst/>
          </a:prstGeom>
          <a:ln w="50800">
            <a:solidFill>
              <a:srgbClr val="FFC000"/>
            </a:solidFill>
            <a:tailEnd type="stealth" w="lg" len="lg"/>
          </a:ln>
          <a:scene3d>
            <a:camera prst="orthographicFront"/>
            <a:lightRig rig="threePt" dir="t"/>
          </a:scene3d>
          <a:sp3d contourW="19050">
            <a:contourClr>
              <a:schemeClr val="bg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16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12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3AE693-3EAB-8F4E-A6D8-5AD9C6736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1" y="2819081"/>
            <a:ext cx="2899908" cy="1219839"/>
          </a:xfrm>
        </p:spPr>
        <p:txBody>
          <a:bodyPr/>
          <a:lstStyle/>
          <a:p>
            <a:r>
              <a:rPr lang="en-US" dirty="0"/>
              <a:t>Gas-jet target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Plasma-lens targets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552326-58E5-EA43-832F-C0048E9E3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560831"/>
            <a:ext cx="11147130" cy="530301"/>
          </a:xfrm>
        </p:spPr>
        <p:txBody>
          <a:bodyPr/>
          <a:lstStyle/>
          <a:p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Two types of </a:t>
            </a:r>
            <a:r>
              <a:rPr lang="en-US" sz="2000" dirty="0" err="1"/>
              <a:t>underdense</a:t>
            </a:r>
            <a:r>
              <a:rPr lang="en-US" sz="2000" dirty="0"/>
              <a:t> plasma targets are needed to develop LWFA on OMEGA EP </a:t>
            </a:r>
          </a:p>
        </p:txBody>
      </p:sp>
    </p:spTree>
    <p:extLst>
      <p:ext uri="{BB962C8B-B14F-4D97-AF65-F5344CB8AC3E}">
        <p14:creationId xmlns:p14="http://schemas.microsoft.com/office/powerpoint/2010/main" val="259402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063E8-202B-C646-BFEF-792AC48BD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Gas-Jet Targets at LLE</a:t>
            </a:r>
          </a:p>
        </p:txBody>
      </p:sp>
    </p:spTree>
    <p:extLst>
      <p:ext uri="{BB962C8B-B14F-4D97-AF65-F5344CB8AC3E}">
        <p14:creationId xmlns:p14="http://schemas.microsoft.com/office/powerpoint/2010/main" val="239933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C5C57E7-729C-9143-B028-3A3C97FDA8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42" y="1600200"/>
            <a:ext cx="5903900" cy="2212145"/>
          </a:xfrm>
        </p:spPr>
        <p:txBody>
          <a:bodyPr/>
          <a:lstStyle/>
          <a:p>
            <a:r>
              <a:rPr lang="en-US" dirty="0"/>
              <a:t>The gas-jet-system was specifically designed to limit gas  release in case of failure to protect sensitive electronics  in the OMEGA EP compressor</a:t>
            </a:r>
          </a:p>
          <a:p>
            <a:pPr lvl="1"/>
            <a:r>
              <a:rPr lang="en-US" dirty="0"/>
              <a:t>maximum gas release in event of total failure: 30 cm</a:t>
            </a:r>
            <a:r>
              <a:rPr lang="en-US" baseline="30000" dirty="0"/>
              <a:t>3</a:t>
            </a:r>
          </a:p>
          <a:p>
            <a:r>
              <a:rPr lang="en-US" dirty="0"/>
              <a:t>The gas-jet valve is fast opening; the gas jet opens and  closes in ~100 </a:t>
            </a:r>
            <a:r>
              <a:rPr lang="el-GR" i="1" dirty="0"/>
              <a:t>μ</a:t>
            </a:r>
            <a:r>
              <a:rPr lang="en-US" dirty="0"/>
              <a:t>s with a 0.5-Hz repetition rate</a:t>
            </a:r>
          </a:p>
          <a:p>
            <a:r>
              <a:rPr lang="en-US" dirty="0"/>
              <a:t>Built by Alameda Applied Sciences Corporation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9476E8-E68D-024E-8052-962CA8CC1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251A0"/>
                </a:solidFill>
              </a:rPr>
              <a:t/>
            </a:r>
            <a:br>
              <a:rPr lang="en-US" dirty="0">
                <a:solidFill>
                  <a:srgbClr val="0251A0"/>
                </a:solidFill>
              </a:rPr>
            </a:br>
            <a:r>
              <a:rPr lang="en-US" dirty="0">
                <a:solidFill>
                  <a:srgbClr val="0251A0"/>
                </a:solidFill>
              </a:rPr>
              <a:t>An </a:t>
            </a:r>
            <a:r>
              <a:rPr lang="en-US" spc="-6" dirty="0">
                <a:solidFill>
                  <a:srgbClr val="0251A0"/>
                </a:solidFill>
              </a:rPr>
              <a:t>ultrafast </a:t>
            </a:r>
            <a:r>
              <a:rPr lang="en-US" dirty="0">
                <a:solidFill>
                  <a:srgbClr val="0251A0"/>
                </a:solidFill>
              </a:rPr>
              <a:t>gas-jet </a:t>
            </a:r>
            <a:r>
              <a:rPr lang="en-US" spc="-19" dirty="0">
                <a:solidFill>
                  <a:srgbClr val="0251A0"/>
                </a:solidFill>
              </a:rPr>
              <a:t>system </a:t>
            </a:r>
            <a:r>
              <a:rPr lang="en-US" spc="-13" dirty="0">
                <a:solidFill>
                  <a:srgbClr val="0251A0"/>
                </a:solidFill>
              </a:rPr>
              <a:t>was </a:t>
            </a:r>
            <a:r>
              <a:rPr lang="en-US" spc="-9" dirty="0">
                <a:solidFill>
                  <a:srgbClr val="0251A0"/>
                </a:solidFill>
              </a:rPr>
              <a:t>developed </a:t>
            </a:r>
            <a:r>
              <a:rPr lang="en-US" spc="-13" dirty="0">
                <a:solidFill>
                  <a:srgbClr val="0251A0"/>
                </a:solidFill>
              </a:rPr>
              <a:t>for </a:t>
            </a:r>
            <a:r>
              <a:rPr lang="en-US" dirty="0">
                <a:solidFill>
                  <a:srgbClr val="0251A0"/>
                </a:solidFill>
              </a:rPr>
              <a:t>use on </a:t>
            </a:r>
            <a:r>
              <a:rPr lang="en-US" spc="-13" dirty="0">
                <a:solidFill>
                  <a:srgbClr val="0251A0"/>
                </a:solidFill>
              </a:rPr>
              <a:t>OMEGA</a:t>
            </a:r>
            <a:r>
              <a:rPr lang="en-US" spc="59" dirty="0">
                <a:solidFill>
                  <a:srgbClr val="0251A0"/>
                </a:solidFill>
              </a:rPr>
              <a:t> </a:t>
            </a:r>
            <a:r>
              <a:rPr lang="en-US" dirty="0">
                <a:solidFill>
                  <a:srgbClr val="0251A0"/>
                </a:solidFill>
              </a:rPr>
              <a:t>EP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2D95C0-48CC-E24A-AEA0-214D02910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13"/>
          <a:stretch/>
        </p:blipFill>
        <p:spPr>
          <a:xfrm>
            <a:off x="6956054" y="1584536"/>
            <a:ext cx="4623330" cy="45828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269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4010EB8-0662-974A-8798-9E53F59CD661}"/>
              </a:ext>
            </a:extLst>
          </p:cNvPr>
          <p:cNvGrpSpPr/>
          <p:nvPr/>
        </p:nvGrpSpPr>
        <p:grpSpPr>
          <a:xfrm>
            <a:off x="7602191" y="1366802"/>
            <a:ext cx="3416300" cy="5010567"/>
            <a:chOff x="7602191" y="1366802"/>
            <a:chExt cx="3416300" cy="501056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9ADECE6-49F1-E64E-B39D-02FA0F23B056}"/>
                </a:ext>
              </a:extLst>
            </p:cNvPr>
            <p:cNvGrpSpPr/>
            <p:nvPr/>
          </p:nvGrpSpPr>
          <p:grpSpPr>
            <a:xfrm>
              <a:off x="8331919" y="1366802"/>
              <a:ext cx="2654300" cy="2117862"/>
              <a:chOff x="8331919" y="1366802"/>
              <a:chExt cx="2654300" cy="211786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38CABE79-DB30-3A4C-BEA3-01786107A1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-7027" b="7027"/>
              <a:stretch/>
            </p:blipFill>
            <p:spPr>
              <a:xfrm>
                <a:off x="8331919" y="1770164"/>
                <a:ext cx="2654300" cy="1714500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F996DF9-0E0A-9748-B4F4-F42C8F9C35B6}"/>
                  </a:ext>
                </a:extLst>
              </p:cNvPr>
              <p:cNvSpPr txBox="1"/>
              <p:nvPr/>
            </p:nvSpPr>
            <p:spPr>
              <a:xfrm>
                <a:off x="8756724" y="1366802"/>
                <a:ext cx="200358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10202"/>
                    </a:solidFill>
                    <a:cs typeface="Arial"/>
                  </a:rPr>
                  <a:t>Thomson</a:t>
                </a:r>
                <a:r>
                  <a:rPr lang="en-US" sz="1600" b="1" spc="-53" dirty="0">
                    <a:solidFill>
                      <a:srgbClr val="010202"/>
                    </a:solidFill>
                    <a:cs typeface="Arial"/>
                  </a:rPr>
                  <a:t> </a:t>
                </a:r>
                <a:r>
                  <a:rPr lang="en-US" sz="1600" b="1" spc="-6" dirty="0">
                    <a:solidFill>
                      <a:srgbClr val="010202"/>
                    </a:solidFill>
                    <a:cs typeface="Arial"/>
                  </a:rPr>
                  <a:t>probe</a:t>
                </a:r>
                <a:endParaRPr lang="en-US" sz="1600" dirty="0">
                  <a:cs typeface="Arial"/>
                </a:endParaRP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DEED550E-51E7-204D-950C-36799212C4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34055" y="1705356"/>
                <a:ext cx="0" cy="393451"/>
              </a:xfrm>
              <a:prstGeom prst="line">
                <a:avLst/>
              </a:prstGeom>
              <a:ln w="34925">
                <a:solidFill>
                  <a:schemeClr val="tx1"/>
                </a:solidFill>
                <a:headEnd type="none" w="lg" len="lg"/>
                <a:tailEnd type="stealth" w="lg" len="lg"/>
              </a:ln>
              <a:effectLst>
                <a:outerShdw dist="20000" sx="1000" sy="1000" rotWithShape="0">
                  <a:schemeClr val="tx1"/>
                </a:outerShdw>
              </a:effectLst>
              <a:scene3d>
                <a:camera prst="orthographicFront"/>
                <a:lightRig rig="threePt" dir="t"/>
              </a:scene3d>
              <a:sp3d contourW="12700">
                <a:contourClr>
                  <a:schemeClr val="bg1"/>
                </a:contourClr>
              </a:sp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95C03FB-92EC-9F42-B980-E5D461A4A1B4}"/>
                </a:ext>
              </a:extLst>
            </p:cNvPr>
            <p:cNvGrpSpPr/>
            <p:nvPr/>
          </p:nvGrpSpPr>
          <p:grpSpPr>
            <a:xfrm>
              <a:off x="7602191" y="3484664"/>
              <a:ext cx="3416300" cy="2892705"/>
              <a:chOff x="7602191" y="3484664"/>
              <a:chExt cx="3416300" cy="289270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3CCE51D-EE99-1247-B0E1-245F2E8791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02191" y="3799269"/>
                <a:ext cx="3416300" cy="257810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8A05342-FBB6-B64B-865D-EB9FF6ECC952}"/>
                  </a:ext>
                </a:extLst>
              </p:cNvPr>
              <p:cNvSpPr txBox="1"/>
              <p:nvPr/>
            </p:nvSpPr>
            <p:spPr>
              <a:xfrm>
                <a:off x="8756724" y="3484664"/>
                <a:ext cx="185031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600" b="1" dirty="0"/>
                  <a:t>Nozzle: 2-mm M3</a:t>
                </a:r>
              </a:p>
            </p:txBody>
          </p:sp>
        </p:grp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3B3077AC-6B56-5B49-8E59-3715DC94B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The </a:t>
            </a:r>
            <a:r>
              <a:rPr lang="en-US" spc="-3" dirty="0"/>
              <a:t>gas </a:t>
            </a:r>
            <a:r>
              <a:rPr lang="en-US" dirty="0"/>
              <a:t>jet </a:t>
            </a:r>
            <a:r>
              <a:rPr lang="en-US" spc="-3" dirty="0"/>
              <a:t>has been </a:t>
            </a:r>
            <a:r>
              <a:rPr lang="en-US" spc="-9" dirty="0"/>
              <a:t>activated </a:t>
            </a:r>
            <a:r>
              <a:rPr lang="en-US" spc="-13" dirty="0"/>
              <a:t>for </a:t>
            </a:r>
            <a:r>
              <a:rPr lang="en-US" spc="-3" dirty="0"/>
              <a:t>use </a:t>
            </a:r>
            <a:r>
              <a:rPr lang="en-US" dirty="0"/>
              <a:t>on </a:t>
            </a:r>
            <a:r>
              <a:rPr lang="en-US" spc="-13" dirty="0"/>
              <a:t>OMEGA </a:t>
            </a:r>
            <a:r>
              <a:rPr lang="en-US" dirty="0"/>
              <a:t>and </a:t>
            </a:r>
            <a:r>
              <a:rPr lang="en-US" spc="-13" dirty="0"/>
              <a:t>OMEGA</a:t>
            </a:r>
            <a:r>
              <a:rPr lang="en-US" spc="47" dirty="0"/>
              <a:t> </a:t>
            </a:r>
            <a:r>
              <a:rPr lang="en-US" dirty="0"/>
              <a:t>EP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085634-CEB4-4B4D-B958-AE9B7657D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509069" y="5739618"/>
            <a:ext cx="1070315" cy="637751"/>
          </a:xfrm>
        </p:spPr>
        <p:txBody>
          <a:bodyPr/>
          <a:lstStyle/>
          <a:p>
            <a:r>
              <a:rPr lang="en-US"/>
              <a:t>____________</a:t>
            </a:r>
          </a:p>
          <a:p>
            <a:r>
              <a:rPr lang="en-US"/>
              <a:t>	*	PI: D. Haberberger</a:t>
            </a:r>
          </a:p>
          <a:p>
            <a:r>
              <a:rPr lang="en-US"/>
              <a:t>	**	PI: J. L. Shaw</a:t>
            </a:r>
          </a:p>
          <a:p>
            <a:r>
              <a:rPr lang="en-US" baseline="30000">
                <a:cs typeface="Arial"/>
              </a:rPr>
              <a:t>	†	</a:t>
            </a:r>
            <a:r>
              <a:rPr lang="en-US">
                <a:cs typeface="Arial"/>
              </a:rPr>
              <a:t>PI: A. Hansen</a:t>
            </a:r>
            <a:endParaRPr lang="en-US" dirty="0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CFC10777-590B-ED4C-B133-46D1464DCB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5018817"/>
              </p:ext>
            </p:extLst>
          </p:nvPr>
        </p:nvGraphicFramePr>
        <p:xfrm>
          <a:off x="609441" y="2370534"/>
          <a:ext cx="6772434" cy="26416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111875">
                  <a:extLst>
                    <a:ext uri="{9D8B030D-6E8A-4147-A177-3AD203B41FA5}">
                      <a16:colId xmlns:a16="http://schemas.microsoft.com/office/drawing/2014/main" val="3142467416"/>
                    </a:ext>
                  </a:extLst>
                </a:gridCol>
                <a:gridCol w="4660559">
                  <a:extLst>
                    <a:ext uri="{9D8B030D-6E8A-4147-A177-3AD203B41FA5}">
                      <a16:colId xmlns:a16="http://schemas.microsoft.com/office/drawing/2014/main" val="7526661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861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Systems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OMEGA EP</a:t>
                      </a:r>
                      <a:r>
                        <a:rPr lang="en-US" sz="1600" b="1" baseline="0" dirty="0"/>
                        <a:t> (long</a:t>
                      </a:r>
                      <a:r>
                        <a:rPr lang="en-US" sz="1600" b="1" baseline="30000" dirty="0"/>
                        <a:t>*</a:t>
                      </a:r>
                      <a:r>
                        <a:rPr lang="en-US" sz="1600" b="1" baseline="0" dirty="0"/>
                        <a:t> and short</a:t>
                      </a:r>
                      <a:r>
                        <a:rPr lang="en-US" sz="1600" b="1" baseline="30000" dirty="0"/>
                        <a:t>**</a:t>
                      </a:r>
                      <a:r>
                        <a:rPr lang="en-US" sz="1600" b="1" baseline="0" dirty="0"/>
                        <a:t> pulse)</a:t>
                      </a:r>
                    </a:p>
                    <a:p>
                      <a:pPr algn="ctr"/>
                      <a:r>
                        <a:rPr lang="en-US" sz="1600" b="1" baseline="0" dirty="0"/>
                        <a:t>OMEGA </a:t>
                      </a:r>
                      <a:r>
                        <a:rPr lang="en-US" sz="1600" b="1" baseline="0"/>
                        <a:t>(Long</a:t>
                      </a:r>
                      <a:r>
                        <a:rPr lang="en-US" sz="1600" b="1" baseline="30000"/>
                        <a:t>†</a:t>
                      </a:r>
                      <a:r>
                        <a:rPr lang="en-US" sz="1600" b="1" baseline="0"/>
                        <a:t> </a:t>
                      </a:r>
                      <a:r>
                        <a:rPr lang="en-US" sz="1600" b="1" baseline="0" dirty="0"/>
                        <a:t>Pulse)</a:t>
                      </a:r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5064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Mach</a:t>
                      </a:r>
                      <a:r>
                        <a:rPr lang="en-US" sz="1600" b="1" baseline="0" dirty="0"/>
                        <a:t> numbers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3 to 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63628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Nozzle diameters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500 </a:t>
                      </a:r>
                      <a:r>
                        <a:rPr lang="el-GR" sz="1600" b="1" i="1" dirty="0"/>
                        <a:t>μ</a:t>
                      </a:r>
                      <a:r>
                        <a:rPr lang="en-US" sz="1600" b="1" dirty="0"/>
                        <a:t>m</a:t>
                      </a:r>
                      <a:r>
                        <a:rPr lang="en-US" sz="1600" b="1" baseline="0" dirty="0"/>
                        <a:t> to 10 mm</a:t>
                      </a:r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6792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Gas</a:t>
                      </a:r>
                      <a:r>
                        <a:rPr lang="en-US" sz="1600" b="1" baseline="0" dirty="0"/>
                        <a:t> fills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H</a:t>
                      </a:r>
                      <a:r>
                        <a:rPr lang="en-US" sz="1600" b="1" baseline="-25000" dirty="0"/>
                        <a:t>2</a:t>
                      </a:r>
                      <a:r>
                        <a:rPr lang="en-US" sz="1600" b="1" baseline="0" dirty="0"/>
                        <a:t>, He, N</a:t>
                      </a:r>
                      <a:r>
                        <a:rPr lang="en-US" sz="1600" b="1" baseline="-25000" dirty="0"/>
                        <a:t>2</a:t>
                      </a:r>
                      <a:r>
                        <a:rPr lang="en-US" sz="1600" b="1" baseline="0" dirty="0"/>
                        <a:t>, </a:t>
                      </a:r>
                      <a:r>
                        <a:rPr lang="en-US" sz="1600" b="1" baseline="0" dirty="0" err="1"/>
                        <a:t>Ar</a:t>
                      </a:r>
                      <a:r>
                        <a:rPr lang="en-US" sz="1600" b="1" baseline="0" dirty="0"/>
                        <a:t>, Ne, Kr, </a:t>
                      </a:r>
                      <a:r>
                        <a:rPr lang="en-US" sz="1600" b="1" baseline="0" dirty="0" err="1"/>
                        <a:t>Xe</a:t>
                      </a:r>
                      <a:r>
                        <a:rPr lang="en-US" sz="1600" b="1" baseline="0" dirty="0"/>
                        <a:t>, CO</a:t>
                      </a:r>
                      <a:r>
                        <a:rPr lang="en-US" sz="1600" b="1" baseline="-25000" dirty="0"/>
                        <a:t>2</a:t>
                      </a:r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38293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Fill pressures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Up to 720 psi</a:t>
                      </a:r>
                    </a:p>
                    <a:p>
                      <a:pPr algn="ctr"/>
                      <a:r>
                        <a:rPr lang="en-US" sz="1600" b="1" dirty="0"/>
                        <a:t>(Demonstrated densities up to 4 </a:t>
                      </a:r>
                      <a:r>
                        <a:rPr lang="en-US" sz="1400" b="1" dirty="0"/>
                        <a:t>✕</a:t>
                      </a:r>
                      <a:r>
                        <a:rPr lang="en-US" sz="1600" b="1" dirty="0"/>
                        <a:t> 10</a:t>
                      </a:r>
                      <a:r>
                        <a:rPr lang="en-US" sz="1600" b="1" baseline="30000" dirty="0"/>
                        <a:t>20</a:t>
                      </a:r>
                      <a:r>
                        <a:rPr lang="en-US" sz="1600" b="1" baseline="0" dirty="0"/>
                        <a:t> cm</a:t>
                      </a:r>
                      <a:r>
                        <a:rPr lang="en-US" sz="1600" b="1" baseline="30000" dirty="0"/>
                        <a:t>–3</a:t>
                      </a:r>
                      <a:r>
                        <a:rPr lang="en-US" sz="1600" b="1" baseline="0" dirty="0"/>
                        <a:t>)</a:t>
                      </a:r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8790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794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2D975D-0922-FD41-9B25-F612BB785C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837" y="2277933"/>
            <a:ext cx="4425137" cy="2735131"/>
          </a:xfrm>
        </p:spPr>
        <p:txBody>
          <a:bodyPr/>
          <a:lstStyle/>
          <a:p>
            <a:r>
              <a:rPr lang="en-US" dirty="0"/>
              <a:t>For shot energies of 60 J, no electrons with energies above 1 MeV were produced</a:t>
            </a:r>
          </a:p>
          <a:p>
            <a:r>
              <a:rPr lang="en-US" dirty="0"/>
              <a:t>For shot energies of 300 J,  </a:t>
            </a:r>
            <a:br>
              <a:rPr lang="en-US" dirty="0"/>
            </a:br>
            <a:r>
              <a:rPr lang="en-US" dirty="0"/>
              <a:t>electrons were observed</a:t>
            </a:r>
          </a:p>
          <a:p>
            <a:pPr lvl="1"/>
            <a:r>
              <a:rPr lang="en-US" dirty="0"/>
              <a:t>cutoff energies of ~8 MeV</a:t>
            </a:r>
            <a:br>
              <a:rPr lang="en-US" dirty="0"/>
            </a:br>
            <a:r>
              <a:rPr lang="en-US" dirty="0"/>
              <a:t>for 1-mm-diam nozzles</a:t>
            </a:r>
          </a:p>
          <a:p>
            <a:pPr lvl="1"/>
            <a:r>
              <a:rPr lang="en-US" dirty="0"/>
              <a:t>cutoff energies of ~14 MeV</a:t>
            </a:r>
            <a:br>
              <a:rPr lang="en-US" dirty="0"/>
            </a:br>
            <a:r>
              <a:rPr lang="en-US" dirty="0"/>
              <a:t>for 4-mm-diam nozzles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81C675-79EE-9A4C-84F5-16F54FA16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560832"/>
            <a:ext cx="7267619" cy="329184"/>
          </a:xfrm>
        </p:spPr>
        <p:txBody>
          <a:bodyPr/>
          <a:lstStyle/>
          <a:p>
            <a:r>
              <a:rPr lang="en-US" dirty="0"/>
              <a:t>Initial LWFA experiments on the gas-jet platform produced low-energy electron beams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D0710F-F19B-FB49-BEE1-EBFE5676A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835" y="1849495"/>
            <a:ext cx="5600700" cy="4406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DF0CBA-FAA5-2E40-B194-7819CEBD6CE3}"/>
              </a:ext>
            </a:extLst>
          </p:cNvPr>
          <p:cNvSpPr/>
          <p:nvPr/>
        </p:nvSpPr>
        <p:spPr>
          <a:xfrm>
            <a:off x="7682217" y="1510941"/>
            <a:ext cx="26924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938"/>
            <a:r>
              <a:rPr lang="en-US" sz="1600" b="1" spc="-3" dirty="0">
                <a:cs typeface="Arial"/>
              </a:rPr>
              <a:t>Electron </a:t>
            </a:r>
            <a:r>
              <a:rPr lang="en-US" sz="1600" b="1" spc="-6" dirty="0">
                <a:cs typeface="Arial"/>
              </a:rPr>
              <a:t>spectra </a:t>
            </a:r>
            <a:r>
              <a:rPr lang="en-US" sz="1600" b="1" spc="-9" dirty="0">
                <a:cs typeface="Arial"/>
              </a:rPr>
              <a:t>for </a:t>
            </a:r>
            <a:r>
              <a:rPr lang="en-US" sz="1600" b="1" spc="16" dirty="0">
                <a:cs typeface="Arial"/>
              </a:rPr>
              <a:t>300</a:t>
            </a:r>
            <a:r>
              <a:rPr lang="en-US" sz="1600" b="1" spc="-19" dirty="0">
                <a:cs typeface="Arial"/>
              </a:rPr>
              <a:t> </a:t>
            </a:r>
            <a:r>
              <a:rPr lang="en-US" sz="1600" b="1" spc="-3" dirty="0">
                <a:cs typeface="Arial"/>
              </a:rPr>
              <a:t>J</a:t>
            </a:r>
            <a:endParaRPr lang="en-US" sz="16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439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24131A-B25A-504B-A2BA-A1473187A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287" y="1600201"/>
            <a:ext cx="4990988" cy="2713615"/>
          </a:xfrm>
        </p:spPr>
        <p:txBody>
          <a:bodyPr/>
          <a:lstStyle/>
          <a:p>
            <a:r>
              <a:rPr lang="en-US" dirty="0"/>
              <a:t>Titan Laser System at LLNL</a:t>
            </a:r>
          </a:p>
          <a:p>
            <a:pPr lvl="1"/>
            <a:r>
              <a:rPr lang="en-US" dirty="0"/>
              <a:t>nominal</a:t>
            </a:r>
            <a:r>
              <a:rPr lang="en-US" i="1" dirty="0"/>
              <a:t> f</a:t>
            </a:r>
            <a:r>
              <a:rPr lang="en-US" dirty="0"/>
              <a:t>/3 geometry </a:t>
            </a:r>
            <a:r>
              <a:rPr lang="en-US" dirty="0">
                <a:sym typeface="Wingdings" panose="05000000000000000000" pitchFamily="2" charset="2"/>
              </a:rPr>
              <a:t> low charge,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max electron energy &lt; 100 MeV</a:t>
            </a:r>
          </a:p>
          <a:p>
            <a:pPr lvl="1"/>
            <a:r>
              <a:rPr lang="en-US" i="1" dirty="0"/>
              <a:t> f</a:t>
            </a:r>
            <a:r>
              <a:rPr lang="en-US" dirty="0"/>
              <a:t>/10 geometry </a:t>
            </a:r>
            <a:r>
              <a:rPr lang="en-US" dirty="0">
                <a:sym typeface="Wingdings" panose="05000000000000000000" pitchFamily="2" charset="2"/>
              </a:rPr>
              <a:t> 10 </a:t>
            </a:r>
            <a:r>
              <a:rPr lang="en-US" dirty="0" err="1">
                <a:sym typeface="Wingdings" panose="05000000000000000000" pitchFamily="2" charset="2"/>
              </a:rPr>
              <a:t>nC</a:t>
            </a:r>
            <a:r>
              <a:rPr lang="en-US" dirty="0">
                <a:sym typeface="Wingdings" panose="05000000000000000000" pitchFamily="2" charset="2"/>
              </a:rPr>
              <a:t> of charge, electron beam, max electron energy &gt; 300 MeV</a:t>
            </a:r>
          </a:p>
          <a:p>
            <a:pPr lvl="1"/>
            <a:endParaRPr lang="en-US" dirty="0"/>
          </a:p>
          <a:p>
            <a:r>
              <a:rPr lang="en-US" dirty="0"/>
              <a:t>OMEGA EP at LLE</a:t>
            </a:r>
          </a:p>
          <a:p>
            <a:pPr lvl="1"/>
            <a:r>
              <a:rPr lang="en-US" dirty="0"/>
              <a:t>nominal </a:t>
            </a:r>
            <a:r>
              <a:rPr lang="en-US" i="1" dirty="0"/>
              <a:t> f</a:t>
            </a:r>
            <a:r>
              <a:rPr lang="en-US" dirty="0"/>
              <a:t>/2 geometry </a:t>
            </a:r>
            <a:r>
              <a:rPr lang="en-US" dirty="0">
                <a:sym typeface="Wingdings" panose="05000000000000000000" pitchFamily="2" charset="2"/>
              </a:rPr>
              <a:t> low charge,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max electron energy of 14 MeV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C5410A-3449-404F-B01C-61A13F9AF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Long focal lengths are required for successful LWFA campaigns</a:t>
            </a:r>
          </a:p>
        </p:txBody>
      </p:sp>
      <p:sp>
        <p:nvSpPr>
          <p:cNvPr id="7" name="Isosceles Triangle 12">
            <a:extLst>
              <a:ext uri="{FF2B5EF4-FFF2-40B4-BE49-F238E27FC236}">
                <a16:creationId xmlns:a16="http://schemas.microsoft.com/office/drawing/2014/main" id="{E71F0139-ECC5-394B-A8AA-F88D3556311A}"/>
              </a:ext>
            </a:extLst>
          </p:cNvPr>
          <p:cNvSpPr/>
          <p:nvPr/>
        </p:nvSpPr>
        <p:spPr bwMode="auto">
          <a:xfrm rot="5400000">
            <a:off x="3143212" y="948765"/>
            <a:ext cx="1445442" cy="4351002"/>
          </a:xfrm>
          <a:prstGeom prst="triangle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C28B26E-6943-B74D-8728-4CEEFA133D4E}"/>
              </a:ext>
            </a:extLst>
          </p:cNvPr>
          <p:cNvCxnSpPr>
            <a:cxnSpLocks/>
          </p:cNvCxnSpPr>
          <p:nvPr/>
        </p:nvCxnSpPr>
        <p:spPr bwMode="auto">
          <a:xfrm>
            <a:off x="1508724" y="2401545"/>
            <a:ext cx="0" cy="144544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stealth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01C99EE-02FE-E44D-ABEF-B6AC45A9F780}"/>
              </a:ext>
            </a:extLst>
          </p:cNvPr>
          <p:cNvSpPr txBox="1"/>
          <p:nvPr/>
        </p:nvSpPr>
        <p:spPr>
          <a:xfrm>
            <a:off x="3123669" y="4144539"/>
            <a:ext cx="1484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Focal length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AB6CB-A28D-634B-9749-20DDE24A350B}"/>
              </a:ext>
            </a:extLst>
          </p:cNvPr>
          <p:cNvSpPr txBox="1"/>
          <p:nvPr/>
        </p:nvSpPr>
        <p:spPr>
          <a:xfrm rot="16200000">
            <a:off x="726168" y="2954988"/>
            <a:ext cx="1069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Diameter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8FBA6B-B21A-C44B-920B-9EC838B727E2}"/>
              </a:ext>
            </a:extLst>
          </p:cNvPr>
          <p:cNvCxnSpPr>
            <a:cxnSpLocks/>
          </p:cNvCxnSpPr>
          <p:nvPr/>
        </p:nvCxnSpPr>
        <p:spPr bwMode="auto">
          <a:xfrm flipV="1">
            <a:off x="1690432" y="4062659"/>
            <a:ext cx="4351002" cy="1182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stealth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D6BAE1F-F639-CD45-8907-18A4E4F3490E}"/>
                  </a:ext>
                </a:extLst>
              </p:cNvPr>
              <p:cNvSpPr txBox="1"/>
              <p:nvPr/>
            </p:nvSpPr>
            <p:spPr>
              <a:xfrm>
                <a:off x="2846503" y="4836481"/>
                <a:ext cx="1661224" cy="409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b="1" dirty="0"/>
                  <a:t>f/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600" b="1" i="0" smtClean="0"/>
                      <m:t># =</m:t>
                    </m:r>
                    <m:f>
                      <m:f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600" b="1" i="0" smtClean="0"/>
                          <m:t>Focal</m:t>
                        </m:r>
                        <m:r>
                          <m:rPr>
                            <m:nor/>
                          </m:rPr>
                          <a:rPr lang="en-US" sz="1600" b="1" i="0" smtClean="0"/>
                          <m:t> </m:t>
                        </m:r>
                        <m:r>
                          <m:rPr>
                            <m:nor/>
                          </m:rPr>
                          <a:rPr lang="en-US" sz="1600" b="1" i="0" smtClean="0"/>
                          <m:t>length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600" b="1" i="0" smtClean="0"/>
                          <m:t>Diameter</m:t>
                        </m:r>
                      </m:den>
                    </m:f>
                  </m:oMath>
                </a14:m>
                <a:endParaRPr lang="en-US" sz="1600" b="1" dirty="0" err="1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D6BAE1F-F639-CD45-8907-18A4E4F34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6503" y="4836481"/>
                <a:ext cx="1661224" cy="409471"/>
              </a:xfrm>
              <a:prstGeom prst="rect">
                <a:avLst/>
              </a:prstGeom>
              <a:blipFill>
                <a:blip r:embed="rId3"/>
                <a:stretch>
                  <a:fillRect l="-6818" t="-15152" r="-4545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586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813797E-BF11-0943-8972-8D0426110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2" y="560832"/>
            <a:ext cx="8172608" cy="329184"/>
          </a:xfrm>
        </p:spPr>
        <p:txBody>
          <a:bodyPr/>
          <a:lstStyle/>
          <a:p>
            <a:r>
              <a:rPr lang="en-US" spc="-6" dirty="0"/>
              <a:t>LLE developed an apodizer </a:t>
            </a:r>
            <a:r>
              <a:rPr lang="en-US" spc="-9" dirty="0"/>
              <a:t>capability </a:t>
            </a:r>
            <a:r>
              <a:rPr lang="en-US" spc="-16" dirty="0"/>
              <a:t>to </a:t>
            </a:r>
            <a:r>
              <a:rPr lang="en-US" spc="-13" dirty="0"/>
              <a:t>convert </a:t>
            </a:r>
            <a:r>
              <a:rPr lang="en-US" spc="-9" dirty="0"/>
              <a:t>OMEGA EP </a:t>
            </a:r>
            <a:r>
              <a:rPr lang="en-US" spc="-13" dirty="0"/>
              <a:t>from </a:t>
            </a:r>
            <a:r>
              <a:rPr lang="en-US" i="1" spc="-3" dirty="0"/>
              <a:t>f</a:t>
            </a:r>
            <a:r>
              <a:rPr lang="en-US" b="0" spc="-3" dirty="0"/>
              <a:t>/</a:t>
            </a:r>
            <a:r>
              <a:rPr lang="en-US" spc="-3" dirty="0"/>
              <a:t>2 </a:t>
            </a:r>
            <a:r>
              <a:rPr lang="en-US" spc="-16" dirty="0"/>
              <a:t>to </a:t>
            </a:r>
            <a:r>
              <a:rPr lang="en-US" spc="-6" dirty="0"/>
              <a:t>longer </a:t>
            </a:r>
            <a:r>
              <a:rPr lang="en-US" spc="-9" dirty="0"/>
              <a:t>focal</a:t>
            </a:r>
            <a:r>
              <a:rPr lang="en-US" spc="19" dirty="0"/>
              <a:t> </a:t>
            </a:r>
            <a:r>
              <a:rPr lang="en-US" spc="-9" dirty="0"/>
              <a:t>lengths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AAE1-59B9-5942-BF0F-E3D6FBDE08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2656" y="5410483"/>
            <a:ext cx="2422527" cy="357021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51197">
              <a:spcBef>
                <a:spcPts val="91"/>
              </a:spcBef>
            </a:pPr>
            <a:r>
              <a:rPr lang="en-US" spc="-9" dirty="0">
                <a:solidFill>
                  <a:schemeClr val="tx1"/>
                </a:solidFill>
                <a:cs typeface="Arial"/>
              </a:rPr>
              <a:t>Max energy: 95 J 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7" name="object 160">
            <a:extLst>
              <a:ext uri="{FF2B5EF4-FFF2-40B4-BE49-F238E27FC236}">
                <a16:creationId xmlns:a16="http://schemas.microsoft.com/office/drawing/2014/main" id="{030DAB7C-13F5-8246-8D33-87440A7D7F44}"/>
              </a:ext>
            </a:extLst>
          </p:cNvPr>
          <p:cNvSpPr txBox="1"/>
          <p:nvPr/>
        </p:nvSpPr>
        <p:spPr>
          <a:xfrm>
            <a:off x="1036976" y="1574365"/>
            <a:ext cx="301737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/>
            <a:r>
              <a:rPr sz="1600" b="1" spc="-3" dirty="0">
                <a:solidFill>
                  <a:srgbClr val="010202"/>
                </a:solidFill>
                <a:latin typeface="Arial"/>
                <a:cs typeface="Arial"/>
              </a:rPr>
              <a:t>Standard </a:t>
            </a:r>
            <a:r>
              <a:rPr sz="1600" b="1" spc="-6" dirty="0">
                <a:solidFill>
                  <a:srgbClr val="010202"/>
                </a:solidFill>
                <a:latin typeface="Arial"/>
                <a:cs typeface="Arial"/>
              </a:rPr>
              <a:t>OMEGA EP </a:t>
            </a:r>
            <a:r>
              <a:rPr sz="1600" b="1" i="1" spc="-3" dirty="0">
                <a:solidFill>
                  <a:srgbClr val="010202"/>
                </a:solidFill>
                <a:latin typeface="Arial"/>
                <a:cs typeface="Arial"/>
              </a:rPr>
              <a:t>f</a:t>
            </a:r>
            <a:r>
              <a:rPr sz="1600" spc="-3" dirty="0">
                <a:solidFill>
                  <a:srgbClr val="010202"/>
                </a:solidFill>
                <a:latin typeface="Arial"/>
                <a:cs typeface="Arial"/>
              </a:rPr>
              <a:t>/</a:t>
            </a:r>
            <a:r>
              <a:rPr sz="1600" b="1" spc="-3" dirty="0">
                <a:solidFill>
                  <a:srgbClr val="010202"/>
                </a:solidFill>
                <a:latin typeface="Arial"/>
                <a:cs typeface="Arial"/>
              </a:rPr>
              <a:t>2</a:t>
            </a:r>
            <a:r>
              <a:rPr sz="1600" b="1" spc="-16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600" b="1" spc="-9" dirty="0">
                <a:solidFill>
                  <a:srgbClr val="010202"/>
                </a:solidFill>
                <a:latin typeface="Arial"/>
                <a:cs typeface="Arial"/>
              </a:rPr>
              <a:t>focus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" name="object 161">
            <a:extLst>
              <a:ext uri="{FF2B5EF4-FFF2-40B4-BE49-F238E27FC236}">
                <a16:creationId xmlns:a16="http://schemas.microsoft.com/office/drawing/2014/main" id="{D0F5B523-50E2-284E-AE12-8CDB1E2972AB}"/>
              </a:ext>
            </a:extLst>
          </p:cNvPr>
          <p:cNvSpPr txBox="1"/>
          <p:nvPr/>
        </p:nvSpPr>
        <p:spPr>
          <a:xfrm>
            <a:off x="5647161" y="1570340"/>
            <a:ext cx="116555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/>
            <a:r>
              <a:rPr sz="1600" b="1" i="1" spc="-6" dirty="0">
                <a:solidFill>
                  <a:srgbClr val="010202"/>
                </a:solidFill>
                <a:latin typeface="Arial"/>
                <a:cs typeface="Arial"/>
              </a:rPr>
              <a:t>f</a:t>
            </a:r>
            <a:r>
              <a:rPr sz="1600" spc="-6" dirty="0">
                <a:solidFill>
                  <a:srgbClr val="010202"/>
                </a:solidFill>
                <a:latin typeface="Arial"/>
                <a:cs typeface="Arial"/>
              </a:rPr>
              <a:t>/</a:t>
            </a:r>
            <a:r>
              <a:rPr sz="1600" b="1" spc="-6" dirty="0">
                <a:solidFill>
                  <a:srgbClr val="010202"/>
                </a:solidFill>
                <a:latin typeface="Arial"/>
                <a:cs typeface="Arial"/>
              </a:rPr>
              <a:t>6</a:t>
            </a:r>
            <a:r>
              <a:rPr sz="1600" b="1" spc="-47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600" b="1" spc="-3" dirty="0">
                <a:solidFill>
                  <a:srgbClr val="010202"/>
                </a:solidFill>
                <a:latin typeface="Arial"/>
                <a:cs typeface="Arial"/>
              </a:rPr>
              <a:t>apodizer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9" name="object 162">
            <a:extLst>
              <a:ext uri="{FF2B5EF4-FFF2-40B4-BE49-F238E27FC236}">
                <a16:creationId xmlns:a16="http://schemas.microsoft.com/office/drawing/2014/main" id="{3A1467A8-3714-D449-ABDB-FC144E7BA397}"/>
              </a:ext>
            </a:extLst>
          </p:cNvPr>
          <p:cNvSpPr txBox="1"/>
          <p:nvPr/>
        </p:nvSpPr>
        <p:spPr>
          <a:xfrm>
            <a:off x="9233373" y="1574364"/>
            <a:ext cx="1219851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/>
            <a:r>
              <a:rPr sz="1600" b="1" i="1" spc="-3" dirty="0">
                <a:solidFill>
                  <a:srgbClr val="010202"/>
                </a:solidFill>
                <a:latin typeface="Arial"/>
                <a:cs typeface="Arial"/>
              </a:rPr>
              <a:t>f</a:t>
            </a:r>
            <a:r>
              <a:rPr sz="1600" spc="-3" dirty="0">
                <a:solidFill>
                  <a:srgbClr val="010202"/>
                </a:solidFill>
                <a:latin typeface="Arial"/>
                <a:cs typeface="Arial"/>
              </a:rPr>
              <a:t>/</a:t>
            </a:r>
            <a:r>
              <a:rPr sz="1600" b="1" spc="-3" dirty="0">
                <a:solidFill>
                  <a:srgbClr val="010202"/>
                </a:solidFill>
                <a:latin typeface="Arial"/>
                <a:cs typeface="Arial"/>
              </a:rPr>
              <a:t>8</a:t>
            </a:r>
            <a:r>
              <a:rPr sz="1600" b="1" spc="-50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600" b="1" spc="-3" dirty="0">
                <a:solidFill>
                  <a:srgbClr val="010202"/>
                </a:solidFill>
                <a:latin typeface="Arial"/>
                <a:cs typeface="Arial"/>
              </a:rPr>
              <a:t>apodizer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4C1D4F0-2DAB-2A45-8AE5-60549A1B35D8}"/>
              </a:ext>
            </a:extLst>
          </p:cNvPr>
          <p:cNvSpPr txBox="1">
            <a:spLocks/>
          </p:cNvSpPr>
          <p:nvPr/>
        </p:nvSpPr>
        <p:spPr>
          <a:xfrm>
            <a:off x="1345141" y="5410483"/>
            <a:ext cx="2422527" cy="3570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36576" tIns="36576" rIns="36576" bIns="73152" rtlCol="0" anchor="ctr" anchorCtr="0">
            <a:spAutoFit/>
          </a:bodyPr>
          <a:lstStyle>
            <a:lvl1pPr marL="0" indent="0" algn="ctr" defTabSz="609448" rtl="0" eaLnBrk="1" latinLnBrk="0" hangingPunct="1">
              <a:spcBef>
                <a:spcPts val="25"/>
              </a:spcBef>
              <a:buFont typeface="Lucida Grande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59694" indent="-300492" algn="l" defTabSz="609448" rtl="0" eaLnBrk="1" latinLnBrk="0" hangingPunct="1">
              <a:lnSpc>
                <a:spcPct val="100000"/>
              </a:lnSpc>
              <a:spcBef>
                <a:spcPts val="533"/>
              </a:spcBef>
              <a:buFont typeface="Arial"/>
              <a:buChar char="－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95" indent="-300492" algn="l" defTabSz="609448" rtl="0" eaLnBrk="1" latinLnBrk="0" hangingPunct="1">
              <a:spcBef>
                <a:spcPts val="267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8098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299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197">
              <a:spcBef>
                <a:spcPts val="91"/>
              </a:spcBef>
            </a:pPr>
            <a:r>
              <a:rPr lang="en-US" spc="-9" dirty="0">
                <a:solidFill>
                  <a:schemeClr val="tx1"/>
                </a:solidFill>
                <a:cs typeface="Arial"/>
              </a:rPr>
              <a:t>Max energy: 500 J 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41F00B9-2D8E-B541-89CE-C6ADA2FC0794}"/>
              </a:ext>
            </a:extLst>
          </p:cNvPr>
          <p:cNvSpPr txBox="1">
            <a:spLocks/>
          </p:cNvSpPr>
          <p:nvPr/>
        </p:nvSpPr>
        <p:spPr>
          <a:xfrm>
            <a:off x="8632036" y="5387410"/>
            <a:ext cx="2422527" cy="3570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36576" tIns="36576" rIns="36576" bIns="73152" rtlCol="0" anchor="ctr" anchorCtr="0">
            <a:spAutoFit/>
          </a:bodyPr>
          <a:lstStyle>
            <a:lvl1pPr marL="0" indent="0" algn="ctr" defTabSz="609448" rtl="0" eaLnBrk="1" latinLnBrk="0" hangingPunct="1">
              <a:spcBef>
                <a:spcPts val="25"/>
              </a:spcBef>
              <a:buFont typeface="Lucida Grande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59694" indent="-300492" algn="l" defTabSz="609448" rtl="0" eaLnBrk="1" latinLnBrk="0" hangingPunct="1">
              <a:lnSpc>
                <a:spcPct val="100000"/>
              </a:lnSpc>
              <a:spcBef>
                <a:spcPts val="533"/>
              </a:spcBef>
              <a:buFont typeface="Arial"/>
              <a:buChar char="－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95" indent="-300492" algn="l" defTabSz="609448" rtl="0" eaLnBrk="1" latinLnBrk="0" hangingPunct="1">
              <a:spcBef>
                <a:spcPts val="267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8098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299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197">
              <a:spcBef>
                <a:spcPts val="91"/>
              </a:spcBef>
            </a:pPr>
            <a:r>
              <a:rPr lang="en-US" spc="-9" dirty="0">
                <a:solidFill>
                  <a:schemeClr val="tx1"/>
                </a:solidFill>
                <a:cs typeface="Arial"/>
              </a:rPr>
              <a:t>Max energy: 55 J 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300119-B4F7-F247-8AE8-654A3C5C0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739" y="2462478"/>
            <a:ext cx="3492500" cy="2755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AE4801-60D7-D84A-B090-8BF9DD635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962" y="2462478"/>
            <a:ext cx="3238500" cy="2755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4A5E82-79E1-0944-AD92-7E32479CA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185" y="2462478"/>
            <a:ext cx="3238500" cy="2755900"/>
          </a:xfrm>
          <a:prstGeom prst="rect">
            <a:avLst/>
          </a:prstGeom>
        </p:spPr>
      </p:pic>
      <p:sp>
        <p:nvSpPr>
          <p:cNvPr id="15" name="object 160">
            <a:extLst>
              <a:ext uri="{FF2B5EF4-FFF2-40B4-BE49-F238E27FC236}">
                <a16:creationId xmlns:a16="http://schemas.microsoft.com/office/drawing/2014/main" id="{608AFB3D-9C85-A74D-99B0-C751B40F9E87}"/>
              </a:ext>
            </a:extLst>
          </p:cNvPr>
          <p:cNvSpPr txBox="1"/>
          <p:nvPr/>
        </p:nvSpPr>
        <p:spPr>
          <a:xfrm>
            <a:off x="1670518" y="2008668"/>
            <a:ext cx="175029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 algn="ctr"/>
            <a:r>
              <a:rPr lang="en-US" sz="1400" b="1" spc="-3" dirty="0">
                <a:solidFill>
                  <a:srgbClr val="010202"/>
                </a:solidFill>
                <a:latin typeface="Arial"/>
                <a:cs typeface="Arial"/>
              </a:rPr>
              <a:t>Nominal target spot at focal plane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8" name="object 160">
            <a:extLst>
              <a:ext uri="{FF2B5EF4-FFF2-40B4-BE49-F238E27FC236}">
                <a16:creationId xmlns:a16="http://schemas.microsoft.com/office/drawing/2014/main" id="{6EBEA60F-010F-BB46-AF9C-317596124A99}"/>
              </a:ext>
            </a:extLst>
          </p:cNvPr>
          <p:cNvSpPr txBox="1"/>
          <p:nvPr/>
        </p:nvSpPr>
        <p:spPr>
          <a:xfrm>
            <a:off x="5354794" y="2008667"/>
            <a:ext cx="175029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 algn="ctr"/>
            <a:r>
              <a:rPr lang="en-US" sz="1400" b="1" spc="-3" dirty="0">
                <a:solidFill>
                  <a:srgbClr val="010202"/>
                </a:solidFill>
                <a:latin typeface="Arial"/>
                <a:cs typeface="Arial"/>
              </a:rPr>
              <a:t>Nominal target spot at focal plane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9" name="object 160">
            <a:extLst>
              <a:ext uri="{FF2B5EF4-FFF2-40B4-BE49-F238E27FC236}">
                <a16:creationId xmlns:a16="http://schemas.microsoft.com/office/drawing/2014/main" id="{68934211-45FD-8440-85B0-7B98834FE250}"/>
              </a:ext>
            </a:extLst>
          </p:cNvPr>
          <p:cNvSpPr txBox="1"/>
          <p:nvPr/>
        </p:nvSpPr>
        <p:spPr>
          <a:xfrm>
            <a:off x="8968152" y="2008666"/>
            <a:ext cx="175029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 algn="ctr"/>
            <a:r>
              <a:rPr lang="en-US" sz="1400" b="1" spc="-3" dirty="0">
                <a:solidFill>
                  <a:srgbClr val="010202"/>
                </a:solidFill>
                <a:latin typeface="Arial"/>
                <a:cs typeface="Arial"/>
              </a:rPr>
              <a:t>Nominal target spot at focal plane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59D1A8-4E28-1F43-81A9-C35CA7B42F2A}"/>
              </a:ext>
            </a:extLst>
          </p:cNvPr>
          <p:cNvSpPr txBox="1"/>
          <p:nvPr/>
        </p:nvSpPr>
        <p:spPr>
          <a:xfrm>
            <a:off x="5333062" y="2569552"/>
            <a:ext cx="910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</a:rPr>
              <a:t>&gt;0.97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EA01C-1AA6-3D44-8560-9A1A63F615B0}"/>
              </a:ext>
            </a:extLst>
          </p:cNvPr>
          <p:cNvSpPr txBox="1"/>
          <p:nvPr/>
        </p:nvSpPr>
        <p:spPr>
          <a:xfrm>
            <a:off x="8932440" y="2569552"/>
            <a:ext cx="910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</a:rPr>
              <a:t>&gt;0.97</a:t>
            </a:r>
          </a:p>
        </p:txBody>
      </p:sp>
    </p:spTree>
    <p:extLst>
      <p:ext uri="{BB962C8B-B14F-4D97-AF65-F5344CB8AC3E}">
        <p14:creationId xmlns:p14="http://schemas.microsoft.com/office/powerpoint/2010/main" val="41234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OMEGA EP LWFA experiments with </a:t>
            </a:r>
            <a:r>
              <a:rPr lang="en-US" dirty="0" err="1" smtClean="0"/>
              <a:t>apodized</a:t>
            </a:r>
            <a:r>
              <a:rPr lang="en-US" dirty="0" smtClean="0"/>
              <a:t> beams yielded 200 MeV+ electron beams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185197" y="5779521"/>
            <a:ext cx="5818431" cy="361427"/>
          </a:xfrm>
        </p:spPr>
        <p:txBody>
          <a:bodyPr/>
          <a:lstStyle/>
          <a:p>
            <a:r>
              <a:rPr lang="en-US" dirty="0" smtClean="0"/>
              <a:t>Correcting f/# of laser yielded a high-energy electron beam</a:t>
            </a:r>
            <a:endParaRPr lang="en-US" dirty="0"/>
          </a:p>
        </p:txBody>
      </p:sp>
      <p:pic>
        <p:nvPicPr>
          <p:cNvPr id="7" name="Picture 10" descr="https://lh6.googleusercontent.com/MQO3VMThEExFH7nHGhYzNJ5wUQByb1M3SMAHunLxpdEndOQy9p05NcihS44RvLE6JwdYMY0mka39UaAnTBXW1V2kMBhrX7d1sP1IRfZDtUo7-tWj2gHz5tBUgHVlDRefEqFM_6fdC00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5" t="16791" r="5872" b="42875"/>
          <a:stretch/>
        </p:blipFill>
        <p:spPr bwMode="auto">
          <a:xfrm>
            <a:off x="903808" y="1359477"/>
            <a:ext cx="10187815" cy="404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4C1D4F0-2DAB-2A45-8AE5-60549A1B35D8}"/>
              </a:ext>
            </a:extLst>
          </p:cNvPr>
          <p:cNvSpPr txBox="1">
            <a:spLocks/>
          </p:cNvSpPr>
          <p:nvPr/>
        </p:nvSpPr>
        <p:spPr>
          <a:xfrm>
            <a:off x="5053626" y="5101844"/>
            <a:ext cx="2422527" cy="357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36576" tIns="36576" rIns="36576" bIns="73152" rtlCol="0" anchor="ctr" anchorCtr="0">
            <a:spAutoFit/>
          </a:bodyPr>
          <a:lstStyle>
            <a:lvl1pPr marL="0" indent="0" algn="ctr" defTabSz="609448" rtl="0" eaLnBrk="1" latinLnBrk="0" hangingPunct="1">
              <a:spcBef>
                <a:spcPts val="25"/>
              </a:spcBef>
              <a:buFont typeface="Lucida Grande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59694" indent="-300492" algn="l" defTabSz="609448" rtl="0" eaLnBrk="1" latinLnBrk="0" hangingPunct="1">
              <a:lnSpc>
                <a:spcPct val="100000"/>
              </a:lnSpc>
              <a:spcBef>
                <a:spcPts val="533"/>
              </a:spcBef>
              <a:buFont typeface="Arial"/>
              <a:buChar char="－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95" indent="-300492" algn="l" defTabSz="609448" rtl="0" eaLnBrk="1" latinLnBrk="0" hangingPunct="1">
              <a:spcBef>
                <a:spcPts val="267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8098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299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197">
              <a:spcBef>
                <a:spcPts val="91"/>
              </a:spcBef>
            </a:pPr>
            <a:r>
              <a:rPr lang="en-US" spc="-9" dirty="0" smtClean="0">
                <a:solidFill>
                  <a:schemeClr val="tx1"/>
                </a:solidFill>
                <a:cs typeface="Arial"/>
              </a:rPr>
              <a:t>Electron Energy [MeV]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98603" y="1782305"/>
            <a:ext cx="2893020" cy="9918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201392" y="1438759"/>
            <a:ext cx="2893020" cy="343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4C1D4F0-2DAB-2A45-8AE5-60549A1B35D8}"/>
              </a:ext>
            </a:extLst>
          </p:cNvPr>
          <p:cNvSpPr txBox="1">
            <a:spLocks/>
          </p:cNvSpPr>
          <p:nvPr/>
        </p:nvSpPr>
        <p:spPr>
          <a:xfrm rot="16200000">
            <a:off x="-119925" y="3062864"/>
            <a:ext cx="2422527" cy="357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36576" tIns="36576" rIns="36576" bIns="73152" rtlCol="0" anchor="ctr" anchorCtr="0">
            <a:spAutoFit/>
          </a:bodyPr>
          <a:lstStyle>
            <a:lvl1pPr marL="0" indent="0" algn="ctr" defTabSz="609448" rtl="0" eaLnBrk="1" latinLnBrk="0" hangingPunct="1">
              <a:spcBef>
                <a:spcPts val="25"/>
              </a:spcBef>
              <a:buFont typeface="Lucida Grande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59694" indent="-300492" algn="l" defTabSz="609448" rtl="0" eaLnBrk="1" latinLnBrk="0" hangingPunct="1">
              <a:lnSpc>
                <a:spcPct val="100000"/>
              </a:lnSpc>
              <a:spcBef>
                <a:spcPts val="533"/>
              </a:spcBef>
              <a:buFont typeface="Arial"/>
              <a:buChar char="－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95" indent="-300492" algn="l" defTabSz="609448" rtl="0" eaLnBrk="1" latinLnBrk="0" hangingPunct="1">
              <a:spcBef>
                <a:spcPts val="267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8098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299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197">
              <a:spcBef>
                <a:spcPts val="91"/>
              </a:spcBef>
            </a:pPr>
            <a:r>
              <a:rPr lang="en-US" spc="-9" dirty="0" smtClean="0">
                <a:solidFill>
                  <a:schemeClr val="tx1"/>
                </a:solidFill>
                <a:cs typeface="Arial"/>
              </a:rPr>
              <a:t>Particles/</a:t>
            </a:r>
            <a:r>
              <a:rPr lang="en-US" spc="-9" dirty="0" err="1" smtClean="0">
                <a:solidFill>
                  <a:schemeClr val="tx1"/>
                </a:solidFill>
                <a:cs typeface="Arial"/>
              </a:rPr>
              <a:t>sr</a:t>
            </a:r>
            <a:r>
              <a:rPr lang="en-US" spc="-9" dirty="0" smtClean="0">
                <a:solidFill>
                  <a:schemeClr val="tx1"/>
                </a:solidFill>
                <a:cs typeface="Arial"/>
              </a:rPr>
              <a:t>/MeV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582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460624-87C0-A141-9B7E-87865B7269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0011" y="2118601"/>
            <a:ext cx="8668802" cy="2136599"/>
          </a:xfrm>
        </p:spPr>
        <p:txBody>
          <a:bodyPr/>
          <a:lstStyle/>
          <a:p>
            <a:r>
              <a:rPr lang="en-US" dirty="0"/>
              <a:t>Laser </a:t>
            </a:r>
            <a:r>
              <a:rPr lang="en-US" dirty="0" err="1"/>
              <a:t>wakefield</a:t>
            </a:r>
            <a:r>
              <a:rPr lang="en-US" dirty="0"/>
              <a:t> acceleration (LWFA) is a path to develop advanced electron diffraction </a:t>
            </a:r>
            <a:br>
              <a:rPr lang="en-US" dirty="0"/>
            </a:br>
            <a:r>
              <a:rPr lang="en-US" dirty="0"/>
              <a:t>and x-ray radiography sources that can be coupled with large-scale inertial confinement fusion/high-energy-density laser drivers such as OMEGA or the NIF</a:t>
            </a:r>
          </a:p>
          <a:p>
            <a:r>
              <a:rPr lang="en-US" dirty="0"/>
              <a:t>LWFA experiments require millimeter-to-centimeter long </a:t>
            </a:r>
            <a:r>
              <a:rPr lang="en-US" dirty="0" err="1"/>
              <a:t>underdense</a:t>
            </a:r>
            <a:r>
              <a:rPr lang="en-US" dirty="0"/>
              <a:t> plasma targets; LLE has activated a gas-jet platform to support these and other laser–plasma interaction experiments</a:t>
            </a:r>
          </a:p>
          <a:p>
            <a:r>
              <a:rPr lang="en-US" dirty="0"/>
              <a:t>LWFA requires long-focal-length laser configurations; a path to do this with plasma lenses is being developed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920809-1CD1-6849-8495-F71EFAB22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670560"/>
            <a:ext cx="8649759" cy="329184"/>
          </a:xfrm>
        </p:spPr>
        <p:txBody>
          <a:bodyPr/>
          <a:lstStyle/>
          <a:p>
            <a:r>
              <a:rPr lang="en-US" dirty="0" err="1"/>
              <a:t>Underdense</a:t>
            </a:r>
            <a:r>
              <a:rPr lang="en-US" dirty="0"/>
              <a:t> plasma targets open new experimental capabilities on OMEGA and OMEGA EP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BB6476-EECF-9A4D-99FC-413F35322C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5976" y="6011186"/>
            <a:ext cx="1413408" cy="366183"/>
          </a:xfrm>
        </p:spPr>
        <p:txBody>
          <a:bodyPr/>
          <a:lstStyle/>
          <a:p>
            <a:r>
              <a:rPr lang="en-US"/>
              <a:t>____________</a:t>
            </a:r>
          </a:p>
          <a:p>
            <a:r>
              <a:rPr lang="en-US"/>
              <a:t>NIF: National Ignition Facility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24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24131A-B25A-504B-A2BA-A1473187A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287" y="1600201"/>
            <a:ext cx="4845097" cy="3886199"/>
          </a:xfrm>
        </p:spPr>
        <p:txBody>
          <a:bodyPr/>
          <a:lstStyle/>
          <a:p>
            <a:r>
              <a:rPr lang="en-US" dirty="0"/>
              <a:t>Titan Laser System at LLNL</a:t>
            </a:r>
          </a:p>
          <a:p>
            <a:pPr lvl="1"/>
            <a:r>
              <a:rPr lang="en-US" dirty="0"/>
              <a:t>nominal </a:t>
            </a:r>
            <a:r>
              <a:rPr lang="en-US" i="1" dirty="0"/>
              <a:t>f</a:t>
            </a:r>
            <a:r>
              <a:rPr lang="en-US" dirty="0"/>
              <a:t>/3 geometry </a:t>
            </a:r>
            <a:r>
              <a:rPr lang="en-US" dirty="0">
                <a:sym typeface="Wingdings" panose="05000000000000000000" pitchFamily="2" charset="2"/>
              </a:rPr>
              <a:t> low charge,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max electron energy &lt; 100 MeV</a:t>
            </a:r>
          </a:p>
          <a:p>
            <a:pPr lvl="1"/>
            <a:r>
              <a:rPr lang="en-US" i="1" dirty="0"/>
              <a:t>f</a:t>
            </a:r>
            <a:r>
              <a:rPr lang="en-US" dirty="0"/>
              <a:t>/10 geometry </a:t>
            </a:r>
            <a:r>
              <a:rPr lang="en-US" dirty="0">
                <a:sym typeface="Wingdings" panose="05000000000000000000" pitchFamily="2" charset="2"/>
              </a:rPr>
              <a:t> 10 </a:t>
            </a:r>
            <a:r>
              <a:rPr lang="en-US" dirty="0" err="1">
                <a:sym typeface="Wingdings" panose="05000000000000000000" pitchFamily="2" charset="2"/>
              </a:rPr>
              <a:t>nC</a:t>
            </a:r>
            <a:r>
              <a:rPr lang="en-US" dirty="0">
                <a:sym typeface="Wingdings" panose="05000000000000000000" pitchFamily="2" charset="2"/>
              </a:rPr>
              <a:t> of charge, electron beam, max electron energy &gt; 300 MeV</a:t>
            </a:r>
          </a:p>
          <a:p>
            <a:pPr lvl="1"/>
            <a:endParaRPr lang="en-US" dirty="0"/>
          </a:p>
          <a:p>
            <a:r>
              <a:rPr lang="en-US" dirty="0"/>
              <a:t>OMEGA EP at LLE</a:t>
            </a:r>
          </a:p>
          <a:p>
            <a:pPr lvl="1"/>
            <a:r>
              <a:rPr lang="en-US" dirty="0"/>
              <a:t>nominal </a:t>
            </a:r>
            <a:r>
              <a:rPr lang="en-US" i="1" dirty="0"/>
              <a:t>f</a:t>
            </a:r>
            <a:r>
              <a:rPr lang="en-US" dirty="0"/>
              <a:t>/2 geometry </a:t>
            </a:r>
            <a:r>
              <a:rPr lang="en-US" dirty="0">
                <a:sym typeface="Wingdings" panose="05000000000000000000" pitchFamily="2" charset="2"/>
              </a:rPr>
              <a:t> low charge, max electron energy of 14 MeV</a:t>
            </a:r>
          </a:p>
          <a:p>
            <a:pPr lvl="1"/>
            <a:r>
              <a:rPr lang="en-US" i="1" dirty="0" smtClean="0">
                <a:sym typeface="Wingdings" panose="05000000000000000000" pitchFamily="2" charset="2"/>
              </a:rPr>
              <a:t>f</a:t>
            </a:r>
            <a:r>
              <a:rPr lang="en-US" dirty="0" smtClean="0">
                <a:sym typeface="Wingdings" panose="05000000000000000000" pitchFamily="2" charset="2"/>
              </a:rPr>
              <a:t>/6+ </a:t>
            </a:r>
            <a:r>
              <a:rPr lang="en-US" dirty="0">
                <a:sym typeface="Wingdings" panose="05000000000000000000" pitchFamily="2" charset="2"/>
              </a:rPr>
              <a:t>geometry  </a:t>
            </a:r>
            <a:r>
              <a:rPr lang="en-US" dirty="0" smtClean="0">
                <a:sym typeface="Wingdings" panose="05000000000000000000" pitchFamily="2" charset="2"/>
              </a:rPr>
              <a:t>&gt;&gt; 10 </a:t>
            </a:r>
            <a:r>
              <a:rPr lang="en-US" dirty="0" err="1" smtClean="0">
                <a:sym typeface="Wingdings" panose="05000000000000000000" pitchFamily="2" charset="2"/>
              </a:rPr>
              <a:t>nC</a:t>
            </a:r>
            <a:r>
              <a:rPr lang="en-US" dirty="0" smtClean="0">
                <a:sym typeface="Wingdings" panose="05000000000000000000" pitchFamily="2" charset="2"/>
              </a:rPr>
              <a:t> of charge, </a:t>
            </a:r>
            <a:r>
              <a:rPr lang="en-US" dirty="0">
                <a:sym typeface="Wingdings" panose="05000000000000000000" pitchFamily="2" charset="2"/>
              </a:rPr>
              <a:t>electron beam, max electron energy &gt; 200 MeV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C5410A-3449-404F-B01C-61A13F9AF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focal lengths are required for successful LWFA campaigns</a:t>
            </a:r>
          </a:p>
        </p:txBody>
      </p:sp>
      <p:sp>
        <p:nvSpPr>
          <p:cNvPr id="7" name="Isosceles Triangle 12">
            <a:extLst>
              <a:ext uri="{FF2B5EF4-FFF2-40B4-BE49-F238E27FC236}">
                <a16:creationId xmlns:a16="http://schemas.microsoft.com/office/drawing/2014/main" id="{E71F0139-ECC5-394B-A8AA-F88D3556311A}"/>
              </a:ext>
            </a:extLst>
          </p:cNvPr>
          <p:cNvSpPr/>
          <p:nvPr/>
        </p:nvSpPr>
        <p:spPr bwMode="auto">
          <a:xfrm rot="5400000">
            <a:off x="3143212" y="948765"/>
            <a:ext cx="1445442" cy="4351002"/>
          </a:xfrm>
          <a:prstGeom prst="triangle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C28B26E-6943-B74D-8728-4CEEFA133D4E}"/>
              </a:ext>
            </a:extLst>
          </p:cNvPr>
          <p:cNvCxnSpPr>
            <a:cxnSpLocks/>
          </p:cNvCxnSpPr>
          <p:nvPr/>
        </p:nvCxnSpPr>
        <p:spPr bwMode="auto">
          <a:xfrm>
            <a:off x="1508724" y="2401545"/>
            <a:ext cx="0" cy="144544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stealth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01C99EE-02FE-E44D-ABEF-B6AC45A9F780}"/>
              </a:ext>
            </a:extLst>
          </p:cNvPr>
          <p:cNvSpPr txBox="1"/>
          <p:nvPr/>
        </p:nvSpPr>
        <p:spPr>
          <a:xfrm>
            <a:off x="3123669" y="4144539"/>
            <a:ext cx="1484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Focal length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CAB6CB-A28D-634B-9749-20DDE24A350B}"/>
              </a:ext>
            </a:extLst>
          </p:cNvPr>
          <p:cNvSpPr txBox="1"/>
          <p:nvPr/>
        </p:nvSpPr>
        <p:spPr>
          <a:xfrm rot="16200000">
            <a:off x="726168" y="2954988"/>
            <a:ext cx="1069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Diameter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8FBA6B-B21A-C44B-920B-9EC838B727E2}"/>
              </a:ext>
            </a:extLst>
          </p:cNvPr>
          <p:cNvCxnSpPr>
            <a:cxnSpLocks/>
          </p:cNvCxnSpPr>
          <p:nvPr/>
        </p:nvCxnSpPr>
        <p:spPr bwMode="auto">
          <a:xfrm flipV="1">
            <a:off x="1690432" y="4062659"/>
            <a:ext cx="4351002" cy="1182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stealth" w="lg" len="lg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D6BAE1F-F639-CD45-8907-18A4E4F3490E}"/>
                  </a:ext>
                </a:extLst>
              </p:cNvPr>
              <p:cNvSpPr txBox="1"/>
              <p:nvPr/>
            </p:nvSpPr>
            <p:spPr>
              <a:xfrm>
                <a:off x="2846503" y="4836481"/>
                <a:ext cx="1661224" cy="409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600" b="1" i="1" dirty="0"/>
                  <a:t>f</a:t>
                </a:r>
                <a:r>
                  <a:rPr lang="en-US" sz="1600" b="1" dirty="0"/>
                  <a:t>/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600" b="1" i="0" smtClean="0"/>
                      <m:t># =</m:t>
                    </m:r>
                    <m:f>
                      <m:f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1600" b="1" i="0" smtClean="0"/>
                          <m:t>Focal</m:t>
                        </m:r>
                        <m:r>
                          <m:rPr>
                            <m:nor/>
                          </m:rPr>
                          <a:rPr lang="en-US" sz="1600" b="1" i="0" smtClean="0"/>
                          <m:t> </m:t>
                        </m:r>
                        <m:r>
                          <m:rPr>
                            <m:nor/>
                          </m:rPr>
                          <a:rPr lang="en-US" sz="1600" b="1" i="0" smtClean="0"/>
                          <m:t>length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1600" b="1" i="0" smtClean="0"/>
                          <m:t>Diameter</m:t>
                        </m:r>
                      </m:den>
                    </m:f>
                  </m:oMath>
                </a14:m>
                <a:endParaRPr lang="en-US" sz="1600" b="1" dirty="0" err="1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D6BAE1F-F639-CD45-8907-18A4E4F34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6503" y="4836481"/>
                <a:ext cx="1661224" cy="409471"/>
              </a:xfrm>
              <a:prstGeom prst="rect">
                <a:avLst/>
              </a:prstGeom>
              <a:blipFill>
                <a:blip r:embed="rId3"/>
                <a:stretch>
                  <a:fillRect l="-6818" t="-15152" r="-4545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53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AAE1-59B9-5942-BF0F-E3D6FBDE08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2656" y="5410483"/>
            <a:ext cx="2422527" cy="357021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51197">
              <a:spcBef>
                <a:spcPts val="91"/>
              </a:spcBef>
            </a:pPr>
            <a:r>
              <a:rPr lang="en-US" spc="-9" dirty="0">
                <a:solidFill>
                  <a:schemeClr val="tx1"/>
                </a:solidFill>
                <a:cs typeface="Arial"/>
              </a:rPr>
              <a:t>Max energy: 95 J 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4C1D4F0-2DAB-2A45-8AE5-60549A1B35D8}"/>
              </a:ext>
            </a:extLst>
          </p:cNvPr>
          <p:cNvSpPr txBox="1">
            <a:spLocks/>
          </p:cNvSpPr>
          <p:nvPr/>
        </p:nvSpPr>
        <p:spPr>
          <a:xfrm>
            <a:off x="1345141" y="5410483"/>
            <a:ext cx="2422527" cy="3570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36576" tIns="36576" rIns="36576" bIns="73152" rtlCol="0" anchor="ctr" anchorCtr="0">
            <a:spAutoFit/>
          </a:bodyPr>
          <a:lstStyle>
            <a:lvl1pPr marL="0" indent="0" algn="ctr" defTabSz="609448" rtl="0" eaLnBrk="1" latinLnBrk="0" hangingPunct="1">
              <a:spcBef>
                <a:spcPts val="25"/>
              </a:spcBef>
              <a:buFont typeface="Lucida Grande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59694" indent="-300492" algn="l" defTabSz="609448" rtl="0" eaLnBrk="1" latinLnBrk="0" hangingPunct="1">
              <a:lnSpc>
                <a:spcPct val="100000"/>
              </a:lnSpc>
              <a:spcBef>
                <a:spcPts val="533"/>
              </a:spcBef>
              <a:buFont typeface="Arial"/>
              <a:buChar char="－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95" indent="-300492" algn="l" defTabSz="609448" rtl="0" eaLnBrk="1" latinLnBrk="0" hangingPunct="1">
              <a:spcBef>
                <a:spcPts val="267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8098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299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197">
              <a:spcBef>
                <a:spcPts val="91"/>
              </a:spcBef>
            </a:pPr>
            <a:r>
              <a:rPr lang="en-US" spc="-9" dirty="0">
                <a:solidFill>
                  <a:schemeClr val="tx1"/>
                </a:solidFill>
                <a:cs typeface="Arial"/>
              </a:rPr>
              <a:t>Max energy: 500 J 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41F00B9-2D8E-B541-89CE-C6ADA2FC0794}"/>
              </a:ext>
            </a:extLst>
          </p:cNvPr>
          <p:cNvSpPr txBox="1">
            <a:spLocks/>
          </p:cNvSpPr>
          <p:nvPr/>
        </p:nvSpPr>
        <p:spPr>
          <a:xfrm>
            <a:off x="8632036" y="5387410"/>
            <a:ext cx="2422527" cy="35702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vert="horz" wrap="square" lIns="36576" tIns="36576" rIns="36576" bIns="73152" rtlCol="0" anchor="ctr" anchorCtr="0">
            <a:spAutoFit/>
          </a:bodyPr>
          <a:lstStyle>
            <a:lvl1pPr marL="0" indent="0" algn="ctr" defTabSz="609448" rtl="0" eaLnBrk="1" latinLnBrk="0" hangingPunct="1">
              <a:spcBef>
                <a:spcPts val="25"/>
              </a:spcBef>
              <a:buFont typeface="Lucida Grande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59694" indent="-300492" algn="l" defTabSz="609448" rtl="0" eaLnBrk="1" latinLnBrk="0" hangingPunct="1">
              <a:lnSpc>
                <a:spcPct val="100000"/>
              </a:lnSpc>
              <a:spcBef>
                <a:spcPts val="533"/>
              </a:spcBef>
              <a:buFont typeface="Arial"/>
              <a:buChar char="－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95" indent="-300492" algn="l" defTabSz="609448" rtl="0" eaLnBrk="1" latinLnBrk="0" hangingPunct="1">
              <a:spcBef>
                <a:spcPts val="267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8098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299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197">
              <a:spcBef>
                <a:spcPts val="91"/>
              </a:spcBef>
            </a:pPr>
            <a:r>
              <a:rPr lang="en-US" spc="-9" dirty="0">
                <a:solidFill>
                  <a:schemeClr val="tx1"/>
                </a:solidFill>
                <a:cs typeface="Arial"/>
              </a:rPr>
              <a:t>Max energy: 55 J 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300119-B4F7-F247-8AE8-654A3C5C0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739" y="2462478"/>
            <a:ext cx="3492500" cy="2755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AE4801-60D7-D84A-B090-8BF9DD635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962" y="2462478"/>
            <a:ext cx="3238500" cy="2755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4A5E82-79E1-0944-AD92-7E32479CA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185" y="2462478"/>
            <a:ext cx="3238500" cy="2755900"/>
          </a:xfrm>
          <a:prstGeom prst="rect">
            <a:avLst/>
          </a:prstGeom>
        </p:spPr>
      </p:pic>
      <p:sp>
        <p:nvSpPr>
          <p:cNvPr id="15" name="object 160">
            <a:extLst>
              <a:ext uri="{FF2B5EF4-FFF2-40B4-BE49-F238E27FC236}">
                <a16:creationId xmlns:a16="http://schemas.microsoft.com/office/drawing/2014/main" id="{608AFB3D-9C85-A74D-99B0-C751B40F9E87}"/>
              </a:ext>
            </a:extLst>
          </p:cNvPr>
          <p:cNvSpPr txBox="1"/>
          <p:nvPr/>
        </p:nvSpPr>
        <p:spPr>
          <a:xfrm>
            <a:off x="1670518" y="2008668"/>
            <a:ext cx="175029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 algn="ctr"/>
            <a:r>
              <a:rPr lang="en-US" sz="1400" b="1" spc="-3" dirty="0">
                <a:solidFill>
                  <a:srgbClr val="010202"/>
                </a:solidFill>
                <a:latin typeface="Arial"/>
                <a:cs typeface="Arial"/>
              </a:rPr>
              <a:t>Nominal target spot at focal plane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8" name="object 160">
            <a:extLst>
              <a:ext uri="{FF2B5EF4-FFF2-40B4-BE49-F238E27FC236}">
                <a16:creationId xmlns:a16="http://schemas.microsoft.com/office/drawing/2014/main" id="{6EBEA60F-010F-BB46-AF9C-317596124A99}"/>
              </a:ext>
            </a:extLst>
          </p:cNvPr>
          <p:cNvSpPr txBox="1"/>
          <p:nvPr/>
        </p:nvSpPr>
        <p:spPr>
          <a:xfrm>
            <a:off x="5354794" y="2008667"/>
            <a:ext cx="175029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 algn="ctr"/>
            <a:r>
              <a:rPr lang="en-US" sz="1400" b="1" spc="-3" dirty="0">
                <a:solidFill>
                  <a:srgbClr val="010202"/>
                </a:solidFill>
                <a:latin typeface="Arial"/>
                <a:cs typeface="Arial"/>
              </a:rPr>
              <a:t>Nominal target spot at focal plane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9" name="object 160">
            <a:extLst>
              <a:ext uri="{FF2B5EF4-FFF2-40B4-BE49-F238E27FC236}">
                <a16:creationId xmlns:a16="http://schemas.microsoft.com/office/drawing/2014/main" id="{68934211-45FD-8440-85B0-7B98834FE250}"/>
              </a:ext>
            </a:extLst>
          </p:cNvPr>
          <p:cNvSpPr txBox="1"/>
          <p:nvPr/>
        </p:nvSpPr>
        <p:spPr>
          <a:xfrm>
            <a:off x="8968152" y="2008666"/>
            <a:ext cx="175029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 algn="ctr"/>
            <a:r>
              <a:rPr lang="en-US" sz="1400" b="1" spc="-3" dirty="0">
                <a:solidFill>
                  <a:srgbClr val="010202"/>
                </a:solidFill>
                <a:latin typeface="Arial"/>
                <a:cs typeface="Arial"/>
              </a:rPr>
              <a:t>Nominal target spot at focal plane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59D1A8-4E28-1F43-81A9-C35CA7B42F2A}"/>
              </a:ext>
            </a:extLst>
          </p:cNvPr>
          <p:cNvSpPr txBox="1"/>
          <p:nvPr/>
        </p:nvSpPr>
        <p:spPr>
          <a:xfrm>
            <a:off x="5333062" y="2569552"/>
            <a:ext cx="910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</a:rPr>
              <a:t>&gt;0.97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EA01C-1AA6-3D44-8560-9A1A63F615B0}"/>
              </a:ext>
            </a:extLst>
          </p:cNvPr>
          <p:cNvSpPr txBox="1"/>
          <p:nvPr/>
        </p:nvSpPr>
        <p:spPr>
          <a:xfrm>
            <a:off x="8932440" y="2569552"/>
            <a:ext cx="910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</a:rPr>
              <a:t>&gt;0.97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1FBEB5E0-AAA6-3845-8A99-21CE8B393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2" y="560832"/>
            <a:ext cx="8172608" cy="329184"/>
          </a:xfrm>
        </p:spPr>
        <p:txBody>
          <a:bodyPr/>
          <a:lstStyle/>
          <a:p>
            <a:r>
              <a:rPr lang="en-US" spc="-6" dirty="0"/>
              <a:t>LLE developed an apodizer </a:t>
            </a:r>
            <a:r>
              <a:rPr lang="en-US" spc="-9" dirty="0"/>
              <a:t>capability </a:t>
            </a:r>
            <a:r>
              <a:rPr lang="en-US" spc="-16" dirty="0"/>
              <a:t>to </a:t>
            </a:r>
            <a:r>
              <a:rPr lang="en-US" spc="-13" dirty="0"/>
              <a:t>convert </a:t>
            </a:r>
            <a:r>
              <a:rPr lang="en-US" spc="-9" dirty="0"/>
              <a:t>OMEGA EP </a:t>
            </a:r>
            <a:r>
              <a:rPr lang="en-US" spc="-13" dirty="0"/>
              <a:t>from </a:t>
            </a:r>
            <a:r>
              <a:rPr lang="en-US" i="1" spc="-3" dirty="0"/>
              <a:t>f</a:t>
            </a:r>
            <a:r>
              <a:rPr lang="en-US" b="0" spc="-3" dirty="0"/>
              <a:t>/</a:t>
            </a:r>
            <a:r>
              <a:rPr lang="en-US" spc="-3" dirty="0"/>
              <a:t>2 </a:t>
            </a:r>
            <a:r>
              <a:rPr lang="en-US" spc="-16" dirty="0"/>
              <a:t>to </a:t>
            </a:r>
            <a:r>
              <a:rPr lang="en-US" spc="-6" dirty="0"/>
              <a:t>longer </a:t>
            </a:r>
            <a:r>
              <a:rPr lang="en-US" spc="-9" dirty="0"/>
              <a:t>focal</a:t>
            </a:r>
            <a:r>
              <a:rPr lang="en-US" spc="19" dirty="0"/>
              <a:t> </a:t>
            </a:r>
            <a:r>
              <a:rPr lang="en-US" spc="-9" dirty="0"/>
              <a:t>lengths</a:t>
            </a:r>
            <a:endParaRPr lang="en-US" dirty="0"/>
          </a:p>
        </p:txBody>
      </p:sp>
      <p:sp>
        <p:nvSpPr>
          <p:cNvPr id="23" name="object 160">
            <a:extLst>
              <a:ext uri="{FF2B5EF4-FFF2-40B4-BE49-F238E27FC236}">
                <a16:creationId xmlns:a16="http://schemas.microsoft.com/office/drawing/2014/main" id="{01EC36D0-6E1F-3144-9AE1-746305388769}"/>
              </a:ext>
            </a:extLst>
          </p:cNvPr>
          <p:cNvSpPr txBox="1"/>
          <p:nvPr/>
        </p:nvSpPr>
        <p:spPr>
          <a:xfrm>
            <a:off x="1036976" y="1574365"/>
            <a:ext cx="301737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/>
            <a:r>
              <a:rPr sz="1600" b="1" spc="-3" dirty="0">
                <a:solidFill>
                  <a:srgbClr val="010202"/>
                </a:solidFill>
                <a:latin typeface="Arial"/>
                <a:cs typeface="Arial"/>
              </a:rPr>
              <a:t>Standard </a:t>
            </a:r>
            <a:r>
              <a:rPr sz="1600" b="1" spc="-6" dirty="0">
                <a:solidFill>
                  <a:srgbClr val="010202"/>
                </a:solidFill>
                <a:latin typeface="Arial"/>
                <a:cs typeface="Arial"/>
              </a:rPr>
              <a:t>OMEGA EP </a:t>
            </a:r>
            <a:r>
              <a:rPr sz="1600" b="1" i="1" spc="-3" dirty="0">
                <a:solidFill>
                  <a:srgbClr val="010202"/>
                </a:solidFill>
                <a:latin typeface="Arial"/>
                <a:cs typeface="Arial"/>
              </a:rPr>
              <a:t>f</a:t>
            </a:r>
            <a:r>
              <a:rPr sz="1600" spc="-3" dirty="0">
                <a:solidFill>
                  <a:srgbClr val="010202"/>
                </a:solidFill>
                <a:latin typeface="Arial"/>
                <a:cs typeface="Arial"/>
              </a:rPr>
              <a:t>/</a:t>
            </a:r>
            <a:r>
              <a:rPr sz="1600" b="1" spc="-3" dirty="0">
                <a:solidFill>
                  <a:srgbClr val="010202"/>
                </a:solidFill>
                <a:latin typeface="Arial"/>
                <a:cs typeface="Arial"/>
              </a:rPr>
              <a:t>2</a:t>
            </a:r>
            <a:r>
              <a:rPr sz="1600" b="1" spc="-16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600" b="1" spc="-9" dirty="0">
                <a:solidFill>
                  <a:srgbClr val="010202"/>
                </a:solidFill>
                <a:latin typeface="Arial"/>
                <a:cs typeface="Arial"/>
              </a:rPr>
              <a:t>focus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4" name="object 161">
            <a:extLst>
              <a:ext uri="{FF2B5EF4-FFF2-40B4-BE49-F238E27FC236}">
                <a16:creationId xmlns:a16="http://schemas.microsoft.com/office/drawing/2014/main" id="{DFC2091A-E94A-9F41-B9E8-323D9E7BB15E}"/>
              </a:ext>
            </a:extLst>
          </p:cNvPr>
          <p:cNvSpPr txBox="1"/>
          <p:nvPr/>
        </p:nvSpPr>
        <p:spPr>
          <a:xfrm>
            <a:off x="5647161" y="1570340"/>
            <a:ext cx="116555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/>
            <a:r>
              <a:rPr sz="1600" b="1" i="1" spc="-6" dirty="0">
                <a:solidFill>
                  <a:srgbClr val="010202"/>
                </a:solidFill>
                <a:latin typeface="Arial"/>
                <a:cs typeface="Arial"/>
              </a:rPr>
              <a:t>f</a:t>
            </a:r>
            <a:r>
              <a:rPr sz="1600" spc="-6" dirty="0">
                <a:solidFill>
                  <a:srgbClr val="010202"/>
                </a:solidFill>
                <a:latin typeface="Arial"/>
                <a:cs typeface="Arial"/>
              </a:rPr>
              <a:t>/</a:t>
            </a:r>
            <a:r>
              <a:rPr sz="1600" b="1" spc="-6" dirty="0">
                <a:solidFill>
                  <a:srgbClr val="010202"/>
                </a:solidFill>
                <a:latin typeface="Arial"/>
                <a:cs typeface="Arial"/>
              </a:rPr>
              <a:t>6</a:t>
            </a:r>
            <a:r>
              <a:rPr sz="1600" b="1" spc="-47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600" b="1" spc="-3" dirty="0">
                <a:solidFill>
                  <a:srgbClr val="010202"/>
                </a:solidFill>
                <a:latin typeface="Arial"/>
                <a:cs typeface="Arial"/>
              </a:rPr>
              <a:t>apodizer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5" name="object 162">
            <a:extLst>
              <a:ext uri="{FF2B5EF4-FFF2-40B4-BE49-F238E27FC236}">
                <a16:creationId xmlns:a16="http://schemas.microsoft.com/office/drawing/2014/main" id="{D9EDD754-0333-5C49-B696-134E7AE8FF25}"/>
              </a:ext>
            </a:extLst>
          </p:cNvPr>
          <p:cNvSpPr txBox="1"/>
          <p:nvPr/>
        </p:nvSpPr>
        <p:spPr>
          <a:xfrm>
            <a:off x="9233373" y="1574364"/>
            <a:ext cx="1219851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/>
            <a:r>
              <a:rPr sz="1600" b="1" i="1" spc="-3" dirty="0">
                <a:solidFill>
                  <a:srgbClr val="010202"/>
                </a:solidFill>
                <a:latin typeface="Arial"/>
                <a:cs typeface="Arial"/>
              </a:rPr>
              <a:t>f</a:t>
            </a:r>
            <a:r>
              <a:rPr sz="1600" spc="-3" dirty="0">
                <a:solidFill>
                  <a:srgbClr val="010202"/>
                </a:solidFill>
                <a:latin typeface="Arial"/>
                <a:cs typeface="Arial"/>
              </a:rPr>
              <a:t>/</a:t>
            </a:r>
            <a:r>
              <a:rPr sz="1600" b="1" spc="-3" dirty="0">
                <a:solidFill>
                  <a:srgbClr val="010202"/>
                </a:solidFill>
                <a:latin typeface="Arial"/>
                <a:cs typeface="Arial"/>
              </a:rPr>
              <a:t>8</a:t>
            </a:r>
            <a:r>
              <a:rPr sz="1600" b="1" spc="-50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600" b="1" spc="-3" dirty="0">
                <a:solidFill>
                  <a:srgbClr val="010202"/>
                </a:solidFill>
                <a:latin typeface="Arial"/>
                <a:cs typeface="Arial"/>
              </a:rPr>
              <a:t>apodizer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70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AAE1-59B9-5942-BF0F-E3D6FBDE08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2656" y="5410483"/>
            <a:ext cx="2422527" cy="357021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 marL="51197">
              <a:spcBef>
                <a:spcPts val="91"/>
              </a:spcBef>
            </a:pPr>
            <a:r>
              <a:rPr lang="en-US" spc="-9" dirty="0">
                <a:solidFill>
                  <a:schemeClr val="tx1"/>
                </a:solidFill>
                <a:cs typeface="Arial"/>
              </a:rPr>
              <a:t>Max energy: 95 J 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4C1D4F0-2DAB-2A45-8AE5-60549A1B35D8}"/>
              </a:ext>
            </a:extLst>
          </p:cNvPr>
          <p:cNvSpPr txBox="1">
            <a:spLocks/>
          </p:cNvSpPr>
          <p:nvPr/>
        </p:nvSpPr>
        <p:spPr>
          <a:xfrm>
            <a:off x="1345141" y="5410483"/>
            <a:ext cx="2422527" cy="3570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36576" tIns="36576" rIns="36576" bIns="73152" rtlCol="0" anchor="ctr" anchorCtr="0">
            <a:spAutoFit/>
          </a:bodyPr>
          <a:lstStyle>
            <a:lvl1pPr marL="0" indent="0" algn="ctr" defTabSz="609448" rtl="0" eaLnBrk="1" latinLnBrk="0" hangingPunct="1">
              <a:spcBef>
                <a:spcPts val="25"/>
              </a:spcBef>
              <a:buFont typeface="Lucida Grande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59694" indent="-300492" algn="l" defTabSz="609448" rtl="0" eaLnBrk="1" latinLnBrk="0" hangingPunct="1">
              <a:lnSpc>
                <a:spcPct val="100000"/>
              </a:lnSpc>
              <a:spcBef>
                <a:spcPts val="533"/>
              </a:spcBef>
              <a:buFont typeface="Arial"/>
              <a:buChar char="－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95" indent="-300492" algn="l" defTabSz="609448" rtl="0" eaLnBrk="1" latinLnBrk="0" hangingPunct="1">
              <a:spcBef>
                <a:spcPts val="267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8098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299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197">
              <a:spcBef>
                <a:spcPts val="91"/>
              </a:spcBef>
            </a:pPr>
            <a:r>
              <a:rPr lang="en-US" spc="-9" dirty="0">
                <a:solidFill>
                  <a:schemeClr val="tx1"/>
                </a:solidFill>
                <a:cs typeface="Arial"/>
              </a:rPr>
              <a:t>Max energy: 500 J 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41F00B9-2D8E-B541-89CE-C6ADA2FC0794}"/>
              </a:ext>
            </a:extLst>
          </p:cNvPr>
          <p:cNvSpPr txBox="1">
            <a:spLocks/>
          </p:cNvSpPr>
          <p:nvPr/>
        </p:nvSpPr>
        <p:spPr>
          <a:xfrm>
            <a:off x="8632036" y="5387410"/>
            <a:ext cx="2422527" cy="357021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vert="horz" wrap="square" lIns="36576" tIns="36576" rIns="36576" bIns="73152" rtlCol="0" anchor="ctr" anchorCtr="0">
            <a:spAutoFit/>
          </a:bodyPr>
          <a:lstStyle>
            <a:lvl1pPr marL="0" indent="0" algn="ctr" defTabSz="609448" rtl="0" eaLnBrk="1" latinLnBrk="0" hangingPunct="1">
              <a:spcBef>
                <a:spcPts val="25"/>
              </a:spcBef>
              <a:buFont typeface="Lucida Grande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59694" indent="-300492" algn="l" defTabSz="609448" rtl="0" eaLnBrk="1" latinLnBrk="0" hangingPunct="1">
              <a:lnSpc>
                <a:spcPct val="100000"/>
              </a:lnSpc>
              <a:spcBef>
                <a:spcPts val="533"/>
              </a:spcBef>
              <a:buFont typeface="Arial"/>
              <a:buChar char="－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95" indent="-300492" algn="l" defTabSz="609448" rtl="0" eaLnBrk="1" latinLnBrk="0" hangingPunct="1">
              <a:spcBef>
                <a:spcPts val="267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8098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299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197">
              <a:spcBef>
                <a:spcPts val="91"/>
              </a:spcBef>
            </a:pPr>
            <a:r>
              <a:rPr lang="en-US" spc="-9" dirty="0">
                <a:solidFill>
                  <a:schemeClr val="tx1"/>
                </a:solidFill>
                <a:cs typeface="Arial"/>
              </a:rPr>
              <a:t>Max energy: 55 J </a:t>
            </a:r>
            <a:endParaRPr lang="en-US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300119-B4F7-F247-8AE8-654A3C5C0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739" y="2462478"/>
            <a:ext cx="3492500" cy="2755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AE4801-60D7-D84A-B090-8BF9DD635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962" y="2462478"/>
            <a:ext cx="3238500" cy="2755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4A5E82-79E1-0944-AD92-7E32479CA9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185" y="2462478"/>
            <a:ext cx="3238500" cy="2755900"/>
          </a:xfrm>
          <a:prstGeom prst="rect">
            <a:avLst/>
          </a:prstGeom>
        </p:spPr>
      </p:pic>
      <p:sp>
        <p:nvSpPr>
          <p:cNvPr id="15" name="object 160">
            <a:extLst>
              <a:ext uri="{FF2B5EF4-FFF2-40B4-BE49-F238E27FC236}">
                <a16:creationId xmlns:a16="http://schemas.microsoft.com/office/drawing/2014/main" id="{608AFB3D-9C85-A74D-99B0-C751B40F9E87}"/>
              </a:ext>
            </a:extLst>
          </p:cNvPr>
          <p:cNvSpPr txBox="1"/>
          <p:nvPr/>
        </p:nvSpPr>
        <p:spPr>
          <a:xfrm>
            <a:off x="1670518" y="2008668"/>
            <a:ext cx="175029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 algn="ctr"/>
            <a:r>
              <a:rPr lang="en-US" sz="1400" b="1" spc="-3" dirty="0">
                <a:solidFill>
                  <a:srgbClr val="010202"/>
                </a:solidFill>
                <a:latin typeface="Arial"/>
                <a:cs typeface="Arial"/>
              </a:rPr>
              <a:t>Nominal target spot at focal plane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8" name="object 160">
            <a:extLst>
              <a:ext uri="{FF2B5EF4-FFF2-40B4-BE49-F238E27FC236}">
                <a16:creationId xmlns:a16="http://schemas.microsoft.com/office/drawing/2014/main" id="{6EBEA60F-010F-BB46-AF9C-317596124A99}"/>
              </a:ext>
            </a:extLst>
          </p:cNvPr>
          <p:cNvSpPr txBox="1"/>
          <p:nvPr/>
        </p:nvSpPr>
        <p:spPr>
          <a:xfrm>
            <a:off x="5354794" y="2008667"/>
            <a:ext cx="175029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 algn="ctr"/>
            <a:r>
              <a:rPr lang="en-US" sz="1400" b="1" spc="-3" dirty="0">
                <a:solidFill>
                  <a:srgbClr val="010202"/>
                </a:solidFill>
                <a:latin typeface="Arial"/>
                <a:cs typeface="Arial"/>
              </a:rPr>
              <a:t>Nominal target spot at focal plane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9" name="object 160">
            <a:extLst>
              <a:ext uri="{FF2B5EF4-FFF2-40B4-BE49-F238E27FC236}">
                <a16:creationId xmlns:a16="http://schemas.microsoft.com/office/drawing/2014/main" id="{68934211-45FD-8440-85B0-7B98834FE250}"/>
              </a:ext>
            </a:extLst>
          </p:cNvPr>
          <p:cNvSpPr txBox="1"/>
          <p:nvPr/>
        </p:nvSpPr>
        <p:spPr>
          <a:xfrm>
            <a:off x="8968152" y="2008666"/>
            <a:ext cx="175029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 algn="ctr"/>
            <a:r>
              <a:rPr lang="en-US" sz="1400" b="1" spc="-3" dirty="0">
                <a:solidFill>
                  <a:srgbClr val="010202"/>
                </a:solidFill>
                <a:latin typeface="Arial"/>
                <a:cs typeface="Arial"/>
              </a:rPr>
              <a:t>Nominal target spot at focal plane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59D1A8-4E28-1F43-81A9-C35CA7B42F2A}"/>
              </a:ext>
            </a:extLst>
          </p:cNvPr>
          <p:cNvSpPr txBox="1"/>
          <p:nvPr/>
        </p:nvSpPr>
        <p:spPr>
          <a:xfrm>
            <a:off x="5333062" y="2569552"/>
            <a:ext cx="910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</a:rPr>
              <a:t>&gt;0.97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8EA01C-1AA6-3D44-8560-9A1A63F615B0}"/>
              </a:ext>
            </a:extLst>
          </p:cNvPr>
          <p:cNvSpPr txBox="1"/>
          <p:nvPr/>
        </p:nvSpPr>
        <p:spPr>
          <a:xfrm>
            <a:off x="8932440" y="2569552"/>
            <a:ext cx="910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</a:rPr>
              <a:t>&gt;0.97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4DEF5E98-E4DB-B949-8386-0272BBE9ADB8}"/>
              </a:ext>
            </a:extLst>
          </p:cNvPr>
          <p:cNvSpPr txBox="1">
            <a:spLocks/>
          </p:cNvSpPr>
          <p:nvPr/>
        </p:nvSpPr>
        <p:spPr>
          <a:xfrm>
            <a:off x="2616581" y="5920203"/>
            <a:ext cx="7226716" cy="357021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0" tIns="36576" rIns="0" bIns="73152" rtlCol="0" anchor="ctr" anchorCtr="0">
            <a:spAutoFit/>
          </a:bodyPr>
          <a:lstStyle>
            <a:lvl1pPr marL="0" indent="0" algn="ctr" defTabSz="609448" rtl="0" eaLnBrk="1" latinLnBrk="0" hangingPunct="1">
              <a:spcBef>
                <a:spcPts val="25"/>
              </a:spcBef>
              <a:buFont typeface="Lucida Grande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59694" indent="-300492" algn="l" defTabSz="609448" rtl="0" eaLnBrk="1" latinLnBrk="0" hangingPunct="1">
              <a:lnSpc>
                <a:spcPct val="100000"/>
              </a:lnSpc>
              <a:spcBef>
                <a:spcPts val="533"/>
              </a:spcBef>
              <a:buFont typeface="Arial"/>
              <a:buChar char="－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895" indent="-300492" algn="l" defTabSz="609448" rtl="0" eaLnBrk="1" latinLnBrk="0" hangingPunct="1">
              <a:spcBef>
                <a:spcPts val="267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8098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7299" indent="-308956" algn="l" defTabSz="609448" rtl="0" eaLnBrk="1" latinLnBrk="0" hangingPunct="1">
              <a:lnSpc>
                <a:spcPct val="100000"/>
              </a:lnSpc>
              <a:spcBef>
                <a:spcPts val="0"/>
              </a:spcBef>
              <a:buFont typeface="Lucida Grande"/>
              <a:buChar char="-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1962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409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857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05" indent="-304724" algn="l" defTabSz="609448" rtl="0" eaLnBrk="1" latinLnBrk="0" hangingPunct="1">
              <a:spcBef>
                <a:spcPct val="20000"/>
              </a:spcBef>
              <a:buFont typeface="Arial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197">
              <a:spcBef>
                <a:spcPts val="91"/>
              </a:spcBef>
            </a:pPr>
            <a:r>
              <a:rPr lang="en-US" spc="-9" dirty="0">
                <a:solidFill>
                  <a:srgbClr val="FFFFFF"/>
                </a:solidFill>
                <a:cs typeface="Arial"/>
              </a:rPr>
              <a:t>Can we find a way to refocus the laser without losing ~90% of energy?    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C2D68BF5-DA02-EC4C-86A3-D2AFB4DA6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2" y="560832"/>
            <a:ext cx="8172608" cy="329184"/>
          </a:xfrm>
        </p:spPr>
        <p:txBody>
          <a:bodyPr/>
          <a:lstStyle/>
          <a:p>
            <a:r>
              <a:rPr lang="en-US" spc="-6" dirty="0"/>
              <a:t>LLE developed an apodizer </a:t>
            </a:r>
            <a:r>
              <a:rPr lang="en-US" spc="-9" dirty="0"/>
              <a:t>capability </a:t>
            </a:r>
            <a:r>
              <a:rPr lang="en-US" spc="-16" dirty="0"/>
              <a:t>to </a:t>
            </a:r>
            <a:r>
              <a:rPr lang="en-US" spc="-13" dirty="0"/>
              <a:t>convert </a:t>
            </a:r>
            <a:r>
              <a:rPr lang="en-US" spc="-9" dirty="0"/>
              <a:t>OMEGA EP </a:t>
            </a:r>
            <a:r>
              <a:rPr lang="en-US" spc="-13" dirty="0"/>
              <a:t>from </a:t>
            </a:r>
            <a:r>
              <a:rPr lang="en-US" i="1" spc="-3" dirty="0"/>
              <a:t>f</a:t>
            </a:r>
            <a:r>
              <a:rPr lang="en-US" b="0" spc="-3" dirty="0"/>
              <a:t>/</a:t>
            </a:r>
            <a:r>
              <a:rPr lang="en-US" spc="-3" dirty="0"/>
              <a:t>2 </a:t>
            </a:r>
            <a:r>
              <a:rPr lang="en-US" spc="-16" dirty="0"/>
              <a:t>to </a:t>
            </a:r>
            <a:r>
              <a:rPr lang="en-US" spc="-6" dirty="0"/>
              <a:t>longer </a:t>
            </a:r>
            <a:r>
              <a:rPr lang="en-US" spc="-9" dirty="0"/>
              <a:t>focal</a:t>
            </a:r>
            <a:r>
              <a:rPr lang="en-US" spc="19" dirty="0"/>
              <a:t> </a:t>
            </a:r>
            <a:r>
              <a:rPr lang="en-US" spc="-9" dirty="0"/>
              <a:t>lengths</a:t>
            </a:r>
            <a:endParaRPr lang="en-US" dirty="0"/>
          </a:p>
        </p:txBody>
      </p:sp>
      <p:sp>
        <p:nvSpPr>
          <p:cNvPr id="23" name="object 160">
            <a:extLst>
              <a:ext uri="{FF2B5EF4-FFF2-40B4-BE49-F238E27FC236}">
                <a16:creationId xmlns:a16="http://schemas.microsoft.com/office/drawing/2014/main" id="{7E124D7C-8BAA-744B-A444-5C1F7BC90FCD}"/>
              </a:ext>
            </a:extLst>
          </p:cNvPr>
          <p:cNvSpPr txBox="1"/>
          <p:nvPr/>
        </p:nvSpPr>
        <p:spPr>
          <a:xfrm>
            <a:off x="1036976" y="1574365"/>
            <a:ext cx="301737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/>
            <a:r>
              <a:rPr sz="1600" b="1" spc="-3" dirty="0">
                <a:solidFill>
                  <a:srgbClr val="010202"/>
                </a:solidFill>
                <a:latin typeface="Arial"/>
                <a:cs typeface="Arial"/>
              </a:rPr>
              <a:t>Standard </a:t>
            </a:r>
            <a:r>
              <a:rPr sz="1600" b="1" spc="-6" dirty="0">
                <a:solidFill>
                  <a:srgbClr val="010202"/>
                </a:solidFill>
                <a:latin typeface="Arial"/>
                <a:cs typeface="Arial"/>
              </a:rPr>
              <a:t>OMEGA EP </a:t>
            </a:r>
            <a:r>
              <a:rPr sz="1600" b="1" i="1" spc="-3" dirty="0">
                <a:solidFill>
                  <a:srgbClr val="010202"/>
                </a:solidFill>
                <a:latin typeface="Arial"/>
                <a:cs typeface="Arial"/>
              </a:rPr>
              <a:t>f</a:t>
            </a:r>
            <a:r>
              <a:rPr sz="1600" spc="-3" dirty="0">
                <a:solidFill>
                  <a:srgbClr val="010202"/>
                </a:solidFill>
                <a:latin typeface="Arial"/>
                <a:cs typeface="Arial"/>
              </a:rPr>
              <a:t>/</a:t>
            </a:r>
            <a:r>
              <a:rPr sz="1600" b="1" spc="-3" dirty="0">
                <a:solidFill>
                  <a:srgbClr val="010202"/>
                </a:solidFill>
                <a:latin typeface="Arial"/>
                <a:cs typeface="Arial"/>
              </a:rPr>
              <a:t>2</a:t>
            </a:r>
            <a:r>
              <a:rPr sz="1600" b="1" spc="-16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600" b="1" spc="-9" dirty="0">
                <a:solidFill>
                  <a:srgbClr val="010202"/>
                </a:solidFill>
                <a:latin typeface="Arial"/>
                <a:cs typeface="Arial"/>
              </a:rPr>
              <a:t>focus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4" name="object 161">
            <a:extLst>
              <a:ext uri="{FF2B5EF4-FFF2-40B4-BE49-F238E27FC236}">
                <a16:creationId xmlns:a16="http://schemas.microsoft.com/office/drawing/2014/main" id="{191D6166-E6DA-764F-824A-FB948132AF78}"/>
              </a:ext>
            </a:extLst>
          </p:cNvPr>
          <p:cNvSpPr txBox="1"/>
          <p:nvPr/>
        </p:nvSpPr>
        <p:spPr>
          <a:xfrm>
            <a:off x="5647161" y="1570340"/>
            <a:ext cx="116555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/>
            <a:r>
              <a:rPr sz="1600" b="1" i="1" spc="-6" dirty="0">
                <a:solidFill>
                  <a:srgbClr val="010202"/>
                </a:solidFill>
                <a:latin typeface="Arial"/>
                <a:cs typeface="Arial"/>
              </a:rPr>
              <a:t>f</a:t>
            </a:r>
            <a:r>
              <a:rPr sz="1600" spc="-6" dirty="0">
                <a:solidFill>
                  <a:srgbClr val="010202"/>
                </a:solidFill>
                <a:latin typeface="Arial"/>
                <a:cs typeface="Arial"/>
              </a:rPr>
              <a:t>/</a:t>
            </a:r>
            <a:r>
              <a:rPr sz="1600" b="1" spc="-6" dirty="0">
                <a:solidFill>
                  <a:srgbClr val="010202"/>
                </a:solidFill>
                <a:latin typeface="Arial"/>
                <a:cs typeface="Arial"/>
              </a:rPr>
              <a:t>6</a:t>
            </a:r>
            <a:r>
              <a:rPr sz="1600" b="1" spc="-47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600" b="1" spc="-3" dirty="0">
                <a:solidFill>
                  <a:srgbClr val="010202"/>
                </a:solidFill>
                <a:latin typeface="Arial"/>
                <a:cs typeface="Arial"/>
              </a:rPr>
              <a:t>apodizer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25" name="object 162">
            <a:extLst>
              <a:ext uri="{FF2B5EF4-FFF2-40B4-BE49-F238E27FC236}">
                <a16:creationId xmlns:a16="http://schemas.microsoft.com/office/drawing/2014/main" id="{7CAC1FDC-F298-F642-B66C-4C487C3A5133}"/>
              </a:ext>
            </a:extLst>
          </p:cNvPr>
          <p:cNvSpPr txBox="1"/>
          <p:nvPr/>
        </p:nvSpPr>
        <p:spPr>
          <a:xfrm>
            <a:off x="9233373" y="1574364"/>
            <a:ext cx="1219851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8"/>
            <a:r>
              <a:rPr sz="1600" b="1" i="1" spc="-3" dirty="0">
                <a:solidFill>
                  <a:srgbClr val="010202"/>
                </a:solidFill>
                <a:latin typeface="Arial"/>
                <a:cs typeface="Arial"/>
              </a:rPr>
              <a:t>f</a:t>
            </a:r>
            <a:r>
              <a:rPr sz="1600" spc="-3" dirty="0">
                <a:solidFill>
                  <a:srgbClr val="010202"/>
                </a:solidFill>
                <a:latin typeface="Arial"/>
                <a:cs typeface="Arial"/>
              </a:rPr>
              <a:t>/</a:t>
            </a:r>
            <a:r>
              <a:rPr sz="1600" b="1" spc="-3" dirty="0">
                <a:solidFill>
                  <a:srgbClr val="010202"/>
                </a:solidFill>
                <a:latin typeface="Arial"/>
                <a:cs typeface="Arial"/>
              </a:rPr>
              <a:t>8</a:t>
            </a:r>
            <a:r>
              <a:rPr sz="1600" b="1" spc="-50" dirty="0">
                <a:solidFill>
                  <a:srgbClr val="010202"/>
                </a:solidFill>
                <a:latin typeface="Arial"/>
                <a:cs typeface="Arial"/>
              </a:rPr>
              <a:t> </a:t>
            </a:r>
            <a:r>
              <a:rPr sz="1600" b="1" spc="-3" dirty="0">
                <a:solidFill>
                  <a:srgbClr val="010202"/>
                </a:solidFill>
                <a:latin typeface="Arial"/>
                <a:cs typeface="Arial"/>
              </a:rPr>
              <a:t>apodizer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417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9FA99-A22D-3A4D-91B3-9F6F7A1EE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Plasma-Lens Targets</a:t>
            </a:r>
          </a:p>
        </p:txBody>
      </p:sp>
    </p:spTree>
    <p:extLst>
      <p:ext uri="{BB962C8B-B14F-4D97-AF65-F5344CB8AC3E}">
        <p14:creationId xmlns:p14="http://schemas.microsoft.com/office/powerpoint/2010/main" val="390338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A918AE-4FBE-3C48-A47D-D4D01D76B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560832"/>
            <a:ext cx="11077734" cy="329184"/>
          </a:xfrm>
        </p:spPr>
        <p:txBody>
          <a:bodyPr/>
          <a:lstStyle/>
          <a:p>
            <a:r>
              <a:rPr lang="en-US" dirty="0"/>
              <a:t>The objective is to produce a plasma lens that can defocus the OMEGA EP </a:t>
            </a:r>
            <a:br>
              <a:rPr lang="en-US" dirty="0"/>
            </a:br>
            <a:r>
              <a:rPr lang="en-US" dirty="0"/>
              <a:t>short-pulse laser from its current </a:t>
            </a:r>
            <a:r>
              <a:rPr lang="en-US" i="1" dirty="0"/>
              <a:t>f</a:t>
            </a:r>
            <a:r>
              <a:rPr lang="en-US" dirty="0"/>
              <a:t>/2 to an </a:t>
            </a:r>
            <a:r>
              <a:rPr lang="en-US" i="1" dirty="0"/>
              <a:t>f</a:t>
            </a:r>
            <a:r>
              <a:rPr lang="en-US" dirty="0"/>
              <a:t>/# ~6+ for LWFA and other experiments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029CB4-A962-2348-B8D1-A2553BCB67D7}"/>
              </a:ext>
            </a:extLst>
          </p:cNvPr>
          <p:cNvGrpSpPr/>
          <p:nvPr/>
        </p:nvGrpSpPr>
        <p:grpSpPr>
          <a:xfrm>
            <a:off x="9907889" y="2875642"/>
            <a:ext cx="1288433" cy="1306406"/>
            <a:chOff x="4191719" y="3442113"/>
            <a:chExt cx="700551" cy="710323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FFECCF2-D35B-E44E-B2E1-57A3A5722C0D}"/>
                </a:ext>
              </a:extLst>
            </p:cNvPr>
            <p:cNvCxnSpPr/>
            <p:nvPr/>
          </p:nvCxnSpPr>
          <p:spPr bwMode="auto">
            <a:xfrm>
              <a:off x="4371423" y="3995277"/>
              <a:ext cx="389357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7BF1777-FF19-D242-9AEE-67F5D168745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371422" y="3605919"/>
              <a:ext cx="0" cy="38655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9BBDBA-CE8A-434D-BDFB-9C4FBD2AE38D}"/>
                </a:ext>
              </a:extLst>
            </p:cNvPr>
            <p:cNvSpPr txBox="1"/>
            <p:nvPr/>
          </p:nvSpPr>
          <p:spPr>
            <a:xfrm>
              <a:off x="4297761" y="3442113"/>
              <a:ext cx="162290" cy="18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/>
                <a:t>x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D524019-3280-2C4B-A60C-0B20AD6093E8}"/>
                </a:ext>
              </a:extLst>
            </p:cNvPr>
            <p:cNvSpPr/>
            <p:nvPr/>
          </p:nvSpPr>
          <p:spPr bwMode="auto">
            <a:xfrm>
              <a:off x="4319391" y="3943034"/>
              <a:ext cx="106789" cy="98876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E35C231-87BA-3E4F-8942-48CDE3800C3F}"/>
                </a:ext>
              </a:extLst>
            </p:cNvPr>
            <p:cNvSpPr txBox="1"/>
            <p:nvPr/>
          </p:nvSpPr>
          <p:spPr>
            <a:xfrm>
              <a:off x="4191719" y="3968356"/>
              <a:ext cx="162290" cy="18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/>
                <a:t>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299DFA0-4161-4F44-BC87-F9ED948C89B9}"/>
                </a:ext>
              </a:extLst>
            </p:cNvPr>
            <p:cNvSpPr txBox="1"/>
            <p:nvPr/>
          </p:nvSpPr>
          <p:spPr>
            <a:xfrm>
              <a:off x="4736081" y="3903236"/>
              <a:ext cx="156189" cy="18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/>
                <a:t>z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C93FB5C-2125-1E46-B37D-949811C64683}"/>
                </a:ext>
              </a:extLst>
            </p:cNvPr>
            <p:cNvSpPr/>
            <p:nvPr/>
          </p:nvSpPr>
          <p:spPr bwMode="auto">
            <a:xfrm>
              <a:off x="4359361" y="3980043"/>
              <a:ext cx="26849" cy="2485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9" name="Freeform 18">
            <a:extLst>
              <a:ext uri="{FF2B5EF4-FFF2-40B4-BE49-F238E27FC236}">
                <a16:creationId xmlns:a16="http://schemas.microsoft.com/office/drawing/2014/main" id="{1BD69AFC-E454-1D4E-9E6D-EDF977F202D2}"/>
              </a:ext>
            </a:extLst>
          </p:cNvPr>
          <p:cNvSpPr/>
          <p:nvPr/>
        </p:nvSpPr>
        <p:spPr>
          <a:xfrm rot="5400000">
            <a:off x="6879786" y="1349618"/>
            <a:ext cx="424476" cy="4760014"/>
          </a:xfrm>
          <a:custGeom>
            <a:avLst/>
            <a:gdLst>
              <a:gd name="connsiteX0" fmla="*/ 0 w 504811"/>
              <a:gd name="connsiteY0" fmla="*/ 3446334 h 3446334"/>
              <a:gd name="connsiteX1" fmla="*/ 252490 w 504811"/>
              <a:gd name="connsiteY1" fmla="*/ 0 h 3446334"/>
              <a:gd name="connsiteX2" fmla="*/ 504811 w 504811"/>
              <a:gd name="connsiteY2" fmla="*/ 3444063 h 3446334"/>
              <a:gd name="connsiteX3" fmla="*/ 438550 w 504811"/>
              <a:gd name="connsiteY3" fmla="*/ 3433478 h 3446334"/>
              <a:gd name="connsiteX4" fmla="*/ 259512 w 504811"/>
              <a:gd name="connsiteY4" fmla="*/ 3424189 h 3446334"/>
              <a:gd name="connsiteX5" fmla="*/ 80474 w 504811"/>
              <a:gd name="connsiteY5" fmla="*/ 3433478 h 3446334"/>
              <a:gd name="connsiteX6" fmla="*/ 0 w 504811"/>
              <a:gd name="connsiteY6" fmla="*/ 3446334 h 3446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4811" h="3446334">
                <a:moveTo>
                  <a:pt x="0" y="3446334"/>
                </a:moveTo>
                <a:lnTo>
                  <a:pt x="252490" y="0"/>
                </a:lnTo>
                <a:lnTo>
                  <a:pt x="504811" y="3444063"/>
                </a:lnTo>
                <a:lnTo>
                  <a:pt x="438550" y="3433478"/>
                </a:lnTo>
                <a:cubicBezTo>
                  <a:pt x="380719" y="3427387"/>
                  <a:pt x="320841" y="3424189"/>
                  <a:pt x="259512" y="3424189"/>
                </a:cubicBezTo>
                <a:cubicBezTo>
                  <a:pt x="198183" y="3424189"/>
                  <a:pt x="138305" y="3427387"/>
                  <a:pt x="80474" y="3433478"/>
                </a:cubicBezTo>
                <a:lnTo>
                  <a:pt x="0" y="3446334"/>
                </a:lnTo>
                <a:close/>
              </a:path>
            </a:pathLst>
          </a:custGeom>
          <a:gradFill>
            <a:gsLst>
              <a:gs pos="69000">
                <a:schemeClr val="bg2">
                  <a:lumMod val="75000"/>
                </a:schemeClr>
              </a:gs>
              <a:gs pos="32000">
                <a:schemeClr val="bg2">
                  <a:lumMod val="75000"/>
                </a:schemeClr>
              </a:gs>
              <a:gs pos="48000">
                <a:schemeClr val="bg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7A4989B-3847-8541-8C46-CF3439D84586}"/>
              </a:ext>
            </a:extLst>
          </p:cNvPr>
          <p:cNvSpPr/>
          <p:nvPr/>
        </p:nvSpPr>
        <p:spPr>
          <a:xfrm>
            <a:off x="2693333" y="2060075"/>
            <a:ext cx="3327302" cy="3327302"/>
          </a:xfrm>
          <a:prstGeom prst="ellipse">
            <a:avLst/>
          </a:prstGeom>
          <a:gradFill>
            <a:gsLst>
              <a:gs pos="69000">
                <a:schemeClr val="bg1">
                  <a:alpha val="61000"/>
                </a:schemeClr>
              </a:gs>
              <a:gs pos="38000">
                <a:schemeClr val="accent4">
                  <a:lumMod val="40000"/>
                  <a:lumOff val="60000"/>
                </a:schemeClr>
              </a:gs>
              <a:gs pos="0">
                <a:schemeClr val="accent4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31750"/>
          </a:effectLst>
          <a:scene3d>
            <a:camera prst="orthographicFront">
              <a:rot lat="0" lon="3600000" rev="0"/>
            </a:camera>
            <a:lightRig rig="threePt" dir="t"/>
          </a:scene3d>
          <a:sp3d>
            <a:contourClr>
              <a:schemeClr val="bg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4747FF6C-81CF-5548-A7E1-3ED253ABDD34}"/>
              </a:ext>
            </a:extLst>
          </p:cNvPr>
          <p:cNvSpPr/>
          <p:nvPr/>
        </p:nvSpPr>
        <p:spPr>
          <a:xfrm>
            <a:off x="1655682" y="2562301"/>
            <a:ext cx="2687702" cy="2323934"/>
          </a:xfrm>
          <a:custGeom>
            <a:avLst/>
            <a:gdLst>
              <a:gd name="connsiteX0" fmla="*/ 114300 w 4507564"/>
              <a:gd name="connsiteY0" fmla="*/ 0 h 1200840"/>
              <a:gd name="connsiteX1" fmla="*/ 115359 w 4507564"/>
              <a:gd name="connsiteY1" fmla="*/ 561 h 1200840"/>
              <a:gd name="connsiteX2" fmla="*/ 3996734 w 4507564"/>
              <a:gd name="connsiteY2" fmla="*/ 284923 h 1200840"/>
              <a:gd name="connsiteX3" fmla="*/ 3996422 w 4507564"/>
              <a:gd name="connsiteY3" fmla="*/ 286879 h 1200840"/>
              <a:gd name="connsiteX4" fmla="*/ 4374973 w 4507564"/>
              <a:gd name="connsiteY4" fmla="*/ 308540 h 1200840"/>
              <a:gd name="connsiteX5" fmla="*/ 4507427 w 4507564"/>
              <a:gd name="connsiteY5" fmla="*/ 582046 h 1200840"/>
              <a:gd name="connsiteX6" fmla="*/ 4391887 w 4507564"/>
              <a:gd name="connsiteY6" fmla="*/ 865448 h 1200840"/>
              <a:gd name="connsiteX7" fmla="*/ 3994226 w 4507564"/>
              <a:gd name="connsiteY7" fmla="*/ 914263 h 1200840"/>
              <a:gd name="connsiteX8" fmla="*/ 3994516 w 4507564"/>
              <a:gd name="connsiteY8" fmla="*/ 916083 h 1200840"/>
              <a:gd name="connsiteX9" fmla="*/ 115355 w 4507564"/>
              <a:gd name="connsiteY9" fmla="*/ 1200280 h 1200840"/>
              <a:gd name="connsiteX10" fmla="*/ 114300 w 4507564"/>
              <a:gd name="connsiteY10" fmla="*/ 1200838 h 1200840"/>
              <a:gd name="connsiteX11" fmla="*/ 113502 w 4507564"/>
              <a:gd name="connsiteY11" fmla="*/ 1200415 h 1200840"/>
              <a:gd name="connsiteX12" fmla="*/ 107712 w 4507564"/>
              <a:gd name="connsiteY12" fmla="*/ 1200840 h 1200840"/>
              <a:gd name="connsiteX13" fmla="*/ 106886 w 4507564"/>
              <a:gd name="connsiteY13" fmla="*/ 1196912 h 1200840"/>
              <a:gd name="connsiteX14" fmla="*/ 91265 w 4507564"/>
              <a:gd name="connsiteY14" fmla="*/ 1188640 h 1200840"/>
              <a:gd name="connsiteX15" fmla="*/ 0 w 4507564"/>
              <a:gd name="connsiteY15" fmla="*/ 600419 h 1200840"/>
              <a:gd name="connsiteX16" fmla="*/ 91265 w 4507564"/>
              <a:gd name="connsiteY16" fmla="*/ 12199 h 1200840"/>
              <a:gd name="connsiteX17" fmla="*/ 106962 w 4507564"/>
              <a:gd name="connsiteY17" fmla="*/ 3886 h 1200840"/>
              <a:gd name="connsiteX18" fmla="*/ 107712 w 4507564"/>
              <a:gd name="connsiteY18" fmla="*/ 1 h 1200840"/>
              <a:gd name="connsiteX19" fmla="*/ 113499 w 4507564"/>
              <a:gd name="connsiteY19" fmla="*/ 425 h 1200840"/>
              <a:gd name="connsiteX0" fmla="*/ 114300 w 4507564"/>
              <a:gd name="connsiteY0" fmla="*/ 0 h 1200840"/>
              <a:gd name="connsiteX1" fmla="*/ 115359 w 4507564"/>
              <a:gd name="connsiteY1" fmla="*/ 561 h 1200840"/>
              <a:gd name="connsiteX2" fmla="*/ 3996734 w 4507564"/>
              <a:gd name="connsiteY2" fmla="*/ 284923 h 1200840"/>
              <a:gd name="connsiteX3" fmla="*/ 4044630 w 4507564"/>
              <a:gd name="connsiteY3" fmla="*/ 334434 h 1200840"/>
              <a:gd name="connsiteX4" fmla="*/ 4374973 w 4507564"/>
              <a:gd name="connsiteY4" fmla="*/ 308540 h 1200840"/>
              <a:gd name="connsiteX5" fmla="*/ 4507427 w 4507564"/>
              <a:gd name="connsiteY5" fmla="*/ 582046 h 1200840"/>
              <a:gd name="connsiteX6" fmla="*/ 4391887 w 4507564"/>
              <a:gd name="connsiteY6" fmla="*/ 865448 h 1200840"/>
              <a:gd name="connsiteX7" fmla="*/ 3994226 w 4507564"/>
              <a:gd name="connsiteY7" fmla="*/ 914263 h 1200840"/>
              <a:gd name="connsiteX8" fmla="*/ 3994516 w 4507564"/>
              <a:gd name="connsiteY8" fmla="*/ 916083 h 1200840"/>
              <a:gd name="connsiteX9" fmla="*/ 115355 w 4507564"/>
              <a:gd name="connsiteY9" fmla="*/ 1200280 h 1200840"/>
              <a:gd name="connsiteX10" fmla="*/ 114300 w 4507564"/>
              <a:gd name="connsiteY10" fmla="*/ 1200838 h 1200840"/>
              <a:gd name="connsiteX11" fmla="*/ 113502 w 4507564"/>
              <a:gd name="connsiteY11" fmla="*/ 1200415 h 1200840"/>
              <a:gd name="connsiteX12" fmla="*/ 107712 w 4507564"/>
              <a:gd name="connsiteY12" fmla="*/ 1200840 h 1200840"/>
              <a:gd name="connsiteX13" fmla="*/ 106886 w 4507564"/>
              <a:gd name="connsiteY13" fmla="*/ 1196912 h 1200840"/>
              <a:gd name="connsiteX14" fmla="*/ 91265 w 4507564"/>
              <a:gd name="connsiteY14" fmla="*/ 1188640 h 1200840"/>
              <a:gd name="connsiteX15" fmla="*/ 0 w 4507564"/>
              <a:gd name="connsiteY15" fmla="*/ 600419 h 1200840"/>
              <a:gd name="connsiteX16" fmla="*/ 91265 w 4507564"/>
              <a:gd name="connsiteY16" fmla="*/ 12199 h 1200840"/>
              <a:gd name="connsiteX17" fmla="*/ 106962 w 4507564"/>
              <a:gd name="connsiteY17" fmla="*/ 3886 h 1200840"/>
              <a:gd name="connsiteX18" fmla="*/ 107712 w 4507564"/>
              <a:gd name="connsiteY18" fmla="*/ 1 h 1200840"/>
              <a:gd name="connsiteX19" fmla="*/ 113499 w 4507564"/>
              <a:gd name="connsiteY19" fmla="*/ 425 h 1200840"/>
              <a:gd name="connsiteX20" fmla="*/ 114300 w 4507564"/>
              <a:gd name="connsiteY20" fmla="*/ 0 h 1200840"/>
              <a:gd name="connsiteX0" fmla="*/ 114300 w 4507564"/>
              <a:gd name="connsiteY0" fmla="*/ 0 h 1200840"/>
              <a:gd name="connsiteX1" fmla="*/ 115359 w 4507564"/>
              <a:gd name="connsiteY1" fmla="*/ 561 h 1200840"/>
              <a:gd name="connsiteX2" fmla="*/ 3996734 w 4507564"/>
              <a:gd name="connsiteY2" fmla="*/ 284923 h 1200840"/>
              <a:gd name="connsiteX3" fmla="*/ 4374973 w 4507564"/>
              <a:gd name="connsiteY3" fmla="*/ 308540 h 1200840"/>
              <a:gd name="connsiteX4" fmla="*/ 4507427 w 4507564"/>
              <a:gd name="connsiteY4" fmla="*/ 582046 h 1200840"/>
              <a:gd name="connsiteX5" fmla="*/ 4391887 w 4507564"/>
              <a:gd name="connsiteY5" fmla="*/ 865448 h 1200840"/>
              <a:gd name="connsiteX6" fmla="*/ 3994226 w 4507564"/>
              <a:gd name="connsiteY6" fmla="*/ 914263 h 1200840"/>
              <a:gd name="connsiteX7" fmla="*/ 3994516 w 4507564"/>
              <a:gd name="connsiteY7" fmla="*/ 916083 h 1200840"/>
              <a:gd name="connsiteX8" fmla="*/ 115355 w 4507564"/>
              <a:gd name="connsiteY8" fmla="*/ 1200280 h 1200840"/>
              <a:gd name="connsiteX9" fmla="*/ 114300 w 4507564"/>
              <a:gd name="connsiteY9" fmla="*/ 1200838 h 1200840"/>
              <a:gd name="connsiteX10" fmla="*/ 113502 w 4507564"/>
              <a:gd name="connsiteY10" fmla="*/ 1200415 h 1200840"/>
              <a:gd name="connsiteX11" fmla="*/ 107712 w 4507564"/>
              <a:gd name="connsiteY11" fmla="*/ 1200840 h 1200840"/>
              <a:gd name="connsiteX12" fmla="*/ 106886 w 4507564"/>
              <a:gd name="connsiteY12" fmla="*/ 1196912 h 1200840"/>
              <a:gd name="connsiteX13" fmla="*/ 91265 w 4507564"/>
              <a:gd name="connsiteY13" fmla="*/ 1188640 h 1200840"/>
              <a:gd name="connsiteX14" fmla="*/ 0 w 4507564"/>
              <a:gd name="connsiteY14" fmla="*/ 600419 h 1200840"/>
              <a:gd name="connsiteX15" fmla="*/ 91265 w 4507564"/>
              <a:gd name="connsiteY15" fmla="*/ 12199 h 1200840"/>
              <a:gd name="connsiteX16" fmla="*/ 106962 w 4507564"/>
              <a:gd name="connsiteY16" fmla="*/ 3886 h 1200840"/>
              <a:gd name="connsiteX17" fmla="*/ 107712 w 4507564"/>
              <a:gd name="connsiteY17" fmla="*/ 1 h 1200840"/>
              <a:gd name="connsiteX18" fmla="*/ 113499 w 4507564"/>
              <a:gd name="connsiteY18" fmla="*/ 425 h 1200840"/>
              <a:gd name="connsiteX19" fmla="*/ 114300 w 4507564"/>
              <a:gd name="connsiteY19" fmla="*/ 0 h 1200840"/>
              <a:gd name="connsiteX0" fmla="*/ 114300 w 4507564"/>
              <a:gd name="connsiteY0" fmla="*/ 0 h 1200840"/>
              <a:gd name="connsiteX1" fmla="*/ 115359 w 4507564"/>
              <a:gd name="connsiteY1" fmla="*/ 561 h 1200840"/>
              <a:gd name="connsiteX2" fmla="*/ 3996734 w 4507564"/>
              <a:gd name="connsiteY2" fmla="*/ 284923 h 1200840"/>
              <a:gd name="connsiteX3" fmla="*/ 4374973 w 4507564"/>
              <a:gd name="connsiteY3" fmla="*/ 308540 h 1200840"/>
              <a:gd name="connsiteX4" fmla="*/ 4507427 w 4507564"/>
              <a:gd name="connsiteY4" fmla="*/ 582046 h 1200840"/>
              <a:gd name="connsiteX5" fmla="*/ 4391887 w 4507564"/>
              <a:gd name="connsiteY5" fmla="*/ 865448 h 1200840"/>
              <a:gd name="connsiteX6" fmla="*/ 3994226 w 4507564"/>
              <a:gd name="connsiteY6" fmla="*/ 914263 h 1200840"/>
              <a:gd name="connsiteX7" fmla="*/ 115355 w 4507564"/>
              <a:gd name="connsiteY7" fmla="*/ 1200280 h 1200840"/>
              <a:gd name="connsiteX8" fmla="*/ 114300 w 4507564"/>
              <a:gd name="connsiteY8" fmla="*/ 1200838 h 1200840"/>
              <a:gd name="connsiteX9" fmla="*/ 113502 w 4507564"/>
              <a:gd name="connsiteY9" fmla="*/ 1200415 h 1200840"/>
              <a:gd name="connsiteX10" fmla="*/ 107712 w 4507564"/>
              <a:gd name="connsiteY10" fmla="*/ 1200840 h 1200840"/>
              <a:gd name="connsiteX11" fmla="*/ 106886 w 4507564"/>
              <a:gd name="connsiteY11" fmla="*/ 1196912 h 1200840"/>
              <a:gd name="connsiteX12" fmla="*/ 91265 w 4507564"/>
              <a:gd name="connsiteY12" fmla="*/ 1188640 h 1200840"/>
              <a:gd name="connsiteX13" fmla="*/ 0 w 4507564"/>
              <a:gd name="connsiteY13" fmla="*/ 600419 h 1200840"/>
              <a:gd name="connsiteX14" fmla="*/ 91265 w 4507564"/>
              <a:gd name="connsiteY14" fmla="*/ 12199 h 1200840"/>
              <a:gd name="connsiteX15" fmla="*/ 106962 w 4507564"/>
              <a:gd name="connsiteY15" fmla="*/ 3886 h 1200840"/>
              <a:gd name="connsiteX16" fmla="*/ 107712 w 4507564"/>
              <a:gd name="connsiteY16" fmla="*/ 1 h 1200840"/>
              <a:gd name="connsiteX17" fmla="*/ 113499 w 4507564"/>
              <a:gd name="connsiteY17" fmla="*/ 425 h 1200840"/>
              <a:gd name="connsiteX18" fmla="*/ 114300 w 4507564"/>
              <a:gd name="connsiteY18" fmla="*/ 0 h 1200840"/>
              <a:gd name="connsiteX0" fmla="*/ 114300 w 4507564"/>
              <a:gd name="connsiteY0" fmla="*/ 0 h 1200840"/>
              <a:gd name="connsiteX1" fmla="*/ 115359 w 4507564"/>
              <a:gd name="connsiteY1" fmla="*/ 561 h 1200840"/>
              <a:gd name="connsiteX2" fmla="*/ 3996734 w 4507564"/>
              <a:gd name="connsiteY2" fmla="*/ 284923 h 1200840"/>
              <a:gd name="connsiteX3" fmla="*/ 4374973 w 4507564"/>
              <a:gd name="connsiteY3" fmla="*/ 308540 h 1200840"/>
              <a:gd name="connsiteX4" fmla="*/ 4507427 w 4507564"/>
              <a:gd name="connsiteY4" fmla="*/ 582046 h 1200840"/>
              <a:gd name="connsiteX5" fmla="*/ 4391887 w 4507564"/>
              <a:gd name="connsiteY5" fmla="*/ 865448 h 1200840"/>
              <a:gd name="connsiteX6" fmla="*/ 115355 w 4507564"/>
              <a:gd name="connsiteY6" fmla="*/ 1200280 h 1200840"/>
              <a:gd name="connsiteX7" fmla="*/ 114300 w 4507564"/>
              <a:gd name="connsiteY7" fmla="*/ 1200838 h 1200840"/>
              <a:gd name="connsiteX8" fmla="*/ 113502 w 4507564"/>
              <a:gd name="connsiteY8" fmla="*/ 1200415 h 1200840"/>
              <a:gd name="connsiteX9" fmla="*/ 107712 w 4507564"/>
              <a:gd name="connsiteY9" fmla="*/ 1200840 h 1200840"/>
              <a:gd name="connsiteX10" fmla="*/ 106886 w 4507564"/>
              <a:gd name="connsiteY10" fmla="*/ 1196912 h 1200840"/>
              <a:gd name="connsiteX11" fmla="*/ 91265 w 4507564"/>
              <a:gd name="connsiteY11" fmla="*/ 1188640 h 1200840"/>
              <a:gd name="connsiteX12" fmla="*/ 0 w 4507564"/>
              <a:gd name="connsiteY12" fmla="*/ 600419 h 1200840"/>
              <a:gd name="connsiteX13" fmla="*/ 91265 w 4507564"/>
              <a:gd name="connsiteY13" fmla="*/ 12199 h 1200840"/>
              <a:gd name="connsiteX14" fmla="*/ 106962 w 4507564"/>
              <a:gd name="connsiteY14" fmla="*/ 3886 h 1200840"/>
              <a:gd name="connsiteX15" fmla="*/ 107712 w 4507564"/>
              <a:gd name="connsiteY15" fmla="*/ 1 h 1200840"/>
              <a:gd name="connsiteX16" fmla="*/ 113499 w 4507564"/>
              <a:gd name="connsiteY16" fmla="*/ 425 h 1200840"/>
              <a:gd name="connsiteX17" fmla="*/ 114300 w 4507564"/>
              <a:gd name="connsiteY17" fmla="*/ 0 h 1200840"/>
              <a:gd name="connsiteX0" fmla="*/ 114300 w 4507564"/>
              <a:gd name="connsiteY0" fmla="*/ 0 h 1200840"/>
              <a:gd name="connsiteX1" fmla="*/ 115359 w 4507564"/>
              <a:gd name="connsiteY1" fmla="*/ 561 h 1200840"/>
              <a:gd name="connsiteX2" fmla="*/ 4374973 w 4507564"/>
              <a:gd name="connsiteY2" fmla="*/ 308540 h 1200840"/>
              <a:gd name="connsiteX3" fmla="*/ 4507427 w 4507564"/>
              <a:gd name="connsiteY3" fmla="*/ 582046 h 1200840"/>
              <a:gd name="connsiteX4" fmla="*/ 4391887 w 4507564"/>
              <a:gd name="connsiteY4" fmla="*/ 865448 h 1200840"/>
              <a:gd name="connsiteX5" fmla="*/ 115355 w 4507564"/>
              <a:gd name="connsiteY5" fmla="*/ 1200280 h 1200840"/>
              <a:gd name="connsiteX6" fmla="*/ 114300 w 4507564"/>
              <a:gd name="connsiteY6" fmla="*/ 1200838 h 1200840"/>
              <a:gd name="connsiteX7" fmla="*/ 113502 w 4507564"/>
              <a:gd name="connsiteY7" fmla="*/ 1200415 h 1200840"/>
              <a:gd name="connsiteX8" fmla="*/ 107712 w 4507564"/>
              <a:gd name="connsiteY8" fmla="*/ 1200840 h 1200840"/>
              <a:gd name="connsiteX9" fmla="*/ 106886 w 4507564"/>
              <a:gd name="connsiteY9" fmla="*/ 1196912 h 1200840"/>
              <a:gd name="connsiteX10" fmla="*/ 91265 w 4507564"/>
              <a:gd name="connsiteY10" fmla="*/ 1188640 h 1200840"/>
              <a:gd name="connsiteX11" fmla="*/ 0 w 4507564"/>
              <a:gd name="connsiteY11" fmla="*/ 600419 h 1200840"/>
              <a:gd name="connsiteX12" fmla="*/ 91265 w 4507564"/>
              <a:gd name="connsiteY12" fmla="*/ 12199 h 1200840"/>
              <a:gd name="connsiteX13" fmla="*/ 106962 w 4507564"/>
              <a:gd name="connsiteY13" fmla="*/ 3886 h 1200840"/>
              <a:gd name="connsiteX14" fmla="*/ 107712 w 4507564"/>
              <a:gd name="connsiteY14" fmla="*/ 1 h 1200840"/>
              <a:gd name="connsiteX15" fmla="*/ 113499 w 4507564"/>
              <a:gd name="connsiteY15" fmla="*/ 425 h 1200840"/>
              <a:gd name="connsiteX16" fmla="*/ 114300 w 4507564"/>
              <a:gd name="connsiteY16" fmla="*/ 0 h 1200840"/>
              <a:gd name="connsiteX0" fmla="*/ 114300 w 4507564"/>
              <a:gd name="connsiteY0" fmla="*/ 0 h 1200840"/>
              <a:gd name="connsiteX1" fmla="*/ 115359 w 4507564"/>
              <a:gd name="connsiteY1" fmla="*/ 561 h 1200840"/>
              <a:gd name="connsiteX2" fmla="*/ 4374973 w 4507564"/>
              <a:gd name="connsiteY2" fmla="*/ 308540 h 1200840"/>
              <a:gd name="connsiteX3" fmla="*/ 4507427 w 4507564"/>
              <a:gd name="connsiteY3" fmla="*/ 582046 h 1200840"/>
              <a:gd name="connsiteX4" fmla="*/ 4391887 w 4507564"/>
              <a:gd name="connsiteY4" fmla="*/ 865448 h 1200840"/>
              <a:gd name="connsiteX5" fmla="*/ 115355 w 4507564"/>
              <a:gd name="connsiteY5" fmla="*/ 1200280 h 1200840"/>
              <a:gd name="connsiteX6" fmla="*/ 114300 w 4507564"/>
              <a:gd name="connsiteY6" fmla="*/ 1200838 h 1200840"/>
              <a:gd name="connsiteX7" fmla="*/ 113502 w 4507564"/>
              <a:gd name="connsiteY7" fmla="*/ 1200415 h 1200840"/>
              <a:gd name="connsiteX8" fmla="*/ 107712 w 4507564"/>
              <a:gd name="connsiteY8" fmla="*/ 1200840 h 1200840"/>
              <a:gd name="connsiteX9" fmla="*/ 106886 w 4507564"/>
              <a:gd name="connsiteY9" fmla="*/ 1196912 h 1200840"/>
              <a:gd name="connsiteX10" fmla="*/ 0 w 4507564"/>
              <a:gd name="connsiteY10" fmla="*/ 600419 h 1200840"/>
              <a:gd name="connsiteX11" fmla="*/ 91265 w 4507564"/>
              <a:gd name="connsiteY11" fmla="*/ 12199 h 1200840"/>
              <a:gd name="connsiteX12" fmla="*/ 106962 w 4507564"/>
              <a:gd name="connsiteY12" fmla="*/ 3886 h 1200840"/>
              <a:gd name="connsiteX13" fmla="*/ 107712 w 4507564"/>
              <a:gd name="connsiteY13" fmla="*/ 1 h 1200840"/>
              <a:gd name="connsiteX14" fmla="*/ 113499 w 4507564"/>
              <a:gd name="connsiteY14" fmla="*/ 425 h 1200840"/>
              <a:gd name="connsiteX15" fmla="*/ 114300 w 4507564"/>
              <a:gd name="connsiteY15" fmla="*/ 0 h 1200840"/>
              <a:gd name="connsiteX0" fmla="*/ 114300 w 4507564"/>
              <a:gd name="connsiteY0" fmla="*/ 0 h 1200840"/>
              <a:gd name="connsiteX1" fmla="*/ 115359 w 4507564"/>
              <a:gd name="connsiteY1" fmla="*/ 561 h 1200840"/>
              <a:gd name="connsiteX2" fmla="*/ 4374973 w 4507564"/>
              <a:gd name="connsiteY2" fmla="*/ 308540 h 1200840"/>
              <a:gd name="connsiteX3" fmla="*/ 4507427 w 4507564"/>
              <a:gd name="connsiteY3" fmla="*/ 582046 h 1200840"/>
              <a:gd name="connsiteX4" fmla="*/ 4391887 w 4507564"/>
              <a:gd name="connsiteY4" fmla="*/ 865448 h 1200840"/>
              <a:gd name="connsiteX5" fmla="*/ 115355 w 4507564"/>
              <a:gd name="connsiteY5" fmla="*/ 1200280 h 1200840"/>
              <a:gd name="connsiteX6" fmla="*/ 114300 w 4507564"/>
              <a:gd name="connsiteY6" fmla="*/ 1200838 h 1200840"/>
              <a:gd name="connsiteX7" fmla="*/ 113502 w 4507564"/>
              <a:gd name="connsiteY7" fmla="*/ 1200415 h 1200840"/>
              <a:gd name="connsiteX8" fmla="*/ 107712 w 4507564"/>
              <a:gd name="connsiteY8" fmla="*/ 1200840 h 1200840"/>
              <a:gd name="connsiteX9" fmla="*/ 0 w 4507564"/>
              <a:gd name="connsiteY9" fmla="*/ 600419 h 1200840"/>
              <a:gd name="connsiteX10" fmla="*/ 91265 w 4507564"/>
              <a:gd name="connsiteY10" fmla="*/ 12199 h 1200840"/>
              <a:gd name="connsiteX11" fmla="*/ 106962 w 4507564"/>
              <a:gd name="connsiteY11" fmla="*/ 3886 h 1200840"/>
              <a:gd name="connsiteX12" fmla="*/ 107712 w 4507564"/>
              <a:gd name="connsiteY12" fmla="*/ 1 h 1200840"/>
              <a:gd name="connsiteX13" fmla="*/ 113499 w 4507564"/>
              <a:gd name="connsiteY13" fmla="*/ 425 h 1200840"/>
              <a:gd name="connsiteX14" fmla="*/ 114300 w 4507564"/>
              <a:gd name="connsiteY14" fmla="*/ 0 h 1200840"/>
              <a:gd name="connsiteX0" fmla="*/ 114300 w 4507564"/>
              <a:gd name="connsiteY0" fmla="*/ 0 h 1200838"/>
              <a:gd name="connsiteX1" fmla="*/ 115359 w 4507564"/>
              <a:gd name="connsiteY1" fmla="*/ 561 h 1200838"/>
              <a:gd name="connsiteX2" fmla="*/ 4374973 w 4507564"/>
              <a:gd name="connsiteY2" fmla="*/ 308540 h 1200838"/>
              <a:gd name="connsiteX3" fmla="*/ 4507427 w 4507564"/>
              <a:gd name="connsiteY3" fmla="*/ 582046 h 1200838"/>
              <a:gd name="connsiteX4" fmla="*/ 4391887 w 4507564"/>
              <a:gd name="connsiteY4" fmla="*/ 865448 h 1200838"/>
              <a:gd name="connsiteX5" fmla="*/ 115355 w 4507564"/>
              <a:gd name="connsiteY5" fmla="*/ 1200280 h 1200838"/>
              <a:gd name="connsiteX6" fmla="*/ 114300 w 4507564"/>
              <a:gd name="connsiteY6" fmla="*/ 1200838 h 1200838"/>
              <a:gd name="connsiteX7" fmla="*/ 113502 w 4507564"/>
              <a:gd name="connsiteY7" fmla="*/ 1200415 h 1200838"/>
              <a:gd name="connsiteX8" fmla="*/ 0 w 4507564"/>
              <a:gd name="connsiteY8" fmla="*/ 600419 h 1200838"/>
              <a:gd name="connsiteX9" fmla="*/ 91265 w 4507564"/>
              <a:gd name="connsiteY9" fmla="*/ 12199 h 1200838"/>
              <a:gd name="connsiteX10" fmla="*/ 106962 w 4507564"/>
              <a:gd name="connsiteY10" fmla="*/ 3886 h 1200838"/>
              <a:gd name="connsiteX11" fmla="*/ 107712 w 4507564"/>
              <a:gd name="connsiteY11" fmla="*/ 1 h 1200838"/>
              <a:gd name="connsiteX12" fmla="*/ 113499 w 4507564"/>
              <a:gd name="connsiteY12" fmla="*/ 425 h 1200838"/>
              <a:gd name="connsiteX13" fmla="*/ 114300 w 4507564"/>
              <a:gd name="connsiteY13" fmla="*/ 0 h 1200838"/>
              <a:gd name="connsiteX0" fmla="*/ 114300 w 4507564"/>
              <a:gd name="connsiteY0" fmla="*/ 0 h 1200838"/>
              <a:gd name="connsiteX1" fmla="*/ 115359 w 4507564"/>
              <a:gd name="connsiteY1" fmla="*/ 561 h 1200838"/>
              <a:gd name="connsiteX2" fmla="*/ 4374973 w 4507564"/>
              <a:gd name="connsiteY2" fmla="*/ 308540 h 1200838"/>
              <a:gd name="connsiteX3" fmla="*/ 4507427 w 4507564"/>
              <a:gd name="connsiteY3" fmla="*/ 582046 h 1200838"/>
              <a:gd name="connsiteX4" fmla="*/ 4391887 w 4507564"/>
              <a:gd name="connsiteY4" fmla="*/ 865448 h 1200838"/>
              <a:gd name="connsiteX5" fmla="*/ 115355 w 4507564"/>
              <a:gd name="connsiteY5" fmla="*/ 1200280 h 1200838"/>
              <a:gd name="connsiteX6" fmla="*/ 114300 w 4507564"/>
              <a:gd name="connsiteY6" fmla="*/ 1200838 h 1200838"/>
              <a:gd name="connsiteX7" fmla="*/ 113502 w 4507564"/>
              <a:gd name="connsiteY7" fmla="*/ 1200415 h 1200838"/>
              <a:gd name="connsiteX8" fmla="*/ 0 w 4507564"/>
              <a:gd name="connsiteY8" fmla="*/ 600419 h 1200838"/>
              <a:gd name="connsiteX9" fmla="*/ 91265 w 4507564"/>
              <a:gd name="connsiteY9" fmla="*/ 12199 h 1200838"/>
              <a:gd name="connsiteX10" fmla="*/ 106962 w 4507564"/>
              <a:gd name="connsiteY10" fmla="*/ 3886 h 1200838"/>
              <a:gd name="connsiteX11" fmla="*/ 113499 w 4507564"/>
              <a:gd name="connsiteY11" fmla="*/ 425 h 1200838"/>
              <a:gd name="connsiteX12" fmla="*/ 114300 w 4507564"/>
              <a:gd name="connsiteY12" fmla="*/ 0 h 1200838"/>
              <a:gd name="connsiteX0" fmla="*/ 113499 w 4507564"/>
              <a:gd name="connsiteY0" fmla="*/ 0 h 1200413"/>
              <a:gd name="connsiteX1" fmla="*/ 115359 w 4507564"/>
              <a:gd name="connsiteY1" fmla="*/ 136 h 1200413"/>
              <a:gd name="connsiteX2" fmla="*/ 4374973 w 4507564"/>
              <a:gd name="connsiteY2" fmla="*/ 308115 h 1200413"/>
              <a:gd name="connsiteX3" fmla="*/ 4507427 w 4507564"/>
              <a:gd name="connsiteY3" fmla="*/ 581621 h 1200413"/>
              <a:gd name="connsiteX4" fmla="*/ 4391887 w 4507564"/>
              <a:gd name="connsiteY4" fmla="*/ 865023 h 1200413"/>
              <a:gd name="connsiteX5" fmla="*/ 115355 w 4507564"/>
              <a:gd name="connsiteY5" fmla="*/ 1199855 h 1200413"/>
              <a:gd name="connsiteX6" fmla="*/ 114300 w 4507564"/>
              <a:gd name="connsiteY6" fmla="*/ 1200413 h 1200413"/>
              <a:gd name="connsiteX7" fmla="*/ 113502 w 4507564"/>
              <a:gd name="connsiteY7" fmla="*/ 1199990 h 1200413"/>
              <a:gd name="connsiteX8" fmla="*/ 0 w 4507564"/>
              <a:gd name="connsiteY8" fmla="*/ 599994 h 1200413"/>
              <a:gd name="connsiteX9" fmla="*/ 91265 w 4507564"/>
              <a:gd name="connsiteY9" fmla="*/ 11774 h 1200413"/>
              <a:gd name="connsiteX10" fmla="*/ 106962 w 4507564"/>
              <a:gd name="connsiteY10" fmla="*/ 3461 h 1200413"/>
              <a:gd name="connsiteX11" fmla="*/ 113499 w 4507564"/>
              <a:gd name="connsiteY11" fmla="*/ 0 h 1200413"/>
              <a:gd name="connsiteX0" fmla="*/ 113507 w 4507572"/>
              <a:gd name="connsiteY0" fmla="*/ 0 h 1200413"/>
              <a:gd name="connsiteX1" fmla="*/ 115367 w 4507572"/>
              <a:gd name="connsiteY1" fmla="*/ 136 h 1200413"/>
              <a:gd name="connsiteX2" fmla="*/ 4374981 w 4507572"/>
              <a:gd name="connsiteY2" fmla="*/ 308115 h 1200413"/>
              <a:gd name="connsiteX3" fmla="*/ 4507435 w 4507572"/>
              <a:gd name="connsiteY3" fmla="*/ 581621 h 1200413"/>
              <a:gd name="connsiteX4" fmla="*/ 4391895 w 4507572"/>
              <a:gd name="connsiteY4" fmla="*/ 865023 h 1200413"/>
              <a:gd name="connsiteX5" fmla="*/ 115363 w 4507572"/>
              <a:gd name="connsiteY5" fmla="*/ 1199855 h 1200413"/>
              <a:gd name="connsiteX6" fmla="*/ 114308 w 4507572"/>
              <a:gd name="connsiteY6" fmla="*/ 1200413 h 1200413"/>
              <a:gd name="connsiteX7" fmla="*/ 113510 w 4507572"/>
              <a:gd name="connsiteY7" fmla="*/ 1199990 h 1200413"/>
              <a:gd name="connsiteX8" fmla="*/ 8 w 4507572"/>
              <a:gd name="connsiteY8" fmla="*/ 599994 h 1200413"/>
              <a:gd name="connsiteX9" fmla="*/ 106970 w 4507572"/>
              <a:gd name="connsiteY9" fmla="*/ 3461 h 1200413"/>
              <a:gd name="connsiteX10" fmla="*/ 113507 w 4507572"/>
              <a:gd name="connsiteY10" fmla="*/ 0 h 1200413"/>
              <a:gd name="connsiteX0" fmla="*/ 106972 w 4507574"/>
              <a:gd name="connsiteY0" fmla="*/ 3325 h 1200277"/>
              <a:gd name="connsiteX1" fmla="*/ 115369 w 4507574"/>
              <a:gd name="connsiteY1" fmla="*/ 0 h 1200277"/>
              <a:gd name="connsiteX2" fmla="*/ 4374983 w 4507574"/>
              <a:gd name="connsiteY2" fmla="*/ 307979 h 1200277"/>
              <a:gd name="connsiteX3" fmla="*/ 4507437 w 4507574"/>
              <a:gd name="connsiteY3" fmla="*/ 581485 h 1200277"/>
              <a:gd name="connsiteX4" fmla="*/ 4391897 w 4507574"/>
              <a:gd name="connsiteY4" fmla="*/ 864887 h 1200277"/>
              <a:gd name="connsiteX5" fmla="*/ 115365 w 4507574"/>
              <a:gd name="connsiteY5" fmla="*/ 1199719 h 1200277"/>
              <a:gd name="connsiteX6" fmla="*/ 114310 w 4507574"/>
              <a:gd name="connsiteY6" fmla="*/ 1200277 h 1200277"/>
              <a:gd name="connsiteX7" fmla="*/ 113512 w 4507574"/>
              <a:gd name="connsiteY7" fmla="*/ 1199854 h 1200277"/>
              <a:gd name="connsiteX8" fmla="*/ 10 w 4507574"/>
              <a:gd name="connsiteY8" fmla="*/ 599858 h 1200277"/>
              <a:gd name="connsiteX9" fmla="*/ 106972 w 4507574"/>
              <a:gd name="connsiteY9" fmla="*/ 3325 h 1200277"/>
              <a:gd name="connsiteX0" fmla="*/ 241503 w 4749067"/>
              <a:gd name="connsiteY0" fmla="*/ 599858 h 1200277"/>
              <a:gd name="connsiteX1" fmla="*/ 356862 w 4749067"/>
              <a:gd name="connsiteY1" fmla="*/ 0 h 1200277"/>
              <a:gd name="connsiteX2" fmla="*/ 4616476 w 4749067"/>
              <a:gd name="connsiteY2" fmla="*/ 307979 h 1200277"/>
              <a:gd name="connsiteX3" fmla="*/ 4748930 w 4749067"/>
              <a:gd name="connsiteY3" fmla="*/ 581485 h 1200277"/>
              <a:gd name="connsiteX4" fmla="*/ 4633390 w 4749067"/>
              <a:gd name="connsiteY4" fmla="*/ 864887 h 1200277"/>
              <a:gd name="connsiteX5" fmla="*/ 356858 w 4749067"/>
              <a:gd name="connsiteY5" fmla="*/ 1199719 h 1200277"/>
              <a:gd name="connsiteX6" fmla="*/ 355803 w 4749067"/>
              <a:gd name="connsiteY6" fmla="*/ 1200277 h 1200277"/>
              <a:gd name="connsiteX7" fmla="*/ 355005 w 4749067"/>
              <a:gd name="connsiteY7" fmla="*/ 1199854 h 1200277"/>
              <a:gd name="connsiteX8" fmla="*/ 241503 w 4749067"/>
              <a:gd name="connsiteY8" fmla="*/ 599858 h 1200277"/>
              <a:gd name="connsiteX0" fmla="*/ 0 w 4507564"/>
              <a:gd name="connsiteY0" fmla="*/ 599858 h 1200277"/>
              <a:gd name="connsiteX1" fmla="*/ 115359 w 4507564"/>
              <a:gd name="connsiteY1" fmla="*/ 0 h 1200277"/>
              <a:gd name="connsiteX2" fmla="*/ 4374973 w 4507564"/>
              <a:gd name="connsiteY2" fmla="*/ 307979 h 1200277"/>
              <a:gd name="connsiteX3" fmla="*/ 4507427 w 4507564"/>
              <a:gd name="connsiteY3" fmla="*/ 581485 h 1200277"/>
              <a:gd name="connsiteX4" fmla="*/ 4391887 w 4507564"/>
              <a:gd name="connsiteY4" fmla="*/ 864887 h 1200277"/>
              <a:gd name="connsiteX5" fmla="*/ 115355 w 4507564"/>
              <a:gd name="connsiteY5" fmla="*/ 1199719 h 1200277"/>
              <a:gd name="connsiteX6" fmla="*/ 114300 w 4507564"/>
              <a:gd name="connsiteY6" fmla="*/ 1200277 h 1200277"/>
              <a:gd name="connsiteX7" fmla="*/ 113502 w 4507564"/>
              <a:gd name="connsiteY7" fmla="*/ 1199854 h 1200277"/>
              <a:gd name="connsiteX8" fmla="*/ 0 w 4507564"/>
              <a:gd name="connsiteY8" fmla="*/ 599858 h 1200277"/>
              <a:gd name="connsiteX0" fmla="*/ 0 w 4507564"/>
              <a:gd name="connsiteY0" fmla="*/ 599858 h 1200277"/>
              <a:gd name="connsiteX1" fmla="*/ 115359 w 4507564"/>
              <a:gd name="connsiteY1" fmla="*/ 0 h 1200277"/>
              <a:gd name="connsiteX2" fmla="*/ 4374973 w 4507564"/>
              <a:gd name="connsiteY2" fmla="*/ 307979 h 1200277"/>
              <a:gd name="connsiteX3" fmla="*/ 4507427 w 4507564"/>
              <a:gd name="connsiteY3" fmla="*/ 581485 h 1200277"/>
              <a:gd name="connsiteX4" fmla="*/ 4391887 w 4507564"/>
              <a:gd name="connsiteY4" fmla="*/ 864887 h 1200277"/>
              <a:gd name="connsiteX5" fmla="*/ 115355 w 4507564"/>
              <a:gd name="connsiteY5" fmla="*/ 1199719 h 1200277"/>
              <a:gd name="connsiteX6" fmla="*/ 114300 w 4507564"/>
              <a:gd name="connsiteY6" fmla="*/ 1200277 h 1200277"/>
              <a:gd name="connsiteX7" fmla="*/ 113502 w 4507564"/>
              <a:gd name="connsiteY7" fmla="*/ 1199854 h 1200277"/>
              <a:gd name="connsiteX8" fmla="*/ 0 w 4507564"/>
              <a:gd name="connsiteY8" fmla="*/ 599858 h 1200277"/>
              <a:gd name="connsiteX0" fmla="*/ 0 w 4534346"/>
              <a:gd name="connsiteY0" fmla="*/ 604778 h 1200277"/>
              <a:gd name="connsiteX1" fmla="*/ 142141 w 4534346"/>
              <a:gd name="connsiteY1" fmla="*/ 0 h 1200277"/>
              <a:gd name="connsiteX2" fmla="*/ 4401755 w 4534346"/>
              <a:gd name="connsiteY2" fmla="*/ 307979 h 1200277"/>
              <a:gd name="connsiteX3" fmla="*/ 4534209 w 4534346"/>
              <a:gd name="connsiteY3" fmla="*/ 581485 h 1200277"/>
              <a:gd name="connsiteX4" fmla="*/ 4418669 w 4534346"/>
              <a:gd name="connsiteY4" fmla="*/ 864887 h 1200277"/>
              <a:gd name="connsiteX5" fmla="*/ 142137 w 4534346"/>
              <a:gd name="connsiteY5" fmla="*/ 1199719 h 1200277"/>
              <a:gd name="connsiteX6" fmla="*/ 141082 w 4534346"/>
              <a:gd name="connsiteY6" fmla="*/ 1200277 h 1200277"/>
              <a:gd name="connsiteX7" fmla="*/ 140284 w 4534346"/>
              <a:gd name="connsiteY7" fmla="*/ 1199854 h 1200277"/>
              <a:gd name="connsiteX8" fmla="*/ 0 w 4534346"/>
              <a:gd name="connsiteY8" fmla="*/ 604778 h 1200277"/>
              <a:gd name="connsiteX0" fmla="*/ 2 w 4534348"/>
              <a:gd name="connsiteY0" fmla="*/ 604778 h 1200277"/>
              <a:gd name="connsiteX1" fmla="*/ 142143 w 4534348"/>
              <a:gd name="connsiteY1" fmla="*/ 0 h 1200277"/>
              <a:gd name="connsiteX2" fmla="*/ 4401757 w 4534348"/>
              <a:gd name="connsiteY2" fmla="*/ 307979 h 1200277"/>
              <a:gd name="connsiteX3" fmla="*/ 4534211 w 4534348"/>
              <a:gd name="connsiteY3" fmla="*/ 581485 h 1200277"/>
              <a:gd name="connsiteX4" fmla="*/ 4418671 w 4534348"/>
              <a:gd name="connsiteY4" fmla="*/ 864887 h 1200277"/>
              <a:gd name="connsiteX5" fmla="*/ 142139 w 4534348"/>
              <a:gd name="connsiteY5" fmla="*/ 1199719 h 1200277"/>
              <a:gd name="connsiteX6" fmla="*/ 141084 w 4534348"/>
              <a:gd name="connsiteY6" fmla="*/ 1200277 h 1200277"/>
              <a:gd name="connsiteX7" fmla="*/ 140286 w 4534348"/>
              <a:gd name="connsiteY7" fmla="*/ 1199854 h 1200277"/>
              <a:gd name="connsiteX8" fmla="*/ 2 w 4534348"/>
              <a:gd name="connsiteY8" fmla="*/ 604778 h 1200277"/>
              <a:gd name="connsiteX0" fmla="*/ 2 w 4534348"/>
              <a:gd name="connsiteY0" fmla="*/ 604778 h 1200277"/>
              <a:gd name="connsiteX1" fmla="*/ 142143 w 4534348"/>
              <a:gd name="connsiteY1" fmla="*/ 0 h 1200277"/>
              <a:gd name="connsiteX2" fmla="*/ 4401757 w 4534348"/>
              <a:gd name="connsiteY2" fmla="*/ 307979 h 1200277"/>
              <a:gd name="connsiteX3" fmla="*/ 4534211 w 4534348"/>
              <a:gd name="connsiteY3" fmla="*/ 581485 h 1200277"/>
              <a:gd name="connsiteX4" fmla="*/ 4418671 w 4534348"/>
              <a:gd name="connsiteY4" fmla="*/ 864887 h 1200277"/>
              <a:gd name="connsiteX5" fmla="*/ 142139 w 4534348"/>
              <a:gd name="connsiteY5" fmla="*/ 1199719 h 1200277"/>
              <a:gd name="connsiteX6" fmla="*/ 141084 w 4534348"/>
              <a:gd name="connsiteY6" fmla="*/ 1200277 h 1200277"/>
              <a:gd name="connsiteX7" fmla="*/ 140286 w 4534348"/>
              <a:gd name="connsiteY7" fmla="*/ 1199854 h 1200277"/>
              <a:gd name="connsiteX8" fmla="*/ 2 w 4534348"/>
              <a:gd name="connsiteY8" fmla="*/ 604778 h 1200277"/>
              <a:gd name="connsiteX0" fmla="*/ 2 w 4534348"/>
              <a:gd name="connsiteY0" fmla="*/ 604778 h 1200277"/>
              <a:gd name="connsiteX1" fmla="*/ 142143 w 4534348"/>
              <a:gd name="connsiteY1" fmla="*/ 0 h 1200277"/>
              <a:gd name="connsiteX2" fmla="*/ 4401757 w 4534348"/>
              <a:gd name="connsiteY2" fmla="*/ 307979 h 1200277"/>
              <a:gd name="connsiteX3" fmla="*/ 4534211 w 4534348"/>
              <a:gd name="connsiteY3" fmla="*/ 581485 h 1200277"/>
              <a:gd name="connsiteX4" fmla="*/ 4418671 w 4534348"/>
              <a:gd name="connsiteY4" fmla="*/ 864887 h 1200277"/>
              <a:gd name="connsiteX5" fmla="*/ 142139 w 4534348"/>
              <a:gd name="connsiteY5" fmla="*/ 1199719 h 1200277"/>
              <a:gd name="connsiteX6" fmla="*/ 141084 w 4534348"/>
              <a:gd name="connsiteY6" fmla="*/ 1200277 h 1200277"/>
              <a:gd name="connsiteX7" fmla="*/ 140286 w 4534348"/>
              <a:gd name="connsiteY7" fmla="*/ 1199854 h 1200277"/>
              <a:gd name="connsiteX8" fmla="*/ 2 w 4534348"/>
              <a:gd name="connsiteY8" fmla="*/ 604778 h 1200277"/>
              <a:gd name="connsiteX0" fmla="*/ 2 w 4534348"/>
              <a:gd name="connsiteY0" fmla="*/ 604778 h 1200277"/>
              <a:gd name="connsiteX1" fmla="*/ 142143 w 4534348"/>
              <a:gd name="connsiteY1" fmla="*/ 0 h 1200277"/>
              <a:gd name="connsiteX2" fmla="*/ 4401757 w 4534348"/>
              <a:gd name="connsiteY2" fmla="*/ 307979 h 1200277"/>
              <a:gd name="connsiteX3" fmla="*/ 4534211 w 4534348"/>
              <a:gd name="connsiteY3" fmla="*/ 581485 h 1200277"/>
              <a:gd name="connsiteX4" fmla="*/ 4418671 w 4534348"/>
              <a:gd name="connsiteY4" fmla="*/ 864887 h 1200277"/>
              <a:gd name="connsiteX5" fmla="*/ 142139 w 4534348"/>
              <a:gd name="connsiteY5" fmla="*/ 1199719 h 1200277"/>
              <a:gd name="connsiteX6" fmla="*/ 141084 w 4534348"/>
              <a:gd name="connsiteY6" fmla="*/ 1200277 h 1200277"/>
              <a:gd name="connsiteX7" fmla="*/ 140286 w 4534348"/>
              <a:gd name="connsiteY7" fmla="*/ 1199854 h 1200277"/>
              <a:gd name="connsiteX8" fmla="*/ 2 w 4534348"/>
              <a:gd name="connsiteY8" fmla="*/ 604778 h 1200277"/>
              <a:gd name="connsiteX0" fmla="*/ 2 w 4534348"/>
              <a:gd name="connsiteY0" fmla="*/ 604778 h 1200277"/>
              <a:gd name="connsiteX1" fmla="*/ 142143 w 4534348"/>
              <a:gd name="connsiteY1" fmla="*/ 0 h 1200277"/>
              <a:gd name="connsiteX2" fmla="*/ 4401757 w 4534348"/>
              <a:gd name="connsiteY2" fmla="*/ 307979 h 1200277"/>
              <a:gd name="connsiteX3" fmla="*/ 4534211 w 4534348"/>
              <a:gd name="connsiteY3" fmla="*/ 581485 h 1200277"/>
              <a:gd name="connsiteX4" fmla="*/ 4418671 w 4534348"/>
              <a:gd name="connsiteY4" fmla="*/ 864887 h 1200277"/>
              <a:gd name="connsiteX5" fmla="*/ 142139 w 4534348"/>
              <a:gd name="connsiteY5" fmla="*/ 1199719 h 1200277"/>
              <a:gd name="connsiteX6" fmla="*/ 141084 w 4534348"/>
              <a:gd name="connsiteY6" fmla="*/ 1200277 h 1200277"/>
              <a:gd name="connsiteX7" fmla="*/ 140286 w 4534348"/>
              <a:gd name="connsiteY7" fmla="*/ 1199854 h 1200277"/>
              <a:gd name="connsiteX8" fmla="*/ 2 w 4534348"/>
              <a:gd name="connsiteY8" fmla="*/ 604778 h 120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4348" h="1200277">
                <a:moveTo>
                  <a:pt x="2" y="604778"/>
                </a:moveTo>
                <a:cubicBezTo>
                  <a:pt x="-337" y="288350"/>
                  <a:pt x="71825" y="183114"/>
                  <a:pt x="142143" y="0"/>
                </a:cubicBezTo>
                <a:lnTo>
                  <a:pt x="4401757" y="307979"/>
                </a:lnTo>
                <a:cubicBezTo>
                  <a:pt x="4478987" y="361407"/>
                  <a:pt x="4531390" y="409286"/>
                  <a:pt x="4534211" y="581485"/>
                </a:cubicBezTo>
                <a:cubicBezTo>
                  <a:pt x="4537032" y="753684"/>
                  <a:pt x="4496267" y="813751"/>
                  <a:pt x="4418671" y="864887"/>
                </a:cubicBezTo>
                <a:lnTo>
                  <a:pt x="142139" y="1199719"/>
                </a:lnTo>
                <a:lnTo>
                  <a:pt x="141084" y="1200277"/>
                </a:lnTo>
                <a:lnTo>
                  <a:pt x="140286" y="1199854"/>
                </a:lnTo>
                <a:cubicBezTo>
                  <a:pt x="54244" y="953940"/>
                  <a:pt x="341" y="921206"/>
                  <a:pt x="2" y="604778"/>
                </a:cubicBezTo>
                <a:close/>
              </a:path>
            </a:pathLst>
          </a:custGeom>
          <a:gradFill>
            <a:gsLst>
              <a:gs pos="69000">
                <a:schemeClr val="bg2">
                  <a:lumMod val="75000"/>
                </a:schemeClr>
              </a:gs>
              <a:gs pos="32000">
                <a:schemeClr val="bg2">
                  <a:lumMod val="75000"/>
                </a:schemeClr>
              </a:gs>
              <a:gs pos="48000">
                <a:schemeClr val="bg2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739351-0CFD-2144-87F4-50B6AE51FAAA}"/>
              </a:ext>
            </a:extLst>
          </p:cNvPr>
          <p:cNvSpPr txBox="1"/>
          <p:nvPr/>
        </p:nvSpPr>
        <p:spPr>
          <a:xfrm>
            <a:off x="1344070" y="3469040"/>
            <a:ext cx="3250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OMEGA EP short pulse</a:t>
            </a:r>
          </a:p>
        </p:txBody>
      </p:sp>
    </p:spTree>
    <p:extLst>
      <p:ext uri="{BB962C8B-B14F-4D97-AF65-F5344CB8AC3E}">
        <p14:creationId xmlns:p14="http://schemas.microsoft.com/office/powerpoint/2010/main" val="25534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0">
            <a:extLst>
              <a:ext uri="{FF2B5EF4-FFF2-40B4-BE49-F238E27FC236}">
                <a16:creationId xmlns:a16="http://schemas.microsoft.com/office/drawing/2014/main" id="{2411AF91-BB23-8B4A-A4A6-17F15402104A}"/>
              </a:ext>
            </a:extLst>
          </p:cNvPr>
          <p:cNvSpPr/>
          <p:nvPr/>
        </p:nvSpPr>
        <p:spPr>
          <a:xfrm rot="5400000">
            <a:off x="10957046" y="2831950"/>
            <a:ext cx="137338" cy="1540089"/>
          </a:xfrm>
          <a:custGeom>
            <a:avLst/>
            <a:gdLst>
              <a:gd name="connsiteX0" fmla="*/ 0 w 504811"/>
              <a:gd name="connsiteY0" fmla="*/ 3446334 h 3446334"/>
              <a:gd name="connsiteX1" fmla="*/ 252490 w 504811"/>
              <a:gd name="connsiteY1" fmla="*/ 0 h 3446334"/>
              <a:gd name="connsiteX2" fmla="*/ 504811 w 504811"/>
              <a:gd name="connsiteY2" fmla="*/ 3444063 h 3446334"/>
              <a:gd name="connsiteX3" fmla="*/ 438550 w 504811"/>
              <a:gd name="connsiteY3" fmla="*/ 3433478 h 3446334"/>
              <a:gd name="connsiteX4" fmla="*/ 259512 w 504811"/>
              <a:gd name="connsiteY4" fmla="*/ 3424189 h 3446334"/>
              <a:gd name="connsiteX5" fmla="*/ 80474 w 504811"/>
              <a:gd name="connsiteY5" fmla="*/ 3433478 h 3446334"/>
              <a:gd name="connsiteX6" fmla="*/ 0 w 504811"/>
              <a:gd name="connsiteY6" fmla="*/ 3446334 h 3446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4811" h="3446334">
                <a:moveTo>
                  <a:pt x="0" y="3446334"/>
                </a:moveTo>
                <a:lnTo>
                  <a:pt x="252490" y="0"/>
                </a:lnTo>
                <a:lnTo>
                  <a:pt x="504811" y="3444063"/>
                </a:lnTo>
                <a:lnTo>
                  <a:pt x="438550" y="3433478"/>
                </a:lnTo>
                <a:cubicBezTo>
                  <a:pt x="380719" y="3427387"/>
                  <a:pt x="320841" y="3424189"/>
                  <a:pt x="259512" y="3424189"/>
                </a:cubicBezTo>
                <a:cubicBezTo>
                  <a:pt x="198183" y="3424189"/>
                  <a:pt x="138305" y="3427387"/>
                  <a:pt x="80474" y="3433478"/>
                </a:cubicBezTo>
                <a:lnTo>
                  <a:pt x="0" y="3446334"/>
                </a:lnTo>
                <a:close/>
              </a:path>
            </a:pathLst>
          </a:custGeom>
          <a:gradFill>
            <a:gsLst>
              <a:gs pos="69000">
                <a:schemeClr val="bg2">
                  <a:lumMod val="75000"/>
                </a:schemeClr>
              </a:gs>
              <a:gs pos="32000">
                <a:schemeClr val="bg2">
                  <a:lumMod val="75000"/>
                </a:schemeClr>
              </a:gs>
              <a:gs pos="48000">
                <a:schemeClr val="bg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2A918AE-4FBE-3C48-A47D-D4D01D76B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30" y="548204"/>
            <a:ext cx="7534434" cy="329184"/>
          </a:xfrm>
        </p:spPr>
        <p:txBody>
          <a:bodyPr/>
          <a:lstStyle/>
          <a:p>
            <a:r>
              <a:rPr lang="en-US" dirty="0"/>
              <a:t>A longer, low-energy laser pulse creates a plasma lens, which can then refocus the short-pulse beam for LWFA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3E5DD66-5B90-CD43-9273-A61EC3F90DA5}"/>
              </a:ext>
            </a:extLst>
          </p:cNvPr>
          <p:cNvSpPr txBox="1"/>
          <p:nvPr/>
        </p:nvSpPr>
        <p:spPr>
          <a:xfrm>
            <a:off x="9582424" y="2656530"/>
            <a:ext cx="11023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accent5"/>
                </a:solidFill>
              </a:rPr>
              <a:t>Plasma lens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26811D6-E943-0A46-AA1A-70C4967942C7}"/>
              </a:ext>
            </a:extLst>
          </p:cNvPr>
          <p:cNvSpPr/>
          <p:nvPr/>
        </p:nvSpPr>
        <p:spPr>
          <a:xfrm>
            <a:off x="9463623" y="2948779"/>
            <a:ext cx="1346903" cy="1346903"/>
          </a:xfrm>
          <a:prstGeom prst="ellipse">
            <a:avLst/>
          </a:prstGeom>
          <a:gradFill>
            <a:gsLst>
              <a:gs pos="69000">
                <a:schemeClr val="bg1">
                  <a:alpha val="61000"/>
                </a:schemeClr>
              </a:gs>
              <a:gs pos="38000">
                <a:schemeClr val="accent4">
                  <a:lumMod val="40000"/>
                  <a:lumOff val="60000"/>
                </a:schemeClr>
              </a:gs>
              <a:gs pos="0">
                <a:schemeClr val="accent4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31750"/>
          </a:effectLst>
          <a:scene3d>
            <a:camera prst="orthographicFront">
              <a:rot lat="0" lon="3600000" rev="0"/>
            </a:camera>
            <a:lightRig rig="threePt" dir="t"/>
          </a:scene3d>
          <a:sp3d>
            <a:contourClr>
              <a:schemeClr val="bg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D944A0F-665F-E34A-8518-8FB1447F9945}"/>
              </a:ext>
            </a:extLst>
          </p:cNvPr>
          <p:cNvSpPr txBox="1"/>
          <p:nvPr/>
        </p:nvSpPr>
        <p:spPr>
          <a:xfrm>
            <a:off x="6178041" y="3231271"/>
            <a:ext cx="972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Plasma lens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85ABC3-3C5E-2640-9804-64123A4819C9}"/>
              </a:ext>
            </a:extLst>
          </p:cNvPr>
          <p:cNvSpPr txBox="1"/>
          <p:nvPr/>
        </p:nvSpPr>
        <p:spPr>
          <a:xfrm>
            <a:off x="1343797" y="3177268"/>
            <a:ext cx="1113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Plasma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lens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target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D479DF6-CB61-E745-8CF9-FE9335ABD036}"/>
              </a:ext>
            </a:extLst>
          </p:cNvPr>
          <p:cNvSpPr/>
          <p:nvPr/>
        </p:nvSpPr>
        <p:spPr>
          <a:xfrm>
            <a:off x="2832674" y="4476100"/>
            <a:ext cx="222743" cy="52133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600000" lon="3600000" rev="21300000"/>
            </a:camera>
            <a:lightRig rig="balanced" dir="t"/>
          </a:scene3d>
          <a:sp3d extrusionH="88900"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84E68DC9-CE01-E44C-AF25-E208F0F10D22}"/>
              </a:ext>
            </a:extLst>
          </p:cNvPr>
          <p:cNvSpPr/>
          <p:nvPr/>
        </p:nvSpPr>
        <p:spPr>
          <a:xfrm>
            <a:off x="2399421" y="2510257"/>
            <a:ext cx="994223" cy="1988445"/>
          </a:xfrm>
          <a:custGeom>
            <a:avLst/>
            <a:gdLst>
              <a:gd name="connsiteX0" fmla="*/ 1373572 w 1373572"/>
              <a:gd name="connsiteY0" fmla="*/ 0 h 2747144"/>
              <a:gd name="connsiteX1" fmla="*/ 1373572 w 1373572"/>
              <a:gd name="connsiteY1" fmla="*/ 60492 h 2747144"/>
              <a:gd name="connsiteX2" fmla="*/ 60492 w 1373572"/>
              <a:gd name="connsiteY2" fmla="*/ 1373572 h 2747144"/>
              <a:gd name="connsiteX3" fmla="*/ 1373572 w 1373572"/>
              <a:gd name="connsiteY3" fmla="*/ 2686652 h 2747144"/>
              <a:gd name="connsiteX4" fmla="*/ 1373572 w 1373572"/>
              <a:gd name="connsiteY4" fmla="*/ 2747144 h 2747144"/>
              <a:gd name="connsiteX5" fmla="*/ 0 w 1373572"/>
              <a:gd name="connsiteY5" fmla="*/ 1373572 h 2747144"/>
              <a:gd name="connsiteX6" fmla="*/ 1373572 w 1373572"/>
              <a:gd name="connsiteY6" fmla="*/ 0 h 274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3572" h="2747144">
                <a:moveTo>
                  <a:pt x="1373572" y="0"/>
                </a:moveTo>
                <a:lnTo>
                  <a:pt x="1373572" y="60492"/>
                </a:lnTo>
                <a:cubicBezTo>
                  <a:pt x="648378" y="60492"/>
                  <a:pt x="60492" y="648378"/>
                  <a:pt x="60492" y="1373572"/>
                </a:cubicBezTo>
                <a:cubicBezTo>
                  <a:pt x="60492" y="2098766"/>
                  <a:pt x="648378" y="2686652"/>
                  <a:pt x="1373572" y="2686652"/>
                </a:cubicBezTo>
                <a:lnTo>
                  <a:pt x="1373572" y="2747144"/>
                </a:lnTo>
                <a:cubicBezTo>
                  <a:pt x="614969" y="2747144"/>
                  <a:pt x="0" y="2132175"/>
                  <a:pt x="0" y="1373572"/>
                </a:cubicBezTo>
                <a:cubicBezTo>
                  <a:pt x="0" y="614969"/>
                  <a:pt x="614969" y="0"/>
                  <a:pt x="1373572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4200000" rev="21300000"/>
            </a:camera>
            <a:lightRig rig="balanced" dir="t"/>
          </a:scene3d>
          <a:sp3d extrusionH="381000"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51D81E04-CED2-8840-9955-E263F9740D69}"/>
              </a:ext>
            </a:extLst>
          </p:cNvPr>
          <p:cNvSpPr/>
          <p:nvPr/>
        </p:nvSpPr>
        <p:spPr>
          <a:xfrm>
            <a:off x="2131855" y="2550752"/>
            <a:ext cx="1907454" cy="1907454"/>
          </a:xfrm>
          <a:custGeom>
            <a:avLst/>
            <a:gdLst>
              <a:gd name="connsiteX0" fmla="*/ 1340485 w 2635250"/>
              <a:gd name="connsiteY0" fmla="*/ 2635250 h 2635250"/>
              <a:gd name="connsiteX1" fmla="*/ 1294766 w 2635250"/>
              <a:gd name="connsiteY1" fmla="*/ 2635250 h 2635250"/>
              <a:gd name="connsiteX2" fmla="*/ 1294766 w 2635250"/>
              <a:gd name="connsiteY2" fmla="*/ 1372813 h 2635250"/>
              <a:gd name="connsiteX3" fmla="*/ 402088 w 2635250"/>
              <a:gd name="connsiteY3" fmla="*/ 2265491 h 2635250"/>
              <a:gd name="connsiteX4" fmla="*/ 369760 w 2635250"/>
              <a:gd name="connsiteY4" fmla="*/ 2233163 h 2635250"/>
              <a:gd name="connsiteX5" fmla="*/ 1262438 w 2635250"/>
              <a:gd name="connsiteY5" fmla="*/ 1340485 h 2635250"/>
              <a:gd name="connsiteX6" fmla="*/ 0 w 2635250"/>
              <a:gd name="connsiteY6" fmla="*/ 1340485 h 2635250"/>
              <a:gd name="connsiteX7" fmla="*/ 0 w 2635250"/>
              <a:gd name="connsiteY7" fmla="*/ 1294766 h 2635250"/>
              <a:gd name="connsiteX8" fmla="*/ 1262438 w 2635250"/>
              <a:gd name="connsiteY8" fmla="*/ 1294766 h 2635250"/>
              <a:gd name="connsiteX9" fmla="*/ 369760 w 2635250"/>
              <a:gd name="connsiteY9" fmla="*/ 402088 h 2635250"/>
              <a:gd name="connsiteX10" fmla="*/ 402088 w 2635250"/>
              <a:gd name="connsiteY10" fmla="*/ 369760 h 2635250"/>
              <a:gd name="connsiteX11" fmla="*/ 1294766 w 2635250"/>
              <a:gd name="connsiteY11" fmla="*/ 1262438 h 2635250"/>
              <a:gd name="connsiteX12" fmla="*/ 1294766 w 2635250"/>
              <a:gd name="connsiteY12" fmla="*/ 0 h 2635250"/>
              <a:gd name="connsiteX13" fmla="*/ 1340485 w 2635250"/>
              <a:gd name="connsiteY13" fmla="*/ 0 h 2635250"/>
              <a:gd name="connsiteX14" fmla="*/ 1340485 w 2635250"/>
              <a:gd name="connsiteY14" fmla="*/ 1262438 h 2635250"/>
              <a:gd name="connsiteX15" fmla="*/ 2233163 w 2635250"/>
              <a:gd name="connsiteY15" fmla="*/ 369760 h 2635250"/>
              <a:gd name="connsiteX16" fmla="*/ 2265491 w 2635250"/>
              <a:gd name="connsiteY16" fmla="*/ 402088 h 2635250"/>
              <a:gd name="connsiteX17" fmla="*/ 1372813 w 2635250"/>
              <a:gd name="connsiteY17" fmla="*/ 1294766 h 2635250"/>
              <a:gd name="connsiteX18" fmla="*/ 2635250 w 2635250"/>
              <a:gd name="connsiteY18" fmla="*/ 1294766 h 2635250"/>
              <a:gd name="connsiteX19" fmla="*/ 2635250 w 2635250"/>
              <a:gd name="connsiteY19" fmla="*/ 1340485 h 2635250"/>
              <a:gd name="connsiteX20" fmla="*/ 1372813 w 2635250"/>
              <a:gd name="connsiteY20" fmla="*/ 1340485 h 2635250"/>
              <a:gd name="connsiteX21" fmla="*/ 2265491 w 2635250"/>
              <a:gd name="connsiteY21" fmla="*/ 2233163 h 2635250"/>
              <a:gd name="connsiteX22" fmla="*/ 2233163 w 2635250"/>
              <a:gd name="connsiteY22" fmla="*/ 2265491 h 2635250"/>
              <a:gd name="connsiteX23" fmla="*/ 1340485 w 2635250"/>
              <a:gd name="connsiteY23" fmla="*/ 1372813 h 2635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35250" h="2635250">
                <a:moveTo>
                  <a:pt x="1340485" y="2635250"/>
                </a:moveTo>
                <a:lnTo>
                  <a:pt x="1294766" y="2635250"/>
                </a:lnTo>
                <a:lnTo>
                  <a:pt x="1294766" y="1372813"/>
                </a:lnTo>
                <a:lnTo>
                  <a:pt x="402088" y="2265491"/>
                </a:lnTo>
                <a:lnTo>
                  <a:pt x="369760" y="2233163"/>
                </a:lnTo>
                <a:lnTo>
                  <a:pt x="1262438" y="1340485"/>
                </a:lnTo>
                <a:lnTo>
                  <a:pt x="0" y="1340485"/>
                </a:lnTo>
                <a:lnTo>
                  <a:pt x="0" y="1294766"/>
                </a:lnTo>
                <a:lnTo>
                  <a:pt x="1262438" y="1294766"/>
                </a:lnTo>
                <a:lnTo>
                  <a:pt x="369760" y="402088"/>
                </a:lnTo>
                <a:lnTo>
                  <a:pt x="402088" y="369760"/>
                </a:lnTo>
                <a:lnTo>
                  <a:pt x="1294766" y="1262438"/>
                </a:lnTo>
                <a:lnTo>
                  <a:pt x="1294766" y="0"/>
                </a:lnTo>
                <a:lnTo>
                  <a:pt x="1340485" y="0"/>
                </a:lnTo>
                <a:lnTo>
                  <a:pt x="1340485" y="1262438"/>
                </a:lnTo>
                <a:lnTo>
                  <a:pt x="2233163" y="369760"/>
                </a:lnTo>
                <a:lnTo>
                  <a:pt x="2265491" y="402088"/>
                </a:lnTo>
                <a:lnTo>
                  <a:pt x="1372813" y="1294766"/>
                </a:lnTo>
                <a:lnTo>
                  <a:pt x="2635250" y="1294766"/>
                </a:lnTo>
                <a:lnTo>
                  <a:pt x="2635250" y="1340485"/>
                </a:lnTo>
                <a:lnTo>
                  <a:pt x="1372813" y="1340485"/>
                </a:lnTo>
                <a:lnTo>
                  <a:pt x="2265491" y="2233163"/>
                </a:lnTo>
                <a:lnTo>
                  <a:pt x="2233163" y="2265491"/>
                </a:lnTo>
                <a:lnTo>
                  <a:pt x="1340485" y="1372813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softEdge rad="0"/>
          </a:effectLst>
          <a:scene3d>
            <a:camera prst="isometricOffAxis1Right">
              <a:rot lat="0" lon="4200000" rev="21300000"/>
            </a:camera>
            <a:lightRig rig="balanced" dir="t"/>
          </a:scene3d>
          <a:sp3d extrusionH="19050" prstMaterial="metal">
            <a:contourClr>
              <a:schemeClr val="bg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6FEF2B3-48B5-4C4C-B685-D958B12B3345}"/>
              </a:ext>
            </a:extLst>
          </p:cNvPr>
          <p:cNvSpPr/>
          <p:nvPr/>
        </p:nvSpPr>
        <p:spPr>
          <a:xfrm>
            <a:off x="5363313" y="2505931"/>
            <a:ext cx="2456575" cy="2456575"/>
          </a:xfrm>
          <a:prstGeom prst="ellipse">
            <a:avLst/>
          </a:prstGeom>
          <a:gradFill>
            <a:gsLst>
              <a:gs pos="69000">
                <a:schemeClr val="bg1"/>
              </a:gs>
              <a:gs pos="38000">
                <a:schemeClr val="accent4">
                  <a:lumMod val="40000"/>
                  <a:lumOff val="60000"/>
                </a:schemeClr>
              </a:gs>
              <a:gs pos="0">
                <a:schemeClr val="accent4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31750"/>
          </a:effectLst>
          <a:scene3d>
            <a:camera prst="orthographicFront">
              <a:rot lat="0" lon="3600000" rev="0"/>
            </a:camera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33027728-7255-B64C-81D7-C10B4F8EFBDE}"/>
              </a:ext>
            </a:extLst>
          </p:cNvPr>
          <p:cNvSpPr/>
          <p:nvPr/>
        </p:nvSpPr>
        <p:spPr>
          <a:xfrm>
            <a:off x="9282609" y="3246102"/>
            <a:ext cx="864462" cy="752255"/>
          </a:xfrm>
          <a:custGeom>
            <a:avLst/>
            <a:gdLst>
              <a:gd name="connsiteX0" fmla="*/ 114300 w 4507564"/>
              <a:gd name="connsiteY0" fmla="*/ 0 h 1200840"/>
              <a:gd name="connsiteX1" fmla="*/ 115359 w 4507564"/>
              <a:gd name="connsiteY1" fmla="*/ 561 h 1200840"/>
              <a:gd name="connsiteX2" fmla="*/ 3996734 w 4507564"/>
              <a:gd name="connsiteY2" fmla="*/ 284923 h 1200840"/>
              <a:gd name="connsiteX3" fmla="*/ 3996422 w 4507564"/>
              <a:gd name="connsiteY3" fmla="*/ 286879 h 1200840"/>
              <a:gd name="connsiteX4" fmla="*/ 4374973 w 4507564"/>
              <a:gd name="connsiteY4" fmla="*/ 308540 h 1200840"/>
              <a:gd name="connsiteX5" fmla="*/ 4507427 w 4507564"/>
              <a:gd name="connsiteY5" fmla="*/ 582046 h 1200840"/>
              <a:gd name="connsiteX6" fmla="*/ 4391887 w 4507564"/>
              <a:gd name="connsiteY6" fmla="*/ 865448 h 1200840"/>
              <a:gd name="connsiteX7" fmla="*/ 3994226 w 4507564"/>
              <a:gd name="connsiteY7" fmla="*/ 914263 h 1200840"/>
              <a:gd name="connsiteX8" fmla="*/ 3994516 w 4507564"/>
              <a:gd name="connsiteY8" fmla="*/ 916083 h 1200840"/>
              <a:gd name="connsiteX9" fmla="*/ 115355 w 4507564"/>
              <a:gd name="connsiteY9" fmla="*/ 1200280 h 1200840"/>
              <a:gd name="connsiteX10" fmla="*/ 114300 w 4507564"/>
              <a:gd name="connsiteY10" fmla="*/ 1200838 h 1200840"/>
              <a:gd name="connsiteX11" fmla="*/ 113502 w 4507564"/>
              <a:gd name="connsiteY11" fmla="*/ 1200415 h 1200840"/>
              <a:gd name="connsiteX12" fmla="*/ 107712 w 4507564"/>
              <a:gd name="connsiteY12" fmla="*/ 1200840 h 1200840"/>
              <a:gd name="connsiteX13" fmla="*/ 106886 w 4507564"/>
              <a:gd name="connsiteY13" fmla="*/ 1196912 h 1200840"/>
              <a:gd name="connsiteX14" fmla="*/ 91265 w 4507564"/>
              <a:gd name="connsiteY14" fmla="*/ 1188640 h 1200840"/>
              <a:gd name="connsiteX15" fmla="*/ 0 w 4507564"/>
              <a:gd name="connsiteY15" fmla="*/ 600419 h 1200840"/>
              <a:gd name="connsiteX16" fmla="*/ 91265 w 4507564"/>
              <a:gd name="connsiteY16" fmla="*/ 12199 h 1200840"/>
              <a:gd name="connsiteX17" fmla="*/ 106962 w 4507564"/>
              <a:gd name="connsiteY17" fmla="*/ 3886 h 1200840"/>
              <a:gd name="connsiteX18" fmla="*/ 107712 w 4507564"/>
              <a:gd name="connsiteY18" fmla="*/ 1 h 1200840"/>
              <a:gd name="connsiteX19" fmla="*/ 113499 w 4507564"/>
              <a:gd name="connsiteY19" fmla="*/ 425 h 120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07564" h="1200840">
                <a:moveTo>
                  <a:pt x="114300" y="0"/>
                </a:moveTo>
                <a:lnTo>
                  <a:pt x="115359" y="561"/>
                </a:lnTo>
                <a:lnTo>
                  <a:pt x="3996734" y="284923"/>
                </a:lnTo>
                <a:lnTo>
                  <a:pt x="3996422" y="286879"/>
                </a:lnTo>
                <a:lnTo>
                  <a:pt x="4374973" y="308540"/>
                </a:lnTo>
                <a:cubicBezTo>
                  <a:pt x="4452203" y="361968"/>
                  <a:pt x="4504606" y="409847"/>
                  <a:pt x="4507427" y="582046"/>
                </a:cubicBezTo>
                <a:cubicBezTo>
                  <a:pt x="4510248" y="754245"/>
                  <a:pt x="4469483" y="814312"/>
                  <a:pt x="4391887" y="865448"/>
                </a:cubicBezTo>
                <a:lnTo>
                  <a:pt x="3994226" y="914263"/>
                </a:lnTo>
                <a:lnTo>
                  <a:pt x="3994516" y="916083"/>
                </a:lnTo>
                <a:lnTo>
                  <a:pt x="115355" y="1200280"/>
                </a:lnTo>
                <a:lnTo>
                  <a:pt x="114300" y="1200838"/>
                </a:lnTo>
                <a:lnTo>
                  <a:pt x="113502" y="1200415"/>
                </a:lnTo>
                <a:lnTo>
                  <a:pt x="107712" y="1200840"/>
                </a:lnTo>
                <a:lnTo>
                  <a:pt x="106886" y="1196912"/>
                </a:lnTo>
                <a:lnTo>
                  <a:pt x="91265" y="1188640"/>
                </a:lnTo>
                <a:cubicBezTo>
                  <a:pt x="39180" y="1132653"/>
                  <a:pt x="0" y="890571"/>
                  <a:pt x="0" y="600419"/>
                </a:cubicBezTo>
                <a:cubicBezTo>
                  <a:pt x="0" y="310267"/>
                  <a:pt x="39180" y="68185"/>
                  <a:pt x="91265" y="12199"/>
                </a:cubicBezTo>
                <a:lnTo>
                  <a:pt x="106962" y="3886"/>
                </a:lnTo>
                <a:lnTo>
                  <a:pt x="107712" y="1"/>
                </a:lnTo>
                <a:lnTo>
                  <a:pt x="113499" y="425"/>
                </a:lnTo>
                <a:close/>
              </a:path>
            </a:pathLst>
          </a:custGeom>
          <a:gradFill>
            <a:gsLst>
              <a:gs pos="69000">
                <a:schemeClr val="bg2">
                  <a:lumMod val="75000"/>
                </a:schemeClr>
              </a:gs>
              <a:gs pos="32000">
                <a:schemeClr val="bg2">
                  <a:lumMod val="75000"/>
                </a:schemeClr>
              </a:gs>
              <a:gs pos="48000">
                <a:schemeClr val="bg2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4542750-FFFA-6348-B03E-908F360172C9}"/>
              </a:ext>
            </a:extLst>
          </p:cNvPr>
          <p:cNvSpPr txBox="1"/>
          <p:nvPr/>
        </p:nvSpPr>
        <p:spPr>
          <a:xfrm>
            <a:off x="9179597" y="3315230"/>
            <a:ext cx="1051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OMEGA EP</a:t>
            </a:r>
            <a:br>
              <a:rPr lang="en-US" sz="1200" b="1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bg1"/>
                </a:solidFill>
              </a:rPr>
              <a:t>short</a:t>
            </a:r>
            <a:br>
              <a:rPr lang="en-US" sz="1200" b="1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bg1"/>
                </a:solidFill>
              </a:rPr>
              <a:t>pulse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21739F-28E6-5D43-AE7E-5DD5E0DA13DF}"/>
              </a:ext>
            </a:extLst>
          </p:cNvPr>
          <p:cNvSpPr/>
          <p:nvPr/>
        </p:nvSpPr>
        <p:spPr>
          <a:xfrm>
            <a:off x="2114189" y="2813793"/>
            <a:ext cx="1544336" cy="1531920"/>
          </a:xfrm>
          <a:custGeom>
            <a:avLst/>
            <a:gdLst>
              <a:gd name="connsiteX0" fmla="*/ 0 w 1377055"/>
              <a:gd name="connsiteY0" fmla="*/ 0 h 1616641"/>
              <a:gd name="connsiteX1" fmla="*/ 1377055 w 1377055"/>
              <a:gd name="connsiteY1" fmla="*/ 0 h 1616641"/>
              <a:gd name="connsiteX2" fmla="*/ 1377055 w 1377055"/>
              <a:gd name="connsiteY2" fmla="*/ 1616641 h 1616641"/>
              <a:gd name="connsiteX3" fmla="*/ 0 w 1377055"/>
              <a:gd name="connsiteY3" fmla="*/ 1616641 h 1616641"/>
              <a:gd name="connsiteX4" fmla="*/ 0 w 1377055"/>
              <a:gd name="connsiteY4" fmla="*/ 0 h 1616641"/>
              <a:gd name="connsiteX0" fmla="*/ 0 w 1377055"/>
              <a:gd name="connsiteY0" fmla="*/ 0 h 1616641"/>
              <a:gd name="connsiteX1" fmla="*/ 1377055 w 1377055"/>
              <a:gd name="connsiteY1" fmla="*/ 0 h 1616641"/>
              <a:gd name="connsiteX2" fmla="*/ 767455 w 1377055"/>
              <a:gd name="connsiteY2" fmla="*/ 1616641 h 1616641"/>
              <a:gd name="connsiteX3" fmla="*/ 0 w 1377055"/>
              <a:gd name="connsiteY3" fmla="*/ 1616641 h 1616641"/>
              <a:gd name="connsiteX4" fmla="*/ 0 w 1377055"/>
              <a:gd name="connsiteY4" fmla="*/ 0 h 1616641"/>
              <a:gd name="connsiteX0" fmla="*/ 0 w 1853652"/>
              <a:gd name="connsiteY0" fmla="*/ 11084 h 1627725"/>
              <a:gd name="connsiteX1" fmla="*/ 1853652 w 1853652"/>
              <a:gd name="connsiteY1" fmla="*/ 0 h 1627725"/>
              <a:gd name="connsiteX2" fmla="*/ 767455 w 1853652"/>
              <a:gd name="connsiteY2" fmla="*/ 1627725 h 1627725"/>
              <a:gd name="connsiteX3" fmla="*/ 0 w 1853652"/>
              <a:gd name="connsiteY3" fmla="*/ 1627725 h 1627725"/>
              <a:gd name="connsiteX4" fmla="*/ 0 w 1853652"/>
              <a:gd name="connsiteY4" fmla="*/ 11084 h 1627725"/>
              <a:gd name="connsiteX0" fmla="*/ 0 w 1853652"/>
              <a:gd name="connsiteY0" fmla="*/ 11084 h 1627725"/>
              <a:gd name="connsiteX1" fmla="*/ 1214598 w 1853652"/>
              <a:gd name="connsiteY1" fmla="*/ 6213 h 1627725"/>
              <a:gd name="connsiteX2" fmla="*/ 1853652 w 1853652"/>
              <a:gd name="connsiteY2" fmla="*/ 0 h 1627725"/>
              <a:gd name="connsiteX3" fmla="*/ 767455 w 1853652"/>
              <a:gd name="connsiteY3" fmla="*/ 1627725 h 1627725"/>
              <a:gd name="connsiteX4" fmla="*/ 0 w 1853652"/>
              <a:gd name="connsiteY4" fmla="*/ 1627725 h 1627725"/>
              <a:gd name="connsiteX5" fmla="*/ 0 w 1853652"/>
              <a:gd name="connsiteY5" fmla="*/ 11084 h 1627725"/>
              <a:gd name="connsiteX0" fmla="*/ 0 w 1853652"/>
              <a:gd name="connsiteY0" fmla="*/ 11084 h 1627725"/>
              <a:gd name="connsiteX1" fmla="*/ 1502772 w 1853652"/>
              <a:gd name="connsiteY1" fmla="*/ 6213 h 1627725"/>
              <a:gd name="connsiteX2" fmla="*/ 1853652 w 1853652"/>
              <a:gd name="connsiteY2" fmla="*/ 0 h 1627725"/>
              <a:gd name="connsiteX3" fmla="*/ 767455 w 1853652"/>
              <a:gd name="connsiteY3" fmla="*/ 1627725 h 1627725"/>
              <a:gd name="connsiteX4" fmla="*/ 0 w 1853652"/>
              <a:gd name="connsiteY4" fmla="*/ 1627725 h 1627725"/>
              <a:gd name="connsiteX5" fmla="*/ 0 w 1853652"/>
              <a:gd name="connsiteY5" fmla="*/ 11084 h 1627725"/>
              <a:gd name="connsiteX0" fmla="*/ 0 w 1676314"/>
              <a:gd name="connsiteY0" fmla="*/ 4871 h 1621512"/>
              <a:gd name="connsiteX1" fmla="*/ 1502772 w 1676314"/>
              <a:gd name="connsiteY1" fmla="*/ 0 h 1621512"/>
              <a:gd name="connsiteX2" fmla="*/ 1676314 w 1676314"/>
              <a:gd name="connsiteY2" fmla="*/ 293045 h 1621512"/>
              <a:gd name="connsiteX3" fmla="*/ 767455 w 1676314"/>
              <a:gd name="connsiteY3" fmla="*/ 1621512 h 1621512"/>
              <a:gd name="connsiteX4" fmla="*/ 0 w 1676314"/>
              <a:gd name="connsiteY4" fmla="*/ 1621512 h 1621512"/>
              <a:gd name="connsiteX5" fmla="*/ 0 w 1676314"/>
              <a:gd name="connsiteY5" fmla="*/ 4871 h 1621512"/>
              <a:gd name="connsiteX0" fmla="*/ 0 w 1676314"/>
              <a:gd name="connsiteY0" fmla="*/ 0 h 1616641"/>
              <a:gd name="connsiteX1" fmla="*/ 1516627 w 1676314"/>
              <a:gd name="connsiteY1" fmla="*/ 551242 h 1616641"/>
              <a:gd name="connsiteX2" fmla="*/ 1676314 w 1676314"/>
              <a:gd name="connsiteY2" fmla="*/ 288174 h 1616641"/>
              <a:gd name="connsiteX3" fmla="*/ 767455 w 1676314"/>
              <a:gd name="connsiteY3" fmla="*/ 1616641 h 1616641"/>
              <a:gd name="connsiteX4" fmla="*/ 0 w 1676314"/>
              <a:gd name="connsiteY4" fmla="*/ 1616641 h 1616641"/>
              <a:gd name="connsiteX5" fmla="*/ 0 w 1676314"/>
              <a:gd name="connsiteY5" fmla="*/ 0 h 1616641"/>
              <a:gd name="connsiteX0" fmla="*/ 0 w 1516627"/>
              <a:gd name="connsiteY0" fmla="*/ 0 h 1616641"/>
              <a:gd name="connsiteX1" fmla="*/ 1516627 w 1516627"/>
              <a:gd name="connsiteY1" fmla="*/ 551242 h 1616641"/>
              <a:gd name="connsiteX2" fmla="*/ 1357660 w 1516627"/>
              <a:gd name="connsiteY2" fmla="*/ 1005268 h 1616641"/>
              <a:gd name="connsiteX3" fmla="*/ 767455 w 1516627"/>
              <a:gd name="connsiteY3" fmla="*/ 1616641 h 1616641"/>
              <a:gd name="connsiteX4" fmla="*/ 0 w 1516627"/>
              <a:gd name="connsiteY4" fmla="*/ 1616641 h 1616641"/>
              <a:gd name="connsiteX5" fmla="*/ 0 w 1516627"/>
              <a:gd name="connsiteY5" fmla="*/ 0 h 1616641"/>
              <a:gd name="connsiteX0" fmla="*/ 0 w 1516627"/>
              <a:gd name="connsiteY0" fmla="*/ 0 h 1616641"/>
              <a:gd name="connsiteX1" fmla="*/ 1516627 w 1516627"/>
              <a:gd name="connsiteY1" fmla="*/ 551242 h 1616641"/>
              <a:gd name="connsiteX2" fmla="*/ 1357660 w 1516627"/>
              <a:gd name="connsiteY2" fmla="*/ 1005268 h 1616641"/>
              <a:gd name="connsiteX3" fmla="*/ 1474037 w 1516627"/>
              <a:gd name="connsiteY3" fmla="*/ 1045892 h 1616641"/>
              <a:gd name="connsiteX4" fmla="*/ 0 w 1516627"/>
              <a:gd name="connsiteY4" fmla="*/ 1616641 h 1616641"/>
              <a:gd name="connsiteX5" fmla="*/ 0 w 1516627"/>
              <a:gd name="connsiteY5" fmla="*/ 0 h 1616641"/>
              <a:gd name="connsiteX0" fmla="*/ 0 w 1516627"/>
              <a:gd name="connsiteY0" fmla="*/ 0 h 1616641"/>
              <a:gd name="connsiteX1" fmla="*/ 1516627 w 1516627"/>
              <a:gd name="connsiteY1" fmla="*/ 551242 h 1616641"/>
              <a:gd name="connsiteX2" fmla="*/ 1482351 w 1516627"/>
              <a:gd name="connsiteY2" fmla="*/ 990633 h 1616641"/>
              <a:gd name="connsiteX3" fmla="*/ 1474037 w 1516627"/>
              <a:gd name="connsiteY3" fmla="*/ 1045892 h 1616641"/>
              <a:gd name="connsiteX4" fmla="*/ 0 w 1516627"/>
              <a:gd name="connsiteY4" fmla="*/ 1616641 h 1616641"/>
              <a:gd name="connsiteX5" fmla="*/ 0 w 1516627"/>
              <a:gd name="connsiteY5" fmla="*/ 0 h 1616641"/>
              <a:gd name="connsiteX0" fmla="*/ 0 w 1544336"/>
              <a:gd name="connsiteY0" fmla="*/ 0 h 1616641"/>
              <a:gd name="connsiteX1" fmla="*/ 1544336 w 1544336"/>
              <a:gd name="connsiteY1" fmla="*/ 492704 h 1616641"/>
              <a:gd name="connsiteX2" fmla="*/ 1482351 w 1544336"/>
              <a:gd name="connsiteY2" fmla="*/ 990633 h 1616641"/>
              <a:gd name="connsiteX3" fmla="*/ 1474037 w 1544336"/>
              <a:gd name="connsiteY3" fmla="*/ 1045892 h 1616641"/>
              <a:gd name="connsiteX4" fmla="*/ 0 w 1544336"/>
              <a:gd name="connsiteY4" fmla="*/ 1616641 h 1616641"/>
              <a:gd name="connsiteX5" fmla="*/ 0 w 1544336"/>
              <a:gd name="connsiteY5" fmla="*/ 0 h 1616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4336" h="1616641">
                <a:moveTo>
                  <a:pt x="0" y="0"/>
                </a:moveTo>
                <a:lnTo>
                  <a:pt x="1544336" y="492704"/>
                </a:lnTo>
                <a:lnTo>
                  <a:pt x="1482351" y="990633"/>
                </a:lnTo>
                <a:lnTo>
                  <a:pt x="1474037" y="1045892"/>
                </a:lnTo>
                <a:lnTo>
                  <a:pt x="0" y="161664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54000">
                <a:schemeClr val="bg1">
                  <a:alpha val="11000"/>
                </a:schemeClr>
              </a:gs>
              <a:gs pos="78000">
                <a:srgbClr val="ADB2DC"/>
              </a:gs>
              <a:gs pos="23000">
                <a:srgbClr val="ADB2DC"/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21E2DC-4178-154B-8E76-F10C2B198B95}"/>
              </a:ext>
            </a:extLst>
          </p:cNvPr>
          <p:cNvSpPr/>
          <p:nvPr/>
        </p:nvSpPr>
        <p:spPr>
          <a:xfrm>
            <a:off x="1796253" y="2813793"/>
            <a:ext cx="614810" cy="1531920"/>
          </a:xfrm>
          <a:prstGeom prst="ellipse">
            <a:avLst/>
          </a:prstGeom>
          <a:solidFill>
            <a:srgbClr val="ADB2D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8546253E-AAD1-8E4B-B54D-A01287497CFC}"/>
              </a:ext>
            </a:extLst>
          </p:cNvPr>
          <p:cNvSpPr/>
          <p:nvPr/>
        </p:nvSpPr>
        <p:spPr>
          <a:xfrm>
            <a:off x="2735819" y="2539102"/>
            <a:ext cx="994223" cy="1988445"/>
          </a:xfrm>
          <a:custGeom>
            <a:avLst/>
            <a:gdLst>
              <a:gd name="connsiteX0" fmla="*/ 0 w 1373572"/>
              <a:gd name="connsiteY0" fmla="*/ 0 h 2747144"/>
              <a:gd name="connsiteX1" fmla="*/ 1373572 w 1373572"/>
              <a:gd name="connsiteY1" fmla="*/ 1373572 h 2747144"/>
              <a:gd name="connsiteX2" fmla="*/ 0 w 1373572"/>
              <a:gd name="connsiteY2" fmla="*/ 2747144 h 2747144"/>
              <a:gd name="connsiteX3" fmla="*/ 0 w 1373572"/>
              <a:gd name="connsiteY3" fmla="*/ 2686652 h 2747144"/>
              <a:gd name="connsiteX4" fmla="*/ 1313080 w 1373572"/>
              <a:gd name="connsiteY4" fmla="*/ 1373572 h 2747144"/>
              <a:gd name="connsiteX5" fmla="*/ 0 w 1373572"/>
              <a:gd name="connsiteY5" fmla="*/ 60492 h 2747144"/>
              <a:gd name="connsiteX6" fmla="*/ 0 w 1373572"/>
              <a:gd name="connsiteY6" fmla="*/ 0 h 274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3572" h="2747144">
                <a:moveTo>
                  <a:pt x="0" y="0"/>
                </a:moveTo>
                <a:cubicBezTo>
                  <a:pt x="758603" y="0"/>
                  <a:pt x="1373572" y="614969"/>
                  <a:pt x="1373572" y="1373572"/>
                </a:cubicBezTo>
                <a:cubicBezTo>
                  <a:pt x="1373572" y="2132175"/>
                  <a:pt x="758603" y="2747144"/>
                  <a:pt x="0" y="2747144"/>
                </a:cubicBezTo>
                <a:lnTo>
                  <a:pt x="0" y="2686652"/>
                </a:lnTo>
                <a:cubicBezTo>
                  <a:pt x="725194" y="2686652"/>
                  <a:pt x="1313080" y="2098766"/>
                  <a:pt x="1313080" y="1373572"/>
                </a:cubicBezTo>
                <a:cubicBezTo>
                  <a:pt x="1313080" y="648378"/>
                  <a:pt x="725194" y="60492"/>
                  <a:pt x="0" y="60492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4200000" rev="21300000"/>
            </a:camera>
            <a:lightRig rig="balanced" dir="t"/>
          </a:scene3d>
          <a:sp3d extrusionH="381000" prstMaterial="metal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A773B61-3E55-854C-9532-53AB3A5EB3CD}"/>
              </a:ext>
            </a:extLst>
          </p:cNvPr>
          <p:cNvSpPr/>
          <p:nvPr/>
        </p:nvSpPr>
        <p:spPr>
          <a:xfrm>
            <a:off x="596330" y="3257218"/>
            <a:ext cx="12774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ADB2DC"/>
                </a:solidFill>
              </a:rPr>
              <a:t>OMEGA EP</a:t>
            </a:r>
          </a:p>
          <a:p>
            <a:pPr algn="ctr"/>
            <a:r>
              <a:rPr lang="en-US" sz="1600" b="1" dirty="0">
                <a:solidFill>
                  <a:srgbClr val="ADB2DC"/>
                </a:solidFill>
              </a:rPr>
              <a:t>100+ </a:t>
            </a:r>
            <a:r>
              <a:rPr lang="en-US" sz="1600" b="1" dirty="0" err="1">
                <a:solidFill>
                  <a:srgbClr val="ADB2DC"/>
                </a:solidFill>
              </a:rPr>
              <a:t>ps</a:t>
            </a:r>
            <a:endParaRPr lang="en-US" sz="1600" b="1" dirty="0">
              <a:solidFill>
                <a:srgbClr val="ADB2DC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130D0D7-2B6F-4041-AEA2-6B416FBD2332}"/>
              </a:ext>
            </a:extLst>
          </p:cNvPr>
          <p:cNvSpPr/>
          <p:nvPr/>
        </p:nvSpPr>
        <p:spPr>
          <a:xfrm>
            <a:off x="3917927" y="2317759"/>
            <a:ext cx="22317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Let the plasma expand and density drop to produce a plasma a lens</a:t>
            </a:r>
          </a:p>
        </p:txBody>
      </p:sp>
      <p:sp>
        <p:nvSpPr>
          <p:cNvPr id="61" name="Left Arrow 60">
            <a:extLst>
              <a:ext uri="{FF2B5EF4-FFF2-40B4-BE49-F238E27FC236}">
                <a16:creationId xmlns:a16="http://schemas.microsoft.com/office/drawing/2014/main" id="{054B8544-4454-EF4A-A4BD-DDB446BEB37A}"/>
              </a:ext>
            </a:extLst>
          </p:cNvPr>
          <p:cNvSpPr/>
          <p:nvPr/>
        </p:nvSpPr>
        <p:spPr>
          <a:xfrm rot="10800000">
            <a:off x="4415226" y="3374573"/>
            <a:ext cx="1237130" cy="394447"/>
          </a:xfrm>
          <a:prstGeom prst="leftArrow">
            <a:avLst/>
          </a:prstGeom>
          <a:solidFill>
            <a:srgbClr val="ADB2D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7AFB5317-7EEA-B842-889B-B7D7EE760CD0}"/>
              </a:ext>
            </a:extLst>
          </p:cNvPr>
          <p:cNvSpPr/>
          <p:nvPr/>
        </p:nvSpPr>
        <p:spPr>
          <a:xfrm>
            <a:off x="6932364" y="2307378"/>
            <a:ext cx="26318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After the profile relaxes, use the plasma lens to refocus OMEGA EP short-pulse beam</a:t>
            </a:r>
          </a:p>
        </p:txBody>
      </p:sp>
      <p:sp>
        <p:nvSpPr>
          <p:cNvPr id="62" name="Left Arrow 61">
            <a:extLst>
              <a:ext uri="{FF2B5EF4-FFF2-40B4-BE49-F238E27FC236}">
                <a16:creationId xmlns:a16="http://schemas.microsoft.com/office/drawing/2014/main" id="{CFAEBCA3-4D03-6B4E-95DC-1AE88C7A622F}"/>
              </a:ext>
            </a:extLst>
          </p:cNvPr>
          <p:cNvSpPr/>
          <p:nvPr/>
        </p:nvSpPr>
        <p:spPr>
          <a:xfrm rot="10800000">
            <a:off x="7629704" y="3384596"/>
            <a:ext cx="1237130" cy="394447"/>
          </a:xfrm>
          <a:prstGeom prst="leftArrow">
            <a:avLst/>
          </a:prstGeom>
          <a:solidFill>
            <a:srgbClr val="ADB2DC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D47275-5F18-7041-92F6-FE8A16D61447}"/>
              </a:ext>
            </a:extLst>
          </p:cNvPr>
          <p:cNvSpPr txBox="1"/>
          <p:nvPr/>
        </p:nvSpPr>
        <p:spPr>
          <a:xfrm>
            <a:off x="5869409" y="2081513"/>
            <a:ext cx="1369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accent5"/>
                </a:solidFill>
              </a:rPr>
              <a:t>Plasma lens</a:t>
            </a:r>
          </a:p>
        </p:txBody>
      </p:sp>
    </p:spTree>
    <p:extLst>
      <p:ext uri="{BB962C8B-B14F-4D97-AF65-F5344CB8AC3E}">
        <p14:creationId xmlns:p14="http://schemas.microsoft.com/office/powerpoint/2010/main" val="48826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DC6E327-4AE5-3145-B03D-AACE0EA3B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7725" y="2280207"/>
            <a:ext cx="6921659" cy="2228293"/>
          </a:xfrm>
        </p:spPr>
        <p:txBody>
          <a:bodyPr/>
          <a:lstStyle/>
          <a:p>
            <a:r>
              <a:rPr lang="en-US" dirty="0"/>
              <a:t>The radial plasma density profile (</a:t>
            </a:r>
            <a:r>
              <a:rPr lang="en-US" i="1" dirty="0"/>
              <a:t>r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 + </a:t>
            </a:r>
            <a:r>
              <a:rPr lang="en-US" i="1" dirty="0"/>
              <a:t>y</a:t>
            </a:r>
            <a:r>
              <a:rPr lang="en-US" baseline="30000" dirty="0"/>
              <a:t>2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needs to have a parabolic form</a:t>
            </a:r>
          </a:p>
          <a:p>
            <a:pPr lvl="1"/>
            <a:r>
              <a:rPr lang="en-US" dirty="0"/>
              <a:t>peak density on axis</a:t>
            </a:r>
          </a:p>
          <a:p>
            <a:r>
              <a:rPr lang="en-US" dirty="0"/>
              <a:t>Maximum plasma density should not exceed ~10</a:t>
            </a:r>
            <a:r>
              <a:rPr lang="en-US" baseline="30000" dirty="0"/>
              <a:t>20</a:t>
            </a:r>
            <a:r>
              <a:rPr lang="en-US" dirty="0"/>
              <a:t> cm</a:t>
            </a:r>
            <a:r>
              <a:rPr lang="en-US" baseline="30000" dirty="0"/>
              <a:t>–3</a:t>
            </a:r>
          </a:p>
          <a:p>
            <a:pPr lvl="1"/>
            <a:r>
              <a:rPr lang="en-US" dirty="0"/>
              <a:t>this roughly corresponds to a uniform density of 1 mg/cm</a:t>
            </a:r>
            <a:r>
              <a:rPr lang="en-US" baseline="30000" dirty="0"/>
              <a:t>3</a:t>
            </a:r>
            <a:r>
              <a:rPr lang="en-US" dirty="0"/>
              <a:t>*</a:t>
            </a:r>
          </a:p>
          <a:p>
            <a:pPr lvl="1"/>
            <a:r>
              <a:rPr lang="en-US" dirty="0"/>
              <a:t>if the target density is larger, we must pre-heat the target and then let plasma expand to drop the density below the threshold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23AB06-4064-E942-9BD6-B09D7B8C4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 lens targets need to produce a plasma with specific properties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CC15D-1428-C94E-BA99-87B566768D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17603" y="5459142"/>
            <a:ext cx="6953618" cy="252110"/>
          </a:xfrm>
        </p:spPr>
        <p:txBody>
          <a:bodyPr/>
          <a:lstStyle/>
          <a:p>
            <a:r>
              <a:rPr lang="en-US" spc="-9" dirty="0">
                <a:solidFill>
                  <a:srgbClr val="FFFFFF"/>
                </a:solidFill>
                <a:cs typeface="Arial"/>
              </a:rPr>
              <a:t>Parabolic radial profile and max plasma density drive target concepts.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C7EB67-DFC7-2D41-B179-EE4A5607C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63025" y="6011186"/>
            <a:ext cx="2616359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	*Assuming “flash ionization,” i.e., no relaxation time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AD9D7E1-9369-F34A-B649-4BCA6C183D58}"/>
              </a:ext>
            </a:extLst>
          </p:cNvPr>
          <p:cNvGrpSpPr/>
          <p:nvPr/>
        </p:nvGrpSpPr>
        <p:grpSpPr>
          <a:xfrm>
            <a:off x="2822498" y="2584406"/>
            <a:ext cx="1288433" cy="1306406"/>
            <a:chOff x="4191719" y="3442113"/>
            <a:chExt cx="700551" cy="710323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E0FADCF-A0E0-C242-9C96-04BFC02AAAE4}"/>
                </a:ext>
              </a:extLst>
            </p:cNvPr>
            <p:cNvCxnSpPr/>
            <p:nvPr/>
          </p:nvCxnSpPr>
          <p:spPr bwMode="auto">
            <a:xfrm>
              <a:off x="4371423" y="3995277"/>
              <a:ext cx="389357" cy="0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774B268-D8E2-3948-8310-9974F4DDBB4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371422" y="3605919"/>
              <a:ext cx="0" cy="38655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stealth" w="lg" len="lg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CA51D80-C42D-6842-BD76-5C68B30E2F3D}"/>
                </a:ext>
              </a:extLst>
            </p:cNvPr>
            <p:cNvSpPr txBox="1"/>
            <p:nvPr/>
          </p:nvSpPr>
          <p:spPr>
            <a:xfrm>
              <a:off x="4297761" y="3442113"/>
              <a:ext cx="162290" cy="18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/>
                <a:t>x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90A730D-4CBA-6D49-A53B-CC896234D224}"/>
                </a:ext>
              </a:extLst>
            </p:cNvPr>
            <p:cNvSpPr/>
            <p:nvPr/>
          </p:nvSpPr>
          <p:spPr bwMode="auto">
            <a:xfrm>
              <a:off x="4319391" y="3943034"/>
              <a:ext cx="106789" cy="98876"/>
            </a:xfrm>
            <a:prstGeom prst="ellips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660BD69-614D-7B41-ABF4-FDA92F677639}"/>
                </a:ext>
              </a:extLst>
            </p:cNvPr>
            <p:cNvSpPr txBox="1"/>
            <p:nvPr/>
          </p:nvSpPr>
          <p:spPr>
            <a:xfrm>
              <a:off x="4191719" y="3968356"/>
              <a:ext cx="162290" cy="18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/>
                <a:t>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FCD5084-97CD-4D44-926B-64C62075334D}"/>
                </a:ext>
              </a:extLst>
            </p:cNvPr>
            <p:cNvSpPr txBox="1"/>
            <p:nvPr/>
          </p:nvSpPr>
          <p:spPr>
            <a:xfrm>
              <a:off x="4736081" y="3903236"/>
              <a:ext cx="156189" cy="1840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/>
                <a:t>z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A89FB72-DF27-A546-825A-FF8CB17D5D34}"/>
                </a:ext>
              </a:extLst>
            </p:cNvPr>
            <p:cNvSpPr/>
            <p:nvPr/>
          </p:nvSpPr>
          <p:spPr bwMode="auto">
            <a:xfrm>
              <a:off x="4359361" y="3980043"/>
              <a:ext cx="26849" cy="24859"/>
            </a:xfrm>
            <a:prstGeom prst="ellipse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73D8DAE-1117-DA4F-9015-B07DF2D62C88}"/>
              </a:ext>
            </a:extLst>
          </p:cNvPr>
          <p:cNvSpPr txBox="1"/>
          <p:nvPr/>
        </p:nvSpPr>
        <p:spPr>
          <a:xfrm>
            <a:off x="1423920" y="2004682"/>
            <a:ext cx="1466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accent5"/>
                </a:solidFill>
              </a:rPr>
              <a:t>Plasma lens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A5886EE-97FD-1044-A761-0CD2988B5292}"/>
              </a:ext>
            </a:extLst>
          </p:cNvPr>
          <p:cNvSpPr/>
          <p:nvPr/>
        </p:nvSpPr>
        <p:spPr>
          <a:xfrm>
            <a:off x="889226" y="2392042"/>
            <a:ext cx="2456575" cy="2456575"/>
          </a:xfrm>
          <a:prstGeom prst="ellipse">
            <a:avLst/>
          </a:prstGeom>
          <a:gradFill>
            <a:gsLst>
              <a:gs pos="69000">
                <a:schemeClr val="bg1"/>
              </a:gs>
              <a:gs pos="38000">
                <a:schemeClr val="accent4">
                  <a:lumMod val="40000"/>
                  <a:lumOff val="60000"/>
                </a:schemeClr>
              </a:gs>
              <a:gs pos="0">
                <a:schemeClr val="accent4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softEdge rad="31750"/>
          </a:effectLst>
          <a:scene3d>
            <a:camera prst="orthographicFront">
              <a:rot lat="0" lon="3600000" rev="0"/>
            </a:camera>
            <a:lightRig rig="threePt" dir="t"/>
          </a:scene3d>
          <a:sp3d contourW="12700">
            <a:contourClr>
              <a:schemeClr val="bg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B10001-2A0B-2842-B67A-75C73571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2" y="560832"/>
            <a:ext cx="8819372" cy="329184"/>
          </a:xfrm>
        </p:spPr>
        <p:txBody>
          <a:bodyPr/>
          <a:lstStyle/>
          <a:p>
            <a:r>
              <a:rPr lang="en-US" dirty="0"/>
              <a:t>Graded foam targets would provide the most-uniform plasma lens, but the fabrication of a low density is a limiting factor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17E0A5-AFBB-FD48-AA4A-DA804EA47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762" y="2087303"/>
            <a:ext cx="55753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7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C2218E-3E44-2249-A28C-D31BC4682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560831"/>
            <a:ext cx="8394859" cy="661699"/>
          </a:xfrm>
        </p:spPr>
        <p:txBody>
          <a:bodyPr/>
          <a:lstStyle/>
          <a:p>
            <a:r>
              <a:rPr lang="en-US" dirty="0"/>
              <a:t>Two-photon polymerization presented a path toward shaped, low-density plasmas</a:t>
            </a:r>
            <a:br>
              <a:rPr lang="en-US" dirty="0"/>
            </a:br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4DA1BDE-7876-AE45-B4AC-4F424C032512}"/>
              </a:ext>
            </a:extLst>
          </p:cNvPr>
          <p:cNvSpPr/>
          <p:nvPr/>
        </p:nvSpPr>
        <p:spPr>
          <a:xfrm>
            <a:off x="2619442" y="2241689"/>
            <a:ext cx="3656648" cy="36566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4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6E1DAE4-38AF-7D4C-A6CA-36D0A6E8C081}"/>
              </a:ext>
            </a:extLst>
          </p:cNvPr>
          <p:cNvGrpSpPr/>
          <p:nvPr/>
        </p:nvGrpSpPr>
        <p:grpSpPr>
          <a:xfrm>
            <a:off x="4472101" y="3963053"/>
            <a:ext cx="1790235" cy="199741"/>
            <a:chOff x="3892549" y="1492247"/>
            <a:chExt cx="1343026" cy="222252"/>
          </a:xfrm>
        </p:grpSpPr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AE2D11FC-6539-F844-A1CF-E3FDA77DB9FF}"/>
                </a:ext>
              </a:extLst>
            </p:cNvPr>
            <p:cNvSpPr/>
            <p:nvPr/>
          </p:nvSpPr>
          <p:spPr>
            <a:xfrm>
              <a:off x="3892550" y="1492247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7C672EDD-5B1E-4F4D-B0B0-BF8659DEFB2D}"/>
                </a:ext>
              </a:extLst>
            </p:cNvPr>
            <p:cNvSpPr/>
            <p:nvPr/>
          </p:nvSpPr>
          <p:spPr>
            <a:xfrm rot="10800000">
              <a:off x="3892549" y="1600196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61B0645-5CEB-4D44-85A6-F3BB35AD0051}"/>
              </a:ext>
            </a:extLst>
          </p:cNvPr>
          <p:cNvGrpSpPr/>
          <p:nvPr/>
        </p:nvGrpSpPr>
        <p:grpSpPr>
          <a:xfrm rot="16200000">
            <a:off x="3576128" y="3044711"/>
            <a:ext cx="1790235" cy="197858"/>
            <a:chOff x="3892549" y="1492247"/>
            <a:chExt cx="1343026" cy="222252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ACE3575D-3E5B-CA45-AF35-10816404B8CB}"/>
                </a:ext>
              </a:extLst>
            </p:cNvPr>
            <p:cNvSpPr/>
            <p:nvPr/>
          </p:nvSpPr>
          <p:spPr>
            <a:xfrm>
              <a:off x="3892550" y="1492247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FA8F4CF-AED2-4343-AE2D-13829C3042F2}"/>
                </a:ext>
              </a:extLst>
            </p:cNvPr>
            <p:cNvSpPr/>
            <p:nvPr/>
          </p:nvSpPr>
          <p:spPr>
            <a:xfrm rot="10800000">
              <a:off x="3892549" y="1600196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9424E76-22A4-4843-AEB6-BC932AC2F627}"/>
              </a:ext>
            </a:extLst>
          </p:cNvPr>
          <p:cNvGrpSpPr/>
          <p:nvPr/>
        </p:nvGrpSpPr>
        <p:grpSpPr>
          <a:xfrm rot="10800000">
            <a:off x="2628963" y="3958819"/>
            <a:ext cx="1793409" cy="199741"/>
            <a:chOff x="3892549" y="1492247"/>
            <a:chExt cx="1345407" cy="222252"/>
          </a:xfrm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067F5EEB-4245-D94C-870D-FB1C5DD9FC36}"/>
                </a:ext>
              </a:extLst>
            </p:cNvPr>
            <p:cNvSpPr/>
            <p:nvPr/>
          </p:nvSpPr>
          <p:spPr>
            <a:xfrm>
              <a:off x="3894931" y="1492247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B6BC0431-92D7-BB4F-99BC-1BCF467DC989}"/>
                </a:ext>
              </a:extLst>
            </p:cNvPr>
            <p:cNvSpPr/>
            <p:nvPr/>
          </p:nvSpPr>
          <p:spPr>
            <a:xfrm rot="10800000">
              <a:off x="3892549" y="1600196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D615580-EEFC-0245-90DD-620AA244198D}"/>
              </a:ext>
            </a:extLst>
          </p:cNvPr>
          <p:cNvGrpSpPr/>
          <p:nvPr/>
        </p:nvGrpSpPr>
        <p:grpSpPr>
          <a:xfrm rot="5400000">
            <a:off x="3574540" y="4880485"/>
            <a:ext cx="1793409" cy="197858"/>
            <a:chOff x="3892549" y="1492247"/>
            <a:chExt cx="1345407" cy="222252"/>
          </a:xfrm>
        </p:grpSpPr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A706527-2A99-9A4F-BC1F-294C56312CF7}"/>
                </a:ext>
              </a:extLst>
            </p:cNvPr>
            <p:cNvSpPr/>
            <p:nvPr/>
          </p:nvSpPr>
          <p:spPr>
            <a:xfrm>
              <a:off x="3894931" y="1492247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4D13E2CB-C8F3-F64B-8E6B-AA3A8A95FC0E}"/>
                </a:ext>
              </a:extLst>
            </p:cNvPr>
            <p:cNvSpPr/>
            <p:nvPr/>
          </p:nvSpPr>
          <p:spPr>
            <a:xfrm rot="10800000">
              <a:off x="3892549" y="1600196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EF90C10-7887-2B41-84A4-D77854F088C8}"/>
              </a:ext>
            </a:extLst>
          </p:cNvPr>
          <p:cNvCxnSpPr/>
          <p:nvPr/>
        </p:nvCxnSpPr>
        <p:spPr>
          <a:xfrm>
            <a:off x="2619442" y="4061549"/>
            <a:ext cx="3656648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952719D-9BCD-D747-AB83-65A9337BBC8C}"/>
              </a:ext>
            </a:extLst>
          </p:cNvPr>
          <p:cNvCxnSpPr/>
          <p:nvPr/>
        </p:nvCxnSpPr>
        <p:spPr>
          <a:xfrm>
            <a:off x="4475276" y="2237072"/>
            <a:ext cx="0" cy="365664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9F113C2-4C95-4A47-A21B-0926B96FF1A7}"/>
              </a:ext>
            </a:extLst>
          </p:cNvPr>
          <p:cNvGrpSpPr/>
          <p:nvPr/>
        </p:nvGrpSpPr>
        <p:grpSpPr>
          <a:xfrm rot="5400000">
            <a:off x="4472103" y="5643600"/>
            <a:ext cx="0" cy="414309"/>
            <a:chOff x="3108753" y="4090220"/>
            <a:chExt cx="0" cy="310813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F3C1A984-242E-924E-B92D-40AEC0818FC0}"/>
                </a:ext>
              </a:extLst>
            </p:cNvPr>
            <p:cNvCxnSpPr/>
            <p:nvPr/>
          </p:nvCxnSpPr>
          <p:spPr>
            <a:xfrm>
              <a:off x="3108753" y="4090220"/>
              <a:ext cx="0" cy="137160"/>
            </a:xfrm>
            <a:prstGeom prst="straightConnector1">
              <a:avLst/>
            </a:prstGeom>
            <a:ln w="0">
              <a:solidFill>
                <a:srgbClr val="FF0000"/>
              </a:solidFill>
              <a:headEnd type="none" w="sm" len="sm"/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C37A1EDA-BBC5-2242-BAEA-BFC067D3A4DF}"/>
                </a:ext>
              </a:extLst>
            </p:cNvPr>
            <p:cNvCxnSpPr/>
            <p:nvPr/>
          </p:nvCxnSpPr>
          <p:spPr>
            <a:xfrm>
              <a:off x="3108753" y="4263873"/>
              <a:ext cx="0" cy="137160"/>
            </a:xfrm>
            <a:prstGeom prst="straightConnector1">
              <a:avLst/>
            </a:prstGeom>
            <a:ln w="0">
              <a:solidFill>
                <a:srgbClr val="FF0000"/>
              </a:solidFill>
              <a:headEnd type="triangl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F2176236-2844-6046-824F-8AB164D35100}"/>
              </a:ext>
            </a:extLst>
          </p:cNvPr>
          <p:cNvSpPr txBox="1"/>
          <p:nvPr/>
        </p:nvSpPr>
        <p:spPr>
          <a:xfrm>
            <a:off x="4528895" y="5332416"/>
            <a:ext cx="110220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i="1" dirty="0">
                <a:solidFill>
                  <a:srgbClr val="FF0000"/>
                </a:solidFill>
              </a:rPr>
              <a:t>W</a:t>
            </a:r>
            <a:r>
              <a:rPr lang="en-US" sz="1333" b="1" dirty="0">
                <a:solidFill>
                  <a:srgbClr val="FF0000"/>
                </a:solidFill>
              </a:rPr>
              <a:t> = 0.4 </a:t>
            </a:r>
            <a:r>
              <a:rPr lang="en-US" sz="1333" b="1" i="1" dirty="0">
                <a:solidFill>
                  <a:srgbClr val="FF0000"/>
                </a:solidFill>
              </a:rPr>
              <a:t>µ</a:t>
            </a:r>
            <a:r>
              <a:rPr lang="en-US" sz="1333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80390D6-CFD5-7948-A8DA-35A9FB9C85F0}"/>
              </a:ext>
            </a:extLst>
          </p:cNvPr>
          <p:cNvSpPr txBox="1"/>
          <p:nvPr/>
        </p:nvSpPr>
        <p:spPr>
          <a:xfrm>
            <a:off x="5147512" y="1705183"/>
            <a:ext cx="1470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i="1" dirty="0"/>
              <a:t>ρ</a:t>
            </a:r>
            <a:r>
              <a:rPr lang="en-US" sz="1600" dirty="0"/>
              <a:t> </a:t>
            </a:r>
            <a:r>
              <a:rPr lang="en-US" sz="1600" b="1" dirty="0"/>
              <a:t>= 1.2 g/cm</a:t>
            </a:r>
            <a:r>
              <a:rPr lang="en-US" sz="1600" b="1" baseline="30000" dirty="0"/>
              <a:t>3</a:t>
            </a:r>
            <a:endParaRPr lang="en-US" sz="1600" b="1" dirty="0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28E5BD5-B6F9-B042-B23E-DDB370680451}"/>
              </a:ext>
            </a:extLst>
          </p:cNvPr>
          <p:cNvCxnSpPr/>
          <p:nvPr/>
        </p:nvCxnSpPr>
        <p:spPr>
          <a:xfrm flipH="1">
            <a:off x="4520491" y="1998877"/>
            <a:ext cx="627021" cy="41757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7991CAD2-BC78-B44D-824E-A6AD84954A25}"/>
              </a:ext>
            </a:extLst>
          </p:cNvPr>
          <p:cNvSpPr txBox="1"/>
          <p:nvPr/>
        </p:nvSpPr>
        <p:spPr>
          <a:xfrm>
            <a:off x="1313308" y="3640700"/>
            <a:ext cx="1306134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R</a:t>
            </a:r>
            <a:r>
              <a:rPr lang="en-US" sz="1600" b="1" dirty="0">
                <a:solidFill>
                  <a:srgbClr val="FF0000"/>
                </a:solidFill>
              </a:rPr>
              <a:t> = 1.0 mm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3724383D-B6FC-3E45-8096-FF8F0C45A1EA}"/>
              </a:ext>
            </a:extLst>
          </p:cNvPr>
          <p:cNvCxnSpPr/>
          <p:nvPr/>
        </p:nvCxnSpPr>
        <p:spPr>
          <a:xfrm>
            <a:off x="5620633" y="3761639"/>
            <a:ext cx="0" cy="182832"/>
          </a:xfrm>
          <a:prstGeom prst="straightConnector1">
            <a:avLst/>
          </a:prstGeom>
          <a:ln w="0">
            <a:solidFill>
              <a:srgbClr val="FF0000"/>
            </a:solidFill>
            <a:headEnd type="non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1BEDC06-B5BE-8B45-8815-060B4FAD8BCF}"/>
              </a:ext>
            </a:extLst>
          </p:cNvPr>
          <p:cNvCxnSpPr/>
          <p:nvPr/>
        </p:nvCxnSpPr>
        <p:spPr>
          <a:xfrm>
            <a:off x="5620633" y="4179129"/>
            <a:ext cx="0" cy="182832"/>
          </a:xfrm>
          <a:prstGeom prst="straightConnector1">
            <a:avLst/>
          </a:prstGeom>
          <a:ln w="0">
            <a:solidFill>
              <a:srgbClr val="FF0000"/>
            </a:solidFill>
            <a:headEnd type="triangl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5673168-5879-184A-A705-E639D4C10CF7}"/>
              </a:ext>
            </a:extLst>
          </p:cNvPr>
          <p:cNvSpPr txBox="1"/>
          <p:nvPr/>
        </p:nvSpPr>
        <p:spPr>
          <a:xfrm>
            <a:off x="5186974" y="3546689"/>
            <a:ext cx="116880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i="1" dirty="0">
                <a:solidFill>
                  <a:srgbClr val="FF0000"/>
                </a:solidFill>
              </a:rPr>
              <a:t>W</a:t>
            </a:r>
            <a:r>
              <a:rPr lang="en-US" sz="1333" b="1" dirty="0">
                <a:solidFill>
                  <a:srgbClr val="FF0000"/>
                </a:solidFill>
              </a:rPr>
              <a:t> = 1.5 </a:t>
            </a:r>
            <a:r>
              <a:rPr lang="en-US" sz="1333" b="1" i="1" dirty="0">
                <a:solidFill>
                  <a:srgbClr val="FF0000"/>
                </a:solidFill>
              </a:rPr>
              <a:t>µ</a:t>
            </a:r>
            <a:r>
              <a:rPr lang="en-US" sz="1333" b="1" dirty="0">
                <a:solidFill>
                  <a:srgbClr val="FF0000"/>
                </a:solidFill>
              </a:rPr>
              <a:t>m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B727911-7ADE-1742-9801-316FA25316CD}"/>
              </a:ext>
            </a:extLst>
          </p:cNvPr>
          <p:cNvGrpSpPr/>
          <p:nvPr/>
        </p:nvGrpSpPr>
        <p:grpSpPr>
          <a:xfrm rot="18900000">
            <a:off x="4219179" y="3332433"/>
            <a:ext cx="1790235" cy="199741"/>
            <a:chOff x="3892549" y="1492247"/>
            <a:chExt cx="1343026" cy="222252"/>
          </a:xfrm>
        </p:grpSpPr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59E3DF2B-4D2F-CE41-9088-80653D39FD48}"/>
                </a:ext>
              </a:extLst>
            </p:cNvPr>
            <p:cNvSpPr/>
            <p:nvPr/>
          </p:nvSpPr>
          <p:spPr>
            <a:xfrm>
              <a:off x="3892550" y="1492247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1CEE677D-6FD2-1348-A23A-F520F47A2540}"/>
                </a:ext>
              </a:extLst>
            </p:cNvPr>
            <p:cNvSpPr/>
            <p:nvPr/>
          </p:nvSpPr>
          <p:spPr>
            <a:xfrm rot="10800000">
              <a:off x="3892549" y="1600196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C7BFAC2-CE45-744E-B9A9-EFFF045E3725}"/>
              </a:ext>
            </a:extLst>
          </p:cNvPr>
          <p:cNvGrpSpPr/>
          <p:nvPr/>
        </p:nvGrpSpPr>
        <p:grpSpPr>
          <a:xfrm rot="13500000">
            <a:off x="2935599" y="3316892"/>
            <a:ext cx="1790235" cy="197858"/>
            <a:chOff x="3892549" y="1492247"/>
            <a:chExt cx="1343026" cy="222252"/>
          </a:xfrm>
        </p:grpSpPr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69A14D8E-F73B-B045-83BC-1C16573D9CDF}"/>
                </a:ext>
              </a:extLst>
            </p:cNvPr>
            <p:cNvSpPr/>
            <p:nvPr/>
          </p:nvSpPr>
          <p:spPr>
            <a:xfrm>
              <a:off x="3892550" y="1492247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DA9DB01E-97EA-5D4B-9024-B6E4DC72D27D}"/>
                </a:ext>
              </a:extLst>
            </p:cNvPr>
            <p:cNvSpPr/>
            <p:nvPr/>
          </p:nvSpPr>
          <p:spPr>
            <a:xfrm rot="10800000">
              <a:off x="3892549" y="1600196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0D5B35F-2918-C24E-83A7-2DB20CE5FBE4}"/>
              </a:ext>
            </a:extLst>
          </p:cNvPr>
          <p:cNvGrpSpPr/>
          <p:nvPr/>
        </p:nvGrpSpPr>
        <p:grpSpPr>
          <a:xfrm rot="8100000">
            <a:off x="2912425" y="4631613"/>
            <a:ext cx="1793409" cy="199741"/>
            <a:chOff x="3892549" y="1492247"/>
            <a:chExt cx="1345407" cy="222252"/>
          </a:xfrm>
        </p:grpSpPr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D0017D5D-2DF4-3548-87DB-AC4572A8F552}"/>
                </a:ext>
              </a:extLst>
            </p:cNvPr>
            <p:cNvSpPr/>
            <p:nvPr/>
          </p:nvSpPr>
          <p:spPr>
            <a:xfrm>
              <a:off x="3894931" y="1492247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BA0F03C5-F917-B04F-ADD3-A036CDF166CD}"/>
                </a:ext>
              </a:extLst>
            </p:cNvPr>
            <p:cNvSpPr/>
            <p:nvPr/>
          </p:nvSpPr>
          <p:spPr>
            <a:xfrm rot="10800000">
              <a:off x="3892549" y="1600196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47FE901-8F54-924C-ABED-FF14AEAF5FCD}"/>
              </a:ext>
            </a:extLst>
          </p:cNvPr>
          <p:cNvGrpSpPr/>
          <p:nvPr/>
        </p:nvGrpSpPr>
        <p:grpSpPr>
          <a:xfrm rot="2700000">
            <a:off x="4232099" y="4614982"/>
            <a:ext cx="1793409" cy="197858"/>
            <a:chOff x="3892549" y="1492247"/>
            <a:chExt cx="1345407" cy="222252"/>
          </a:xfrm>
        </p:grpSpPr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5E5D5763-C946-DA43-907F-C528D2BC466E}"/>
                </a:ext>
              </a:extLst>
            </p:cNvPr>
            <p:cNvSpPr/>
            <p:nvPr/>
          </p:nvSpPr>
          <p:spPr>
            <a:xfrm>
              <a:off x="3894931" y="1492247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4D9F7BD2-5302-E443-9FF6-9E69BD2603D7}"/>
                </a:ext>
              </a:extLst>
            </p:cNvPr>
            <p:cNvSpPr/>
            <p:nvPr/>
          </p:nvSpPr>
          <p:spPr>
            <a:xfrm rot="10800000">
              <a:off x="3892549" y="1600196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</p:grp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BF62815-C77C-F147-B099-4C4D4330A518}"/>
              </a:ext>
            </a:extLst>
          </p:cNvPr>
          <p:cNvCxnSpPr/>
          <p:nvPr/>
        </p:nvCxnSpPr>
        <p:spPr>
          <a:xfrm rot="2700000">
            <a:off x="2635974" y="4056326"/>
            <a:ext cx="3656648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8EFCF9F-6106-2F44-8CE5-435201FE3402}"/>
              </a:ext>
            </a:extLst>
          </p:cNvPr>
          <p:cNvCxnSpPr/>
          <p:nvPr/>
        </p:nvCxnSpPr>
        <p:spPr>
          <a:xfrm rot="2700000">
            <a:off x="4470191" y="2252035"/>
            <a:ext cx="0" cy="365664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A6215A71-464C-4B43-8A56-C5ECDDA1225A}"/>
              </a:ext>
            </a:extLst>
          </p:cNvPr>
          <p:cNvSpPr txBox="1"/>
          <p:nvPr/>
        </p:nvSpPr>
        <p:spPr>
          <a:xfrm>
            <a:off x="609441" y="1394543"/>
            <a:ext cx="3110532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/>
              <a:t>Poster by D. Wasilewski (LLE)</a:t>
            </a:r>
          </a:p>
          <a:p>
            <a:r>
              <a:rPr lang="en-US" sz="1600" b="1" dirty="0"/>
              <a:t>Talk by Y. Lu (UNL)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4647CF-3883-6A4E-AE8D-5735D679A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9879" y="1518771"/>
            <a:ext cx="38100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3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CD388EF-7DD7-A44F-ADB0-28937B5E5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Plasma-lens targets up to 500 </a:t>
            </a:r>
            <a:r>
              <a:rPr lang="en-US" i="1" dirty="0"/>
              <a:t>µ</a:t>
            </a:r>
            <a:r>
              <a:rPr lang="en-US" dirty="0"/>
              <a:t>m in diameter have been fabricated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5" t="37567" r="31598" b="39863"/>
          <a:stretch/>
        </p:blipFill>
        <p:spPr>
          <a:xfrm>
            <a:off x="8214712" y="2407304"/>
            <a:ext cx="3031012" cy="22436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19761" r="7091" b="36564"/>
          <a:stretch/>
        </p:blipFill>
        <p:spPr>
          <a:xfrm>
            <a:off x="4641194" y="2407304"/>
            <a:ext cx="2929466" cy="224366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368207" y="4721478"/>
            <a:ext cx="22549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SEM image </a:t>
            </a:r>
          </a:p>
          <a:p>
            <a:pPr algn="ctr"/>
            <a:r>
              <a:rPr lang="en-US" sz="1600" b="1" dirty="0"/>
              <a:t>Courtesy P. Fan, UNL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13981" y="4704545"/>
            <a:ext cx="2983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Image of mounted target</a:t>
            </a:r>
          </a:p>
          <a:p>
            <a:pPr algn="ctr"/>
            <a:r>
              <a:rPr lang="en-US" sz="1600" b="1" dirty="0"/>
              <a:t>Courtesy D. </a:t>
            </a:r>
            <a:r>
              <a:rPr lang="en-US" sz="1600" b="1" dirty="0" err="1"/>
              <a:t>Wasilewski</a:t>
            </a:r>
            <a:r>
              <a:rPr lang="en-US" sz="1600" b="1" dirty="0"/>
              <a:t>, LLE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14712" y="4704545"/>
            <a:ext cx="2983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Image of mounted target</a:t>
            </a:r>
          </a:p>
          <a:p>
            <a:pPr algn="ctr"/>
            <a:r>
              <a:rPr lang="en-US" sz="1600" b="1" dirty="0"/>
              <a:t>Courtesy D. </a:t>
            </a:r>
            <a:r>
              <a:rPr lang="en-US" sz="1600" b="1" dirty="0" err="1"/>
              <a:t>Wasilewski</a:t>
            </a:r>
            <a:r>
              <a:rPr lang="en-US" sz="1600" b="1" dirty="0"/>
              <a:t>, LLE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78E9F0-47F6-6345-8B30-E75A6B05D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942" y="2403454"/>
            <a:ext cx="2978416" cy="22475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10483EC-362A-7842-84F5-E9D4AE08380A}"/>
              </a:ext>
            </a:extLst>
          </p:cNvPr>
          <p:cNvGrpSpPr/>
          <p:nvPr/>
        </p:nvGrpSpPr>
        <p:grpSpPr>
          <a:xfrm>
            <a:off x="4613981" y="2510254"/>
            <a:ext cx="970028" cy="493338"/>
            <a:chOff x="4333121" y="2510254"/>
            <a:chExt cx="970028" cy="49333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B43B11-0867-AB4C-B9DD-6018F2E84F13}"/>
                </a:ext>
              </a:extLst>
            </p:cNvPr>
            <p:cNvSpPr txBox="1"/>
            <p:nvPr/>
          </p:nvSpPr>
          <p:spPr>
            <a:xfrm>
              <a:off x="4333121" y="2726593"/>
              <a:ext cx="9700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200" b="1" dirty="0">
                  <a:solidFill>
                    <a:schemeClr val="bg1"/>
                  </a:solidFill>
                </a:rPr>
                <a:t>50.0 </a:t>
              </a:r>
              <a:r>
                <a:rPr lang="en-US" sz="1200" b="1" i="1" dirty="0">
                  <a:solidFill>
                    <a:schemeClr val="bg1"/>
                  </a:solidFill>
                </a:rPr>
                <a:t>µ</a:t>
              </a:r>
              <a:r>
                <a:rPr lang="en-US" sz="1200" b="1" dirty="0">
                  <a:solidFill>
                    <a:schemeClr val="bg1"/>
                  </a:solidFill>
                </a:rPr>
                <a:t>m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6B11358-E79D-E844-80A1-A1F79C23F37B}"/>
                </a:ext>
              </a:extLst>
            </p:cNvPr>
            <p:cNvCxnSpPr>
              <a:cxnSpLocks/>
            </p:cNvCxnSpPr>
            <p:nvPr/>
          </p:nvCxnSpPr>
          <p:spPr>
            <a:xfrm>
              <a:off x="4784532" y="2510254"/>
              <a:ext cx="0" cy="194846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lg" len="lg"/>
              <a:tailEnd type="none" w="lg" len="lg"/>
            </a:ln>
            <a:effectLst>
              <a:outerShdw dist="20000" sx="1000" sy="1000" rotWithShape="0">
                <a:schemeClr val="tx1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9507E0A-A155-7546-ADFF-7B9E970D76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15006" y="2701478"/>
              <a:ext cx="169526" cy="0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lg" len="lg"/>
              <a:tailEnd type="none" w="lg" len="lg"/>
            </a:ln>
            <a:effectLst>
              <a:outerShdw dist="20000" sx="1000" sy="1000" rotWithShape="0">
                <a:schemeClr val="tx1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594ADF9-C4BB-0340-906A-B630B44EFB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5006" y="2666710"/>
              <a:ext cx="0" cy="59883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lg" len="lg"/>
              <a:tailEnd type="none" w="lg" len="lg"/>
            </a:ln>
            <a:effectLst>
              <a:outerShdw dist="20000" sx="1000" sy="1000" rotWithShape="0">
                <a:schemeClr val="tx1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2B781DC-B05B-1C40-8D3E-4E258C802BEB}"/>
                </a:ext>
              </a:extLst>
            </p:cNvPr>
            <p:cNvCxnSpPr>
              <a:cxnSpLocks/>
            </p:cNvCxnSpPr>
            <p:nvPr/>
          </p:nvCxnSpPr>
          <p:spPr>
            <a:xfrm>
              <a:off x="4749764" y="2510254"/>
              <a:ext cx="66059" cy="0"/>
            </a:xfrm>
            <a:prstGeom prst="line">
              <a:avLst/>
            </a:prstGeom>
            <a:ln w="12700">
              <a:solidFill>
                <a:schemeClr val="bg1"/>
              </a:solidFill>
              <a:headEnd type="none" w="lg" len="lg"/>
              <a:tailEnd type="none" w="lg" len="lg"/>
            </a:ln>
            <a:effectLst>
              <a:outerShdw dist="20000" sx="1000" sy="1000" rotWithShape="0">
                <a:schemeClr val="tx1"/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49F4F77-DADB-9749-8BAC-712965213244}"/>
              </a:ext>
            </a:extLst>
          </p:cNvPr>
          <p:cNvSpPr txBox="1"/>
          <p:nvPr/>
        </p:nvSpPr>
        <p:spPr>
          <a:xfrm>
            <a:off x="8214712" y="2701478"/>
            <a:ext cx="970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>
                <a:solidFill>
                  <a:schemeClr val="bg1"/>
                </a:solidFill>
              </a:rPr>
              <a:t>50.0 </a:t>
            </a:r>
            <a:r>
              <a:rPr lang="en-US" sz="1200" b="1" i="1" dirty="0">
                <a:solidFill>
                  <a:schemeClr val="bg1"/>
                </a:solidFill>
              </a:rPr>
              <a:t>µ</a:t>
            </a:r>
            <a:r>
              <a:rPr lang="en-US" sz="1200" b="1" dirty="0">
                <a:solidFill>
                  <a:schemeClr val="bg1"/>
                </a:solidFill>
              </a:rPr>
              <a:t>m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252CABF-F1A6-B749-99E5-A9FDD90137A0}"/>
              </a:ext>
            </a:extLst>
          </p:cNvPr>
          <p:cNvCxnSpPr>
            <a:cxnSpLocks/>
          </p:cNvCxnSpPr>
          <p:nvPr/>
        </p:nvCxnSpPr>
        <p:spPr>
          <a:xfrm>
            <a:off x="8666123" y="2485139"/>
            <a:ext cx="0" cy="194846"/>
          </a:xfrm>
          <a:prstGeom prst="line">
            <a:avLst/>
          </a:prstGeom>
          <a:ln w="12700">
            <a:solidFill>
              <a:schemeClr val="bg1"/>
            </a:solidFill>
            <a:headEnd type="none" w="lg" len="lg"/>
            <a:tailEnd type="none" w="lg" len="lg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77702C3-8481-2341-9BB2-22018E6BC1BD}"/>
              </a:ext>
            </a:extLst>
          </p:cNvPr>
          <p:cNvCxnSpPr>
            <a:cxnSpLocks/>
          </p:cNvCxnSpPr>
          <p:nvPr/>
        </p:nvCxnSpPr>
        <p:spPr>
          <a:xfrm flipH="1">
            <a:off x="8471197" y="2676363"/>
            <a:ext cx="194926" cy="0"/>
          </a:xfrm>
          <a:prstGeom prst="line">
            <a:avLst/>
          </a:prstGeom>
          <a:ln w="12700">
            <a:solidFill>
              <a:schemeClr val="bg1"/>
            </a:solidFill>
            <a:headEnd type="none" w="lg" len="lg"/>
            <a:tailEnd type="none" w="lg" len="lg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F8EE588-922E-8342-9D60-037C602A68FD}"/>
              </a:ext>
            </a:extLst>
          </p:cNvPr>
          <p:cNvCxnSpPr>
            <a:cxnSpLocks/>
          </p:cNvCxnSpPr>
          <p:nvPr/>
        </p:nvCxnSpPr>
        <p:spPr>
          <a:xfrm flipV="1">
            <a:off x="8471197" y="2641595"/>
            <a:ext cx="0" cy="59883"/>
          </a:xfrm>
          <a:prstGeom prst="line">
            <a:avLst/>
          </a:prstGeom>
          <a:ln w="12700">
            <a:solidFill>
              <a:schemeClr val="bg1"/>
            </a:solidFill>
            <a:headEnd type="none" w="lg" len="lg"/>
            <a:tailEnd type="none" w="lg" len="lg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8A07E01-D1C2-664E-8F64-2ED2FE130A86}"/>
              </a:ext>
            </a:extLst>
          </p:cNvPr>
          <p:cNvCxnSpPr>
            <a:cxnSpLocks/>
          </p:cNvCxnSpPr>
          <p:nvPr/>
        </p:nvCxnSpPr>
        <p:spPr>
          <a:xfrm>
            <a:off x="8631355" y="2485139"/>
            <a:ext cx="66059" cy="0"/>
          </a:xfrm>
          <a:prstGeom prst="line">
            <a:avLst/>
          </a:prstGeom>
          <a:ln w="12700">
            <a:solidFill>
              <a:schemeClr val="bg1"/>
            </a:solidFill>
            <a:headEnd type="none" w="lg" len="lg"/>
            <a:tailEnd type="none" w="lg" len="lg"/>
          </a:ln>
          <a:effectLst>
            <a:outerShdw dist="20000" sx="1000" sy="1000" rotWithShape="0">
              <a:schemeClr val="tx1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788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0BBFF3-526E-1B42-B29C-6FFE815E04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90535" y="1725627"/>
            <a:ext cx="9124950" cy="2933459"/>
          </a:xfrm>
        </p:spPr>
        <p:txBody>
          <a:bodyPr>
            <a:noAutofit/>
          </a:bodyPr>
          <a:lstStyle/>
          <a:p>
            <a:r>
              <a:rPr lang="en-US" sz="1600" dirty="0"/>
              <a:t>D. Wasilewski, D. R. Harding, Z. Barfield, D. </a:t>
            </a:r>
            <a:r>
              <a:rPr lang="en-US" sz="1600" dirty="0" err="1"/>
              <a:t>Haberberger</a:t>
            </a:r>
            <a:r>
              <a:rPr lang="en-US" sz="1600" dirty="0"/>
              <a:t>, A. M. Hansen, </a:t>
            </a:r>
            <a:br>
              <a:rPr lang="en-US" sz="1600" dirty="0"/>
            </a:br>
            <a:r>
              <a:rPr lang="en-US" sz="1600" dirty="0"/>
              <a:t>J. Katz, D. </a:t>
            </a:r>
            <a:r>
              <a:rPr lang="en-US" sz="1600" dirty="0" err="1"/>
              <a:t>Mastrosimone</a:t>
            </a:r>
            <a:r>
              <a:rPr lang="en-US" sz="1600" dirty="0"/>
              <a:t>, and D. H. </a:t>
            </a:r>
            <a:r>
              <a:rPr lang="en-US" sz="1600" dirty="0" err="1"/>
              <a:t>Froula</a:t>
            </a:r>
            <a:endParaRPr lang="en-US" sz="1600" dirty="0"/>
          </a:p>
          <a:p>
            <a:r>
              <a:rPr lang="en-US" sz="1600" dirty="0">
                <a:solidFill>
                  <a:schemeClr val="tx2"/>
                </a:solidFill>
              </a:rPr>
              <a:t>University of Rochester  Laboratory for Laser Energetics</a:t>
            </a:r>
          </a:p>
          <a:p>
            <a:endParaRPr lang="en-US" sz="1600" dirty="0"/>
          </a:p>
          <a:p>
            <a:r>
              <a:rPr lang="en-US" sz="1600" dirty="0"/>
              <a:t>P. Fan and Y. Lu</a:t>
            </a:r>
          </a:p>
          <a:p>
            <a:r>
              <a:rPr lang="en-US" sz="1600" dirty="0">
                <a:solidFill>
                  <a:schemeClr val="tx2"/>
                </a:solidFill>
              </a:rPr>
              <a:t>University of Nebraska Lincoln</a:t>
            </a:r>
          </a:p>
          <a:p>
            <a:endParaRPr lang="en-US" sz="1600" dirty="0"/>
          </a:p>
          <a:p>
            <a:r>
              <a:rPr lang="en-US" sz="1600" dirty="0"/>
              <a:t>J. Campbell</a:t>
            </a:r>
          </a:p>
          <a:p>
            <a:r>
              <a:rPr lang="en-US" sz="1600" dirty="0">
                <a:solidFill>
                  <a:schemeClr val="tx2"/>
                </a:solidFill>
              </a:rPr>
              <a:t>Material Science Solutions</a:t>
            </a:r>
          </a:p>
          <a:p>
            <a:endParaRPr lang="en-US" sz="1600" dirty="0"/>
          </a:p>
          <a:p>
            <a:r>
              <a:rPr lang="en-US" sz="1600" dirty="0"/>
              <a:t>J. P. </a:t>
            </a:r>
            <a:r>
              <a:rPr lang="en-US" sz="1600" dirty="0" err="1"/>
              <a:t>Sauppe</a:t>
            </a:r>
            <a:r>
              <a:rPr lang="en-US" sz="1600" dirty="0"/>
              <a:t> and K. A. </a:t>
            </a:r>
            <a:r>
              <a:rPr lang="en-US" sz="1600" dirty="0" err="1"/>
              <a:t>Flippo</a:t>
            </a:r>
            <a:endParaRPr lang="en-US" sz="1600" dirty="0"/>
          </a:p>
          <a:p>
            <a:r>
              <a:rPr lang="en-US" sz="1600" dirty="0" smtClean="0">
                <a:solidFill>
                  <a:schemeClr val="tx2"/>
                </a:solidFill>
              </a:rPr>
              <a:t>Los Alamos </a:t>
            </a:r>
            <a:r>
              <a:rPr lang="en-US" sz="1600" dirty="0">
                <a:solidFill>
                  <a:schemeClr val="tx2"/>
                </a:solidFill>
              </a:rPr>
              <a:t>National Laboratories</a:t>
            </a:r>
          </a:p>
          <a:p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70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FAC409-034D-9441-BC35-41C25B2FC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initial experiments with plasma lens targets is to measure the temporal evolution of the plasma density profile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AC7AA9-476A-CB42-8FBD-87E806CB06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15962" r="12813" b="12306"/>
          <a:stretch/>
        </p:blipFill>
        <p:spPr>
          <a:xfrm>
            <a:off x="2023849" y="1480990"/>
            <a:ext cx="8141126" cy="474524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A569A34-28D5-3B45-861D-C0779CBE0A6B}"/>
              </a:ext>
            </a:extLst>
          </p:cNvPr>
          <p:cNvCxnSpPr>
            <a:cxnSpLocks/>
          </p:cNvCxnSpPr>
          <p:nvPr/>
        </p:nvCxnSpPr>
        <p:spPr bwMode="auto">
          <a:xfrm>
            <a:off x="2684149" y="3403332"/>
            <a:ext cx="844210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87F6C07-5974-BA40-A025-02FAB5015D3D}"/>
              </a:ext>
            </a:extLst>
          </p:cNvPr>
          <p:cNvSpPr txBox="1"/>
          <p:nvPr/>
        </p:nvSpPr>
        <p:spPr>
          <a:xfrm>
            <a:off x="2109852" y="3403333"/>
            <a:ext cx="2176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Beam propagation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C9B686-710F-074A-8C3E-5192E6B907D8}"/>
              </a:ext>
            </a:extLst>
          </p:cNvPr>
          <p:cNvSpPr txBox="1"/>
          <p:nvPr/>
        </p:nvSpPr>
        <p:spPr>
          <a:xfrm rot="1872435">
            <a:off x="3349600" y="2012793"/>
            <a:ext cx="1874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Diagnostic axis</a:t>
            </a:r>
          </a:p>
        </p:txBody>
      </p:sp>
    </p:spTree>
    <p:extLst>
      <p:ext uri="{BB962C8B-B14F-4D97-AF65-F5344CB8AC3E}">
        <p14:creationId xmlns:p14="http://schemas.microsoft.com/office/powerpoint/2010/main" val="238298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FAC409-034D-9441-BC35-41C25B2FC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initial experiments with plasma lens targets is to measure the temporal evolution of the plasma density profile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AC7AA9-476A-CB42-8FBD-87E806CB06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15962" r="12813" b="12306"/>
          <a:stretch/>
        </p:blipFill>
        <p:spPr>
          <a:xfrm>
            <a:off x="2023849" y="1480990"/>
            <a:ext cx="8141126" cy="474524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A569A34-28D5-3B45-861D-C0779CBE0A6B}"/>
              </a:ext>
            </a:extLst>
          </p:cNvPr>
          <p:cNvCxnSpPr>
            <a:cxnSpLocks/>
          </p:cNvCxnSpPr>
          <p:nvPr/>
        </p:nvCxnSpPr>
        <p:spPr bwMode="auto">
          <a:xfrm>
            <a:off x="2684149" y="3403332"/>
            <a:ext cx="844210" cy="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87F6C07-5974-BA40-A025-02FAB5015D3D}"/>
              </a:ext>
            </a:extLst>
          </p:cNvPr>
          <p:cNvSpPr txBox="1"/>
          <p:nvPr/>
        </p:nvSpPr>
        <p:spPr>
          <a:xfrm>
            <a:off x="2109852" y="3403333"/>
            <a:ext cx="2176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Beam propagation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C9B686-710F-074A-8C3E-5192E6B907D8}"/>
              </a:ext>
            </a:extLst>
          </p:cNvPr>
          <p:cNvSpPr txBox="1"/>
          <p:nvPr/>
        </p:nvSpPr>
        <p:spPr>
          <a:xfrm rot="1872435">
            <a:off x="3349600" y="2012793"/>
            <a:ext cx="1874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Diagnostic axis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8547" y="3899593"/>
            <a:ext cx="3510837" cy="303589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9582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9E5F5B-6FBE-9249-9300-E32059AFA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characterization of 400-</a:t>
            </a:r>
            <a:r>
              <a:rPr lang="en-US" i="1" dirty="0"/>
              <a:t>µ</a:t>
            </a:r>
            <a:r>
              <a:rPr lang="en-US" dirty="0"/>
              <a:t>m-</a:t>
            </a:r>
            <a:r>
              <a:rPr lang="en-US" dirty="0" err="1"/>
              <a:t>diam</a:t>
            </a:r>
            <a:r>
              <a:rPr lang="en-US" dirty="0"/>
              <a:t> plasma-lens targets indicates targets need to be further heated to produce the desired plasma-lens profile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1AF17E1-774F-0545-AF56-669EF1EBB244}"/>
              </a:ext>
            </a:extLst>
          </p:cNvPr>
          <p:cNvSpPr txBox="1"/>
          <p:nvPr/>
        </p:nvSpPr>
        <p:spPr>
          <a:xfrm>
            <a:off x="4693109" y="2668447"/>
            <a:ext cx="718466" cy="18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25" dirty="0">
                <a:solidFill>
                  <a:schemeClr val="accent5">
                    <a:lumMod val="50000"/>
                  </a:schemeClr>
                </a:solidFill>
              </a:rPr>
              <a:t>190212 135 ps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C980A3-505E-E84B-AF7E-CA3695F0F96F}"/>
              </a:ext>
            </a:extLst>
          </p:cNvPr>
          <p:cNvGrpSpPr/>
          <p:nvPr/>
        </p:nvGrpSpPr>
        <p:grpSpPr>
          <a:xfrm>
            <a:off x="1522785" y="2391776"/>
            <a:ext cx="4599320" cy="3972678"/>
            <a:chOff x="4396948" y="2481311"/>
            <a:chExt cx="4599320" cy="39726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EC34DA6-093D-614B-97F1-5EDC6536B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96948" y="2481311"/>
              <a:ext cx="4599320" cy="3972678"/>
            </a:xfrm>
            <a:prstGeom prst="rect">
              <a:avLst/>
            </a:prstGeom>
          </p:spPr>
        </p:pic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A41F3AE-CB73-2042-AE1A-EA69B9C9C2AF}"/>
                </a:ext>
              </a:extLst>
            </p:cNvPr>
            <p:cNvCxnSpPr/>
            <p:nvPr/>
          </p:nvCxnSpPr>
          <p:spPr bwMode="auto">
            <a:xfrm rot="5400000">
              <a:off x="6162047" y="4761469"/>
              <a:ext cx="0" cy="135536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AD2A3AB-378E-0F47-8080-2E0FD07DBBEF}"/>
                </a:ext>
              </a:extLst>
            </p:cNvPr>
            <p:cNvSpPr txBox="1"/>
            <p:nvPr/>
          </p:nvSpPr>
          <p:spPr>
            <a:xfrm>
              <a:off x="5737892" y="5115377"/>
              <a:ext cx="84830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</a:rPr>
                <a:t>400 </a:t>
              </a:r>
              <a:r>
                <a:rPr lang="el-GR" sz="1500" b="1" i="1" dirty="0">
                  <a:solidFill>
                    <a:schemeClr val="bg1"/>
                  </a:solidFill>
                </a:rPr>
                <a:t>μ</a:t>
              </a:r>
              <a:r>
                <a:rPr lang="en-US" sz="1500" b="1" dirty="0">
                  <a:solidFill>
                    <a:schemeClr val="bg1"/>
                  </a:solidFill>
                </a:rPr>
                <a:t>m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D7AC8C9-FEBA-FA46-934B-F990B99400F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84364" y="5348761"/>
              <a:ext cx="0" cy="17956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03370B7-0964-5F40-A879-CC45A2DBFCA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50044" y="5348761"/>
              <a:ext cx="0" cy="17956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53A7600D-FACD-DE4E-91F0-43B00222D9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15962" r="12813" b="12306"/>
          <a:stretch/>
        </p:blipFill>
        <p:spPr>
          <a:xfrm>
            <a:off x="732357" y="1371892"/>
            <a:ext cx="2825304" cy="1646794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24F4653-E362-ED44-96A0-2FAD4F7B6C08}"/>
              </a:ext>
            </a:extLst>
          </p:cNvPr>
          <p:cNvCxnSpPr/>
          <p:nvPr/>
        </p:nvCxnSpPr>
        <p:spPr bwMode="auto">
          <a:xfrm>
            <a:off x="732357" y="2026770"/>
            <a:ext cx="841248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9FC022B-F2DF-E240-B298-E4ECFA195562}"/>
              </a:ext>
            </a:extLst>
          </p:cNvPr>
          <p:cNvSpPr txBox="1"/>
          <p:nvPr/>
        </p:nvSpPr>
        <p:spPr>
          <a:xfrm>
            <a:off x="732357" y="2018760"/>
            <a:ext cx="601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Beam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ECD10E8-7131-724B-B75C-3A4D530C09B5}"/>
              </a:ext>
            </a:extLst>
          </p:cNvPr>
          <p:cNvSpPr txBox="1"/>
          <p:nvPr/>
        </p:nvSpPr>
        <p:spPr>
          <a:xfrm rot="1872435">
            <a:off x="1120470" y="1618113"/>
            <a:ext cx="1333122" cy="276999"/>
          </a:xfrm>
          <a:prstGeom prst="rect">
            <a:avLst/>
          </a:prstGeom>
          <a:noFill/>
          <a:effectLst>
            <a:glow>
              <a:schemeClr val="bg1"/>
            </a:glow>
            <a:softEdge rad="0"/>
          </a:effectLst>
          <a:scene3d>
            <a:camera prst="orthographicFront"/>
            <a:lightRig rig="threePt" dir="t"/>
          </a:scene3d>
          <a:sp3d>
            <a:contourClr>
              <a:schemeClr val="bg1"/>
            </a:contourClr>
          </a:sp3d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Diagnostic axis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9D3306-48F8-8049-88EE-9C0F568FD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632" y="2489200"/>
            <a:ext cx="5031489" cy="386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3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29E5F5B-6FBE-9249-9300-E32059AFA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characterization of 400-</a:t>
            </a:r>
            <a:r>
              <a:rPr lang="en-US" i="1" dirty="0"/>
              <a:t>µ</a:t>
            </a:r>
            <a:r>
              <a:rPr lang="en-US" dirty="0"/>
              <a:t>m-</a:t>
            </a:r>
            <a:r>
              <a:rPr lang="en-US" dirty="0" err="1"/>
              <a:t>diam</a:t>
            </a:r>
            <a:r>
              <a:rPr lang="en-US" dirty="0"/>
              <a:t> plasma-lens targets indicates targets need to be further heated to produce the desired plasma-lens profile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1AF17E1-774F-0545-AF56-669EF1EBB244}"/>
              </a:ext>
            </a:extLst>
          </p:cNvPr>
          <p:cNvSpPr txBox="1"/>
          <p:nvPr/>
        </p:nvSpPr>
        <p:spPr>
          <a:xfrm>
            <a:off x="4693109" y="2668447"/>
            <a:ext cx="718466" cy="188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25" dirty="0">
                <a:solidFill>
                  <a:schemeClr val="accent5">
                    <a:lumMod val="50000"/>
                  </a:schemeClr>
                </a:solidFill>
              </a:rPr>
              <a:t>190212 135 ps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AC980A3-505E-E84B-AF7E-CA3695F0F96F}"/>
              </a:ext>
            </a:extLst>
          </p:cNvPr>
          <p:cNvGrpSpPr/>
          <p:nvPr/>
        </p:nvGrpSpPr>
        <p:grpSpPr>
          <a:xfrm>
            <a:off x="1522785" y="2391776"/>
            <a:ext cx="4599320" cy="3972678"/>
            <a:chOff x="4396948" y="2481311"/>
            <a:chExt cx="4599320" cy="39726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EC34DA6-093D-614B-97F1-5EDC6536B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96948" y="2481311"/>
              <a:ext cx="4599320" cy="3972678"/>
            </a:xfrm>
            <a:prstGeom prst="rect">
              <a:avLst/>
            </a:prstGeom>
          </p:spPr>
        </p:pic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0A41F3AE-CB73-2042-AE1A-EA69B9C9C2AF}"/>
                </a:ext>
              </a:extLst>
            </p:cNvPr>
            <p:cNvCxnSpPr/>
            <p:nvPr/>
          </p:nvCxnSpPr>
          <p:spPr bwMode="auto">
            <a:xfrm rot="5400000">
              <a:off x="6162047" y="4761469"/>
              <a:ext cx="0" cy="135536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AD2A3AB-378E-0F47-8080-2E0FD07DBBEF}"/>
                </a:ext>
              </a:extLst>
            </p:cNvPr>
            <p:cNvSpPr txBox="1"/>
            <p:nvPr/>
          </p:nvSpPr>
          <p:spPr>
            <a:xfrm>
              <a:off x="5737892" y="5115377"/>
              <a:ext cx="848309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>
                  <a:solidFill>
                    <a:schemeClr val="bg1"/>
                  </a:solidFill>
                </a:rPr>
                <a:t>400 </a:t>
              </a:r>
              <a:r>
                <a:rPr lang="el-GR" sz="1500" b="1" i="1" dirty="0">
                  <a:solidFill>
                    <a:schemeClr val="bg1"/>
                  </a:solidFill>
                </a:rPr>
                <a:t>μ</a:t>
              </a:r>
              <a:r>
                <a:rPr lang="en-US" sz="1500" b="1" dirty="0">
                  <a:solidFill>
                    <a:schemeClr val="bg1"/>
                  </a:solidFill>
                </a:rPr>
                <a:t>m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D7AC8C9-FEBA-FA46-934B-F990B99400F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84364" y="5348761"/>
              <a:ext cx="0" cy="17956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03370B7-0964-5F40-A879-CC45A2DBFCA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850044" y="5348761"/>
              <a:ext cx="0" cy="17956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53A7600D-FACD-DE4E-91F0-43B00222D9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t="15962" r="12813" b="12306"/>
          <a:stretch/>
        </p:blipFill>
        <p:spPr>
          <a:xfrm>
            <a:off x="732357" y="1371892"/>
            <a:ext cx="2825304" cy="1646794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24F4653-E362-ED44-96A0-2FAD4F7B6C08}"/>
              </a:ext>
            </a:extLst>
          </p:cNvPr>
          <p:cNvCxnSpPr/>
          <p:nvPr/>
        </p:nvCxnSpPr>
        <p:spPr bwMode="auto">
          <a:xfrm>
            <a:off x="732357" y="2026770"/>
            <a:ext cx="841248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D9FC022B-F2DF-E240-B298-E4ECFA195562}"/>
              </a:ext>
            </a:extLst>
          </p:cNvPr>
          <p:cNvSpPr txBox="1"/>
          <p:nvPr/>
        </p:nvSpPr>
        <p:spPr>
          <a:xfrm>
            <a:off x="732357" y="2018760"/>
            <a:ext cx="6014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Beam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ECD10E8-7131-724B-B75C-3A4D530C09B5}"/>
              </a:ext>
            </a:extLst>
          </p:cNvPr>
          <p:cNvSpPr txBox="1"/>
          <p:nvPr/>
        </p:nvSpPr>
        <p:spPr>
          <a:xfrm rot="1872435">
            <a:off x="1120470" y="1618113"/>
            <a:ext cx="1333122" cy="276999"/>
          </a:xfrm>
          <a:prstGeom prst="rect">
            <a:avLst/>
          </a:prstGeom>
          <a:noFill/>
          <a:effectLst>
            <a:glow>
              <a:schemeClr val="bg1"/>
            </a:glow>
            <a:softEdge rad="0"/>
          </a:effectLst>
          <a:scene3d>
            <a:camera prst="orthographicFront"/>
            <a:lightRig rig="threePt" dir="t"/>
          </a:scene3d>
          <a:sp3d>
            <a:contourClr>
              <a:schemeClr val="bg1"/>
            </a:contourClr>
          </a:sp3d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Diagnostic axis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9D3306-48F8-8049-88EE-9C0F568FD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5632" y="2489200"/>
            <a:ext cx="5031489" cy="386766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060876" y="5966381"/>
            <a:ext cx="6067073" cy="849463"/>
          </a:xfrm>
        </p:spPr>
        <p:txBody>
          <a:bodyPr/>
          <a:lstStyle/>
          <a:p>
            <a:r>
              <a:rPr lang="en-US" dirty="0" smtClean="0"/>
              <a:t>Are there additional innovative target fabrication techniques to aid in developing plasma lenses for kilojoule-class lasers?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77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62B3C-B52E-1B43-AA60-3782D6F9F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56742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1D6F863E-025E-A044-A745-369097C9D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670560"/>
            <a:ext cx="8649759" cy="329184"/>
          </a:xfrm>
        </p:spPr>
        <p:txBody>
          <a:bodyPr/>
          <a:lstStyle/>
          <a:p>
            <a:r>
              <a:rPr lang="en-US" dirty="0" err="1"/>
              <a:t>Underdense</a:t>
            </a:r>
            <a:r>
              <a:rPr lang="en-US" dirty="0"/>
              <a:t> plasma targets open new experimental capabilities on OMEGA and OMEGA EP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5B9133-5635-0343-910D-D88A4C7B7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165976" y="6011186"/>
            <a:ext cx="1413408" cy="366183"/>
          </a:xfrm>
        </p:spPr>
        <p:txBody>
          <a:bodyPr/>
          <a:lstStyle/>
          <a:p>
            <a:r>
              <a:rPr lang="en-US"/>
              <a:t>____________</a:t>
            </a:r>
          </a:p>
          <a:p>
            <a:r>
              <a:rPr lang="en-US"/>
              <a:t>NIF: National Ignition Facility</a:t>
            </a:r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DBA49EC-95E6-E44C-ABAE-EEBD07150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0011" y="2118601"/>
            <a:ext cx="8668802" cy="2136599"/>
          </a:xfrm>
        </p:spPr>
        <p:txBody>
          <a:bodyPr/>
          <a:lstStyle/>
          <a:p>
            <a:r>
              <a:rPr lang="en-US" dirty="0" smtClean="0"/>
              <a:t>LWFA </a:t>
            </a:r>
            <a:r>
              <a:rPr lang="en-US" dirty="0"/>
              <a:t>is a path to develop advanced electron diffraction </a:t>
            </a:r>
            <a:r>
              <a:rPr lang="en-US" dirty="0" smtClean="0"/>
              <a:t>and </a:t>
            </a:r>
            <a:r>
              <a:rPr lang="en-US" dirty="0"/>
              <a:t>x-ray radiography sources that can be coupled with large-scale inertial confinement fusion/high-energy-density laser drivers such as OMEGA or the NIF</a:t>
            </a:r>
          </a:p>
          <a:p>
            <a:r>
              <a:rPr lang="en-US" dirty="0"/>
              <a:t>LWFA experiments require millimeter-to-centimeter long </a:t>
            </a:r>
            <a:r>
              <a:rPr lang="en-US" dirty="0" err="1"/>
              <a:t>underdense</a:t>
            </a:r>
            <a:r>
              <a:rPr lang="en-US" dirty="0"/>
              <a:t> plasma targets; LLE has activated a gas-jet platform to support these and other laser–plasma interaction experiments</a:t>
            </a:r>
          </a:p>
          <a:p>
            <a:r>
              <a:rPr lang="en-US" dirty="0"/>
              <a:t>LWFA requires long-focal-length laser configurations; a path to do this with plasma lenses is being developed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19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541CDA-8A22-5449-9C4A-6227C4C86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8" dirty="0"/>
              <a:t/>
            </a:r>
            <a:br>
              <a:rPr lang="en-US" spc="-8" dirty="0"/>
            </a:br>
            <a:r>
              <a:rPr lang="en-US" spc="-8" dirty="0"/>
              <a:t>Acknowledgements</a:t>
            </a:r>
            <a:endParaRPr lang="en-US" dirty="0"/>
          </a:p>
        </p:txBody>
      </p:sp>
      <p:sp>
        <p:nvSpPr>
          <p:cNvPr id="7" name="object 32">
            <a:extLst>
              <a:ext uri="{FF2B5EF4-FFF2-40B4-BE49-F238E27FC236}">
                <a16:creationId xmlns:a16="http://schemas.microsoft.com/office/drawing/2014/main" id="{1414D02E-89E8-BC45-9AA8-42140CC9F89F}"/>
              </a:ext>
            </a:extLst>
          </p:cNvPr>
          <p:cNvSpPr/>
          <p:nvPr/>
        </p:nvSpPr>
        <p:spPr>
          <a:xfrm>
            <a:off x="4078162" y="1667688"/>
            <a:ext cx="4032500" cy="3024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sz="2000"/>
          </a:p>
        </p:txBody>
      </p:sp>
      <p:sp>
        <p:nvSpPr>
          <p:cNvPr id="8" name="object 31">
            <a:extLst>
              <a:ext uri="{FF2B5EF4-FFF2-40B4-BE49-F238E27FC236}">
                <a16:creationId xmlns:a16="http://schemas.microsoft.com/office/drawing/2014/main" id="{A7DD516D-2729-0E41-BAE0-9BE910EB3B68}"/>
              </a:ext>
            </a:extLst>
          </p:cNvPr>
          <p:cNvSpPr txBox="1"/>
          <p:nvPr/>
        </p:nvSpPr>
        <p:spPr>
          <a:xfrm>
            <a:off x="1938492" y="4998130"/>
            <a:ext cx="8311840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581" marR="4232">
              <a:lnSpc>
                <a:spcPts val="1833"/>
              </a:lnSpc>
            </a:pP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This </a:t>
            </a:r>
            <a:r>
              <a:rPr sz="1600" b="1" spc="-8" dirty="0">
                <a:solidFill>
                  <a:srgbClr val="231F20"/>
                </a:solidFill>
                <a:latin typeface="Arial"/>
                <a:cs typeface="Arial"/>
              </a:rPr>
              <a:t>material </a:t>
            </a: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is based upon </a:t>
            </a:r>
            <a:r>
              <a:rPr sz="1600" b="1" spc="-17" dirty="0">
                <a:solidFill>
                  <a:srgbClr val="231F20"/>
                </a:solidFill>
                <a:latin typeface="Arial"/>
                <a:cs typeface="Arial"/>
              </a:rPr>
              <a:t>work </a:t>
            </a: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supported </a:t>
            </a:r>
            <a:r>
              <a:rPr sz="1600" b="1" spc="-21" dirty="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600" b="1" spc="-12" dirty="0">
                <a:solidFill>
                  <a:srgbClr val="231F20"/>
                </a:solidFill>
                <a:latin typeface="Arial"/>
                <a:cs typeface="Arial"/>
              </a:rPr>
              <a:t>U.S. </a:t>
            </a: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Department of</a:t>
            </a:r>
            <a:r>
              <a:rPr sz="1600" b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spc="-4" dirty="0">
                <a:solidFill>
                  <a:srgbClr val="231F20"/>
                </a:solidFill>
                <a:latin typeface="Arial"/>
                <a:cs typeface="Arial"/>
              </a:rPr>
              <a:t>Energy</a:t>
            </a:r>
            <a:r>
              <a:rPr lang="en-US" sz="1600" b="1" spc="-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under </a:t>
            </a:r>
            <a:r>
              <a:rPr sz="1600" b="1" spc="-25" dirty="0">
                <a:solidFill>
                  <a:srgbClr val="231F20"/>
                </a:solidFill>
                <a:latin typeface="Arial"/>
                <a:cs typeface="Arial"/>
              </a:rPr>
              <a:t>Award </a:t>
            </a:r>
            <a:r>
              <a:rPr sz="1600" b="1" spc="-4" dirty="0">
                <a:solidFill>
                  <a:srgbClr val="231F20"/>
                </a:solidFill>
                <a:latin typeface="Arial"/>
                <a:cs typeface="Arial"/>
              </a:rPr>
              <a:t># </a:t>
            </a:r>
            <a:r>
              <a:rPr sz="1600" b="1" spc="-8" dirty="0">
                <a:solidFill>
                  <a:srgbClr val="231F20"/>
                </a:solidFill>
                <a:latin typeface="Arial"/>
                <a:cs typeface="Arial"/>
              </a:rPr>
              <a:t>DE-SC0017950</a:t>
            </a:r>
            <a:r>
              <a:rPr lang="en-US" sz="1600" b="1" spc="-8" dirty="0">
                <a:solidFill>
                  <a:srgbClr val="231F20"/>
                </a:solidFill>
                <a:latin typeface="Arial"/>
                <a:cs typeface="Arial"/>
              </a:rPr>
              <a:t>, the National Science Foundation under Award # PHY-1705224</a:t>
            </a:r>
            <a:r>
              <a:rPr sz="1600" b="1" spc="-8" dirty="0">
                <a:solidFill>
                  <a:srgbClr val="231F20"/>
                </a:solidFill>
                <a:latin typeface="Arial"/>
                <a:cs typeface="Arial"/>
              </a:rPr>
              <a:t>, </a:t>
            </a: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1600" b="1" spc="-17" dirty="0">
                <a:solidFill>
                  <a:srgbClr val="231F20"/>
                </a:solidFill>
                <a:latin typeface="Arial"/>
                <a:cs typeface="Arial"/>
              </a:rPr>
              <a:t>by </a:t>
            </a: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the Department of </a:t>
            </a:r>
            <a:r>
              <a:rPr sz="1600" b="1" spc="-12" dirty="0">
                <a:solidFill>
                  <a:srgbClr val="231F20"/>
                </a:solidFill>
                <a:latin typeface="Arial"/>
                <a:cs typeface="Arial"/>
              </a:rPr>
              <a:t>Energy </a:t>
            </a: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National </a:t>
            </a:r>
            <a:r>
              <a:rPr sz="1600" b="1" spc="-8" dirty="0">
                <a:solidFill>
                  <a:srgbClr val="231F20"/>
                </a:solidFill>
                <a:latin typeface="Arial"/>
                <a:cs typeface="Arial"/>
              </a:rPr>
              <a:t>Nuclear </a:t>
            </a:r>
            <a:r>
              <a:rPr sz="1600" b="1" spc="-4" dirty="0">
                <a:solidFill>
                  <a:srgbClr val="231F20"/>
                </a:solidFill>
                <a:latin typeface="Arial"/>
                <a:cs typeface="Arial"/>
              </a:rPr>
              <a:t>Security </a:t>
            </a:r>
            <a:r>
              <a:rPr sz="1600" b="1" spc="-8" dirty="0">
                <a:solidFill>
                  <a:srgbClr val="231F20"/>
                </a:solidFill>
                <a:latin typeface="Arial"/>
                <a:cs typeface="Arial"/>
              </a:rPr>
              <a:t>Administration </a:t>
            </a: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under </a:t>
            </a:r>
            <a:r>
              <a:rPr sz="1600" b="1" spc="-25" dirty="0">
                <a:solidFill>
                  <a:srgbClr val="231F20"/>
                </a:solidFill>
                <a:latin typeface="Arial"/>
                <a:cs typeface="Arial"/>
              </a:rPr>
              <a:t>Award </a:t>
            </a:r>
            <a:r>
              <a:rPr sz="1600" b="1" dirty="0">
                <a:solidFill>
                  <a:srgbClr val="231F20"/>
                </a:solidFill>
                <a:latin typeface="Arial"/>
                <a:cs typeface="Arial"/>
              </a:rPr>
              <a:t>Number</a:t>
            </a:r>
            <a:r>
              <a:rPr sz="1600" b="1" spc="-88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n-US" sz="1600" b="1" spc="-88" dirty="0">
                <a:solidFill>
                  <a:srgbClr val="231F20"/>
                </a:solidFill>
                <a:latin typeface="Arial"/>
                <a:cs typeface="Arial"/>
              </a:rPr>
              <a:t># </a:t>
            </a:r>
            <a:r>
              <a:rPr lang="en-US" sz="1600" b="1" spc="-4" dirty="0">
                <a:cs typeface="Arial"/>
              </a:rPr>
              <a:t>DE-NA0003856</a:t>
            </a:r>
            <a:r>
              <a:rPr sz="1600" b="1" spc="-4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233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66B20-70F4-D842-8FD4-C31A76232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03565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46FE89-8E70-D842-8C2A-559ABBEB6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560832"/>
            <a:ext cx="7724934" cy="329184"/>
          </a:xfrm>
        </p:spPr>
        <p:txBody>
          <a:bodyPr/>
          <a:lstStyle/>
          <a:p>
            <a:r>
              <a:rPr lang="en-US" dirty="0"/>
              <a:t>The current concept is to use two-photon polymerization to build the structured density needed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38F5A5-5756-954E-8840-1696B55ED6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01699" y="5983379"/>
            <a:ext cx="10385426" cy="350196"/>
          </a:xfrm>
        </p:spPr>
        <p:txBody>
          <a:bodyPr lIns="91440"/>
          <a:lstStyle/>
          <a:p>
            <a:pPr algn="l"/>
            <a:r>
              <a:rPr lang="en-US" dirty="0"/>
              <a:t>Initial four-wire concept produces a low average density but does not produce a parabolic density profile.</a:t>
            </a:r>
            <a:endParaRPr lang="en-US" b="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C9F59E9-F7DF-CF49-B54B-F854FB581FD2}"/>
              </a:ext>
            </a:extLst>
          </p:cNvPr>
          <p:cNvSpPr/>
          <p:nvPr/>
        </p:nvSpPr>
        <p:spPr>
          <a:xfrm>
            <a:off x="1508994" y="1659529"/>
            <a:ext cx="3656648" cy="36566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4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7E8CE47-76D0-154B-9E01-5177CBA4168B}"/>
              </a:ext>
            </a:extLst>
          </p:cNvPr>
          <p:cNvCxnSpPr/>
          <p:nvPr/>
        </p:nvCxnSpPr>
        <p:spPr>
          <a:xfrm>
            <a:off x="1508994" y="3479388"/>
            <a:ext cx="3656648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8141999-08F2-174E-A568-7BC264B1DDDC}"/>
              </a:ext>
            </a:extLst>
          </p:cNvPr>
          <p:cNvCxnSpPr/>
          <p:nvPr/>
        </p:nvCxnSpPr>
        <p:spPr>
          <a:xfrm>
            <a:off x="3358479" y="1654911"/>
            <a:ext cx="0" cy="365664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F2D40F4-BF5C-E546-8F32-A045313FE9B1}"/>
              </a:ext>
            </a:extLst>
          </p:cNvPr>
          <p:cNvCxnSpPr/>
          <p:nvPr/>
        </p:nvCxnSpPr>
        <p:spPr>
          <a:xfrm>
            <a:off x="4263982" y="3275442"/>
            <a:ext cx="0" cy="182832"/>
          </a:xfrm>
          <a:prstGeom prst="straightConnector1">
            <a:avLst/>
          </a:prstGeom>
          <a:ln w="0">
            <a:solidFill>
              <a:srgbClr val="FF0000"/>
            </a:solidFill>
            <a:headEnd type="non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E9F2E1C-D5CD-6344-BCCF-40E2BBF4F18E}"/>
              </a:ext>
            </a:extLst>
          </p:cNvPr>
          <p:cNvCxnSpPr/>
          <p:nvPr/>
        </p:nvCxnSpPr>
        <p:spPr>
          <a:xfrm>
            <a:off x="4263982" y="3491050"/>
            <a:ext cx="0" cy="182832"/>
          </a:xfrm>
          <a:prstGeom prst="straightConnector1">
            <a:avLst/>
          </a:prstGeom>
          <a:ln w="0">
            <a:solidFill>
              <a:srgbClr val="FF0000"/>
            </a:solidFill>
            <a:headEnd type="triangl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762D166-0A1E-194C-AA7C-6D0A85E25590}"/>
              </a:ext>
            </a:extLst>
          </p:cNvPr>
          <p:cNvSpPr txBox="1"/>
          <p:nvPr/>
        </p:nvSpPr>
        <p:spPr>
          <a:xfrm>
            <a:off x="3793879" y="2986338"/>
            <a:ext cx="110318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i="1" dirty="0">
                <a:solidFill>
                  <a:srgbClr val="FF0000"/>
                </a:solidFill>
              </a:rPr>
              <a:t>W</a:t>
            </a:r>
            <a:r>
              <a:rPr lang="en-US" sz="1333" b="1" dirty="0">
                <a:solidFill>
                  <a:srgbClr val="FF0000"/>
                </a:solidFill>
              </a:rPr>
              <a:t> = 0.4 </a:t>
            </a:r>
            <a:r>
              <a:rPr lang="en-US" sz="1333" b="1" i="1" dirty="0">
                <a:solidFill>
                  <a:srgbClr val="FF0000"/>
                </a:solidFill>
              </a:rPr>
              <a:t>µ</a:t>
            </a:r>
            <a:r>
              <a:rPr lang="en-US" sz="1333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2E5B2D-A593-6343-B4F0-6C5510B34D67}"/>
              </a:ext>
            </a:extLst>
          </p:cNvPr>
          <p:cNvSpPr txBox="1"/>
          <p:nvPr/>
        </p:nvSpPr>
        <p:spPr>
          <a:xfrm>
            <a:off x="4160781" y="1255860"/>
            <a:ext cx="1527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i="1" dirty="0"/>
              <a:t>ρ</a:t>
            </a:r>
            <a:r>
              <a:rPr lang="en-US" sz="1600" b="1" dirty="0"/>
              <a:t> = 1.2 g/cm</a:t>
            </a:r>
            <a:r>
              <a:rPr lang="en-US" sz="1600" b="1" baseline="30000" dirty="0"/>
              <a:t>3</a:t>
            </a:r>
            <a:endParaRPr lang="en-US" sz="1600" b="1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7E5637B-A7E3-D44F-A8C9-06641DBD2F90}"/>
              </a:ext>
            </a:extLst>
          </p:cNvPr>
          <p:cNvCxnSpPr/>
          <p:nvPr/>
        </p:nvCxnSpPr>
        <p:spPr>
          <a:xfrm flipH="1">
            <a:off x="3480369" y="1471415"/>
            <a:ext cx="627021" cy="41757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9AB85B5-0DDF-9D4B-A237-4E7D3674A187}"/>
              </a:ext>
            </a:extLst>
          </p:cNvPr>
          <p:cNvSpPr txBox="1"/>
          <p:nvPr/>
        </p:nvSpPr>
        <p:spPr>
          <a:xfrm>
            <a:off x="1937141" y="5378037"/>
            <a:ext cx="2836740" cy="5434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66" b="1" dirty="0"/>
              <a:t>Average density over circle: 0.611 mg/cm</a:t>
            </a:r>
            <a:r>
              <a:rPr lang="en-US" sz="1466" b="1" baseline="30000" dirty="0"/>
              <a:t>3</a:t>
            </a:r>
            <a:endParaRPr lang="en-US" sz="1466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9F5E8C1-CF8B-E944-A3C5-4E51A7564ED3}"/>
              </a:ext>
            </a:extLst>
          </p:cNvPr>
          <p:cNvSpPr txBox="1"/>
          <p:nvPr/>
        </p:nvSpPr>
        <p:spPr>
          <a:xfrm>
            <a:off x="202860" y="3058540"/>
            <a:ext cx="1306134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R</a:t>
            </a:r>
            <a:r>
              <a:rPr lang="en-US" sz="1600" b="1" dirty="0">
                <a:solidFill>
                  <a:srgbClr val="FF0000"/>
                </a:solidFill>
              </a:rPr>
              <a:t> = 1.0 mm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504BD12-BCB7-144B-B20D-A15A2DBC3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1768355"/>
            <a:ext cx="5484971" cy="374235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1073B7B-EDFF-E141-AB80-C68753A9A0BE}"/>
              </a:ext>
            </a:extLst>
          </p:cNvPr>
          <p:cNvSpPr txBox="1"/>
          <p:nvPr/>
        </p:nvSpPr>
        <p:spPr>
          <a:xfrm>
            <a:off x="-29592" y="4843810"/>
            <a:ext cx="2691494" cy="3179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66" b="1" dirty="0"/>
              <a:t>Assume 1-</a:t>
            </a:r>
            <a:r>
              <a:rPr lang="en-US" sz="1466" b="1" i="1" dirty="0"/>
              <a:t>µ</a:t>
            </a:r>
            <a:r>
              <a:rPr lang="en-US" sz="1466" b="1" dirty="0"/>
              <a:t>m depth</a:t>
            </a:r>
          </a:p>
        </p:txBody>
      </p:sp>
    </p:spTree>
    <p:extLst>
      <p:ext uri="{BB962C8B-B14F-4D97-AF65-F5344CB8AC3E}">
        <p14:creationId xmlns:p14="http://schemas.microsoft.com/office/powerpoint/2010/main" val="27997403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46FE89-8E70-D842-8C2A-559ABBEB6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560832"/>
            <a:ext cx="8648859" cy="329184"/>
          </a:xfrm>
        </p:spPr>
        <p:txBody>
          <a:bodyPr/>
          <a:lstStyle/>
          <a:p>
            <a:r>
              <a:rPr lang="en-US" dirty="0"/>
              <a:t>The current concept is to use two-photon polymerization (2PP) to build the structured density needed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A2A88E-A762-C042-8739-0E31BDF46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811" y="1295696"/>
            <a:ext cx="3656648" cy="243141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72B2512-FB36-6E41-BAD1-D5101E461B0C}"/>
              </a:ext>
            </a:extLst>
          </p:cNvPr>
          <p:cNvSpPr/>
          <p:nvPr/>
        </p:nvSpPr>
        <p:spPr>
          <a:xfrm>
            <a:off x="2291264" y="2051189"/>
            <a:ext cx="3656648" cy="36566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4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D1BC07-E2CF-F242-9EDC-F597B999D245}"/>
              </a:ext>
            </a:extLst>
          </p:cNvPr>
          <p:cNvCxnSpPr/>
          <p:nvPr/>
        </p:nvCxnSpPr>
        <p:spPr>
          <a:xfrm>
            <a:off x="2291264" y="3871049"/>
            <a:ext cx="3656648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85A3FA-9DFA-1B4D-B09B-6F8066599A96}"/>
              </a:ext>
            </a:extLst>
          </p:cNvPr>
          <p:cNvCxnSpPr/>
          <p:nvPr/>
        </p:nvCxnSpPr>
        <p:spPr>
          <a:xfrm>
            <a:off x="4140749" y="2046572"/>
            <a:ext cx="0" cy="365664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DACC4B5-6079-B840-AAAA-6970344A7B23}"/>
              </a:ext>
            </a:extLst>
          </p:cNvPr>
          <p:cNvCxnSpPr/>
          <p:nvPr/>
        </p:nvCxnSpPr>
        <p:spPr>
          <a:xfrm>
            <a:off x="4207945" y="3656517"/>
            <a:ext cx="0" cy="182832"/>
          </a:xfrm>
          <a:prstGeom prst="straightConnector1">
            <a:avLst/>
          </a:prstGeom>
          <a:ln w="0">
            <a:solidFill>
              <a:srgbClr val="FF0000"/>
            </a:solidFill>
            <a:headEnd type="non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5D844D8-4DAE-DD47-8DC2-1AA3AF3396E5}"/>
              </a:ext>
            </a:extLst>
          </p:cNvPr>
          <p:cNvCxnSpPr/>
          <p:nvPr/>
        </p:nvCxnSpPr>
        <p:spPr>
          <a:xfrm>
            <a:off x="4207945" y="3887994"/>
            <a:ext cx="0" cy="182832"/>
          </a:xfrm>
          <a:prstGeom prst="straightConnector1">
            <a:avLst/>
          </a:prstGeom>
          <a:ln w="0">
            <a:solidFill>
              <a:srgbClr val="FF0000"/>
            </a:solidFill>
            <a:headEnd type="triangl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74473DD-3F54-AA44-9D98-F0871DA1CE4C}"/>
              </a:ext>
            </a:extLst>
          </p:cNvPr>
          <p:cNvSpPr txBox="1"/>
          <p:nvPr/>
        </p:nvSpPr>
        <p:spPr>
          <a:xfrm>
            <a:off x="4134953" y="3986170"/>
            <a:ext cx="113170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i="1" dirty="0">
                <a:solidFill>
                  <a:srgbClr val="FF0000"/>
                </a:solidFill>
              </a:rPr>
              <a:t>W</a:t>
            </a:r>
            <a:r>
              <a:rPr lang="en-US" sz="1333" b="1" dirty="0">
                <a:solidFill>
                  <a:srgbClr val="FF0000"/>
                </a:solidFill>
              </a:rPr>
              <a:t> = 0.4 </a:t>
            </a:r>
            <a:r>
              <a:rPr lang="en-US" sz="1333" b="1" i="1" dirty="0">
                <a:solidFill>
                  <a:srgbClr val="FF0000"/>
                </a:solidFill>
              </a:rPr>
              <a:t>µ</a:t>
            </a:r>
            <a:r>
              <a:rPr lang="en-US" sz="1333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1DEFD9-8505-F644-A8C1-A9649CA42D81}"/>
              </a:ext>
            </a:extLst>
          </p:cNvPr>
          <p:cNvSpPr txBox="1"/>
          <p:nvPr/>
        </p:nvSpPr>
        <p:spPr>
          <a:xfrm>
            <a:off x="4823091" y="1514683"/>
            <a:ext cx="1530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i="1" dirty="0"/>
              <a:t>ρ</a:t>
            </a:r>
            <a:r>
              <a:rPr lang="en-US" sz="1600" b="1" dirty="0"/>
              <a:t> = 1.2 g/cm</a:t>
            </a:r>
            <a:r>
              <a:rPr lang="en-US" sz="1600" b="1" baseline="30000" dirty="0"/>
              <a:t>3</a:t>
            </a:r>
            <a:endParaRPr lang="en-US" sz="1600" b="1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008C65F-CAEB-0E42-9BF3-45EF22A8B542}"/>
              </a:ext>
            </a:extLst>
          </p:cNvPr>
          <p:cNvCxnSpPr/>
          <p:nvPr/>
        </p:nvCxnSpPr>
        <p:spPr>
          <a:xfrm flipH="1">
            <a:off x="4192313" y="1808377"/>
            <a:ext cx="627021" cy="41757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F62CB84-050E-2344-8A2E-23BDDF590A0E}"/>
              </a:ext>
            </a:extLst>
          </p:cNvPr>
          <p:cNvSpPr txBox="1"/>
          <p:nvPr/>
        </p:nvSpPr>
        <p:spPr>
          <a:xfrm>
            <a:off x="985130" y="3450200"/>
            <a:ext cx="1306134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R</a:t>
            </a:r>
            <a:r>
              <a:rPr lang="en-US" sz="1600" b="1" dirty="0">
                <a:solidFill>
                  <a:srgbClr val="FF0000"/>
                </a:solidFill>
              </a:rPr>
              <a:t> = 1.0mm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ABE13AB-7907-164F-83A6-CEA26DDD85D7}"/>
              </a:ext>
            </a:extLst>
          </p:cNvPr>
          <p:cNvCxnSpPr/>
          <p:nvPr/>
        </p:nvCxnSpPr>
        <p:spPr>
          <a:xfrm>
            <a:off x="5292454" y="3571139"/>
            <a:ext cx="0" cy="182832"/>
          </a:xfrm>
          <a:prstGeom prst="straightConnector1">
            <a:avLst/>
          </a:prstGeom>
          <a:ln w="0">
            <a:solidFill>
              <a:srgbClr val="FF0000"/>
            </a:solidFill>
            <a:headEnd type="non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CA8BEB5-8050-EB4D-A88E-5C3DA7685295}"/>
              </a:ext>
            </a:extLst>
          </p:cNvPr>
          <p:cNvCxnSpPr/>
          <p:nvPr/>
        </p:nvCxnSpPr>
        <p:spPr>
          <a:xfrm>
            <a:off x="5292454" y="3988629"/>
            <a:ext cx="0" cy="182832"/>
          </a:xfrm>
          <a:prstGeom prst="straightConnector1">
            <a:avLst/>
          </a:prstGeom>
          <a:ln w="0">
            <a:solidFill>
              <a:srgbClr val="FF0000"/>
            </a:solidFill>
            <a:headEnd type="triangl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C1D303C-2436-6246-AD61-1A3B4372762F}"/>
              </a:ext>
            </a:extLst>
          </p:cNvPr>
          <p:cNvSpPr txBox="1"/>
          <p:nvPr/>
        </p:nvSpPr>
        <p:spPr>
          <a:xfrm>
            <a:off x="4899990" y="3356189"/>
            <a:ext cx="119209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i="1" dirty="0">
                <a:solidFill>
                  <a:srgbClr val="FF0000"/>
                </a:solidFill>
              </a:rPr>
              <a:t>W</a:t>
            </a:r>
            <a:r>
              <a:rPr lang="en-US" sz="1333" b="1" dirty="0">
                <a:solidFill>
                  <a:srgbClr val="FF0000"/>
                </a:solidFill>
              </a:rPr>
              <a:t> = 1.5</a:t>
            </a:r>
            <a:r>
              <a:rPr lang="en-US" sz="1333" b="1" i="1" dirty="0">
                <a:solidFill>
                  <a:srgbClr val="FF0000"/>
                </a:solidFill>
              </a:rPr>
              <a:t> µm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9F7B68-7925-754C-B933-FDDD91D1448E}"/>
              </a:ext>
            </a:extLst>
          </p:cNvPr>
          <p:cNvGrpSpPr/>
          <p:nvPr/>
        </p:nvGrpSpPr>
        <p:grpSpPr>
          <a:xfrm>
            <a:off x="4143923" y="3772553"/>
            <a:ext cx="1790235" cy="199741"/>
            <a:chOff x="3892549" y="1492247"/>
            <a:chExt cx="1343026" cy="222252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B68006DA-C68A-0049-AE29-10746B4D022E}"/>
                </a:ext>
              </a:extLst>
            </p:cNvPr>
            <p:cNvSpPr/>
            <p:nvPr/>
          </p:nvSpPr>
          <p:spPr>
            <a:xfrm>
              <a:off x="3892550" y="1492247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0734948-B9E7-C64B-AF74-5CF25C162412}"/>
                </a:ext>
              </a:extLst>
            </p:cNvPr>
            <p:cNvSpPr/>
            <p:nvPr/>
          </p:nvSpPr>
          <p:spPr>
            <a:xfrm rot="10800000">
              <a:off x="3892549" y="1600196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C494372-07BF-9849-9297-25D4222FC81D}"/>
              </a:ext>
            </a:extLst>
          </p:cNvPr>
          <p:cNvGrpSpPr/>
          <p:nvPr/>
        </p:nvGrpSpPr>
        <p:grpSpPr>
          <a:xfrm rot="16200000">
            <a:off x="3247949" y="2854211"/>
            <a:ext cx="1790235" cy="197858"/>
            <a:chOff x="3892549" y="1492247"/>
            <a:chExt cx="1343026" cy="222252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2B150678-D5A4-0C49-ADB4-30DC3E8F32C1}"/>
                </a:ext>
              </a:extLst>
            </p:cNvPr>
            <p:cNvSpPr/>
            <p:nvPr/>
          </p:nvSpPr>
          <p:spPr>
            <a:xfrm>
              <a:off x="3892550" y="1492247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2B45F05-B868-6542-BDC9-70BE24C3FE36}"/>
                </a:ext>
              </a:extLst>
            </p:cNvPr>
            <p:cNvSpPr/>
            <p:nvPr/>
          </p:nvSpPr>
          <p:spPr>
            <a:xfrm rot="10800000">
              <a:off x="3892549" y="1600196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7363DA6-F6A9-4C47-A45C-3305BABB87AA}"/>
              </a:ext>
            </a:extLst>
          </p:cNvPr>
          <p:cNvGrpSpPr/>
          <p:nvPr/>
        </p:nvGrpSpPr>
        <p:grpSpPr>
          <a:xfrm rot="10800000">
            <a:off x="2300785" y="3768319"/>
            <a:ext cx="1793409" cy="199741"/>
            <a:chOff x="3892549" y="1492247"/>
            <a:chExt cx="1345407" cy="222252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F2AE1646-68AD-104C-8D9D-1AC8EE7BF54E}"/>
                </a:ext>
              </a:extLst>
            </p:cNvPr>
            <p:cNvSpPr/>
            <p:nvPr/>
          </p:nvSpPr>
          <p:spPr>
            <a:xfrm>
              <a:off x="3894931" y="1492247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A3C410D1-DF0A-C749-89B1-2A7EE8CEAFDD}"/>
                </a:ext>
              </a:extLst>
            </p:cNvPr>
            <p:cNvSpPr/>
            <p:nvPr/>
          </p:nvSpPr>
          <p:spPr>
            <a:xfrm rot="10800000">
              <a:off x="3892549" y="1600196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A7D79F1-4B9C-B44E-B60B-7F368014F0BB}"/>
              </a:ext>
            </a:extLst>
          </p:cNvPr>
          <p:cNvGrpSpPr/>
          <p:nvPr/>
        </p:nvGrpSpPr>
        <p:grpSpPr>
          <a:xfrm rot="5400000">
            <a:off x="3246361" y="4689985"/>
            <a:ext cx="1793409" cy="197858"/>
            <a:chOff x="3892549" y="1492247"/>
            <a:chExt cx="1345407" cy="222252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71775F4-0FDD-6941-9F7E-0597ACFB8B8F}"/>
                </a:ext>
              </a:extLst>
            </p:cNvPr>
            <p:cNvSpPr/>
            <p:nvPr/>
          </p:nvSpPr>
          <p:spPr>
            <a:xfrm>
              <a:off x="3894931" y="1492247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9FADB5B6-2C8E-6C44-8688-3342286FEB9B}"/>
                </a:ext>
              </a:extLst>
            </p:cNvPr>
            <p:cNvSpPr/>
            <p:nvPr/>
          </p:nvSpPr>
          <p:spPr>
            <a:xfrm rot="10800000">
              <a:off x="3892549" y="1600196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75E62597-7320-E84E-B695-68D9D26DF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811" y="3746158"/>
            <a:ext cx="5021796" cy="244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910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407C1-BA4E-DC4C-987F-624D778B3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plasma accelerators?</a:t>
            </a:r>
          </a:p>
        </p:txBody>
      </p:sp>
    </p:spTree>
    <p:extLst>
      <p:ext uri="{BB962C8B-B14F-4D97-AF65-F5344CB8AC3E}">
        <p14:creationId xmlns:p14="http://schemas.microsoft.com/office/powerpoint/2010/main" val="120362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46FE89-8E70-D842-8C2A-559ABBEB6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560832"/>
            <a:ext cx="6942427" cy="329184"/>
          </a:xfrm>
        </p:spPr>
        <p:txBody>
          <a:bodyPr/>
          <a:lstStyle/>
          <a:p>
            <a:r>
              <a:rPr lang="en-US" dirty="0"/>
              <a:t>Further increase in wire thickness yields higher densities but no change in profile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F21DA04-DB26-C644-972E-C10D3E857048}"/>
              </a:ext>
            </a:extLst>
          </p:cNvPr>
          <p:cNvSpPr/>
          <p:nvPr/>
        </p:nvSpPr>
        <p:spPr>
          <a:xfrm>
            <a:off x="2291264" y="2051189"/>
            <a:ext cx="3656648" cy="36566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4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742A69-8FDE-F841-92BE-7C0A06E3F948}"/>
              </a:ext>
            </a:extLst>
          </p:cNvPr>
          <p:cNvCxnSpPr/>
          <p:nvPr/>
        </p:nvCxnSpPr>
        <p:spPr>
          <a:xfrm>
            <a:off x="2291264" y="3871049"/>
            <a:ext cx="3656648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46216E-FE3F-A341-93B5-BE948AF04BB4}"/>
              </a:ext>
            </a:extLst>
          </p:cNvPr>
          <p:cNvCxnSpPr/>
          <p:nvPr/>
        </p:nvCxnSpPr>
        <p:spPr>
          <a:xfrm>
            <a:off x="4140749" y="2046572"/>
            <a:ext cx="0" cy="365664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B4EA58B-7CDE-A344-AE28-A3DF29072E16}"/>
              </a:ext>
            </a:extLst>
          </p:cNvPr>
          <p:cNvCxnSpPr/>
          <p:nvPr/>
        </p:nvCxnSpPr>
        <p:spPr>
          <a:xfrm>
            <a:off x="4207945" y="3656517"/>
            <a:ext cx="0" cy="182832"/>
          </a:xfrm>
          <a:prstGeom prst="straightConnector1">
            <a:avLst/>
          </a:prstGeom>
          <a:ln w="0">
            <a:solidFill>
              <a:srgbClr val="FF0000"/>
            </a:solidFill>
            <a:headEnd type="non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704AC4F-FB96-7146-8A2C-AA54DF5C4107}"/>
              </a:ext>
            </a:extLst>
          </p:cNvPr>
          <p:cNvCxnSpPr/>
          <p:nvPr/>
        </p:nvCxnSpPr>
        <p:spPr>
          <a:xfrm>
            <a:off x="4207945" y="3887994"/>
            <a:ext cx="0" cy="182832"/>
          </a:xfrm>
          <a:prstGeom prst="straightConnector1">
            <a:avLst/>
          </a:prstGeom>
          <a:ln w="0">
            <a:solidFill>
              <a:srgbClr val="FF0000"/>
            </a:solidFill>
            <a:headEnd type="triangl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6CA8F04-02A2-2347-AB31-22782EBF605C}"/>
              </a:ext>
            </a:extLst>
          </p:cNvPr>
          <p:cNvCxnSpPr/>
          <p:nvPr/>
        </p:nvCxnSpPr>
        <p:spPr>
          <a:xfrm flipH="1">
            <a:off x="4192313" y="1808377"/>
            <a:ext cx="627021" cy="41757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5919E35-EA32-F647-BA5F-D4151DB25227}"/>
              </a:ext>
            </a:extLst>
          </p:cNvPr>
          <p:cNvCxnSpPr/>
          <p:nvPr/>
        </p:nvCxnSpPr>
        <p:spPr>
          <a:xfrm>
            <a:off x="5292454" y="3485186"/>
            <a:ext cx="0" cy="182832"/>
          </a:xfrm>
          <a:prstGeom prst="straightConnector1">
            <a:avLst/>
          </a:prstGeom>
          <a:ln w="0">
            <a:solidFill>
              <a:srgbClr val="FF0000"/>
            </a:solidFill>
            <a:headEnd type="non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6DD53D9-44BC-F04F-9533-7814BD132D28}"/>
              </a:ext>
            </a:extLst>
          </p:cNvPr>
          <p:cNvCxnSpPr/>
          <p:nvPr/>
        </p:nvCxnSpPr>
        <p:spPr>
          <a:xfrm>
            <a:off x="5292454" y="4066769"/>
            <a:ext cx="0" cy="182832"/>
          </a:xfrm>
          <a:prstGeom prst="straightConnector1">
            <a:avLst/>
          </a:prstGeom>
          <a:ln w="0">
            <a:solidFill>
              <a:srgbClr val="FF0000"/>
            </a:solidFill>
            <a:headEnd type="triangl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3DACBFE-5DB5-E446-9C64-AE4B29B4BA7C}"/>
              </a:ext>
            </a:extLst>
          </p:cNvPr>
          <p:cNvGrpSpPr/>
          <p:nvPr/>
        </p:nvGrpSpPr>
        <p:grpSpPr>
          <a:xfrm>
            <a:off x="4143923" y="3691663"/>
            <a:ext cx="1790235" cy="365665"/>
            <a:chOff x="3892549" y="1492247"/>
            <a:chExt cx="1343026" cy="222252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BA7C4D8-CFAD-4642-97FD-37B2E18E84F8}"/>
                </a:ext>
              </a:extLst>
            </p:cNvPr>
            <p:cNvSpPr/>
            <p:nvPr/>
          </p:nvSpPr>
          <p:spPr>
            <a:xfrm>
              <a:off x="3892550" y="1492247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BF67FB1-FDBC-D74A-9C65-EDD427E44B78}"/>
                </a:ext>
              </a:extLst>
            </p:cNvPr>
            <p:cNvSpPr/>
            <p:nvPr/>
          </p:nvSpPr>
          <p:spPr>
            <a:xfrm rot="10800000">
              <a:off x="3892549" y="1600196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617FDEB-2A49-084E-8315-EE41D49FB241}"/>
              </a:ext>
            </a:extLst>
          </p:cNvPr>
          <p:cNvGrpSpPr/>
          <p:nvPr/>
        </p:nvGrpSpPr>
        <p:grpSpPr>
          <a:xfrm rot="16200000">
            <a:off x="3249080" y="2770307"/>
            <a:ext cx="1790235" cy="365665"/>
            <a:chOff x="3892549" y="1492247"/>
            <a:chExt cx="1343026" cy="222252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BF3636F-CBB1-FC4E-AF19-C7B09AFD6122}"/>
                </a:ext>
              </a:extLst>
            </p:cNvPr>
            <p:cNvSpPr/>
            <p:nvPr/>
          </p:nvSpPr>
          <p:spPr>
            <a:xfrm>
              <a:off x="3892550" y="1492247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9535491C-E0B2-B943-8113-D5438C72CB5F}"/>
                </a:ext>
              </a:extLst>
            </p:cNvPr>
            <p:cNvSpPr/>
            <p:nvPr/>
          </p:nvSpPr>
          <p:spPr>
            <a:xfrm rot="10800000">
              <a:off x="3892549" y="1600196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9FDD226-055C-AE41-BDE0-F579FA9670B6}"/>
              </a:ext>
            </a:extLst>
          </p:cNvPr>
          <p:cNvGrpSpPr/>
          <p:nvPr/>
        </p:nvGrpSpPr>
        <p:grpSpPr>
          <a:xfrm rot="10800000">
            <a:off x="2300789" y="3688352"/>
            <a:ext cx="1793409" cy="365665"/>
            <a:chOff x="3892549" y="1492247"/>
            <a:chExt cx="1345407" cy="222252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45858E3-5CDE-3145-9CB2-8AD32F894993}"/>
                </a:ext>
              </a:extLst>
            </p:cNvPr>
            <p:cNvSpPr/>
            <p:nvPr/>
          </p:nvSpPr>
          <p:spPr>
            <a:xfrm>
              <a:off x="3894931" y="1492247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D4A1E3A-10F6-1841-9229-8866FB746B91}"/>
                </a:ext>
              </a:extLst>
            </p:cNvPr>
            <p:cNvSpPr/>
            <p:nvPr/>
          </p:nvSpPr>
          <p:spPr>
            <a:xfrm rot="10800000">
              <a:off x="3892549" y="1600196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FF64D58-891A-094A-9533-C649C5B4CA84}"/>
              </a:ext>
            </a:extLst>
          </p:cNvPr>
          <p:cNvGrpSpPr/>
          <p:nvPr/>
        </p:nvGrpSpPr>
        <p:grpSpPr>
          <a:xfrm rot="5400000">
            <a:off x="3248411" y="4606077"/>
            <a:ext cx="1793409" cy="365665"/>
            <a:chOff x="3892549" y="1492247"/>
            <a:chExt cx="1345407" cy="222252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AF7190D4-01A9-A240-9507-982ADB4B4766}"/>
                </a:ext>
              </a:extLst>
            </p:cNvPr>
            <p:cNvSpPr/>
            <p:nvPr/>
          </p:nvSpPr>
          <p:spPr>
            <a:xfrm>
              <a:off x="3894931" y="1492247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59851F9-0D04-F140-8ECB-C0D9C5098603}"/>
                </a:ext>
              </a:extLst>
            </p:cNvPr>
            <p:cNvSpPr/>
            <p:nvPr/>
          </p:nvSpPr>
          <p:spPr>
            <a:xfrm rot="10800000">
              <a:off x="3892549" y="1600196"/>
              <a:ext cx="1343025" cy="114303"/>
            </a:xfrm>
            <a:custGeom>
              <a:avLst/>
              <a:gdLst>
                <a:gd name="connsiteX0" fmla="*/ 0 w 1343025"/>
                <a:gd name="connsiteY0" fmla="*/ 111128 h 114303"/>
                <a:gd name="connsiteX1" fmla="*/ 869950 w 1343025"/>
                <a:gd name="connsiteY1" fmla="*/ 3 h 114303"/>
                <a:gd name="connsiteX2" fmla="*/ 1343025 w 1343025"/>
                <a:gd name="connsiteY2" fmla="*/ 114303 h 114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43025" h="114303">
                  <a:moveTo>
                    <a:pt x="0" y="111128"/>
                  </a:moveTo>
                  <a:cubicBezTo>
                    <a:pt x="323056" y="55301"/>
                    <a:pt x="646113" y="-526"/>
                    <a:pt x="869950" y="3"/>
                  </a:cubicBezTo>
                  <a:cubicBezTo>
                    <a:pt x="1093788" y="532"/>
                    <a:pt x="1265767" y="111128"/>
                    <a:pt x="1343025" y="114303"/>
                  </a:cubicBezTo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10800000" rev="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04227AD3-B0DA-994E-9501-2528FCE34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811" y="1295696"/>
            <a:ext cx="3656648" cy="245046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C856991-320C-BD47-B9B0-76B83EFEA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811" y="3746158"/>
            <a:ext cx="5021052" cy="246315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F7B9456-4459-6A47-97ED-D709051FA8C3}"/>
              </a:ext>
            </a:extLst>
          </p:cNvPr>
          <p:cNvSpPr txBox="1"/>
          <p:nvPr/>
        </p:nvSpPr>
        <p:spPr>
          <a:xfrm>
            <a:off x="4193953" y="4025862"/>
            <a:ext cx="113170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i="1" dirty="0">
                <a:solidFill>
                  <a:srgbClr val="FF0000"/>
                </a:solidFill>
              </a:rPr>
              <a:t>W</a:t>
            </a:r>
            <a:r>
              <a:rPr lang="en-US" sz="1333" b="1" dirty="0">
                <a:solidFill>
                  <a:srgbClr val="FF0000"/>
                </a:solidFill>
              </a:rPr>
              <a:t> = 0.4 </a:t>
            </a:r>
            <a:r>
              <a:rPr lang="en-US" sz="1333" b="1" i="1" dirty="0">
                <a:solidFill>
                  <a:srgbClr val="FF0000"/>
                </a:solidFill>
              </a:rPr>
              <a:t>µ</a:t>
            </a:r>
            <a:r>
              <a:rPr lang="en-US" sz="1333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D14EA1-CA8C-8E4F-885D-417EE738DA98}"/>
              </a:ext>
            </a:extLst>
          </p:cNvPr>
          <p:cNvSpPr txBox="1"/>
          <p:nvPr/>
        </p:nvSpPr>
        <p:spPr>
          <a:xfrm>
            <a:off x="4823091" y="1514683"/>
            <a:ext cx="1530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i="1" dirty="0"/>
              <a:t>ρ</a:t>
            </a:r>
            <a:r>
              <a:rPr lang="en-US" sz="1600" b="1" dirty="0"/>
              <a:t> = 1.2 g/cm</a:t>
            </a:r>
            <a:r>
              <a:rPr lang="en-US" sz="1600" b="1" baseline="30000" dirty="0"/>
              <a:t>3</a:t>
            </a:r>
            <a:endParaRPr lang="en-US" sz="16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093AC19-EAA3-F745-B181-1F74185FC7AA}"/>
              </a:ext>
            </a:extLst>
          </p:cNvPr>
          <p:cNvSpPr txBox="1"/>
          <p:nvPr/>
        </p:nvSpPr>
        <p:spPr>
          <a:xfrm>
            <a:off x="985130" y="3450200"/>
            <a:ext cx="1306134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R</a:t>
            </a:r>
            <a:r>
              <a:rPr lang="en-US" sz="1600" b="1" dirty="0">
                <a:solidFill>
                  <a:srgbClr val="FF0000"/>
                </a:solidFill>
              </a:rPr>
              <a:t> = 1.0mm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3ACBF2-278A-E043-B042-FB2BDEDB52BC}"/>
              </a:ext>
            </a:extLst>
          </p:cNvPr>
          <p:cNvSpPr txBox="1"/>
          <p:nvPr/>
        </p:nvSpPr>
        <p:spPr>
          <a:xfrm>
            <a:off x="4854809" y="3256857"/>
            <a:ext cx="119209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i="1" dirty="0">
                <a:solidFill>
                  <a:srgbClr val="FF0000"/>
                </a:solidFill>
              </a:rPr>
              <a:t>W</a:t>
            </a:r>
            <a:r>
              <a:rPr lang="en-US" sz="1333" b="1" dirty="0">
                <a:solidFill>
                  <a:srgbClr val="FF0000"/>
                </a:solidFill>
              </a:rPr>
              <a:t> = 1.5 </a:t>
            </a:r>
            <a:r>
              <a:rPr lang="en-US" sz="1333" b="1" i="1" dirty="0">
                <a:solidFill>
                  <a:srgbClr val="FF0000"/>
                </a:solidFill>
              </a:rPr>
              <a:t>µ</a:t>
            </a:r>
            <a:r>
              <a:rPr lang="en-US" sz="1333" b="1" dirty="0">
                <a:solidFill>
                  <a:srgbClr val="FF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9379936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46FE89-8E70-D842-8C2A-559ABBEB6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560832"/>
            <a:ext cx="8128159" cy="329184"/>
          </a:xfrm>
        </p:spPr>
        <p:txBody>
          <a:bodyPr/>
          <a:lstStyle/>
          <a:p>
            <a:r>
              <a:rPr lang="en-US" dirty="0"/>
              <a:t>In reality, 2PP will require layered spokes, but the produced profile is still the desired shape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D061302-885F-8344-8962-6DE5EDFF1D40}"/>
              </a:ext>
            </a:extLst>
          </p:cNvPr>
          <p:cNvSpPr/>
          <p:nvPr/>
        </p:nvSpPr>
        <p:spPr>
          <a:xfrm>
            <a:off x="2308193" y="2051189"/>
            <a:ext cx="3656648" cy="365664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4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16090E-1E35-6A4A-A424-ED755DA10F7B}"/>
              </a:ext>
            </a:extLst>
          </p:cNvPr>
          <p:cNvGrpSpPr/>
          <p:nvPr/>
        </p:nvGrpSpPr>
        <p:grpSpPr>
          <a:xfrm>
            <a:off x="2298290" y="3609787"/>
            <a:ext cx="1852548" cy="517520"/>
            <a:chOff x="3877113" y="2468126"/>
            <a:chExt cx="1389773" cy="38824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1EDBFC-FBA3-094A-91AE-107857CA2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113" y="2468126"/>
              <a:ext cx="1389773" cy="20724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27D0B95-2B6C-044A-A965-0AB92C4D9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877113" y="2649120"/>
              <a:ext cx="1389773" cy="207247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7B3301-F8C9-534E-B3BF-CD2CE060AA2D}"/>
              </a:ext>
            </a:extLst>
          </p:cNvPr>
          <p:cNvGrpSpPr/>
          <p:nvPr/>
        </p:nvGrpSpPr>
        <p:grpSpPr>
          <a:xfrm rot="5400000">
            <a:off x="3211412" y="2693308"/>
            <a:ext cx="1852548" cy="517520"/>
            <a:chOff x="3877113" y="2468126"/>
            <a:chExt cx="1389773" cy="38824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AE0FB80-268A-CC41-8122-F8859DDA1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113" y="2468126"/>
              <a:ext cx="1389773" cy="20724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FEE26E9-E087-4B4B-9AE5-10614C05A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877113" y="2649120"/>
              <a:ext cx="1389773" cy="20724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5F8972A-2B72-3545-B456-9D9C5B3584E3}"/>
              </a:ext>
            </a:extLst>
          </p:cNvPr>
          <p:cNvGrpSpPr/>
          <p:nvPr/>
        </p:nvGrpSpPr>
        <p:grpSpPr>
          <a:xfrm rot="10800000">
            <a:off x="4127313" y="3609787"/>
            <a:ext cx="1852548" cy="517520"/>
            <a:chOff x="3877113" y="2468126"/>
            <a:chExt cx="1389773" cy="38824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C7CBB84-1BA6-9747-8F65-7BCDC15A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113" y="2468126"/>
              <a:ext cx="1389773" cy="20724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1AD1BE4-E714-1747-BD27-A8A97591D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877113" y="2649120"/>
              <a:ext cx="1389773" cy="20724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D9623A-D83D-AE43-994E-05A4C529436D}"/>
              </a:ext>
            </a:extLst>
          </p:cNvPr>
          <p:cNvGrpSpPr/>
          <p:nvPr/>
        </p:nvGrpSpPr>
        <p:grpSpPr>
          <a:xfrm rot="16200000">
            <a:off x="3214475" y="4548948"/>
            <a:ext cx="1852548" cy="517520"/>
            <a:chOff x="3877113" y="2468126"/>
            <a:chExt cx="1389773" cy="38824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49CF61B-B0CB-A74A-93B0-8082CF272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7113" y="2468126"/>
              <a:ext cx="1389773" cy="207247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89FDA4F-77AF-9140-AB09-3B54EEEB3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877113" y="2649120"/>
              <a:ext cx="1389773" cy="207247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3A58EAD-BAF3-4142-A325-AA5EF497D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811" y="1295696"/>
            <a:ext cx="3656648" cy="2431416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F64C18-8ECD-8249-800C-5869F9A4DEE0}"/>
              </a:ext>
            </a:extLst>
          </p:cNvPr>
          <p:cNvCxnSpPr/>
          <p:nvPr/>
        </p:nvCxnSpPr>
        <p:spPr>
          <a:xfrm>
            <a:off x="2308193" y="3871049"/>
            <a:ext cx="3656648" cy="0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A783BC9-E0D2-8C45-B9CE-09E0672D40F2}"/>
              </a:ext>
            </a:extLst>
          </p:cNvPr>
          <p:cNvCxnSpPr/>
          <p:nvPr/>
        </p:nvCxnSpPr>
        <p:spPr>
          <a:xfrm>
            <a:off x="4140749" y="2046572"/>
            <a:ext cx="0" cy="3656648"/>
          </a:xfrm>
          <a:prstGeom prst="lin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DB9EEA5-8620-134F-B282-8EDAC93ACB55}"/>
              </a:ext>
            </a:extLst>
          </p:cNvPr>
          <p:cNvCxnSpPr/>
          <p:nvPr/>
        </p:nvCxnSpPr>
        <p:spPr>
          <a:xfrm>
            <a:off x="4207945" y="3656517"/>
            <a:ext cx="0" cy="182832"/>
          </a:xfrm>
          <a:prstGeom prst="straightConnector1">
            <a:avLst/>
          </a:prstGeom>
          <a:ln w="0">
            <a:solidFill>
              <a:srgbClr val="FF0000"/>
            </a:solidFill>
            <a:headEnd type="non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8A462FB-4282-4647-864D-E2F74991412B}"/>
              </a:ext>
            </a:extLst>
          </p:cNvPr>
          <p:cNvCxnSpPr/>
          <p:nvPr/>
        </p:nvCxnSpPr>
        <p:spPr>
          <a:xfrm>
            <a:off x="4207945" y="3887994"/>
            <a:ext cx="0" cy="182832"/>
          </a:xfrm>
          <a:prstGeom prst="straightConnector1">
            <a:avLst/>
          </a:prstGeom>
          <a:ln w="0">
            <a:solidFill>
              <a:srgbClr val="FF0000"/>
            </a:solidFill>
            <a:headEnd type="triangl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6F3E167-1A51-C849-B61E-DE9FBFBD7908}"/>
              </a:ext>
            </a:extLst>
          </p:cNvPr>
          <p:cNvCxnSpPr/>
          <p:nvPr/>
        </p:nvCxnSpPr>
        <p:spPr>
          <a:xfrm flipH="1">
            <a:off x="4192313" y="1808377"/>
            <a:ext cx="627021" cy="41757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C778B8C-A0FD-D940-92BC-A6EAD46F0D29}"/>
              </a:ext>
            </a:extLst>
          </p:cNvPr>
          <p:cNvCxnSpPr/>
          <p:nvPr/>
        </p:nvCxnSpPr>
        <p:spPr>
          <a:xfrm>
            <a:off x="5292454" y="3439940"/>
            <a:ext cx="0" cy="182832"/>
          </a:xfrm>
          <a:prstGeom prst="straightConnector1">
            <a:avLst/>
          </a:prstGeom>
          <a:ln w="0">
            <a:solidFill>
              <a:srgbClr val="FF0000"/>
            </a:solidFill>
            <a:headEnd type="non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C7F1375-E7FF-2845-84DA-12B19C6FCD89}"/>
              </a:ext>
            </a:extLst>
          </p:cNvPr>
          <p:cNvCxnSpPr/>
          <p:nvPr/>
        </p:nvCxnSpPr>
        <p:spPr>
          <a:xfrm>
            <a:off x="5292454" y="4102899"/>
            <a:ext cx="0" cy="182832"/>
          </a:xfrm>
          <a:prstGeom prst="straightConnector1">
            <a:avLst/>
          </a:prstGeom>
          <a:ln w="0">
            <a:solidFill>
              <a:srgbClr val="FF0000"/>
            </a:solidFill>
            <a:headEnd type="triangl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76DC7E50-AE4A-594A-B983-14B93B0BB0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811" y="3746158"/>
            <a:ext cx="5021796" cy="244457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7B0F9E8-CD2D-A34C-8D8B-A93635E607E9}"/>
              </a:ext>
            </a:extLst>
          </p:cNvPr>
          <p:cNvSpPr txBox="1"/>
          <p:nvPr/>
        </p:nvSpPr>
        <p:spPr>
          <a:xfrm>
            <a:off x="229165" y="4963943"/>
            <a:ext cx="27598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This is very much NOT to scale. If we want 1.5 </a:t>
            </a:r>
            <a:r>
              <a:rPr lang="en-US" sz="1400" b="1" i="1" dirty="0"/>
              <a:t>µ</a:t>
            </a:r>
            <a:r>
              <a:rPr lang="en-US" sz="1400" b="1" dirty="0"/>
              <a:t>m max thickness, and the minimum thickness is 0.4 </a:t>
            </a:r>
            <a:r>
              <a:rPr lang="en-US" sz="1400" b="1" i="1" dirty="0"/>
              <a:t>µ</a:t>
            </a:r>
            <a:r>
              <a:rPr lang="en-US" sz="1400" b="1" dirty="0"/>
              <a:t>m, we can only stack four wires and then we have at 1.6 </a:t>
            </a:r>
            <a:r>
              <a:rPr lang="en-US" sz="1400" b="1" i="1" dirty="0"/>
              <a:t>µ</a:t>
            </a:r>
            <a:r>
              <a:rPr lang="en-US" sz="1400" b="1" dirty="0"/>
              <a:t>m thickness.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4215025-D8C7-3745-85E3-B4340AD6D116}"/>
              </a:ext>
            </a:extLst>
          </p:cNvPr>
          <p:cNvSpPr txBox="1"/>
          <p:nvPr/>
        </p:nvSpPr>
        <p:spPr>
          <a:xfrm>
            <a:off x="4209643" y="4071117"/>
            <a:ext cx="113170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i="1" dirty="0">
                <a:solidFill>
                  <a:srgbClr val="FF0000"/>
                </a:solidFill>
              </a:rPr>
              <a:t>W</a:t>
            </a:r>
            <a:r>
              <a:rPr lang="en-US" sz="1333" b="1" dirty="0">
                <a:solidFill>
                  <a:srgbClr val="FF0000"/>
                </a:solidFill>
              </a:rPr>
              <a:t> = 0.4 </a:t>
            </a:r>
            <a:r>
              <a:rPr lang="en-US" sz="1333" b="1" i="1" dirty="0">
                <a:solidFill>
                  <a:srgbClr val="FF0000"/>
                </a:solidFill>
              </a:rPr>
              <a:t>µ</a:t>
            </a:r>
            <a:r>
              <a:rPr lang="en-US" sz="1333" b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717FE3-2187-1A44-A2DD-65A4CF0D3616}"/>
              </a:ext>
            </a:extLst>
          </p:cNvPr>
          <p:cNvSpPr txBox="1"/>
          <p:nvPr/>
        </p:nvSpPr>
        <p:spPr>
          <a:xfrm>
            <a:off x="4739888" y="1514683"/>
            <a:ext cx="1530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i="1" dirty="0"/>
              <a:t>ρ</a:t>
            </a:r>
            <a:r>
              <a:rPr lang="en-US" sz="1600" b="1" dirty="0"/>
              <a:t> = 1.2 g/cm</a:t>
            </a:r>
            <a:r>
              <a:rPr lang="en-US" sz="1600" b="1" baseline="30000" dirty="0"/>
              <a:t>3</a:t>
            </a:r>
            <a:endParaRPr lang="en-US" sz="16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FE99106-5CAD-A94E-941C-63C19B1408C3}"/>
              </a:ext>
            </a:extLst>
          </p:cNvPr>
          <p:cNvSpPr txBox="1"/>
          <p:nvPr/>
        </p:nvSpPr>
        <p:spPr>
          <a:xfrm>
            <a:off x="985130" y="3450200"/>
            <a:ext cx="1306134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R</a:t>
            </a:r>
            <a:r>
              <a:rPr lang="en-US" sz="1600" b="1" dirty="0">
                <a:solidFill>
                  <a:srgbClr val="FF0000"/>
                </a:solidFill>
              </a:rPr>
              <a:t> = 1.0mm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19FC27-D4A1-1B48-884B-83963C883607}"/>
              </a:ext>
            </a:extLst>
          </p:cNvPr>
          <p:cNvSpPr txBox="1"/>
          <p:nvPr/>
        </p:nvSpPr>
        <p:spPr>
          <a:xfrm>
            <a:off x="4862147" y="3283463"/>
            <a:ext cx="1192094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 b="1" i="1" dirty="0">
                <a:solidFill>
                  <a:srgbClr val="FF0000"/>
                </a:solidFill>
              </a:rPr>
              <a:t>W</a:t>
            </a:r>
            <a:r>
              <a:rPr lang="en-US" sz="1333" b="1" dirty="0">
                <a:solidFill>
                  <a:srgbClr val="FF0000"/>
                </a:solidFill>
              </a:rPr>
              <a:t> = 1.5 </a:t>
            </a:r>
            <a:r>
              <a:rPr lang="en-US" sz="1333" b="1" i="1" dirty="0">
                <a:solidFill>
                  <a:srgbClr val="FF0000"/>
                </a:solidFill>
              </a:rPr>
              <a:t>µ</a:t>
            </a:r>
            <a:r>
              <a:rPr lang="en-US" sz="1333" b="1" dirty="0">
                <a:solidFill>
                  <a:srgbClr val="FF0000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0282998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46FE89-8E70-D842-8C2A-559ABBEB6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1" y="560832"/>
            <a:ext cx="6942427" cy="329184"/>
          </a:xfrm>
        </p:spPr>
        <p:txBody>
          <a:bodyPr/>
          <a:lstStyle/>
          <a:p>
            <a:r>
              <a:rPr lang="en-US" dirty="0"/>
              <a:t>Layering the pinwheel design in a rotating fashion could improve radial uniformity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31880623-5B81-614E-A48A-FB0E2CF24632}"/>
              </a:ext>
            </a:extLst>
          </p:cNvPr>
          <p:cNvCxnSpPr>
            <a:cxnSpLocks/>
          </p:cNvCxnSpPr>
          <p:nvPr/>
        </p:nvCxnSpPr>
        <p:spPr>
          <a:xfrm>
            <a:off x="819150" y="5243414"/>
            <a:ext cx="10626835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777E1CC-BA42-5947-BE83-497BD185E615}"/>
              </a:ext>
            </a:extLst>
          </p:cNvPr>
          <p:cNvCxnSpPr>
            <a:cxnSpLocks/>
          </p:cNvCxnSpPr>
          <p:nvPr/>
        </p:nvCxnSpPr>
        <p:spPr>
          <a:xfrm flipV="1">
            <a:off x="817371" y="1642855"/>
            <a:ext cx="0" cy="3606089"/>
          </a:xfrm>
          <a:prstGeom prst="straightConnector1">
            <a:avLst/>
          </a:prstGeom>
          <a:ln w="31750">
            <a:solidFill>
              <a:schemeClr val="tx1"/>
            </a:solidFill>
            <a:headEnd type="none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3A65D6D8-0D46-5A43-BF55-792CFC767A89}"/>
              </a:ext>
            </a:extLst>
          </p:cNvPr>
          <p:cNvCxnSpPr>
            <a:cxnSpLocks/>
          </p:cNvCxnSpPr>
          <p:nvPr/>
        </p:nvCxnSpPr>
        <p:spPr>
          <a:xfrm>
            <a:off x="815593" y="5232356"/>
            <a:ext cx="851141" cy="953880"/>
          </a:xfrm>
          <a:prstGeom prst="straightConnector1">
            <a:avLst/>
          </a:prstGeom>
          <a:ln w="38100">
            <a:solidFill>
              <a:schemeClr val="tx1"/>
            </a:solidFill>
            <a:headEnd type="none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E65DA86-096E-9C4B-ACE5-480DF356040B}"/>
              </a:ext>
            </a:extLst>
          </p:cNvPr>
          <p:cNvGrpSpPr/>
          <p:nvPr/>
        </p:nvGrpSpPr>
        <p:grpSpPr>
          <a:xfrm>
            <a:off x="977998" y="1631797"/>
            <a:ext cx="5817876" cy="3381419"/>
            <a:chOff x="232889" y="1048687"/>
            <a:chExt cx="4750866" cy="276126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AA41BBB1-724C-5C46-B3B8-CE2248C46186}"/>
                </a:ext>
              </a:extLst>
            </p:cNvPr>
            <p:cNvGrpSpPr/>
            <p:nvPr/>
          </p:nvGrpSpPr>
          <p:grpSpPr>
            <a:xfrm>
              <a:off x="3476630" y="1048687"/>
              <a:ext cx="1507122" cy="2761260"/>
              <a:chOff x="1953683" y="4051308"/>
              <a:chExt cx="1507122" cy="2761260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E4B31225-ECBE-4246-B3A0-3BD10B7A7EB1}"/>
                  </a:ext>
                </a:extLst>
              </p:cNvPr>
              <p:cNvSpPr/>
              <p:nvPr/>
            </p:nvSpPr>
            <p:spPr>
              <a:xfrm>
                <a:off x="2075603" y="4060338"/>
                <a:ext cx="1385202" cy="2743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64"/>
              </a:p>
            </p:txBody>
          </p:sp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F86FDEC2-5EB5-7840-9066-6551EC573E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3683" y="4051308"/>
                <a:ext cx="1385202" cy="2761260"/>
              </a:xfrm>
              <a:prstGeom prst="rect">
                <a:avLst/>
              </a:prstGeom>
            </p:spPr>
          </p:pic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2578F08-021D-8340-941A-6D25260C9768}"/>
                </a:ext>
              </a:extLst>
            </p:cNvPr>
            <p:cNvGrpSpPr/>
            <p:nvPr/>
          </p:nvGrpSpPr>
          <p:grpSpPr>
            <a:xfrm>
              <a:off x="2670470" y="1048687"/>
              <a:ext cx="1498761" cy="2761260"/>
              <a:chOff x="5093652" y="4051308"/>
              <a:chExt cx="1498761" cy="2761260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9AC8782-0251-0B44-AAFB-09D82F76215A}"/>
                  </a:ext>
                </a:extLst>
              </p:cNvPr>
              <p:cNvSpPr/>
              <p:nvPr/>
            </p:nvSpPr>
            <p:spPr>
              <a:xfrm>
                <a:off x="5207211" y="4060338"/>
                <a:ext cx="1385202" cy="2743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64"/>
              </a:p>
            </p:txBody>
          </p:sp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BBB1CF77-A8A9-B943-AB87-E6772B6032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3652" y="4051308"/>
                <a:ext cx="1385202" cy="2761260"/>
              </a:xfrm>
              <a:prstGeom prst="rect">
                <a:avLst/>
              </a:prstGeom>
            </p:spPr>
          </p:pic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BD3306CB-05EB-9046-8F41-FE68846C4A00}"/>
                </a:ext>
              </a:extLst>
            </p:cNvPr>
            <p:cNvGrpSpPr/>
            <p:nvPr/>
          </p:nvGrpSpPr>
          <p:grpSpPr>
            <a:xfrm>
              <a:off x="1855949" y="1048687"/>
              <a:ext cx="1507122" cy="2761260"/>
              <a:chOff x="1953683" y="4051308"/>
              <a:chExt cx="1507122" cy="2761260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0953E0E9-1856-3843-B3DF-1C39FABBA122}"/>
                  </a:ext>
                </a:extLst>
              </p:cNvPr>
              <p:cNvSpPr/>
              <p:nvPr/>
            </p:nvSpPr>
            <p:spPr>
              <a:xfrm>
                <a:off x="2075603" y="4060338"/>
                <a:ext cx="1385202" cy="2743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64"/>
              </a:p>
            </p:txBody>
          </p:sp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F564FC63-D0C6-304A-8660-A88A324F4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3683" y="4051308"/>
                <a:ext cx="1385202" cy="2761260"/>
              </a:xfrm>
              <a:prstGeom prst="rect">
                <a:avLst/>
              </a:prstGeom>
            </p:spPr>
          </p:pic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38F323CF-F1C6-1341-916C-B1DE6452E6B4}"/>
                </a:ext>
              </a:extLst>
            </p:cNvPr>
            <p:cNvGrpSpPr/>
            <p:nvPr/>
          </p:nvGrpSpPr>
          <p:grpSpPr>
            <a:xfrm>
              <a:off x="1047410" y="1048687"/>
              <a:ext cx="1498761" cy="2761260"/>
              <a:chOff x="5093652" y="4051308"/>
              <a:chExt cx="1498761" cy="2761260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5D11CBF4-B173-9342-8E91-0A4CDC2305A5}"/>
                  </a:ext>
                </a:extLst>
              </p:cNvPr>
              <p:cNvSpPr/>
              <p:nvPr/>
            </p:nvSpPr>
            <p:spPr>
              <a:xfrm>
                <a:off x="5207211" y="4060338"/>
                <a:ext cx="1385202" cy="2743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64"/>
              </a:p>
            </p:txBody>
          </p:sp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E642D2E2-9A59-1649-948D-EAD8D33D87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93652" y="4051308"/>
                <a:ext cx="1385202" cy="2761260"/>
              </a:xfrm>
              <a:prstGeom prst="rect">
                <a:avLst/>
              </a:prstGeom>
            </p:spPr>
          </p:pic>
        </p:grpSp>
        <p:sp>
          <p:nvSpPr>
            <p:cNvPr id="74" name="Can 73">
              <a:extLst>
                <a:ext uri="{FF2B5EF4-FFF2-40B4-BE49-F238E27FC236}">
                  <a16:creationId xmlns:a16="http://schemas.microsoft.com/office/drawing/2014/main" id="{82024218-2706-4544-BA74-F23C935B192E}"/>
                </a:ext>
              </a:extLst>
            </p:cNvPr>
            <p:cNvSpPr/>
            <p:nvPr/>
          </p:nvSpPr>
          <p:spPr>
            <a:xfrm rot="16200000">
              <a:off x="1232151" y="53886"/>
              <a:ext cx="2752344" cy="4750864"/>
            </a:xfrm>
            <a:prstGeom prst="can">
              <a:avLst>
                <a:gd name="adj" fmla="val 50000"/>
              </a:avLst>
            </a:prstGeom>
            <a:solidFill>
              <a:schemeClr val="bg1">
                <a:lumMod val="65000"/>
                <a:alpha val="6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963D8A80-E6F8-3643-AFEB-ABDE34F65176}"/>
                </a:ext>
              </a:extLst>
            </p:cNvPr>
            <p:cNvGrpSpPr/>
            <p:nvPr/>
          </p:nvGrpSpPr>
          <p:grpSpPr>
            <a:xfrm>
              <a:off x="232889" y="1048687"/>
              <a:ext cx="1507122" cy="2761260"/>
              <a:chOff x="1953683" y="4051308"/>
              <a:chExt cx="1507122" cy="2761260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D207E964-BC61-734C-8F64-0AED71F0B375}"/>
                  </a:ext>
                </a:extLst>
              </p:cNvPr>
              <p:cNvSpPr/>
              <p:nvPr/>
            </p:nvSpPr>
            <p:spPr>
              <a:xfrm>
                <a:off x="2075603" y="4060338"/>
                <a:ext cx="1385202" cy="2743200"/>
              </a:xfrm>
              <a:prstGeom prst="ellipse">
                <a:avLst/>
              </a:prstGeom>
              <a:solidFill>
                <a:srgbClr val="CBCBCB"/>
              </a:solidFill>
              <a:ln>
                <a:solidFill>
                  <a:schemeClr val="tx1"/>
                </a:solidFill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264"/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22B0FEB9-3A1D-E241-9C7C-FD176D8911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53683" y="4051308"/>
                <a:ext cx="1385202" cy="2761260"/>
              </a:xfrm>
              <a:prstGeom prst="rect">
                <a:avLst/>
              </a:prstGeom>
            </p:spPr>
          </p:pic>
        </p:grp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F3DD697-DF8E-1549-BE29-44CC53702DDB}"/>
              </a:ext>
            </a:extLst>
          </p:cNvPr>
          <p:cNvGrpSpPr/>
          <p:nvPr/>
        </p:nvGrpSpPr>
        <p:grpSpPr>
          <a:xfrm>
            <a:off x="7305780" y="1631797"/>
            <a:ext cx="4140205" cy="3359304"/>
            <a:chOff x="947531" y="4009752"/>
            <a:chExt cx="3380883" cy="2743200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EE2D385-66A7-274D-A107-1A9DCCF4797D}"/>
                </a:ext>
              </a:extLst>
            </p:cNvPr>
            <p:cNvSpPr/>
            <p:nvPr/>
          </p:nvSpPr>
          <p:spPr>
            <a:xfrm>
              <a:off x="947531" y="4009752"/>
              <a:ext cx="128079" cy="2743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9ECEECA-FE24-9D4E-AA46-C9AEF14E4346}"/>
                </a:ext>
              </a:extLst>
            </p:cNvPr>
            <p:cNvSpPr/>
            <p:nvPr/>
          </p:nvSpPr>
          <p:spPr>
            <a:xfrm>
              <a:off x="1771115" y="4009752"/>
              <a:ext cx="128079" cy="2743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731D3286-33E6-B14B-A648-9C5652ABB4CA}"/>
                </a:ext>
              </a:extLst>
            </p:cNvPr>
            <p:cNvSpPr/>
            <p:nvPr/>
          </p:nvSpPr>
          <p:spPr>
            <a:xfrm>
              <a:off x="2569225" y="4009752"/>
              <a:ext cx="128079" cy="2743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787FCE2A-8E01-0342-9F09-B8972BE38BE6}"/>
                </a:ext>
              </a:extLst>
            </p:cNvPr>
            <p:cNvSpPr/>
            <p:nvPr/>
          </p:nvSpPr>
          <p:spPr>
            <a:xfrm>
              <a:off x="3394175" y="4009752"/>
              <a:ext cx="128079" cy="2743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F42BF69-D871-9A4E-AE40-BDCE9F1F9F96}"/>
                </a:ext>
              </a:extLst>
            </p:cNvPr>
            <p:cNvSpPr/>
            <p:nvPr/>
          </p:nvSpPr>
          <p:spPr>
            <a:xfrm>
              <a:off x="4200335" y="4009752"/>
              <a:ext cx="128079" cy="27432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91D950D-D234-2043-926D-F439FB29E1DE}"/>
                </a:ext>
              </a:extLst>
            </p:cNvPr>
            <p:cNvSpPr/>
            <p:nvPr/>
          </p:nvSpPr>
          <p:spPr>
            <a:xfrm>
              <a:off x="950435" y="4009752"/>
              <a:ext cx="3377979" cy="2743200"/>
            </a:xfrm>
            <a:prstGeom prst="rect">
              <a:avLst/>
            </a:prstGeom>
            <a:solidFill>
              <a:schemeClr val="bg1">
                <a:lumMod val="50000"/>
                <a:alpha val="50000"/>
              </a:schemeClr>
            </a:solidFill>
            <a:ln w="127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264"/>
            </a:p>
          </p:txBody>
        </p:sp>
      </p:grpSp>
    </p:spTree>
    <p:extLst>
      <p:ext uri="{BB962C8B-B14F-4D97-AF65-F5344CB8AC3E}">
        <p14:creationId xmlns:p14="http://schemas.microsoft.com/office/powerpoint/2010/main" val="4198370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2D6200-AA2E-A348-9CDD-963DC47F2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Conventional, radio-frequency accelerators are key scientific tools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CF901-7624-F249-A864-B0165C72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29303" y="6011186"/>
            <a:ext cx="3550081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http://www-</a:t>
            </a:r>
            <a:r>
              <a:rPr lang="en-US" dirty="0" err="1"/>
              <a:t>group.slac.stanford.edu</a:t>
            </a:r>
            <a:r>
              <a:rPr lang="en-US" dirty="0"/>
              <a:t>/com/images/gallery/general-</a:t>
            </a:r>
            <a:r>
              <a:rPr lang="en-US" dirty="0" err="1"/>
              <a:t>lab.htm</a:t>
            </a:r>
            <a:endParaRPr lang="en-US" dirty="0"/>
          </a:p>
        </p:txBody>
      </p:sp>
      <p:pic>
        <p:nvPicPr>
          <p:cNvPr id="7" name="Picture 4" descr="https://www.lsstcorp.org/sites/default/files/slac-aerial.jpg">
            <a:extLst>
              <a:ext uri="{FF2B5EF4-FFF2-40B4-BE49-F238E27FC236}">
                <a16:creationId xmlns:a16="http://schemas.microsoft.com/office/drawing/2014/main" id="{1CC4DA5E-E8CC-AD43-B256-531569A1B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318" y="1415002"/>
            <a:ext cx="7671650" cy="425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B480D2-F7C3-084F-B8FC-59DEB84D182B}"/>
              </a:ext>
            </a:extLst>
          </p:cNvPr>
          <p:cNvSpPr txBox="1"/>
          <p:nvPr/>
        </p:nvSpPr>
        <p:spPr>
          <a:xfrm>
            <a:off x="2312318" y="1528213"/>
            <a:ext cx="10754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</a:rPr>
              <a:t>SLAC</a:t>
            </a:r>
            <a:endParaRPr lang="en-US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83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2D6200-AA2E-A348-9CDD-963DC47F2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Conventional, radio-frequency accelerators are key scientific tools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CF901-7624-F249-A864-B0165C72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29303" y="6011186"/>
            <a:ext cx="3550081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http://www-</a:t>
            </a:r>
            <a:r>
              <a:rPr lang="en-US" dirty="0" err="1"/>
              <a:t>group.slac.stanford.edu</a:t>
            </a:r>
            <a:r>
              <a:rPr lang="en-US" dirty="0"/>
              <a:t>/com/images/gallery/general-</a:t>
            </a:r>
            <a:r>
              <a:rPr lang="en-US" dirty="0" err="1"/>
              <a:t>lab.htm</a:t>
            </a:r>
            <a:endParaRPr lang="en-US" dirty="0"/>
          </a:p>
        </p:txBody>
      </p:sp>
      <p:pic>
        <p:nvPicPr>
          <p:cNvPr id="7" name="Picture 4" descr="https://www.lsstcorp.org/sites/default/files/slac-aerial.jpg">
            <a:extLst>
              <a:ext uri="{FF2B5EF4-FFF2-40B4-BE49-F238E27FC236}">
                <a16:creationId xmlns:a16="http://schemas.microsoft.com/office/drawing/2014/main" id="{1CC4DA5E-E8CC-AD43-B256-531569A1B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318" y="1415002"/>
            <a:ext cx="7671650" cy="425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B480D2-F7C3-084F-B8FC-59DEB84D182B}"/>
              </a:ext>
            </a:extLst>
          </p:cNvPr>
          <p:cNvSpPr txBox="1"/>
          <p:nvPr/>
        </p:nvSpPr>
        <p:spPr>
          <a:xfrm>
            <a:off x="2312318" y="1528213"/>
            <a:ext cx="10754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</a:rPr>
              <a:t>SLAC</a:t>
            </a:r>
            <a:endParaRPr lang="en-US" sz="2200" b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48C342C-323F-344A-ACC0-1D302FD381C4}"/>
              </a:ext>
            </a:extLst>
          </p:cNvPr>
          <p:cNvCxnSpPr>
            <a:cxnSpLocks/>
          </p:cNvCxnSpPr>
          <p:nvPr/>
        </p:nvCxnSpPr>
        <p:spPr>
          <a:xfrm flipV="1">
            <a:off x="5869577" y="1889760"/>
            <a:ext cx="3257006" cy="1724298"/>
          </a:xfrm>
          <a:prstGeom prst="straightConnector1">
            <a:avLst/>
          </a:prstGeom>
          <a:ln w="57150">
            <a:solidFill>
              <a:srgbClr val="FFC000"/>
            </a:solidFill>
            <a:headEnd type="stealth" w="lg" len="lg"/>
            <a:tailEnd type="stealth" w="lg" len="lg"/>
          </a:ln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C59567C6-E1DD-064C-8F7B-A436E2716149}"/>
              </a:ext>
            </a:extLst>
          </p:cNvPr>
          <p:cNvSpPr/>
          <p:nvPr/>
        </p:nvSpPr>
        <p:spPr>
          <a:xfrm>
            <a:off x="8791303" y="2220686"/>
            <a:ext cx="670560" cy="3048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C000"/>
                </a:solidFill>
              </a:rPr>
              <a:t>3 km</a:t>
            </a:r>
          </a:p>
        </p:txBody>
      </p:sp>
    </p:spTree>
    <p:extLst>
      <p:ext uri="{BB962C8B-B14F-4D97-AF65-F5344CB8AC3E}">
        <p14:creationId xmlns:p14="http://schemas.microsoft.com/office/powerpoint/2010/main" val="58731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2D6200-AA2E-A348-9CDD-963DC47F2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Advanced x-ray sources also rely on kilometer-scale electron accelerators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CF901-7624-F249-A864-B0165C72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29303" y="6011186"/>
            <a:ext cx="3550081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http://www-</a:t>
            </a:r>
            <a:r>
              <a:rPr lang="en-US" dirty="0" err="1"/>
              <a:t>group.slac.stanford.edu</a:t>
            </a:r>
            <a:r>
              <a:rPr lang="en-US" dirty="0"/>
              <a:t>/com/images/gallery/general-</a:t>
            </a:r>
            <a:r>
              <a:rPr lang="en-US" dirty="0" err="1"/>
              <a:t>lab.htm</a:t>
            </a:r>
            <a:endParaRPr lang="en-US" dirty="0"/>
          </a:p>
        </p:txBody>
      </p:sp>
      <p:pic>
        <p:nvPicPr>
          <p:cNvPr id="7" name="Picture 4" descr="https://www.lsstcorp.org/sites/default/files/slac-aerial.jpg">
            <a:extLst>
              <a:ext uri="{FF2B5EF4-FFF2-40B4-BE49-F238E27FC236}">
                <a16:creationId xmlns:a16="http://schemas.microsoft.com/office/drawing/2014/main" id="{1CC4DA5E-E8CC-AD43-B256-531569A1B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318" y="1415002"/>
            <a:ext cx="7671650" cy="425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B480D2-F7C3-084F-B8FC-59DEB84D182B}"/>
              </a:ext>
            </a:extLst>
          </p:cNvPr>
          <p:cNvSpPr txBox="1"/>
          <p:nvPr/>
        </p:nvSpPr>
        <p:spPr>
          <a:xfrm>
            <a:off x="2312318" y="1528213"/>
            <a:ext cx="10754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</a:rPr>
              <a:t>SLAC</a:t>
            </a:r>
            <a:endParaRPr lang="en-US" sz="2200" b="1" dirty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0D061EE-648C-0D4D-842C-5EAF27C49B34}"/>
              </a:ext>
            </a:extLst>
          </p:cNvPr>
          <p:cNvCxnSpPr>
            <a:cxnSpLocks/>
          </p:cNvCxnSpPr>
          <p:nvPr/>
        </p:nvCxnSpPr>
        <p:spPr>
          <a:xfrm flipV="1">
            <a:off x="5869577" y="2464526"/>
            <a:ext cx="2159726" cy="1149533"/>
          </a:xfrm>
          <a:prstGeom prst="straightConnector1">
            <a:avLst/>
          </a:prstGeom>
          <a:ln w="57150">
            <a:solidFill>
              <a:srgbClr val="FF2F92"/>
            </a:solidFill>
            <a:headEnd type="stealth" w="lg" len="lg"/>
            <a:tailEnd type="stealth" w="lg" len="lg"/>
          </a:ln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9AC5334E-9C88-2743-8A46-99E1ACFA5EB6}"/>
              </a:ext>
            </a:extLst>
          </p:cNvPr>
          <p:cNvSpPr/>
          <p:nvPr/>
        </p:nvSpPr>
        <p:spPr>
          <a:xfrm>
            <a:off x="5759132" y="2993401"/>
            <a:ext cx="670560" cy="3048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2F92"/>
                </a:solidFill>
              </a:rPr>
              <a:t>1 km</a:t>
            </a:r>
          </a:p>
        </p:txBody>
      </p:sp>
    </p:spTree>
    <p:extLst>
      <p:ext uri="{BB962C8B-B14F-4D97-AF65-F5344CB8AC3E}">
        <p14:creationId xmlns:p14="http://schemas.microsoft.com/office/powerpoint/2010/main" val="224057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2D6200-AA2E-A348-9CDD-963DC47F2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Can we develop a high-performing, compact </a:t>
            </a:r>
            <a:r>
              <a:rPr lang="en-US" dirty="0" smtClean="0"/>
              <a:t>electron and x-ray </a:t>
            </a:r>
            <a:r>
              <a:rPr lang="en-US" dirty="0"/>
              <a:t>source?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CF901-7624-F249-A864-B0165C72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29303" y="6011186"/>
            <a:ext cx="3550081" cy="366183"/>
          </a:xfrm>
        </p:spPr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http://www-</a:t>
            </a:r>
            <a:r>
              <a:rPr lang="en-US" dirty="0" err="1"/>
              <a:t>group.slac.stanford.edu</a:t>
            </a:r>
            <a:r>
              <a:rPr lang="en-US" dirty="0"/>
              <a:t>/com/images/gallery/general-</a:t>
            </a:r>
            <a:r>
              <a:rPr lang="en-US" dirty="0" err="1"/>
              <a:t>lab.htm</a:t>
            </a:r>
            <a:endParaRPr lang="en-US" dirty="0"/>
          </a:p>
        </p:txBody>
      </p:sp>
      <p:pic>
        <p:nvPicPr>
          <p:cNvPr id="7" name="Picture 4" descr="https://www.lsstcorp.org/sites/default/files/slac-aerial.jpg">
            <a:extLst>
              <a:ext uri="{FF2B5EF4-FFF2-40B4-BE49-F238E27FC236}">
                <a16:creationId xmlns:a16="http://schemas.microsoft.com/office/drawing/2014/main" id="{1CC4DA5E-E8CC-AD43-B256-531569A1B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318" y="1415002"/>
            <a:ext cx="7671650" cy="425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B480D2-F7C3-084F-B8FC-59DEB84D182B}"/>
              </a:ext>
            </a:extLst>
          </p:cNvPr>
          <p:cNvSpPr txBox="1"/>
          <p:nvPr/>
        </p:nvSpPr>
        <p:spPr>
          <a:xfrm>
            <a:off x="2312318" y="1528213"/>
            <a:ext cx="10754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</a:rPr>
              <a:t>SLAC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92F980E-83F1-1A4A-A849-9BCAD71ADB71}"/>
              </a:ext>
            </a:extLst>
          </p:cNvPr>
          <p:cNvSpPr txBox="1">
            <a:spLocks/>
          </p:cNvSpPr>
          <p:nvPr/>
        </p:nvSpPr>
        <p:spPr>
          <a:xfrm>
            <a:off x="2312317" y="5782491"/>
            <a:ext cx="2129054" cy="4904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500" b="1" u="sng" dirty="0" err="1"/>
              <a:t>SLAC</a:t>
            </a:r>
            <a:endParaRPr lang="en-US" sz="1500" b="1" u="sng" dirty="0"/>
          </a:p>
          <a:p>
            <a:pPr algn="ctr" fontAlgn="auto">
              <a:spcAft>
                <a:spcPts val="0"/>
              </a:spcAft>
              <a:defRPr/>
            </a:pPr>
            <a:r>
              <a:rPr lang="en-US" sz="1300" b="1" dirty="0"/>
              <a:t>Gradient: 10 to 20 MV/m</a:t>
            </a:r>
          </a:p>
        </p:txBody>
      </p:sp>
    </p:spTree>
    <p:extLst>
      <p:ext uri="{BB962C8B-B14F-4D97-AF65-F5344CB8AC3E}">
        <p14:creationId xmlns:p14="http://schemas.microsoft.com/office/powerpoint/2010/main" val="250046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D2D6200-AA2E-A348-9CDD-963DC47F2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we put </a:t>
            </a:r>
            <a:r>
              <a:rPr lang="en-US" dirty="0"/>
              <a:t>SLAC in your hand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CF901-7624-F249-A864-B0165C7282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____________</a:t>
            </a:r>
          </a:p>
          <a:p>
            <a:r>
              <a:rPr lang="en-US" dirty="0"/>
              <a:t>http://www-</a:t>
            </a:r>
            <a:r>
              <a:rPr lang="en-US" dirty="0" err="1"/>
              <a:t>group.slac.stanford.edu</a:t>
            </a:r>
            <a:r>
              <a:rPr lang="en-US" dirty="0"/>
              <a:t>/com/images/gallery/general-</a:t>
            </a:r>
            <a:r>
              <a:rPr lang="en-US" dirty="0" err="1"/>
              <a:t>lab.htm</a:t>
            </a:r>
            <a:endParaRPr lang="en-US" dirty="0"/>
          </a:p>
        </p:txBody>
      </p:sp>
      <p:pic>
        <p:nvPicPr>
          <p:cNvPr id="7" name="Picture 4" descr="https://www.lsstcorp.org/sites/default/files/slac-aerial.jpg">
            <a:extLst>
              <a:ext uri="{FF2B5EF4-FFF2-40B4-BE49-F238E27FC236}">
                <a16:creationId xmlns:a16="http://schemas.microsoft.com/office/drawing/2014/main" id="{1CC4DA5E-E8CC-AD43-B256-531569A1B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318" y="1415002"/>
            <a:ext cx="7671650" cy="425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B480D2-F7C3-084F-B8FC-59DEB84D182B}"/>
              </a:ext>
            </a:extLst>
          </p:cNvPr>
          <p:cNvSpPr txBox="1"/>
          <p:nvPr/>
        </p:nvSpPr>
        <p:spPr>
          <a:xfrm>
            <a:off x="2312318" y="1528213"/>
            <a:ext cx="10754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chemeClr val="bg1"/>
                </a:solidFill>
              </a:rPr>
              <a:t>SLAC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B919AF7-59CE-4143-BB66-EE3D2CCD432E}"/>
              </a:ext>
            </a:extLst>
          </p:cNvPr>
          <p:cNvSpPr txBox="1">
            <a:spLocks/>
          </p:cNvSpPr>
          <p:nvPr/>
        </p:nvSpPr>
        <p:spPr>
          <a:xfrm>
            <a:off x="2312317" y="5782491"/>
            <a:ext cx="2129054" cy="4904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500" b="1" u="sng" dirty="0" err="1"/>
              <a:t>SLAC</a:t>
            </a:r>
            <a:endParaRPr lang="en-US" sz="1500" b="1" u="sng" dirty="0"/>
          </a:p>
          <a:p>
            <a:pPr algn="ctr" fontAlgn="auto">
              <a:spcAft>
                <a:spcPts val="0"/>
              </a:spcAft>
              <a:defRPr/>
            </a:pPr>
            <a:r>
              <a:rPr lang="en-US" sz="1300" b="1" dirty="0"/>
              <a:t>Gradient: 10 to 20 MV/m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093EFBC4-D1F1-964F-8477-BDD43B35FBE3}"/>
              </a:ext>
            </a:extLst>
          </p:cNvPr>
          <p:cNvSpPr txBox="1">
            <a:spLocks/>
          </p:cNvSpPr>
          <p:nvPr/>
        </p:nvSpPr>
        <p:spPr>
          <a:xfrm>
            <a:off x="4506876" y="5782491"/>
            <a:ext cx="2033259" cy="490431"/>
          </a:xfrm>
          <a:prstGeom prst="rect">
            <a:avLst/>
          </a:prstGeom>
          <a:solidFill>
            <a:schemeClr val="bg1"/>
          </a:solidFill>
          <a:ln>
            <a:solidFill>
              <a:srgbClr val="FF3399"/>
            </a:solidFill>
          </a:ln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1500" b="1" u="sng" dirty="0"/>
              <a:t>Plasma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1300" b="1" dirty="0"/>
              <a:t>Gradient: 40+ </a:t>
            </a:r>
            <a:r>
              <a:rPr lang="en-US" sz="1300" b="1" dirty="0" err="1"/>
              <a:t>GV</a:t>
            </a:r>
            <a:r>
              <a:rPr lang="en-US" sz="1300" b="1" dirty="0"/>
              <a:t>/m</a:t>
            </a:r>
          </a:p>
        </p:txBody>
      </p:sp>
    </p:spTree>
    <p:extLst>
      <p:ext uri="{BB962C8B-B14F-4D97-AF65-F5344CB8AC3E}">
        <p14:creationId xmlns:p14="http://schemas.microsoft.com/office/powerpoint/2010/main" val="357577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LLE colors">
      <a:dk1>
        <a:srgbClr val="000000"/>
      </a:dk1>
      <a:lt1>
        <a:srgbClr val="FFFFFF"/>
      </a:lt1>
      <a:dk2>
        <a:srgbClr val="023992"/>
      </a:dk2>
      <a:lt2>
        <a:srgbClr val="D62230"/>
      </a:lt2>
      <a:accent1>
        <a:srgbClr val="F27A18"/>
      </a:accent1>
      <a:accent2>
        <a:srgbClr val="FFEA4E"/>
      </a:accent2>
      <a:accent3>
        <a:srgbClr val="019E54"/>
      </a:accent3>
      <a:accent4>
        <a:srgbClr val="0063B4"/>
      </a:accent4>
      <a:accent5>
        <a:srgbClr val="008EDC"/>
      </a:accent5>
      <a:accent6>
        <a:srgbClr val="822685"/>
      </a:accent6>
      <a:hlink>
        <a:srgbClr val="053A92"/>
      </a:hlink>
      <a:folHlink>
        <a:srgbClr val="4A8ED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tx1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lg"/>
          <a:tailEnd type="none" w="lg" len="lg"/>
        </a:ln>
        <a:effectLst>
          <a:outerShdw dist="20000" sx="1000" sy="1000" rotWithShape="0">
            <a:schemeClr val="tx1"/>
          </a:outerShdw>
        </a:effectLst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1600" b="1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93430EE5-A81B-FC42-8F43-17313B2A75D2}" vid="{5BB7B789-0088-0644-80C5-AA5378FE06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sharepoint/v3/field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3028</TotalTime>
  <Words>1474</Words>
  <Application>Microsoft Office PowerPoint</Application>
  <PresentationFormat>Custom</PresentationFormat>
  <Paragraphs>297</Paragraphs>
  <Slides>42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Cambria Math</vt:lpstr>
      <vt:lpstr>Lucida Grande</vt:lpstr>
      <vt:lpstr>Wingdings</vt:lpstr>
      <vt:lpstr>Office Theme</vt:lpstr>
      <vt:lpstr>Targets for Underdense Plasma Studies at the Laboratory for Laser Energetics</vt:lpstr>
      <vt:lpstr>Underdense plasma targets open new experimental capabilities on OMEGA and OMEGA EP</vt:lpstr>
      <vt:lpstr>PowerPoint Presentation</vt:lpstr>
      <vt:lpstr>Why plasma accelerators?</vt:lpstr>
      <vt:lpstr> Conventional, radio-frequency accelerators are key scientific tools</vt:lpstr>
      <vt:lpstr> Conventional, radio-frequency accelerators are key scientific tools</vt:lpstr>
      <vt:lpstr> Advanced x-ray sources also rely on kilometer-scale electron accelerators</vt:lpstr>
      <vt:lpstr> Can we develop a high-performing, compact electron and x-ray source?</vt:lpstr>
      <vt:lpstr>Can we put SLAC in your hand?</vt:lpstr>
      <vt:lpstr> Can we put SLAC in your hand? </vt:lpstr>
      <vt:lpstr>General Principle: Laser Wakefield Acceleration (LWFA)</vt:lpstr>
      <vt:lpstr> Two types of underdense plasma targets are needed to develop LWFA on OMEGA EP </vt:lpstr>
      <vt:lpstr>Gas-Jet Targets at LLE</vt:lpstr>
      <vt:lpstr> An ultrafast gas-jet system was developed for use on OMEGA EP</vt:lpstr>
      <vt:lpstr> The gas jet has been activated for use on OMEGA and OMEGA EP</vt:lpstr>
      <vt:lpstr>Initial LWFA experiments on the gas-jet platform produced low-energy electron beams</vt:lpstr>
      <vt:lpstr> Long focal lengths are required for successful LWFA campaigns</vt:lpstr>
      <vt:lpstr>LLE developed an apodizer capability to convert OMEGA EP from f/2 to longer focal lengths</vt:lpstr>
      <vt:lpstr>OMEGA EP LWFA experiments with apodized beams yielded 200 MeV+ electron beams</vt:lpstr>
      <vt:lpstr>Long focal lengths are required for successful LWFA campaigns</vt:lpstr>
      <vt:lpstr>LLE developed an apodizer capability to convert OMEGA EP from f/2 to longer focal lengths</vt:lpstr>
      <vt:lpstr>LLE developed an apodizer capability to convert OMEGA EP from f/2 to longer focal lengths</vt:lpstr>
      <vt:lpstr>Plasma-Lens Targets</vt:lpstr>
      <vt:lpstr>The objective is to produce a plasma lens that can defocus the OMEGA EP  short-pulse laser from its current f/2 to an f/# ~6+ for LWFA and other experiments</vt:lpstr>
      <vt:lpstr>A longer, low-energy laser pulse creates a plasma lens, which can then refocus the short-pulse beam for LWFA</vt:lpstr>
      <vt:lpstr>Plasma lens targets need to produce a plasma with specific properties</vt:lpstr>
      <vt:lpstr>Graded foam targets would provide the most-uniform plasma lens, but the fabrication of a low density is a limiting factor</vt:lpstr>
      <vt:lpstr>Two-photon polymerization presented a path toward shaped, low-density plasmas </vt:lpstr>
      <vt:lpstr>Plasma-lens targets up to 500 µm in diameter have been fabricated</vt:lpstr>
      <vt:lpstr>Goal of initial experiments with plasma lens targets is to measure the temporal evolution of the plasma density profile</vt:lpstr>
      <vt:lpstr>Goal of initial experiments with plasma lens targets is to measure the temporal evolution of the plasma density profile</vt:lpstr>
      <vt:lpstr>Preliminary characterization of 400-µm-diam plasma-lens targets indicates targets need to be further heated to produce the desired plasma-lens profile</vt:lpstr>
      <vt:lpstr>Preliminary characterization of 400-µm-diam plasma-lens targets indicates targets need to be further heated to produce the desired plasma-lens profile</vt:lpstr>
      <vt:lpstr>Conclusion</vt:lpstr>
      <vt:lpstr>Underdense plasma targets open new experimental capabilities on OMEGA and OMEGA EP</vt:lpstr>
      <vt:lpstr> Acknowledgements</vt:lpstr>
      <vt:lpstr>Backup</vt:lpstr>
      <vt:lpstr>The current concept is to use two-photon polymerization to build the structured density needed</vt:lpstr>
      <vt:lpstr>The current concept is to use two-photon polymerization (2PP) to build the structured density needed</vt:lpstr>
      <vt:lpstr>Further increase in wire thickness yields higher densities but no change in profile</vt:lpstr>
      <vt:lpstr>In reality, 2PP will require layered spokes, but the produced profile is still the desired shape</vt:lpstr>
      <vt:lpstr>Layering the pinwheel design in a rotating fashion could improve radial uniformity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LLEUser</cp:lastModifiedBy>
  <cp:revision>340</cp:revision>
  <cp:lastPrinted>2019-04-02T14:19:55Z</cp:lastPrinted>
  <dcterms:created xsi:type="dcterms:W3CDTF">2019-03-26T18:22:22Z</dcterms:created>
  <dcterms:modified xsi:type="dcterms:W3CDTF">2019-04-26T12:18:41Z</dcterms:modified>
  <cp:category/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