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9" r:id="rId1"/>
  </p:sldMasterIdLst>
  <p:notesMasterIdLst>
    <p:notesMasterId r:id="rId17"/>
  </p:notesMasterIdLst>
  <p:handoutMasterIdLst>
    <p:handoutMasterId r:id="rId18"/>
  </p:handoutMasterIdLst>
  <p:sldIdLst>
    <p:sldId id="493" r:id="rId2"/>
    <p:sldId id="693" r:id="rId3"/>
    <p:sldId id="660" r:id="rId4"/>
    <p:sldId id="846" r:id="rId5"/>
    <p:sldId id="509" r:id="rId6"/>
    <p:sldId id="510" r:id="rId7"/>
    <p:sldId id="836" r:id="rId8"/>
    <p:sldId id="837" r:id="rId9"/>
    <p:sldId id="842" r:id="rId10"/>
    <p:sldId id="838" r:id="rId11"/>
    <p:sldId id="843" r:id="rId12"/>
    <p:sldId id="840" r:id="rId13"/>
    <p:sldId id="847" r:id="rId14"/>
    <p:sldId id="849" r:id="rId15"/>
    <p:sldId id="682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394179C6-40C3-4842-ADD2-87AC91C5A699}">
          <p14:sldIdLst>
            <p14:sldId id="493"/>
            <p14:sldId id="693"/>
            <p14:sldId id="660"/>
            <p14:sldId id="846"/>
            <p14:sldId id="509"/>
            <p14:sldId id="510"/>
            <p14:sldId id="836"/>
            <p14:sldId id="837"/>
            <p14:sldId id="842"/>
            <p14:sldId id="838"/>
            <p14:sldId id="843"/>
            <p14:sldId id="840"/>
            <p14:sldId id="847"/>
            <p14:sldId id="849"/>
            <p14:sldId id="6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905">
          <p15:clr>
            <a:srgbClr val="A4A3A4"/>
          </p15:clr>
        </p15:guide>
        <p15:guide id="2" orient="horz" pos="4002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errmann, Cynthia A.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7F7F7F"/>
    <a:srgbClr val="0F4F97"/>
    <a:srgbClr val="F6CE86"/>
    <a:srgbClr val="AEF8E5"/>
    <a:srgbClr val="0A8464"/>
    <a:srgbClr val="0DB78A"/>
    <a:srgbClr val="D68F10"/>
    <a:srgbClr val="F1B13D"/>
    <a:srgbClr val="10D6A2"/>
    <a:srgbClr val="2DEF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10" autoAdjust="0"/>
    <p:restoredTop sz="86403" autoAdjust="0"/>
  </p:normalViewPr>
  <p:slideViewPr>
    <p:cSldViewPr snapToGrid="0">
      <p:cViewPr varScale="1">
        <p:scale>
          <a:sx n="76" d="100"/>
          <a:sy n="76" d="100"/>
        </p:scale>
        <p:origin x="1714" y="43"/>
      </p:cViewPr>
      <p:guideLst>
        <p:guide orient="horz" pos="905"/>
        <p:guide orient="horz" pos="400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1136"/>
    </p:cViewPr>
  </p:sorterViewPr>
  <p:notesViewPr>
    <p:cSldViewPr snapToObjects="1">
      <p:cViewPr varScale="1">
        <p:scale>
          <a:sx n="165" d="100"/>
          <a:sy n="165" d="100"/>
        </p:scale>
        <p:origin x="-5256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7200"/>
          </a:xfrm>
          <a:prstGeom prst="rect">
            <a:avLst/>
          </a:prstGeom>
        </p:spPr>
        <p:txBody>
          <a:bodyPr vert="horz" lIns="91360" tIns="45680" rIns="91360" bIns="45680" rtlCol="0"/>
          <a:lstStyle>
            <a:lvl1pPr algn="l">
              <a:defRPr sz="11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4" y="2"/>
            <a:ext cx="2971800" cy="457200"/>
          </a:xfrm>
          <a:prstGeom prst="rect">
            <a:avLst/>
          </a:prstGeom>
        </p:spPr>
        <p:txBody>
          <a:bodyPr vert="horz" lIns="91360" tIns="45680" rIns="91360" bIns="45680" rtlCol="0"/>
          <a:lstStyle>
            <a:lvl1pPr algn="r">
              <a:defRPr sz="1100"/>
            </a:lvl1pPr>
          </a:lstStyle>
          <a:p>
            <a:fld id="{7A1D2F2F-8618-2143-A89B-2D6D3F007EBC}" type="datetimeFigureOut">
              <a:rPr lang="en-US" smtClean="0">
                <a:latin typeface="Arial"/>
              </a:rPr>
              <a:pPr/>
              <a:t>4/26/2019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5"/>
            <a:ext cx="2971800" cy="457200"/>
          </a:xfrm>
          <a:prstGeom prst="rect">
            <a:avLst/>
          </a:prstGeom>
        </p:spPr>
        <p:txBody>
          <a:bodyPr vert="horz" lIns="91360" tIns="45680" rIns="91360" bIns="45680" rtlCol="0" anchor="b"/>
          <a:lstStyle>
            <a:lvl1pPr algn="l">
              <a:defRPr sz="11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4" y="8685215"/>
            <a:ext cx="2971800" cy="457200"/>
          </a:xfrm>
          <a:prstGeom prst="rect">
            <a:avLst/>
          </a:prstGeom>
        </p:spPr>
        <p:txBody>
          <a:bodyPr vert="horz" lIns="91360" tIns="45680" rIns="91360" bIns="45680" rtlCol="0" anchor="b"/>
          <a:lstStyle>
            <a:lvl1pPr algn="r">
              <a:defRPr sz="1100"/>
            </a:lvl1pPr>
          </a:lstStyle>
          <a:p>
            <a:fld id="{CE221CE3-F987-1944-AB66-8BE5522C5EC6}" type="slidenum">
              <a:rPr lang="en-US" smtClean="0">
                <a:latin typeface="Arial"/>
              </a:rPr>
              <a:pPr/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28481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7200"/>
          </a:xfrm>
          <a:prstGeom prst="rect">
            <a:avLst/>
          </a:prstGeom>
        </p:spPr>
        <p:txBody>
          <a:bodyPr vert="horz" lIns="91360" tIns="45680" rIns="91360" bIns="45680" rtlCol="0"/>
          <a:lstStyle>
            <a:lvl1pPr algn="l">
              <a:defRPr sz="11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4" y="2"/>
            <a:ext cx="2971800" cy="457200"/>
          </a:xfrm>
          <a:prstGeom prst="rect">
            <a:avLst/>
          </a:prstGeom>
        </p:spPr>
        <p:txBody>
          <a:bodyPr vert="horz" lIns="91360" tIns="45680" rIns="91360" bIns="45680" rtlCol="0"/>
          <a:lstStyle>
            <a:lvl1pPr algn="r">
              <a:defRPr sz="1100">
                <a:latin typeface="Arial"/>
              </a:defRPr>
            </a:lvl1pPr>
          </a:lstStyle>
          <a:p>
            <a:fld id="{D8B0A143-2353-BE4A-A6C4-57C9AE3FBC68}" type="datetimeFigureOut">
              <a:rPr lang="en-US" smtClean="0"/>
              <a:pPr/>
              <a:t>4/26/2019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60" tIns="45680" rIns="91360" bIns="4568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3"/>
            <a:ext cx="5486400" cy="4114800"/>
          </a:xfrm>
          <a:prstGeom prst="rect">
            <a:avLst/>
          </a:prstGeom>
        </p:spPr>
        <p:txBody>
          <a:bodyPr vert="horz" lIns="91360" tIns="45680" rIns="91360" bIns="4568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5"/>
            <a:ext cx="2971800" cy="457200"/>
          </a:xfrm>
          <a:prstGeom prst="rect">
            <a:avLst/>
          </a:prstGeom>
        </p:spPr>
        <p:txBody>
          <a:bodyPr vert="horz" lIns="91360" tIns="45680" rIns="91360" bIns="45680" rtlCol="0" anchor="b"/>
          <a:lstStyle>
            <a:lvl1pPr algn="l">
              <a:defRPr sz="11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4" y="8685215"/>
            <a:ext cx="2971800" cy="457200"/>
          </a:xfrm>
          <a:prstGeom prst="rect">
            <a:avLst/>
          </a:prstGeom>
        </p:spPr>
        <p:txBody>
          <a:bodyPr vert="horz" lIns="91360" tIns="45680" rIns="91360" bIns="45680" rtlCol="0" anchor="b"/>
          <a:lstStyle>
            <a:lvl1pPr algn="r">
              <a:defRPr sz="1100">
                <a:latin typeface="Arial"/>
              </a:defRPr>
            </a:lvl1pPr>
          </a:lstStyle>
          <a:p>
            <a:fld id="{4CFDF800-FE0E-A944-8AC1-D57C07B352F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7650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532288-2B61-480B-815E-BA8F0698C8E1}" type="slidenum">
              <a:rPr lang="en-US">
                <a:latin typeface="Arial" charset="0"/>
              </a:rPr>
              <a:pPr/>
              <a:t>2</a:t>
            </a:fld>
            <a:endParaRPr lang="en-US" dirty="0">
              <a:latin typeface="Arial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975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20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-378" y="6316956"/>
            <a:ext cx="9144000" cy="544880"/>
          </a:xfrm>
          <a:prstGeom prst="rect">
            <a:avLst/>
          </a:prstGeom>
          <a:gradFill flip="none" rotWithShape="1">
            <a:gsLst>
              <a:gs pos="0">
                <a:srgbClr val="294861"/>
              </a:gs>
              <a:gs pos="46000">
                <a:schemeClr val="accent1">
                  <a:lumMod val="50000"/>
                </a:schemeClr>
              </a:gs>
              <a:gs pos="100000">
                <a:srgbClr val="4388B8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latin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3574553"/>
            <a:ext cx="9143245" cy="2742973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457200" y="565126"/>
            <a:ext cx="8229600" cy="1447576"/>
          </a:xfrm>
        </p:spPr>
        <p:txBody>
          <a:bodyPr anchor="b" anchorCtr="0"/>
          <a:lstStyle>
            <a:lvl1pPr>
              <a:lnSpc>
                <a:spcPts val="3800"/>
              </a:lnSpc>
              <a:defRPr sz="3600" b="1" i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57201" y="2024863"/>
            <a:ext cx="5629274" cy="369888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buNone/>
              <a:defRPr sz="2000" b="0"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1" y="3096715"/>
            <a:ext cx="4572000" cy="477838"/>
          </a:xfrm>
        </p:spPr>
        <p:txBody>
          <a:bodyPr rIns="182880" anchor="b" anchorCtr="0">
            <a:noAutofit/>
          </a:bodyPr>
          <a:lstStyle>
            <a:lvl1pPr marL="57150" indent="0" algn="r">
              <a:spcBef>
                <a:spcPts val="0"/>
              </a:spcBef>
              <a:buNone/>
              <a:defRPr sz="1600" b="0"/>
            </a:lvl1pPr>
            <a:lvl2pPr marL="342900" indent="0" algn="r">
              <a:buNone/>
              <a:defRPr sz="1600" b="0"/>
            </a:lvl2pPr>
            <a:lvl3pPr marL="628650" indent="0" algn="r">
              <a:buNone/>
              <a:defRPr sz="1600" b="0"/>
            </a:lvl3pPr>
            <a:lvl4pPr marL="857250" indent="0" algn="r">
              <a:buNone/>
              <a:defRPr sz="1600" b="0"/>
            </a:lvl4pPr>
            <a:lvl5pPr marL="1085850" indent="0" algn="r">
              <a:buNone/>
              <a:defRPr sz="1600" b="0"/>
            </a:lvl5pPr>
          </a:lstStyle>
          <a:p>
            <a:pPr lvl="0"/>
            <a:r>
              <a:rPr lang="en-US" dirty="0"/>
              <a:t>Authors 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8385" y="6416000"/>
            <a:ext cx="4503614" cy="4355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8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LLNL-PRES-771569</a:t>
            </a: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600"/>
              </a:spcAft>
            </a:pP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700" kern="1200" baseline="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700" kern="1200" baseline="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</a:p>
        </p:txBody>
      </p:sp>
      <p:pic>
        <p:nvPicPr>
          <p:cNvPr id="18" name="Picture 17" descr="LLNL_Logo_WHT-LRG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57061" y="6446832"/>
            <a:ext cx="1865206" cy="314676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0"/>
            <a:ext cx="9144000" cy="1128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latin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end page">
    <p:bg>
      <p:bgPr>
        <a:solidFill>
          <a:srgbClr val="0F4F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LNL_Logo_WHT-LRG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1852" y="5437487"/>
            <a:ext cx="3602498" cy="60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89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bIns="0"/>
          <a:lstStyle>
            <a:lvl1pPr eaLnBrk="1" latinLnBrk="0" hangingPunct="1">
              <a:spcBef>
                <a:spcPts val="1800"/>
              </a:spcBef>
              <a:spcAft>
                <a:spcPts val="0"/>
              </a:spcAft>
              <a:defRPr/>
            </a:lvl1pPr>
            <a:lvl2pPr eaLnBrk="1" latinLnBrk="0" hangingPunct="1">
              <a:spcAft>
                <a:spcPts val="0"/>
              </a:spcAft>
              <a:defRPr/>
            </a:lvl2pPr>
            <a:lvl3pPr eaLnBrk="1" latinLnBrk="0" hangingPunct="1">
              <a:spcAft>
                <a:spcPts val="0"/>
              </a:spcAft>
              <a:defRPr/>
            </a:lvl3pPr>
            <a:lvl4pPr eaLnBrk="1" latinLnBrk="0" hangingPunct="1">
              <a:spcAft>
                <a:spcPts val="0"/>
              </a:spcAft>
              <a:defRPr/>
            </a:lvl4pPr>
            <a:lvl5pPr eaLnBrk="1" latinLnBrk="0" hangingPunct="1">
              <a:spcAft>
                <a:spcPts val="0"/>
              </a:spcAft>
              <a:defRPr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219507"/>
            <a:ext cx="8229600" cy="1008771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side-text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5826" y="1436688"/>
            <a:ext cx="3968496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side-text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726214" y="1436688"/>
            <a:ext cx="3968496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083121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ith side-by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5826" y="1436688"/>
            <a:ext cx="3968496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718649" y="1436688"/>
            <a:ext cx="3968496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294128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ull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34904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228907"/>
          </a:xfrm>
          <a:solidFill>
            <a:schemeClr val="bg1"/>
          </a:solidFill>
          <a:effectLst/>
        </p:spPr>
        <p:txBody>
          <a:bodyPr vert="horz" lIns="457200" rIns="45720" rtlCol="0" anchor="ctr" anchorCtr="0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marL="233363" indent="0"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3200" b="1" kern="12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34904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6355080"/>
            <a:ext cx="9144000" cy="5029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1005840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1524"/>
            <a:ext cx="8229600" cy="49068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1" y="635508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>
              <a:latin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4953" y="6683257"/>
            <a:ext cx="873871" cy="10772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Arial"/>
              </a:rPr>
              <a:t>LLNL-PRES-771569</a:t>
            </a:r>
          </a:p>
        </p:txBody>
      </p:sp>
      <p:sp>
        <p:nvSpPr>
          <p:cNvPr id="19" name="Slide Number Placeholder 7"/>
          <p:cNvSpPr txBox="1">
            <a:spLocks/>
          </p:cNvSpPr>
          <p:nvPr/>
        </p:nvSpPr>
        <p:spPr>
          <a:xfrm>
            <a:off x="8826123" y="6403252"/>
            <a:ext cx="317877" cy="454747"/>
          </a:xfrm>
          <a:prstGeom prst="rect">
            <a:avLst/>
          </a:prstGeom>
        </p:spPr>
        <p:txBody>
          <a:bodyPr rIns="45720" anchor="ctr" anchorCtr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6059" y="1267155"/>
            <a:ext cx="9150059" cy="0"/>
          </a:xfrm>
          <a:prstGeom prst="line">
            <a:avLst/>
          </a:prstGeom>
          <a:ln w="38100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NNSA_trans.png"/>
          <p:cNvPicPr>
            <a:picLocks noChangeAspect="1"/>
          </p:cNvPicPr>
          <p:nvPr/>
        </p:nvPicPr>
        <p:blipFill>
          <a:blip r:embed="rId12">
            <a:alphaModFix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8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268" y="6449398"/>
            <a:ext cx="1012806" cy="390396"/>
          </a:xfrm>
          <a:prstGeom prst="rect">
            <a:avLst/>
          </a:prstGeom>
        </p:spPr>
      </p:pic>
      <p:pic>
        <p:nvPicPr>
          <p:cNvPr id="17" name="Picture 16" descr="lab_icon_text_no_background_rgb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3" y="6477217"/>
            <a:ext cx="2731791" cy="27864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5" r:id="rId4"/>
    <p:sldLayoutId id="2147483722" r:id="rId5"/>
    <p:sldLayoutId id="2147483721" r:id="rId6"/>
    <p:sldLayoutId id="2147483717" r:id="rId7"/>
    <p:sldLayoutId id="2147483718" r:id="rId8"/>
    <p:sldLayoutId id="2147483719" r:id="rId9"/>
    <p:sldLayoutId id="2147483723" r:id="rId10"/>
  </p:sldLayoutIdLst>
  <p:hf hdr="0" ftr="0" dt="0"/>
  <p:txStyles>
    <p:titleStyle>
      <a:lvl1pPr algn="l" rtl="0" eaLnBrk="1" latinLnBrk="0" hangingPunct="1">
        <a:lnSpc>
          <a:spcPct val="90000"/>
        </a:lnSpc>
        <a:spcBef>
          <a:spcPct val="0"/>
        </a:spcBef>
        <a:buNone/>
        <a:defRPr kumimoji="0" sz="3200" b="1" kern="1200">
          <a:solidFill>
            <a:schemeClr val="accent1">
              <a:lumMod val="75000"/>
            </a:schemeClr>
          </a:solidFill>
          <a:effectLst/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85750" indent="-228600" algn="l" rtl="0" eaLnBrk="1" latinLnBrk="0" hangingPunct="1">
        <a:spcBef>
          <a:spcPts val="1800"/>
        </a:spcBef>
        <a:spcAft>
          <a:spcPts val="0"/>
        </a:spcAft>
        <a:buClr>
          <a:schemeClr val="accent1">
            <a:lumMod val="75000"/>
          </a:schemeClr>
        </a:buClr>
        <a:buSzPct val="90000"/>
        <a:buFont typeface="Wingdings" charset="2"/>
        <a:buChar char="§"/>
        <a:tabLst/>
        <a:defRPr kumimoji="0" sz="2400" b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28650" indent="-285750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Calibri" panose="020F0502020204030204" pitchFamily="34" charset="0"/>
        <a:buChar char="—"/>
        <a:defRPr kumimoji="0"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00100" indent="-171450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Arial" panose="020B0604020202020204" pitchFamily="34" charset="0"/>
        <a:buChar char="•"/>
        <a:defRPr kumimoji="0"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028700" indent="-171450" algn="l" rtl="0" eaLnBrk="1" latinLnBrk="0" hangingPunct="1">
        <a:spcBef>
          <a:spcPts val="0"/>
        </a:spcBef>
        <a:spcAft>
          <a:spcPts val="0"/>
        </a:spcAft>
        <a:buClrTx/>
        <a:buSzPct val="100000"/>
        <a:buFont typeface="Lucida Grande"/>
        <a:buChar char="–"/>
        <a:defRPr kumimoji="0"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257300" indent="-171450" algn="l" rtl="0" eaLnBrk="1" latinLnBrk="0" hangingPunct="1">
        <a:spcBef>
          <a:spcPts val="0"/>
        </a:spcBef>
        <a:spcAft>
          <a:spcPts val="0"/>
        </a:spcAft>
        <a:buClrTx/>
        <a:buFont typeface="Arial"/>
        <a:buChar char="•"/>
        <a:tabLst>
          <a:tab pos="1200150" algn="l"/>
        </a:tabLst>
        <a:defRPr kumimoji="0" lang="en-US" sz="1600" kern="120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Overview of the LLNL Target Fabrication Engineering and Design Process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57200" y="3294613"/>
            <a:ext cx="5629274" cy="369888"/>
          </a:xfrm>
        </p:spPr>
        <p:txBody>
          <a:bodyPr/>
          <a:lstStyle/>
          <a:p>
            <a:pPr marL="58738" indent="-1588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Target Fabrication Conference - 2019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486542" y="3479557"/>
            <a:ext cx="4572000" cy="477838"/>
          </a:xfrm>
        </p:spPr>
        <p:txBody>
          <a:bodyPr anchor="t"/>
          <a:lstStyle/>
          <a:p>
            <a:pPr lvl="0"/>
            <a:r>
              <a:rPr lang="en-US" dirty="0"/>
              <a:t>Nick Hash</a:t>
            </a:r>
          </a:p>
          <a:p>
            <a:pPr lvl="0"/>
            <a:r>
              <a:rPr lang="en-US" dirty="0"/>
              <a:t>TFab Mechanical Design Lead</a:t>
            </a:r>
          </a:p>
          <a:p>
            <a:pPr lvl="0"/>
            <a:endParaRPr lang="en-US" dirty="0"/>
          </a:p>
        </p:txBody>
      </p:sp>
      <p:sp>
        <p:nvSpPr>
          <p:cNvPr id="9" name="Text Placeholder 10"/>
          <p:cNvSpPr txBox="1">
            <a:spLocks/>
          </p:cNvSpPr>
          <p:nvPr/>
        </p:nvSpPr>
        <p:spPr>
          <a:xfrm>
            <a:off x="492103" y="3640568"/>
            <a:ext cx="3278508" cy="397500"/>
          </a:xfrm>
          <a:prstGeom prst="rect">
            <a:avLst/>
          </a:prstGeom>
        </p:spPr>
        <p:txBody>
          <a:bodyPr vert="horz" lIns="0" tIns="91440" rIns="0" rtlCol="0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en-US" sz="1600" dirty="0">
                <a:cs typeface="Lucida Handwriting"/>
              </a:rPr>
              <a:t>April 22-26, 2019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7FC246-8933-4074-A089-7624952A8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drawings are produced once 3D models are created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148AF0-A60E-4AAB-AD74-234849227321}"/>
              </a:ext>
            </a:extLst>
          </p:cNvPr>
          <p:cNvSpPr txBox="1"/>
          <p:nvPr/>
        </p:nvSpPr>
        <p:spPr>
          <a:xfrm>
            <a:off x="0" y="4286426"/>
            <a:ext cx="58495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Preliminary drawings can be sent to vendors and expert groups for fab and facility safety considerations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At this point part drawings can still be modified to take relevant suggestions into account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1DA77C-1F6A-4E0D-8153-A64457019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72" y="1371943"/>
            <a:ext cx="3891516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4762E9-E218-46CA-A20A-7C2438748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9464" y="1384601"/>
            <a:ext cx="3348086" cy="2367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7B7A40-0F56-4AE0-B5D3-03FA202AB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5903" y="3831553"/>
            <a:ext cx="3215102" cy="2134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3198D2D-CB7C-494B-844D-57A7BE200FD8}"/>
              </a:ext>
            </a:extLst>
          </p:cNvPr>
          <p:cNvSpPr/>
          <p:nvPr/>
        </p:nvSpPr>
        <p:spPr>
          <a:xfrm>
            <a:off x="6142534" y="5933030"/>
            <a:ext cx="2565532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 defTabSz="457205" eaLnBrk="0" hangingPunct="0"/>
            <a:r>
              <a:rPr lang="en-US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“Redlined” drawings convey suggested changes</a:t>
            </a:r>
          </a:p>
        </p:txBody>
      </p:sp>
    </p:spTree>
    <p:extLst>
      <p:ext uri="{BB962C8B-B14F-4D97-AF65-F5344CB8AC3E}">
        <p14:creationId xmlns:p14="http://schemas.microsoft.com/office/powerpoint/2010/main" val="1524783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18C424-EA10-41D3-B858-88CA726C1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555" y="1342345"/>
            <a:ext cx="2845108" cy="2735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5EF83E-BB42-43D1-93A5-80F5A243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651" y="163964"/>
            <a:ext cx="8229600" cy="1005840"/>
          </a:xfrm>
        </p:spPr>
        <p:txBody>
          <a:bodyPr/>
          <a:lstStyle/>
          <a:p>
            <a:r>
              <a:rPr lang="en-US" sz="2800" dirty="0"/>
              <a:t>Facility safety is a key consideration which can involve significant effort in collaboration with expert groups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246BE7-3987-4378-9EEB-C32B15BD9D46}"/>
              </a:ext>
            </a:extLst>
          </p:cNvPr>
          <p:cNvSpPr txBox="1"/>
          <p:nvPr/>
        </p:nvSpPr>
        <p:spPr>
          <a:xfrm>
            <a:off x="102768" y="4452359"/>
            <a:ext cx="88959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Unconverted Light Mitigation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Debris and shrapnel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Can the target be aligned in the chamber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Are approved materials being used (new materials must go through testing.  The mass of materials must also be considered)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731630-2CEC-499F-93DF-13E5A3418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1669" y="1353297"/>
            <a:ext cx="2290881" cy="2862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06E0BB-344E-43E7-8333-809C5C094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4921" y="1425693"/>
            <a:ext cx="1775512" cy="177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3C62396-55F1-4A5A-AA77-57403B4A728C}"/>
              </a:ext>
            </a:extLst>
          </p:cNvPr>
          <p:cNvSpPr/>
          <p:nvPr/>
        </p:nvSpPr>
        <p:spPr>
          <a:xfrm>
            <a:off x="678000" y="6083090"/>
            <a:ext cx="7787999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 defTabSz="457205" eaLnBrk="0" hangingPunct="0"/>
            <a:r>
              <a:rPr lang="en-US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Engineering Design Reviews are held to verify design with expert groups, the NIF Facility and Target Production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C7CD589-733C-417A-AA5B-8A9873B1E9F8}"/>
              </a:ext>
            </a:extLst>
          </p:cNvPr>
          <p:cNvCxnSpPr/>
          <p:nvPr/>
        </p:nvCxnSpPr>
        <p:spPr>
          <a:xfrm flipV="1">
            <a:off x="4349808" y="2176371"/>
            <a:ext cx="444382" cy="393106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DF9C9A2-C910-49E7-BDC8-EDEB63BB184D}"/>
              </a:ext>
            </a:extLst>
          </p:cNvPr>
          <p:cNvCxnSpPr/>
          <p:nvPr/>
        </p:nvCxnSpPr>
        <p:spPr>
          <a:xfrm flipH="1" flipV="1">
            <a:off x="5845323" y="2196475"/>
            <a:ext cx="230736" cy="393106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19611595-4E6F-4D8E-8828-AF064613D5A5}"/>
              </a:ext>
            </a:extLst>
          </p:cNvPr>
          <p:cNvSpPr/>
          <p:nvPr/>
        </p:nvSpPr>
        <p:spPr>
          <a:xfrm>
            <a:off x="102768" y="3695043"/>
            <a:ext cx="3593907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 defTabSz="457205" eaLnBrk="0" hangingPunct="0"/>
            <a:r>
              <a:rPr lang="en-US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Shields that reside in Unconverted Light must be dimpled for machine safety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B535D33-BDAD-4248-BBFC-B08FE162BD78}"/>
              </a:ext>
            </a:extLst>
          </p:cNvPr>
          <p:cNvSpPr/>
          <p:nvPr/>
        </p:nvSpPr>
        <p:spPr>
          <a:xfrm>
            <a:off x="3816918" y="4014201"/>
            <a:ext cx="2663541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 defTabSz="457205" eaLnBrk="0" hangingPunct="0"/>
            <a:r>
              <a:rPr lang="en-US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 alignment fiducials must be </a:t>
            </a:r>
            <a:r>
              <a:rPr lang="en-US" sz="16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visible</a:t>
            </a:r>
            <a:endParaRPr lang="en-US" sz="16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98547B-82F6-4D8A-A0CE-CCBBE37CCDFA}"/>
              </a:ext>
            </a:extLst>
          </p:cNvPr>
          <p:cNvSpPr/>
          <p:nvPr/>
        </p:nvSpPr>
        <p:spPr>
          <a:xfrm>
            <a:off x="6417147" y="3087727"/>
            <a:ext cx="2663541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 defTabSz="457205" eaLnBrk="0" hangingPunct="0"/>
            <a:r>
              <a:rPr lang="en-US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amount of Beryllium allowed into the target chamber is closely monitored</a:t>
            </a:r>
          </a:p>
        </p:txBody>
      </p:sp>
    </p:spTree>
    <p:extLst>
      <p:ext uri="{BB962C8B-B14F-4D97-AF65-F5344CB8AC3E}">
        <p14:creationId xmlns:p14="http://schemas.microsoft.com/office/powerpoint/2010/main" val="830637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8998560-E310-4F18-8F83-05785EB84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Finalized drawings/models are released and components can then be ordered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ED0A8D-587B-4682-A555-1E74EBE90777}"/>
              </a:ext>
            </a:extLst>
          </p:cNvPr>
          <p:cNvSpPr/>
          <p:nvPr/>
        </p:nvSpPr>
        <p:spPr>
          <a:xfrm>
            <a:off x="33080" y="5838320"/>
            <a:ext cx="9077840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 defTabSz="457205" eaLnBrk="0" hangingPunct="0"/>
            <a:r>
              <a:rPr lang="en-US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 released drawings MUST match the assembled target that will be shot on NIF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0467D7-63F6-4199-BF68-F8C947D354ED}"/>
              </a:ext>
            </a:extLst>
          </p:cNvPr>
          <p:cNvSpPr txBox="1"/>
          <p:nvPr/>
        </p:nvSpPr>
        <p:spPr>
          <a:xfrm>
            <a:off x="1115225" y="1366225"/>
            <a:ext cx="5755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Released drawings act as the final contract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DC8B1C-7C8C-486E-B2E3-50C741202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494" y="1898603"/>
            <a:ext cx="2918024" cy="22539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33A273-8E0D-4FE1-B563-D987A9CFE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348" y="1938281"/>
            <a:ext cx="3213629" cy="22767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F224C4-DA21-4221-90DC-0775FD920B7D}"/>
              </a:ext>
            </a:extLst>
          </p:cNvPr>
          <p:cNvSpPr txBox="1"/>
          <p:nvPr/>
        </p:nvSpPr>
        <p:spPr>
          <a:xfrm>
            <a:off x="6541006" y="2542384"/>
            <a:ext cx="251863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Ready to order parts!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39ACD7-79DB-4E51-A8EB-5962BF2872F6}"/>
              </a:ext>
            </a:extLst>
          </p:cNvPr>
          <p:cNvSpPr txBox="1"/>
          <p:nvPr/>
        </p:nvSpPr>
        <p:spPr>
          <a:xfrm>
            <a:off x="457200" y="4534981"/>
            <a:ext cx="82979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Simple existing platform targets can require as little as one new drawing for documentation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More complex designs can have over 40 drawings for a single target</a:t>
            </a:r>
          </a:p>
        </p:txBody>
      </p:sp>
    </p:spTree>
    <p:extLst>
      <p:ext uri="{BB962C8B-B14F-4D97-AF65-F5344CB8AC3E}">
        <p14:creationId xmlns:p14="http://schemas.microsoft.com/office/powerpoint/2010/main" val="3193090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2476" y="158923"/>
            <a:ext cx="8229600" cy="1008771"/>
          </a:xfrm>
        </p:spPr>
        <p:txBody>
          <a:bodyPr/>
          <a:lstStyle/>
          <a:p>
            <a:r>
              <a:rPr lang="en-US" dirty="0"/>
              <a:t>Once the design phase is complete, the next phase of the target fabrication process begins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2949933" y="1378391"/>
            <a:ext cx="2027582" cy="812357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numCol="1" rtlCol="0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US" sz="1600" dirty="0">
                <a:solidFill>
                  <a:srgbClr val="000000"/>
                </a:solidFill>
              </a:rPr>
              <a:t>Finalizing TR and Physics Design (CDP, etc.) 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2970258" y="3485526"/>
            <a:ext cx="2027582" cy="691763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numCol="1" rtlCol="0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US" sz="1600" dirty="0">
                <a:solidFill>
                  <a:srgbClr val="000000"/>
                </a:solidFill>
              </a:rPr>
              <a:t>Component Manufacturing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6805" y="1500377"/>
            <a:ext cx="18469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Iteration with physics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2949933" y="5118083"/>
            <a:ext cx="2027582" cy="691763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numCol="1" rtlCol="0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US" sz="1600" dirty="0">
                <a:solidFill>
                  <a:srgbClr val="000000"/>
                </a:solidFill>
              </a:rPr>
              <a:t>Document and Deliver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2949933" y="2389477"/>
            <a:ext cx="2027582" cy="691763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numCol="1" rtlCol="0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US" sz="1600" dirty="0">
                <a:solidFill>
                  <a:srgbClr val="000000"/>
                </a:solidFill>
              </a:rPr>
              <a:t>Mechanical Design and Specs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6805" y="2445970"/>
            <a:ext cx="1657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TFE checks</a:t>
            </a:r>
          </a:p>
          <a:p>
            <a:r>
              <a:rPr lang="en-US" sz="1400" dirty="0">
                <a:solidFill>
                  <a:srgbClr val="000000"/>
                </a:solidFill>
              </a:rPr>
              <a:t>Iteration w/physics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6436" y="3544159"/>
            <a:ext cx="2395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Component procurement or manufacture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5149804"/>
            <a:ext cx="2395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Final metrology roll up, final NCRs</a:t>
            </a:r>
          </a:p>
        </p:txBody>
      </p:sp>
      <p:sp>
        <p:nvSpPr>
          <p:cNvPr id="12" name="Down Arrow 11"/>
          <p:cNvSpPr/>
          <p:nvPr/>
        </p:nvSpPr>
        <p:spPr bwMode="auto">
          <a:xfrm>
            <a:off x="5355202" y="1343183"/>
            <a:ext cx="479438" cy="4199257"/>
          </a:xfrm>
          <a:prstGeom prst="downArrow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47FAA0-8CAF-42C0-BAA5-CEBF921D2D52}"/>
              </a:ext>
            </a:extLst>
          </p:cNvPr>
          <p:cNvSpPr txBox="1"/>
          <p:nvPr/>
        </p:nvSpPr>
        <p:spPr>
          <a:xfrm>
            <a:off x="6719744" y="5463964"/>
            <a:ext cx="2187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Delivered target </a:t>
            </a:r>
          </a:p>
          <a:p>
            <a:r>
              <a:rPr lang="en-US" b="1" dirty="0"/>
              <a:t>1 month before shot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543DC4-EF07-854F-B92E-384BCE30B55D}"/>
              </a:ext>
            </a:extLst>
          </p:cNvPr>
          <p:cNvSpPr txBox="1"/>
          <p:nvPr/>
        </p:nvSpPr>
        <p:spPr>
          <a:xfrm>
            <a:off x="4997840" y="1336307"/>
            <a:ext cx="146937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~ T-6months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68DD9E-87BA-3242-8347-71A0FAF62936}"/>
              </a:ext>
            </a:extLst>
          </p:cNvPr>
          <p:cNvSpPr txBox="1"/>
          <p:nvPr/>
        </p:nvSpPr>
        <p:spPr>
          <a:xfrm>
            <a:off x="5024323" y="3020466"/>
            <a:ext cx="136454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T-13 weeks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2FB54F-62C7-BE43-8207-DF6B2DF55BEA}"/>
              </a:ext>
            </a:extLst>
          </p:cNvPr>
          <p:cNvSpPr txBox="1"/>
          <p:nvPr/>
        </p:nvSpPr>
        <p:spPr>
          <a:xfrm>
            <a:off x="5060545" y="3992418"/>
            <a:ext cx="136454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T-9 weeks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145575E1-38AC-AB4A-82F1-E6C4EDC8C0A3}"/>
              </a:ext>
            </a:extLst>
          </p:cNvPr>
          <p:cNvSpPr/>
          <p:nvPr/>
        </p:nvSpPr>
        <p:spPr bwMode="auto">
          <a:xfrm>
            <a:off x="2949933" y="4354805"/>
            <a:ext cx="2027582" cy="691763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numCol="1" rtlCol="0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US" sz="1600" dirty="0">
                <a:solidFill>
                  <a:srgbClr val="000000"/>
                </a:solidFill>
              </a:rPr>
              <a:t>Final Assembly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EDC70B-D496-C548-97E2-F158F43BAC47}"/>
              </a:ext>
            </a:extLst>
          </p:cNvPr>
          <p:cNvSpPr txBox="1"/>
          <p:nvPr/>
        </p:nvSpPr>
        <p:spPr>
          <a:xfrm>
            <a:off x="5005720" y="5607027"/>
            <a:ext cx="149303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T-4 weeks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98E250A-5512-104E-9887-24A6303991DA}"/>
              </a:ext>
            </a:extLst>
          </p:cNvPr>
          <p:cNvSpPr txBox="1"/>
          <p:nvPr/>
        </p:nvSpPr>
        <p:spPr>
          <a:xfrm>
            <a:off x="444881" y="4428698"/>
            <a:ext cx="23958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Final assembly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C4C0150-E875-D342-9E3E-DF6C641B1EB7}"/>
              </a:ext>
            </a:extLst>
          </p:cNvPr>
          <p:cNvSpPr txBox="1"/>
          <p:nvPr/>
        </p:nvSpPr>
        <p:spPr>
          <a:xfrm>
            <a:off x="5024323" y="2101354"/>
            <a:ext cx="136454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T-17 weeks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FB4ECC9-03A6-5942-9E3C-6080576EA282}"/>
              </a:ext>
            </a:extLst>
          </p:cNvPr>
          <p:cNvSpPr txBox="1"/>
          <p:nvPr/>
        </p:nvSpPr>
        <p:spPr>
          <a:xfrm>
            <a:off x="2721196" y="5881361"/>
            <a:ext cx="2826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Follow on shot date??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AF14F22-CCF0-584F-987E-155A0A5349C2}"/>
              </a:ext>
            </a:extLst>
          </p:cNvPr>
          <p:cNvSpPr/>
          <p:nvPr/>
        </p:nvSpPr>
        <p:spPr>
          <a:xfrm>
            <a:off x="279400" y="6307762"/>
            <a:ext cx="8585200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 defTabSz="457205" eaLnBrk="0" hangingPunct="0"/>
            <a:r>
              <a:rPr lang="en-US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Production and Engineering work nearly seamlessly through this process 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A23BD8D-2489-450E-B249-6935F529C96A}"/>
              </a:ext>
            </a:extLst>
          </p:cNvPr>
          <p:cNvSpPr txBox="1"/>
          <p:nvPr/>
        </p:nvSpPr>
        <p:spPr>
          <a:xfrm>
            <a:off x="6563720" y="1266399"/>
            <a:ext cx="23431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If major R&amp;D required then extended time must be allotted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36E1A10-A0D5-4939-9681-4670EE8692CC}"/>
              </a:ext>
            </a:extLst>
          </p:cNvPr>
          <p:cNvSpPr txBox="1"/>
          <p:nvPr/>
        </p:nvSpPr>
        <p:spPr>
          <a:xfrm>
            <a:off x="6563719" y="1989448"/>
            <a:ext cx="25802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Mechanical Design</a:t>
            </a:r>
          </a:p>
          <a:p>
            <a:r>
              <a:rPr lang="en-US" sz="1400" b="1" dirty="0"/>
              <a:t>Assembly Plan</a:t>
            </a:r>
          </a:p>
          <a:p>
            <a:r>
              <a:rPr lang="en-US" sz="1400" b="1" dirty="0"/>
              <a:t>Metrology Plan</a:t>
            </a:r>
          </a:p>
          <a:p>
            <a:r>
              <a:rPr lang="en-US" sz="1400" b="1" dirty="0"/>
              <a:t>Eng Review</a:t>
            </a:r>
            <a:br>
              <a:rPr lang="en-US" sz="1400" b="1" dirty="0"/>
            </a:br>
            <a:r>
              <a:rPr lang="en-US" sz="1400" b="1" dirty="0"/>
              <a:t>Facility Reviews</a:t>
            </a:r>
          </a:p>
          <a:p>
            <a:r>
              <a:rPr lang="en-US" sz="1400" b="1" dirty="0"/>
              <a:t>Drawings Released</a:t>
            </a:r>
            <a:endParaRPr lang="en-US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6078A75-ABF0-4D2F-B580-A9A215C6BF6A}"/>
              </a:ext>
            </a:extLst>
          </p:cNvPr>
          <p:cNvSpPr txBox="1"/>
          <p:nvPr/>
        </p:nvSpPr>
        <p:spPr>
          <a:xfrm>
            <a:off x="220478" y="1285347"/>
            <a:ext cx="8686410" cy="21601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12A59E-93B4-4AD7-A123-C40B2E7998EB}"/>
              </a:ext>
            </a:extLst>
          </p:cNvPr>
          <p:cNvSpPr txBox="1"/>
          <p:nvPr/>
        </p:nvSpPr>
        <p:spPr>
          <a:xfrm>
            <a:off x="432476" y="2007411"/>
            <a:ext cx="8249726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/>
              <a:t>Design and Engineering phase complete!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55DACCD-3193-4569-BF08-CC84DE7B0E97}"/>
              </a:ext>
            </a:extLst>
          </p:cNvPr>
          <p:cNvSpPr txBox="1"/>
          <p:nvPr/>
        </p:nvSpPr>
        <p:spPr>
          <a:xfrm>
            <a:off x="558687" y="4662790"/>
            <a:ext cx="8249726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Refer to B. </a:t>
            </a:r>
            <a:r>
              <a:rPr lang="en-US" sz="2400" b="1" dirty="0" err="1"/>
              <a:t>Butlin’s</a:t>
            </a:r>
            <a:r>
              <a:rPr lang="en-US" sz="2400" b="1" dirty="0"/>
              <a:t> talk: </a:t>
            </a:r>
            <a:r>
              <a:rPr lang="en-US" sz="2400" dirty="0"/>
              <a:t>Overview of Target Production Planning Efforts for the National Ignition Facility (NIF)</a:t>
            </a:r>
            <a:r>
              <a:rPr lang="en-US" sz="2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99622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5CE3F-C1AA-44A1-9632-CE813F1B1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Thanks to the Design Team!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C7EF46-AE08-4517-9903-A10E8306136A}"/>
              </a:ext>
            </a:extLst>
          </p:cNvPr>
          <p:cNvSpPr txBox="1"/>
          <p:nvPr/>
        </p:nvSpPr>
        <p:spPr>
          <a:xfrm>
            <a:off x="457200" y="3429000"/>
            <a:ext cx="8263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J. Diaz, C. Heinbockel, C. Henning, C. Santos &amp; S. Vonhof</a:t>
            </a:r>
          </a:p>
        </p:txBody>
      </p:sp>
    </p:spTree>
    <p:extLst>
      <p:ext uri="{BB962C8B-B14F-4D97-AF65-F5344CB8AC3E}">
        <p14:creationId xmlns:p14="http://schemas.microsoft.com/office/powerpoint/2010/main" val="2981862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213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60314"/>
            <a:ext cx="8229600" cy="1005840"/>
          </a:xfrm>
        </p:spPr>
        <p:txBody>
          <a:bodyPr>
            <a:noAutofit/>
          </a:bodyPr>
          <a:lstStyle/>
          <a:p>
            <a:pPr eaLnBrk="1" hangingPunct="1"/>
            <a:r>
              <a:rPr kumimoji="1" lang="en-US" dirty="0"/>
              <a:t>Target Mechanical Design is an essential part of target fabrication for NIF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B40362-416A-4DA1-BDEF-6B490BFFC905}"/>
              </a:ext>
            </a:extLst>
          </p:cNvPr>
          <p:cNvSpPr txBox="1"/>
          <p:nvPr/>
        </p:nvSpPr>
        <p:spPr>
          <a:xfrm>
            <a:off x="457200" y="5417703"/>
            <a:ext cx="84902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TFab Engineering and Design support </a:t>
            </a:r>
            <a:r>
              <a:rPr lang="en-US" sz="2000" dirty="0" smtClean="0"/>
              <a:t>500 </a:t>
            </a:r>
            <a:r>
              <a:rPr lang="en-US" sz="2000" dirty="0"/>
              <a:t>shots a year on NIF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An average of 40 drawings/documents/Filmstrips a week are released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design group releases over 2000 drawings a year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1D7B42-E689-4856-A969-455A657AC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586" y="1305273"/>
            <a:ext cx="6747371" cy="4112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1425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schedule goal is to provide target one month before the shot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2949933" y="1378391"/>
            <a:ext cx="2027582" cy="812357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numCol="1" rtlCol="0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US" sz="1600" dirty="0">
                <a:solidFill>
                  <a:srgbClr val="000000"/>
                </a:solidFill>
              </a:rPr>
              <a:t>Finalizing TR and Physics Design (CDP, etc.) 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2970258" y="3485526"/>
            <a:ext cx="2027582" cy="691763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numCol="1" rtlCol="0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US" sz="1600" dirty="0">
                <a:solidFill>
                  <a:srgbClr val="000000"/>
                </a:solidFill>
              </a:rPr>
              <a:t>Component Manufacturing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6805" y="1500377"/>
            <a:ext cx="18469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Iteration with physics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2949933" y="5118083"/>
            <a:ext cx="2027582" cy="691763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numCol="1" rtlCol="0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US" sz="1600" dirty="0">
                <a:solidFill>
                  <a:srgbClr val="000000"/>
                </a:solidFill>
              </a:rPr>
              <a:t>Document and Deliver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2949933" y="2389477"/>
            <a:ext cx="2027582" cy="691763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numCol="1" rtlCol="0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US" sz="1600" dirty="0">
                <a:solidFill>
                  <a:srgbClr val="000000"/>
                </a:solidFill>
              </a:rPr>
              <a:t>Mechanical Design and Specs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6805" y="2445970"/>
            <a:ext cx="1657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TFE checks</a:t>
            </a:r>
          </a:p>
          <a:p>
            <a:r>
              <a:rPr lang="en-US" sz="1400" dirty="0">
                <a:solidFill>
                  <a:srgbClr val="000000"/>
                </a:solidFill>
              </a:rPr>
              <a:t>Iteration w/physics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6436" y="3544159"/>
            <a:ext cx="2395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Component procurement or manufacture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5149804"/>
            <a:ext cx="2395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Final metrology roll up, final NCRs</a:t>
            </a:r>
          </a:p>
        </p:txBody>
      </p:sp>
      <p:sp>
        <p:nvSpPr>
          <p:cNvPr id="12" name="Down Arrow 11"/>
          <p:cNvSpPr/>
          <p:nvPr/>
        </p:nvSpPr>
        <p:spPr bwMode="auto">
          <a:xfrm>
            <a:off x="5355202" y="1343183"/>
            <a:ext cx="479438" cy="4199257"/>
          </a:xfrm>
          <a:prstGeom prst="downArrow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47FAA0-8CAF-42C0-BAA5-CEBF921D2D52}"/>
              </a:ext>
            </a:extLst>
          </p:cNvPr>
          <p:cNvSpPr txBox="1"/>
          <p:nvPr/>
        </p:nvSpPr>
        <p:spPr>
          <a:xfrm>
            <a:off x="6719744" y="5463964"/>
            <a:ext cx="2187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Delivered target </a:t>
            </a:r>
          </a:p>
          <a:p>
            <a:r>
              <a:rPr lang="en-US" b="1" dirty="0"/>
              <a:t>1 month before shot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543DC4-EF07-854F-B92E-384BCE30B55D}"/>
              </a:ext>
            </a:extLst>
          </p:cNvPr>
          <p:cNvSpPr txBox="1"/>
          <p:nvPr/>
        </p:nvSpPr>
        <p:spPr>
          <a:xfrm>
            <a:off x="4997840" y="1336307"/>
            <a:ext cx="146937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~ T-6months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68DD9E-87BA-3242-8347-71A0FAF62936}"/>
              </a:ext>
            </a:extLst>
          </p:cNvPr>
          <p:cNvSpPr txBox="1"/>
          <p:nvPr/>
        </p:nvSpPr>
        <p:spPr>
          <a:xfrm>
            <a:off x="5024323" y="3020466"/>
            <a:ext cx="136454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T-13 weeks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2FB54F-62C7-BE43-8207-DF6B2DF55BEA}"/>
              </a:ext>
            </a:extLst>
          </p:cNvPr>
          <p:cNvSpPr txBox="1"/>
          <p:nvPr/>
        </p:nvSpPr>
        <p:spPr>
          <a:xfrm>
            <a:off x="5060545" y="3992418"/>
            <a:ext cx="136454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T-9 weeks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145575E1-38AC-AB4A-82F1-E6C4EDC8C0A3}"/>
              </a:ext>
            </a:extLst>
          </p:cNvPr>
          <p:cNvSpPr/>
          <p:nvPr/>
        </p:nvSpPr>
        <p:spPr bwMode="auto">
          <a:xfrm>
            <a:off x="2949933" y="4354805"/>
            <a:ext cx="2027582" cy="691763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numCol="1" rtlCol="0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US" sz="1600" dirty="0">
                <a:solidFill>
                  <a:srgbClr val="000000"/>
                </a:solidFill>
              </a:rPr>
              <a:t>Final Assembly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EDC70B-D496-C548-97E2-F158F43BAC47}"/>
              </a:ext>
            </a:extLst>
          </p:cNvPr>
          <p:cNvSpPr txBox="1"/>
          <p:nvPr/>
        </p:nvSpPr>
        <p:spPr>
          <a:xfrm>
            <a:off x="5005720" y="5607027"/>
            <a:ext cx="149303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T-4 weeks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98E250A-5512-104E-9887-24A6303991DA}"/>
              </a:ext>
            </a:extLst>
          </p:cNvPr>
          <p:cNvSpPr txBox="1"/>
          <p:nvPr/>
        </p:nvSpPr>
        <p:spPr>
          <a:xfrm>
            <a:off x="444881" y="4428698"/>
            <a:ext cx="23958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Final assembly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C4C0150-E875-D342-9E3E-DF6C641B1EB7}"/>
              </a:ext>
            </a:extLst>
          </p:cNvPr>
          <p:cNvSpPr txBox="1"/>
          <p:nvPr/>
        </p:nvSpPr>
        <p:spPr>
          <a:xfrm>
            <a:off x="5024323" y="2101354"/>
            <a:ext cx="136454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T-17 weeks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FB4ECC9-03A6-5942-9E3C-6080576EA282}"/>
              </a:ext>
            </a:extLst>
          </p:cNvPr>
          <p:cNvSpPr txBox="1"/>
          <p:nvPr/>
        </p:nvSpPr>
        <p:spPr>
          <a:xfrm>
            <a:off x="2721196" y="5881361"/>
            <a:ext cx="2826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Follow on shot date??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AF14F22-CCF0-584F-987E-155A0A5349C2}"/>
              </a:ext>
            </a:extLst>
          </p:cNvPr>
          <p:cNvSpPr/>
          <p:nvPr/>
        </p:nvSpPr>
        <p:spPr>
          <a:xfrm>
            <a:off x="279400" y="6307762"/>
            <a:ext cx="8585200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 defTabSz="457205" eaLnBrk="0" hangingPunct="0"/>
            <a:r>
              <a:rPr lang="en-US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Production and Engineering work nearly seamlessly through this process 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A23BD8D-2489-450E-B249-6935F529C96A}"/>
              </a:ext>
            </a:extLst>
          </p:cNvPr>
          <p:cNvSpPr txBox="1"/>
          <p:nvPr/>
        </p:nvSpPr>
        <p:spPr>
          <a:xfrm>
            <a:off x="6563720" y="1266399"/>
            <a:ext cx="23431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If major R&amp;D required then extended time must be allotted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36E1A10-A0D5-4939-9681-4670EE8692CC}"/>
              </a:ext>
            </a:extLst>
          </p:cNvPr>
          <p:cNvSpPr txBox="1"/>
          <p:nvPr/>
        </p:nvSpPr>
        <p:spPr>
          <a:xfrm>
            <a:off x="6563719" y="1989448"/>
            <a:ext cx="25802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Mechanical Design</a:t>
            </a:r>
          </a:p>
          <a:p>
            <a:r>
              <a:rPr lang="en-US" sz="1400" b="1" dirty="0"/>
              <a:t>Assembly Plan</a:t>
            </a:r>
          </a:p>
          <a:p>
            <a:r>
              <a:rPr lang="en-US" sz="1400" b="1" dirty="0"/>
              <a:t>Metrology Plan</a:t>
            </a:r>
          </a:p>
          <a:p>
            <a:r>
              <a:rPr lang="en-US" sz="1400" b="1" dirty="0"/>
              <a:t>Eng Review</a:t>
            </a:r>
            <a:br>
              <a:rPr lang="en-US" sz="1400" b="1" dirty="0"/>
            </a:br>
            <a:r>
              <a:rPr lang="en-US" sz="1400" b="1" dirty="0"/>
              <a:t>Facility Reviews</a:t>
            </a:r>
          </a:p>
          <a:p>
            <a:r>
              <a:rPr lang="en-US" sz="1400" b="1" dirty="0"/>
              <a:t>Drawings Released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44272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9" y="219507"/>
            <a:ext cx="8310785" cy="1008771"/>
          </a:xfrm>
        </p:spPr>
        <p:txBody>
          <a:bodyPr/>
          <a:lstStyle/>
          <a:p>
            <a:r>
              <a:rPr lang="en-US" dirty="0"/>
              <a:t>Target mechanical design based on requirements kicks off the process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2949933" y="1378391"/>
            <a:ext cx="2027582" cy="812357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numCol="1" rtlCol="0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US" sz="1600" dirty="0">
                <a:solidFill>
                  <a:srgbClr val="000000"/>
                </a:solidFill>
              </a:rPr>
              <a:t>Finalizing TR and Physics Design (CDP, etc.) 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2970258" y="3485526"/>
            <a:ext cx="2027582" cy="691763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numCol="1" rtlCol="0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US" sz="1600" dirty="0">
                <a:solidFill>
                  <a:srgbClr val="000000"/>
                </a:solidFill>
              </a:rPr>
              <a:t>Component Manufacturing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6805" y="1500377"/>
            <a:ext cx="18469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Iteration with physics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2949933" y="5118083"/>
            <a:ext cx="2027582" cy="691763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numCol="1" rtlCol="0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US" sz="1600" dirty="0">
                <a:solidFill>
                  <a:srgbClr val="000000"/>
                </a:solidFill>
              </a:rPr>
              <a:t>Document and Deliver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2949933" y="2389477"/>
            <a:ext cx="2027582" cy="691763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numCol="1" rtlCol="0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US" sz="1600" dirty="0">
                <a:solidFill>
                  <a:srgbClr val="000000"/>
                </a:solidFill>
              </a:rPr>
              <a:t>Mechanical Design and Specs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6805" y="2445970"/>
            <a:ext cx="1657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TFE checks</a:t>
            </a:r>
          </a:p>
          <a:p>
            <a:r>
              <a:rPr lang="en-US" sz="1400" dirty="0">
                <a:solidFill>
                  <a:srgbClr val="000000"/>
                </a:solidFill>
              </a:rPr>
              <a:t>Iteration w/physics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6436" y="3544159"/>
            <a:ext cx="2395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Component procurement or manufacture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5149804"/>
            <a:ext cx="2395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Final metrology roll up, final NCRs</a:t>
            </a:r>
          </a:p>
        </p:txBody>
      </p:sp>
      <p:sp>
        <p:nvSpPr>
          <p:cNvPr id="12" name="Down Arrow 11"/>
          <p:cNvSpPr/>
          <p:nvPr/>
        </p:nvSpPr>
        <p:spPr bwMode="auto">
          <a:xfrm>
            <a:off x="5355202" y="1343183"/>
            <a:ext cx="479438" cy="4199257"/>
          </a:xfrm>
          <a:prstGeom prst="downArrow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47FAA0-8CAF-42C0-BAA5-CEBF921D2D52}"/>
              </a:ext>
            </a:extLst>
          </p:cNvPr>
          <p:cNvSpPr txBox="1"/>
          <p:nvPr/>
        </p:nvSpPr>
        <p:spPr>
          <a:xfrm>
            <a:off x="6719744" y="5463964"/>
            <a:ext cx="2187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Delivered target </a:t>
            </a:r>
          </a:p>
          <a:p>
            <a:r>
              <a:rPr lang="en-US" b="1" dirty="0"/>
              <a:t>1 month before shot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53AE34-D9FE-4F04-90B6-D9D3E74B59CD}"/>
              </a:ext>
            </a:extLst>
          </p:cNvPr>
          <p:cNvSpPr txBox="1"/>
          <p:nvPr/>
        </p:nvSpPr>
        <p:spPr>
          <a:xfrm>
            <a:off x="6563720" y="1266399"/>
            <a:ext cx="23431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If major R&amp;D required then extended time must be allotted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0A9B23-925E-45D7-8260-B32EBA513A75}"/>
              </a:ext>
            </a:extLst>
          </p:cNvPr>
          <p:cNvSpPr txBox="1"/>
          <p:nvPr/>
        </p:nvSpPr>
        <p:spPr>
          <a:xfrm>
            <a:off x="6563719" y="1989448"/>
            <a:ext cx="25802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</a:rPr>
              <a:t>Mechanical Design</a:t>
            </a:r>
          </a:p>
          <a:p>
            <a:r>
              <a:rPr lang="en-US" sz="1400" b="1" dirty="0">
                <a:solidFill>
                  <a:srgbClr val="00B050"/>
                </a:solidFill>
              </a:rPr>
              <a:t>Assembly Plan</a:t>
            </a:r>
          </a:p>
          <a:p>
            <a:r>
              <a:rPr lang="en-US" sz="1400" b="1" dirty="0">
                <a:solidFill>
                  <a:srgbClr val="00B050"/>
                </a:solidFill>
              </a:rPr>
              <a:t>Metrology Plan</a:t>
            </a:r>
          </a:p>
          <a:p>
            <a:r>
              <a:rPr lang="en-US" sz="1400" b="1" dirty="0">
                <a:solidFill>
                  <a:srgbClr val="00B050"/>
                </a:solidFill>
              </a:rPr>
              <a:t>Eng Review</a:t>
            </a:r>
            <a:br>
              <a:rPr lang="en-US" sz="1400" b="1" dirty="0">
                <a:solidFill>
                  <a:srgbClr val="00B050"/>
                </a:solidFill>
              </a:rPr>
            </a:br>
            <a:r>
              <a:rPr lang="en-US" sz="1400" b="1" dirty="0">
                <a:solidFill>
                  <a:srgbClr val="00B050"/>
                </a:solidFill>
              </a:rPr>
              <a:t>Facility Reviews</a:t>
            </a:r>
          </a:p>
          <a:p>
            <a:r>
              <a:rPr lang="en-US" sz="1400" b="1" dirty="0">
                <a:solidFill>
                  <a:srgbClr val="00B050"/>
                </a:solidFill>
              </a:rPr>
              <a:t>Drawings Released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543DC4-EF07-854F-B92E-384BCE30B55D}"/>
              </a:ext>
            </a:extLst>
          </p:cNvPr>
          <p:cNvSpPr txBox="1"/>
          <p:nvPr/>
        </p:nvSpPr>
        <p:spPr>
          <a:xfrm>
            <a:off x="4997840" y="1336307"/>
            <a:ext cx="146937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~ T-6months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68DD9E-87BA-3242-8347-71A0FAF62936}"/>
              </a:ext>
            </a:extLst>
          </p:cNvPr>
          <p:cNvSpPr txBox="1"/>
          <p:nvPr/>
        </p:nvSpPr>
        <p:spPr>
          <a:xfrm>
            <a:off x="5024323" y="3020466"/>
            <a:ext cx="136454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T-13 weeks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2FB54F-62C7-BE43-8207-DF6B2DF55BEA}"/>
              </a:ext>
            </a:extLst>
          </p:cNvPr>
          <p:cNvSpPr txBox="1"/>
          <p:nvPr/>
        </p:nvSpPr>
        <p:spPr>
          <a:xfrm>
            <a:off x="5060545" y="3992418"/>
            <a:ext cx="136454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T-9 weeks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145575E1-38AC-AB4A-82F1-E6C4EDC8C0A3}"/>
              </a:ext>
            </a:extLst>
          </p:cNvPr>
          <p:cNvSpPr/>
          <p:nvPr/>
        </p:nvSpPr>
        <p:spPr bwMode="auto">
          <a:xfrm>
            <a:off x="2949933" y="4354805"/>
            <a:ext cx="2027582" cy="691763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numCol="1" rtlCol="0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US" sz="1600" dirty="0">
                <a:solidFill>
                  <a:srgbClr val="000000"/>
                </a:solidFill>
              </a:rPr>
              <a:t>Final Assembly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EDC70B-D496-C548-97E2-F158F43BAC47}"/>
              </a:ext>
            </a:extLst>
          </p:cNvPr>
          <p:cNvSpPr txBox="1"/>
          <p:nvPr/>
        </p:nvSpPr>
        <p:spPr>
          <a:xfrm>
            <a:off x="5005720" y="5607027"/>
            <a:ext cx="149303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T-4 weeks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98E250A-5512-104E-9887-24A6303991DA}"/>
              </a:ext>
            </a:extLst>
          </p:cNvPr>
          <p:cNvSpPr txBox="1"/>
          <p:nvPr/>
        </p:nvSpPr>
        <p:spPr>
          <a:xfrm>
            <a:off x="444881" y="4428698"/>
            <a:ext cx="23958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Final assembly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C4C0150-E875-D342-9E3E-DF6C641B1EB7}"/>
              </a:ext>
            </a:extLst>
          </p:cNvPr>
          <p:cNvSpPr txBox="1"/>
          <p:nvPr/>
        </p:nvSpPr>
        <p:spPr>
          <a:xfrm>
            <a:off x="5024323" y="2101354"/>
            <a:ext cx="136454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T-17 weeks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FB4ECC9-03A6-5942-9E3C-6080576EA282}"/>
              </a:ext>
            </a:extLst>
          </p:cNvPr>
          <p:cNvSpPr txBox="1"/>
          <p:nvPr/>
        </p:nvSpPr>
        <p:spPr>
          <a:xfrm>
            <a:off x="2721196" y="5881361"/>
            <a:ext cx="2826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Follow on shot date??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AF14F22-CCF0-584F-987E-155A0A5349C2}"/>
              </a:ext>
            </a:extLst>
          </p:cNvPr>
          <p:cNvSpPr/>
          <p:nvPr/>
        </p:nvSpPr>
        <p:spPr>
          <a:xfrm>
            <a:off x="279400" y="6307762"/>
            <a:ext cx="8585200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 defTabSz="457205" eaLnBrk="0" hangingPunct="0"/>
            <a:r>
              <a:rPr lang="en-US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Production and Engineering work nearly seamlessly through this process 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F63820F-E06A-4A03-9FC3-D66935F4A985}"/>
              </a:ext>
            </a:extLst>
          </p:cNvPr>
          <p:cNvSpPr txBox="1"/>
          <p:nvPr/>
        </p:nvSpPr>
        <p:spPr>
          <a:xfrm>
            <a:off x="203844" y="3411691"/>
            <a:ext cx="8736313" cy="329618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C33F9E-15F5-4A26-8AF2-37FE9273CDB7}"/>
              </a:ext>
            </a:extLst>
          </p:cNvPr>
          <p:cNvSpPr txBox="1"/>
          <p:nvPr/>
        </p:nvSpPr>
        <p:spPr>
          <a:xfrm>
            <a:off x="203843" y="1311708"/>
            <a:ext cx="8660757" cy="21023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415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B1E9C0-0AF8-4260-A1F0-6CE5167B7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184" y="-6627"/>
            <a:ext cx="8718718" cy="1321904"/>
          </a:xfrm>
        </p:spPr>
        <p:txBody>
          <a:bodyPr/>
          <a:lstStyle/>
          <a:p>
            <a:r>
              <a:rPr lang="en-US" dirty="0"/>
              <a:t>Physics Requirements are formally gathered in a target request form which feeds into target design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ED3782C-A7ED-BB4D-8C33-2D6DDA977326}"/>
              </a:ext>
            </a:extLst>
          </p:cNvPr>
          <p:cNvGrpSpPr/>
          <p:nvPr/>
        </p:nvGrpSpPr>
        <p:grpSpPr>
          <a:xfrm>
            <a:off x="1008800" y="1955756"/>
            <a:ext cx="6569447" cy="4563338"/>
            <a:chOff x="808384" y="1299970"/>
            <a:chExt cx="7242526" cy="503088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3BD3A22-3638-4793-9BE8-B2E34DD6F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03707" y="1299970"/>
              <a:ext cx="6547203" cy="503087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141B850-111F-4541-982C-197783E4874A}"/>
                </a:ext>
              </a:extLst>
            </p:cNvPr>
            <p:cNvSpPr/>
            <p:nvPr/>
          </p:nvSpPr>
          <p:spPr bwMode="auto">
            <a:xfrm rot="5400000">
              <a:off x="2431266" y="477467"/>
              <a:ext cx="398607" cy="233513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  <a:tint val="66000"/>
                    <a:satMod val="160000"/>
                  </a:schemeClr>
                </a:gs>
                <a:gs pos="50000">
                  <a:schemeClr val="bg1">
                    <a:lumMod val="65000"/>
                    <a:tint val="44500"/>
                    <a:satMod val="160000"/>
                  </a:schemeClr>
                </a:gs>
                <a:gs pos="100000">
                  <a:schemeClr val="bg1">
                    <a:lumMod val="65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 w="19050">
              <a:solidFill>
                <a:schemeClr val="tx1"/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vert270" rtlCol="0" anchor="ctr" anchorCtr="0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r>
                <a:rPr lang="en-US" sz="2000" dirty="0">
                  <a:solidFill>
                    <a:srgbClr val="000000"/>
                  </a:solidFill>
                </a:rPr>
                <a:t>Shot Info (1)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7BB1200-ACD2-46F1-8DD0-F8E8C36E34BA}"/>
                </a:ext>
              </a:extLst>
            </p:cNvPr>
            <p:cNvSpPr/>
            <p:nvPr/>
          </p:nvSpPr>
          <p:spPr bwMode="auto">
            <a:xfrm>
              <a:off x="808384" y="3131656"/>
              <a:ext cx="654619" cy="3199194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  <a:tint val="66000"/>
                    <a:satMod val="160000"/>
                  </a:schemeClr>
                </a:gs>
                <a:gs pos="50000">
                  <a:schemeClr val="bg1">
                    <a:lumMod val="65000"/>
                    <a:tint val="44500"/>
                    <a:satMod val="160000"/>
                  </a:schemeClr>
                </a:gs>
                <a:gs pos="100000">
                  <a:schemeClr val="bg1">
                    <a:lumMod val="65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 w="19050">
              <a:solidFill>
                <a:schemeClr val="tx1"/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vert270" rtlCol="0" anchor="ctr" anchorCtr="0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r>
                <a:rPr lang="en-US" sz="2000" dirty="0">
                  <a:solidFill>
                    <a:srgbClr val="000000"/>
                  </a:solidFill>
                </a:rPr>
                <a:t>Shot Planner Data (auto filled)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6F3F631-D838-456D-9EC4-92AF5C46C07F}"/>
                </a:ext>
              </a:extLst>
            </p:cNvPr>
            <p:cNvSpPr/>
            <p:nvPr/>
          </p:nvSpPr>
          <p:spPr bwMode="auto">
            <a:xfrm rot="5400000">
              <a:off x="4927264" y="320079"/>
              <a:ext cx="387640" cy="2638944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  <a:tint val="66000"/>
                    <a:satMod val="160000"/>
                  </a:schemeClr>
                </a:gs>
                <a:gs pos="50000">
                  <a:schemeClr val="bg1">
                    <a:lumMod val="65000"/>
                    <a:tint val="44500"/>
                    <a:satMod val="160000"/>
                  </a:schemeClr>
                </a:gs>
                <a:gs pos="100000">
                  <a:schemeClr val="bg1">
                    <a:lumMod val="65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solidFill>
                <a:schemeClr val="tx1"/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vert270" rtlCol="0" anchor="ctr" anchorCtr="0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r>
                <a:rPr lang="en-US" sz="2000" dirty="0">
                  <a:solidFill>
                    <a:srgbClr val="000000"/>
                  </a:solidFill>
                </a:rPr>
                <a:t>Requirements (2) 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6FED57D-3C7A-43A4-9A01-9E703FC2D569}"/>
                </a:ext>
              </a:extLst>
            </p:cNvPr>
            <p:cNvSpPr/>
            <p:nvPr/>
          </p:nvSpPr>
          <p:spPr bwMode="auto">
            <a:xfrm rot="5400000">
              <a:off x="7051913" y="834374"/>
              <a:ext cx="387640" cy="1610353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  <a:tint val="66000"/>
                    <a:satMod val="160000"/>
                  </a:schemeClr>
                </a:gs>
                <a:gs pos="50000">
                  <a:schemeClr val="bg1">
                    <a:lumMod val="65000"/>
                    <a:tint val="44500"/>
                    <a:satMod val="160000"/>
                  </a:schemeClr>
                </a:gs>
                <a:gs pos="100000">
                  <a:schemeClr val="bg1">
                    <a:lumMod val="65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solidFill>
                <a:schemeClr val="tx1"/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vert270" rtlCol="0" anchor="ctr" anchorCtr="0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r>
                <a:rPr lang="en-US" sz="2000" dirty="0">
                  <a:solidFill>
                    <a:srgbClr val="000000"/>
                  </a:solidFill>
                </a:rPr>
                <a:t>Status(3)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06DD13A-B9A0-43BD-89A1-774121164637}"/>
                </a:ext>
              </a:extLst>
            </p:cNvPr>
            <p:cNvSpPr/>
            <p:nvPr/>
          </p:nvSpPr>
          <p:spPr>
            <a:xfrm>
              <a:off x="1466475" y="1845780"/>
              <a:ext cx="2335136" cy="1285875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3111" tIns="41555" rIns="83111" bIns="41555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108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B860D01-ECBF-44D2-BCD3-27D62E336133}"/>
                </a:ext>
              </a:extLst>
            </p:cNvPr>
            <p:cNvSpPr/>
            <p:nvPr/>
          </p:nvSpPr>
          <p:spPr>
            <a:xfrm>
              <a:off x="1464738" y="3131656"/>
              <a:ext cx="2336873" cy="3199194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3111" tIns="41555" rIns="83111" bIns="41555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108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67CE4B4-E011-4B92-A655-A4CEFA1469BE}"/>
                </a:ext>
              </a:extLst>
            </p:cNvPr>
            <p:cNvSpPr/>
            <p:nvPr/>
          </p:nvSpPr>
          <p:spPr>
            <a:xfrm>
              <a:off x="3805287" y="1845780"/>
              <a:ext cx="2631796" cy="4485069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3111" tIns="41555" rIns="83111" bIns="41555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108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8D10D45-3E5F-46BE-8CC2-C379DE4F36D5}"/>
                </a:ext>
              </a:extLst>
            </p:cNvPr>
            <p:cNvSpPr/>
            <p:nvPr/>
          </p:nvSpPr>
          <p:spPr>
            <a:xfrm>
              <a:off x="6440557" y="1845780"/>
              <a:ext cx="1610352" cy="1743075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3111" tIns="41555" rIns="83111" bIns="41555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108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2E59060-D8AA-4333-A7F2-20C70E9FA5D6}"/>
                </a:ext>
              </a:extLst>
            </p:cNvPr>
            <p:cNvSpPr txBox="1"/>
            <p:nvPr/>
          </p:nvSpPr>
          <p:spPr>
            <a:xfrm>
              <a:off x="1687569" y="2131160"/>
              <a:ext cx="1885999" cy="71255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RI or PE</a:t>
              </a:r>
            </a:p>
            <a:p>
              <a:pPr algn="ctr"/>
              <a:r>
                <a:rPr lang="en-US" b="1" dirty="0"/>
                <a:t>(request date)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8D79FD0-0603-494C-ABEB-3D64BC5648D5}"/>
                </a:ext>
              </a:extLst>
            </p:cNvPr>
            <p:cNvSpPr txBox="1"/>
            <p:nvPr/>
          </p:nvSpPr>
          <p:spPr>
            <a:xfrm>
              <a:off x="4428120" y="2248291"/>
              <a:ext cx="1669195" cy="71255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RI or PE</a:t>
              </a:r>
            </a:p>
            <a:p>
              <a:pPr algn="ctr"/>
              <a:r>
                <a:rPr lang="en-US" b="1" dirty="0"/>
                <a:t>(Target info)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833D80-05E7-4EAF-914B-3D9910FEA439}"/>
                </a:ext>
              </a:extLst>
            </p:cNvPr>
            <p:cNvSpPr txBox="1"/>
            <p:nvPr/>
          </p:nvSpPr>
          <p:spPr>
            <a:xfrm>
              <a:off x="1500235" y="4088314"/>
              <a:ext cx="2352551" cy="71255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NIF Shot planner</a:t>
              </a:r>
            </a:p>
            <a:p>
              <a:r>
                <a:rPr lang="en-US" b="1" dirty="0"/>
                <a:t>(shot related info)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A9BCA46-3DAF-4194-9099-4F0B6CB3F979}"/>
                </a:ext>
              </a:extLst>
            </p:cNvPr>
            <p:cNvSpPr txBox="1"/>
            <p:nvPr/>
          </p:nvSpPr>
          <p:spPr>
            <a:xfrm>
              <a:off x="6524509" y="3194639"/>
              <a:ext cx="1526400" cy="101793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Target Fab</a:t>
              </a:r>
            </a:p>
            <a:p>
              <a:pPr algn="ctr"/>
              <a:r>
                <a:rPr lang="en-US" b="1" dirty="0"/>
                <a:t>(approval, status)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8244A60-EE0A-DD47-A4FE-5126E4F9B46A}"/>
              </a:ext>
            </a:extLst>
          </p:cNvPr>
          <p:cNvSpPr txBox="1"/>
          <p:nvPr/>
        </p:nvSpPr>
        <p:spPr>
          <a:xfrm>
            <a:off x="314184" y="1309425"/>
            <a:ext cx="8591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Target request is organized in three columns to allow clear communication and multiple sources of data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050304-FCD6-4DC2-89A4-96D17EE9F0E6}"/>
              </a:ext>
            </a:extLst>
          </p:cNvPr>
          <p:cNvSpPr txBox="1"/>
          <p:nvPr/>
        </p:nvSpPr>
        <p:spPr>
          <a:xfrm>
            <a:off x="6279279" y="4820499"/>
            <a:ext cx="28647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Cryogenic style targets utilize “menu” items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Warm style targets use a Conceptual Design Package (CDP)</a:t>
            </a:r>
          </a:p>
        </p:txBody>
      </p:sp>
    </p:spTree>
    <p:extLst>
      <p:ext uri="{BB962C8B-B14F-4D97-AF65-F5344CB8AC3E}">
        <p14:creationId xmlns:p14="http://schemas.microsoft.com/office/powerpoint/2010/main" val="829682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71DCD5-6181-4EEC-83BE-159D398050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219" r="10015"/>
          <a:stretch/>
        </p:blipFill>
        <p:spPr>
          <a:xfrm>
            <a:off x="4640565" y="4041491"/>
            <a:ext cx="3785588" cy="1975904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ECBC9FA-FCF9-4EAC-8096-3CF48892D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775" y="1256233"/>
            <a:ext cx="8763283" cy="5061988"/>
          </a:xfrm>
        </p:spPr>
        <p:txBody>
          <a:bodyPr/>
          <a:lstStyle/>
          <a:p>
            <a:r>
              <a:rPr lang="en-US" sz="2400" dirty="0"/>
              <a:t>Existing platforms with simple changes</a:t>
            </a:r>
          </a:p>
          <a:p>
            <a:endParaRPr lang="en-US" dirty="0"/>
          </a:p>
          <a:p>
            <a:endParaRPr lang="en-US" sz="2400" dirty="0"/>
          </a:p>
          <a:p>
            <a:endParaRPr lang="en-US" dirty="0"/>
          </a:p>
          <a:p>
            <a:r>
              <a:rPr lang="en-US" sz="2400" b="1" dirty="0"/>
              <a:t>New platforms </a:t>
            </a:r>
            <a:r>
              <a:rPr lang="en-US" sz="2400" dirty="0"/>
              <a:t>require significantly more effort</a:t>
            </a:r>
          </a:p>
          <a:p>
            <a:pPr marL="57150" indent="0">
              <a:buNone/>
            </a:pPr>
            <a:endParaRPr lang="en-US" sz="2000" dirty="0"/>
          </a:p>
          <a:p>
            <a:pPr marL="119062" indent="0">
              <a:buNone/>
            </a:pPr>
            <a:endParaRPr lang="en-US" sz="2000" dirty="0"/>
          </a:p>
          <a:p>
            <a:pPr marL="119062" indent="0">
              <a:buNone/>
            </a:pPr>
            <a:endParaRPr lang="en-US" sz="2000" dirty="0"/>
          </a:p>
          <a:p>
            <a:endParaRPr lang="en-US" dirty="0"/>
          </a:p>
          <a:p>
            <a:pPr marL="119062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DF73E6-EB06-475A-B1CC-B20BAF4EE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283" y="127711"/>
            <a:ext cx="8985903" cy="1008771"/>
          </a:xfrm>
        </p:spPr>
        <p:txBody>
          <a:bodyPr/>
          <a:lstStyle/>
          <a:p>
            <a:r>
              <a:rPr lang="en-US" sz="2800" dirty="0"/>
              <a:t>Once requirements are solidified, existing target platforms are assessed as a starting point for the new design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8DBDA7-F413-48B7-A4E0-A5D3061ADF13}"/>
              </a:ext>
            </a:extLst>
          </p:cNvPr>
          <p:cNvSpPr txBox="1"/>
          <p:nvPr/>
        </p:nvSpPr>
        <p:spPr>
          <a:xfrm>
            <a:off x="4431749" y="5967816"/>
            <a:ext cx="441634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Refraction Enhanced Imaging Platform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60FB0C-1DA3-4939-A47A-A5B5C2BCC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87" y="4072844"/>
            <a:ext cx="3229058" cy="2208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AB0553-23DD-4B78-8103-00D0C31A6F08}"/>
              </a:ext>
            </a:extLst>
          </p:cNvPr>
          <p:cNvSpPr txBox="1"/>
          <p:nvPr/>
        </p:nvSpPr>
        <p:spPr>
          <a:xfrm>
            <a:off x="645187" y="5967816"/>
            <a:ext cx="322905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MagLIF Cryogenic gas pipe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D6D0E9-A01D-48FE-8FFA-CC5DC38801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0" t="33247" r="17743" b="36232"/>
          <a:stretch/>
        </p:blipFill>
        <p:spPr>
          <a:xfrm>
            <a:off x="710554" y="2110665"/>
            <a:ext cx="3705609" cy="14542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02F2C7-B4B6-4BA5-92FC-A029F349F303}"/>
              </a:ext>
            </a:extLst>
          </p:cNvPr>
          <p:cNvSpPr txBox="1"/>
          <p:nvPr/>
        </p:nvSpPr>
        <p:spPr>
          <a:xfrm>
            <a:off x="710553" y="1730952"/>
            <a:ext cx="370560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Capsule/hohlraum change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2207FB-C898-4E50-A2F7-1AA4F833B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5619" y="1784928"/>
            <a:ext cx="3705609" cy="18065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4062AB-6601-4912-8694-EE440965CE6A}"/>
              </a:ext>
            </a:extLst>
          </p:cNvPr>
          <p:cNvSpPr txBox="1"/>
          <p:nvPr/>
        </p:nvSpPr>
        <p:spPr>
          <a:xfrm>
            <a:off x="4955619" y="1618443"/>
            <a:ext cx="370560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Physics package change (EOS)</a:t>
            </a:r>
          </a:p>
        </p:txBody>
      </p:sp>
    </p:spTree>
    <p:extLst>
      <p:ext uri="{BB962C8B-B14F-4D97-AF65-F5344CB8AC3E}">
        <p14:creationId xmlns:p14="http://schemas.microsoft.com/office/powerpoint/2010/main" val="3020288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25AD2-D6B7-4C28-83A1-C82759E5F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Creo 3D modeling software is utilized to create a representation of the target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CB54A7-3A1F-409F-A8B1-71ADFB043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97" y="1570728"/>
            <a:ext cx="3414045" cy="2754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86421F16-C2CB-4F5F-A3C9-040FFCDA492D}"/>
              </a:ext>
            </a:extLst>
          </p:cNvPr>
          <p:cNvSpPr/>
          <p:nvPr/>
        </p:nvSpPr>
        <p:spPr bwMode="auto">
          <a:xfrm>
            <a:off x="3845028" y="2694062"/>
            <a:ext cx="965675" cy="734938"/>
          </a:xfrm>
          <a:prstGeom prst="rightArrow">
            <a:avLst/>
          </a:prstGeom>
          <a:solidFill>
            <a:srgbClr val="92D050"/>
          </a:solidFill>
          <a:ln>
            <a:solidFill>
              <a:schemeClr val="tx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A8FC4C-8AED-4DD0-BFD9-265412327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611" y="1659999"/>
            <a:ext cx="4064917" cy="2754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32ABCD-A2CB-4E63-864E-364B6AB3865D}"/>
              </a:ext>
            </a:extLst>
          </p:cNvPr>
          <p:cNvSpPr/>
          <p:nvPr/>
        </p:nvSpPr>
        <p:spPr>
          <a:xfrm>
            <a:off x="425084" y="4270050"/>
            <a:ext cx="3207284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 defTabSz="457205" eaLnBrk="0" hangingPunct="0"/>
            <a:r>
              <a:rPr lang="en-US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 Requirement CDP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F3A60F-FC14-4A8E-9E18-9AFAED17416F}"/>
              </a:ext>
            </a:extLst>
          </p:cNvPr>
          <p:cNvSpPr/>
          <p:nvPr/>
        </p:nvSpPr>
        <p:spPr>
          <a:xfrm>
            <a:off x="5318333" y="4293343"/>
            <a:ext cx="3207284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 defTabSz="457205" eaLnBrk="0" hangingPunct="0"/>
            <a:r>
              <a:rPr lang="en-US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3D Creo Assembly Model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22FC13-BD21-440B-ACDC-EB431A684C8B}"/>
              </a:ext>
            </a:extLst>
          </p:cNvPr>
          <p:cNvSpPr txBox="1"/>
          <p:nvPr/>
        </p:nvSpPr>
        <p:spPr>
          <a:xfrm>
            <a:off x="1264778" y="4979623"/>
            <a:ext cx="6962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Models allow for a better visualization in 3D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Allows for geometry checks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Helps identify possible interferences or assembly issues</a:t>
            </a:r>
          </a:p>
        </p:txBody>
      </p:sp>
    </p:spTree>
    <p:extLst>
      <p:ext uri="{BB962C8B-B14F-4D97-AF65-F5344CB8AC3E}">
        <p14:creationId xmlns:p14="http://schemas.microsoft.com/office/powerpoint/2010/main" val="3996765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20BCE-3615-40AB-9E52-1CA9024F9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Engineering design must take many factors into account when designing a viable target platform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20E000-DAC0-4807-A1BD-47BD83BC8BBB}"/>
              </a:ext>
            </a:extLst>
          </p:cNvPr>
          <p:cNvSpPr txBox="1"/>
          <p:nvPr/>
        </p:nvSpPr>
        <p:spPr>
          <a:xfrm>
            <a:off x="330488" y="4967964"/>
            <a:ext cx="82687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Can the parts for the desired requirements be manufactured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Are the components too small?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Are they too complex (Additive manufacturing may be a possibility)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Have we done something like it before (proven method vs. R&amp;D)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6961A1-F821-45FC-B016-91E6F85C5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393" y="1425166"/>
            <a:ext cx="2404291" cy="1899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6907BA-44B2-4E75-A75C-470F7A40D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7934" y="1374097"/>
            <a:ext cx="1883419" cy="3360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EE04D1-AEC8-4047-A395-B17639D934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5162" y="1401871"/>
            <a:ext cx="4041926" cy="1982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42F4FA3-E6B2-44F1-85BA-F2BBB5C9ECBC}"/>
              </a:ext>
            </a:extLst>
          </p:cNvPr>
          <p:cNvSpPr/>
          <p:nvPr/>
        </p:nvSpPr>
        <p:spPr>
          <a:xfrm>
            <a:off x="108950" y="3242033"/>
            <a:ext cx="2625176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 defTabSz="457205" eaLnBrk="0" hangingPunct="0"/>
            <a:r>
              <a:rPr lang="en-US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Small components can be difficult to manufacture and handle during assembly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47F0E0-47EF-4E11-B0AB-AEA033F9AFAD}"/>
              </a:ext>
            </a:extLst>
          </p:cNvPr>
          <p:cNvSpPr/>
          <p:nvPr/>
        </p:nvSpPr>
        <p:spPr>
          <a:xfrm>
            <a:off x="5070036" y="3275574"/>
            <a:ext cx="3965014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 defTabSz="457205" eaLnBrk="0" hangingPunct="0"/>
            <a:r>
              <a:rPr lang="en-US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R&amp;D efforts can take considerable amounts of time with no guarantee of success.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0445D25-715F-4B6F-AA89-EAC7AB492494}"/>
              </a:ext>
            </a:extLst>
          </p:cNvPr>
          <p:cNvSpPr/>
          <p:nvPr/>
        </p:nvSpPr>
        <p:spPr>
          <a:xfrm>
            <a:off x="2401338" y="4306611"/>
            <a:ext cx="3128026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 defTabSz="457205" eaLnBrk="0" hangingPunct="0"/>
            <a:r>
              <a:rPr lang="en-US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Complex parts may require alternate manufacturing methods</a:t>
            </a:r>
          </a:p>
        </p:txBody>
      </p:sp>
    </p:spTree>
    <p:extLst>
      <p:ext uri="{BB962C8B-B14F-4D97-AF65-F5344CB8AC3E}">
        <p14:creationId xmlns:p14="http://schemas.microsoft.com/office/powerpoint/2010/main" val="2910951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5FD5C9-067A-4A5D-BE1D-1C08F61A7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6996"/>
            <a:ext cx="8229600" cy="1005840"/>
          </a:xfrm>
        </p:spPr>
        <p:txBody>
          <a:bodyPr/>
          <a:lstStyle/>
          <a:p>
            <a:r>
              <a:rPr lang="en-US" dirty="0"/>
              <a:t>Assembly concerns and required precision is considered during the design phase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55D6C0-6746-4B5B-A770-DB119FF5975A}"/>
              </a:ext>
            </a:extLst>
          </p:cNvPr>
          <p:cNvSpPr txBox="1"/>
          <p:nvPr/>
        </p:nvSpPr>
        <p:spPr>
          <a:xfrm>
            <a:off x="137971" y="1569856"/>
            <a:ext cx="55354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New Tooling?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New Metrology?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New Assembly Processes?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“</a:t>
            </a:r>
            <a:r>
              <a:rPr lang="en-US" sz="2000" b="1" dirty="0"/>
              <a:t>Filmstrips</a:t>
            </a:r>
            <a:r>
              <a:rPr lang="en-US" sz="2000" dirty="0"/>
              <a:t>” are created to highlight the above items to Production.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07BFD6-7EC5-4A5E-982A-77C7F142C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14" y="3349912"/>
            <a:ext cx="3250433" cy="2385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0D66C7-EEAF-40B8-A7AC-9E3424DF0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997" y="3682424"/>
            <a:ext cx="3396238" cy="2541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47FB08-D177-4332-971E-CE45DB837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0985" y="4150149"/>
            <a:ext cx="3233079" cy="2381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8F42A0-5426-43BB-8A0B-88014B5D58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3412" y="1385440"/>
            <a:ext cx="2739832" cy="2120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7F5ADC-BD72-466C-B28A-06D936EBF1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7223" y="3625463"/>
            <a:ext cx="2882068" cy="2024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C5FDEAD-6CA7-4D30-B7EA-1CFCD6066337}"/>
              </a:ext>
            </a:extLst>
          </p:cNvPr>
          <p:cNvSpPr/>
          <p:nvPr/>
        </p:nvSpPr>
        <p:spPr>
          <a:xfrm>
            <a:off x="813725" y="5962368"/>
            <a:ext cx="2565532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 defTabSz="457205" eaLnBrk="0" hangingPunct="0"/>
            <a:r>
              <a:rPr lang="en-US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“Filmstrip” example</a:t>
            </a:r>
          </a:p>
        </p:txBody>
      </p:sp>
    </p:spTree>
    <p:extLst>
      <p:ext uri="{BB962C8B-B14F-4D97-AF65-F5344CB8AC3E}">
        <p14:creationId xmlns:p14="http://schemas.microsoft.com/office/powerpoint/2010/main" val="22822788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015_PPT_UNC_V8.2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 bwMode="auto">
        <a:gradFill flip="none" rotWithShape="1">
          <a:gsLst>
            <a:gs pos="0">
              <a:schemeClr val="bg1">
                <a:lumMod val="65000"/>
                <a:tint val="66000"/>
                <a:satMod val="160000"/>
              </a:schemeClr>
            </a:gs>
            <a:gs pos="50000">
              <a:schemeClr val="bg1">
                <a:lumMod val="65000"/>
                <a:tint val="44500"/>
                <a:satMod val="160000"/>
              </a:schemeClr>
            </a:gs>
            <a:gs pos="100000">
              <a:schemeClr val="bg1">
                <a:lumMod val="65000"/>
                <a:tint val="23500"/>
                <a:satMod val="160000"/>
              </a:schemeClr>
            </a:gs>
          </a:gsLst>
          <a:lin ang="16200000" scaled="1"/>
          <a:tileRect/>
        </a:gradFill>
        <a:ln>
          <a:solidFill>
            <a:schemeClr val="accent1">
              <a:lumMod val="75000"/>
            </a:schemeClr>
          </a:solidFill>
          <a:headEnd/>
          <a:tailEnd/>
        </a:ln>
      </a:spPr>
      <a:bodyPr rtlCol="0" anchor="b">
        <a:prstTxWarp prst="textNoShape">
          <a:avLst/>
        </a:prstTxWarp>
      </a:bodyPr>
      <a:lstStyle>
        <a:defPPr algn="ctr">
          <a:spcBef>
            <a:spcPct val="0"/>
          </a:spcBef>
          <a:defRPr sz="1600" dirty="0">
            <a:solidFill>
              <a:srgbClr val="000000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 w="28575" cmpd="sng">
          <a:solidFill>
            <a:schemeClr val="accent1">
              <a:lumMod val="7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2015_PPT_UNC_V8.28</Template>
  <TotalTime>7547</TotalTime>
  <Words>943</Words>
  <Application>Microsoft Office PowerPoint</Application>
  <PresentationFormat>On-screen Show (4:3)</PresentationFormat>
  <Paragraphs>167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Lucida Grande</vt:lpstr>
      <vt:lpstr>Lucida Handwriting</vt:lpstr>
      <vt:lpstr>Wingdings</vt:lpstr>
      <vt:lpstr>Wingdings 2</vt:lpstr>
      <vt:lpstr>2015_PPT_UNC_V8.28</vt:lpstr>
      <vt:lpstr>Overview of the LLNL Target Fabrication Engineering and Design Process</vt:lpstr>
      <vt:lpstr>Target Mechanical Design is an essential part of target fabrication for NIF</vt:lpstr>
      <vt:lpstr>Target schedule goal is to provide target one month before the shot</vt:lpstr>
      <vt:lpstr>Target mechanical design based on requirements kicks off the process</vt:lpstr>
      <vt:lpstr>Physics Requirements are formally gathered in a target request form which feeds into target design</vt:lpstr>
      <vt:lpstr>Once requirements are solidified, existing target platforms are assessed as a starting point for the new design</vt:lpstr>
      <vt:lpstr>Creo 3D modeling software is utilized to create a representation of the target</vt:lpstr>
      <vt:lpstr>Engineering design must take many factors into account when designing a viable target platform</vt:lpstr>
      <vt:lpstr>Assembly concerns and required precision is considered during the design phase</vt:lpstr>
      <vt:lpstr>Preliminary drawings are produced once 3D models are created</vt:lpstr>
      <vt:lpstr>Facility safety is a key consideration which can involve significant effort in collaboration with expert groups</vt:lpstr>
      <vt:lpstr>Finalized drawings/models are released and components can then be ordered</vt:lpstr>
      <vt:lpstr>Once the design phase is complete, the next phase of the target fabrication process begins</vt:lpstr>
      <vt:lpstr>Special Thanks to the Design Team!</vt:lpstr>
      <vt:lpstr>PowerPoint Presentation</vt:lpstr>
    </vt:vector>
  </TitlesOfParts>
  <Company>LLNL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 Should not exceed two lines</dc:title>
  <dc:creator>Stadermann, Michael</dc:creator>
  <cp:lastModifiedBy>LLEUser</cp:lastModifiedBy>
  <cp:revision>256</cp:revision>
  <cp:lastPrinted>2019-04-04T23:04:57Z</cp:lastPrinted>
  <dcterms:created xsi:type="dcterms:W3CDTF">2015-10-26T02:02:52Z</dcterms:created>
  <dcterms:modified xsi:type="dcterms:W3CDTF">2019-04-26T12:05:05Z</dcterms:modified>
</cp:coreProperties>
</file>