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handoutMasterIdLst>
    <p:handoutMasterId r:id="rId22"/>
  </p:handoutMasterIdLst>
  <p:sldIdLst>
    <p:sldId id="257" r:id="rId2"/>
    <p:sldId id="347" r:id="rId3"/>
    <p:sldId id="302" r:id="rId4"/>
    <p:sldId id="327" r:id="rId5"/>
    <p:sldId id="339" r:id="rId6"/>
    <p:sldId id="259" r:id="rId7"/>
    <p:sldId id="336" r:id="rId8"/>
    <p:sldId id="275" r:id="rId9"/>
    <p:sldId id="297" r:id="rId10"/>
    <p:sldId id="343" r:id="rId11"/>
    <p:sldId id="335" r:id="rId12"/>
    <p:sldId id="342" r:id="rId13"/>
    <p:sldId id="337" r:id="rId14"/>
    <p:sldId id="338" r:id="rId15"/>
    <p:sldId id="328" r:id="rId16"/>
    <p:sldId id="346" r:id="rId17"/>
    <p:sldId id="316" r:id="rId18"/>
    <p:sldId id="326" r:id="rId19"/>
    <p:sldId id="348" r:id="rId20"/>
  </p:sldIdLst>
  <p:sldSz cx="9144000" cy="6858000" type="screen4x3"/>
  <p:notesSz cx="7010400" cy="9296400"/>
  <p:defaultTextStyle>
    <a:defPPr>
      <a:defRPr lang="en-US"/>
    </a:defPPr>
    <a:lvl1pPr marL="0" algn="l" defTabSz="457164" rtl="0" eaLnBrk="1" latinLnBrk="0" hangingPunct="1">
      <a:defRPr sz="1800" kern="1200">
        <a:solidFill>
          <a:schemeClr val="tx1"/>
        </a:solidFill>
        <a:latin typeface="+mn-lt"/>
        <a:ea typeface="+mn-ea"/>
        <a:cs typeface="+mn-cs"/>
      </a:defRPr>
    </a:lvl1pPr>
    <a:lvl2pPr marL="457164" algn="l" defTabSz="457164" rtl="0" eaLnBrk="1" latinLnBrk="0" hangingPunct="1">
      <a:defRPr sz="1800" kern="1200">
        <a:solidFill>
          <a:schemeClr val="tx1"/>
        </a:solidFill>
        <a:latin typeface="+mn-lt"/>
        <a:ea typeface="+mn-ea"/>
        <a:cs typeface="+mn-cs"/>
      </a:defRPr>
    </a:lvl2pPr>
    <a:lvl3pPr marL="914327" algn="l" defTabSz="457164" rtl="0" eaLnBrk="1" latinLnBrk="0" hangingPunct="1">
      <a:defRPr sz="1800" kern="1200">
        <a:solidFill>
          <a:schemeClr val="tx1"/>
        </a:solidFill>
        <a:latin typeface="+mn-lt"/>
        <a:ea typeface="+mn-ea"/>
        <a:cs typeface="+mn-cs"/>
      </a:defRPr>
    </a:lvl3pPr>
    <a:lvl4pPr marL="1371491" algn="l" defTabSz="457164" rtl="0" eaLnBrk="1" latinLnBrk="0" hangingPunct="1">
      <a:defRPr sz="1800" kern="1200">
        <a:solidFill>
          <a:schemeClr val="tx1"/>
        </a:solidFill>
        <a:latin typeface="+mn-lt"/>
        <a:ea typeface="+mn-ea"/>
        <a:cs typeface="+mn-cs"/>
      </a:defRPr>
    </a:lvl4pPr>
    <a:lvl5pPr marL="1828654" algn="l" defTabSz="457164" rtl="0" eaLnBrk="1" latinLnBrk="0" hangingPunct="1">
      <a:defRPr sz="1800" kern="1200">
        <a:solidFill>
          <a:schemeClr val="tx1"/>
        </a:solidFill>
        <a:latin typeface="+mn-lt"/>
        <a:ea typeface="+mn-ea"/>
        <a:cs typeface="+mn-cs"/>
      </a:defRPr>
    </a:lvl5pPr>
    <a:lvl6pPr marL="2285817" algn="l" defTabSz="457164" rtl="0" eaLnBrk="1" latinLnBrk="0" hangingPunct="1">
      <a:defRPr sz="1800" kern="1200">
        <a:solidFill>
          <a:schemeClr val="tx1"/>
        </a:solidFill>
        <a:latin typeface="+mn-lt"/>
        <a:ea typeface="+mn-ea"/>
        <a:cs typeface="+mn-cs"/>
      </a:defRPr>
    </a:lvl6pPr>
    <a:lvl7pPr marL="2742981" algn="l" defTabSz="457164" rtl="0" eaLnBrk="1" latinLnBrk="0" hangingPunct="1">
      <a:defRPr sz="1800" kern="1200">
        <a:solidFill>
          <a:schemeClr val="tx1"/>
        </a:solidFill>
        <a:latin typeface="+mn-lt"/>
        <a:ea typeface="+mn-ea"/>
        <a:cs typeface="+mn-cs"/>
      </a:defRPr>
    </a:lvl7pPr>
    <a:lvl8pPr marL="3200145" algn="l" defTabSz="457164" rtl="0" eaLnBrk="1" latinLnBrk="0" hangingPunct="1">
      <a:defRPr sz="1800" kern="1200">
        <a:solidFill>
          <a:schemeClr val="tx1"/>
        </a:solidFill>
        <a:latin typeface="+mn-lt"/>
        <a:ea typeface="+mn-ea"/>
        <a:cs typeface="+mn-cs"/>
      </a:defRPr>
    </a:lvl8pPr>
    <a:lvl9pPr marL="3657308" algn="l" defTabSz="45716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44">
          <p15:clr>
            <a:srgbClr val="A4A3A4"/>
          </p15:clr>
        </p15:guide>
        <p15:guide id="2" pos="5759">
          <p15:clr>
            <a:srgbClr val="A4A3A4"/>
          </p15:clr>
        </p15:guide>
        <p15:guide id="3" orient="horz" pos="3293">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419"/>
    <a:srgbClr val="79B932"/>
    <a:srgbClr val="0C20F5"/>
    <a:srgbClr val="F0FF0A"/>
    <a:srgbClr val="269A8B"/>
    <a:srgbClr val="870150"/>
    <a:srgbClr val="C5041E"/>
    <a:srgbClr val="671A86"/>
    <a:srgbClr val="1A2F4C"/>
    <a:srgbClr val="2221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4735" autoAdjust="0"/>
  </p:normalViewPr>
  <p:slideViewPr>
    <p:cSldViewPr snapToGrid="0" snapToObjects="1">
      <p:cViewPr varScale="1">
        <p:scale>
          <a:sx n="74" d="100"/>
          <a:sy n="74" d="100"/>
        </p:scale>
        <p:origin x="1157" y="72"/>
      </p:cViewPr>
      <p:guideLst>
        <p:guide orient="horz" pos="2744"/>
        <p:guide pos="5759"/>
        <p:guide orient="horz" pos="329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5" d="100"/>
          <a:sy n="85" d="100"/>
        </p:scale>
        <p:origin x="3016" y="5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b="1" dirty="0">
                <a:latin typeface="Arial"/>
                <a:cs typeface="Arial"/>
              </a:rPr>
              <a:t>Los Alamos National Laboratory</a:t>
            </a: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r>
              <a:rPr lang="en-US" b="1" dirty="0">
                <a:latin typeface="Arial"/>
                <a:cs typeface="Arial"/>
              </a:rPr>
              <a:t>UNCLASSIFIED  |  LA-UR-</a:t>
            </a:r>
            <a:r>
              <a:rPr lang="en-US" b="1" dirty="0" err="1">
                <a:latin typeface="Arial"/>
                <a:cs typeface="Arial"/>
              </a:rPr>
              <a:t>yy</a:t>
            </a:r>
            <a:r>
              <a:rPr lang="en-US" b="1" dirty="0">
                <a:latin typeface="Arial"/>
                <a:cs typeface="Arial"/>
              </a:rPr>
              <a:t>-#####</a:t>
            </a: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fld id="{6E5560EF-3C5A-5541-A07C-04D6F02DCCD2}" type="datetimeFigureOut">
              <a:rPr lang="en-US">
                <a:latin typeface="Arial"/>
                <a:cs typeface="Arial"/>
              </a:rPr>
              <a:pPr/>
              <a:t>4/26/2019</a:t>
            </a:fld>
            <a:endParaRPr lang="en-US" dirty="0">
              <a:latin typeface="Arial"/>
              <a:cs typeface="Arial"/>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33964B0-89DE-BA48-9DB8-30E2ACD1928B}" type="slidenum">
              <a:rPr lang="en-US" smtClean="0">
                <a:latin typeface="Arial"/>
                <a:cs typeface="Arial"/>
              </a:rPr>
              <a:t>‹#›</a:t>
            </a:fld>
            <a:endParaRPr lang="en-US" dirty="0">
              <a:latin typeface="Arial"/>
              <a:cs typeface="Arial"/>
            </a:endParaRPr>
          </a:p>
        </p:txBody>
      </p:sp>
    </p:spTree>
    <p:extLst>
      <p:ext uri="{BB962C8B-B14F-4D97-AF65-F5344CB8AC3E}">
        <p14:creationId xmlns:p14="http://schemas.microsoft.com/office/powerpoint/2010/main" val="1897153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b="1" dirty="0">
                <a:latin typeface="Arial"/>
                <a:cs typeface="Arial"/>
              </a:rPr>
              <a:t>Los Alamos National Laboratory</a:t>
            </a:r>
          </a:p>
        </p:txBody>
      </p:sp>
      <p:sp>
        <p:nvSpPr>
          <p:cNvPr id="9"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r>
              <a:rPr lang="en-US" b="1" dirty="0">
                <a:latin typeface="Arial"/>
                <a:cs typeface="Arial"/>
              </a:rPr>
              <a:t>UNCLASSIFIED  |  LA-UR-</a:t>
            </a:r>
            <a:r>
              <a:rPr lang="en-US" b="1" dirty="0" err="1">
                <a:latin typeface="Arial"/>
                <a:cs typeface="Arial"/>
              </a:rPr>
              <a:t>yy</a:t>
            </a:r>
            <a:r>
              <a:rPr lang="en-US" b="1" dirty="0">
                <a:latin typeface="Arial"/>
                <a:cs typeface="Arial"/>
              </a:rPr>
              <a:t>-#####</a:t>
            </a:r>
          </a:p>
        </p:txBody>
      </p:sp>
      <p:sp>
        <p:nvSpPr>
          <p:cNvPr id="10" name="Footer Placeholder 3"/>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fld id="{6E5560EF-3C5A-5541-A07C-04D6F02DCCD2}" type="datetimeFigureOut">
              <a:rPr lang="en-US">
                <a:latin typeface="Arial"/>
                <a:cs typeface="Arial"/>
              </a:rPr>
              <a:pPr/>
              <a:t>4/26/2019</a:t>
            </a:fld>
            <a:endParaRPr lang="en-US" dirty="0">
              <a:latin typeface="Arial"/>
              <a:cs typeface="Arial"/>
            </a:endParaRPr>
          </a:p>
        </p:txBody>
      </p:sp>
      <p:sp>
        <p:nvSpPr>
          <p:cNvPr id="11" name="Slide Number Placeholder 4"/>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3964B0-89DE-BA48-9DB8-30E2ACD1928B}" type="slidenum">
              <a:rPr lang="en-US" smtClean="0">
                <a:latin typeface="Arial"/>
                <a:cs typeface="Arial"/>
              </a:rPr>
              <a:t>‹#›</a:t>
            </a:fld>
            <a:endParaRPr lang="en-US" dirty="0">
              <a:latin typeface="Arial"/>
              <a:cs typeface="Arial"/>
            </a:endParaRPr>
          </a:p>
        </p:txBody>
      </p:sp>
    </p:spTree>
    <p:extLst>
      <p:ext uri="{BB962C8B-B14F-4D97-AF65-F5344CB8AC3E}">
        <p14:creationId xmlns:p14="http://schemas.microsoft.com/office/powerpoint/2010/main" val="259229779"/>
      </p:ext>
    </p:extLst>
  </p:cSld>
  <p:clrMap bg1="lt1" tx1="dk1" bg2="lt2" tx2="dk2" accent1="accent1" accent2="accent2" accent3="accent3" accent4="accent4" accent5="accent5" accent6="accent6" hlink="hlink" folHlink="folHlink"/>
  <p:hf hdr="0" ftr="0" dt="0"/>
  <p:notesStyle>
    <a:lvl1pPr marL="171450" indent="-171450" algn="l" defTabSz="457164" rtl="0" eaLnBrk="1" latinLnBrk="0" hangingPunct="1">
      <a:buFont typeface="Arial"/>
      <a:buChar char="•"/>
      <a:defRPr sz="1400" b="1" kern="1200">
        <a:solidFill>
          <a:schemeClr val="tx1"/>
        </a:solidFill>
        <a:latin typeface="Arial"/>
        <a:ea typeface="+mn-ea"/>
        <a:cs typeface="Arial"/>
      </a:defRPr>
    </a:lvl1pPr>
    <a:lvl2pPr marL="393700" indent="-171450" algn="l" defTabSz="457164" rtl="0" eaLnBrk="1" latinLnBrk="0" hangingPunct="1">
      <a:buFont typeface="Arial"/>
      <a:buChar char="•"/>
      <a:defRPr sz="1200" kern="1200">
        <a:solidFill>
          <a:schemeClr val="tx1"/>
        </a:solidFill>
        <a:latin typeface="Arial"/>
        <a:ea typeface="+mn-ea"/>
        <a:cs typeface="Arial"/>
      </a:defRPr>
    </a:lvl2pPr>
    <a:lvl3pPr marL="566738" indent="-171450" algn="l" defTabSz="457164" rtl="0" eaLnBrk="1" latinLnBrk="0" hangingPunct="1">
      <a:buFont typeface="Arial"/>
      <a:buChar char="•"/>
      <a:tabLst/>
      <a:defRPr sz="1000" kern="1200">
        <a:solidFill>
          <a:schemeClr val="tx1"/>
        </a:solidFill>
        <a:latin typeface="Arial"/>
        <a:ea typeface="+mn-ea"/>
        <a:cs typeface="Arial"/>
      </a:defRPr>
    </a:lvl3pPr>
    <a:lvl4pPr marL="739775" indent="-171450" algn="l" defTabSz="457164" rtl="0" eaLnBrk="1" latinLnBrk="0" hangingPunct="1">
      <a:buFont typeface="Arial"/>
      <a:buChar char="•"/>
      <a:defRPr sz="800" kern="1200">
        <a:solidFill>
          <a:schemeClr val="tx1"/>
        </a:solidFill>
        <a:latin typeface="Arial"/>
        <a:ea typeface="+mn-ea"/>
        <a:cs typeface="Arial"/>
      </a:defRPr>
    </a:lvl4pPr>
    <a:lvl5pPr marL="2000104" indent="-171450" algn="l" defTabSz="457164" rtl="0" eaLnBrk="1" latinLnBrk="0" hangingPunct="1">
      <a:buFont typeface="Arial"/>
      <a:buChar char="•"/>
      <a:defRPr sz="800" kern="1200">
        <a:solidFill>
          <a:schemeClr val="tx1"/>
        </a:solidFill>
        <a:latin typeface="Arial"/>
        <a:ea typeface="+mn-ea"/>
        <a:cs typeface="Arial"/>
      </a:defRPr>
    </a:lvl5pPr>
    <a:lvl6pPr marL="2285817" algn="l" defTabSz="457164" rtl="0" eaLnBrk="1" latinLnBrk="0" hangingPunct="1">
      <a:defRPr sz="1200" kern="1200">
        <a:solidFill>
          <a:schemeClr val="tx1"/>
        </a:solidFill>
        <a:latin typeface="+mn-lt"/>
        <a:ea typeface="+mn-ea"/>
        <a:cs typeface="+mn-cs"/>
      </a:defRPr>
    </a:lvl6pPr>
    <a:lvl7pPr marL="2742981" algn="l" defTabSz="457164" rtl="0" eaLnBrk="1" latinLnBrk="0" hangingPunct="1">
      <a:defRPr sz="1200" kern="1200">
        <a:solidFill>
          <a:schemeClr val="tx1"/>
        </a:solidFill>
        <a:latin typeface="+mn-lt"/>
        <a:ea typeface="+mn-ea"/>
        <a:cs typeface="+mn-cs"/>
      </a:defRPr>
    </a:lvl7pPr>
    <a:lvl8pPr marL="3200145" algn="l" defTabSz="457164" rtl="0" eaLnBrk="1" latinLnBrk="0" hangingPunct="1">
      <a:defRPr sz="1200" kern="1200">
        <a:solidFill>
          <a:schemeClr val="tx1"/>
        </a:solidFill>
        <a:latin typeface="+mn-lt"/>
        <a:ea typeface="+mn-ea"/>
        <a:cs typeface="+mn-cs"/>
      </a:defRPr>
    </a:lvl8pPr>
    <a:lvl9pPr marL="3657308" algn="l" defTabSz="4571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SLIDE 1 to SLIDE 11, the first 10 slides should only take 5 minutes to get through.</a:t>
            </a:r>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1</a:t>
            </a:fld>
            <a:endParaRPr lang="en-US" dirty="0">
              <a:latin typeface="Arial"/>
              <a:cs typeface="Arial"/>
            </a:endParaRPr>
          </a:p>
        </p:txBody>
      </p:sp>
    </p:spTree>
    <p:extLst>
      <p:ext uri="{BB962C8B-B14F-4D97-AF65-F5344CB8AC3E}">
        <p14:creationId xmlns:p14="http://schemas.microsoft.com/office/powerpoint/2010/main" val="1198583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Tungsten</a:t>
            </a:r>
            <a:r>
              <a:rPr lang="en-US" baseline="0" dirty="0"/>
              <a:t> layers were fabricated at LLNL</a:t>
            </a:r>
            <a:r>
              <a:rPr lang="en-US" baseline="0" dirty="0" smtClean="0"/>
              <a:t>.</a:t>
            </a:r>
            <a:endParaRPr lang="en-US" baseline="0" dirty="0"/>
          </a:p>
        </p:txBody>
      </p:sp>
      <p:sp>
        <p:nvSpPr>
          <p:cNvPr id="4" name="Slide Number Placeholder 3"/>
          <p:cNvSpPr>
            <a:spLocks noGrp="1"/>
          </p:cNvSpPr>
          <p:nvPr>
            <p:ph type="sldNum" sz="quarter" idx="10"/>
          </p:nvPr>
        </p:nvSpPr>
        <p:spPr/>
        <p:txBody>
          <a:bodyPr/>
          <a:lstStyle/>
          <a:p>
            <a:fld id="{233964B0-89DE-BA48-9DB8-30E2ACD1928B}" type="slidenum">
              <a:rPr lang="en-US" smtClean="0">
                <a:latin typeface="Arial"/>
                <a:cs typeface="Arial"/>
              </a:rPr>
              <a:t>10</a:t>
            </a:fld>
            <a:endParaRPr lang="en-US" dirty="0">
              <a:latin typeface="Arial"/>
              <a:cs typeface="Arial"/>
            </a:endParaRPr>
          </a:p>
        </p:txBody>
      </p:sp>
    </p:spTree>
    <p:extLst>
      <p:ext uri="{BB962C8B-B14F-4D97-AF65-F5344CB8AC3E}">
        <p14:creationId xmlns:p14="http://schemas.microsoft.com/office/powerpoint/2010/main" val="714384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r>
              <a:rPr lang="en-US" sz="1400" b="1" kern="1200" dirty="0">
                <a:solidFill>
                  <a:schemeClr val="tx1"/>
                </a:solidFill>
                <a:effectLst/>
                <a:latin typeface="Arial"/>
                <a:ea typeface="+mn-ea"/>
                <a:cs typeface="Arial"/>
              </a:rPr>
              <a:t>STARTING AT THIS SLIDE IS THE MEAT OF THE TALK!!! The next slides should only take 7 minutes for the 15 minute talk.</a:t>
            </a: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endParaRPr lang="en-US" sz="1400" b="1" kern="1200" dirty="0">
              <a:solidFill>
                <a:schemeClr val="tx1"/>
              </a:solidFill>
              <a:effectLst/>
              <a:latin typeface="Arial"/>
              <a:ea typeface="+mn-ea"/>
              <a:cs typeface="Arial"/>
            </a:endParaRP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r>
              <a:rPr lang="en-US" sz="1400" b="1" kern="1200" dirty="0">
                <a:solidFill>
                  <a:schemeClr val="tx1"/>
                </a:solidFill>
                <a:effectLst/>
                <a:latin typeface="Arial"/>
                <a:ea typeface="+mn-ea"/>
                <a:cs typeface="Arial"/>
              </a:rPr>
              <a:t>We need four instruments because not one instrument will do everything.</a:t>
            </a: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endParaRPr lang="en-US" sz="1400" b="1" kern="1200" dirty="0">
              <a:solidFill>
                <a:schemeClr val="tx1"/>
              </a:solidFill>
              <a:effectLst/>
              <a:latin typeface="Arial"/>
              <a:ea typeface="+mn-ea"/>
              <a:cs typeface="Arial"/>
            </a:endParaRP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r>
              <a:rPr lang="en-US" sz="1400" b="1" kern="1200" dirty="0">
                <a:solidFill>
                  <a:schemeClr val="tx1"/>
                </a:solidFill>
                <a:effectLst/>
                <a:latin typeface="Arial"/>
                <a:ea typeface="+mn-ea"/>
                <a:cs typeface="Arial"/>
              </a:rPr>
              <a:t>Each one only measures a part of the shape of each aperture and we need various things to tie the measurements together to tie them into one model. One establishes references from each machine to tie them all together in a model at the end.</a:t>
            </a: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endParaRPr lang="en-US" sz="1400" b="1" kern="1200" dirty="0">
              <a:solidFill>
                <a:schemeClr val="tx1"/>
              </a:solidFill>
              <a:effectLst/>
              <a:latin typeface="Arial"/>
              <a:ea typeface="+mn-ea"/>
              <a:cs typeface="Arial"/>
            </a:endParaRP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r>
              <a:rPr lang="en-US" sz="1400" b="1" kern="1200" dirty="0">
                <a:solidFill>
                  <a:schemeClr val="tx1"/>
                </a:solidFill>
                <a:effectLst/>
                <a:latin typeface="Arial"/>
                <a:ea typeface="+mn-ea"/>
                <a:cs typeface="Arial"/>
              </a:rPr>
              <a:t>ZYGO -&gt; Non-contact, three-dimensional, scanning white light interferometry </a:t>
            </a:r>
            <a:r>
              <a:rPr lang="en-US" sz="1200" b="1" kern="1200" dirty="0">
                <a:solidFill>
                  <a:schemeClr val="tx1"/>
                </a:solidFill>
                <a:effectLst/>
                <a:latin typeface="Arial"/>
                <a:ea typeface="+mn-ea"/>
                <a:cs typeface="Arial"/>
              </a:rPr>
              <a:t>(depth profiles)</a:t>
            </a: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effectLst/>
                <a:latin typeface="Arial"/>
                <a:ea typeface="+mn-ea"/>
                <a:cs typeface="Arial"/>
              </a:rPr>
              <a:t>SMARTSCOPE- optical coordinate measuring system (Edge profiles and datum tracking)</a:t>
            </a: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effectLst/>
                <a:latin typeface="Arial"/>
                <a:ea typeface="+mn-ea"/>
                <a:cs typeface="Arial"/>
              </a:rPr>
              <a:t>KEYENCE- 3D laser scanning confocal microscope- (shape of triangular and circular grooves)</a:t>
            </a: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Arial"/>
              <a:ea typeface="+mn-ea"/>
              <a:cs typeface="Arial"/>
            </a:endParaRP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Arial"/>
              <a:ea typeface="+mn-ea"/>
              <a:cs typeface="Arial"/>
            </a:endParaRPr>
          </a:p>
          <a:p>
            <a:pPr marL="393700" marR="0" lvl="1" indent="-171450" algn="l" defTabSz="457164"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Arial"/>
              <a:ea typeface="+mn-ea"/>
              <a:cs typeface="Arial"/>
            </a:endParaRPr>
          </a:p>
          <a:p>
            <a:pPr marL="393700" marR="0" lvl="1" indent="-171450" algn="l" defTabSz="457164"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Arial"/>
              <a:ea typeface="+mn-ea"/>
              <a:cs typeface="Arial"/>
            </a:endParaRP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11</a:t>
            </a:fld>
            <a:endParaRPr lang="en-US" dirty="0">
              <a:latin typeface="Arial"/>
              <a:cs typeface="Arial"/>
            </a:endParaRPr>
          </a:p>
        </p:txBody>
      </p:sp>
    </p:spTree>
    <p:extLst>
      <p:ext uri="{BB962C8B-B14F-4D97-AF65-F5344CB8AC3E}">
        <p14:creationId xmlns:p14="http://schemas.microsoft.com/office/powerpoint/2010/main" val="3729798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b="1" dirty="0"/>
          </a:p>
          <a:p>
            <a:pPr algn="l"/>
            <a:r>
              <a:rPr lang="en-US" b="1" dirty="0"/>
              <a:t>Keyence VK-X1000- Strong raw data!</a:t>
            </a:r>
          </a:p>
          <a:p>
            <a:pPr lvl="1" algn="l"/>
            <a:r>
              <a:rPr lang="en-US" b="1" dirty="0"/>
              <a:t>Optimized for characterizing any material, transparent, mirrored, and complex surfaces and challenging shapes.</a:t>
            </a:r>
          </a:p>
          <a:p>
            <a:pPr lvl="1" algn="l"/>
            <a:r>
              <a:rPr lang="en-US" b="1" dirty="0"/>
              <a:t>Customizable for example staging- we built a vacuum chuck specifically designed to hold the thin, springy gold layer flat for imaging</a:t>
            </a:r>
          </a:p>
          <a:p>
            <a:pPr lvl="1" algn="l"/>
            <a:r>
              <a:rPr lang="en-US" b="1" dirty="0"/>
              <a:t>Measurement accuracy is 0.5nm without vibration</a:t>
            </a:r>
          </a:p>
          <a:p>
            <a:pPr lvl="1" algn="l"/>
            <a:endParaRPr lang="en-US" b="1" dirty="0"/>
          </a:p>
          <a:p>
            <a:pPr algn="l"/>
            <a:r>
              <a:rPr lang="en-US" b="1" dirty="0"/>
              <a:t>ZYGO</a:t>
            </a:r>
          </a:p>
          <a:p>
            <a:pPr lvl="1" algn="l"/>
            <a:r>
              <a:rPr lang="en-US" b="1" dirty="0"/>
              <a:t>Good for flat surfaces, better Z resolution for evenly reflected surfaces.</a:t>
            </a:r>
          </a:p>
          <a:p>
            <a:pPr lvl="1" algn="l"/>
            <a:endParaRPr lang="en-US" b="1" dirty="0"/>
          </a:p>
          <a:p>
            <a:pPr lvl="1" algn="l"/>
            <a:endParaRPr lang="en-US" b="1" dirty="0"/>
          </a:p>
          <a:p>
            <a:pPr lvl="1" algn="l"/>
            <a:endParaRPr lang="en-US" b="1" dirty="0"/>
          </a:p>
          <a:p>
            <a:pPr lvl="1" algn="l"/>
            <a:endParaRPr lang="en-US" b="1" dirty="0"/>
          </a:p>
          <a:p>
            <a:endParaRPr lang="en-US" b="1" dirty="0"/>
          </a:p>
          <a:p>
            <a:endParaRPr lang="en-US" b="1" dirty="0"/>
          </a:p>
          <a:p>
            <a:endParaRPr lang="en-US" b="1" dirty="0"/>
          </a:p>
          <a:p>
            <a:pPr algn="l"/>
            <a:endParaRPr lang="en-US" b="1" dirty="0"/>
          </a:p>
          <a:p>
            <a:pPr algn="l"/>
            <a:endParaRPr lang="en-US" b="1" dirty="0"/>
          </a:p>
          <a:p>
            <a:endParaRPr lang="en-US" b="1" dirty="0"/>
          </a:p>
          <a:p>
            <a:pPr marL="0" indent="0" algn="l">
              <a:buNone/>
            </a:pPr>
            <a:endParaRPr lang="en-US" b="1" dirty="0"/>
          </a:p>
          <a:p>
            <a:endParaRPr lang="en-US" dirty="0"/>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12</a:t>
            </a:fld>
            <a:endParaRPr lang="en-US" dirty="0">
              <a:latin typeface="Arial"/>
              <a:cs typeface="Arial"/>
            </a:endParaRPr>
          </a:p>
        </p:txBody>
      </p:sp>
    </p:spTree>
    <p:extLst>
      <p:ext uri="{BB962C8B-B14F-4D97-AF65-F5344CB8AC3E}">
        <p14:creationId xmlns:p14="http://schemas.microsoft.com/office/powerpoint/2010/main" val="2033652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DEREK</a:t>
            </a:r>
          </a:p>
          <a:p>
            <a:r>
              <a:rPr lang="en-US" dirty="0"/>
              <a:t>1. OCMM face inspections.</a:t>
            </a:r>
          </a:p>
          <a:p>
            <a:r>
              <a:rPr lang="en-US" dirty="0"/>
              <a:t>2. Add VK scans on top.</a:t>
            </a:r>
          </a:p>
          <a:p>
            <a:r>
              <a:rPr lang="en-US" dirty="0"/>
              <a:t>3. Match these to the 3D model from the OGP.</a:t>
            </a:r>
          </a:p>
          <a:p>
            <a:endParaRPr lang="en-US" dirty="0"/>
          </a:p>
          <a:p>
            <a:r>
              <a:rPr lang="en-US" dirty="0"/>
              <a:t>The OCMM ties all of the data together from all of dream team!</a:t>
            </a:r>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13</a:t>
            </a:fld>
            <a:endParaRPr lang="en-US" dirty="0">
              <a:latin typeface="Arial"/>
              <a:cs typeface="Arial"/>
            </a:endParaRPr>
          </a:p>
        </p:txBody>
      </p:sp>
    </p:spTree>
    <p:extLst>
      <p:ext uri="{BB962C8B-B14F-4D97-AF65-F5344CB8AC3E}">
        <p14:creationId xmlns:p14="http://schemas.microsoft.com/office/powerpoint/2010/main" val="914116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measure the triangular shape along the length because it changes. (tie this back to requirements)</a:t>
            </a:r>
          </a:p>
          <a:p>
            <a:endParaRPr lang="en-US" dirty="0"/>
          </a:p>
          <a:p>
            <a:r>
              <a:rPr lang="en-US" dirty="0"/>
              <a:t>Physical Scribe marks were added to mark specific locations along the layer.</a:t>
            </a:r>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14</a:t>
            </a:fld>
            <a:endParaRPr lang="en-US" dirty="0">
              <a:latin typeface="Arial"/>
              <a:cs typeface="Arial"/>
            </a:endParaRPr>
          </a:p>
        </p:txBody>
      </p:sp>
    </p:spTree>
    <p:extLst>
      <p:ext uri="{BB962C8B-B14F-4D97-AF65-F5344CB8AC3E}">
        <p14:creationId xmlns:p14="http://schemas.microsoft.com/office/powerpoint/2010/main" val="4290320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Challenges with surfaces- shape of tool or dropping out of plane.</a:t>
            </a:r>
          </a:p>
          <a:p>
            <a:r>
              <a:rPr lang="en-US" dirty="0"/>
              <a:t>Berm deburred but when see a berm, and the layers are stacked on top of each other, can we torque it down flush?</a:t>
            </a:r>
          </a:p>
          <a:p>
            <a:endParaRPr lang="en-US" dirty="0"/>
          </a:p>
          <a:p>
            <a:r>
              <a:rPr lang="en-US" dirty="0"/>
              <a:t>Due to the mean free path of the neutrons, the neutrons do not see the particle contamination.</a:t>
            </a:r>
          </a:p>
          <a:p>
            <a:endParaRPr lang="en-US" dirty="0"/>
          </a:p>
          <a:p>
            <a:r>
              <a:rPr lang="en-US" dirty="0"/>
              <a:t>Reflective surfaces give extraneous data.</a:t>
            </a:r>
          </a:p>
          <a:p>
            <a:endParaRPr lang="en-US" dirty="0"/>
          </a:p>
          <a:p>
            <a:r>
              <a:rPr lang="en-US" dirty="0"/>
              <a:t>NEXT SLIDE: Bottomed out due to light trap but able to discern the depth based on the data from the sides.</a:t>
            </a:r>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15</a:t>
            </a:fld>
            <a:endParaRPr lang="en-US" dirty="0">
              <a:latin typeface="Arial"/>
              <a:cs typeface="Arial"/>
            </a:endParaRPr>
          </a:p>
        </p:txBody>
      </p:sp>
    </p:spTree>
    <p:extLst>
      <p:ext uri="{BB962C8B-B14F-4D97-AF65-F5344CB8AC3E}">
        <p14:creationId xmlns:p14="http://schemas.microsoft.com/office/powerpoint/2010/main" val="3094106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16</a:t>
            </a:fld>
            <a:endParaRPr lang="en-US" dirty="0">
              <a:latin typeface="Arial"/>
              <a:cs typeface="Arial"/>
            </a:endParaRPr>
          </a:p>
        </p:txBody>
      </p:sp>
    </p:spTree>
    <p:extLst>
      <p:ext uri="{BB962C8B-B14F-4D97-AF65-F5344CB8AC3E}">
        <p14:creationId xmlns:p14="http://schemas.microsoft.com/office/powerpoint/2010/main" val="1293947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ZYGO shows where the grooves start and stop and accurate depth of penumbra profiles</a:t>
            </a:r>
            <a:r>
              <a:rPr lang="en-US" dirty="0" smtClean="0"/>
              <a:t>.</a:t>
            </a:r>
            <a:endParaRPr lang="en-US" dirty="0"/>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17</a:t>
            </a:fld>
            <a:endParaRPr lang="en-US" dirty="0">
              <a:latin typeface="Arial"/>
              <a:cs typeface="Arial"/>
            </a:endParaRPr>
          </a:p>
        </p:txBody>
      </p:sp>
    </p:spTree>
    <p:extLst>
      <p:ext uri="{BB962C8B-B14F-4D97-AF65-F5344CB8AC3E}">
        <p14:creationId xmlns:p14="http://schemas.microsoft.com/office/powerpoint/2010/main" val="697665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18</a:t>
            </a:fld>
            <a:endParaRPr lang="en-US" dirty="0">
              <a:latin typeface="Arial"/>
              <a:cs typeface="Arial"/>
            </a:endParaRPr>
          </a:p>
        </p:txBody>
      </p:sp>
    </p:spTree>
    <p:extLst>
      <p:ext uri="{BB962C8B-B14F-4D97-AF65-F5344CB8AC3E}">
        <p14:creationId xmlns:p14="http://schemas.microsoft.com/office/powerpoint/2010/main" val="3516695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r>
              <a:rPr lang="en-US" dirty="0" smtClean="0"/>
              <a:t>Deconvolution</a:t>
            </a:r>
            <a:r>
              <a:rPr lang="en-US" baseline="0" dirty="0" smtClean="0"/>
              <a:t> requires a precise understanding of the actual aperture and not just the designed aperture.</a:t>
            </a:r>
            <a:endParaRPr lang="en-US" dirty="0" smtClean="0"/>
          </a:p>
          <a:p>
            <a:pPr marL="0" indent="0" algn="l">
              <a:buNone/>
            </a:pPr>
            <a:endParaRPr lang="en-US" dirty="0" smtClean="0"/>
          </a:p>
          <a:p>
            <a:pPr algn="l"/>
            <a:r>
              <a:rPr lang="en-US" dirty="0" smtClean="0"/>
              <a:t>With </a:t>
            </a:r>
            <a:r>
              <a:rPr lang="en-US" dirty="0"/>
              <a:t>the new PHA and the metrology we’ve done, we now have a picture that shows either end of the PHA and the metrology on the top of it. </a:t>
            </a:r>
            <a:endParaRPr lang="en-US" dirty="0" smtClean="0"/>
          </a:p>
          <a:p>
            <a:pPr marL="0" indent="0">
              <a:buNone/>
            </a:pPr>
            <a:endParaRPr lang="en-US" dirty="0" smtClean="0"/>
          </a:p>
          <a:p>
            <a:pPr marL="0" indent="0">
              <a:buNone/>
            </a:pPr>
            <a:r>
              <a:rPr lang="en-US" dirty="0" smtClean="0"/>
              <a:t>The addition of characterization information improves the quality of image reconstruction.</a:t>
            </a:r>
          </a:p>
          <a:p>
            <a:pPr marL="0" indent="0">
              <a:buNone/>
            </a:pPr>
            <a:endParaRPr lang="en-US" dirty="0" smtClean="0"/>
          </a:p>
          <a:p>
            <a:pPr marL="0" indent="0">
              <a:buNone/>
            </a:pPr>
            <a:r>
              <a:rPr lang="en-US" dirty="0"/>
              <a:t>	</a:t>
            </a:r>
          </a:p>
          <a:p>
            <a:pPr marL="0" indent="0">
              <a:buNone/>
            </a:pPr>
            <a:endParaRPr lang="en-US" dirty="0"/>
          </a:p>
        </p:txBody>
      </p:sp>
      <p:sp>
        <p:nvSpPr>
          <p:cNvPr id="4" name="Slide Number Placeholder 3"/>
          <p:cNvSpPr>
            <a:spLocks noGrp="1"/>
          </p:cNvSpPr>
          <p:nvPr>
            <p:ph type="sldNum" sz="quarter" idx="10"/>
          </p:nvPr>
        </p:nvSpPr>
        <p:spPr/>
        <p:txBody>
          <a:bodyPr/>
          <a:lstStyle/>
          <a:p>
            <a:fld id="{233964B0-89DE-BA48-9DB8-30E2ACD1928B}" type="slidenum">
              <a:rPr lang="en-US" smtClean="0">
                <a:latin typeface="Arial"/>
                <a:cs typeface="Arial"/>
              </a:rPr>
              <a:t>19</a:t>
            </a:fld>
            <a:endParaRPr lang="en-US" dirty="0">
              <a:latin typeface="Arial"/>
              <a:cs typeface="Arial"/>
            </a:endParaRPr>
          </a:p>
        </p:txBody>
      </p:sp>
    </p:spTree>
    <p:extLst>
      <p:ext uri="{BB962C8B-B14F-4D97-AF65-F5344CB8AC3E}">
        <p14:creationId xmlns:p14="http://schemas.microsoft.com/office/powerpoint/2010/main" val="96950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a:p>
            <a:pPr marL="0" indent="0">
              <a:buNone/>
            </a:pPr>
            <a:r>
              <a:rPr lang="en-US" dirty="0"/>
              <a:t>Our target fab team was asked to machine and characterize a series of Neutron Imaging pinholes for neutron imaging which is a very important system at NIF.</a:t>
            </a:r>
          </a:p>
          <a:p>
            <a:pPr marL="0" indent="0">
              <a:buNone/>
            </a:pPr>
            <a:endParaRPr lang="en-US" dirty="0"/>
          </a:p>
          <a:p>
            <a:pPr marL="0" indent="0">
              <a:buNone/>
            </a:pPr>
            <a:r>
              <a:rPr lang="en-US" dirty="0"/>
              <a:t>Talks and posters at previous conferences have described how we developed the machining.</a:t>
            </a:r>
          </a:p>
          <a:p>
            <a:pPr marL="0" indent="0">
              <a:buNone/>
            </a:pPr>
            <a:endParaRPr lang="en-US" dirty="0"/>
          </a:p>
          <a:p>
            <a:pPr marL="0" indent="0">
              <a:buNone/>
            </a:pPr>
            <a:r>
              <a:rPr lang="en-US" dirty="0"/>
              <a:t>Today, I’ll describe how we do evermore detailed characterization of the pinhole that drastically affects interpretation of the data.</a:t>
            </a:r>
          </a:p>
          <a:p>
            <a:pPr marL="0" indent="0">
              <a:buNone/>
            </a:pPr>
            <a:endParaRPr lang="en-US" dirty="0"/>
          </a:p>
        </p:txBody>
      </p:sp>
      <p:sp>
        <p:nvSpPr>
          <p:cNvPr id="4" name="Slide Number Placeholder 3"/>
          <p:cNvSpPr>
            <a:spLocks noGrp="1"/>
          </p:cNvSpPr>
          <p:nvPr>
            <p:ph type="sldNum" sz="quarter" idx="10"/>
          </p:nvPr>
        </p:nvSpPr>
        <p:spPr/>
        <p:txBody>
          <a:bodyPr/>
          <a:lstStyle/>
          <a:p>
            <a:fld id="{233964B0-89DE-BA48-9DB8-30E2ACD1928B}" type="slidenum">
              <a:rPr lang="en-US" smtClean="0">
                <a:latin typeface="Arial"/>
                <a:cs typeface="Arial"/>
              </a:rPr>
              <a:t>2</a:t>
            </a:fld>
            <a:endParaRPr lang="en-US" dirty="0">
              <a:latin typeface="Arial"/>
              <a:cs typeface="Arial"/>
            </a:endParaRPr>
          </a:p>
        </p:txBody>
      </p:sp>
    </p:spTree>
    <p:extLst>
      <p:ext uri="{BB962C8B-B14F-4D97-AF65-F5344CB8AC3E}">
        <p14:creationId xmlns:p14="http://schemas.microsoft.com/office/powerpoint/2010/main" val="3036703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Neutron imaging is a big effort at LANL and LLNL. </a:t>
            </a:r>
          </a:p>
          <a:p>
            <a:endParaRPr lang="en-US" dirty="0"/>
          </a:p>
          <a:p>
            <a:r>
              <a:rPr lang="en-US" dirty="0"/>
              <a:t>At LANL, there are 4 different engineering and physics groups involved.</a:t>
            </a:r>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3</a:t>
            </a:fld>
            <a:endParaRPr lang="en-US" dirty="0">
              <a:latin typeface="Arial"/>
              <a:cs typeface="Arial"/>
            </a:endParaRPr>
          </a:p>
        </p:txBody>
      </p:sp>
    </p:spTree>
    <p:extLst>
      <p:ext uri="{BB962C8B-B14F-4D97-AF65-F5344CB8AC3E}">
        <p14:creationId xmlns:p14="http://schemas.microsoft.com/office/powerpoint/2010/main" val="2976611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r>
              <a:rPr lang="en-US" dirty="0"/>
              <a:t>The science we are getting out of this and the quality of measurements gives us more information on ICF implosions</a:t>
            </a:r>
            <a:r>
              <a:rPr lang="en-US" dirty="0" smtClean="0"/>
              <a:t>.</a:t>
            </a:r>
            <a:endParaRPr lang="en-US" dirty="0"/>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4</a:t>
            </a:fld>
            <a:endParaRPr lang="en-US" dirty="0">
              <a:latin typeface="Arial"/>
              <a:cs typeface="Arial"/>
            </a:endParaRPr>
          </a:p>
        </p:txBody>
      </p:sp>
    </p:spTree>
    <p:extLst>
      <p:ext uri="{BB962C8B-B14F-4D97-AF65-F5344CB8AC3E}">
        <p14:creationId xmlns:p14="http://schemas.microsoft.com/office/powerpoint/2010/main" val="2592707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Basically the goal is to deliver a 3D mathematical description of the as-built pinhole.</a:t>
            </a:r>
          </a:p>
        </p:txBody>
      </p:sp>
      <p:sp>
        <p:nvSpPr>
          <p:cNvPr id="4" name="Slide Number Placeholder 3"/>
          <p:cNvSpPr>
            <a:spLocks noGrp="1"/>
          </p:cNvSpPr>
          <p:nvPr>
            <p:ph type="sldNum" sz="quarter" idx="10"/>
          </p:nvPr>
        </p:nvSpPr>
        <p:spPr/>
        <p:txBody>
          <a:bodyPr/>
          <a:lstStyle/>
          <a:p>
            <a:fld id="{233964B0-89DE-BA48-9DB8-30E2ACD1928B}" type="slidenum">
              <a:rPr lang="en-US" smtClean="0">
                <a:latin typeface="Arial"/>
                <a:cs typeface="Arial"/>
              </a:rPr>
              <a:t>5</a:t>
            </a:fld>
            <a:endParaRPr lang="en-US" dirty="0">
              <a:latin typeface="Arial"/>
              <a:cs typeface="Arial"/>
            </a:endParaRPr>
          </a:p>
        </p:txBody>
      </p:sp>
    </p:spTree>
    <p:extLst>
      <p:ext uri="{BB962C8B-B14F-4D97-AF65-F5344CB8AC3E}">
        <p14:creationId xmlns:p14="http://schemas.microsoft.com/office/powerpoint/2010/main" val="1760820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NIF chamber slide.</a:t>
            </a:r>
          </a:p>
          <a:p>
            <a:endParaRPr lang="en-US" dirty="0"/>
          </a:p>
          <a:p>
            <a:r>
              <a:rPr lang="en-US" dirty="0"/>
              <a:t>A. Basically the neutron imaging system is comprised of three pieces,</a:t>
            </a:r>
          </a:p>
          <a:p>
            <a:endParaRPr lang="en-US" dirty="0"/>
          </a:p>
          <a:p>
            <a:pPr lvl="1"/>
            <a:r>
              <a:rPr lang="en-US" dirty="0"/>
              <a:t>(1) an aperture array (a pinhole) to form the neutron images, </a:t>
            </a:r>
          </a:p>
          <a:p>
            <a:pPr lvl="1"/>
            <a:r>
              <a:rPr lang="en-US" dirty="0"/>
              <a:t>(2) a detector to measure the neutron flux passing through the pinhole array, and a </a:t>
            </a:r>
          </a:p>
          <a:p>
            <a:pPr lvl="1"/>
            <a:r>
              <a:rPr lang="en-US" dirty="0"/>
              <a:t>(3) recording system where the neutron source distributions are captured.</a:t>
            </a:r>
          </a:p>
          <a:p>
            <a:endParaRPr lang="en-US" dirty="0"/>
          </a:p>
          <a:p>
            <a:r>
              <a:rPr lang="en-US" dirty="0"/>
              <a:t>B. Having 3 lines of site perpendicular to each other would provide information for reconstructing a 3D image of the source.</a:t>
            </a:r>
          </a:p>
          <a:p>
            <a:endParaRPr lang="en-US" dirty="0"/>
          </a:p>
        </p:txBody>
      </p:sp>
      <p:sp>
        <p:nvSpPr>
          <p:cNvPr id="4" name="Slide Number Placeholder 3"/>
          <p:cNvSpPr>
            <a:spLocks noGrp="1"/>
          </p:cNvSpPr>
          <p:nvPr>
            <p:ph type="sldNum" sz="quarter" idx="5"/>
          </p:nvPr>
        </p:nvSpPr>
        <p:spPr/>
        <p:txBody>
          <a:bodyPr/>
          <a:lstStyle/>
          <a:p>
            <a:fld id="{233964B0-89DE-BA48-9DB8-30E2ACD1928B}" type="slidenum">
              <a:rPr lang="en-US" smtClean="0">
                <a:latin typeface="Arial"/>
                <a:cs typeface="Arial"/>
              </a:rPr>
              <a:t>6</a:t>
            </a:fld>
            <a:endParaRPr lang="en-US" dirty="0">
              <a:latin typeface="Arial"/>
              <a:cs typeface="Arial"/>
            </a:endParaRPr>
          </a:p>
        </p:txBody>
      </p:sp>
    </p:spTree>
    <p:extLst>
      <p:ext uri="{BB962C8B-B14F-4D97-AF65-F5344CB8AC3E}">
        <p14:creationId xmlns:p14="http://schemas.microsoft.com/office/powerpoint/2010/main" val="269726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i="1" dirty="0">
              <a:solidFill>
                <a:schemeClr val="accent1"/>
              </a:solidFill>
            </a:endParaRPr>
          </a:p>
          <a:p>
            <a:endParaRPr lang="en-US" sz="1400" i="1" dirty="0">
              <a:solidFill>
                <a:schemeClr val="accent1"/>
              </a:solidFill>
            </a:endParaRPr>
          </a:p>
          <a:p>
            <a:r>
              <a:rPr lang="en-US" sz="1400" i="1" dirty="0">
                <a:solidFill>
                  <a:schemeClr val="accent1"/>
                </a:solidFill>
              </a:rPr>
              <a:t>Data analysis requires detailed knowledge of the imaging system, especially the geometry of the pinhole.</a:t>
            </a:r>
          </a:p>
          <a:p>
            <a:r>
              <a:rPr lang="en-US" sz="1400" i="1" dirty="0">
                <a:solidFill>
                  <a:schemeClr val="accent1"/>
                </a:solidFill>
              </a:rPr>
              <a:t>Furthermore, if you want to believe the data you need to understand the geometry of the pinhole</a:t>
            </a:r>
            <a:r>
              <a:rPr lang="en-US" sz="1400" i="1" dirty="0" smtClean="0">
                <a:solidFill>
                  <a:schemeClr val="accent1"/>
                </a:solidFill>
              </a:rPr>
              <a:t>.</a:t>
            </a:r>
            <a:endParaRPr lang="en-US" sz="1400" i="1" dirty="0">
              <a:solidFill>
                <a:schemeClr val="accent1"/>
              </a:solidFill>
            </a:endParaRP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r>
              <a:rPr lang="en-US" sz="1400" i="1" dirty="0">
                <a:solidFill>
                  <a:schemeClr val="accent1"/>
                </a:solidFill>
              </a:rPr>
              <a:t>The complicated math step (arrow) requires knowledge of the aperture used to make the </a:t>
            </a:r>
            <a:r>
              <a:rPr lang="en-US" sz="1400" i="1" dirty="0" smtClean="0">
                <a:solidFill>
                  <a:schemeClr val="accent1"/>
                </a:solidFill>
              </a:rPr>
              <a:t>image.</a:t>
            </a: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r>
              <a:rPr lang="en-US" dirty="0" smtClean="0"/>
              <a:t>Knowing the shape and how the fuel comes together is important.</a:t>
            </a:r>
          </a:p>
          <a:p>
            <a:pPr marL="171450" marR="0" lvl="0" indent="-171450" algn="l" defTabSz="457164" rtl="0" eaLnBrk="1" fontAlgn="auto" latinLnBrk="0" hangingPunct="1">
              <a:lnSpc>
                <a:spcPct val="100000"/>
              </a:lnSpc>
              <a:spcBef>
                <a:spcPts val="0"/>
              </a:spcBef>
              <a:spcAft>
                <a:spcPts val="0"/>
              </a:spcAft>
              <a:buClrTx/>
              <a:buSzTx/>
              <a:buFont typeface="Arial"/>
              <a:buChar char="•"/>
              <a:tabLst/>
              <a:defRPr/>
            </a:pPr>
            <a:endParaRPr lang="en-US" sz="1400" i="1" dirty="0">
              <a:solidFill>
                <a:schemeClr val="accent1"/>
              </a:solidFill>
            </a:endParaRPr>
          </a:p>
          <a:p>
            <a:endParaRPr lang="en-US" sz="1400" i="1" dirty="0">
              <a:solidFill>
                <a:schemeClr val="accent1"/>
              </a:solidFill>
            </a:endParaRPr>
          </a:p>
        </p:txBody>
      </p:sp>
      <p:sp>
        <p:nvSpPr>
          <p:cNvPr id="4" name="Slide Number Placeholder 3"/>
          <p:cNvSpPr>
            <a:spLocks noGrp="1"/>
          </p:cNvSpPr>
          <p:nvPr>
            <p:ph type="sldNum" sz="quarter" idx="10"/>
          </p:nvPr>
        </p:nvSpPr>
        <p:spPr/>
        <p:txBody>
          <a:bodyPr/>
          <a:lstStyle/>
          <a:p>
            <a:fld id="{233964B0-89DE-BA48-9DB8-30E2ACD1928B}" type="slidenum">
              <a:rPr lang="en-US" smtClean="0">
                <a:latin typeface="Arial"/>
                <a:cs typeface="Arial"/>
              </a:rPr>
              <a:t>7</a:t>
            </a:fld>
            <a:endParaRPr lang="en-US" dirty="0">
              <a:latin typeface="Arial"/>
              <a:cs typeface="Arial"/>
            </a:endParaRPr>
          </a:p>
        </p:txBody>
      </p:sp>
    </p:spTree>
    <p:extLst>
      <p:ext uri="{BB962C8B-B14F-4D97-AF65-F5344CB8AC3E}">
        <p14:creationId xmlns:p14="http://schemas.microsoft.com/office/powerpoint/2010/main" val="35689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pinhole is an array of apertures made of pinholes and penumbras that need to be pointed to the source.</a:t>
            </a:r>
          </a:p>
          <a:p>
            <a:pPr lvl="1"/>
            <a:r>
              <a:rPr lang="en-US" dirty="0"/>
              <a:t>The pinhole array has to be within 250um of the source.</a:t>
            </a:r>
          </a:p>
          <a:p>
            <a:pPr lvl="1"/>
            <a:r>
              <a:rPr lang="en-US" dirty="0"/>
              <a:t>The purpose of the pinholes is for alignment to the source.</a:t>
            </a:r>
          </a:p>
          <a:p>
            <a:pPr lvl="1"/>
            <a:r>
              <a:rPr lang="en-US" dirty="0"/>
              <a:t>The purpose of the penumbras are to show which pinholes are best aligned.</a:t>
            </a:r>
          </a:p>
          <a:p>
            <a:endParaRPr lang="en-US" dirty="0"/>
          </a:p>
          <a:p>
            <a:r>
              <a:rPr lang="en-US" dirty="0"/>
              <a:t>The back end view of the pinhole array is where the Tantalum x-ray foil is installed. It is also where the largest openings of the aperture are located.</a:t>
            </a:r>
          </a:p>
          <a:p>
            <a:endParaRPr lang="en-US" dirty="0"/>
          </a:p>
          <a:p>
            <a:r>
              <a:rPr lang="en-US" dirty="0"/>
              <a:t>We want the highest Z material possible because we want the highest neutron stopping power. Neutrons are penetrating radiation.</a:t>
            </a:r>
          </a:p>
        </p:txBody>
      </p:sp>
      <p:sp>
        <p:nvSpPr>
          <p:cNvPr id="4" name="Slide Number Placeholder 3"/>
          <p:cNvSpPr>
            <a:spLocks noGrp="1"/>
          </p:cNvSpPr>
          <p:nvPr>
            <p:ph type="sldNum" sz="quarter" idx="10"/>
          </p:nvPr>
        </p:nvSpPr>
        <p:spPr/>
        <p:txBody>
          <a:bodyPr/>
          <a:lstStyle/>
          <a:p>
            <a:fld id="{233964B0-89DE-BA48-9DB8-30E2ACD1928B}" type="slidenum">
              <a:rPr lang="en-US" smtClean="0">
                <a:latin typeface="Arial"/>
                <a:cs typeface="Arial"/>
              </a:rPr>
              <a:t>8</a:t>
            </a:fld>
            <a:endParaRPr lang="en-US" dirty="0">
              <a:latin typeface="Arial"/>
              <a:cs typeface="Arial"/>
            </a:endParaRPr>
          </a:p>
        </p:txBody>
      </p:sp>
    </p:spTree>
    <p:extLst>
      <p:ext uri="{BB962C8B-B14F-4D97-AF65-F5344CB8AC3E}">
        <p14:creationId xmlns:p14="http://schemas.microsoft.com/office/powerpoint/2010/main" val="91349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0" indent="0">
              <a:buNone/>
            </a:pPr>
            <a:r>
              <a:rPr lang="en-US" dirty="0"/>
              <a:t>Neutron imaging uses a pinhole camera and it’s probably the funkiest pinhole you’ve ever seen!</a:t>
            </a:r>
          </a:p>
          <a:p>
            <a:pPr marL="0" indent="0">
              <a:buNone/>
            </a:pPr>
            <a:endParaRPr lang="en-US" dirty="0"/>
          </a:p>
          <a:p>
            <a:pPr marL="0" indent="0">
              <a:buNone/>
            </a:pPr>
            <a:r>
              <a:rPr lang="en-US" dirty="0"/>
              <a:t>The closeup view shows the view of where the pinhole is located close to target chamber center.</a:t>
            </a:r>
          </a:p>
          <a:p>
            <a:pPr marL="0" indent="0">
              <a:buNone/>
            </a:pPr>
            <a:endParaRPr lang="en-US" dirty="0"/>
          </a:p>
          <a:p>
            <a:pPr marL="0" indent="0">
              <a:buNone/>
            </a:pPr>
            <a:r>
              <a:rPr lang="en-US" dirty="0"/>
              <a:t>The front view is tapered.</a:t>
            </a:r>
          </a:p>
          <a:p>
            <a:pPr marL="0" indent="0">
              <a:buNone/>
            </a:pPr>
            <a:endParaRPr lang="en-US" dirty="0"/>
          </a:p>
          <a:p>
            <a:pPr marL="0" indent="0">
              <a:buNone/>
            </a:pPr>
            <a:r>
              <a:rPr lang="en-US" dirty="0"/>
              <a:t>The back end faces the detector.</a:t>
            </a:r>
          </a:p>
          <a:p>
            <a:pPr marL="0" indent="0">
              <a:buNone/>
            </a:pPr>
            <a:endParaRPr lang="en-US" dirty="0"/>
          </a:p>
          <a:p>
            <a:pPr marL="0" indent="0">
              <a:buNone/>
            </a:pPr>
            <a:r>
              <a:rPr lang="en-US" dirty="0"/>
              <a:t>The VHX WAS USED FOR A HIGH ACCURACY STITCHED IMAGE OF THE FRONT AND BACK WITH A CALIBRATED REFERENCE. </a:t>
            </a:r>
          </a:p>
        </p:txBody>
      </p:sp>
      <p:sp>
        <p:nvSpPr>
          <p:cNvPr id="4" name="Slide Number Placeholder 3"/>
          <p:cNvSpPr>
            <a:spLocks noGrp="1"/>
          </p:cNvSpPr>
          <p:nvPr>
            <p:ph type="sldNum" sz="quarter" idx="10"/>
          </p:nvPr>
        </p:nvSpPr>
        <p:spPr/>
        <p:txBody>
          <a:bodyPr/>
          <a:lstStyle/>
          <a:p>
            <a:fld id="{233964B0-89DE-BA48-9DB8-30E2ACD1928B}" type="slidenum">
              <a:rPr lang="en-US" smtClean="0">
                <a:latin typeface="Arial"/>
                <a:cs typeface="Arial"/>
              </a:rPr>
              <a:t>9</a:t>
            </a:fld>
            <a:endParaRPr lang="en-US" dirty="0">
              <a:latin typeface="Arial"/>
              <a:cs typeface="Arial"/>
            </a:endParaRPr>
          </a:p>
        </p:txBody>
      </p:sp>
    </p:spTree>
    <p:extLst>
      <p:ext uri="{BB962C8B-B14F-4D97-AF65-F5344CB8AC3E}">
        <p14:creationId xmlns:p14="http://schemas.microsoft.com/office/powerpoint/2010/main" val="1963123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alk-in slide">
    <p:spTree>
      <p:nvGrpSpPr>
        <p:cNvPr id="1" name=""/>
        <p:cNvGrpSpPr/>
        <p:nvPr/>
      </p:nvGrpSpPr>
      <p:grpSpPr>
        <a:xfrm>
          <a:off x="0" y="0"/>
          <a:ext cx="0" cy="0"/>
          <a:chOff x="0" y="0"/>
          <a:chExt cx="0" cy="0"/>
        </a:xfrm>
      </p:grpSpPr>
      <p:sp>
        <p:nvSpPr>
          <p:cNvPr id="3" name="TextBox 2"/>
          <p:cNvSpPr txBox="1"/>
          <p:nvPr userDrawn="1"/>
        </p:nvSpPr>
        <p:spPr>
          <a:xfrm>
            <a:off x="-1371600" y="0"/>
            <a:ext cx="1371600" cy="2677650"/>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WALK-IN SLIDE OPTION #1.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endParaRPr lang="en-US" sz="1200" dirty="0">
              <a:solidFill>
                <a:srgbClr val="000000"/>
              </a:solidFill>
            </a:endParaRPr>
          </a:p>
        </p:txBody>
      </p:sp>
      <p:sp>
        <p:nvSpPr>
          <p:cNvPr id="10" name="Rectangle 9"/>
          <p:cNvSpPr/>
          <p:nvPr userDrawn="1"/>
        </p:nvSpPr>
        <p:spPr>
          <a:xfrm>
            <a:off x="0" y="6309669"/>
            <a:ext cx="9144000" cy="55957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6647647"/>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7" name="Picture 6" descr="LANL_allWHITE.ai"/>
          <p:cNvPicPr>
            <a:picLocks noChangeAspect="1"/>
          </p:cNvPicPr>
          <p:nvPr userDrawn="1"/>
        </p:nvPicPr>
        <p:blipFill rotWithShape="1">
          <a:blip r:embed="rId2" cstate="print">
            <a:extLst>
              <a:ext uri="{28A0092B-C50C-407E-A947-70E740481C1C}">
                <a14:useLocalDpi xmlns:a14="http://schemas.microsoft.com/office/drawing/2010/main"/>
              </a:ext>
            </a:extLst>
          </a:blip>
          <a:srcRect l="23021" t="26248" r="27098" b="30198"/>
          <a:stretch/>
        </p:blipFill>
        <p:spPr>
          <a:xfrm>
            <a:off x="325945" y="925548"/>
            <a:ext cx="7542237" cy="3763219"/>
          </a:xfrm>
          <a:prstGeom prst="rect">
            <a:avLst/>
          </a:prstGeom>
        </p:spPr>
      </p:pic>
      <p:pic>
        <p:nvPicPr>
          <p:cNvPr id="8" name="Picture 7" descr="NNSA_80%.ai"/>
          <p:cNvPicPr>
            <a:picLocks noChangeAspect="1"/>
          </p:cNvPicPr>
          <p:nvPr userDrawn="1"/>
        </p:nvPicPr>
        <p:blipFill rotWithShape="1">
          <a:blip r:embed="rId3" cstate="print">
            <a:extLst>
              <a:ext uri="{28A0092B-C50C-407E-A947-70E740481C1C}">
                <a14:useLocalDpi xmlns:a14="http://schemas.microsoft.com/office/drawing/2010/main"/>
              </a:ext>
            </a:extLst>
          </a:blip>
          <a:srcRect l="29116" t="44234" r="25200" b="40485"/>
          <a:stretch/>
        </p:blipFill>
        <p:spPr>
          <a:xfrm>
            <a:off x="8087551" y="6364002"/>
            <a:ext cx="961301" cy="321552"/>
          </a:xfrm>
          <a:prstGeom prst="rect">
            <a:avLst/>
          </a:prstGeom>
        </p:spPr>
      </p:pic>
    </p:spTree>
    <p:extLst>
      <p:ext uri="{BB962C8B-B14F-4D97-AF65-F5344CB8AC3E}">
        <p14:creationId xmlns:p14="http://schemas.microsoft.com/office/powerpoint/2010/main" val="219512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line-up slide - 3 in a row 2 rows">
    <p:spTree>
      <p:nvGrpSpPr>
        <p:cNvPr id="1" name=""/>
        <p:cNvGrpSpPr/>
        <p:nvPr/>
      </p:nvGrpSpPr>
      <p:grpSpPr>
        <a:xfrm>
          <a:off x="0" y="0"/>
          <a:ext cx="0" cy="0"/>
          <a:chOff x="0" y="0"/>
          <a:chExt cx="0" cy="0"/>
        </a:xfrm>
      </p:grpSpPr>
      <p:sp>
        <p:nvSpPr>
          <p:cNvPr id="35" name="Rectangle 34"/>
          <p:cNvSpPr/>
          <p:nvPr userDrawn="1"/>
        </p:nvSpPr>
        <p:spPr>
          <a:xfrm>
            <a:off x="6350" y="288353"/>
            <a:ext cx="9144000" cy="6295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itle 1"/>
          <p:cNvSpPr>
            <a:spLocks noGrp="1"/>
          </p:cNvSpPr>
          <p:nvPr>
            <p:ph type="title" hasCustomPrompt="1"/>
          </p:nvPr>
        </p:nvSpPr>
        <p:spPr>
          <a:xfrm>
            <a:off x="457200" y="275167"/>
            <a:ext cx="8229600" cy="1143000"/>
          </a:xfrm>
          <a:prstGeom prst="rect">
            <a:avLst/>
          </a:prstGeom>
        </p:spPr>
        <p:txBody>
          <a:bodyPr vert="horz" lIns="91433" tIns="45717" rIns="91433" bIns="45717"/>
          <a:lstStyle>
            <a:lvl1pPr algn="l">
              <a:defRPr sz="2400" b="1"/>
            </a:lvl1pPr>
          </a:lstStyle>
          <a:p>
            <a:r>
              <a:rPr lang="en-US" dirty="0"/>
              <a:t>Click to add statement</a:t>
            </a:r>
          </a:p>
        </p:txBody>
      </p:sp>
      <p:sp>
        <p:nvSpPr>
          <p:cNvPr id="15" name="Picture Placeholder 14"/>
          <p:cNvSpPr>
            <a:spLocks noGrp="1"/>
          </p:cNvSpPr>
          <p:nvPr>
            <p:ph type="pic" sz="quarter" idx="15" hasCustomPrompt="1"/>
          </p:nvPr>
        </p:nvSpPr>
        <p:spPr>
          <a:xfrm>
            <a:off x="0" y="1418169"/>
            <a:ext cx="2949980" cy="1856255"/>
          </a:xfrm>
          <a:prstGeom prst="rect">
            <a:avLst/>
          </a:prstGeom>
        </p:spPr>
        <p:txBody>
          <a:bodyPr vert="horz" lIns="91433" tIns="45717" rIns="91433" bIns="45717"/>
          <a:lstStyle>
            <a:lvl1pPr marL="0" marR="0" indent="0" algn="l" defTabSz="457164" rtl="0" eaLnBrk="1" fontAlgn="auto" latinLnBrk="0" hangingPunct="1">
              <a:lnSpc>
                <a:spcPct val="100000"/>
              </a:lnSpc>
              <a:spcBef>
                <a:spcPct val="20000"/>
              </a:spcBef>
              <a:spcAft>
                <a:spcPts val="0"/>
              </a:spcAft>
              <a:buClrTx/>
              <a:buSzTx/>
              <a:buFontTx/>
              <a:buNone/>
              <a:tabLst/>
              <a:defRPr lang="en-US" sz="1500" smtClean="0"/>
            </a:lvl1pPr>
          </a:lstStyle>
          <a:p>
            <a:r>
              <a:rPr lang="en-US" sz="1500" dirty="0">
                <a:solidFill>
                  <a:prstClr val="black"/>
                </a:solidFill>
                <a:latin typeface="Helvetica"/>
              </a:rPr>
              <a:t>Click icon to insert photo</a:t>
            </a:r>
            <a:endParaRPr lang="en-US" dirty="0"/>
          </a:p>
        </p:txBody>
      </p:sp>
      <p:sp>
        <p:nvSpPr>
          <p:cNvPr id="17" name="Text Placeholder 16"/>
          <p:cNvSpPr>
            <a:spLocks noGrp="1"/>
          </p:cNvSpPr>
          <p:nvPr>
            <p:ph type="body" sz="quarter" idx="16" hasCustomPrompt="1"/>
          </p:nvPr>
        </p:nvSpPr>
        <p:spPr>
          <a:xfrm>
            <a:off x="457200" y="5867233"/>
            <a:ext cx="2492780" cy="646710"/>
          </a:xfrm>
          <a:prstGeom prst="rect">
            <a:avLst/>
          </a:prstGeom>
        </p:spPr>
        <p:txBody>
          <a:bodyPr vert="horz" lIns="91433" tIns="45717" rIns="91433" bIns="45717"/>
          <a:lstStyle>
            <a:lvl1pPr marL="0" indent="0" algn="r">
              <a:buNone/>
              <a:defRPr sz="1400" i="1"/>
            </a:lvl1pPr>
            <a:lvl2pPr marL="457164" indent="0">
              <a:buNone/>
              <a:defRPr sz="1800" i="1"/>
            </a:lvl2pPr>
            <a:lvl3pPr marL="914327" indent="0">
              <a:buNone/>
              <a:defRPr sz="1800" i="1"/>
            </a:lvl3pPr>
            <a:lvl4pPr marL="1371491" indent="0">
              <a:buNone/>
              <a:defRPr sz="1800" i="1"/>
            </a:lvl4pPr>
            <a:lvl5pPr marL="1828654" indent="0">
              <a:buNone/>
              <a:defRPr sz="1800" i="1"/>
            </a:lvl5pPr>
          </a:lstStyle>
          <a:p>
            <a:pPr lvl="0"/>
            <a:r>
              <a:rPr lang="en-US" dirty="0"/>
              <a:t>Click to add caption</a:t>
            </a:r>
          </a:p>
        </p:txBody>
      </p:sp>
      <p:sp>
        <p:nvSpPr>
          <p:cNvPr id="20" name="Picture Placeholder 14"/>
          <p:cNvSpPr>
            <a:spLocks noGrp="1"/>
          </p:cNvSpPr>
          <p:nvPr>
            <p:ph type="pic" sz="quarter" idx="17" hasCustomPrompt="1"/>
          </p:nvPr>
        </p:nvSpPr>
        <p:spPr>
          <a:xfrm>
            <a:off x="3102428" y="1418169"/>
            <a:ext cx="2949980" cy="1856255"/>
          </a:xfrm>
          <a:prstGeom prst="rect">
            <a:avLst/>
          </a:prstGeom>
        </p:spPr>
        <p:txBody>
          <a:bodyPr vert="horz" lIns="91433" tIns="45717" rIns="91433" bIns="45717"/>
          <a:lstStyle>
            <a:lvl1pPr marL="0" marR="0" indent="0" algn="l" defTabSz="457164" rtl="0" eaLnBrk="1" fontAlgn="auto" latinLnBrk="0" hangingPunct="1">
              <a:lnSpc>
                <a:spcPct val="100000"/>
              </a:lnSpc>
              <a:spcBef>
                <a:spcPct val="20000"/>
              </a:spcBef>
              <a:spcAft>
                <a:spcPts val="0"/>
              </a:spcAft>
              <a:buClrTx/>
              <a:buSzTx/>
              <a:buFontTx/>
              <a:buNone/>
              <a:tabLst/>
              <a:defRPr lang="en-US" sz="1500" smtClean="0"/>
            </a:lvl1pPr>
          </a:lstStyle>
          <a:p>
            <a:r>
              <a:rPr lang="en-US" sz="1500" dirty="0">
                <a:solidFill>
                  <a:prstClr val="black"/>
                </a:solidFill>
                <a:latin typeface="Helvetica"/>
              </a:rPr>
              <a:t>Click icon to insert photo</a:t>
            </a:r>
            <a:endParaRPr lang="en-US" dirty="0"/>
          </a:p>
        </p:txBody>
      </p:sp>
      <p:sp>
        <p:nvSpPr>
          <p:cNvPr id="21" name="Picture Placeholder 14"/>
          <p:cNvSpPr>
            <a:spLocks noGrp="1"/>
          </p:cNvSpPr>
          <p:nvPr>
            <p:ph type="pic" sz="quarter" idx="18" hasCustomPrompt="1"/>
          </p:nvPr>
        </p:nvSpPr>
        <p:spPr>
          <a:xfrm>
            <a:off x="6194020" y="1418169"/>
            <a:ext cx="2949980" cy="1856255"/>
          </a:xfrm>
          <a:prstGeom prst="rect">
            <a:avLst/>
          </a:prstGeom>
        </p:spPr>
        <p:txBody>
          <a:bodyPr vert="horz" lIns="91433" tIns="45717" rIns="91433" bIns="45717"/>
          <a:lstStyle>
            <a:lvl1pPr marL="0" marR="0" indent="0" algn="l" defTabSz="457164" rtl="0" eaLnBrk="1" fontAlgn="auto" latinLnBrk="0" hangingPunct="1">
              <a:lnSpc>
                <a:spcPct val="100000"/>
              </a:lnSpc>
              <a:spcBef>
                <a:spcPct val="20000"/>
              </a:spcBef>
              <a:spcAft>
                <a:spcPts val="0"/>
              </a:spcAft>
              <a:buClrTx/>
              <a:buSzTx/>
              <a:buFontTx/>
              <a:buNone/>
              <a:tabLst/>
              <a:defRPr lang="en-US" sz="1500" smtClean="0"/>
            </a:lvl1pPr>
          </a:lstStyle>
          <a:p>
            <a:r>
              <a:rPr lang="en-US" sz="1500" dirty="0">
                <a:solidFill>
                  <a:prstClr val="black"/>
                </a:solidFill>
                <a:latin typeface="Helvetica"/>
              </a:rPr>
              <a:t>Click icon to insert photo</a:t>
            </a:r>
            <a:endParaRPr lang="en-US" dirty="0"/>
          </a:p>
        </p:txBody>
      </p:sp>
      <p:sp>
        <p:nvSpPr>
          <p:cNvPr id="36" name="Rectangle 35"/>
          <p:cNvSpPr/>
          <p:nvPr userDrawn="1"/>
        </p:nvSpPr>
        <p:spPr>
          <a:xfrm>
            <a:off x="-117070" y="1337844"/>
            <a:ext cx="101168" cy="40310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7" name="Rectangle 36"/>
          <p:cNvSpPr/>
          <p:nvPr userDrawn="1"/>
        </p:nvSpPr>
        <p:spPr>
          <a:xfrm>
            <a:off x="-117070" y="1740949"/>
            <a:ext cx="101168" cy="40310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8" name="Rectangle 37"/>
          <p:cNvSpPr/>
          <p:nvPr userDrawn="1"/>
        </p:nvSpPr>
        <p:spPr>
          <a:xfrm>
            <a:off x="-117070" y="2144053"/>
            <a:ext cx="101168" cy="40310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9" name="Rectangle 38"/>
          <p:cNvSpPr/>
          <p:nvPr userDrawn="1"/>
        </p:nvSpPr>
        <p:spPr>
          <a:xfrm>
            <a:off x="-117070" y="2547158"/>
            <a:ext cx="101168" cy="40310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0" name="Rectangle 39"/>
          <p:cNvSpPr/>
          <p:nvPr userDrawn="1"/>
        </p:nvSpPr>
        <p:spPr>
          <a:xfrm>
            <a:off x="-117070" y="1"/>
            <a:ext cx="101168" cy="40310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1" name="Rectangle 40"/>
          <p:cNvSpPr/>
          <p:nvPr userDrawn="1"/>
        </p:nvSpPr>
        <p:spPr>
          <a:xfrm>
            <a:off x="-117070" y="403105"/>
            <a:ext cx="101168" cy="40310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2" name="Rectangle 41"/>
          <p:cNvSpPr/>
          <p:nvPr userDrawn="1"/>
        </p:nvSpPr>
        <p:spPr>
          <a:xfrm>
            <a:off x="-117070" y="872770"/>
            <a:ext cx="101168" cy="40310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Picture Placeholder 14"/>
          <p:cNvSpPr>
            <a:spLocks noGrp="1"/>
          </p:cNvSpPr>
          <p:nvPr>
            <p:ph type="pic" sz="quarter" idx="19" hasCustomPrompt="1"/>
          </p:nvPr>
        </p:nvSpPr>
        <p:spPr>
          <a:xfrm>
            <a:off x="0" y="3971260"/>
            <a:ext cx="2949980" cy="1856255"/>
          </a:xfrm>
          <a:prstGeom prst="rect">
            <a:avLst/>
          </a:prstGeom>
        </p:spPr>
        <p:txBody>
          <a:bodyPr vert="horz" lIns="91433" tIns="45717" rIns="91433" bIns="45717"/>
          <a:lstStyle>
            <a:lvl1pPr marL="0" marR="0" indent="0" algn="l" defTabSz="457164" rtl="0" eaLnBrk="1" fontAlgn="auto" latinLnBrk="0" hangingPunct="1">
              <a:lnSpc>
                <a:spcPct val="100000"/>
              </a:lnSpc>
              <a:spcBef>
                <a:spcPct val="20000"/>
              </a:spcBef>
              <a:spcAft>
                <a:spcPts val="0"/>
              </a:spcAft>
              <a:buClrTx/>
              <a:buSzTx/>
              <a:buFontTx/>
              <a:buNone/>
              <a:tabLst/>
              <a:defRPr lang="en-US" sz="1500" smtClean="0"/>
            </a:lvl1pPr>
          </a:lstStyle>
          <a:p>
            <a:r>
              <a:rPr lang="en-US" sz="1500" dirty="0">
                <a:solidFill>
                  <a:prstClr val="black"/>
                </a:solidFill>
                <a:latin typeface="Helvetica"/>
              </a:rPr>
              <a:t>Click icon to insert photo</a:t>
            </a:r>
            <a:endParaRPr lang="en-US" dirty="0"/>
          </a:p>
        </p:txBody>
      </p:sp>
      <p:sp>
        <p:nvSpPr>
          <p:cNvPr id="22" name="Picture Placeholder 14"/>
          <p:cNvSpPr>
            <a:spLocks noGrp="1"/>
          </p:cNvSpPr>
          <p:nvPr>
            <p:ph type="pic" sz="quarter" idx="20" hasCustomPrompt="1"/>
          </p:nvPr>
        </p:nvSpPr>
        <p:spPr>
          <a:xfrm>
            <a:off x="3102429" y="3971078"/>
            <a:ext cx="2949980" cy="1856255"/>
          </a:xfrm>
          <a:prstGeom prst="rect">
            <a:avLst/>
          </a:prstGeom>
        </p:spPr>
        <p:txBody>
          <a:bodyPr vert="horz" lIns="91433" tIns="45717" rIns="91433" bIns="45717"/>
          <a:lstStyle>
            <a:lvl1pPr marL="0" marR="0" indent="0" algn="l" defTabSz="457164" rtl="0" eaLnBrk="1" fontAlgn="auto" latinLnBrk="0" hangingPunct="1">
              <a:lnSpc>
                <a:spcPct val="100000"/>
              </a:lnSpc>
              <a:spcBef>
                <a:spcPct val="20000"/>
              </a:spcBef>
              <a:spcAft>
                <a:spcPts val="0"/>
              </a:spcAft>
              <a:buClrTx/>
              <a:buSzTx/>
              <a:buFontTx/>
              <a:buNone/>
              <a:tabLst/>
              <a:defRPr lang="en-US" sz="1500" smtClean="0"/>
            </a:lvl1pPr>
          </a:lstStyle>
          <a:p>
            <a:r>
              <a:rPr lang="en-US" sz="1500" dirty="0">
                <a:solidFill>
                  <a:prstClr val="black"/>
                </a:solidFill>
                <a:latin typeface="Helvetica"/>
              </a:rPr>
              <a:t>Click icon to insert photo</a:t>
            </a:r>
            <a:endParaRPr lang="en-US" dirty="0"/>
          </a:p>
        </p:txBody>
      </p:sp>
      <p:sp>
        <p:nvSpPr>
          <p:cNvPr id="23" name="Picture Placeholder 14"/>
          <p:cNvSpPr>
            <a:spLocks noGrp="1"/>
          </p:cNvSpPr>
          <p:nvPr>
            <p:ph type="pic" sz="quarter" idx="21" hasCustomPrompt="1"/>
          </p:nvPr>
        </p:nvSpPr>
        <p:spPr>
          <a:xfrm>
            <a:off x="6194020" y="3971260"/>
            <a:ext cx="2949980" cy="1856255"/>
          </a:xfrm>
          <a:prstGeom prst="rect">
            <a:avLst/>
          </a:prstGeom>
        </p:spPr>
        <p:txBody>
          <a:bodyPr vert="horz" lIns="91433" tIns="45717" rIns="91433" bIns="45717"/>
          <a:lstStyle>
            <a:lvl1pPr marL="0" marR="0" indent="0" algn="l" defTabSz="457164" rtl="0" eaLnBrk="1" fontAlgn="auto" latinLnBrk="0" hangingPunct="1">
              <a:lnSpc>
                <a:spcPct val="100000"/>
              </a:lnSpc>
              <a:spcBef>
                <a:spcPct val="20000"/>
              </a:spcBef>
              <a:spcAft>
                <a:spcPts val="0"/>
              </a:spcAft>
              <a:buClrTx/>
              <a:buSzTx/>
              <a:buFontTx/>
              <a:buNone/>
              <a:tabLst/>
              <a:defRPr lang="en-US" sz="1500" smtClean="0"/>
            </a:lvl1pPr>
          </a:lstStyle>
          <a:p>
            <a:r>
              <a:rPr lang="en-US" sz="1500" dirty="0">
                <a:solidFill>
                  <a:prstClr val="black"/>
                </a:solidFill>
                <a:latin typeface="Helvetica"/>
              </a:rPr>
              <a:t>Click icon to insert photo</a:t>
            </a:r>
            <a:endParaRPr lang="en-US" dirty="0"/>
          </a:p>
        </p:txBody>
      </p:sp>
      <p:sp>
        <p:nvSpPr>
          <p:cNvPr id="24" name="Text Placeholder 16"/>
          <p:cNvSpPr>
            <a:spLocks noGrp="1"/>
          </p:cNvSpPr>
          <p:nvPr>
            <p:ph type="body" sz="quarter" idx="22" hasCustomPrompt="1"/>
          </p:nvPr>
        </p:nvSpPr>
        <p:spPr>
          <a:xfrm>
            <a:off x="3559629" y="5867233"/>
            <a:ext cx="2492780" cy="646710"/>
          </a:xfrm>
          <a:prstGeom prst="rect">
            <a:avLst/>
          </a:prstGeom>
        </p:spPr>
        <p:txBody>
          <a:bodyPr vert="horz" lIns="91433" tIns="45717" rIns="91433" bIns="45717"/>
          <a:lstStyle>
            <a:lvl1pPr marL="0" indent="0" algn="r">
              <a:buNone/>
              <a:defRPr sz="1400" i="1"/>
            </a:lvl1pPr>
            <a:lvl2pPr marL="457164" indent="0">
              <a:buNone/>
              <a:defRPr sz="1800" i="1"/>
            </a:lvl2pPr>
            <a:lvl3pPr marL="914327" indent="0">
              <a:buNone/>
              <a:defRPr sz="1800" i="1"/>
            </a:lvl3pPr>
            <a:lvl4pPr marL="1371491" indent="0">
              <a:buNone/>
              <a:defRPr sz="1800" i="1"/>
            </a:lvl4pPr>
            <a:lvl5pPr marL="1828654" indent="0">
              <a:buNone/>
              <a:defRPr sz="1800" i="1"/>
            </a:lvl5pPr>
          </a:lstStyle>
          <a:p>
            <a:pPr lvl="0"/>
            <a:r>
              <a:rPr lang="en-US" dirty="0"/>
              <a:t>Click to add caption</a:t>
            </a:r>
          </a:p>
        </p:txBody>
      </p:sp>
      <p:sp>
        <p:nvSpPr>
          <p:cNvPr id="25" name="Text Placeholder 16"/>
          <p:cNvSpPr>
            <a:spLocks noGrp="1"/>
          </p:cNvSpPr>
          <p:nvPr>
            <p:ph type="body" sz="quarter" idx="23" hasCustomPrompt="1"/>
          </p:nvPr>
        </p:nvSpPr>
        <p:spPr>
          <a:xfrm>
            <a:off x="6565875" y="5867233"/>
            <a:ext cx="2492780" cy="646710"/>
          </a:xfrm>
          <a:prstGeom prst="rect">
            <a:avLst/>
          </a:prstGeom>
        </p:spPr>
        <p:txBody>
          <a:bodyPr vert="horz" lIns="91433" tIns="45717" rIns="91433" bIns="45717"/>
          <a:lstStyle>
            <a:lvl1pPr marL="0" indent="0" algn="r">
              <a:buNone/>
              <a:defRPr sz="1400" i="1"/>
            </a:lvl1pPr>
            <a:lvl2pPr marL="457164" indent="0">
              <a:buNone/>
              <a:defRPr sz="1800" i="1"/>
            </a:lvl2pPr>
            <a:lvl3pPr marL="914327" indent="0">
              <a:buNone/>
              <a:defRPr sz="1800" i="1"/>
            </a:lvl3pPr>
            <a:lvl4pPr marL="1371491" indent="0">
              <a:buNone/>
              <a:defRPr sz="1800" i="1"/>
            </a:lvl4pPr>
            <a:lvl5pPr marL="1828654" indent="0">
              <a:buNone/>
              <a:defRPr sz="1800" i="1"/>
            </a:lvl5pPr>
          </a:lstStyle>
          <a:p>
            <a:pPr lvl="0"/>
            <a:r>
              <a:rPr lang="en-US" dirty="0"/>
              <a:t>Click to add caption</a:t>
            </a:r>
          </a:p>
        </p:txBody>
      </p:sp>
      <p:sp>
        <p:nvSpPr>
          <p:cNvPr id="26" name="Text Placeholder 16"/>
          <p:cNvSpPr>
            <a:spLocks noGrp="1"/>
          </p:cNvSpPr>
          <p:nvPr>
            <p:ph type="body" sz="quarter" idx="24" hasCustomPrompt="1"/>
          </p:nvPr>
        </p:nvSpPr>
        <p:spPr>
          <a:xfrm>
            <a:off x="457200" y="3324368"/>
            <a:ext cx="2492780" cy="646710"/>
          </a:xfrm>
          <a:prstGeom prst="rect">
            <a:avLst/>
          </a:prstGeom>
        </p:spPr>
        <p:txBody>
          <a:bodyPr vert="horz" lIns="91433" tIns="45717" rIns="91433" bIns="45717"/>
          <a:lstStyle>
            <a:lvl1pPr marL="0" indent="0" algn="r">
              <a:buNone/>
              <a:defRPr sz="1400" i="1"/>
            </a:lvl1pPr>
            <a:lvl2pPr marL="457164" indent="0">
              <a:buNone/>
              <a:defRPr sz="1800" i="1"/>
            </a:lvl2pPr>
            <a:lvl3pPr marL="914327" indent="0">
              <a:buNone/>
              <a:defRPr sz="1800" i="1"/>
            </a:lvl3pPr>
            <a:lvl4pPr marL="1371491" indent="0">
              <a:buNone/>
              <a:defRPr sz="1800" i="1"/>
            </a:lvl4pPr>
            <a:lvl5pPr marL="1828654" indent="0">
              <a:buNone/>
              <a:defRPr sz="1800" i="1"/>
            </a:lvl5pPr>
          </a:lstStyle>
          <a:p>
            <a:pPr lvl="0"/>
            <a:r>
              <a:rPr lang="en-US" dirty="0"/>
              <a:t>Click to add caption</a:t>
            </a:r>
          </a:p>
        </p:txBody>
      </p:sp>
      <p:sp>
        <p:nvSpPr>
          <p:cNvPr id="27" name="Text Placeholder 16"/>
          <p:cNvSpPr>
            <a:spLocks noGrp="1"/>
          </p:cNvSpPr>
          <p:nvPr>
            <p:ph type="body" sz="quarter" idx="25" hasCustomPrompt="1"/>
          </p:nvPr>
        </p:nvSpPr>
        <p:spPr>
          <a:xfrm>
            <a:off x="3559629" y="3324368"/>
            <a:ext cx="2492780" cy="646710"/>
          </a:xfrm>
          <a:prstGeom prst="rect">
            <a:avLst/>
          </a:prstGeom>
        </p:spPr>
        <p:txBody>
          <a:bodyPr vert="horz" lIns="91433" tIns="45717" rIns="91433" bIns="45717"/>
          <a:lstStyle>
            <a:lvl1pPr marL="0" indent="0" algn="r">
              <a:buNone/>
              <a:defRPr sz="1400" i="1"/>
            </a:lvl1pPr>
            <a:lvl2pPr marL="457164" indent="0">
              <a:buNone/>
              <a:defRPr sz="1800" i="1"/>
            </a:lvl2pPr>
            <a:lvl3pPr marL="914327" indent="0">
              <a:buNone/>
              <a:defRPr sz="1800" i="1"/>
            </a:lvl3pPr>
            <a:lvl4pPr marL="1371491" indent="0">
              <a:buNone/>
              <a:defRPr sz="1800" i="1"/>
            </a:lvl4pPr>
            <a:lvl5pPr marL="1828654" indent="0">
              <a:buNone/>
              <a:defRPr sz="1800" i="1"/>
            </a:lvl5pPr>
          </a:lstStyle>
          <a:p>
            <a:pPr lvl="0"/>
            <a:r>
              <a:rPr lang="en-US" dirty="0"/>
              <a:t>Click to add caption</a:t>
            </a:r>
          </a:p>
        </p:txBody>
      </p:sp>
      <p:sp>
        <p:nvSpPr>
          <p:cNvPr id="28" name="Text Placeholder 16"/>
          <p:cNvSpPr>
            <a:spLocks noGrp="1"/>
          </p:cNvSpPr>
          <p:nvPr>
            <p:ph type="body" sz="quarter" idx="26" hasCustomPrompt="1"/>
          </p:nvPr>
        </p:nvSpPr>
        <p:spPr>
          <a:xfrm>
            <a:off x="6565875" y="3324368"/>
            <a:ext cx="2492780" cy="646710"/>
          </a:xfrm>
          <a:prstGeom prst="rect">
            <a:avLst/>
          </a:prstGeom>
        </p:spPr>
        <p:txBody>
          <a:bodyPr vert="horz" lIns="91433" tIns="45717" rIns="91433" bIns="45717"/>
          <a:lstStyle>
            <a:lvl1pPr marL="0" indent="0" algn="r">
              <a:buNone/>
              <a:defRPr sz="1400" i="1"/>
            </a:lvl1pPr>
            <a:lvl2pPr marL="457164" indent="0">
              <a:buNone/>
              <a:defRPr sz="1800" i="1"/>
            </a:lvl2pPr>
            <a:lvl3pPr marL="914327" indent="0">
              <a:buNone/>
              <a:defRPr sz="1800" i="1"/>
            </a:lvl3pPr>
            <a:lvl4pPr marL="1371491" indent="0">
              <a:buNone/>
              <a:defRPr sz="1800" i="1"/>
            </a:lvl4pPr>
            <a:lvl5pPr marL="1828654" indent="0">
              <a:buNone/>
              <a:defRPr sz="1800" i="1"/>
            </a:lvl5pPr>
          </a:lstStyle>
          <a:p>
            <a:pPr lvl="0"/>
            <a:r>
              <a:rPr lang="en-US" dirty="0"/>
              <a:t>Click to add caption</a:t>
            </a:r>
          </a:p>
        </p:txBody>
      </p:sp>
    </p:spTree>
    <p:extLst>
      <p:ext uri="{BB962C8B-B14F-4D97-AF65-F5344CB8AC3E}">
        <p14:creationId xmlns:p14="http://schemas.microsoft.com/office/powerpoint/2010/main" val="12094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mple dark slid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275167"/>
            <a:ext cx="8229600" cy="1143000"/>
          </a:xfrm>
          <a:prstGeom prst="rect">
            <a:avLst/>
          </a:prstGeom>
        </p:spPr>
        <p:txBody>
          <a:bodyPr vert="horz" lIns="91433" tIns="45717" rIns="91433" bIns="45717"/>
          <a:lstStyle>
            <a:lvl1pPr algn="l">
              <a:defRPr sz="2400" b="1">
                <a:solidFill>
                  <a:srgbClr val="FFFFFF"/>
                </a:solidFill>
              </a:defRPr>
            </a:lvl1pPr>
          </a:lstStyle>
          <a:p>
            <a:r>
              <a:rPr lang="en-US" dirty="0"/>
              <a:t>Click to add title</a:t>
            </a:r>
          </a:p>
        </p:txBody>
      </p:sp>
      <p:sp>
        <p:nvSpPr>
          <p:cNvPr id="15" name="Content Placeholder 3"/>
          <p:cNvSpPr>
            <a:spLocks noGrp="1"/>
          </p:cNvSpPr>
          <p:nvPr>
            <p:ph sz="quarter" idx="13" hasCustomPrompt="1"/>
          </p:nvPr>
        </p:nvSpPr>
        <p:spPr>
          <a:xfrm>
            <a:off x="457200" y="1600201"/>
            <a:ext cx="8229600" cy="4563533"/>
          </a:xfrm>
          <a:prstGeom prst="rect">
            <a:avLst/>
          </a:prstGeom>
        </p:spPr>
        <p:txBody>
          <a:bodyPr vert="horz" lIns="91433" tIns="45717" rIns="91433" bIns="45717"/>
          <a:lstStyle>
            <a:lvl1pPr marL="228600" indent="-228600">
              <a:spcBef>
                <a:spcPts val="0"/>
              </a:spcBef>
              <a:spcAft>
                <a:spcPts val="600"/>
              </a:spcAft>
              <a:buFont typeface="Arial"/>
              <a:buChar char="•"/>
              <a:defRPr sz="2000" b="0">
                <a:solidFill>
                  <a:srgbClr val="FFFFFF"/>
                </a:solidFill>
              </a:defRPr>
            </a:lvl1pPr>
            <a:lvl2pPr marL="457200" indent="-228600">
              <a:spcBef>
                <a:spcPts val="0"/>
              </a:spcBef>
              <a:spcAft>
                <a:spcPts val="600"/>
              </a:spcAft>
              <a:buFont typeface="Arial"/>
              <a:buChar char="•"/>
              <a:defRPr sz="1800">
                <a:solidFill>
                  <a:srgbClr val="FFFFFF"/>
                </a:solidFill>
              </a:defRPr>
            </a:lvl2pPr>
            <a:lvl3pPr marL="684213" indent="-227013">
              <a:spcBef>
                <a:spcPts val="0"/>
              </a:spcBef>
              <a:spcAft>
                <a:spcPts val="600"/>
              </a:spcAft>
              <a:buFont typeface="Arial"/>
              <a:buChar char="•"/>
              <a:defRPr sz="1600">
                <a:solidFill>
                  <a:srgbClr val="FFFFFF"/>
                </a:solidFill>
              </a:defRPr>
            </a:lvl3pPr>
            <a:lvl4pPr marL="912813" indent="-227013">
              <a:spcBef>
                <a:spcPts val="0"/>
              </a:spcBef>
              <a:spcAft>
                <a:spcPts val="600"/>
              </a:spcAft>
              <a:buFont typeface="Arial"/>
              <a:buChar char="•"/>
              <a:defRPr sz="1400">
                <a:solidFill>
                  <a:srgbClr val="FFFFFF"/>
                </a:solidFill>
              </a:defRPr>
            </a:lvl4pPr>
            <a:lvl5pPr marL="1141413" indent="-227013">
              <a:spcBef>
                <a:spcPts val="0"/>
              </a:spcBef>
              <a:spcAft>
                <a:spcPts val="600"/>
              </a:spcAft>
              <a:buFont typeface="Arial"/>
              <a:buChar char="•"/>
              <a:defRPr sz="1100">
                <a:solidFill>
                  <a:srgbClr val="FFFFFF"/>
                </a:solidFill>
              </a:defRPr>
            </a:lvl5pPr>
          </a:lstStyle>
          <a:p>
            <a:pPr lvl="0"/>
            <a:r>
              <a:rPr lang="en-US" dirty="0"/>
              <a:t>Click to edit content</a:t>
            </a:r>
          </a:p>
          <a:p>
            <a:pPr lvl="1"/>
            <a:r>
              <a:rPr lang="en-US" dirty="0"/>
              <a:t>Second level</a:t>
            </a:r>
          </a:p>
          <a:p>
            <a:pPr lvl="2"/>
            <a:r>
              <a:rPr lang="en-US" dirty="0"/>
              <a:t>Third level</a:t>
            </a:r>
          </a:p>
          <a:p>
            <a:pPr lvl="3"/>
            <a:endParaRPr lang="en-US" dirty="0"/>
          </a:p>
        </p:txBody>
      </p:sp>
      <p:sp>
        <p:nvSpPr>
          <p:cNvPr id="30" name="Rectangle 29"/>
          <p:cNvSpPr/>
          <p:nvPr userDrawn="1"/>
        </p:nvSpPr>
        <p:spPr>
          <a:xfrm>
            <a:off x="-117070" y="1337844"/>
            <a:ext cx="101168" cy="40310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1740949"/>
            <a:ext cx="101168" cy="40310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144053"/>
            <a:ext cx="101168" cy="40310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2547158"/>
            <a:ext cx="101168" cy="40310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1"/>
            <a:ext cx="101168" cy="40310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403105"/>
            <a:ext cx="101168" cy="40310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6" name="Rectangle 35"/>
          <p:cNvSpPr/>
          <p:nvPr userDrawn="1"/>
        </p:nvSpPr>
        <p:spPr>
          <a:xfrm>
            <a:off x="-117070" y="872770"/>
            <a:ext cx="101168" cy="40310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67058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tatement slide">
    <p:spTree>
      <p:nvGrpSpPr>
        <p:cNvPr id="1" name=""/>
        <p:cNvGrpSpPr/>
        <p:nvPr/>
      </p:nvGrpSpPr>
      <p:grpSpPr>
        <a:xfrm>
          <a:off x="0" y="0"/>
          <a:ext cx="0" cy="0"/>
          <a:chOff x="0" y="0"/>
          <a:chExt cx="0" cy="0"/>
        </a:xfrm>
      </p:grpSpPr>
      <p:sp>
        <p:nvSpPr>
          <p:cNvPr id="7" name="Picture Placeholder 14"/>
          <p:cNvSpPr>
            <a:spLocks noGrp="1"/>
          </p:cNvSpPr>
          <p:nvPr>
            <p:ph type="pic" sz="quarter" idx="15" hasCustomPrompt="1"/>
          </p:nvPr>
        </p:nvSpPr>
        <p:spPr>
          <a:xfrm>
            <a:off x="0" y="275170"/>
            <a:ext cx="9144000" cy="6308195"/>
          </a:xfrm>
          <a:prstGeom prst="rect">
            <a:avLst/>
          </a:prstGeom>
        </p:spPr>
        <p:txBody>
          <a:bodyPr vert="horz" lIns="91433" tIns="45717" rIns="91433" bIns="45717" anchor="ctr"/>
          <a:lstStyle>
            <a:lvl1pPr marL="0" marR="0" indent="0" algn="ctr" defTabSz="457164" rtl="0" eaLnBrk="1" fontAlgn="auto" latinLnBrk="0" hangingPunct="1">
              <a:lnSpc>
                <a:spcPct val="100000"/>
              </a:lnSpc>
              <a:spcBef>
                <a:spcPct val="20000"/>
              </a:spcBef>
              <a:spcAft>
                <a:spcPts val="0"/>
              </a:spcAft>
              <a:buClrTx/>
              <a:buSzTx/>
              <a:buFont typeface="Arial"/>
              <a:buNone/>
              <a:tabLst/>
              <a:defRPr lang="en-US" sz="1500" smtClean="0">
                <a:solidFill>
                  <a:srgbClr val="FFFFFF"/>
                </a:solidFill>
              </a:defRPr>
            </a:lvl1pPr>
          </a:lstStyle>
          <a:p>
            <a:r>
              <a:rPr lang="en-US" dirty="0"/>
              <a:t>Click icon to insert photo</a:t>
            </a:r>
          </a:p>
          <a:p>
            <a:endParaRPr lang="en-US" dirty="0"/>
          </a:p>
          <a:p>
            <a:endParaRPr lang="en-US" dirty="0"/>
          </a:p>
          <a:p>
            <a:endParaRPr lang="en-US" dirty="0"/>
          </a:p>
        </p:txBody>
      </p:sp>
      <p:sp>
        <p:nvSpPr>
          <p:cNvPr id="6" name="Title 1"/>
          <p:cNvSpPr>
            <a:spLocks noGrp="1"/>
          </p:cNvSpPr>
          <p:nvPr>
            <p:ph type="title" hasCustomPrompt="1"/>
          </p:nvPr>
        </p:nvSpPr>
        <p:spPr>
          <a:xfrm>
            <a:off x="1875329" y="3656393"/>
            <a:ext cx="5393342" cy="461659"/>
          </a:xfrm>
          <a:prstGeom prst="rect">
            <a:avLst/>
          </a:prstGeom>
          <a:noFill/>
        </p:spPr>
        <p:txBody>
          <a:bodyPr vert="horz" wrap="square" lIns="91433" tIns="45717" rIns="91433" bIns="45717">
            <a:spAutoFit/>
          </a:bodyPr>
          <a:lstStyle>
            <a:lvl1pPr algn="ctr">
              <a:defRPr sz="2400" b="0">
                <a:solidFill>
                  <a:schemeClr val="bg1"/>
                </a:solidFill>
              </a:defRPr>
            </a:lvl1pPr>
          </a:lstStyle>
          <a:p>
            <a:r>
              <a:rPr lang="en-US" dirty="0"/>
              <a:t>Click to add statement</a:t>
            </a:r>
          </a:p>
        </p:txBody>
      </p:sp>
      <p:sp>
        <p:nvSpPr>
          <p:cNvPr id="29" name="Rectangle 28"/>
          <p:cNvSpPr/>
          <p:nvPr userDrawn="1"/>
        </p:nvSpPr>
        <p:spPr>
          <a:xfrm>
            <a:off x="-117070" y="1337844"/>
            <a:ext cx="101168" cy="40310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740949"/>
            <a:ext cx="101168" cy="40310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2144053"/>
            <a:ext cx="101168" cy="40310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547158"/>
            <a:ext cx="101168" cy="40310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1"/>
            <a:ext cx="101168" cy="40310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403105"/>
            <a:ext cx="101168" cy="40310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872770"/>
            <a:ext cx="101168" cy="40310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76763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statement slide">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457200" y="2887762"/>
            <a:ext cx="8229600" cy="1143000"/>
          </a:xfrm>
          <a:prstGeom prst="rect">
            <a:avLst/>
          </a:prstGeom>
        </p:spPr>
        <p:txBody>
          <a:bodyPr vert="horz" lIns="91433" tIns="45717" rIns="91433" bIns="45717"/>
          <a:lstStyle>
            <a:lvl1pPr algn="ctr">
              <a:defRPr sz="2400" b="0">
                <a:solidFill>
                  <a:srgbClr val="FFFFFF"/>
                </a:solidFill>
              </a:defRPr>
            </a:lvl1pPr>
          </a:lstStyle>
          <a:p>
            <a:r>
              <a:rPr lang="en-US" dirty="0"/>
              <a:t>Click to add statement</a:t>
            </a:r>
          </a:p>
        </p:txBody>
      </p:sp>
      <p:sp>
        <p:nvSpPr>
          <p:cNvPr id="29" name="Rectangle 28"/>
          <p:cNvSpPr/>
          <p:nvPr userDrawn="1"/>
        </p:nvSpPr>
        <p:spPr>
          <a:xfrm>
            <a:off x="-117070" y="1337844"/>
            <a:ext cx="101168" cy="40310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740949"/>
            <a:ext cx="101168" cy="40310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2144053"/>
            <a:ext cx="101168" cy="40310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547158"/>
            <a:ext cx="101168" cy="40310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1"/>
            <a:ext cx="101168" cy="40310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403105"/>
            <a:ext cx="101168" cy="40310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872770"/>
            <a:ext cx="101168" cy="40310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49318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9" name="Rectangle 28"/>
          <p:cNvSpPr/>
          <p:nvPr userDrawn="1"/>
        </p:nvSpPr>
        <p:spPr>
          <a:xfrm>
            <a:off x="-117070" y="1337844"/>
            <a:ext cx="101168" cy="40310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740949"/>
            <a:ext cx="101168" cy="40310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2144053"/>
            <a:ext cx="101168" cy="40310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547158"/>
            <a:ext cx="101168" cy="40310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1"/>
            <a:ext cx="101168" cy="40310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403105"/>
            <a:ext cx="101168" cy="40310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872770"/>
            <a:ext cx="101168" cy="40310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11"/>
          <p:cNvSpPr/>
          <p:nvPr userDrawn="1"/>
        </p:nvSpPr>
        <p:spPr>
          <a:xfrm>
            <a:off x="6350" y="288353"/>
            <a:ext cx="9144000" cy="6295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06233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alk-in slide - Photo Option">
    <p:spTree>
      <p:nvGrpSpPr>
        <p:cNvPr id="1" name=""/>
        <p:cNvGrpSpPr/>
        <p:nvPr/>
      </p:nvGrpSpPr>
      <p:grpSpPr>
        <a:xfrm>
          <a:off x="0" y="0"/>
          <a:ext cx="0" cy="0"/>
          <a:chOff x="0" y="0"/>
          <a:chExt cx="0" cy="0"/>
        </a:xfrm>
      </p:grpSpPr>
      <p:sp>
        <p:nvSpPr>
          <p:cNvPr id="10" name="Rectangle 9"/>
          <p:cNvSpPr/>
          <p:nvPr userDrawn="1"/>
        </p:nvSpPr>
        <p:spPr>
          <a:xfrm>
            <a:off x="0" y="6309669"/>
            <a:ext cx="9144000" cy="55957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6647647"/>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sp>
        <p:nvSpPr>
          <p:cNvPr id="4" name="Picture Placeholder 3"/>
          <p:cNvSpPr>
            <a:spLocks noGrp="1"/>
          </p:cNvSpPr>
          <p:nvPr>
            <p:ph type="pic" sz="quarter" idx="10" hasCustomPrompt="1"/>
          </p:nvPr>
        </p:nvSpPr>
        <p:spPr>
          <a:xfrm>
            <a:off x="0" y="-10160"/>
            <a:ext cx="5334000" cy="6319520"/>
          </a:xfrm>
          <a:prstGeom prst="rect">
            <a:avLst/>
          </a:prstGeom>
        </p:spPr>
        <p:txBody>
          <a:bodyPr vert="horz" anchor="ctr"/>
          <a:lstStyle>
            <a:lvl1pPr marL="0" indent="0" algn="ctr">
              <a:buNone/>
              <a:defRPr sz="1800" baseline="0">
                <a:solidFill>
                  <a:srgbClr val="FFFFFF"/>
                </a:solidFill>
              </a:defRPr>
            </a:lvl1pPr>
          </a:lstStyle>
          <a:p>
            <a:r>
              <a:rPr lang="en-US" dirty="0"/>
              <a:t>Click icon to insert photo</a:t>
            </a:r>
          </a:p>
          <a:p>
            <a:endParaRPr lang="en-US" dirty="0"/>
          </a:p>
          <a:p>
            <a:endParaRPr lang="en-US" dirty="0"/>
          </a:p>
        </p:txBody>
      </p:sp>
      <p:sp>
        <p:nvSpPr>
          <p:cNvPr id="5" name="Right Triangle 4"/>
          <p:cNvSpPr/>
          <p:nvPr userDrawn="1"/>
        </p:nvSpPr>
        <p:spPr>
          <a:xfrm>
            <a:off x="5334000" y="-10160"/>
            <a:ext cx="3810000" cy="6309360"/>
          </a:xfrm>
          <a:custGeom>
            <a:avLst/>
            <a:gdLst>
              <a:gd name="connsiteX0" fmla="*/ 0 w 3810000"/>
              <a:gd name="connsiteY0" fmla="*/ 5257800 h 5257800"/>
              <a:gd name="connsiteX1" fmla="*/ 0 w 3810000"/>
              <a:gd name="connsiteY1" fmla="*/ 0 h 5257800"/>
              <a:gd name="connsiteX2" fmla="*/ 3810000 w 3810000"/>
              <a:gd name="connsiteY2" fmla="*/ 5257800 h 5257800"/>
              <a:gd name="connsiteX3" fmla="*/ 0 w 3810000"/>
              <a:gd name="connsiteY3"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257800">
                <a:moveTo>
                  <a:pt x="0" y="5257800"/>
                </a:moveTo>
                <a:lnTo>
                  <a:pt x="0" y="0"/>
                </a:lnTo>
                <a:cubicBezTo>
                  <a:pt x="16933" y="708378"/>
                  <a:pt x="59269" y="2737554"/>
                  <a:pt x="1193801" y="3911599"/>
                </a:cubicBezTo>
                <a:cubicBezTo>
                  <a:pt x="1899356" y="4580464"/>
                  <a:pt x="2791178" y="5012267"/>
                  <a:pt x="3810000" y="5257800"/>
                </a:cubicBezTo>
                <a:lnTo>
                  <a:pt x="0" y="5257800"/>
                </a:lnTo>
                <a:close/>
              </a:path>
            </a:pathLst>
          </a:custGeom>
          <a:solidFill>
            <a:schemeClr val="tx1">
              <a:lumMod val="50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5884335" y="3291841"/>
            <a:ext cx="2971798" cy="954107"/>
          </a:xfrm>
          <a:prstGeom prst="rect">
            <a:avLst/>
          </a:prstGeom>
          <a:noFill/>
        </p:spPr>
        <p:txBody>
          <a:bodyPr wrap="square" rtlCol="0">
            <a:spAutoFit/>
          </a:bodyPr>
          <a:lstStyle/>
          <a:p>
            <a:pPr marL="0" marR="0" indent="0" algn="ctr" defTabSz="457164" rtl="0" eaLnBrk="1" fontAlgn="auto" latinLnBrk="0" hangingPunct="1">
              <a:lnSpc>
                <a:spcPct val="100000"/>
              </a:lnSpc>
              <a:spcBef>
                <a:spcPts val="0"/>
              </a:spcBef>
              <a:spcAft>
                <a:spcPts val="0"/>
              </a:spcAft>
              <a:buClrTx/>
              <a:buSzTx/>
              <a:buFontTx/>
              <a:buNone/>
              <a:tabLst/>
              <a:defRPr/>
            </a:pPr>
            <a:r>
              <a:rPr lang="en-US" sz="1400" b="0" i="0" dirty="0">
                <a:solidFill>
                  <a:srgbClr val="FFFFFF">
                    <a:alpha val="75000"/>
                  </a:srgbClr>
                </a:solidFill>
                <a:latin typeface="Arial"/>
                <a:cs typeface="Arial"/>
              </a:rPr>
              <a:t>Delivering science and technology</a:t>
            </a:r>
            <a:r>
              <a:rPr lang="en-US" sz="1400" b="0" i="0" baseline="0" dirty="0">
                <a:solidFill>
                  <a:srgbClr val="FFFFFF">
                    <a:alpha val="75000"/>
                  </a:srgbClr>
                </a:solidFill>
                <a:latin typeface="Arial"/>
                <a:cs typeface="Arial"/>
              </a:rPr>
              <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to protect our nation</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and promote world stability</a:t>
            </a:r>
          </a:p>
          <a:p>
            <a:pPr algn="ctr"/>
            <a:endParaRPr lang="en-US" sz="1400" dirty="0">
              <a:solidFill>
                <a:srgbClr val="FFFFFF">
                  <a:alpha val="75000"/>
                </a:srgbClr>
              </a:solidFill>
              <a:latin typeface="Arial"/>
              <a:cs typeface="Arial"/>
            </a:endParaRPr>
          </a:p>
        </p:txBody>
      </p:sp>
      <p:sp>
        <p:nvSpPr>
          <p:cNvPr id="14" name="TextBox 13"/>
          <p:cNvSpPr txBox="1"/>
          <p:nvPr userDrawn="1"/>
        </p:nvSpPr>
        <p:spPr>
          <a:xfrm>
            <a:off x="-1439333" y="1"/>
            <a:ext cx="1439333" cy="3231647"/>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a:t>
            </a:r>
            <a:r>
              <a:rPr lang="en-US" sz="1200" b="0" baseline="0" dirty="0">
                <a:solidFill>
                  <a:srgbClr val="000000"/>
                </a:solidFill>
              </a:rPr>
              <a:t>-IN </a:t>
            </a:r>
            <a:r>
              <a:rPr lang="en-US" sz="1200" b="0" dirty="0">
                <a:solidFill>
                  <a:srgbClr val="000000"/>
                </a:solidFill>
              </a:rPr>
              <a:t>SLIDE OPTION #2.</a:t>
            </a:r>
            <a:r>
              <a:rPr lang="en-US" sz="1200" b="0" baseline="0" dirty="0">
                <a:solidFill>
                  <a:srgbClr val="000000"/>
                </a:solidFill>
              </a:rPr>
              <a:t>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r>
              <a:rPr lang="en-US" sz="1200" dirty="0">
                <a:effectLst/>
              </a:rPr>
              <a:t/>
            </a:r>
            <a:br>
              <a:rPr lang="en-US" sz="1200" dirty="0">
                <a:effectLst/>
              </a:rPr>
            </a:br>
            <a:r>
              <a:rPr lang="en-US" sz="1200" kern="1200" dirty="0">
                <a:solidFill>
                  <a:schemeClr val="tx1"/>
                </a:solidFill>
                <a:effectLst/>
                <a:latin typeface="+mn-lt"/>
                <a:ea typeface="+mn-ea"/>
                <a:cs typeface="+mn-cs"/>
              </a:rPr>
              <a:t>Use only a high-resolution photograph.</a:t>
            </a:r>
            <a:endParaRPr lang="en-US" sz="1200" dirty="0">
              <a:solidFill>
                <a:srgbClr val="000000"/>
              </a:solidFill>
            </a:endParaRPr>
          </a:p>
        </p:txBody>
      </p:sp>
      <p:pic>
        <p:nvPicPr>
          <p:cNvPr id="13" name="Picture 12" descr="LANL_allWHITE.ai"/>
          <p:cNvPicPr>
            <a:picLocks noChangeAspect="1"/>
          </p:cNvPicPr>
          <p:nvPr userDrawn="1"/>
        </p:nvPicPr>
        <p:blipFill rotWithShape="1">
          <a:blip r:embed="rId2" cstate="screen">
            <a:extLst>
              <a:ext uri="{28A0092B-C50C-407E-A947-70E740481C1C}">
                <a14:useLocalDpi xmlns:a14="http://schemas.microsoft.com/office/drawing/2010/main"/>
              </a:ext>
            </a:extLst>
          </a:blip>
          <a:srcRect l="23021" t="26248" r="27098" b="30198"/>
          <a:stretch/>
        </p:blipFill>
        <p:spPr>
          <a:xfrm>
            <a:off x="5582838" y="1044928"/>
            <a:ext cx="3055811" cy="1524705"/>
          </a:xfrm>
          <a:prstGeom prst="rect">
            <a:avLst/>
          </a:prstGeom>
        </p:spPr>
      </p:pic>
      <p:pic>
        <p:nvPicPr>
          <p:cNvPr id="15" name="Picture 14" descr="NNSA_80%.ai"/>
          <p:cNvPicPr>
            <a:picLocks noChangeAspect="1"/>
          </p:cNvPicPr>
          <p:nvPr userDrawn="1"/>
        </p:nvPicPr>
        <p:blipFill rotWithShape="1">
          <a:blip r:embed="rId3" cstate="print">
            <a:extLst>
              <a:ext uri="{28A0092B-C50C-407E-A947-70E740481C1C}">
                <a14:useLocalDpi xmlns:a14="http://schemas.microsoft.com/office/drawing/2010/main"/>
              </a:ext>
            </a:extLst>
          </a:blip>
          <a:srcRect l="29116" t="44234" r="25200" b="40485"/>
          <a:stretch/>
        </p:blipFill>
        <p:spPr>
          <a:xfrm>
            <a:off x="8087551" y="6364002"/>
            <a:ext cx="961301" cy="321552"/>
          </a:xfrm>
          <a:prstGeom prst="rect">
            <a:avLst/>
          </a:prstGeom>
        </p:spPr>
      </p:pic>
    </p:spTree>
    <p:extLst>
      <p:ext uri="{BB962C8B-B14F-4D97-AF65-F5344CB8AC3E}">
        <p14:creationId xmlns:p14="http://schemas.microsoft.com/office/powerpoint/2010/main" val="2662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Rectangle 13"/>
          <p:cNvSpPr/>
          <p:nvPr userDrawn="1"/>
        </p:nvSpPr>
        <p:spPr>
          <a:xfrm>
            <a:off x="0" y="2023535"/>
            <a:ext cx="9144000" cy="454998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Title 1"/>
          <p:cNvSpPr>
            <a:spLocks noGrp="1"/>
          </p:cNvSpPr>
          <p:nvPr>
            <p:ph type="ctrTitle" hasCustomPrompt="1"/>
          </p:nvPr>
        </p:nvSpPr>
        <p:spPr>
          <a:xfrm>
            <a:off x="914400" y="554348"/>
            <a:ext cx="7772400" cy="1470025"/>
          </a:xfrm>
          <a:prstGeom prst="rect">
            <a:avLst/>
          </a:prstGeom>
        </p:spPr>
        <p:txBody>
          <a:bodyPr lIns="91433" tIns="45717" rIns="91433" bIns="45717"/>
          <a:lstStyle>
            <a:lvl1pPr algn="r">
              <a:defRPr sz="3200" b="0">
                <a:solidFill>
                  <a:srgbClr val="FFFFFF"/>
                </a:solidFill>
              </a:defRPr>
            </a:lvl1pPr>
          </a:lstStyle>
          <a:p>
            <a:pPr algn="r"/>
            <a:r>
              <a:rPr lang="en-US" b="1" dirty="0">
                <a:solidFill>
                  <a:schemeClr val="bg1"/>
                </a:solidFill>
              </a:rPr>
              <a:t>Click to add title</a:t>
            </a:r>
          </a:p>
        </p:txBody>
      </p:sp>
      <p:sp>
        <p:nvSpPr>
          <p:cNvPr id="3" name="Text Placeholder 2"/>
          <p:cNvSpPr>
            <a:spLocks noGrp="1"/>
          </p:cNvSpPr>
          <p:nvPr>
            <p:ph type="body" sz="quarter" idx="11" hasCustomPrompt="1"/>
          </p:nvPr>
        </p:nvSpPr>
        <p:spPr>
          <a:xfrm>
            <a:off x="5143500" y="3972987"/>
            <a:ext cx="3543300" cy="655460"/>
          </a:xfrm>
          <a:prstGeom prst="rect">
            <a:avLst/>
          </a:prstGeom>
        </p:spPr>
        <p:txBody>
          <a:bodyPr vert="horz" lIns="91433" tIns="45717" rIns="91433" bIns="45717"/>
          <a:lstStyle>
            <a:lvl1pPr marL="0" indent="0" algn="r">
              <a:buNone/>
              <a:defRPr sz="2000" b="0">
                <a:solidFill>
                  <a:schemeClr val="tx1"/>
                </a:solidFill>
              </a:defRPr>
            </a:lvl1pPr>
            <a:lvl2pPr marL="457164" indent="0">
              <a:buNone/>
              <a:defRPr sz="2400" b="1">
                <a:solidFill>
                  <a:schemeClr val="tx1"/>
                </a:solidFill>
              </a:defRPr>
            </a:lvl2pPr>
            <a:lvl3pPr marL="914327" indent="0">
              <a:buNone/>
              <a:defRPr sz="2400" b="1">
                <a:solidFill>
                  <a:schemeClr val="tx1"/>
                </a:solidFill>
              </a:defRPr>
            </a:lvl3pPr>
            <a:lvl4pPr marL="1371491" indent="0">
              <a:buNone/>
              <a:defRPr sz="2400" b="1">
                <a:solidFill>
                  <a:schemeClr val="tx1"/>
                </a:solidFill>
              </a:defRPr>
            </a:lvl4pPr>
            <a:lvl5pPr marL="1828654" indent="0">
              <a:buNone/>
              <a:defRPr sz="2400" b="1">
                <a:solidFill>
                  <a:schemeClr val="tx1"/>
                </a:solidFill>
              </a:defRPr>
            </a:lvl5pPr>
          </a:lstStyle>
          <a:p>
            <a:pPr lvl="0"/>
            <a:r>
              <a:rPr lang="en-US" dirty="0"/>
              <a:t>Click to add presenter</a:t>
            </a:r>
          </a:p>
        </p:txBody>
      </p:sp>
      <p:sp>
        <p:nvSpPr>
          <p:cNvPr id="5" name="Text Placeholder 4"/>
          <p:cNvSpPr>
            <a:spLocks noGrp="1"/>
          </p:cNvSpPr>
          <p:nvPr>
            <p:ph type="body" sz="quarter" idx="12" hasCustomPrompt="1"/>
          </p:nvPr>
        </p:nvSpPr>
        <p:spPr>
          <a:xfrm>
            <a:off x="5143500" y="4629151"/>
            <a:ext cx="3543300" cy="677333"/>
          </a:xfrm>
          <a:prstGeom prst="rect">
            <a:avLst/>
          </a:prstGeom>
        </p:spPr>
        <p:txBody>
          <a:bodyPr vert="horz" lIns="91433" tIns="45717" rIns="91433" bIns="45717"/>
          <a:lstStyle>
            <a:lvl1pPr marL="0" indent="0" algn="r">
              <a:buNone/>
              <a:defRPr sz="1800">
                <a:solidFill>
                  <a:schemeClr val="tx1"/>
                </a:solidFill>
              </a:defRPr>
            </a:lvl1pPr>
          </a:lstStyle>
          <a:p>
            <a:pPr lvl="0"/>
            <a:r>
              <a:rPr lang="en-US" dirty="0"/>
              <a:t>Click to add date</a:t>
            </a:r>
          </a:p>
        </p:txBody>
      </p:sp>
      <p:sp>
        <p:nvSpPr>
          <p:cNvPr id="7" name="Text Placeholder 6"/>
          <p:cNvSpPr>
            <a:spLocks noGrp="1"/>
          </p:cNvSpPr>
          <p:nvPr>
            <p:ph type="body" sz="quarter" idx="13" hasCustomPrompt="1"/>
          </p:nvPr>
        </p:nvSpPr>
        <p:spPr>
          <a:xfrm>
            <a:off x="914400" y="2023537"/>
            <a:ext cx="7772400" cy="980017"/>
          </a:xfrm>
          <a:prstGeom prst="rect">
            <a:avLst/>
          </a:prstGeom>
        </p:spPr>
        <p:txBody>
          <a:bodyPr vert="horz" lIns="91433" tIns="45717" rIns="91433" bIns="45717"/>
          <a:lstStyle>
            <a:lvl1pPr marL="0" indent="0" algn="r">
              <a:buNone/>
              <a:defRPr sz="2800">
                <a:solidFill>
                  <a:schemeClr val="tx1"/>
                </a:solidFill>
              </a:defRPr>
            </a:lvl1pPr>
            <a:lvl2pPr marL="457164" indent="0" algn="r">
              <a:buNone/>
              <a:defRPr sz="3600"/>
            </a:lvl2pPr>
            <a:lvl3pPr marL="914327" indent="0" algn="r">
              <a:buNone/>
              <a:defRPr sz="3600"/>
            </a:lvl3pPr>
            <a:lvl4pPr marL="1371491" indent="0" algn="r">
              <a:buNone/>
              <a:defRPr sz="3600"/>
            </a:lvl4pPr>
            <a:lvl5pPr marL="1828654" indent="0" algn="r">
              <a:buNone/>
              <a:defRPr sz="3600"/>
            </a:lvl5pPr>
          </a:lstStyle>
          <a:p>
            <a:pPr lvl="0"/>
            <a:r>
              <a:rPr lang="en-US" dirty="0"/>
              <a:t>Click to add subtitle</a:t>
            </a:r>
          </a:p>
        </p:txBody>
      </p:sp>
      <p:sp>
        <p:nvSpPr>
          <p:cNvPr id="16" name="TextBox 15"/>
          <p:cNvSpPr txBox="1"/>
          <p:nvPr userDrawn="1"/>
        </p:nvSpPr>
        <p:spPr>
          <a:xfrm>
            <a:off x="-1432560" y="0"/>
            <a:ext cx="1432560" cy="4893640"/>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TITLE SLIDE. </a:t>
            </a:r>
          </a:p>
          <a:p>
            <a:endParaRPr lang="en-US" sz="1200" b="0" kern="1200" dirty="0">
              <a:solidFill>
                <a:srgbClr val="000000"/>
              </a:solidFill>
              <a:effectLst/>
              <a:latin typeface="+mn-lt"/>
              <a:ea typeface="+mn-ea"/>
              <a:cs typeface="+mn-cs"/>
            </a:endParaRPr>
          </a:p>
          <a:p>
            <a:r>
              <a:rPr lang="en-US" sz="1200" kern="1200" dirty="0">
                <a:solidFill>
                  <a:schemeClr val="tx1"/>
                </a:solidFill>
                <a:effectLst/>
                <a:latin typeface="+mn-lt"/>
                <a:ea typeface="+mn-ea"/>
                <a:cs typeface="+mn-cs"/>
              </a:rPr>
              <a:t>If you use the Walk-in Slide, you may replace the gray LANL logo on the Title Slide with your organization’s logo and delete the NNSA logo/management statement.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DO NOT use one of the two the Walk-in Slide</a:t>
            </a:r>
            <a:r>
              <a:rPr lang="en-US" sz="1200" kern="1200" baseline="0" dirty="0">
                <a:solidFill>
                  <a:schemeClr val="tx1"/>
                </a:solidFill>
                <a:effectLst/>
                <a:latin typeface="+mn-lt"/>
                <a:ea typeface="+mn-ea"/>
                <a:cs typeface="+mn-cs"/>
              </a:rPr>
              <a:t> options</a:t>
            </a:r>
            <a:r>
              <a:rPr lang="en-US" sz="1200" kern="1200" dirty="0">
                <a:solidFill>
                  <a:schemeClr val="tx1"/>
                </a:solidFill>
                <a:effectLst/>
                <a:latin typeface="+mn-lt"/>
                <a:ea typeface="+mn-ea"/>
                <a:cs typeface="+mn-cs"/>
              </a:rPr>
              <a:t>, you MUST keep the LANL and NNSA logos and management statement on this Title Slide.</a:t>
            </a:r>
          </a:p>
        </p:txBody>
      </p:sp>
      <p:sp>
        <p:nvSpPr>
          <p:cNvPr id="4" name="Text Placeholder 3"/>
          <p:cNvSpPr>
            <a:spLocks noGrp="1"/>
          </p:cNvSpPr>
          <p:nvPr>
            <p:ph type="body" sz="quarter" idx="14" hasCustomPrompt="1"/>
          </p:nvPr>
        </p:nvSpPr>
        <p:spPr>
          <a:xfrm>
            <a:off x="7196668" y="0"/>
            <a:ext cx="1947333" cy="417196"/>
          </a:xfrm>
          <a:prstGeom prst="rect">
            <a:avLst/>
          </a:prstGeom>
        </p:spPr>
        <p:txBody>
          <a:bodyPr vert="horz"/>
          <a:lstStyle>
            <a:lvl1pPr marL="0" indent="0" algn="r">
              <a:buNone/>
              <a:defRPr sz="800" baseline="0">
                <a:solidFill>
                  <a:srgbClr val="FFFFFF"/>
                </a:solidFill>
              </a:defRPr>
            </a:lvl1pPr>
          </a:lstStyle>
          <a:p>
            <a:pPr lvl="0"/>
            <a:r>
              <a:rPr lang="en-US" dirty="0"/>
              <a:t>Click to add LA-UR# </a:t>
            </a:r>
          </a:p>
        </p:txBody>
      </p:sp>
      <p:sp>
        <p:nvSpPr>
          <p:cNvPr id="13" name="TextBox 12"/>
          <p:cNvSpPr txBox="1"/>
          <p:nvPr userDrawn="1"/>
        </p:nvSpPr>
        <p:spPr>
          <a:xfrm>
            <a:off x="-1" y="0"/>
            <a:ext cx="2054087" cy="215438"/>
          </a:xfrm>
          <a:prstGeom prst="rect">
            <a:avLst/>
          </a:prstGeom>
          <a:noFill/>
        </p:spPr>
        <p:txBody>
          <a:bodyPr wrap="square" lIns="91433" tIns="45717" rIns="91433" bIns="45717" rtlCol="0">
            <a:spAutoFit/>
          </a:bodyPr>
          <a:lstStyle/>
          <a:p>
            <a:pPr marL="0" marR="0" lvl="0" indent="0" algn="l" defTabSz="457164" rtl="0" eaLnBrk="1" fontAlgn="auto" latinLnBrk="0" hangingPunct="1">
              <a:lnSpc>
                <a:spcPct val="100000"/>
              </a:lnSpc>
              <a:spcBef>
                <a:spcPts val="0"/>
              </a:spcBef>
              <a:spcAft>
                <a:spcPts val="0"/>
              </a:spcAft>
              <a:buClrTx/>
              <a:buSzTx/>
              <a:buFontTx/>
              <a:buNone/>
              <a:tabLst/>
              <a:defRPr/>
            </a:pPr>
            <a:r>
              <a:rPr lang="en-US" sz="800" b="0" dirty="0">
                <a:solidFill>
                  <a:srgbClr val="FFFFFF"/>
                </a:solidFill>
              </a:rPr>
              <a:t>Los Alamos National Laboratory</a:t>
            </a:r>
          </a:p>
        </p:txBody>
      </p:sp>
    </p:spTree>
    <p:extLst>
      <p:ext uri="{BB962C8B-B14F-4D97-AF65-F5344CB8AC3E}">
        <p14:creationId xmlns:p14="http://schemas.microsoft.com/office/powerpoint/2010/main" val="132230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Agenda">
    <p:spTree>
      <p:nvGrpSpPr>
        <p:cNvPr id="1" name=""/>
        <p:cNvGrpSpPr/>
        <p:nvPr/>
      </p:nvGrpSpPr>
      <p:grpSpPr>
        <a:xfrm>
          <a:off x="0" y="0"/>
          <a:ext cx="0" cy="0"/>
          <a:chOff x="0" y="0"/>
          <a:chExt cx="0" cy="0"/>
        </a:xfrm>
      </p:grpSpPr>
      <p:sp>
        <p:nvSpPr>
          <p:cNvPr id="2" name="Rectangle 1"/>
          <p:cNvSpPr/>
          <p:nvPr userDrawn="1"/>
        </p:nvSpPr>
        <p:spPr>
          <a:xfrm>
            <a:off x="0" y="274639"/>
            <a:ext cx="9144000" cy="6295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Text Placeholder 19"/>
          <p:cNvSpPr>
            <a:spLocks noGrp="1"/>
          </p:cNvSpPr>
          <p:nvPr>
            <p:ph type="body" sz="quarter" idx="12" hasCustomPrompt="1"/>
          </p:nvPr>
        </p:nvSpPr>
        <p:spPr>
          <a:xfrm>
            <a:off x="474873" y="586321"/>
            <a:ext cx="8136043" cy="971549"/>
          </a:xfrm>
          <a:prstGeom prst="rect">
            <a:avLst/>
          </a:prstGeom>
        </p:spPr>
        <p:txBody>
          <a:bodyPr vert="horz" lIns="91433" tIns="45717" rIns="91433" bIns="45717"/>
          <a:lstStyle>
            <a:lvl1pPr marL="0" indent="0">
              <a:buNone/>
              <a:defRPr sz="2400" b="1">
                <a:solidFill>
                  <a:srgbClr val="3C3C3B"/>
                </a:solidFill>
              </a:defRPr>
            </a:lvl1pPr>
            <a:lvl2pPr marL="457164" indent="0">
              <a:buNone/>
              <a:defRPr sz="3600" b="1">
                <a:solidFill>
                  <a:srgbClr val="FFFFFF"/>
                </a:solidFill>
              </a:defRPr>
            </a:lvl2pPr>
            <a:lvl3pPr marL="914327" indent="0">
              <a:buNone/>
              <a:defRPr sz="3600" b="1">
                <a:solidFill>
                  <a:srgbClr val="FFFFFF"/>
                </a:solidFill>
              </a:defRPr>
            </a:lvl3pPr>
            <a:lvl4pPr marL="1371491" indent="0">
              <a:buNone/>
              <a:defRPr sz="3600" b="1">
                <a:solidFill>
                  <a:srgbClr val="FFFFFF"/>
                </a:solidFill>
              </a:defRPr>
            </a:lvl4pPr>
            <a:lvl5pPr marL="1828654" indent="0">
              <a:buNone/>
              <a:defRPr sz="3600" b="1">
                <a:solidFill>
                  <a:srgbClr val="FFFFFF"/>
                </a:solidFill>
              </a:defRPr>
            </a:lvl5pPr>
          </a:lstStyle>
          <a:p>
            <a:pPr lvl="0"/>
            <a:r>
              <a:rPr lang="en-US" dirty="0"/>
              <a:t>Agenda</a:t>
            </a:r>
          </a:p>
        </p:txBody>
      </p:sp>
      <p:sp>
        <p:nvSpPr>
          <p:cNvPr id="22" name="Text Placeholder 21"/>
          <p:cNvSpPr>
            <a:spLocks noGrp="1"/>
          </p:cNvSpPr>
          <p:nvPr>
            <p:ph type="body" sz="quarter" idx="13" hasCustomPrompt="1"/>
          </p:nvPr>
        </p:nvSpPr>
        <p:spPr>
          <a:xfrm>
            <a:off x="474873" y="1581151"/>
            <a:ext cx="8136043" cy="4988983"/>
          </a:xfrm>
          <a:prstGeom prst="rect">
            <a:avLst/>
          </a:prstGeom>
        </p:spPr>
        <p:txBody>
          <a:bodyPr vert="horz" lIns="91433" tIns="45717" rIns="91433" bIns="45717"/>
          <a:lstStyle>
            <a:lvl1pPr marL="228600" indent="-228600">
              <a:buFont typeface="Arial"/>
              <a:buChar char="•"/>
              <a:defRPr lang="en-US" sz="2000" b="0" smtClean="0"/>
            </a:lvl1pPr>
            <a:lvl2pPr marL="457200" indent="-228600">
              <a:buFont typeface="Arial"/>
              <a:buChar char="•"/>
              <a:defRPr sz="1800"/>
            </a:lvl2pPr>
            <a:lvl3pPr marL="693738" indent="-227013">
              <a:defRPr sz="1800"/>
            </a:lvl3pPr>
          </a:lstStyle>
          <a:p>
            <a:pPr lvl="0"/>
            <a:r>
              <a:rPr lang="en-US" dirty="0"/>
              <a:t>Click to add agenda items</a:t>
            </a:r>
          </a:p>
          <a:p>
            <a:pPr lvl="0"/>
            <a:endParaRPr lang="en-US" dirty="0"/>
          </a:p>
        </p:txBody>
      </p:sp>
    </p:spTree>
    <p:extLst>
      <p:ext uri="{BB962C8B-B14F-4D97-AF65-F5344CB8AC3E}">
        <p14:creationId xmlns:p14="http://schemas.microsoft.com/office/powerpoint/2010/main" val="252889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with a Photo">
    <p:spTree>
      <p:nvGrpSpPr>
        <p:cNvPr id="1" name=""/>
        <p:cNvGrpSpPr/>
        <p:nvPr/>
      </p:nvGrpSpPr>
      <p:grpSpPr>
        <a:xfrm>
          <a:off x="0" y="0"/>
          <a:ext cx="0" cy="0"/>
          <a:chOff x="0" y="0"/>
          <a:chExt cx="0" cy="0"/>
        </a:xfrm>
      </p:grpSpPr>
      <p:sp>
        <p:nvSpPr>
          <p:cNvPr id="2" name="Rectangle 1"/>
          <p:cNvSpPr/>
          <p:nvPr userDrawn="1"/>
        </p:nvSpPr>
        <p:spPr>
          <a:xfrm>
            <a:off x="0" y="274639"/>
            <a:ext cx="9144000" cy="6295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4" name="Picture Placeholder 13"/>
          <p:cNvSpPr>
            <a:spLocks noGrp="1"/>
          </p:cNvSpPr>
          <p:nvPr>
            <p:ph type="pic" sz="quarter" idx="11"/>
          </p:nvPr>
        </p:nvSpPr>
        <p:spPr>
          <a:xfrm>
            <a:off x="2" y="275167"/>
            <a:ext cx="4792133" cy="6294967"/>
          </a:xfrm>
          <a:prstGeom prst="rect">
            <a:avLst/>
          </a:prstGeom>
        </p:spPr>
        <p:txBody>
          <a:bodyPr vert="horz" lIns="91433" tIns="45717" rIns="91433" bIns="45717"/>
          <a:lstStyle>
            <a:lvl1pPr>
              <a:defRPr lang="en-US" sz="1500" smtClean="0"/>
            </a:lvl1pPr>
          </a:lstStyle>
          <a:p>
            <a:r>
              <a:rPr lang="en-US"/>
              <a:t>Click icon to add picture</a:t>
            </a:r>
            <a:endParaRPr lang="en-US" dirty="0"/>
          </a:p>
        </p:txBody>
      </p:sp>
      <p:sp>
        <p:nvSpPr>
          <p:cNvPr id="20" name="Text Placeholder 19"/>
          <p:cNvSpPr>
            <a:spLocks noGrp="1"/>
          </p:cNvSpPr>
          <p:nvPr>
            <p:ph type="body" sz="quarter" idx="12" hasCustomPrompt="1"/>
          </p:nvPr>
        </p:nvSpPr>
        <p:spPr>
          <a:xfrm>
            <a:off x="4960938" y="586321"/>
            <a:ext cx="3979862" cy="971549"/>
          </a:xfrm>
          <a:prstGeom prst="rect">
            <a:avLst/>
          </a:prstGeom>
        </p:spPr>
        <p:txBody>
          <a:bodyPr vert="horz" lIns="91433" tIns="45717" rIns="91433" bIns="45717"/>
          <a:lstStyle>
            <a:lvl1pPr marL="0" indent="0">
              <a:buNone/>
              <a:defRPr sz="2400" b="1">
                <a:solidFill>
                  <a:srgbClr val="3C3C3B"/>
                </a:solidFill>
              </a:defRPr>
            </a:lvl1pPr>
            <a:lvl2pPr marL="457164" indent="0">
              <a:buNone/>
              <a:defRPr sz="3600" b="1">
                <a:solidFill>
                  <a:srgbClr val="FFFFFF"/>
                </a:solidFill>
              </a:defRPr>
            </a:lvl2pPr>
            <a:lvl3pPr marL="914327" indent="0">
              <a:buNone/>
              <a:defRPr sz="3600" b="1">
                <a:solidFill>
                  <a:srgbClr val="FFFFFF"/>
                </a:solidFill>
              </a:defRPr>
            </a:lvl3pPr>
            <a:lvl4pPr marL="1371491" indent="0">
              <a:buNone/>
              <a:defRPr sz="3600" b="1">
                <a:solidFill>
                  <a:srgbClr val="FFFFFF"/>
                </a:solidFill>
              </a:defRPr>
            </a:lvl4pPr>
            <a:lvl5pPr marL="1828654" indent="0">
              <a:buNone/>
              <a:defRPr sz="3600" b="1">
                <a:solidFill>
                  <a:srgbClr val="FFFFFF"/>
                </a:solidFill>
              </a:defRPr>
            </a:lvl5pPr>
          </a:lstStyle>
          <a:p>
            <a:pPr lvl="0"/>
            <a:r>
              <a:rPr lang="en-US" dirty="0"/>
              <a:t>Agenda</a:t>
            </a:r>
          </a:p>
        </p:txBody>
      </p:sp>
      <p:sp>
        <p:nvSpPr>
          <p:cNvPr id="22" name="Text Placeholder 21"/>
          <p:cNvSpPr>
            <a:spLocks noGrp="1"/>
          </p:cNvSpPr>
          <p:nvPr>
            <p:ph type="body" sz="quarter" idx="13" hasCustomPrompt="1"/>
          </p:nvPr>
        </p:nvSpPr>
        <p:spPr>
          <a:xfrm>
            <a:off x="4960938" y="1581151"/>
            <a:ext cx="3979862" cy="4988983"/>
          </a:xfrm>
          <a:prstGeom prst="rect">
            <a:avLst/>
          </a:prstGeom>
        </p:spPr>
        <p:txBody>
          <a:bodyPr vert="horz" lIns="91433" tIns="45717" rIns="91433" bIns="45717"/>
          <a:lstStyle>
            <a:lvl1pPr marL="228600" indent="-228600">
              <a:buFont typeface="Arial"/>
              <a:buChar char="•"/>
              <a:defRPr lang="en-US" sz="1800" b="0" smtClean="0"/>
            </a:lvl1pPr>
            <a:lvl2pPr marL="457200" indent="-228600">
              <a:buFont typeface="Arial"/>
              <a:buChar char="•"/>
              <a:defRPr sz="1800"/>
            </a:lvl2pPr>
            <a:lvl3pPr marL="693738" indent="-227013">
              <a:defRPr sz="1800"/>
            </a:lvl3pPr>
          </a:lstStyle>
          <a:p>
            <a:pPr lvl="0"/>
            <a:r>
              <a:rPr lang="en-US" dirty="0"/>
              <a:t>Click to add agenda items</a:t>
            </a:r>
          </a:p>
          <a:p>
            <a:pPr lvl="1"/>
            <a:endParaRPr lang="en-US" dirty="0"/>
          </a:p>
        </p:txBody>
      </p:sp>
    </p:spTree>
    <p:extLst>
      <p:ext uri="{BB962C8B-B14F-4D97-AF65-F5344CB8AC3E}">
        <p14:creationId xmlns:p14="http://schemas.microsoft.com/office/powerpoint/2010/main" val="3733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p:spTree>
      <p:nvGrpSpPr>
        <p:cNvPr id="1" name=""/>
        <p:cNvGrpSpPr/>
        <p:nvPr/>
      </p:nvGrpSpPr>
      <p:grpSpPr>
        <a:xfrm>
          <a:off x="0" y="0"/>
          <a:ext cx="0" cy="0"/>
          <a:chOff x="0" y="0"/>
          <a:chExt cx="0" cy="0"/>
        </a:xfrm>
      </p:grpSpPr>
      <p:sp>
        <p:nvSpPr>
          <p:cNvPr id="25" name="Rectangle 24"/>
          <p:cNvSpPr/>
          <p:nvPr userDrawn="1"/>
        </p:nvSpPr>
        <p:spPr>
          <a:xfrm>
            <a:off x="0" y="274639"/>
            <a:ext cx="9144000" cy="6295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hasCustomPrompt="1"/>
          </p:nvPr>
        </p:nvSpPr>
        <p:spPr>
          <a:xfrm>
            <a:off x="457200" y="274639"/>
            <a:ext cx="8229600" cy="1143000"/>
          </a:xfrm>
          <a:prstGeom prst="rect">
            <a:avLst/>
          </a:prstGeom>
        </p:spPr>
        <p:txBody>
          <a:bodyPr lIns="91433" tIns="45717" rIns="91433" bIns="45717"/>
          <a:lstStyle>
            <a:lvl1pPr algn="l">
              <a:defRPr sz="2400" b="1"/>
            </a:lvl1pPr>
          </a:lstStyle>
          <a:p>
            <a:r>
              <a:rPr lang="en-US" dirty="0"/>
              <a:t>Click to add title</a:t>
            </a:r>
          </a:p>
        </p:txBody>
      </p:sp>
      <p:sp>
        <p:nvSpPr>
          <p:cNvPr id="4" name="Content Placeholder 3"/>
          <p:cNvSpPr>
            <a:spLocks noGrp="1"/>
          </p:cNvSpPr>
          <p:nvPr>
            <p:ph sz="quarter" idx="13" hasCustomPrompt="1"/>
          </p:nvPr>
        </p:nvSpPr>
        <p:spPr>
          <a:xfrm>
            <a:off x="457200" y="1600201"/>
            <a:ext cx="8229600" cy="4563533"/>
          </a:xfrm>
          <a:prstGeom prst="rect">
            <a:avLst/>
          </a:prstGeom>
        </p:spPr>
        <p:txBody>
          <a:bodyPr vert="horz" lIns="91433" tIns="45717" rIns="91433" bIns="45717"/>
          <a:lstStyle>
            <a:lvl1pPr marL="231775" indent="-231775">
              <a:spcBef>
                <a:spcPts val="0"/>
              </a:spcBef>
              <a:spcAft>
                <a:spcPts val="600"/>
              </a:spcAft>
              <a:buFont typeface="Arial"/>
              <a:buChar char="•"/>
              <a:defRPr sz="2000" b="0"/>
            </a:lvl1pPr>
            <a:lvl2pPr marL="452438" indent="-220663" defTabSz="574675">
              <a:spcBef>
                <a:spcPts val="0"/>
              </a:spcBef>
              <a:spcAft>
                <a:spcPts val="600"/>
              </a:spcAft>
              <a:buFont typeface="Arial"/>
              <a:buChar char="•"/>
              <a:defRPr sz="1800"/>
            </a:lvl2pPr>
            <a:lvl3pPr marL="687388" indent="-227013">
              <a:spcBef>
                <a:spcPts val="0"/>
              </a:spcBef>
              <a:spcAft>
                <a:spcPts val="600"/>
              </a:spcAft>
              <a:buFont typeface="Arial"/>
              <a:buChar char="•"/>
              <a:defRPr sz="1600"/>
            </a:lvl3pPr>
            <a:lvl4pPr marL="912813" indent="-227013">
              <a:spcBef>
                <a:spcPts val="0"/>
              </a:spcBef>
              <a:spcAft>
                <a:spcPts val="600"/>
              </a:spcAft>
              <a:buFont typeface="Arial"/>
              <a:buChar char="•"/>
              <a:defRPr sz="1400"/>
            </a:lvl4pPr>
            <a:lvl5pPr marL="922337" indent="0">
              <a:spcBef>
                <a:spcPts val="0"/>
              </a:spcBef>
              <a:spcAft>
                <a:spcPts val="600"/>
              </a:spcAft>
              <a:buFont typeface="Arial"/>
              <a:buNone/>
              <a:defRPr sz="1100"/>
            </a:lvl5pPr>
            <a:lvl6pPr marL="1370013" indent="-227013">
              <a:tabLst/>
              <a:defRPr sz="1100"/>
            </a:lvl6pPr>
          </a:lstStyle>
          <a:p>
            <a:pPr lvl="0"/>
            <a:r>
              <a:rPr lang="en-US" dirty="0"/>
              <a:t>Click to add content</a:t>
            </a:r>
          </a:p>
          <a:p>
            <a:pPr lvl="1"/>
            <a:r>
              <a:rPr lang="en-US" dirty="0"/>
              <a:t>Second level</a:t>
            </a:r>
          </a:p>
          <a:p>
            <a:pPr lvl="2"/>
            <a:r>
              <a:rPr lang="en-US" dirty="0"/>
              <a:t>Third level</a:t>
            </a:r>
          </a:p>
          <a:p>
            <a:pPr lvl="3"/>
            <a:endParaRPr lang="en-US" dirty="0"/>
          </a:p>
        </p:txBody>
      </p:sp>
      <p:sp>
        <p:nvSpPr>
          <p:cNvPr id="26" name="Rectangle 25"/>
          <p:cNvSpPr/>
          <p:nvPr userDrawn="1"/>
        </p:nvSpPr>
        <p:spPr>
          <a:xfrm>
            <a:off x="-117070" y="1337844"/>
            <a:ext cx="101168" cy="40310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Rectangle 26"/>
          <p:cNvSpPr/>
          <p:nvPr userDrawn="1"/>
        </p:nvSpPr>
        <p:spPr>
          <a:xfrm>
            <a:off x="-117070" y="1740949"/>
            <a:ext cx="101168" cy="40310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8" name="Rectangle 27"/>
          <p:cNvSpPr/>
          <p:nvPr userDrawn="1"/>
        </p:nvSpPr>
        <p:spPr>
          <a:xfrm>
            <a:off x="-117070" y="2144053"/>
            <a:ext cx="101168" cy="40310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9" name="Rectangle 28"/>
          <p:cNvSpPr/>
          <p:nvPr userDrawn="1"/>
        </p:nvSpPr>
        <p:spPr>
          <a:xfrm>
            <a:off x="-117070" y="2547158"/>
            <a:ext cx="101168" cy="40310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
            <a:ext cx="101168" cy="40310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403105"/>
            <a:ext cx="101168" cy="40310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872770"/>
            <a:ext cx="101168" cy="40310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TextBox 32"/>
          <p:cNvSpPr txBox="1"/>
          <p:nvPr userDrawn="1"/>
        </p:nvSpPr>
        <p:spPr>
          <a:xfrm>
            <a:off x="-1046480" y="-2"/>
            <a:ext cx="929410" cy="830997"/>
          </a:xfrm>
          <a:prstGeom prst="rect">
            <a:avLst/>
          </a:prstGeom>
          <a:noFill/>
        </p:spPr>
        <p:txBody>
          <a:bodyPr wrap="square" rtlCol="0">
            <a:spAutoFit/>
          </a:bodyPr>
          <a:lstStyle/>
          <a:p>
            <a:r>
              <a:rPr lang="en-US" sz="1200" b="1" dirty="0">
                <a:solidFill>
                  <a:srgbClr val="0D0C2E"/>
                </a:solidFill>
              </a:rPr>
              <a:t>NOTE:</a:t>
            </a:r>
          </a:p>
          <a:p>
            <a:r>
              <a:rPr lang="en-US" sz="1200" dirty="0">
                <a:solidFill>
                  <a:srgbClr val="0D0C2E"/>
                </a:solidFill>
              </a:rPr>
              <a:t>This is</a:t>
            </a:r>
            <a:r>
              <a:rPr lang="en-US" sz="1200" baseline="0" dirty="0">
                <a:solidFill>
                  <a:srgbClr val="0D0C2E"/>
                </a:solidFill>
              </a:rPr>
              <a:t> the lab color palette. </a:t>
            </a:r>
            <a:r>
              <a:rPr lang="en-US" sz="1200" baseline="0" dirty="0">
                <a:solidFill>
                  <a:srgbClr val="0D0C2E"/>
                </a:solidFill>
                <a:latin typeface="Wingdings"/>
                <a:ea typeface="Wingdings"/>
                <a:cs typeface="Wingdings"/>
                <a:sym typeface="Wingdings"/>
              </a:rPr>
              <a:t></a:t>
            </a:r>
          </a:p>
        </p:txBody>
      </p:sp>
    </p:spTree>
    <p:extLst>
      <p:ext uri="{BB962C8B-B14F-4D97-AF65-F5344CB8AC3E}">
        <p14:creationId xmlns:p14="http://schemas.microsoft.com/office/powerpoint/2010/main" val="304611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 by side content slide">
    <p:spTree>
      <p:nvGrpSpPr>
        <p:cNvPr id="1" name=""/>
        <p:cNvGrpSpPr/>
        <p:nvPr/>
      </p:nvGrpSpPr>
      <p:grpSpPr>
        <a:xfrm>
          <a:off x="0" y="0"/>
          <a:ext cx="0" cy="0"/>
          <a:chOff x="0" y="0"/>
          <a:chExt cx="0" cy="0"/>
        </a:xfrm>
      </p:grpSpPr>
      <p:sp>
        <p:nvSpPr>
          <p:cNvPr id="29" name="Rectangle 28"/>
          <p:cNvSpPr/>
          <p:nvPr userDrawn="1"/>
        </p:nvSpPr>
        <p:spPr>
          <a:xfrm>
            <a:off x="0" y="274639"/>
            <a:ext cx="9144000" cy="6295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hasCustomPrompt="1"/>
          </p:nvPr>
        </p:nvSpPr>
        <p:spPr>
          <a:xfrm>
            <a:off x="457200" y="275167"/>
            <a:ext cx="8229600" cy="1143000"/>
          </a:xfrm>
          <a:prstGeom prst="rect">
            <a:avLst/>
          </a:prstGeom>
        </p:spPr>
        <p:txBody>
          <a:bodyPr vert="horz" lIns="91433" tIns="45717" rIns="91433" bIns="45717"/>
          <a:lstStyle>
            <a:lvl1pPr algn="l">
              <a:defRPr sz="2400" b="1"/>
            </a:lvl1pPr>
          </a:lstStyle>
          <a:p>
            <a:r>
              <a:rPr lang="en-US" dirty="0"/>
              <a:t>Click to add title</a:t>
            </a:r>
          </a:p>
        </p:txBody>
      </p:sp>
      <p:sp>
        <p:nvSpPr>
          <p:cNvPr id="3" name="Content Placeholder 3"/>
          <p:cNvSpPr>
            <a:spLocks noGrp="1"/>
          </p:cNvSpPr>
          <p:nvPr>
            <p:ph sz="quarter" idx="13" hasCustomPrompt="1"/>
          </p:nvPr>
        </p:nvSpPr>
        <p:spPr>
          <a:xfrm>
            <a:off x="457200" y="1600201"/>
            <a:ext cx="4019550" cy="4563533"/>
          </a:xfrm>
          <a:prstGeom prst="rect">
            <a:avLst/>
          </a:prstGeom>
        </p:spPr>
        <p:txBody>
          <a:bodyPr vert="horz" lIns="91433" tIns="45717" rIns="91433" bIns="45717"/>
          <a:lstStyle>
            <a:lvl1pPr marL="342873" indent="-342873">
              <a:buFont typeface="Arial"/>
              <a:buChar char="•"/>
              <a:defRPr lang="en-US" sz="2000" b="0" dirty="0" smtClean="0"/>
            </a:lvl1pPr>
            <a:lvl2pPr marL="517525" indent="-285750">
              <a:buFont typeface="Arial"/>
              <a:buChar char="•"/>
              <a:defRPr lang="en-US" sz="1800" dirty="0" smtClean="0"/>
            </a:lvl2pPr>
            <a:lvl3pPr marL="744538" indent="-227013">
              <a:buFont typeface="Arial"/>
              <a:buChar char="•"/>
              <a:tabLst/>
              <a:defRPr lang="en-US" sz="1600" dirty="0" smtClean="0"/>
            </a:lvl3pPr>
            <a:lvl4pPr marL="741362" indent="0">
              <a:buFont typeface="Arial"/>
              <a:buNone/>
              <a:defRPr sz="1400"/>
            </a:lvl4pPr>
            <a:lvl5pPr marL="1374702" indent="0">
              <a:buNone/>
              <a:defRPr/>
            </a:lvl5pPr>
            <a:lvl6pPr marL="1831865" indent="0">
              <a:buNone/>
              <a:defRPr/>
            </a:lvl6pPr>
            <a:lvl7pPr marL="2289029" indent="0">
              <a:buNone/>
              <a:defRPr/>
            </a:lvl7pPr>
          </a:lstStyle>
          <a:p>
            <a:pPr marL="231775" marR="0" lvl="0" indent="-231775" algn="l" defTabSz="457164" rtl="0" eaLnBrk="1" fontAlgn="auto" latinLnBrk="0" hangingPunct="1">
              <a:lnSpc>
                <a:spcPct val="100000"/>
              </a:lnSpc>
              <a:spcBef>
                <a:spcPts val="0"/>
              </a:spcBef>
              <a:spcAft>
                <a:spcPts val="600"/>
              </a:spcAft>
              <a:buClrTx/>
              <a:buSzTx/>
              <a:buFont typeface="Arial"/>
              <a:buChar char="•"/>
              <a:tabLst/>
              <a:defRPr/>
            </a:pPr>
            <a:r>
              <a:rPr lang="en-US" dirty="0"/>
              <a:t>Click to add content</a:t>
            </a:r>
          </a:p>
          <a:p>
            <a:pPr lvl="1"/>
            <a:r>
              <a:rPr lang="en-US" dirty="0"/>
              <a:t>Second level</a:t>
            </a:r>
          </a:p>
          <a:p>
            <a:pPr lvl="2"/>
            <a:r>
              <a:rPr lang="en-US" dirty="0"/>
              <a:t>Third level</a:t>
            </a:r>
          </a:p>
          <a:p>
            <a:pPr lvl="3"/>
            <a:endParaRPr lang="en-US" dirty="0"/>
          </a:p>
          <a:p>
            <a:pPr lvl="3"/>
            <a:endParaRPr lang="en-US" dirty="0"/>
          </a:p>
        </p:txBody>
      </p:sp>
      <p:sp>
        <p:nvSpPr>
          <p:cNvPr id="4" name="Content Placeholder 3"/>
          <p:cNvSpPr>
            <a:spLocks noGrp="1"/>
          </p:cNvSpPr>
          <p:nvPr>
            <p:ph sz="quarter" idx="14" hasCustomPrompt="1"/>
          </p:nvPr>
        </p:nvSpPr>
        <p:spPr>
          <a:xfrm>
            <a:off x="4667250" y="1600201"/>
            <a:ext cx="4019550" cy="4563533"/>
          </a:xfrm>
          <a:prstGeom prst="rect">
            <a:avLst/>
          </a:prstGeom>
        </p:spPr>
        <p:txBody>
          <a:bodyPr vert="horz" lIns="91433" tIns="45717" rIns="91433" bIns="45717"/>
          <a:lstStyle>
            <a:lvl1pPr marL="231775" marR="0" indent="-231775" algn="l" defTabSz="457164" rtl="0" eaLnBrk="1" fontAlgn="auto" latinLnBrk="0" hangingPunct="1">
              <a:lnSpc>
                <a:spcPct val="100000"/>
              </a:lnSpc>
              <a:spcBef>
                <a:spcPts val="0"/>
              </a:spcBef>
              <a:spcAft>
                <a:spcPts val="600"/>
              </a:spcAft>
              <a:buClrTx/>
              <a:buSzTx/>
              <a:buFont typeface="Arial"/>
              <a:buChar char="•"/>
              <a:tabLst/>
              <a:defRPr lang="en-US" sz="2000" b="0" kern="1200" dirty="0" smtClean="0">
                <a:solidFill>
                  <a:schemeClr val="tx1"/>
                </a:solidFill>
                <a:latin typeface="+mn-lt"/>
                <a:ea typeface="+mn-ea"/>
                <a:cs typeface="+mn-cs"/>
              </a:defRPr>
            </a:lvl1pPr>
            <a:lvl2pPr marL="517525" indent="-285750">
              <a:buFont typeface="Arial"/>
              <a:buChar char="•"/>
              <a:defRPr lang="en-US" sz="1800" kern="1200" dirty="0" smtClean="0">
                <a:solidFill>
                  <a:schemeClr val="tx1"/>
                </a:solidFill>
                <a:latin typeface="+mn-lt"/>
                <a:ea typeface="+mn-ea"/>
                <a:cs typeface="+mn-cs"/>
              </a:defRPr>
            </a:lvl2pPr>
            <a:lvl3pPr marL="744538" indent="-227013" defTabSz="458788">
              <a:buFont typeface="Arial"/>
              <a:buChar char="•"/>
              <a:defRPr lang="en-US" sz="1600" kern="1200" dirty="0" smtClean="0">
                <a:solidFill>
                  <a:schemeClr val="tx1"/>
                </a:solidFill>
                <a:latin typeface="+mn-lt"/>
                <a:ea typeface="+mn-ea"/>
                <a:cs typeface="+mn-cs"/>
              </a:defRPr>
            </a:lvl3pPr>
            <a:lvl4pPr marL="977900" indent="-227013">
              <a:buFont typeface="Arial"/>
              <a:buChar char="•"/>
              <a:tabLst/>
              <a:defRPr sz="1400"/>
            </a:lvl4pPr>
          </a:lstStyle>
          <a:p>
            <a:pPr marL="231775" marR="0" lvl="0" indent="-231775" algn="l" defTabSz="457164" rtl="0" eaLnBrk="1" fontAlgn="auto" latinLnBrk="0" hangingPunct="1">
              <a:lnSpc>
                <a:spcPct val="100000"/>
              </a:lnSpc>
              <a:spcBef>
                <a:spcPts val="0"/>
              </a:spcBef>
              <a:spcAft>
                <a:spcPts val="600"/>
              </a:spcAft>
              <a:buClrTx/>
              <a:buSzTx/>
              <a:buFont typeface="Arial"/>
              <a:buChar char="•"/>
              <a:tabLst/>
              <a:defRPr/>
            </a:pPr>
            <a:r>
              <a:rPr lang="en-US" dirty="0"/>
              <a:t>Click to add content</a:t>
            </a:r>
          </a:p>
          <a:p>
            <a:pPr marL="517525" lvl="1" indent="-285750" algn="l" defTabSz="457164" rtl="0" eaLnBrk="1" latinLnBrk="0" hangingPunct="1">
              <a:spcBef>
                <a:spcPct val="20000"/>
              </a:spcBef>
              <a:buFont typeface="Arial"/>
              <a:buChar char="•"/>
            </a:pPr>
            <a:r>
              <a:rPr lang="en-US" dirty="0"/>
              <a:t>Second level</a:t>
            </a:r>
          </a:p>
          <a:p>
            <a:pPr lvl="2"/>
            <a:r>
              <a:rPr lang="en-US" dirty="0"/>
              <a:t>Third level</a:t>
            </a:r>
          </a:p>
          <a:p>
            <a:pPr lvl="3"/>
            <a:endParaRPr lang="en-US" dirty="0"/>
          </a:p>
        </p:txBody>
      </p:sp>
      <p:sp>
        <p:nvSpPr>
          <p:cNvPr id="30" name="Rectangle 29"/>
          <p:cNvSpPr/>
          <p:nvPr userDrawn="1"/>
        </p:nvSpPr>
        <p:spPr>
          <a:xfrm>
            <a:off x="-117070" y="1337844"/>
            <a:ext cx="101168" cy="40310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1740949"/>
            <a:ext cx="101168" cy="40310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144053"/>
            <a:ext cx="101168" cy="40310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2547158"/>
            <a:ext cx="101168" cy="40310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1"/>
            <a:ext cx="101168" cy="40310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403105"/>
            <a:ext cx="101168" cy="40310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6" name="Rectangle 35"/>
          <p:cNvSpPr/>
          <p:nvPr userDrawn="1"/>
        </p:nvSpPr>
        <p:spPr>
          <a:xfrm>
            <a:off x="-117070" y="872770"/>
            <a:ext cx="101168" cy="40310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2660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ual data slide">
    <p:spTree>
      <p:nvGrpSpPr>
        <p:cNvPr id="1" name=""/>
        <p:cNvGrpSpPr/>
        <p:nvPr/>
      </p:nvGrpSpPr>
      <p:grpSpPr>
        <a:xfrm>
          <a:off x="0" y="0"/>
          <a:ext cx="0" cy="0"/>
          <a:chOff x="0" y="0"/>
          <a:chExt cx="0" cy="0"/>
        </a:xfrm>
      </p:grpSpPr>
      <p:sp>
        <p:nvSpPr>
          <p:cNvPr id="36" name="Rectangle 35"/>
          <p:cNvSpPr/>
          <p:nvPr userDrawn="1"/>
        </p:nvSpPr>
        <p:spPr>
          <a:xfrm>
            <a:off x="0" y="274639"/>
            <a:ext cx="9144000" cy="6295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Rectangle 2"/>
          <p:cNvSpPr/>
          <p:nvPr userDrawn="1"/>
        </p:nvSpPr>
        <p:spPr>
          <a:xfrm>
            <a:off x="4792138" y="1625606"/>
            <a:ext cx="4351865" cy="4629148"/>
          </a:xfrm>
          <a:prstGeom prst="rect">
            <a:avLst/>
          </a:prstGeom>
          <a:gradFill flip="none" rotWithShape="1">
            <a:gsLst>
              <a:gs pos="0">
                <a:schemeClr val="tx1"/>
              </a:gs>
              <a:gs pos="100000">
                <a:schemeClr val="tx1">
                  <a:lumMod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lvl="0" algn="ctr"/>
            <a:endParaRPr lang="en-US" dirty="0"/>
          </a:p>
        </p:txBody>
      </p:sp>
      <p:sp>
        <p:nvSpPr>
          <p:cNvPr id="37" name="Rectangle 36"/>
          <p:cNvSpPr/>
          <p:nvPr userDrawn="1"/>
        </p:nvSpPr>
        <p:spPr>
          <a:xfrm>
            <a:off x="-117070" y="1337844"/>
            <a:ext cx="101168" cy="40310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8" name="Rectangle 37"/>
          <p:cNvSpPr/>
          <p:nvPr userDrawn="1"/>
        </p:nvSpPr>
        <p:spPr>
          <a:xfrm>
            <a:off x="-117070" y="1740949"/>
            <a:ext cx="101168" cy="40310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9" name="Rectangle 38"/>
          <p:cNvSpPr/>
          <p:nvPr userDrawn="1"/>
        </p:nvSpPr>
        <p:spPr>
          <a:xfrm>
            <a:off x="-117070" y="2144053"/>
            <a:ext cx="101168" cy="40310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0" name="Rectangle 39"/>
          <p:cNvSpPr/>
          <p:nvPr userDrawn="1"/>
        </p:nvSpPr>
        <p:spPr>
          <a:xfrm>
            <a:off x="-117070" y="2547158"/>
            <a:ext cx="101168" cy="40310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1" name="Rectangle 40"/>
          <p:cNvSpPr/>
          <p:nvPr userDrawn="1"/>
        </p:nvSpPr>
        <p:spPr>
          <a:xfrm>
            <a:off x="-117070" y="1"/>
            <a:ext cx="101168" cy="40310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2" name="Rectangle 41"/>
          <p:cNvSpPr/>
          <p:nvPr userDrawn="1"/>
        </p:nvSpPr>
        <p:spPr>
          <a:xfrm>
            <a:off x="-117070" y="403105"/>
            <a:ext cx="101168" cy="40310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3" name="Rectangle 42"/>
          <p:cNvSpPr/>
          <p:nvPr userDrawn="1"/>
        </p:nvSpPr>
        <p:spPr>
          <a:xfrm>
            <a:off x="-117070" y="872770"/>
            <a:ext cx="101168" cy="40310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6" name="Content Placeholder 3"/>
          <p:cNvSpPr>
            <a:spLocks noGrp="1"/>
          </p:cNvSpPr>
          <p:nvPr>
            <p:ph sz="quarter" idx="13" hasCustomPrompt="1"/>
          </p:nvPr>
        </p:nvSpPr>
        <p:spPr>
          <a:xfrm>
            <a:off x="457200" y="1600201"/>
            <a:ext cx="4019550" cy="4563533"/>
          </a:xfrm>
          <a:prstGeom prst="rect">
            <a:avLst/>
          </a:prstGeom>
        </p:spPr>
        <p:txBody>
          <a:bodyPr vert="horz" lIns="91433" tIns="45717" rIns="91433" bIns="45717"/>
          <a:lstStyle>
            <a:lvl1pPr marL="342900" indent="-342900">
              <a:buFont typeface="Arial"/>
              <a:buChar char="•"/>
              <a:defRPr lang="en-US" sz="2000" b="0" smtClean="0"/>
            </a:lvl1pPr>
            <a:lvl2pPr marL="174625" indent="0">
              <a:buFont typeface="Arial"/>
              <a:buNone/>
              <a:defRPr lang="en-US" sz="2000" dirty="0" smtClean="0"/>
            </a:lvl2pPr>
            <a:lvl3pPr marL="685800" indent="-231775">
              <a:defRPr lang="en-US" sz="1800" dirty="0" smtClean="0"/>
            </a:lvl3pPr>
            <a:lvl4pPr marL="577904" indent="-342900">
              <a:buFont typeface="Arial"/>
              <a:buChar char="•"/>
              <a:defRPr/>
            </a:lvl4pPr>
            <a:lvl5pPr marL="1374702" indent="0">
              <a:buNone/>
              <a:defRPr/>
            </a:lvl5pPr>
            <a:lvl6pPr marL="1831865" indent="0">
              <a:buNone/>
              <a:defRPr/>
            </a:lvl6pPr>
            <a:lvl7pPr marL="2289029" indent="0">
              <a:buNone/>
              <a:defRPr/>
            </a:lvl7pPr>
          </a:lstStyle>
          <a:p>
            <a:pPr marL="231775" lvl="0" indent="-231775">
              <a:spcBef>
                <a:spcPts val="0"/>
              </a:spcBef>
              <a:spcAft>
                <a:spcPts val="600"/>
              </a:spcAft>
            </a:pPr>
            <a:r>
              <a:rPr lang="en-US" dirty="0"/>
              <a:t>Click icon to insert chart, graph, table, or SmartArt</a:t>
            </a:r>
          </a:p>
          <a:p>
            <a:pPr marL="406400" lvl="1" indent="-231775">
              <a:spcBef>
                <a:spcPts val="0"/>
              </a:spcBef>
              <a:spcAft>
                <a:spcPts val="600"/>
              </a:spcAft>
            </a:pPr>
            <a:endParaRPr lang="en-US" dirty="0"/>
          </a:p>
          <a:p>
            <a:pPr marL="1031784" lvl="2" indent="-231775">
              <a:spcBef>
                <a:spcPts val="0"/>
              </a:spcBef>
              <a:spcAft>
                <a:spcPts val="600"/>
              </a:spcAft>
            </a:pPr>
            <a:endParaRPr lang="en-US" dirty="0"/>
          </a:p>
          <a:p>
            <a:pPr marL="457140" lvl="0" indent="-231775">
              <a:spcBef>
                <a:spcPts val="0"/>
              </a:spcBef>
              <a:spcAft>
                <a:spcPts val="600"/>
              </a:spcAft>
            </a:pPr>
            <a:endParaRPr lang="en-US" dirty="0"/>
          </a:p>
        </p:txBody>
      </p:sp>
      <p:sp>
        <p:nvSpPr>
          <p:cNvPr id="17" name="Title 1"/>
          <p:cNvSpPr>
            <a:spLocks noGrp="1"/>
          </p:cNvSpPr>
          <p:nvPr>
            <p:ph type="title" hasCustomPrompt="1"/>
          </p:nvPr>
        </p:nvSpPr>
        <p:spPr>
          <a:xfrm>
            <a:off x="457200" y="275167"/>
            <a:ext cx="8229600" cy="1143000"/>
          </a:xfrm>
          <a:prstGeom prst="rect">
            <a:avLst/>
          </a:prstGeom>
        </p:spPr>
        <p:txBody>
          <a:bodyPr vert="horz" lIns="91433" tIns="45717" rIns="91433" bIns="45717"/>
          <a:lstStyle>
            <a:lvl1pPr algn="l">
              <a:defRPr sz="2400" b="1"/>
            </a:lvl1pPr>
          </a:lstStyle>
          <a:p>
            <a:r>
              <a:rPr lang="en-US" dirty="0"/>
              <a:t>Click to edit title</a:t>
            </a:r>
          </a:p>
        </p:txBody>
      </p:sp>
      <p:sp>
        <p:nvSpPr>
          <p:cNvPr id="15" name="Content Placeholder 3"/>
          <p:cNvSpPr>
            <a:spLocks noGrp="1"/>
          </p:cNvSpPr>
          <p:nvPr>
            <p:ph sz="quarter" idx="14" hasCustomPrompt="1"/>
          </p:nvPr>
        </p:nvSpPr>
        <p:spPr>
          <a:xfrm>
            <a:off x="4890770" y="1740949"/>
            <a:ext cx="3796030" cy="4422786"/>
          </a:xfrm>
          <a:prstGeom prst="rect">
            <a:avLst/>
          </a:prstGeom>
        </p:spPr>
        <p:txBody>
          <a:bodyPr vert="horz" lIns="91433" tIns="45717" rIns="91433" bIns="45717"/>
          <a:lstStyle>
            <a:lvl1pPr marL="231775" marR="0" indent="-231775" algn="l" defTabSz="457164" rtl="0" eaLnBrk="1" fontAlgn="auto" latinLnBrk="0" hangingPunct="1">
              <a:lnSpc>
                <a:spcPct val="100000"/>
              </a:lnSpc>
              <a:spcBef>
                <a:spcPts val="0"/>
              </a:spcBef>
              <a:spcAft>
                <a:spcPts val="600"/>
              </a:spcAft>
              <a:buClrTx/>
              <a:buSzTx/>
              <a:buFont typeface="Arial"/>
              <a:buChar char="•"/>
              <a:tabLst/>
              <a:defRPr lang="en-US" sz="2000" b="0" kern="1200" dirty="0" smtClean="0">
                <a:solidFill>
                  <a:srgbClr val="FFFFFF"/>
                </a:solidFill>
                <a:latin typeface="+mn-lt"/>
                <a:ea typeface="+mn-ea"/>
                <a:cs typeface="+mn-cs"/>
              </a:defRPr>
            </a:lvl1pPr>
            <a:lvl2pPr marL="517525" indent="-285750">
              <a:buFont typeface="Arial"/>
              <a:buChar char="•"/>
              <a:defRPr lang="en-US" sz="1800" kern="1200" dirty="0" smtClean="0">
                <a:solidFill>
                  <a:srgbClr val="FFFFFF"/>
                </a:solidFill>
                <a:latin typeface="+mn-lt"/>
                <a:ea typeface="+mn-ea"/>
                <a:cs typeface="+mn-cs"/>
              </a:defRPr>
            </a:lvl2pPr>
            <a:lvl3pPr marL="744538" indent="-227013" defTabSz="458788">
              <a:buFont typeface="Arial"/>
              <a:buChar char="•"/>
              <a:defRPr lang="en-US" sz="1600" kern="1200" dirty="0" smtClean="0">
                <a:solidFill>
                  <a:srgbClr val="FFFFFF"/>
                </a:solidFill>
                <a:latin typeface="+mn-lt"/>
                <a:ea typeface="+mn-ea"/>
                <a:cs typeface="+mn-cs"/>
              </a:defRPr>
            </a:lvl3pPr>
            <a:lvl4pPr marL="977900" indent="-227013">
              <a:buFont typeface="Arial"/>
              <a:buChar char="•"/>
              <a:tabLst/>
              <a:defRPr sz="1400">
                <a:solidFill>
                  <a:srgbClr val="FFFFFF"/>
                </a:solidFill>
              </a:defRPr>
            </a:lvl4pPr>
          </a:lstStyle>
          <a:p>
            <a:pPr marL="231775" marR="0" lvl="0" indent="-231775" algn="l" defTabSz="457164" rtl="0" eaLnBrk="1" fontAlgn="auto" latinLnBrk="0" hangingPunct="1">
              <a:lnSpc>
                <a:spcPct val="100000"/>
              </a:lnSpc>
              <a:spcBef>
                <a:spcPts val="0"/>
              </a:spcBef>
              <a:spcAft>
                <a:spcPts val="600"/>
              </a:spcAft>
              <a:buClrTx/>
              <a:buSzTx/>
              <a:buFont typeface="Arial"/>
              <a:buChar char="•"/>
              <a:tabLst/>
              <a:defRPr/>
            </a:pPr>
            <a:r>
              <a:rPr lang="en-US" dirty="0"/>
              <a:t>Click to add content</a:t>
            </a:r>
          </a:p>
          <a:p>
            <a:pPr marL="517525" lvl="1" indent="-285750" algn="l" defTabSz="457164" rtl="0" eaLnBrk="1" latinLnBrk="0" hangingPunct="1">
              <a:spcBef>
                <a:spcPct val="20000"/>
              </a:spcBef>
              <a:buFont typeface="Arial"/>
              <a:buChar char="•"/>
            </a:pPr>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363093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line-up slide">
    <p:spTree>
      <p:nvGrpSpPr>
        <p:cNvPr id="1" name=""/>
        <p:cNvGrpSpPr/>
        <p:nvPr/>
      </p:nvGrpSpPr>
      <p:grpSpPr>
        <a:xfrm>
          <a:off x="0" y="0"/>
          <a:ext cx="0" cy="0"/>
          <a:chOff x="0" y="0"/>
          <a:chExt cx="0" cy="0"/>
        </a:xfrm>
      </p:grpSpPr>
      <p:sp>
        <p:nvSpPr>
          <p:cNvPr id="35" name="Rectangle 34"/>
          <p:cNvSpPr/>
          <p:nvPr userDrawn="1"/>
        </p:nvSpPr>
        <p:spPr>
          <a:xfrm>
            <a:off x="0" y="274639"/>
            <a:ext cx="9144000" cy="6295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itle 1"/>
          <p:cNvSpPr>
            <a:spLocks noGrp="1"/>
          </p:cNvSpPr>
          <p:nvPr>
            <p:ph type="title" hasCustomPrompt="1"/>
          </p:nvPr>
        </p:nvSpPr>
        <p:spPr>
          <a:xfrm>
            <a:off x="457200" y="275167"/>
            <a:ext cx="8229600" cy="1143000"/>
          </a:xfrm>
          <a:prstGeom prst="rect">
            <a:avLst/>
          </a:prstGeom>
        </p:spPr>
        <p:txBody>
          <a:bodyPr vert="horz" lIns="91433" tIns="45717" rIns="91433" bIns="45717"/>
          <a:lstStyle>
            <a:lvl1pPr algn="l">
              <a:defRPr sz="2400" b="1"/>
            </a:lvl1pPr>
          </a:lstStyle>
          <a:p>
            <a:r>
              <a:rPr lang="en-US" dirty="0"/>
              <a:t>Click to add title</a:t>
            </a:r>
          </a:p>
        </p:txBody>
      </p:sp>
      <p:sp>
        <p:nvSpPr>
          <p:cNvPr id="15" name="Picture Placeholder 14"/>
          <p:cNvSpPr>
            <a:spLocks noGrp="1"/>
          </p:cNvSpPr>
          <p:nvPr>
            <p:ph type="pic" sz="quarter" idx="15" hasCustomPrompt="1"/>
          </p:nvPr>
        </p:nvSpPr>
        <p:spPr>
          <a:xfrm>
            <a:off x="0" y="1418169"/>
            <a:ext cx="3009900" cy="4127500"/>
          </a:xfrm>
          <a:prstGeom prst="rect">
            <a:avLst/>
          </a:prstGeom>
        </p:spPr>
        <p:txBody>
          <a:bodyPr vert="horz" lIns="91433" tIns="45717" rIns="91433" bIns="45717"/>
          <a:lstStyle>
            <a:lvl1pPr marL="0" marR="0" indent="0" algn="l" defTabSz="457164" rtl="0" eaLnBrk="1" fontAlgn="auto" latinLnBrk="0" hangingPunct="1">
              <a:lnSpc>
                <a:spcPct val="100000"/>
              </a:lnSpc>
              <a:spcBef>
                <a:spcPct val="20000"/>
              </a:spcBef>
              <a:spcAft>
                <a:spcPts val="0"/>
              </a:spcAft>
              <a:buClrTx/>
              <a:buSzTx/>
              <a:buFontTx/>
              <a:buNone/>
              <a:tabLst/>
              <a:defRPr lang="en-US" sz="1500" smtClean="0"/>
            </a:lvl1pPr>
          </a:lstStyle>
          <a:p>
            <a:r>
              <a:rPr lang="en-US" sz="1500" dirty="0">
                <a:solidFill>
                  <a:prstClr val="black"/>
                </a:solidFill>
                <a:latin typeface="Helvetica"/>
              </a:rPr>
              <a:t>Click icon to insert photo</a:t>
            </a:r>
            <a:endParaRPr lang="en-US" dirty="0"/>
          </a:p>
        </p:txBody>
      </p:sp>
      <p:sp>
        <p:nvSpPr>
          <p:cNvPr id="17" name="Text Placeholder 16"/>
          <p:cNvSpPr>
            <a:spLocks noGrp="1"/>
          </p:cNvSpPr>
          <p:nvPr>
            <p:ph type="body" sz="quarter" idx="16" hasCustomPrompt="1"/>
          </p:nvPr>
        </p:nvSpPr>
        <p:spPr>
          <a:xfrm>
            <a:off x="457200" y="5545669"/>
            <a:ext cx="2552700" cy="821267"/>
          </a:xfrm>
          <a:prstGeom prst="rect">
            <a:avLst/>
          </a:prstGeom>
        </p:spPr>
        <p:txBody>
          <a:bodyPr vert="horz" lIns="91433" tIns="45717" rIns="91433" bIns="45717"/>
          <a:lstStyle>
            <a:lvl1pPr marL="0" indent="0" algn="r">
              <a:buNone/>
              <a:defRPr sz="1400" i="1"/>
            </a:lvl1pPr>
            <a:lvl2pPr marL="457164" indent="0">
              <a:buNone/>
              <a:defRPr sz="1800" i="1"/>
            </a:lvl2pPr>
            <a:lvl3pPr marL="914327" indent="0">
              <a:buNone/>
              <a:defRPr sz="1800" i="1"/>
            </a:lvl3pPr>
            <a:lvl4pPr marL="1371491" indent="0">
              <a:buNone/>
              <a:defRPr sz="1800" i="1"/>
            </a:lvl4pPr>
            <a:lvl5pPr marL="1828654" indent="0">
              <a:buNone/>
              <a:defRPr sz="1800" i="1"/>
            </a:lvl5pPr>
          </a:lstStyle>
          <a:p>
            <a:pPr lvl="0"/>
            <a:r>
              <a:rPr lang="en-US" dirty="0"/>
              <a:t>Click to add caption</a:t>
            </a:r>
          </a:p>
        </p:txBody>
      </p:sp>
      <p:sp>
        <p:nvSpPr>
          <p:cNvPr id="20" name="Picture Placeholder 14"/>
          <p:cNvSpPr>
            <a:spLocks noGrp="1"/>
          </p:cNvSpPr>
          <p:nvPr>
            <p:ph type="pic" sz="quarter" idx="17" hasCustomPrompt="1"/>
          </p:nvPr>
        </p:nvSpPr>
        <p:spPr>
          <a:xfrm>
            <a:off x="3073400" y="1418169"/>
            <a:ext cx="3009900" cy="4127500"/>
          </a:xfrm>
          <a:prstGeom prst="rect">
            <a:avLst/>
          </a:prstGeom>
        </p:spPr>
        <p:txBody>
          <a:bodyPr vert="horz" lIns="91433" tIns="45717" rIns="91433" bIns="45717"/>
          <a:lstStyle>
            <a:lvl1pPr marL="0" marR="0" indent="0" algn="l" defTabSz="457164" rtl="0" eaLnBrk="1" fontAlgn="auto" latinLnBrk="0" hangingPunct="1">
              <a:lnSpc>
                <a:spcPct val="100000"/>
              </a:lnSpc>
              <a:spcBef>
                <a:spcPct val="20000"/>
              </a:spcBef>
              <a:spcAft>
                <a:spcPts val="0"/>
              </a:spcAft>
              <a:buClrTx/>
              <a:buSzTx/>
              <a:buFontTx/>
              <a:buNone/>
              <a:tabLst/>
              <a:defRPr lang="en-US" sz="1500" smtClean="0"/>
            </a:lvl1pPr>
          </a:lstStyle>
          <a:p>
            <a:r>
              <a:rPr lang="en-US" sz="1500" dirty="0">
                <a:solidFill>
                  <a:prstClr val="black"/>
                </a:solidFill>
                <a:latin typeface="Helvetica"/>
              </a:rPr>
              <a:t>Click icon to insert photo</a:t>
            </a:r>
            <a:endParaRPr lang="en-US" dirty="0"/>
          </a:p>
        </p:txBody>
      </p:sp>
      <p:sp>
        <p:nvSpPr>
          <p:cNvPr id="21" name="Picture Placeholder 14"/>
          <p:cNvSpPr>
            <a:spLocks noGrp="1"/>
          </p:cNvSpPr>
          <p:nvPr>
            <p:ph type="pic" sz="quarter" idx="18" hasCustomPrompt="1"/>
          </p:nvPr>
        </p:nvSpPr>
        <p:spPr>
          <a:xfrm>
            <a:off x="6140450" y="1418169"/>
            <a:ext cx="3009900" cy="4127500"/>
          </a:xfrm>
          <a:prstGeom prst="rect">
            <a:avLst/>
          </a:prstGeom>
        </p:spPr>
        <p:txBody>
          <a:bodyPr vert="horz" lIns="91433" tIns="45717" rIns="91433" bIns="45717"/>
          <a:lstStyle>
            <a:lvl1pPr marL="0" marR="0" indent="0" algn="l" defTabSz="457164" rtl="0" eaLnBrk="1" fontAlgn="auto" latinLnBrk="0" hangingPunct="1">
              <a:lnSpc>
                <a:spcPct val="100000"/>
              </a:lnSpc>
              <a:spcBef>
                <a:spcPct val="20000"/>
              </a:spcBef>
              <a:spcAft>
                <a:spcPts val="0"/>
              </a:spcAft>
              <a:buClrTx/>
              <a:buSzTx/>
              <a:buFontTx/>
              <a:buNone/>
              <a:tabLst/>
              <a:defRPr lang="en-US" sz="1500" smtClean="0"/>
            </a:lvl1pPr>
          </a:lstStyle>
          <a:p>
            <a:r>
              <a:rPr lang="en-US" sz="1500" dirty="0">
                <a:solidFill>
                  <a:prstClr val="black"/>
                </a:solidFill>
                <a:latin typeface="Helvetica"/>
              </a:rPr>
              <a:t>Click icon to insert photo</a:t>
            </a:r>
            <a:endParaRPr lang="en-US" dirty="0"/>
          </a:p>
        </p:txBody>
      </p:sp>
      <p:sp>
        <p:nvSpPr>
          <p:cNvPr id="36" name="Rectangle 35"/>
          <p:cNvSpPr/>
          <p:nvPr userDrawn="1"/>
        </p:nvSpPr>
        <p:spPr>
          <a:xfrm>
            <a:off x="-117070" y="1337844"/>
            <a:ext cx="101168" cy="40310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7" name="Rectangle 36"/>
          <p:cNvSpPr/>
          <p:nvPr userDrawn="1"/>
        </p:nvSpPr>
        <p:spPr>
          <a:xfrm>
            <a:off x="-117070" y="1740949"/>
            <a:ext cx="101168" cy="40310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8" name="Rectangle 37"/>
          <p:cNvSpPr/>
          <p:nvPr userDrawn="1"/>
        </p:nvSpPr>
        <p:spPr>
          <a:xfrm>
            <a:off x="-117070" y="2144053"/>
            <a:ext cx="101168" cy="40310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9" name="Rectangle 38"/>
          <p:cNvSpPr/>
          <p:nvPr userDrawn="1"/>
        </p:nvSpPr>
        <p:spPr>
          <a:xfrm>
            <a:off x="-117070" y="2547158"/>
            <a:ext cx="101168" cy="40310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0" name="Rectangle 39"/>
          <p:cNvSpPr/>
          <p:nvPr userDrawn="1"/>
        </p:nvSpPr>
        <p:spPr>
          <a:xfrm>
            <a:off x="-117070" y="1"/>
            <a:ext cx="101168" cy="40310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1" name="Rectangle 40"/>
          <p:cNvSpPr/>
          <p:nvPr userDrawn="1"/>
        </p:nvSpPr>
        <p:spPr>
          <a:xfrm>
            <a:off x="-117070" y="403105"/>
            <a:ext cx="101168" cy="40310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2" name="Rectangle 41"/>
          <p:cNvSpPr/>
          <p:nvPr userDrawn="1"/>
        </p:nvSpPr>
        <p:spPr>
          <a:xfrm>
            <a:off x="-117070" y="872770"/>
            <a:ext cx="101168" cy="40310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Text Placeholder 16"/>
          <p:cNvSpPr>
            <a:spLocks noGrp="1"/>
          </p:cNvSpPr>
          <p:nvPr>
            <p:ph type="body" sz="quarter" idx="19" hasCustomPrompt="1"/>
          </p:nvPr>
        </p:nvSpPr>
        <p:spPr>
          <a:xfrm>
            <a:off x="3530600" y="5545669"/>
            <a:ext cx="2552700" cy="821267"/>
          </a:xfrm>
          <a:prstGeom prst="rect">
            <a:avLst/>
          </a:prstGeom>
        </p:spPr>
        <p:txBody>
          <a:bodyPr vert="horz" lIns="91433" tIns="45717" rIns="91433" bIns="45717"/>
          <a:lstStyle>
            <a:lvl1pPr marL="0" indent="0" algn="r">
              <a:buNone/>
              <a:defRPr sz="1400" i="1"/>
            </a:lvl1pPr>
            <a:lvl2pPr marL="457164" indent="0">
              <a:buNone/>
              <a:defRPr sz="1800" i="1"/>
            </a:lvl2pPr>
            <a:lvl3pPr marL="914327" indent="0">
              <a:buNone/>
              <a:defRPr sz="1800" i="1"/>
            </a:lvl3pPr>
            <a:lvl4pPr marL="1371491" indent="0">
              <a:buNone/>
              <a:defRPr sz="1800" i="1"/>
            </a:lvl4pPr>
            <a:lvl5pPr marL="1828654" indent="0">
              <a:buNone/>
              <a:defRPr sz="1800" i="1"/>
            </a:lvl5pPr>
          </a:lstStyle>
          <a:p>
            <a:pPr lvl="0"/>
            <a:r>
              <a:rPr lang="en-US" dirty="0"/>
              <a:t>Click to add caption</a:t>
            </a:r>
          </a:p>
        </p:txBody>
      </p:sp>
      <p:sp>
        <p:nvSpPr>
          <p:cNvPr id="19" name="Text Placeholder 16"/>
          <p:cNvSpPr>
            <a:spLocks noGrp="1"/>
          </p:cNvSpPr>
          <p:nvPr>
            <p:ph type="body" sz="quarter" idx="20" hasCustomPrompt="1"/>
          </p:nvPr>
        </p:nvSpPr>
        <p:spPr>
          <a:xfrm>
            <a:off x="6490238" y="5545669"/>
            <a:ext cx="2552700" cy="821267"/>
          </a:xfrm>
          <a:prstGeom prst="rect">
            <a:avLst/>
          </a:prstGeom>
        </p:spPr>
        <p:txBody>
          <a:bodyPr vert="horz" lIns="91433" tIns="45717" rIns="91433" bIns="45717"/>
          <a:lstStyle>
            <a:lvl1pPr marL="0" indent="0" algn="r">
              <a:buNone/>
              <a:defRPr sz="1400" i="1"/>
            </a:lvl1pPr>
            <a:lvl2pPr marL="457164" indent="0">
              <a:buNone/>
              <a:defRPr sz="1800" i="1"/>
            </a:lvl2pPr>
            <a:lvl3pPr marL="914327" indent="0">
              <a:buNone/>
              <a:defRPr sz="1800" i="1"/>
            </a:lvl3pPr>
            <a:lvl4pPr marL="1371491" indent="0">
              <a:buNone/>
              <a:defRPr sz="1800" i="1"/>
            </a:lvl4pPr>
            <a:lvl5pPr marL="1828654" indent="0">
              <a:buNone/>
              <a:defRPr sz="1800" i="1"/>
            </a:lvl5pPr>
          </a:lstStyle>
          <a:p>
            <a:pPr lvl="0"/>
            <a:r>
              <a:rPr lang="en-US" dirty="0"/>
              <a:t>Click to add caption</a:t>
            </a:r>
          </a:p>
        </p:txBody>
      </p:sp>
    </p:spTree>
    <p:extLst>
      <p:ext uri="{BB962C8B-B14F-4D97-AF65-F5344CB8AC3E}">
        <p14:creationId xmlns:p14="http://schemas.microsoft.com/office/powerpoint/2010/main" val="425075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1">
                <a:lumMod val="50000"/>
              </a:schemeClr>
            </a:gs>
            <a:gs pos="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Box 4"/>
          <p:cNvSpPr txBox="1"/>
          <p:nvPr userDrawn="1"/>
        </p:nvSpPr>
        <p:spPr>
          <a:xfrm>
            <a:off x="-1" y="0"/>
            <a:ext cx="2054087" cy="215438"/>
          </a:xfrm>
          <a:prstGeom prst="rect">
            <a:avLst/>
          </a:prstGeom>
          <a:noFill/>
        </p:spPr>
        <p:txBody>
          <a:bodyPr wrap="square" lIns="91433" tIns="45717" rIns="91433" bIns="45717" rtlCol="0">
            <a:spAutoFit/>
          </a:bodyPr>
          <a:lstStyle/>
          <a:p>
            <a:pPr marL="0" marR="0" lvl="0" indent="0" algn="l" defTabSz="457164" rtl="0" eaLnBrk="1" fontAlgn="auto" latinLnBrk="0" hangingPunct="1">
              <a:lnSpc>
                <a:spcPct val="100000"/>
              </a:lnSpc>
              <a:spcBef>
                <a:spcPts val="0"/>
              </a:spcBef>
              <a:spcAft>
                <a:spcPts val="0"/>
              </a:spcAft>
              <a:buClrTx/>
              <a:buSzTx/>
              <a:buFontTx/>
              <a:buNone/>
              <a:tabLst/>
              <a:defRPr/>
            </a:pPr>
            <a:r>
              <a:rPr lang="en-US" sz="800" b="0" dirty="0">
                <a:solidFill>
                  <a:srgbClr val="FFFFFF"/>
                </a:solidFill>
              </a:rPr>
              <a:t>Los Alamos National Laboratory</a:t>
            </a:r>
          </a:p>
        </p:txBody>
      </p:sp>
      <p:sp>
        <p:nvSpPr>
          <p:cNvPr id="7" name="TextBox 6"/>
          <p:cNvSpPr txBox="1"/>
          <p:nvPr userDrawn="1"/>
        </p:nvSpPr>
        <p:spPr>
          <a:xfrm>
            <a:off x="7089914" y="6603999"/>
            <a:ext cx="2054087" cy="215438"/>
          </a:xfrm>
          <a:prstGeom prst="rect">
            <a:avLst/>
          </a:prstGeom>
          <a:noFill/>
        </p:spPr>
        <p:txBody>
          <a:bodyPr wrap="square" lIns="91433" tIns="45717" rIns="91433" bIns="45717" rtlCol="0">
            <a:spAutoFit/>
          </a:bodyPr>
          <a:lstStyle/>
          <a:p>
            <a:pPr marL="0" marR="0" lvl="0" indent="0" algn="r" defTabSz="457164" rtl="0" eaLnBrk="1" fontAlgn="auto" latinLnBrk="0" hangingPunct="1">
              <a:lnSpc>
                <a:spcPct val="100000"/>
              </a:lnSpc>
              <a:spcBef>
                <a:spcPts val="0"/>
              </a:spcBef>
              <a:spcAft>
                <a:spcPts val="0"/>
              </a:spcAft>
              <a:buClrTx/>
              <a:buSzTx/>
              <a:buFontTx/>
              <a:buNone/>
              <a:tabLst/>
              <a:defRPr/>
            </a:pPr>
            <a:fld id="{43A5B686-1629-4B5A-A605-E0BF60C31163}" type="datetime1">
              <a:rPr lang="en-US" sz="800" b="0" smtClean="0">
                <a:solidFill>
                  <a:srgbClr val="FFFFFF"/>
                </a:solidFill>
              </a:rPr>
              <a:t>4/26/2019</a:t>
            </a:fld>
            <a:r>
              <a:rPr lang="en-US" sz="800" b="0">
                <a:solidFill>
                  <a:srgbClr val="FFFFFF"/>
                </a:solidFill>
              </a:rPr>
              <a:t>   </a:t>
            </a:r>
            <a:r>
              <a:rPr lang="en-US" sz="800" b="0" dirty="0">
                <a:solidFill>
                  <a:srgbClr val="FFFFFF"/>
                </a:solidFill>
              </a:rPr>
              <a:t>|   </a:t>
            </a:r>
            <a:fld id="{0E3383A8-03A5-2C4C-8EDC-330FC6B2C51C}" type="slidenum">
              <a:rPr lang="en-US" sz="800" b="0" smtClean="0">
                <a:solidFill>
                  <a:srgbClr val="FFFFFF"/>
                </a:solidFill>
              </a:rPr>
              <a:pPr marL="0" marR="0" lvl="0" indent="0" algn="r" defTabSz="457164" rtl="0" eaLnBrk="1" fontAlgn="auto" latinLnBrk="0" hangingPunct="1">
                <a:lnSpc>
                  <a:spcPct val="100000"/>
                </a:lnSpc>
                <a:spcBef>
                  <a:spcPts val="0"/>
                </a:spcBef>
                <a:spcAft>
                  <a:spcPts val="0"/>
                </a:spcAft>
                <a:buClrTx/>
                <a:buSzTx/>
                <a:buFontTx/>
                <a:buNone/>
                <a:tabLst/>
                <a:defRPr/>
              </a:pPr>
              <a:t>‹#›</a:t>
            </a:fld>
            <a:endParaRPr lang="en-US" sz="800" b="0" dirty="0">
              <a:solidFill>
                <a:srgbClr val="FFFFFF"/>
              </a:solidFill>
            </a:endParaRPr>
          </a:p>
        </p:txBody>
      </p:sp>
    </p:spTree>
    <p:extLst>
      <p:ext uri="{BB962C8B-B14F-4D97-AF65-F5344CB8AC3E}">
        <p14:creationId xmlns:p14="http://schemas.microsoft.com/office/powerpoint/2010/main" val="3418086257"/>
      </p:ext>
    </p:extLst>
  </p:cSld>
  <p:clrMap bg1="lt1" tx1="dk1" bg2="lt2" tx2="dk2" accent1="accent1" accent2="accent2" accent3="accent3" accent4="accent4" accent5="accent5" accent6="accent6" hlink="hlink" folHlink="folHlink"/>
  <p:sldLayoutIdLst>
    <p:sldLayoutId id="2147483651" r:id="rId1"/>
    <p:sldLayoutId id="2147483674" r:id="rId2"/>
    <p:sldLayoutId id="2147483649" r:id="rId3"/>
    <p:sldLayoutId id="2147483676" r:id="rId4"/>
    <p:sldLayoutId id="2147483657" r:id="rId5"/>
    <p:sldLayoutId id="2147483650" r:id="rId6"/>
    <p:sldLayoutId id="2147483652" r:id="rId7"/>
    <p:sldLayoutId id="2147483658" r:id="rId8"/>
    <p:sldLayoutId id="2147483653" r:id="rId9"/>
    <p:sldLayoutId id="2147483673" r:id="rId10"/>
    <p:sldLayoutId id="2147483655" r:id="rId11"/>
    <p:sldLayoutId id="2147483654" r:id="rId12"/>
    <p:sldLayoutId id="2147483656" r:id="rId13"/>
    <p:sldLayoutId id="2147483675" r:id="rId1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p:txStyles>
    <p:titleStyle>
      <a:lvl1pPr algn="ctr" defTabSz="457164" rtl="0" eaLnBrk="1" latinLnBrk="0" hangingPunct="1">
        <a:spcBef>
          <a:spcPct val="0"/>
        </a:spcBef>
        <a:buNone/>
        <a:defRPr sz="4400" kern="1200">
          <a:solidFill>
            <a:schemeClr val="tx1"/>
          </a:solidFill>
          <a:latin typeface="+mj-lt"/>
          <a:ea typeface="+mj-ea"/>
          <a:cs typeface="+mj-cs"/>
        </a:defRPr>
      </a:lvl1pPr>
    </p:titleStyle>
    <p:bodyStyle>
      <a:lvl1pPr marL="342873" indent="-342873" algn="l" defTabSz="457164" rtl="0" eaLnBrk="1" latinLnBrk="0" hangingPunct="1">
        <a:spcBef>
          <a:spcPct val="20000"/>
        </a:spcBef>
        <a:buFont typeface="Arial"/>
        <a:buChar char="•"/>
        <a:defRPr sz="3200" kern="1200">
          <a:solidFill>
            <a:schemeClr val="tx1"/>
          </a:solidFill>
          <a:latin typeface="+mn-lt"/>
          <a:ea typeface="+mn-ea"/>
          <a:cs typeface="+mn-cs"/>
        </a:defRPr>
      </a:lvl1pPr>
      <a:lvl2pPr marL="742890" indent="-285727" algn="l" defTabSz="457164" rtl="0" eaLnBrk="1" latinLnBrk="0" hangingPunct="1">
        <a:spcBef>
          <a:spcPct val="20000"/>
        </a:spcBef>
        <a:buFont typeface="Arial"/>
        <a:buChar char="–"/>
        <a:defRPr sz="2800" kern="1200">
          <a:solidFill>
            <a:schemeClr val="tx1"/>
          </a:solidFill>
          <a:latin typeface="+mn-lt"/>
          <a:ea typeface="+mn-ea"/>
          <a:cs typeface="+mn-cs"/>
        </a:defRPr>
      </a:lvl2pPr>
      <a:lvl3pPr marL="1142909" indent="-228582" algn="l" defTabSz="457164" rtl="0" eaLnBrk="1" latinLnBrk="0" hangingPunct="1">
        <a:spcBef>
          <a:spcPct val="20000"/>
        </a:spcBef>
        <a:buFont typeface="Arial"/>
        <a:buChar char="•"/>
        <a:defRPr sz="2400" kern="1200">
          <a:solidFill>
            <a:schemeClr val="tx1"/>
          </a:solidFill>
          <a:latin typeface="+mn-lt"/>
          <a:ea typeface="+mn-ea"/>
          <a:cs typeface="+mn-cs"/>
        </a:defRPr>
      </a:lvl3pPr>
      <a:lvl4pPr marL="1600072" indent="-228582" algn="l" defTabSz="457164" rtl="0" eaLnBrk="1" latinLnBrk="0" hangingPunct="1">
        <a:spcBef>
          <a:spcPct val="20000"/>
        </a:spcBef>
        <a:buFont typeface="Arial"/>
        <a:buChar char="–"/>
        <a:defRPr sz="2000" kern="1200">
          <a:solidFill>
            <a:schemeClr val="tx1"/>
          </a:solidFill>
          <a:latin typeface="+mn-lt"/>
          <a:ea typeface="+mn-ea"/>
          <a:cs typeface="+mn-cs"/>
        </a:defRPr>
      </a:lvl4pPr>
      <a:lvl5pPr marL="2057236" indent="-228582" algn="l" defTabSz="457164" rtl="0" eaLnBrk="1" latinLnBrk="0" hangingPunct="1">
        <a:spcBef>
          <a:spcPct val="20000"/>
        </a:spcBef>
        <a:buFont typeface="Arial"/>
        <a:buChar char="»"/>
        <a:defRPr sz="2000" kern="1200">
          <a:solidFill>
            <a:schemeClr val="tx1"/>
          </a:solidFill>
          <a:latin typeface="+mn-lt"/>
          <a:ea typeface="+mn-ea"/>
          <a:cs typeface="+mn-cs"/>
        </a:defRPr>
      </a:lvl5pPr>
      <a:lvl6pPr marL="2514399" indent="-228582" algn="l" defTabSz="457164" rtl="0" eaLnBrk="1" latinLnBrk="0" hangingPunct="1">
        <a:spcBef>
          <a:spcPct val="20000"/>
        </a:spcBef>
        <a:buFont typeface="Arial"/>
        <a:buChar char="•"/>
        <a:defRPr sz="2000" kern="1200">
          <a:solidFill>
            <a:schemeClr val="tx1"/>
          </a:solidFill>
          <a:latin typeface="+mn-lt"/>
          <a:ea typeface="+mn-ea"/>
          <a:cs typeface="+mn-cs"/>
        </a:defRPr>
      </a:lvl6pPr>
      <a:lvl7pPr marL="2971563" indent="-228582" algn="l" defTabSz="457164" rtl="0" eaLnBrk="1" latinLnBrk="0" hangingPunct="1">
        <a:spcBef>
          <a:spcPct val="20000"/>
        </a:spcBef>
        <a:buFont typeface="Arial"/>
        <a:buChar char="•"/>
        <a:defRPr sz="2000" kern="1200">
          <a:solidFill>
            <a:schemeClr val="tx1"/>
          </a:solidFill>
          <a:latin typeface="+mn-lt"/>
          <a:ea typeface="+mn-ea"/>
          <a:cs typeface="+mn-cs"/>
        </a:defRPr>
      </a:lvl7pPr>
      <a:lvl8pPr marL="3428727" indent="-228582" algn="l" defTabSz="457164" rtl="0" eaLnBrk="1" latinLnBrk="0" hangingPunct="1">
        <a:spcBef>
          <a:spcPct val="20000"/>
        </a:spcBef>
        <a:buFont typeface="Arial"/>
        <a:buChar char="•"/>
        <a:defRPr sz="2000" kern="1200">
          <a:solidFill>
            <a:schemeClr val="tx1"/>
          </a:solidFill>
          <a:latin typeface="+mn-lt"/>
          <a:ea typeface="+mn-ea"/>
          <a:cs typeface="+mn-cs"/>
        </a:defRPr>
      </a:lvl8pPr>
      <a:lvl9pPr marL="3885890" indent="-228582" algn="l" defTabSz="4571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4" rtl="0" eaLnBrk="1" latinLnBrk="0" hangingPunct="1">
        <a:defRPr sz="1800" kern="1200">
          <a:solidFill>
            <a:schemeClr val="tx1"/>
          </a:solidFill>
          <a:latin typeface="+mn-lt"/>
          <a:ea typeface="+mn-ea"/>
          <a:cs typeface="+mn-cs"/>
        </a:defRPr>
      </a:lvl1pPr>
      <a:lvl2pPr marL="457164" algn="l" defTabSz="457164" rtl="0" eaLnBrk="1" latinLnBrk="0" hangingPunct="1">
        <a:defRPr sz="1800" kern="1200">
          <a:solidFill>
            <a:schemeClr val="tx1"/>
          </a:solidFill>
          <a:latin typeface="+mn-lt"/>
          <a:ea typeface="+mn-ea"/>
          <a:cs typeface="+mn-cs"/>
        </a:defRPr>
      </a:lvl2pPr>
      <a:lvl3pPr marL="914327" algn="l" defTabSz="457164" rtl="0" eaLnBrk="1" latinLnBrk="0" hangingPunct="1">
        <a:defRPr sz="1800" kern="1200">
          <a:solidFill>
            <a:schemeClr val="tx1"/>
          </a:solidFill>
          <a:latin typeface="+mn-lt"/>
          <a:ea typeface="+mn-ea"/>
          <a:cs typeface="+mn-cs"/>
        </a:defRPr>
      </a:lvl3pPr>
      <a:lvl4pPr marL="1371491" algn="l" defTabSz="457164" rtl="0" eaLnBrk="1" latinLnBrk="0" hangingPunct="1">
        <a:defRPr sz="1800" kern="1200">
          <a:solidFill>
            <a:schemeClr val="tx1"/>
          </a:solidFill>
          <a:latin typeface="+mn-lt"/>
          <a:ea typeface="+mn-ea"/>
          <a:cs typeface="+mn-cs"/>
        </a:defRPr>
      </a:lvl4pPr>
      <a:lvl5pPr marL="1828654" algn="l" defTabSz="457164" rtl="0" eaLnBrk="1" latinLnBrk="0" hangingPunct="1">
        <a:defRPr sz="1800" kern="1200">
          <a:solidFill>
            <a:schemeClr val="tx1"/>
          </a:solidFill>
          <a:latin typeface="+mn-lt"/>
          <a:ea typeface="+mn-ea"/>
          <a:cs typeface="+mn-cs"/>
        </a:defRPr>
      </a:lvl5pPr>
      <a:lvl6pPr marL="2285817" algn="l" defTabSz="457164" rtl="0" eaLnBrk="1" latinLnBrk="0" hangingPunct="1">
        <a:defRPr sz="1800" kern="1200">
          <a:solidFill>
            <a:schemeClr val="tx1"/>
          </a:solidFill>
          <a:latin typeface="+mn-lt"/>
          <a:ea typeface="+mn-ea"/>
          <a:cs typeface="+mn-cs"/>
        </a:defRPr>
      </a:lvl6pPr>
      <a:lvl7pPr marL="2742981" algn="l" defTabSz="457164" rtl="0" eaLnBrk="1" latinLnBrk="0" hangingPunct="1">
        <a:defRPr sz="1800" kern="1200">
          <a:solidFill>
            <a:schemeClr val="tx1"/>
          </a:solidFill>
          <a:latin typeface="+mn-lt"/>
          <a:ea typeface="+mn-ea"/>
          <a:cs typeface="+mn-cs"/>
        </a:defRPr>
      </a:lvl7pPr>
      <a:lvl8pPr marL="3200145" algn="l" defTabSz="457164" rtl="0" eaLnBrk="1" latinLnBrk="0" hangingPunct="1">
        <a:defRPr sz="1800" kern="1200">
          <a:solidFill>
            <a:schemeClr val="tx1"/>
          </a:solidFill>
          <a:latin typeface="+mn-lt"/>
          <a:ea typeface="+mn-ea"/>
          <a:cs typeface="+mn-cs"/>
        </a:defRPr>
      </a:lvl8pPr>
      <a:lvl9pPr marL="3657308" algn="l" defTabSz="4571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tiff"/><Relationship Id="rId7"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JP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795801" y="417196"/>
            <a:ext cx="7772400" cy="1470025"/>
          </a:xfrm>
        </p:spPr>
        <p:txBody>
          <a:bodyPr/>
          <a:lstStyle/>
          <a:p>
            <a:pPr algn="ctr"/>
            <a:r>
              <a:rPr lang="en-US" b="1" dirty="0"/>
              <a:t>Three-dimensional Characterization of the Third Line-of-Site Neutron Imaging Pinhole at NIF</a:t>
            </a:r>
            <a:r>
              <a:rPr lang="en-US" dirty="0"/>
              <a:t/>
            </a:r>
            <a:br>
              <a:rPr lang="en-US" dirty="0"/>
            </a:br>
            <a:endParaRPr lang="en-US" dirty="0"/>
          </a:p>
        </p:txBody>
      </p:sp>
      <p:sp>
        <p:nvSpPr>
          <p:cNvPr id="11" name="Text Placeholder 10"/>
          <p:cNvSpPr>
            <a:spLocks noGrp="1"/>
          </p:cNvSpPr>
          <p:nvPr>
            <p:ph type="body" sz="quarter" idx="11"/>
          </p:nvPr>
        </p:nvSpPr>
        <p:spPr/>
        <p:txBody>
          <a:bodyPr/>
          <a:lstStyle/>
          <a:p>
            <a:r>
              <a:rPr lang="en-US" dirty="0"/>
              <a:t>Lynne A. Goodwin</a:t>
            </a:r>
          </a:p>
        </p:txBody>
      </p:sp>
      <p:sp>
        <p:nvSpPr>
          <p:cNvPr id="12" name="Text Placeholder 11"/>
          <p:cNvSpPr>
            <a:spLocks noGrp="1"/>
          </p:cNvSpPr>
          <p:nvPr>
            <p:ph type="body" sz="quarter" idx="12"/>
          </p:nvPr>
        </p:nvSpPr>
        <p:spPr/>
        <p:txBody>
          <a:bodyPr/>
          <a:lstStyle/>
          <a:p>
            <a:r>
              <a:rPr lang="en-US" dirty="0"/>
              <a:t>April 23, 2019</a:t>
            </a:r>
          </a:p>
        </p:txBody>
      </p:sp>
      <p:sp>
        <p:nvSpPr>
          <p:cNvPr id="14" name="Text Placeholder 13"/>
          <p:cNvSpPr>
            <a:spLocks noGrp="1"/>
          </p:cNvSpPr>
          <p:nvPr>
            <p:ph type="body" sz="quarter" idx="14"/>
          </p:nvPr>
        </p:nvSpPr>
        <p:spPr/>
        <p:txBody>
          <a:bodyPr/>
          <a:lstStyle/>
          <a:p>
            <a:r>
              <a:rPr lang="en-US" dirty="0"/>
              <a:t>LA-UR-19-23442</a:t>
            </a:r>
          </a:p>
        </p:txBody>
      </p:sp>
      <p:pic>
        <p:nvPicPr>
          <p:cNvPr id="15" name="Picture 14" descr="Untitled-1.jpg"/>
          <p:cNvPicPr>
            <a:picLocks noChangeAspect="1"/>
          </p:cNvPicPr>
          <p:nvPr/>
        </p:nvPicPr>
        <p:blipFill rotWithShape="1">
          <a:blip r:embed="rId3" cstate="print">
            <a:alphaModFix amt="51000"/>
            <a:extLst>
              <a:ext uri="{28A0092B-C50C-407E-A947-70E740481C1C}">
                <a14:useLocalDpi xmlns:a14="http://schemas.microsoft.com/office/drawing/2010/main"/>
              </a:ext>
            </a:extLst>
          </a:blip>
          <a:srcRect/>
          <a:stretch/>
        </p:blipFill>
        <p:spPr>
          <a:xfrm>
            <a:off x="0" y="3343046"/>
            <a:ext cx="4351867" cy="2191209"/>
          </a:xfrm>
          <a:prstGeom prst="rect">
            <a:avLst/>
          </a:prstGeom>
        </p:spPr>
      </p:pic>
      <p:grpSp>
        <p:nvGrpSpPr>
          <p:cNvPr id="16" name="Group 15"/>
          <p:cNvGrpSpPr/>
          <p:nvPr/>
        </p:nvGrpSpPr>
        <p:grpSpPr>
          <a:xfrm>
            <a:off x="4572000" y="6096588"/>
            <a:ext cx="4572000" cy="452454"/>
            <a:chOff x="4572000" y="5026384"/>
            <a:chExt cx="4572000" cy="452454"/>
          </a:xfrm>
        </p:grpSpPr>
        <p:sp>
          <p:nvSpPr>
            <p:cNvPr id="17" name="Rectangle 16"/>
            <p:cNvSpPr>
              <a:spLocks noChangeArrowheads="1"/>
            </p:cNvSpPr>
            <p:nvPr/>
          </p:nvSpPr>
          <p:spPr bwMode="auto">
            <a:xfrm>
              <a:off x="4572000" y="5294172"/>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18" name="Picture 17" descr="NNSA_80%.ai"/>
            <p:cNvPicPr>
              <a:picLocks noChangeAspect="1"/>
            </p:cNvPicPr>
            <p:nvPr/>
          </p:nvPicPr>
          <p:blipFill rotWithShape="1">
            <a:blip r:embed="rId4" cstate="screen">
              <a:extLst>
                <a:ext uri="{28A0092B-C50C-407E-A947-70E740481C1C}">
                  <a14:useLocalDpi xmlns:a14="http://schemas.microsoft.com/office/drawing/2010/main"/>
                </a:ext>
              </a:extLst>
            </a:blip>
            <a:srcRect l="29116" t="44234" r="25200" b="40485"/>
            <a:stretch/>
          </p:blipFill>
          <p:spPr>
            <a:xfrm>
              <a:off x="8087551" y="5026384"/>
              <a:ext cx="961301" cy="321552"/>
            </a:xfrm>
            <a:prstGeom prst="rect">
              <a:avLst/>
            </a:prstGeom>
          </p:spPr>
        </p:pic>
      </p:grpSp>
    </p:spTree>
    <p:extLst>
      <p:ext uri="{BB962C8B-B14F-4D97-AF65-F5344CB8AC3E}">
        <p14:creationId xmlns:p14="http://schemas.microsoft.com/office/powerpoint/2010/main" val="5989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5016" y="356702"/>
            <a:ext cx="8693785" cy="3595020"/>
          </a:xfrm>
        </p:spPr>
        <p:txBody>
          <a:bodyPr/>
          <a:lstStyle/>
          <a:p>
            <a:r>
              <a:rPr lang="en-US" dirty="0"/>
              <a:t>Machining a single gold layer takes on average 2.5 weeks per layer side, with 24 hours of continuous machining for the triangles and 4 days machining for the half-circles.</a:t>
            </a:r>
            <a:br>
              <a:rPr lang="en-US" dirty="0"/>
            </a:br>
            <a:endParaRPr lang="en-US" dirty="0">
              <a:solidFill>
                <a:srgbClr val="0C20F5"/>
              </a:solidFill>
            </a:endParaRPr>
          </a:p>
        </p:txBody>
      </p:sp>
      <p:pic>
        <p:nvPicPr>
          <p:cNvPr id="2" name="Picture 1"/>
          <p:cNvPicPr>
            <a:picLocks noChangeAspect="1"/>
          </p:cNvPicPr>
          <p:nvPr/>
        </p:nvPicPr>
        <p:blipFill>
          <a:blip r:embed="rId3"/>
          <a:stretch>
            <a:fillRect/>
          </a:stretch>
        </p:blipFill>
        <p:spPr>
          <a:xfrm>
            <a:off x="110065" y="4430980"/>
            <a:ext cx="4943253" cy="1920240"/>
          </a:xfrm>
          <a:prstGeom prst="rect">
            <a:avLst/>
          </a:prstGeom>
        </p:spPr>
      </p:pic>
      <p:pic>
        <p:nvPicPr>
          <p:cNvPr id="3" name="Picture 2"/>
          <p:cNvPicPr>
            <a:picLocks noChangeAspect="1"/>
          </p:cNvPicPr>
          <p:nvPr/>
        </p:nvPicPr>
        <p:blipFill>
          <a:blip r:embed="rId4"/>
          <a:stretch>
            <a:fillRect/>
          </a:stretch>
        </p:blipFill>
        <p:spPr>
          <a:xfrm>
            <a:off x="249402" y="1761655"/>
            <a:ext cx="3125165" cy="2103120"/>
          </a:xfrm>
          <a:prstGeom prst="rect">
            <a:avLst/>
          </a:prstGeom>
        </p:spPr>
      </p:pic>
      <p:pic>
        <p:nvPicPr>
          <p:cNvPr id="5" name="Picture 4"/>
          <p:cNvPicPr>
            <a:picLocks noChangeAspect="1"/>
          </p:cNvPicPr>
          <p:nvPr/>
        </p:nvPicPr>
        <p:blipFill>
          <a:blip r:embed="rId5"/>
          <a:stretch>
            <a:fillRect/>
          </a:stretch>
        </p:blipFill>
        <p:spPr>
          <a:xfrm>
            <a:off x="4531908" y="2562724"/>
            <a:ext cx="3049030" cy="1280160"/>
          </a:xfrm>
          <a:prstGeom prst="rect">
            <a:avLst/>
          </a:prstGeom>
        </p:spPr>
      </p:pic>
      <p:sp>
        <p:nvSpPr>
          <p:cNvPr id="7" name="TextBox 6"/>
          <p:cNvSpPr txBox="1"/>
          <p:nvPr/>
        </p:nvSpPr>
        <p:spPr>
          <a:xfrm>
            <a:off x="7674481" y="2741139"/>
            <a:ext cx="1320354" cy="923330"/>
          </a:xfrm>
          <a:prstGeom prst="rect">
            <a:avLst/>
          </a:prstGeom>
          <a:noFill/>
        </p:spPr>
        <p:txBody>
          <a:bodyPr wrap="square" rtlCol="0">
            <a:spAutoFit/>
          </a:bodyPr>
          <a:lstStyle/>
          <a:p>
            <a:r>
              <a:rPr lang="en-US" dirty="0"/>
              <a:t>Roughing on a wire EDM</a:t>
            </a:r>
          </a:p>
        </p:txBody>
      </p:sp>
      <p:sp>
        <p:nvSpPr>
          <p:cNvPr id="8" name="TextBox 7"/>
          <p:cNvSpPr txBox="1"/>
          <p:nvPr/>
        </p:nvSpPr>
        <p:spPr>
          <a:xfrm>
            <a:off x="4778352" y="4653433"/>
            <a:ext cx="1733695" cy="1200329"/>
          </a:xfrm>
          <a:prstGeom prst="rect">
            <a:avLst/>
          </a:prstGeom>
          <a:noFill/>
        </p:spPr>
        <p:txBody>
          <a:bodyPr wrap="square" rtlCol="0">
            <a:spAutoFit/>
          </a:bodyPr>
          <a:lstStyle/>
          <a:p>
            <a:r>
              <a:rPr lang="en-US" dirty="0"/>
              <a:t>Machining of circular and triangular openings</a:t>
            </a:r>
          </a:p>
        </p:txBody>
      </p:sp>
      <p:sp>
        <p:nvSpPr>
          <p:cNvPr id="9" name="TextBox 8"/>
          <p:cNvSpPr txBox="1"/>
          <p:nvPr/>
        </p:nvSpPr>
        <p:spPr>
          <a:xfrm>
            <a:off x="3374567" y="1658578"/>
            <a:ext cx="1403785" cy="1477328"/>
          </a:xfrm>
          <a:prstGeom prst="rect">
            <a:avLst/>
          </a:prstGeom>
          <a:noFill/>
        </p:spPr>
        <p:txBody>
          <a:bodyPr wrap="square" rtlCol="0">
            <a:spAutoFit/>
          </a:bodyPr>
          <a:lstStyle/>
          <a:p>
            <a:r>
              <a:rPr lang="en-US" dirty="0"/>
              <a:t>Fabrication on 4-axis diamond turning lathe</a:t>
            </a:r>
          </a:p>
        </p:txBody>
      </p:sp>
      <p:sp>
        <p:nvSpPr>
          <p:cNvPr id="6" name="Rectangle 5"/>
          <p:cNvSpPr/>
          <p:nvPr/>
        </p:nvSpPr>
        <p:spPr>
          <a:xfrm>
            <a:off x="6655295" y="5736971"/>
            <a:ext cx="2223506" cy="646331"/>
          </a:xfrm>
          <a:prstGeom prst="rect">
            <a:avLst/>
          </a:prstGeom>
        </p:spPr>
        <p:txBody>
          <a:bodyPr wrap="square">
            <a:spAutoFit/>
          </a:bodyPr>
          <a:lstStyle/>
          <a:p>
            <a:r>
              <a:rPr lang="en-US" sz="1200" b="1" dirty="0"/>
              <a:t>John I. Martinez, et al. (2018), Fusion Science and Technology, 73:3, 453-457</a:t>
            </a:r>
          </a:p>
        </p:txBody>
      </p:sp>
      <p:sp>
        <p:nvSpPr>
          <p:cNvPr id="10" name="Rectangle 9"/>
          <p:cNvSpPr/>
          <p:nvPr/>
        </p:nvSpPr>
        <p:spPr>
          <a:xfrm>
            <a:off x="7143549" y="4370863"/>
            <a:ext cx="1851285" cy="1200329"/>
          </a:xfrm>
          <a:prstGeom prst="rect">
            <a:avLst/>
          </a:prstGeom>
          <a:noFill/>
          <a:ln>
            <a:solidFill>
              <a:schemeClr val="accent1"/>
            </a:solidFill>
          </a:ln>
        </p:spPr>
        <p:txBody>
          <a:bodyPr wrap="square">
            <a:spAutoFit/>
          </a:bodyPr>
          <a:lstStyle/>
          <a:p>
            <a:r>
              <a:rPr lang="en-US" b="1" dirty="0">
                <a:solidFill>
                  <a:srgbClr val="0C20F5"/>
                </a:solidFill>
              </a:rPr>
              <a:t>Total machining time was 7 months.</a:t>
            </a:r>
          </a:p>
        </p:txBody>
      </p:sp>
    </p:spTree>
    <p:extLst>
      <p:ext uri="{BB962C8B-B14F-4D97-AF65-F5344CB8AC3E}">
        <p14:creationId xmlns:p14="http://schemas.microsoft.com/office/powerpoint/2010/main" val="113561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065607-1671-DA4D-95B2-C667A42E366D}"/>
              </a:ext>
            </a:extLst>
          </p:cNvPr>
          <p:cNvSpPr txBox="1"/>
          <p:nvPr/>
        </p:nvSpPr>
        <p:spPr>
          <a:xfrm>
            <a:off x="159706" y="213059"/>
            <a:ext cx="6502934" cy="830997"/>
          </a:xfrm>
          <a:prstGeom prst="rect">
            <a:avLst/>
          </a:prstGeom>
          <a:noFill/>
        </p:spPr>
        <p:txBody>
          <a:bodyPr wrap="none" rtlCol="0">
            <a:spAutoFit/>
          </a:bodyPr>
          <a:lstStyle/>
          <a:p>
            <a:r>
              <a:rPr lang="en-US" sz="2400" b="1" dirty="0"/>
              <a:t>We need four separate instruments to fully </a:t>
            </a:r>
          </a:p>
          <a:p>
            <a:r>
              <a:rPr lang="en-US" sz="2400" b="1" dirty="0"/>
              <a:t>characterize the pinhole array.</a:t>
            </a:r>
          </a:p>
        </p:txBody>
      </p:sp>
      <p:grpSp>
        <p:nvGrpSpPr>
          <p:cNvPr id="4" name="Group 3">
            <a:extLst>
              <a:ext uri="{FF2B5EF4-FFF2-40B4-BE49-F238E27FC236}">
                <a16:creationId xmlns:a16="http://schemas.microsoft.com/office/drawing/2014/main" id="{1DDA229A-D53E-5549-B6F6-B4538AF10CBB}"/>
              </a:ext>
            </a:extLst>
          </p:cNvPr>
          <p:cNvGrpSpPr/>
          <p:nvPr/>
        </p:nvGrpSpPr>
        <p:grpSpPr>
          <a:xfrm>
            <a:off x="159706" y="1399311"/>
            <a:ext cx="2905416" cy="4121065"/>
            <a:chOff x="256238" y="1191634"/>
            <a:chExt cx="2356333" cy="2595521"/>
          </a:xfrm>
        </p:grpSpPr>
        <p:sp>
          <p:nvSpPr>
            <p:cNvPr id="9" name="TextBox 8"/>
            <p:cNvSpPr txBox="1"/>
            <p:nvPr/>
          </p:nvSpPr>
          <p:spPr>
            <a:xfrm>
              <a:off x="256238" y="1191634"/>
              <a:ext cx="2356333" cy="2595521"/>
            </a:xfrm>
            <a:prstGeom prst="rect">
              <a:avLst/>
            </a:prstGeom>
            <a:noFill/>
            <a:ln>
              <a:solidFill>
                <a:schemeClr val="tx1">
                  <a:lumMod val="50000"/>
                </a:schemeClr>
              </a:solidFill>
            </a:ln>
          </p:spPr>
          <p:txBody>
            <a:bodyPr wrap="square" rtlCol="0">
              <a:spAutoFit/>
            </a:bodyPr>
            <a:lstStyle/>
            <a:p>
              <a:pPr algn="ctr">
                <a:lnSpc>
                  <a:spcPct val="200000"/>
                </a:lnSpc>
                <a:spcBef>
                  <a:spcPts val="1200"/>
                </a:spcBef>
                <a:spcAft>
                  <a:spcPts val="1200"/>
                </a:spcAft>
              </a:pPr>
              <a:r>
                <a:rPr lang="en-US" b="1" dirty="0"/>
                <a:t>MEET </a:t>
              </a:r>
            </a:p>
            <a:p>
              <a:pPr algn="ctr">
                <a:lnSpc>
                  <a:spcPct val="200000"/>
                </a:lnSpc>
                <a:spcBef>
                  <a:spcPts val="1200"/>
                </a:spcBef>
                <a:spcAft>
                  <a:spcPts val="1200"/>
                </a:spcAft>
              </a:pPr>
              <a:r>
                <a:rPr lang="en-US" b="1" dirty="0"/>
                <a:t>THE </a:t>
              </a:r>
            </a:p>
            <a:p>
              <a:pPr algn="ctr">
                <a:lnSpc>
                  <a:spcPct val="200000"/>
                </a:lnSpc>
                <a:spcBef>
                  <a:spcPts val="1200"/>
                </a:spcBef>
                <a:spcAft>
                  <a:spcPts val="1200"/>
                </a:spcAft>
              </a:pPr>
              <a:r>
                <a:rPr lang="en-US" b="1" dirty="0"/>
                <a:t>METROLOGY </a:t>
              </a:r>
            </a:p>
            <a:p>
              <a:pPr algn="ctr">
                <a:lnSpc>
                  <a:spcPct val="200000"/>
                </a:lnSpc>
                <a:spcBef>
                  <a:spcPts val="1200"/>
                </a:spcBef>
                <a:spcAft>
                  <a:spcPts val="1200"/>
                </a:spcAft>
              </a:pPr>
              <a:r>
                <a:rPr lang="en-US" sz="2000" b="1" dirty="0"/>
                <a:t>DREAM</a:t>
              </a:r>
              <a:r>
                <a:rPr lang="en-US" b="1" dirty="0"/>
                <a:t> </a:t>
              </a:r>
            </a:p>
            <a:p>
              <a:pPr algn="ctr">
                <a:lnSpc>
                  <a:spcPct val="200000"/>
                </a:lnSpc>
                <a:spcBef>
                  <a:spcPts val="1200"/>
                </a:spcBef>
                <a:spcAft>
                  <a:spcPts val="1200"/>
                </a:spcAft>
              </a:pPr>
              <a:r>
                <a:rPr lang="en-US" sz="2000" b="1" dirty="0"/>
                <a:t>TEAM!</a:t>
              </a:r>
            </a:p>
          </p:txBody>
        </p:sp>
        <p:sp>
          <p:nvSpPr>
            <p:cNvPr id="2" name="Explosion 1 1">
              <a:extLst>
                <a:ext uri="{FF2B5EF4-FFF2-40B4-BE49-F238E27FC236}">
                  <a16:creationId xmlns:a16="http://schemas.microsoft.com/office/drawing/2014/main" id="{99508647-5CBA-E249-A6A4-7D27CA2B72F9}"/>
                </a:ext>
              </a:extLst>
            </p:cNvPr>
            <p:cNvSpPr/>
            <p:nvPr/>
          </p:nvSpPr>
          <p:spPr>
            <a:xfrm>
              <a:off x="2049705" y="1238283"/>
              <a:ext cx="387458" cy="433952"/>
            </a:xfrm>
            <a:prstGeom prst="irregularSeal1">
              <a:avLst/>
            </a:prstGeom>
            <a:gradFill>
              <a:gsLst>
                <a:gs pos="0">
                  <a:srgbClr val="FFFF00"/>
                </a:gs>
                <a:gs pos="100000">
                  <a:schemeClr val="accent2">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Explosion 1 9">
              <a:extLst>
                <a:ext uri="{FF2B5EF4-FFF2-40B4-BE49-F238E27FC236}">
                  <a16:creationId xmlns:a16="http://schemas.microsoft.com/office/drawing/2014/main" id="{5702DF3D-AB5E-7C4B-A323-A8FED4FC4150}"/>
                </a:ext>
              </a:extLst>
            </p:cNvPr>
            <p:cNvSpPr/>
            <p:nvPr/>
          </p:nvSpPr>
          <p:spPr>
            <a:xfrm>
              <a:off x="2049705" y="3352388"/>
              <a:ext cx="387458" cy="433952"/>
            </a:xfrm>
            <a:prstGeom prst="irregularSeal1">
              <a:avLst/>
            </a:prstGeom>
            <a:gradFill>
              <a:gsLst>
                <a:gs pos="0">
                  <a:srgbClr val="FFFF00"/>
                </a:gs>
                <a:gs pos="100000">
                  <a:schemeClr val="accent2">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Explosion 1 11">
            <a:extLst>
              <a:ext uri="{FF2B5EF4-FFF2-40B4-BE49-F238E27FC236}">
                <a16:creationId xmlns:a16="http://schemas.microsoft.com/office/drawing/2014/main" id="{F27BC313-615F-7943-BD6A-E404A79F749C}"/>
              </a:ext>
            </a:extLst>
          </p:cNvPr>
          <p:cNvSpPr/>
          <p:nvPr/>
        </p:nvSpPr>
        <p:spPr>
          <a:xfrm>
            <a:off x="262645" y="2638954"/>
            <a:ext cx="477745" cy="689012"/>
          </a:xfrm>
          <a:prstGeom prst="irregularSeal1">
            <a:avLst/>
          </a:prstGeom>
          <a:gradFill>
            <a:gsLst>
              <a:gs pos="0">
                <a:srgbClr val="F0FF0A"/>
              </a:gs>
              <a:gs pos="100000">
                <a:schemeClr val="accent2">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9E773E2-2C0C-444A-9AE6-FEE6DF11ACEB}"/>
              </a:ext>
            </a:extLst>
          </p:cNvPr>
          <p:cNvGrpSpPr/>
          <p:nvPr/>
        </p:nvGrpSpPr>
        <p:grpSpPr>
          <a:xfrm>
            <a:off x="3487788" y="871225"/>
            <a:ext cx="4981889" cy="5380969"/>
            <a:chOff x="3487788" y="871225"/>
            <a:chExt cx="4981889" cy="5380969"/>
          </a:xfrm>
        </p:grpSpPr>
        <p:pic>
          <p:nvPicPr>
            <p:cNvPr id="5" name="Picture 4">
              <a:extLst>
                <a:ext uri="{FF2B5EF4-FFF2-40B4-BE49-F238E27FC236}">
                  <a16:creationId xmlns:a16="http://schemas.microsoft.com/office/drawing/2014/main" id="{85A684EF-2DCC-7242-964E-E3E7E285378C}"/>
                </a:ext>
              </a:extLst>
            </p:cNvPr>
            <p:cNvPicPr>
              <a:picLocks noChangeAspect="1"/>
            </p:cNvPicPr>
            <p:nvPr/>
          </p:nvPicPr>
          <p:blipFill>
            <a:blip r:embed="rId3"/>
            <a:stretch>
              <a:fillRect/>
            </a:stretch>
          </p:blipFill>
          <p:spPr>
            <a:xfrm>
              <a:off x="6944782" y="2229968"/>
              <a:ext cx="1371600" cy="996696"/>
            </a:xfrm>
            <a:prstGeom prst="rect">
              <a:avLst/>
            </a:prstGeom>
            <a:ln>
              <a:solidFill>
                <a:srgbClr val="0C20F5"/>
              </a:solidFill>
            </a:ln>
          </p:spPr>
        </p:pic>
        <p:pic>
          <p:nvPicPr>
            <p:cNvPr id="6" name="Picture 5">
              <a:extLst>
                <a:ext uri="{FF2B5EF4-FFF2-40B4-BE49-F238E27FC236}">
                  <a16:creationId xmlns:a16="http://schemas.microsoft.com/office/drawing/2014/main" id="{B83C1B44-9211-9B43-9511-28492419416B}"/>
                </a:ext>
              </a:extLst>
            </p:cNvPr>
            <p:cNvPicPr>
              <a:picLocks noChangeAspect="1"/>
            </p:cNvPicPr>
            <p:nvPr/>
          </p:nvPicPr>
          <p:blipFill>
            <a:blip r:embed="rId4"/>
            <a:stretch>
              <a:fillRect/>
            </a:stretch>
          </p:blipFill>
          <p:spPr>
            <a:xfrm>
              <a:off x="6943659" y="4880594"/>
              <a:ext cx="1526018" cy="1371600"/>
            </a:xfrm>
            <a:prstGeom prst="rect">
              <a:avLst/>
            </a:prstGeom>
            <a:ln>
              <a:solidFill>
                <a:srgbClr val="0C20F5"/>
              </a:solidFill>
            </a:ln>
          </p:spPr>
        </p:pic>
        <p:pic>
          <p:nvPicPr>
            <p:cNvPr id="3" name="Picture 2"/>
            <p:cNvPicPr>
              <a:picLocks noChangeAspect="1"/>
            </p:cNvPicPr>
            <p:nvPr/>
          </p:nvPicPr>
          <p:blipFill>
            <a:blip r:embed="rId5"/>
            <a:stretch>
              <a:fillRect/>
            </a:stretch>
          </p:blipFill>
          <p:spPr>
            <a:xfrm>
              <a:off x="6943659" y="871225"/>
              <a:ext cx="1371600" cy="1210911"/>
            </a:xfrm>
            <a:prstGeom prst="rect">
              <a:avLst/>
            </a:prstGeom>
            <a:ln>
              <a:solidFill>
                <a:srgbClr val="0C20F5"/>
              </a:solidFill>
            </a:ln>
          </p:spPr>
        </p:pic>
        <p:pic>
          <p:nvPicPr>
            <p:cNvPr id="8" name="Picture 7"/>
            <p:cNvPicPr>
              <a:picLocks noChangeAspect="1"/>
            </p:cNvPicPr>
            <p:nvPr/>
          </p:nvPicPr>
          <p:blipFill>
            <a:blip r:embed="rId6"/>
            <a:stretch>
              <a:fillRect/>
            </a:stretch>
          </p:blipFill>
          <p:spPr>
            <a:xfrm>
              <a:off x="6943659" y="3368681"/>
              <a:ext cx="1078847" cy="1371600"/>
            </a:xfrm>
            <a:prstGeom prst="rect">
              <a:avLst/>
            </a:prstGeom>
            <a:ln>
              <a:solidFill>
                <a:srgbClr val="0C20F5"/>
              </a:solidFill>
            </a:ln>
          </p:spPr>
        </p:pic>
        <p:sp>
          <p:nvSpPr>
            <p:cNvPr id="17" name="TextBox 16">
              <a:extLst>
                <a:ext uri="{FF2B5EF4-FFF2-40B4-BE49-F238E27FC236}">
                  <a16:creationId xmlns:a16="http://schemas.microsoft.com/office/drawing/2014/main" id="{92FBD426-291F-B246-B7C6-52210A80B05A}"/>
                </a:ext>
              </a:extLst>
            </p:cNvPr>
            <p:cNvSpPr txBox="1"/>
            <p:nvPr/>
          </p:nvSpPr>
          <p:spPr>
            <a:xfrm>
              <a:off x="3487788" y="1171553"/>
              <a:ext cx="3455871" cy="646331"/>
            </a:xfrm>
            <a:prstGeom prst="rect">
              <a:avLst/>
            </a:prstGeom>
            <a:gradFill>
              <a:gsLst>
                <a:gs pos="100000">
                  <a:schemeClr val="accent2">
                    <a:lumMod val="75000"/>
                  </a:schemeClr>
                </a:gs>
                <a:gs pos="0">
                  <a:srgbClr val="FFFF00"/>
                </a:gs>
              </a:gsLst>
              <a:path path="circle">
                <a:fillToRect l="50000" t="50000" r="50000" b="50000"/>
              </a:path>
            </a:gradFill>
          </p:spPr>
          <p:txBody>
            <a:bodyPr wrap="square" rtlCol="0">
              <a:spAutoFit/>
            </a:bodyPr>
            <a:lstStyle/>
            <a:p>
              <a:r>
                <a:rPr lang="en-US" b="1" dirty="0"/>
                <a:t>KEYENCE</a:t>
              </a:r>
            </a:p>
            <a:p>
              <a:r>
                <a:rPr lang="en-US" b="1" dirty="0"/>
                <a:t>VHX-5000</a:t>
              </a:r>
            </a:p>
          </p:txBody>
        </p:sp>
        <p:sp>
          <p:nvSpPr>
            <p:cNvPr id="18" name="TextBox 17">
              <a:extLst>
                <a:ext uri="{FF2B5EF4-FFF2-40B4-BE49-F238E27FC236}">
                  <a16:creationId xmlns:a16="http://schemas.microsoft.com/office/drawing/2014/main" id="{ABEA45C5-10FD-2443-84B1-B899B3DF9D9F}"/>
                </a:ext>
              </a:extLst>
            </p:cNvPr>
            <p:cNvSpPr txBox="1"/>
            <p:nvPr/>
          </p:nvSpPr>
          <p:spPr>
            <a:xfrm>
              <a:off x="3487791" y="2337129"/>
              <a:ext cx="3455870" cy="646331"/>
            </a:xfrm>
            <a:prstGeom prst="rect">
              <a:avLst/>
            </a:prstGeom>
            <a:gradFill>
              <a:gsLst>
                <a:gs pos="100000">
                  <a:schemeClr val="accent2">
                    <a:lumMod val="75000"/>
                  </a:schemeClr>
                </a:gs>
                <a:gs pos="0">
                  <a:srgbClr val="FFFF00"/>
                </a:gs>
              </a:gsLst>
              <a:path path="circle">
                <a:fillToRect l="50000" t="50000" r="50000" b="50000"/>
              </a:path>
            </a:gradFill>
          </p:spPr>
          <p:txBody>
            <a:bodyPr wrap="square" rtlCol="0">
              <a:spAutoFit/>
            </a:bodyPr>
            <a:lstStyle/>
            <a:p>
              <a:r>
                <a:rPr lang="en-US" b="1" dirty="0"/>
                <a:t>Smartscope </a:t>
              </a:r>
            </a:p>
            <a:p>
              <a:r>
                <a:rPr lang="en-US" b="1" dirty="0"/>
                <a:t>Quest 300</a:t>
              </a:r>
            </a:p>
          </p:txBody>
        </p:sp>
        <p:sp>
          <p:nvSpPr>
            <p:cNvPr id="19" name="TextBox 18">
              <a:extLst>
                <a:ext uri="{FF2B5EF4-FFF2-40B4-BE49-F238E27FC236}">
                  <a16:creationId xmlns:a16="http://schemas.microsoft.com/office/drawing/2014/main" id="{B9E3753E-746C-FE43-A906-C25DB0CA748F}"/>
                </a:ext>
              </a:extLst>
            </p:cNvPr>
            <p:cNvSpPr txBox="1"/>
            <p:nvPr/>
          </p:nvSpPr>
          <p:spPr>
            <a:xfrm>
              <a:off x="3487789" y="3715160"/>
              <a:ext cx="3455870" cy="646331"/>
            </a:xfrm>
            <a:prstGeom prst="rect">
              <a:avLst/>
            </a:prstGeom>
            <a:gradFill>
              <a:gsLst>
                <a:gs pos="100000">
                  <a:schemeClr val="accent2">
                    <a:lumMod val="75000"/>
                  </a:schemeClr>
                </a:gs>
                <a:gs pos="0">
                  <a:srgbClr val="FFFF00"/>
                </a:gs>
              </a:gsLst>
              <a:path path="circle">
                <a:fillToRect l="50000" t="50000" r="50000" b="50000"/>
              </a:path>
            </a:gradFill>
          </p:spPr>
          <p:txBody>
            <a:bodyPr wrap="square" rtlCol="0">
              <a:spAutoFit/>
            </a:bodyPr>
            <a:lstStyle/>
            <a:p>
              <a:r>
                <a:rPr lang="en-US" b="1" dirty="0"/>
                <a:t>KEYENCE</a:t>
              </a:r>
            </a:p>
            <a:p>
              <a:r>
                <a:rPr lang="en-US" b="1" dirty="0"/>
                <a:t>VK-X1000</a:t>
              </a:r>
            </a:p>
          </p:txBody>
        </p:sp>
        <p:sp>
          <p:nvSpPr>
            <p:cNvPr id="20" name="TextBox 19">
              <a:extLst>
                <a:ext uri="{FF2B5EF4-FFF2-40B4-BE49-F238E27FC236}">
                  <a16:creationId xmlns:a16="http://schemas.microsoft.com/office/drawing/2014/main" id="{573BDA90-C5FE-2A43-B702-947C7CD2712C}"/>
                </a:ext>
              </a:extLst>
            </p:cNvPr>
            <p:cNvSpPr txBox="1"/>
            <p:nvPr/>
          </p:nvSpPr>
          <p:spPr>
            <a:xfrm>
              <a:off x="3487790" y="5268531"/>
              <a:ext cx="3455869" cy="646331"/>
            </a:xfrm>
            <a:prstGeom prst="rect">
              <a:avLst/>
            </a:prstGeom>
            <a:gradFill>
              <a:gsLst>
                <a:gs pos="100000">
                  <a:schemeClr val="accent2">
                    <a:lumMod val="75000"/>
                  </a:schemeClr>
                </a:gs>
                <a:gs pos="0">
                  <a:srgbClr val="FFFF00"/>
                </a:gs>
              </a:gsLst>
              <a:path path="circle">
                <a:fillToRect l="50000" t="50000" r="50000" b="50000"/>
              </a:path>
            </a:gradFill>
          </p:spPr>
          <p:txBody>
            <a:bodyPr wrap="square" rtlCol="0">
              <a:spAutoFit/>
            </a:bodyPr>
            <a:lstStyle/>
            <a:p>
              <a:r>
                <a:rPr lang="en-US" b="1" dirty="0"/>
                <a:t>ZYGO</a:t>
              </a:r>
            </a:p>
            <a:p>
              <a:r>
                <a:rPr lang="en-US" b="1" dirty="0"/>
                <a:t>New View 7300</a:t>
              </a:r>
            </a:p>
          </p:txBody>
        </p:sp>
      </p:grpSp>
      <p:sp>
        <p:nvSpPr>
          <p:cNvPr id="11" name="TextBox 10"/>
          <p:cNvSpPr txBox="1"/>
          <p:nvPr/>
        </p:nvSpPr>
        <p:spPr>
          <a:xfrm>
            <a:off x="4941188" y="5871912"/>
            <a:ext cx="2002471" cy="430887"/>
          </a:xfrm>
          <a:prstGeom prst="rect">
            <a:avLst/>
          </a:prstGeom>
          <a:noFill/>
        </p:spPr>
        <p:txBody>
          <a:bodyPr wrap="none" rtlCol="0">
            <a:spAutoFit/>
          </a:bodyPr>
          <a:lstStyle/>
          <a:p>
            <a:r>
              <a:rPr lang="en-US" sz="1100" b="1" dirty="0"/>
              <a:t>Non-contact, 3D, scanning </a:t>
            </a:r>
          </a:p>
          <a:p>
            <a:r>
              <a:rPr lang="en-US" sz="1100" b="1" dirty="0"/>
              <a:t>white light interferometer</a:t>
            </a:r>
          </a:p>
        </p:txBody>
      </p:sp>
      <p:sp>
        <p:nvSpPr>
          <p:cNvPr id="21" name="TextBox 20"/>
          <p:cNvSpPr txBox="1"/>
          <p:nvPr/>
        </p:nvSpPr>
        <p:spPr>
          <a:xfrm>
            <a:off x="4894700" y="4334696"/>
            <a:ext cx="2048959" cy="430887"/>
          </a:xfrm>
          <a:prstGeom prst="rect">
            <a:avLst/>
          </a:prstGeom>
          <a:noFill/>
        </p:spPr>
        <p:txBody>
          <a:bodyPr wrap="none" rtlCol="0">
            <a:spAutoFit/>
          </a:bodyPr>
          <a:lstStyle/>
          <a:p>
            <a:r>
              <a:rPr lang="en-US" sz="1100" b="1" dirty="0"/>
              <a:t>3D laser scanning confocal </a:t>
            </a:r>
          </a:p>
          <a:p>
            <a:r>
              <a:rPr lang="en-US" sz="1100" b="1" dirty="0"/>
              <a:t>microscope</a:t>
            </a:r>
          </a:p>
        </p:txBody>
      </p:sp>
      <p:sp>
        <p:nvSpPr>
          <p:cNvPr id="23" name="TextBox 22"/>
          <p:cNvSpPr txBox="1"/>
          <p:nvPr/>
        </p:nvSpPr>
        <p:spPr>
          <a:xfrm>
            <a:off x="4377286" y="2986580"/>
            <a:ext cx="2529860" cy="430887"/>
          </a:xfrm>
          <a:prstGeom prst="rect">
            <a:avLst/>
          </a:prstGeom>
          <a:noFill/>
        </p:spPr>
        <p:txBody>
          <a:bodyPr wrap="none" rtlCol="0">
            <a:spAutoFit/>
          </a:bodyPr>
          <a:lstStyle/>
          <a:p>
            <a:r>
              <a:rPr lang="en-US" sz="1100" b="1" dirty="0"/>
              <a:t>Optical coordinate measuring</a:t>
            </a:r>
          </a:p>
          <a:p>
            <a:r>
              <a:rPr lang="en-US" sz="1100" b="1" dirty="0"/>
              <a:t>system, single point interferometer</a:t>
            </a:r>
          </a:p>
        </p:txBody>
      </p:sp>
      <p:sp>
        <p:nvSpPr>
          <p:cNvPr id="24" name="TextBox 23"/>
          <p:cNvSpPr txBox="1"/>
          <p:nvPr/>
        </p:nvSpPr>
        <p:spPr>
          <a:xfrm>
            <a:off x="5462520" y="1789387"/>
            <a:ext cx="1444626" cy="261610"/>
          </a:xfrm>
          <a:prstGeom prst="rect">
            <a:avLst/>
          </a:prstGeom>
          <a:noFill/>
        </p:spPr>
        <p:txBody>
          <a:bodyPr wrap="none" rtlCol="0">
            <a:spAutoFit/>
          </a:bodyPr>
          <a:lstStyle/>
          <a:p>
            <a:r>
              <a:rPr lang="en-US" sz="1100" b="1" dirty="0"/>
              <a:t>Digital microscope</a:t>
            </a:r>
          </a:p>
        </p:txBody>
      </p:sp>
      <p:sp>
        <p:nvSpPr>
          <p:cNvPr id="25" name="Rectangle 24"/>
          <p:cNvSpPr/>
          <p:nvPr/>
        </p:nvSpPr>
        <p:spPr>
          <a:xfrm>
            <a:off x="76056" y="5585304"/>
            <a:ext cx="3200400" cy="923330"/>
          </a:xfrm>
          <a:prstGeom prst="rect">
            <a:avLst/>
          </a:prstGeom>
          <a:noFill/>
          <a:ln>
            <a:solidFill>
              <a:schemeClr val="accent1"/>
            </a:solidFill>
          </a:ln>
        </p:spPr>
        <p:txBody>
          <a:bodyPr wrap="square">
            <a:spAutoFit/>
          </a:bodyPr>
          <a:lstStyle/>
          <a:p>
            <a:r>
              <a:rPr lang="en-US" b="1" dirty="0">
                <a:solidFill>
                  <a:srgbClr val="0C20F5"/>
                </a:solidFill>
              </a:rPr>
              <a:t>2 people worked 6 weeks in parallel to characterize the pinhole array.</a:t>
            </a:r>
          </a:p>
        </p:txBody>
      </p:sp>
    </p:spTree>
    <p:extLst>
      <p:ext uri="{BB962C8B-B14F-4D97-AF65-F5344CB8AC3E}">
        <p14:creationId xmlns:p14="http://schemas.microsoft.com/office/powerpoint/2010/main" val="7342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46957" y="350690"/>
            <a:ext cx="8833757" cy="880469"/>
          </a:xfrm>
        </p:spPr>
        <p:txBody>
          <a:bodyPr/>
          <a:lstStyle/>
          <a:p>
            <a:r>
              <a:rPr lang="en-US" dirty="0"/>
              <a:t>Each member of the dream team has its own unique qualities and challenges</a:t>
            </a:r>
            <a:r>
              <a:rPr lang="en-US" sz="3200" dirty="0"/>
              <a:t>.</a:t>
            </a:r>
          </a:p>
        </p:txBody>
      </p:sp>
      <p:grpSp>
        <p:nvGrpSpPr>
          <p:cNvPr id="12" name="Group 11">
            <a:extLst>
              <a:ext uri="{FF2B5EF4-FFF2-40B4-BE49-F238E27FC236}">
                <a16:creationId xmlns:a16="http://schemas.microsoft.com/office/drawing/2014/main" id="{A649A3A7-D6C4-EF4A-BAEC-D824D9976039}"/>
              </a:ext>
            </a:extLst>
          </p:cNvPr>
          <p:cNvGrpSpPr/>
          <p:nvPr/>
        </p:nvGrpSpPr>
        <p:grpSpPr>
          <a:xfrm>
            <a:off x="360127" y="1672468"/>
            <a:ext cx="2774957" cy="4545099"/>
            <a:chOff x="3487788" y="1171553"/>
            <a:chExt cx="2774957" cy="4776168"/>
          </a:xfrm>
        </p:grpSpPr>
        <p:sp>
          <p:nvSpPr>
            <p:cNvPr id="17" name="TextBox 16">
              <a:extLst>
                <a:ext uri="{FF2B5EF4-FFF2-40B4-BE49-F238E27FC236}">
                  <a16:creationId xmlns:a16="http://schemas.microsoft.com/office/drawing/2014/main" id="{ADE5F740-4615-554C-BF95-94DADC3DA233}"/>
                </a:ext>
              </a:extLst>
            </p:cNvPr>
            <p:cNvSpPr txBox="1"/>
            <p:nvPr/>
          </p:nvSpPr>
          <p:spPr>
            <a:xfrm>
              <a:off x="3487788" y="1171553"/>
              <a:ext cx="2774957" cy="679190"/>
            </a:xfrm>
            <a:prstGeom prst="rect">
              <a:avLst/>
            </a:prstGeom>
            <a:gradFill>
              <a:gsLst>
                <a:gs pos="100000">
                  <a:schemeClr val="accent2">
                    <a:lumMod val="75000"/>
                  </a:schemeClr>
                </a:gs>
                <a:gs pos="0">
                  <a:srgbClr val="FFFF00"/>
                </a:gs>
              </a:gsLst>
              <a:path path="circle">
                <a:fillToRect l="50000" t="50000" r="50000" b="50000"/>
              </a:path>
            </a:gradFill>
          </p:spPr>
          <p:txBody>
            <a:bodyPr wrap="square" rtlCol="0">
              <a:spAutoFit/>
            </a:bodyPr>
            <a:lstStyle/>
            <a:p>
              <a:pPr algn="r"/>
              <a:r>
                <a:rPr lang="en-US" b="1" dirty="0"/>
                <a:t>KEYENCE</a:t>
              </a:r>
            </a:p>
            <a:p>
              <a:pPr algn="r"/>
              <a:r>
                <a:rPr lang="en-US" b="1" dirty="0"/>
                <a:t>VHX-5000</a:t>
              </a:r>
            </a:p>
          </p:txBody>
        </p:sp>
        <p:sp>
          <p:nvSpPr>
            <p:cNvPr id="22" name="TextBox 21">
              <a:extLst>
                <a:ext uri="{FF2B5EF4-FFF2-40B4-BE49-F238E27FC236}">
                  <a16:creationId xmlns:a16="http://schemas.microsoft.com/office/drawing/2014/main" id="{48DC123B-78B2-6E48-A17D-ABCA30167556}"/>
                </a:ext>
              </a:extLst>
            </p:cNvPr>
            <p:cNvSpPr txBox="1"/>
            <p:nvPr/>
          </p:nvSpPr>
          <p:spPr>
            <a:xfrm>
              <a:off x="3487788" y="2443356"/>
              <a:ext cx="2774956" cy="679190"/>
            </a:xfrm>
            <a:prstGeom prst="rect">
              <a:avLst/>
            </a:prstGeom>
            <a:gradFill>
              <a:gsLst>
                <a:gs pos="100000">
                  <a:schemeClr val="accent2">
                    <a:lumMod val="75000"/>
                  </a:schemeClr>
                </a:gs>
                <a:gs pos="0">
                  <a:srgbClr val="FFFF00"/>
                </a:gs>
              </a:gsLst>
              <a:path path="circle">
                <a:fillToRect l="50000" t="50000" r="50000" b="50000"/>
              </a:path>
            </a:gradFill>
          </p:spPr>
          <p:txBody>
            <a:bodyPr wrap="square" rtlCol="0">
              <a:spAutoFit/>
            </a:bodyPr>
            <a:lstStyle/>
            <a:p>
              <a:pPr algn="r"/>
              <a:r>
                <a:rPr lang="en-US" b="1" dirty="0"/>
                <a:t>Smartscope </a:t>
              </a:r>
            </a:p>
            <a:p>
              <a:pPr algn="r"/>
              <a:r>
                <a:rPr lang="en-US" b="1" dirty="0"/>
                <a:t>Quest 300</a:t>
              </a:r>
            </a:p>
          </p:txBody>
        </p:sp>
        <p:sp>
          <p:nvSpPr>
            <p:cNvPr id="27" name="TextBox 26">
              <a:extLst>
                <a:ext uri="{FF2B5EF4-FFF2-40B4-BE49-F238E27FC236}">
                  <a16:creationId xmlns:a16="http://schemas.microsoft.com/office/drawing/2014/main" id="{E04B52CF-38FC-C143-AF8C-91F2B343BE47}"/>
                </a:ext>
              </a:extLst>
            </p:cNvPr>
            <p:cNvSpPr txBox="1"/>
            <p:nvPr/>
          </p:nvSpPr>
          <p:spPr>
            <a:xfrm>
              <a:off x="3487788" y="3855944"/>
              <a:ext cx="2774956" cy="679190"/>
            </a:xfrm>
            <a:prstGeom prst="rect">
              <a:avLst/>
            </a:prstGeom>
            <a:gradFill>
              <a:gsLst>
                <a:gs pos="100000">
                  <a:schemeClr val="accent2">
                    <a:lumMod val="75000"/>
                  </a:schemeClr>
                </a:gs>
                <a:gs pos="0">
                  <a:srgbClr val="FFFF00"/>
                </a:gs>
              </a:gsLst>
              <a:path path="circle">
                <a:fillToRect l="50000" t="50000" r="50000" b="50000"/>
              </a:path>
            </a:gradFill>
          </p:spPr>
          <p:txBody>
            <a:bodyPr wrap="square" rtlCol="0">
              <a:spAutoFit/>
            </a:bodyPr>
            <a:lstStyle/>
            <a:p>
              <a:pPr algn="r"/>
              <a:r>
                <a:rPr lang="en-US" b="1" dirty="0"/>
                <a:t>KEYENCE</a:t>
              </a:r>
            </a:p>
            <a:p>
              <a:pPr algn="r"/>
              <a:r>
                <a:rPr lang="en-US" b="1" dirty="0"/>
                <a:t>VK-X1000</a:t>
              </a:r>
            </a:p>
          </p:txBody>
        </p:sp>
        <p:sp>
          <p:nvSpPr>
            <p:cNvPr id="28" name="TextBox 27">
              <a:extLst>
                <a:ext uri="{FF2B5EF4-FFF2-40B4-BE49-F238E27FC236}">
                  <a16:creationId xmlns:a16="http://schemas.microsoft.com/office/drawing/2014/main" id="{4B626CEB-91F2-164E-86A1-C549F90D7093}"/>
                </a:ext>
              </a:extLst>
            </p:cNvPr>
            <p:cNvSpPr txBox="1"/>
            <p:nvPr/>
          </p:nvSpPr>
          <p:spPr>
            <a:xfrm>
              <a:off x="3487790" y="5268531"/>
              <a:ext cx="2774955" cy="679190"/>
            </a:xfrm>
            <a:prstGeom prst="rect">
              <a:avLst/>
            </a:prstGeom>
            <a:gradFill>
              <a:gsLst>
                <a:gs pos="100000">
                  <a:schemeClr val="accent2">
                    <a:lumMod val="75000"/>
                  </a:schemeClr>
                </a:gs>
                <a:gs pos="0">
                  <a:srgbClr val="FFFF00"/>
                </a:gs>
              </a:gsLst>
              <a:path path="circle">
                <a:fillToRect l="50000" t="50000" r="50000" b="50000"/>
              </a:path>
            </a:gradFill>
          </p:spPr>
          <p:txBody>
            <a:bodyPr wrap="square" rtlCol="0">
              <a:spAutoFit/>
            </a:bodyPr>
            <a:lstStyle/>
            <a:p>
              <a:pPr algn="r"/>
              <a:r>
                <a:rPr lang="en-US" b="1" dirty="0"/>
                <a:t>ZYGO New</a:t>
              </a:r>
            </a:p>
            <a:p>
              <a:pPr algn="r"/>
              <a:r>
                <a:rPr lang="en-US" b="1" dirty="0"/>
                <a:t>View 7300</a:t>
              </a:r>
            </a:p>
          </p:txBody>
        </p:sp>
      </p:grpSp>
      <p:pic>
        <p:nvPicPr>
          <p:cNvPr id="41" name="Picture 40">
            <a:extLst>
              <a:ext uri="{FF2B5EF4-FFF2-40B4-BE49-F238E27FC236}">
                <a16:creationId xmlns:a16="http://schemas.microsoft.com/office/drawing/2014/main" id="{EFFFC1FF-8993-5047-9835-0904C90DF1E2}"/>
              </a:ext>
            </a:extLst>
          </p:cNvPr>
          <p:cNvPicPr>
            <a:picLocks noChangeAspect="1"/>
          </p:cNvPicPr>
          <p:nvPr/>
        </p:nvPicPr>
        <p:blipFill>
          <a:blip r:embed="rId3"/>
          <a:stretch>
            <a:fillRect/>
          </a:stretch>
        </p:blipFill>
        <p:spPr>
          <a:xfrm>
            <a:off x="459259" y="2754896"/>
            <a:ext cx="1188720" cy="863804"/>
          </a:xfrm>
          <a:prstGeom prst="rect">
            <a:avLst/>
          </a:prstGeom>
          <a:ln>
            <a:solidFill>
              <a:srgbClr val="0C20F5"/>
            </a:solidFill>
          </a:ln>
        </p:spPr>
      </p:pic>
      <p:pic>
        <p:nvPicPr>
          <p:cNvPr id="42" name="Picture 41">
            <a:extLst>
              <a:ext uri="{FF2B5EF4-FFF2-40B4-BE49-F238E27FC236}">
                <a16:creationId xmlns:a16="http://schemas.microsoft.com/office/drawing/2014/main" id="{C9B8D685-8632-2B47-820A-53B40200385B}"/>
              </a:ext>
            </a:extLst>
          </p:cNvPr>
          <p:cNvPicPr>
            <a:picLocks noChangeAspect="1"/>
          </p:cNvPicPr>
          <p:nvPr/>
        </p:nvPicPr>
        <p:blipFill>
          <a:blip r:embed="rId4"/>
          <a:stretch>
            <a:fillRect/>
          </a:stretch>
        </p:blipFill>
        <p:spPr>
          <a:xfrm>
            <a:off x="454720" y="5255625"/>
            <a:ext cx="1280160" cy="1150621"/>
          </a:xfrm>
          <a:prstGeom prst="rect">
            <a:avLst/>
          </a:prstGeom>
          <a:ln>
            <a:solidFill>
              <a:srgbClr val="0C20F5"/>
            </a:solidFill>
          </a:ln>
        </p:spPr>
      </p:pic>
      <p:pic>
        <p:nvPicPr>
          <p:cNvPr id="43" name="Picture 42">
            <a:extLst>
              <a:ext uri="{FF2B5EF4-FFF2-40B4-BE49-F238E27FC236}">
                <a16:creationId xmlns:a16="http://schemas.microsoft.com/office/drawing/2014/main" id="{A241E289-588D-A74A-923F-9A5D982E091D}"/>
              </a:ext>
            </a:extLst>
          </p:cNvPr>
          <p:cNvPicPr>
            <a:picLocks noChangeAspect="1"/>
          </p:cNvPicPr>
          <p:nvPr/>
        </p:nvPicPr>
        <p:blipFill>
          <a:blip r:embed="rId5"/>
          <a:stretch>
            <a:fillRect/>
          </a:stretch>
        </p:blipFill>
        <p:spPr>
          <a:xfrm>
            <a:off x="459259" y="1243490"/>
            <a:ext cx="1371600" cy="1210911"/>
          </a:xfrm>
          <a:prstGeom prst="rect">
            <a:avLst/>
          </a:prstGeom>
          <a:ln>
            <a:solidFill>
              <a:srgbClr val="0C20F5"/>
            </a:solidFill>
          </a:ln>
        </p:spPr>
      </p:pic>
      <p:pic>
        <p:nvPicPr>
          <p:cNvPr id="44" name="Picture 43">
            <a:extLst>
              <a:ext uri="{FF2B5EF4-FFF2-40B4-BE49-F238E27FC236}">
                <a16:creationId xmlns:a16="http://schemas.microsoft.com/office/drawing/2014/main" id="{FE90EB3C-DFC9-DB45-AD94-9C92B45809F5}"/>
              </a:ext>
            </a:extLst>
          </p:cNvPr>
          <p:cNvPicPr>
            <a:picLocks noChangeAspect="1"/>
          </p:cNvPicPr>
          <p:nvPr/>
        </p:nvPicPr>
        <p:blipFill>
          <a:blip r:embed="rId6"/>
          <a:stretch>
            <a:fillRect/>
          </a:stretch>
        </p:blipFill>
        <p:spPr>
          <a:xfrm>
            <a:off x="459259" y="3805075"/>
            <a:ext cx="1078847" cy="1371600"/>
          </a:xfrm>
          <a:prstGeom prst="rect">
            <a:avLst/>
          </a:prstGeom>
          <a:ln>
            <a:solidFill>
              <a:srgbClr val="0C20F5"/>
            </a:solidFill>
          </a:ln>
        </p:spPr>
      </p:pic>
      <p:sp>
        <p:nvSpPr>
          <p:cNvPr id="2" name="TextBox 1"/>
          <p:cNvSpPr txBox="1"/>
          <p:nvPr/>
        </p:nvSpPr>
        <p:spPr>
          <a:xfrm>
            <a:off x="1747111" y="3614933"/>
            <a:ext cx="1276311" cy="246221"/>
          </a:xfrm>
          <a:prstGeom prst="rect">
            <a:avLst/>
          </a:prstGeom>
          <a:noFill/>
        </p:spPr>
        <p:txBody>
          <a:bodyPr wrap="none" rtlCol="0">
            <a:spAutoFit/>
          </a:bodyPr>
          <a:lstStyle/>
          <a:p>
            <a:r>
              <a:rPr lang="en-US" sz="1000" b="1" dirty="0"/>
              <a:t>Accuracy - 1.3 um</a:t>
            </a:r>
          </a:p>
        </p:txBody>
      </p:sp>
      <p:sp>
        <p:nvSpPr>
          <p:cNvPr id="20" name="TextBox 19"/>
          <p:cNvSpPr txBox="1"/>
          <p:nvPr/>
        </p:nvSpPr>
        <p:spPr>
          <a:xfrm>
            <a:off x="1830859" y="2331290"/>
            <a:ext cx="1276311" cy="246221"/>
          </a:xfrm>
          <a:prstGeom prst="rect">
            <a:avLst/>
          </a:prstGeom>
          <a:noFill/>
        </p:spPr>
        <p:txBody>
          <a:bodyPr wrap="none" rtlCol="0">
            <a:spAutoFit/>
          </a:bodyPr>
          <a:lstStyle/>
          <a:p>
            <a:r>
              <a:rPr lang="en-US" sz="1000" b="1" dirty="0"/>
              <a:t>Accuracy - 1.1 um</a:t>
            </a:r>
          </a:p>
        </p:txBody>
      </p:sp>
      <p:sp>
        <p:nvSpPr>
          <p:cNvPr id="21" name="TextBox 20"/>
          <p:cNvSpPr txBox="1"/>
          <p:nvPr/>
        </p:nvSpPr>
        <p:spPr>
          <a:xfrm>
            <a:off x="1751806" y="4930454"/>
            <a:ext cx="1241045" cy="246221"/>
          </a:xfrm>
          <a:prstGeom prst="rect">
            <a:avLst/>
          </a:prstGeom>
          <a:noFill/>
        </p:spPr>
        <p:txBody>
          <a:bodyPr wrap="none" rtlCol="0">
            <a:spAutoFit/>
          </a:bodyPr>
          <a:lstStyle/>
          <a:p>
            <a:r>
              <a:rPr lang="en-US" sz="1000" b="1" dirty="0"/>
              <a:t>Accuracy - 10 nm</a:t>
            </a:r>
          </a:p>
        </p:txBody>
      </p:sp>
      <p:sp>
        <p:nvSpPr>
          <p:cNvPr id="23" name="TextBox 22"/>
          <p:cNvSpPr txBox="1"/>
          <p:nvPr/>
        </p:nvSpPr>
        <p:spPr>
          <a:xfrm>
            <a:off x="1830859" y="6217567"/>
            <a:ext cx="1276311" cy="246221"/>
          </a:xfrm>
          <a:prstGeom prst="rect">
            <a:avLst/>
          </a:prstGeom>
          <a:noFill/>
        </p:spPr>
        <p:txBody>
          <a:bodyPr wrap="none" rtlCol="0">
            <a:spAutoFit/>
          </a:bodyPr>
          <a:lstStyle/>
          <a:p>
            <a:r>
              <a:rPr lang="en-US" sz="1000" b="1"/>
              <a:t>Accuracy - 0.1 </a:t>
            </a:r>
            <a:r>
              <a:rPr lang="en-US" sz="1000" b="1" dirty="0"/>
              <a:t>nm</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0809" y="934545"/>
            <a:ext cx="553615" cy="914400"/>
          </a:xfrm>
          <a:prstGeom prst="rect">
            <a:avLst/>
          </a:prstGeom>
        </p:spPr>
      </p:pic>
      <p:cxnSp>
        <p:nvCxnSpPr>
          <p:cNvPr id="9" name="Straight Connector 8">
            <a:extLst>
              <a:ext uri="{FF2B5EF4-FFF2-40B4-BE49-F238E27FC236}">
                <a16:creationId xmlns:a16="http://schemas.microsoft.com/office/drawing/2014/main" id="{14384A32-C594-A74F-808D-3E9B150B53BE}"/>
              </a:ext>
            </a:extLst>
          </p:cNvPr>
          <p:cNvCxnSpPr/>
          <p:nvPr/>
        </p:nvCxnSpPr>
        <p:spPr>
          <a:xfrm>
            <a:off x="5643154" y="1358537"/>
            <a:ext cx="0" cy="4859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6A6CA1A-0CFC-0740-8BE8-E8739430ADF7}"/>
              </a:ext>
            </a:extLst>
          </p:cNvPr>
          <p:cNvCxnSpPr/>
          <p:nvPr/>
        </p:nvCxnSpPr>
        <p:spPr>
          <a:xfrm>
            <a:off x="3278777" y="2754896"/>
            <a:ext cx="5212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2E15695-BB0A-464C-AEDE-80253438491C}"/>
              </a:ext>
            </a:extLst>
          </p:cNvPr>
          <p:cNvCxnSpPr/>
          <p:nvPr/>
        </p:nvCxnSpPr>
        <p:spPr>
          <a:xfrm>
            <a:off x="3278777" y="3881559"/>
            <a:ext cx="52120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420ADED-83F6-7C42-9F8B-B33364F785BE}"/>
              </a:ext>
            </a:extLst>
          </p:cNvPr>
          <p:cNvCxnSpPr/>
          <p:nvPr/>
        </p:nvCxnSpPr>
        <p:spPr>
          <a:xfrm>
            <a:off x="3278777" y="5176675"/>
            <a:ext cx="5212080" cy="0"/>
          </a:xfrm>
          <a:prstGeom prst="line">
            <a:avLst/>
          </a:prstGeom>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54100C8B-B5D8-D548-B9C9-11314BB71C21}"/>
              </a:ext>
            </a:extLst>
          </p:cNvPr>
          <p:cNvPicPr>
            <a:picLocks noChangeAspect="1"/>
          </p:cNvPicPr>
          <p:nvPr/>
        </p:nvPicPr>
        <p:blipFill>
          <a:blip r:embed="rId8"/>
          <a:stretch>
            <a:fillRect/>
          </a:stretch>
        </p:blipFill>
        <p:spPr>
          <a:xfrm rot="1300004">
            <a:off x="6978840" y="1009863"/>
            <a:ext cx="1075332" cy="731520"/>
          </a:xfrm>
          <a:prstGeom prst="rect">
            <a:avLst/>
          </a:prstGeom>
        </p:spPr>
      </p:pic>
      <p:sp>
        <p:nvSpPr>
          <p:cNvPr id="14" name="TextBox 13">
            <a:extLst>
              <a:ext uri="{FF2B5EF4-FFF2-40B4-BE49-F238E27FC236}">
                <a16:creationId xmlns:a16="http://schemas.microsoft.com/office/drawing/2014/main" id="{BC9E7517-6AA5-F145-99A5-B1D79EB5BF40}"/>
              </a:ext>
            </a:extLst>
          </p:cNvPr>
          <p:cNvSpPr txBox="1"/>
          <p:nvPr/>
        </p:nvSpPr>
        <p:spPr>
          <a:xfrm>
            <a:off x="3396343" y="1914052"/>
            <a:ext cx="2155398" cy="369332"/>
          </a:xfrm>
          <a:prstGeom prst="rect">
            <a:avLst/>
          </a:prstGeom>
          <a:noFill/>
        </p:spPr>
        <p:txBody>
          <a:bodyPr wrap="none" rtlCol="0">
            <a:spAutoFit/>
          </a:bodyPr>
          <a:lstStyle/>
          <a:p>
            <a:r>
              <a:rPr lang="en-US" dirty="0"/>
              <a:t>Large Field of View</a:t>
            </a:r>
          </a:p>
        </p:txBody>
      </p:sp>
      <p:sp>
        <p:nvSpPr>
          <p:cNvPr id="35" name="TextBox 34">
            <a:extLst>
              <a:ext uri="{FF2B5EF4-FFF2-40B4-BE49-F238E27FC236}">
                <a16:creationId xmlns:a16="http://schemas.microsoft.com/office/drawing/2014/main" id="{5B70A039-F33E-3F43-8640-3379F54632CD}"/>
              </a:ext>
            </a:extLst>
          </p:cNvPr>
          <p:cNvSpPr txBox="1"/>
          <p:nvPr/>
        </p:nvSpPr>
        <p:spPr>
          <a:xfrm>
            <a:off x="5869680" y="1914052"/>
            <a:ext cx="2941831" cy="646331"/>
          </a:xfrm>
          <a:prstGeom prst="rect">
            <a:avLst/>
          </a:prstGeom>
          <a:noFill/>
        </p:spPr>
        <p:txBody>
          <a:bodyPr wrap="none" rtlCol="0">
            <a:spAutoFit/>
          </a:bodyPr>
          <a:lstStyle/>
          <a:p>
            <a:r>
              <a:rPr lang="en-US" dirty="0"/>
              <a:t>Register pixel size beyond </a:t>
            </a:r>
          </a:p>
          <a:p>
            <a:r>
              <a:rPr lang="en-US" dirty="0"/>
              <a:t>inherent software</a:t>
            </a:r>
          </a:p>
        </p:txBody>
      </p:sp>
      <p:sp>
        <p:nvSpPr>
          <p:cNvPr id="36" name="TextBox 35">
            <a:extLst>
              <a:ext uri="{FF2B5EF4-FFF2-40B4-BE49-F238E27FC236}">
                <a16:creationId xmlns:a16="http://schemas.microsoft.com/office/drawing/2014/main" id="{293635BD-C324-6145-8306-DA9367AB03BF}"/>
              </a:ext>
            </a:extLst>
          </p:cNvPr>
          <p:cNvSpPr txBox="1"/>
          <p:nvPr/>
        </p:nvSpPr>
        <p:spPr>
          <a:xfrm>
            <a:off x="3396343" y="3049336"/>
            <a:ext cx="1864613" cy="369332"/>
          </a:xfrm>
          <a:prstGeom prst="rect">
            <a:avLst/>
          </a:prstGeom>
          <a:noFill/>
        </p:spPr>
        <p:txBody>
          <a:bodyPr wrap="none" rtlCol="0">
            <a:spAutoFit/>
          </a:bodyPr>
          <a:lstStyle/>
          <a:p>
            <a:r>
              <a:rPr lang="en-US" dirty="0"/>
              <a:t>Register datums</a:t>
            </a:r>
          </a:p>
        </p:txBody>
      </p:sp>
      <p:sp>
        <p:nvSpPr>
          <p:cNvPr id="37" name="TextBox 36">
            <a:extLst>
              <a:ext uri="{FF2B5EF4-FFF2-40B4-BE49-F238E27FC236}">
                <a16:creationId xmlns:a16="http://schemas.microsoft.com/office/drawing/2014/main" id="{4191BE19-D792-CF44-AF43-C28E8A3AF1D1}"/>
              </a:ext>
            </a:extLst>
          </p:cNvPr>
          <p:cNvSpPr txBox="1"/>
          <p:nvPr/>
        </p:nvSpPr>
        <p:spPr>
          <a:xfrm>
            <a:off x="5904413" y="3057496"/>
            <a:ext cx="2813591" cy="646331"/>
          </a:xfrm>
          <a:prstGeom prst="rect">
            <a:avLst/>
          </a:prstGeom>
          <a:noFill/>
        </p:spPr>
        <p:txBody>
          <a:bodyPr wrap="none" rtlCol="0">
            <a:spAutoFit/>
          </a:bodyPr>
          <a:lstStyle/>
          <a:p>
            <a:r>
              <a:rPr lang="en-US" dirty="0"/>
              <a:t>Need more space for </a:t>
            </a:r>
          </a:p>
          <a:p>
            <a:r>
              <a:rPr lang="en-US" dirty="0"/>
              <a:t>complete characterization</a:t>
            </a:r>
          </a:p>
        </p:txBody>
      </p:sp>
      <p:sp>
        <p:nvSpPr>
          <p:cNvPr id="48" name="TextBox 47">
            <a:extLst>
              <a:ext uri="{FF2B5EF4-FFF2-40B4-BE49-F238E27FC236}">
                <a16:creationId xmlns:a16="http://schemas.microsoft.com/office/drawing/2014/main" id="{E684DA03-913D-EF49-B322-C6932715F673}"/>
              </a:ext>
            </a:extLst>
          </p:cNvPr>
          <p:cNvSpPr txBox="1"/>
          <p:nvPr/>
        </p:nvSpPr>
        <p:spPr>
          <a:xfrm>
            <a:off x="3232698" y="4050012"/>
            <a:ext cx="2300630" cy="923330"/>
          </a:xfrm>
          <a:prstGeom prst="rect">
            <a:avLst/>
          </a:prstGeom>
          <a:noFill/>
        </p:spPr>
        <p:txBody>
          <a:bodyPr wrap="none" rtlCol="0">
            <a:spAutoFit/>
          </a:bodyPr>
          <a:lstStyle/>
          <a:p>
            <a:r>
              <a:rPr lang="en-US" dirty="0"/>
              <a:t>High accuracy </a:t>
            </a:r>
          </a:p>
          <a:p>
            <a:r>
              <a:rPr lang="en-US" dirty="0"/>
              <a:t>stitched half-circle &amp; </a:t>
            </a:r>
          </a:p>
          <a:p>
            <a:r>
              <a:rPr lang="en-US" dirty="0"/>
              <a:t>triangle profiles</a:t>
            </a:r>
          </a:p>
        </p:txBody>
      </p:sp>
      <p:sp>
        <p:nvSpPr>
          <p:cNvPr id="49" name="TextBox 48">
            <a:extLst>
              <a:ext uri="{FF2B5EF4-FFF2-40B4-BE49-F238E27FC236}">
                <a16:creationId xmlns:a16="http://schemas.microsoft.com/office/drawing/2014/main" id="{2134B70F-E3B4-E549-983C-3B7464275D90}"/>
              </a:ext>
            </a:extLst>
          </p:cNvPr>
          <p:cNvSpPr txBox="1"/>
          <p:nvPr/>
        </p:nvSpPr>
        <p:spPr>
          <a:xfrm>
            <a:off x="5979646" y="4234675"/>
            <a:ext cx="1800493" cy="646331"/>
          </a:xfrm>
          <a:prstGeom prst="rect">
            <a:avLst/>
          </a:prstGeom>
          <a:noFill/>
        </p:spPr>
        <p:txBody>
          <a:bodyPr wrap="none" rtlCol="0">
            <a:spAutoFit/>
          </a:bodyPr>
          <a:lstStyle/>
          <a:p>
            <a:r>
              <a:rPr lang="en-US" dirty="0"/>
              <a:t>Reflection from </a:t>
            </a:r>
          </a:p>
          <a:p>
            <a:r>
              <a:rPr lang="en-US" dirty="0"/>
              <a:t>mirror surfaces</a:t>
            </a:r>
          </a:p>
        </p:txBody>
      </p:sp>
      <p:sp>
        <p:nvSpPr>
          <p:cNvPr id="50" name="TextBox 49">
            <a:extLst>
              <a:ext uri="{FF2B5EF4-FFF2-40B4-BE49-F238E27FC236}">
                <a16:creationId xmlns:a16="http://schemas.microsoft.com/office/drawing/2014/main" id="{69E5C5C9-AB27-B449-AC19-A1B85501C934}"/>
              </a:ext>
            </a:extLst>
          </p:cNvPr>
          <p:cNvSpPr txBox="1"/>
          <p:nvPr/>
        </p:nvSpPr>
        <p:spPr>
          <a:xfrm>
            <a:off x="3310665" y="5481995"/>
            <a:ext cx="2236510" cy="646331"/>
          </a:xfrm>
          <a:prstGeom prst="rect">
            <a:avLst/>
          </a:prstGeom>
          <a:noFill/>
        </p:spPr>
        <p:txBody>
          <a:bodyPr wrap="none" rtlCol="0">
            <a:spAutoFit/>
          </a:bodyPr>
          <a:lstStyle/>
          <a:p>
            <a:r>
              <a:rPr lang="en-US" dirty="0"/>
              <a:t>Accurate validation </a:t>
            </a:r>
          </a:p>
          <a:p>
            <a:r>
              <a:rPr lang="en-US" dirty="0"/>
              <a:t>of half-circle profiles</a:t>
            </a:r>
          </a:p>
        </p:txBody>
      </p:sp>
      <p:sp>
        <p:nvSpPr>
          <p:cNvPr id="51" name="TextBox 50">
            <a:extLst>
              <a:ext uri="{FF2B5EF4-FFF2-40B4-BE49-F238E27FC236}">
                <a16:creationId xmlns:a16="http://schemas.microsoft.com/office/drawing/2014/main" id="{C511C298-1624-924A-A3E2-EFB79C0B699F}"/>
              </a:ext>
            </a:extLst>
          </p:cNvPr>
          <p:cNvSpPr txBox="1"/>
          <p:nvPr/>
        </p:nvSpPr>
        <p:spPr>
          <a:xfrm>
            <a:off x="5983165" y="5507769"/>
            <a:ext cx="2539991" cy="646331"/>
          </a:xfrm>
          <a:prstGeom prst="rect">
            <a:avLst/>
          </a:prstGeom>
          <a:noFill/>
        </p:spPr>
        <p:txBody>
          <a:bodyPr wrap="none" rtlCol="0">
            <a:spAutoFit/>
          </a:bodyPr>
          <a:lstStyle/>
          <a:p>
            <a:r>
              <a:rPr lang="en-US" dirty="0"/>
              <a:t>Measures bottom </a:t>
            </a:r>
          </a:p>
          <a:p>
            <a:r>
              <a:rPr lang="en-US" dirty="0"/>
              <a:t>features only, not sides</a:t>
            </a:r>
          </a:p>
        </p:txBody>
      </p:sp>
    </p:spTree>
    <p:extLst>
      <p:ext uri="{BB962C8B-B14F-4D97-AF65-F5344CB8AC3E}">
        <p14:creationId xmlns:p14="http://schemas.microsoft.com/office/powerpoint/2010/main" val="299058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53232" y="2102207"/>
            <a:ext cx="364202" cy="369332"/>
          </a:xfrm>
          <a:prstGeom prst="rect">
            <a:avLst/>
          </a:prstGeom>
          <a:noFill/>
        </p:spPr>
        <p:txBody>
          <a:bodyPr wrap="none" rtlCol="0">
            <a:spAutoFit/>
          </a:bodyPr>
          <a:lstStyle/>
          <a:p>
            <a:r>
              <a:rPr lang="en-US" dirty="0">
                <a:solidFill>
                  <a:schemeClr val="bg1"/>
                </a:solidFill>
              </a:rPr>
              <a:t>Q</a:t>
            </a:r>
          </a:p>
        </p:txBody>
      </p:sp>
      <p:sp>
        <p:nvSpPr>
          <p:cNvPr id="28" name="TextBox 27"/>
          <p:cNvSpPr txBox="1"/>
          <p:nvPr/>
        </p:nvSpPr>
        <p:spPr>
          <a:xfrm>
            <a:off x="5300496" y="2102207"/>
            <a:ext cx="338554" cy="369332"/>
          </a:xfrm>
          <a:prstGeom prst="rect">
            <a:avLst/>
          </a:prstGeom>
          <a:noFill/>
        </p:spPr>
        <p:txBody>
          <a:bodyPr wrap="none" rtlCol="0">
            <a:spAutoFit/>
          </a:bodyPr>
          <a:lstStyle/>
          <a:p>
            <a:r>
              <a:rPr lang="en-US" dirty="0">
                <a:solidFill>
                  <a:schemeClr val="bg1"/>
                </a:solidFill>
              </a:rPr>
              <a:t>P</a:t>
            </a:r>
          </a:p>
        </p:txBody>
      </p:sp>
      <p:sp>
        <p:nvSpPr>
          <p:cNvPr id="29" name="TextBox 28"/>
          <p:cNvSpPr txBox="1"/>
          <p:nvPr/>
        </p:nvSpPr>
        <p:spPr>
          <a:xfrm>
            <a:off x="8218142" y="2118122"/>
            <a:ext cx="351378" cy="369332"/>
          </a:xfrm>
          <a:prstGeom prst="rect">
            <a:avLst/>
          </a:prstGeom>
          <a:noFill/>
        </p:spPr>
        <p:txBody>
          <a:bodyPr wrap="none" rtlCol="0">
            <a:spAutoFit/>
          </a:bodyPr>
          <a:lstStyle/>
          <a:p>
            <a:r>
              <a:rPr lang="en-US" dirty="0">
                <a:solidFill>
                  <a:schemeClr val="bg1"/>
                </a:solidFill>
              </a:rPr>
              <a:t>N</a:t>
            </a:r>
          </a:p>
        </p:txBody>
      </p:sp>
      <p:sp>
        <p:nvSpPr>
          <p:cNvPr id="30" name="TextBox 29"/>
          <p:cNvSpPr txBox="1"/>
          <p:nvPr/>
        </p:nvSpPr>
        <p:spPr>
          <a:xfrm>
            <a:off x="2371452" y="3970494"/>
            <a:ext cx="377026" cy="369332"/>
          </a:xfrm>
          <a:prstGeom prst="rect">
            <a:avLst/>
          </a:prstGeom>
          <a:noFill/>
        </p:spPr>
        <p:txBody>
          <a:bodyPr wrap="none" rtlCol="0">
            <a:spAutoFit/>
          </a:bodyPr>
          <a:lstStyle/>
          <a:p>
            <a:r>
              <a:rPr lang="en-US" dirty="0">
                <a:solidFill>
                  <a:schemeClr val="bg1"/>
                </a:solidFill>
              </a:rPr>
              <a:t>M</a:t>
            </a:r>
          </a:p>
        </p:txBody>
      </p:sp>
      <p:sp>
        <p:nvSpPr>
          <p:cNvPr id="31" name="TextBox 30"/>
          <p:cNvSpPr txBox="1"/>
          <p:nvPr/>
        </p:nvSpPr>
        <p:spPr>
          <a:xfrm>
            <a:off x="5355254" y="4029581"/>
            <a:ext cx="312906" cy="369332"/>
          </a:xfrm>
          <a:prstGeom prst="rect">
            <a:avLst/>
          </a:prstGeom>
          <a:noFill/>
        </p:spPr>
        <p:txBody>
          <a:bodyPr wrap="none" rtlCol="0">
            <a:spAutoFit/>
          </a:bodyPr>
          <a:lstStyle/>
          <a:p>
            <a:r>
              <a:rPr lang="en-US" dirty="0">
                <a:solidFill>
                  <a:schemeClr val="bg1"/>
                </a:solidFill>
              </a:rPr>
              <a:t>L</a:t>
            </a:r>
          </a:p>
        </p:txBody>
      </p:sp>
      <p:sp>
        <p:nvSpPr>
          <p:cNvPr id="32" name="TextBox 31"/>
          <p:cNvSpPr txBox="1"/>
          <p:nvPr/>
        </p:nvSpPr>
        <p:spPr>
          <a:xfrm>
            <a:off x="8274971" y="4029581"/>
            <a:ext cx="338554" cy="369332"/>
          </a:xfrm>
          <a:prstGeom prst="rect">
            <a:avLst/>
          </a:prstGeom>
          <a:noFill/>
        </p:spPr>
        <p:txBody>
          <a:bodyPr wrap="none" rtlCol="0">
            <a:spAutoFit/>
          </a:bodyPr>
          <a:lstStyle/>
          <a:p>
            <a:r>
              <a:rPr lang="en-US" dirty="0">
                <a:solidFill>
                  <a:schemeClr val="bg1"/>
                </a:solidFill>
              </a:rPr>
              <a:t>K</a:t>
            </a:r>
          </a:p>
        </p:txBody>
      </p:sp>
      <p:sp>
        <p:nvSpPr>
          <p:cNvPr id="33" name="TextBox 32"/>
          <p:cNvSpPr txBox="1"/>
          <p:nvPr/>
        </p:nvSpPr>
        <p:spPr>
          <a:xfrm>
            <a:off x="2406869" y="5824342"/>
            <a:ext cx="300082" cy="369332"/>
          </a:xfrm>
          <a:prstGeom prst="rect">
            <a:avLst/>
          </a:prstGeom>
          <a:noFill/>
        </p:spPr>
        <p:txBody>
          <a:bodyPr wrap="none" rtlCol="0">
            <a:spAutoFit/>
          </a:bodyPr>
          <a:lstStyle/>
          <a:p>
            <a:r>
              <a:rPr lang="en-US" dirty="0">
                <a:solidFill>
                  <a:schemeClr val="bg1"/>
                </a:solidFill>
              </a:rPr>
              <a:t>J</a:t>
            </a:r>
          </a:p>
        </p:txBody>
      </p:sp>
      <p:sp>
        <p:nvSpPr>
          <p:cNvPr id="34" name="TextBox 33"/>
          <p:cNvSpPr txBox="1"/>
          <p:nvPr/>
        </p:nvSpPr>
        <p:spPr>
          <a:xfrm>
            <a:off x="5307011" y="5822526"/>
            <a:ext cx="351378" cy="369332"/>
          </a:xfrm>
          <a:prstGeom prst="rect">
            <a:avLst/>
          </a:prstGeom>
          <a:noFill/>
        </p:spPr>
        <p:txBody>
          <a:bodyPr wrap="none" rtlCol="0">
            <a:spAutoFit/>
          </a:bodyPr>
          <a:lstStyle/>
          <a:p>
            <a:r>
              <a:rPr lang="en-US" dirty="0">
                <a:solidFill>
                  <a:schemeClr val="bg1"/>
                </a:solidFill>
              </a:rPr>
              <a:t>H</a:t>
            </a:r>
          </a:p>
        </p:txBody>
      </p:sp>
      <p:sp>
        <p:nvSpPr>
          <p:cNvPr id="35" name="TextBox 34"/>
          <p:cNvSpPr txBox="1"/>
          <p:nvPr/>
        </p:nvSpPr>
        <p:spPr>
          <a:xfrm>
            <a:off x="8218142" y="5822526"/>
            <a:ext cx="364202" cy="369332"/>
          </a:xfrm>
          <a:prstGeom prst="rect">
            <a:avLst/>
          </a:prstGeom>
          <a:noFill/>
        </p:spPr>
        <p:txBody>
          <a:bodyPr wrap="none" rtlCol="0">
            <a:spAutoFit/>
          </a:bodyPr>
          <a:lstStyle/>
          <a:p>
            <a:r>
              <a:rPr lang="en-US" dirty="0">
                <a:solidFill>
                  <a:schemeClr val="bg1"/>
                </a:solidFill>
              </a:rPr>
              <a:t>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013" r="39625" b="12666"/>
          <a:stretch/>
        </p:blipFill>
        <p:spPr>
          <a:xfrm rot="5400000">
            <a:off x="3576330" y="-1248432"/>
            <a:ext cx="1581909" cy="7815377"/>
          </a:xfrm>
          <a:prstGeom prst="rect">
            <a:avLst/>
          </a:prstGeom>
        </p:spPr>
      </p:pic>
      <p:sp>
        <p:nvSpPr>
          <p:cNvPr id="3" name="Title 2"/>
          <p:cNvSpPr>
            <a:spLocks noGrp="1"/>
          </p:cNvSpPr>
          <p:nvPr>
            <p:ph type="title"/>
          </p:nvPr>
        </p:nvSpPr>
        <p:spPr>
          <a:xfrm>
            <a:off x="217170" y="313171"/>
            <a:ext cx="9565790" cy="1143000"/>
          </a:xfrm>
        </p:spPr>
        <p:txBody>
          <a:bodyPr/>
          <a:lstStyle/>
          <a:p>
            <a:r>
              <a:rPr lang="en-US" sz="3200" dirty="0"/>
              <a:t>OCMM imaging defines specific locations </a:t>
            </a:r>
            <a:br>
              <a:rPr lang="en-US" sz="3200" dirty="0"/>
            </a:br>
            <a:r>
              <a:rPr lang="en-US" sz="3200" dirty="0"/>
              <a:t>along the length of the groove. </a:t>
            </a:r>
          </a:p>
        </p:txBody>
      </p:sp>
      <p:sp>
        <p:nvSpPr>
          <p:cNvPr id="23" name="Title 6"/>
          <p:cNvSpPr txBox="1">
            <a:spLocks/>
          </p:cNvSpPr>
          <p:nvPr/>
        </p:nvSpPr>
        <p:spPr>
          <a:xfrm>
            <a:off x="459596" y="6052820"/>
            <a:ext cx="9080938" cy="470239"/>
          </a:xfrm>
          <a:prstGeom prst="rect">
            <a:avLst/>
          </a:prstGeom>
        </p:spPr>
        <p:txBody>
          <a:bodyPr vert="horz" lIns="91433" tIns="45717" rIns="91433" bIns="45717"/>
          <a:lstStyle>
            <a:lvl1pPr algn="l" defTabSz="457164" rtl="0" eaLnBrk="1" latinLnBrk="0" hangingPunct="1">
              <a:spcBef>
                <a:spcPct val="0"/>
              </a:spcBef>
              <a:buNone/>
              <a:defRPr sz="2400" b="1" kern="1200">
                <a:solidFill>
                  <a:schemeClr val="tx1"/>
                </a:solidFill>
                <a:latin typeface="+mj-lt"/>
                <a:ea typeface="+mj-ea"/>
                <a:cs typeface="+mj-cs"/>
              </a:defRPr>
            </a:lvl1pPr>
          </a:lstStyle>
          <a:p>
            <a:r>
              <a:rPr lang="en-US" dirty="0"/>
              <a:t>Skeleton of the 60⁰ gold, triangular grooves of layer 7.</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00" t="41127" r="6400" b="35110"/>
          <a:stretch/>
        </p:blipFill>
        <p:spPr>
          <a:xfrm>
            <a:off x="374904" y="3617450"/>
            <a:ext cx="8311896" cy="1444752"/>
          </a:xfrm>
          <a:prstGeom prst="rect">
            <a:avLst/>
          </a:prstGeom>
        </p:spPr>
      </p:pic>
      <p:sp>
        <p:nvSpPr>
          <p:cNvPr id="4" name="TextBox 3"/>
          <p:cNvSpPr txBox="1"/>
          <p:nvPr/>
        </p:nvSpPr>
        <p:spPr>
          <a:xfrm>
            <a:off x="552893" y="3042053"/>
            <a:ext cx="7921256" cy="369332"/>
          </a:xfrm>
          <a:prstGeom prst="rect">
            <a:avLst/>
          </a:prstGeom>
          <a:noFill/>
        </p:spPr>
        <p:txBody>
          <a:bodyPr wrap="square" rtlCol="0">
            <a:spAutoFit/>
          </a:bodyPr>
          <a:lstStyle/>
          <a:p>
            <a:r>
              <a:rPr lang="en-US" dirty="0">
                <a:solidFill>
                  <a:schemeClr val="accent2"/>
                </a:solidFill>
              </a:rPr>
              <a:t>E        F          G         H         J          K          L          M         N         P         Q</a:t>
            </a:r>
          </a:p>
        </p:txBody>
      </p:sp>
      <p:sp>
        <p:nvSpPr>
          <p:cNvPr id="16" name="TextBox 15">
            <a:extLst>
              <a:ext uri="{FF2B5EF4-FFF2-40B4-BE49-F238E27FC236}">
                <a16:creationId xmlns:a16="http://schemas.microsoft.com/office/drawing/2014/main" id="{4C8F959B-85E6-DF4A-B1C2-B820D398C9CE}"/>
              </a:ext>
            </a:extLst>
          </p:cNvPr>
          <p:cNvSpPr txBox="1"/>
          <p:nvPr/>
        </p:nvSpPr>
        <p:spPr>
          <a:xfrm>
            <a:off x="6540081" y="5106014"/>
            <a:ext cx="2450351" cy="369332"/>
          </a:xfrm>
          <a:prstGeom prst="rect">
            <a:avLst/>
          </a:prstGeom>
          <a:noFill/>
        </p:spPr>
        <p:txBody>
          <a:bodyPr wrap="none" rtlCol="0">
            <a:spAutoFit/>
          </a:bodyPr>
          <a:lstStyle/>
          <a:p>
            <a:r>
              <a:rPr lang="en-US" dirty="0"/>
              <a:t>Front </a:t>
            </a:r>
            <a:r>
              <a:rPr lang="en-US" i="1" dirty="0"/>
              <a:t>(closest to TCC)</a:t>
            </a:r>
          </a:p>
        </p:txBody>
      </p:sp>
      <p:sp>
        <p:nvSpPr>
          <p:cNvPr id="17" name="TextBox 16">
            <a:extLst>
              <a:ext uri="{FF2B5EF4-FFF2-40B4-BE49-F238E27FC236}">
                <a16:creationId xmlns:a16="http://schemas.microsoft.com/office/drawing/2014/main" id="{494B46DB-9ED7-B240-BA91-281EAA4A9CA0}"/>
              </a:ext>
            </a:extLst>
          </p:cNvPr>
          <p:cNvSpPr txBox="1"/>
          <p:nvPr/>
        </p:nvSpPr>
        <p:spPr>
          <a:xfrm>
            <a:off x="282407" y="5188179"/>
            <a:ext cx="697627" cy="369332"/>
          </a:xfrm>
          <a:prstGeom prst="rect">
            <a:avLst/>
          </a:prstGeom>
          <a:noFill/>
        </p:spPr>
        <p:txBody>
          <a:bodyPr wrap="none" rtlCol="0">
            <a:spAutoFit/>
          </a:bodyPr>
          <a:lstStyle/>
          <a:p>
            <a:r>
              <a:rPr lang="en-US" dirty="0"/>
              <a:t>Back</a:t>
            </a:r>
          </a:p>
        </p:txBody>
      </p:sp>
    </p:spTree>
    <p:extLst>
      <p:ext uri="{BB962C8B-B14F-4D97-AF65-F5344CB8AC3E}">
        <p14:creationId xmlns:p14="http://schemas.microsoft.com/office/powerpoint/2010/main" val="245452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92704" y="5422143"/>
            <a:ext cx="4921068" cy="581876"/>
          </a:xfrm>
        </p:spPr>
        <p:txBody>
          <a:bodyPr/>
          <a:lstStyle/>
          <a:p>
            <a:r>
              <a:rPr lang="en-US" dirty="0"/>
              <a:t>Keyence images of layer 7</a:t>
            </a:r>
            <a:r>
              <a:rPr lang="en-US" sz="1600" b="0" i="1" dirty="0"/>
              <a:t/>
            </a:r>
            <a:br>
              <a:rPr lang="en-US" sz="1600" b="0" i="1" dirty="0"/>
            </a:br>
            <a:r>
              <a:rPr lang="en-US" sz="1600" b="0" i="1" dirty="0"/>
              <a:t>(Scans all taken with same magnification)</a:t>
            </a:r>
          </a:p>
        </p:txBody>
      </p:sp>
      <p:pic>
        <p:nvPicPr>
          <p:cNvPr id="18" name="Picture Placeholder 17"/>
          <p:cNvPicPr>
            <a:picLocks noGrp="1" noChangeAspect="1"/>
          </p:cNvPicPr>
          <p:nvPr>
            <p:ph type="pic" sz="quarter" idx="20"/>
          </p:nvPr>
        </p:nvPicPr>
        <p:blipFill rotWithShape="1">
          <a:blip r:embed="rId3"/>
          <a:srcRect l="-933" t="13586" r="33492" b="7611"/>
          <a:stretch/>
        </p:blipFill>
        <p:spPr>
          <a:xfrm>
            <a:off x="178920" y="3272996"/>
            <a:ext cx="1860698" cy="1616149"/>
          </a:xfrm>
          <a:prstGeom prst="rect">
            <a:avLst/>
          </a:prstGeom>
          <a:noFill/>
          <a:ln w="0">
            <a:noFill/>
          </a:ln>
        </p:spPr>
      </p:pic>
      <p:pic>
        <p:nvPicPr>
          <p:cNvPr id="19" name="Picture Placeholder 18"/>
          <p:cNvPicPr>
            <a:picLocks noGrp="1" noChangeAspect="1"/>
          </p:cNvPicPr>
          <p:nvPr>
            <p:ph type="pic" sz="quarter" idx="18"/>
          </p:nvPr>
        </p:nvPicPr>
        <p:blipFill rotWithShape="1">
          <a:blip r:embed="rId4"/>
          <a:srcRect l="35119" t="15274" r="41758" b="18886"/>
          <a:stretch/>
        </p:blipFill>
        <p:spPr>
          <a:xfrm>
            <a:off x="2260757" y="3338625"/>
            <a:ext cx="637954" cy="1350336"/>
          </a:xfrm>
          <a:prstGeom prst="rect">
            <a:avLst/>
          </a:prstGeom>
          <a:noFill/>
          <a:ln w="0">
            <a:noFill/>
          </a:ln>
        </p:spPr>
      </p:pic>
      <p:pic>
        <p:nvPicPr>
          <p:cNvPr id="20" name="Picture Placeholder 19"/>
          <p:cNvPicPr>
            <a:picLocks noGrp="1" noChangeAspect="1"/>
          </p:cNvPicPr>
          <p:nvPr>
            <p:ph type="pic" sz="quarter" idx="19"/>
          </p:nvPr>
        </p:nvPicPr>
        <p:blipFill rotWithShape="1">
          <a:blip r:embed="rId5"/>
          <a:srcRect l="44774" t="16329" r="25962" b="19957"/>
          <a:stretch/>
        </p:blipFill>
        <p:spPr>
          <a:xfrm>
            <a:off x="3102329" y="3365206"/>
            <a:ext cx="808075" cy="1307805"/>
          </a:xfrm>
          <a:prstGeom prst="rect">
            <a:avLst/>
          </a:prstGeom>
          <a:noFill/>
          <a:ln w="0">
            <a:noFill/>
          </a:ln>
        </p:spPr>
      </p:pic>
      <p:pic>
        <p:nvPicPr>
          <p:cNvPr id="21" name="Picture Placeholder 20"/>
          <p:cNvPicPr>
            <a:picLocks noGrp="1" noChangeAspect="1"/>
          </p:cNvPicPr>
          <p:nvPr>
            <p:ph type="pic" sz="quarter" idx="21"/>
          </p:nvPr>
        </p:nvPicPr>
        <p:blipFill rotWithShape="1">
          <a:blip r:embed="rId6"/>
          <a:srcRect l="48593" t="18567" r="28304" b="17720"/>
          <a:stretch/>
        </p:blipFill>
        <p:spPr>
          <a:xfrm>
            <a:off x="4114023" y="3418367"/>
            <a:ext cx="637954" cy="1307806"/>
          </a:xfrm>
          <a:prstGeom prst="rect">
            <a:avLst/>
          </a:prstGeom>
          <a:noFill/>
          <a:ln w="0">
            <a:noFill/>
          </a:ln>
        </p:spPr>
      </p:pic>
      <p:pic>
        <p:nvPicPr>
          <p:cNvPr id="22" name="Picture Placeholder 21"/>
          <p:cNvPicPr>
            <a:picLocks noGrp="1" noChangeAspect="1"/>
          </p:cNvPicPr>
          <p:nvPr>
            <p:ph type="pic" sz="quarter" idx="21"/>
          </p:nvPr>
        </p:nvPicPr>
        <p:blipFill rotWithShape="1">
          <a:blip r:embed="rId7"/>
          <a:srcRect l="31449" t="17761" r="35051" b="18526"/>
          <a:stretch/>
        </p:blipFill>
        <p:spPr>
          <a:xfrm>
            <a:off x="5174737" y="3418367"/>
            <a:ext cx="925034" cy="1307805"/>
          </a:xfrm>
          <a:prstGeom prst="rect">
            <a:avLst/>
          </a:prstGeom>
          <a:noFill/>
          <a:ln w="0">
            <a:noFill/>
          </a:ln>
        </p:spPr>
      </p:pic>
      <p:pic>
        <p:nvPicPr>
          <p:cNvPr id="24" name="Picture Placeholder 23"/>
          <p:cNvPicPr>
            <a:picLocks noGrp="1" noChangeAspect="1"/>
          </p:cNvPicPr>
          <p:nvPr>
            <p:ph type="pic" sz="quarter" idx="21"/>
          </p:nvPr>
        </p:nvPicPr>
        <p:blipFill rotWithShape="1">
          <a:blip r:embed="rId8"/>
          <a:srcRect l="34508" t="16677" r="23907" b="18573"/>
          <a:stretch/>
        </p:blipFill>
        <p:spPr>
          <a:xfrm>
            <a:off x="6354572" y="3407735"/>
            <a:ext cx="1148317" cy="1329070"/>
          </a:xfrm>
          <a:prstGeom prst="rect">
            <a:avLst/>
          </a:prstGeom>
          <a:noFill/>
          <a:ln w="0">
            <a:noFill/>
          </a:ln>
        </p:spPr>
      </p:pic>
      <p:pic>
        <p:nvPicPr>
          <p:cNvPr id="25" name="Picture Placeholder 24"/>
          <p:cNvPicPr>
            <a:picLocks noGrp="1" noChangeAspect="1"/>
          </p:cNvPicPr>
          <p:nvPr>
            <p:ph type="pic" sz="quarter" idx="21"/>
          </p:nvPr>
        </p:nvPicPr>
        <p:blipFill rotWithShape="1">
          <a:blip r:embed="rId9"/>
          <a:srcRect l="30245" t="13498" r="26268" b="17646"/>
          <a:stretch/>
        </p:blipFill>
        <p:spPr>
          <a:xfrm>
            <a:off x="7710456" y="3375837"/>
            <a:ext cx="1201479" cy="1414130"/>
          </a:xfrm>
          <a:prstGeom prst="rect">
            <a:avLst/>
          </a:prstGeom>
          <a:noFill/>
          <a:ln w="0">
            <a:noFill/>
          </a:ln>
        </p:spPr>
      </p:pic>
      <p:sp>
        <p:nvSpPr>
          <p:cNvPr id="31" name="TextBox 30"/>
          <p:cNvSpPr txBox="1"/>
          <p:nvPr/>
        </p:nvSpPr>
        <p:spPr>
          <a:xfrm>
            <a:off x="5355254" y="4029581"/>
            <a:ext cx="312906" cy="369332"/>
          </a:xfrm>
          <a:prstGeom prst="rect">
            <a:avLst/>
          </a:prstGeom>
          <a:noFill/>
        </p:spPr>
        <p:txBody>
          <a:bodyPr wrap="none" rtlCol="0">
            <a:spAutoFit/>
          </a:bodyPr>
          <a:lstStyle/>
          <a:p>
            <a:r>
              <a:rPr lang="en-US" dirty="0"/>
              <a:t>L</a:t>
            </a:r>
          </a:p>
        </p:txBody>
      </p:sp>
      <p:sp>
        <p:nvSpPr>
          <p:cNvPr id="33" name="TextBox 32"/>
          <p:cNvSpPr txBox="1"/>
          <p:nvPr/>
        </p:nvSpPr>
        <p:spPr>
          <a:xfrm>
            <a:off x="2406869" y="5824342"/>
            <a:ext cx="300082" cy="369332"/>
          </a:xfrm>
          <a:prstGeom prst="rect">
            <a:avLst/>
          </a:prstGeom>
          <a:noFill/>
        </p:spPr>
        <p:txBody>
          <a:bodyPr wrap="none" rtlCol="0">
            <a:spAutoFit/>
          </a:bodyPr>
          <a:lstStyle/>
          <a:p>
            <a:r>
              <a:rPr lang="en-US" dirty="0">
                <a:solidFill>
                  <a:schemeClr val="bg1"/>
                </a:solidFill>
              </a:rPr>
              <a:t>J</a:t>
            </a:r>
          </a:p>
        </p:txBody>
      </p:sp>
      <p:sp>
        <p:nvSpPr>
          <p:cNvPr id="35" name="TextBox 34"/>
          <p:cNvSpPr txBox="1"/>
          <p:nvPr/>
        </p:nvSpPr>
        <p:spPr>
          <a:xfrm>
            <a:off x="8218142" y="5822526"/>
            <a:ext cx="364202" cy="369332"/>
          </a:xfrm>
          <a:prstGeom prst="rect">
            <a:avLst/>
          </a:prstGeom>
          <a:noFill/>
        </p:spPr>
        <p:txBody>
          <a:bodyPr wrap="none" rtlCol="0">
            <a:spAutoFit/>
          </a:bodyPr>
          <a:lstStyle/>
          <a:p>
            <a:r>
              <a:rPr lang="en-US" dirty="0">
                <a:solidFill>
                  <a:schemeClr val="bg1"/>
                </a:solidFill>
              </a:rPr>
              <a:t>G</a:t>
            </a:r>
          </a:p>
        </p:txBody>
      </p:sp>
      <p:sp>
        <p:nvSpPr>
          <p:cNvPr id="27" name="Title 2"/>
          <p:cNvSpPr txBox="1">
            <a:spLocks/>
          </p:cNvSpPr>
          <p:nvPr/>
        </p:nvSpPr>
        <p:spPr>
          <a:xfrm>
            <a:off x="319993" y="299640"/>
            <a:ext cx="9266911" cy="1143000"/>
          </a:xfrm>
          <a:prstGeom prst="rect">
            <a:avLst/>
          </a:prstGeom>
        </p:spPr>
        <p:txBody>
          <a:bodyPr vert="horz" lIns="91433" tIns="45717" rIns="91433" bIns="45717"/>
          <a:lstStyle>
            <a:lvl1pPr algn="l" defTabSz="457164" rtl="0" eaLnBrk="1" latinLnBrk="0" hangingPunct="1">
              <a:spcBef>
                <a:spcPct val="0"/>
              </a:spcBef>
              <a:buNone/>
              <a:defRPr sz="2400" b="1" kern="1200">
                <a:solidFill>
                  <a:schemeClr val="tx1"/>
                </a:solidFill>
                <a:latin typeface="+mj-lt"/>
                <a:ea typeface="+mj-ea"/>
                <a:cs typeface="+mj-cs"/>
              </a:defRPr>
            </a:lvl1pPr>
          </a:lstStyle>
          <a:p>
            <a:r>
              <a:rPr lang="en-US" sz="2800" dirty="0"/>
              <a:t>We need to measure the triangle shape because it changes along the length of the groove.</a:t>
            </a:r>
          </a:p>
        </p:txBody>
      </p:sp>
      <p:sp>
        <p:nvSpPr>
          <p:cNvPr id="2" name="TextBox 1">
            <a:extLst>
              <a:ext uri="{FF2B5EF4-FFF2-40B4-BE49-F238E27FC236}">
                <a16:creationId xmlns:a16="http://schemas.microsoft.com/office/drawing/2014/main" id="{4C8F959B-85E6-DF4A-B1C2-B820D398C9CE}"/>
              </a:ext>
            </a:extLst>
          </p:cNvPr>
          <p:cNvSpPr txBox="1"/>
          <p:nvPr/>
        </p:nvSpPr>
        <p:spPr>
          <a:xfrm>
            <a:off x="361637" y="1260164"/>
            <a:ext cx="2450351" cy="369332"/>
          </a:xfrm>
          <a:prstGeom prst="rect">
            <a:avLst/>
          </a:prstGeom>
          <a:noFill/>
        </p:spPr>
        <p:txBody>
          <a:bodyPr wrap="none" rtlCol="0">
            <a:spAutoFit/>
          </a:bodyPr>
          <a:lstStyle/>
          <a:p>
            <a:r>
              <a:rPr lang="en-US" dirty="0"/>
              <a:t>Front </a:t>
            </a:r>
            <a:r>
              <a:rPr lang="en-US" i="1" dirty="0"/>
              <a:t>(closest to TCC)</a:t>
            </a:r>
          </a:p>
        </p:txBody>
      </p:sp>
      <p:sp>
        <p:nvSpPr>
          <p:cNvPr id="36" name="TextBox 35">
            <a:extLst>
              <a:ext uri="{FF2B5EF4-FFF2-40B4-BE49-F238E27FC236}">
                <a16:creationId xmlns:a16="http://schemas.microsoft.com/office/drawing/2014/main" id="{494B46DB-9ED7-B240-BA91-281EAA4A9CA0}"/>
              </a:ext>
            </a:extLst>
          </p:cNvPr>
          <p:cNvSpPr txBox="1"/>
          <p:nvPr/>
        </p:nvSpPr>
        <p:spPr>
          <a:xfrm>
            <a:off x="7806213" y="1270347"/>
            <a:ext cx="697627" cy="369332"/>
          </a:xfrm>
          <a:prstGeom prst="rect">
            <a:avLst/>
          </a:prstGeom>
          <a:noFill/>
        </p:spPr>
        <p:txBody>
          <a:bodyPr wrap="none" rtlCol="0">
            <a:spAutoFit/>
          </a:bodyPr>
          <a:lstStyle/>
          <a:p>
            <a:r>
              <a:rPr lang="en-US" dirty="0"/>
              <a:t>Back</a:t>
            </a:r>
          </a:p>
        </p:txBody>
      </p:sp>
      <p:pic>
        <p:nvPicPr>
          <p:cNvPr id="37" name="Picture 36"/>
          <p:cNvPicPr>
            <a:picLocks noChangeAspect="1"/>
          </p:cNvPicPr>
          <p:nvPr/>
        </p:nvPicPr>
        <p:blipFill rotWithShape="1">
          <a:blip r:embed="rId10">
            <a:extLst>
              <a:ext uri="{28A0092B-C50C-407E-A947-70E740481C1C}">
                <a14:useLocalDpi xmlns:a14="http://schemas.microsoft.com/office/drawing/2010/main" val="0"/>
              </a:ext>
            </a:extLst>
          </a:blip>
          <a:srcRect l="2700" t="41127" r="6400" b="35110"/>
          <a:stretch/>
        </p:blipFill>
        <p:spPr>
          <a:xfrm rot="10800000">
            <a:off x="361637" y="1611174"/>
            <a:ext cx="8311896" cy="1444752"/>
          </a:xfrm>
          <a:prstGeom prst="rect">
            <a:avLst/>
          </a:prstGeom>
        </p:spPr>
      </p:pic>
      <p:sp>
        <p:nvSpPr>
          <p:cNvPr id="5" name="Rectangle 4"/>
          <p:cNvSpPr/>
          <p:nvPr/>
        </p:nvSpPr>
        <p:spPr>
          <a:xfrm>
            <a:off x="1371600" y="2662981"/>
            <a:ext cx="45719" cy="6242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5" idx="1"/>
          </p:cNvCxnSpPr>
          <p:nvPr/>
        </p:nvCxnSpPr>
        <p:spPr>
          <a:xfrm flipH="1">
            <a:off x="825500" y="2694196"/>
            <a:ext cx="546100" cy="713539"/>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5" idx="3"/>
          </p:cNvCxnSpPr>
          <p:nvPr/>
        </p:nvCxnSpPr>
        <p:spPr>
          <a:xfrm>
            <a:off x="1417319" y="2694196"/>
            <a:ext cx="600861" cy="724171"/>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52892" y="4818694"/>
            <a:ext cx="8029451" cy="369332"/>
          </a:xfrm>
          <a:prstGeom prst="rect">
            <a:avLst/>
          </a:prstGeom>
          <a:noFill/>
        </p:spPr>
        <p:txBody>
          <a:bodyPr wrap="square" rtlCol="0">
            <a:spAutoFit/>
          </a:bodyPr>
          <a:lstStyle/>
          <a:p>
            <a:r>
              <a:rPr lang="en-US" dirty="0">
                <a:solidFill>
                  <a:schemeClr val="accent1"/>
                </a:solidFill>
              </a:rPr>
              <a:t>          P                 N            M            L                 K                  J                    H</a:t>
            </a:r>
          </a:p>
        </p:txBody>
      </p:sp>
      <p:sp>
        <p:nvSpPr>
          <p:cNvPr id="13" name="TextBox 12"/>
          <p:cNvSpPr txBox="1"/>
          <p:nvPr/>
        </p:nvSpPr>
        <p:spPr>
          <a:xfrm>
            <a:off x="104491" y="3350497"/>
            <a:ext cx="448401" cy="276999"/>
          </a:xfrm>
          <a:prstGeom prst="rect">
            <a:avLst/>
          </a:prstGeom>
          <a:solidFill>
            <a:schemeClr val="tx1">
              <a:lumMod val="50000"/>
            </a:schemeClr>
          </a:solidFill>
        </p:spPr>
        <p:txBody>
          <a:bodyPr wrap="square" rtlCol="0">
            <a:spAutoFit/>
          </a:bodyPr>
          <a:lstStyle/>
          <a:p>
            <a:pPr algn="r"/>
            <a:r>
              <a:rPr lang="en-US" sz="1200" dirty="0">
                <a:solidFill>
                  <a:schemeClr val="bg1"/>
                </a:solidFill>
              </a:rPr>
              <a:t>211</a:t>
            </a:r>
          </a:p>
        </p:txBody>
      </p:sp>
      <p:sp>
        <p:nvSpPr>
          <p:cNvPr id="41" name="TextBox 40"/>
          <p:cNvSpPr txBox="1"/>
          <p:nvPr/>
        </p:nvSpPr>
        <p:spPr>
          <a:xfrm rot="21434179">
            <a:off x="664783" y="2147485"/>
            <a:ext cx="7921256" cy="369332"/>
          </a:xfrm>
          <a:prstGeom prst="rect">
            <a:avLst/>
          </a:prstGeom>
          <a:noFill/>
        </p:spPr>
        <p:txBody>
          <a:bodyPr wrap="square" rtlCol="0">
            <a:spAutoFit/>
          </a:bodyPr>
          <a:lstStyle/>
          <a:p>
            <a:r>
              <a:rPr lang="en-US" dirty="0">
                <a:solidFill>
                  <a:schemeClr val="accent2"/>
                </a:solidFill>
              </a:rPr>
              <a:t>Q        P         N         M         L          K          J          H         G          F         E</a:t>
            </a:r>
          </a:p>
        </p:txBody>
      </p:sp>
      <p:sp>
        <p:nvSpPr>
          <p:cNvPr id="42" name="Rectangle 41"/>
          <p:cNvSpPr/>
          <p:nvPr/>
        </p:nvSpPr>
        <p:spPr>
          <a:xfrm>
            <a:off x="2146985" y="2617144"/>
            <a:ext cx="45719" cy="6242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a:stCxn id="42" idx="1"/>
          </p:cNvCxnSpPr>
          <p:nvPr/>
        </p:nvCxnSpPr>
        <p:spPr>
          <a:xfrm>
            <a:off x="2146985" y="2648359"/>
            <a:ext cx="122787" cy="69026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42" idx="3"/>
          </p:cNvCxnSpPr>
          <p:nvPr/>
        </p:nvCxnSpPr>
        <p:spPr>
          <a:xfrm>
            <a:off x="2192704" y="2648359"/>
            <a:ext cx="689903" cy="701193"/>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929617" y="2593167"/>
            <a:ext cx="45719" cy="6242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a:stCxn id="45" idx="1"/>
          </p:cNvCxnSpPr>
          <p:nvPr/>
        </p:nvCxnSpPr>
        <p:spPr>
          <a:xfrm>
            <a:off x="2929617" y="2624382"/>
            <a:ext cx="160349" cy="74082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45" idx="3"/>
          </p:cNvCxnSpPr>
          <p:nvPr/>
        </p:nvCxnSpPr>
        <p:spPr>
          <a:xfrm>
            <a:off x="2975336" y="2624382"/>
            <a:ext cx="935068" cy="759099"/>
          </a:xfrm>
          <a:prstGeom prst="line">
            <a:avLst/>
          </a:prstGeom>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3624673" y="2572203"/>
            <a:ext cx="45719" cy="6242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a:stCxn id="48" idx="1"/>
          </p:cNvCxnSpPr>
          <p:nvPr/>
        </p:nvCxnSpPr>
        <p:spPr>
          <a:xfrm>
            <a:off x="3624673" y="2603418"/>
            <a:ext cx="499201" cy="818663"/>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48" idx="3"/>
          </p:cNvCxnSpPr>
          <p:nvPr/>
        </p:nvCxnSpPr>
        <p:spPr>
          <a:xfrm>
            <a:off x="3670392" y="2603418"/>
            <a:ext cx="1066947" cy="818663"/>
          </a:xfrm>
          <a:prstGeom prst="line">
            <a:avLst/>
          </a:prstGeom>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4407747" y="2538414"/>
            <a:ext cx="45719" cy="6242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a:stCxn id="51" idx="1"/>
          </p:cNvCxnSpPr>
          <p:nvPr/>
        </p:nvCxnSpPr>
        <p:spPr>
          <a:xfrm>
            <a:off x="4407747" y="2569629"/>
            <a:ext cx="753603" cy="852452"/>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51" idx="3"/>
          </p:cNvCxnSpPr>
          <p:nvPr/>
        </p:nvCxnSpPr>
        <p:spPr>
          <a:xfrm>
            <a:off x="4453466" y="2569629"/>
            <a:ext cx="1632262" cy="855242"/>
          </a:xfrm>
          <a:prstGeom prst="line">
            <a:avLst/>
          </a:prstGeom>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5190821" y="2507199"/>
            <a:ext cx="45719" cy="6242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a:stCxn id="54" idx="1"/>
          </p:cNvCxnSpPr>
          <p:nvPr/>
        </p:nvCxnSpPr>
        <p:spPr>
          <a:xfrm>
            <a:off x="5190821" y="2538414"/>
            <a:ext cx="1151442" cy="8450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54" idx="3"/>
          </p:cNvCxnSpPr>
          <p:nvPr/>
        </p:nvCxnSpPr>
        <p:spPr>
          <a:xfrm>
            <a:off x="5236540" y="2538414"/>
            <a:ext cx="2266349" cy="845067"/>
          </a:xfrm>
          <a:prstGeom prst="line">
            <a:avLst/>
          </a:prstGeom>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5966952" y="2485252"/>
            <a:ext cx="45719" cy="6242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a:stCxn id="57" idx="1"/>
          </p:cNvCxnSpPr>
          <p:nvPr/>
        </p:nvCxnSpPr>
        <p:spPr>
          <a:xfrm>
            <a:off x="5966952" y="2516467"/>
            <a:ext cx="1743504" cy="848739"/>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7" idx="3"/>
          </p:cNvCxnSpPr>
          <p:nvPr/>
        </p:nvCxnSpPr>
        <p:spPr>
          <a:xfrm>
            <a:off x="6012671" y="2516467"/>
            <a:ext cx="2899264" cy="88163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509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53232" y="2102207"/>
            <a:ext cx="364202" cy="369332"/>
          </a:xfrm>
          <a:prstGeom prst="rect">
            <a:avLst/>
          </a:prstGeom>
          <a:noFill/>
        </p:spPr>
        <p:txBody>
          <a:bodyPr wrap="none" rtlCol="0">
            <a:spAutoFit/>
          </a:bodyPr>
          <a:lstStyle/>
          <a:p>
            <a:r>
              <a:rPr lang="en-US" dirty="0">
                <a:solidFill>
                  <a:schemeClr val="bg1"/>
                </a:solidFill>
              </a:rPr>
              <a:t>Q</a:t>
            </a:r>
          </a:p>
        </p:txBody>
      </p:sp>
      <p:sp>
        <p:nvSpPr>
          <p:cNvPr id="28" name="TextBox 27"/>
          <p:cNvSpPr txBox="1"/>
          <p:nvPr/>
        </p:nvSpPr>
        <p:spPr>
          <a:xfrm>
            <a:off x="5300496" y="2102207"/>
            <a:ext cx="338554" cy="369332"/>
          </a:xfrm>
          <a:prstGeom prst="rect">
            <a:avLst/>
          </a:prstGeom>
          <a:noFill/>
        </p:spPr>
        <p:txBody>
          <a:bodyPr wrap="none" rtlCol="0">
            <a:spAutoFit/>
          </a:bodyPr>
          <a:lstStyle/>
          <a:p>
            <a:r>
              <a:rPr lang="en-US" dirty="0">
                <a:solidFill>
                  <a:schemeClr val="bg1"/>
                </a:solidFill>
              </a:rPr>
              <a:t>P</a:t>
            </a:r>
          </a:p>
        </p:txBody>
      </p:sp>
      <p:sp>
        <p:nvSpPr>
          <p:cNvPr id="29" name="TextBox 28"/>
          <p:cNvSpPr txBox="1"/>
          <p:nvPr/>
        </p:nvSpPr>
        <p:spPr>
          <a:xfrm>
            <a:off x="8218142" y="2118122"/>
            <a:ext cx="351378" cy="369332"/>
          </a:xfrm>
          <a:prstGeom prst="rect">
            <a:avLst/>
          </a:prstGeom>
          <a:noFill/>
        </p:spPr>
        <p:txBody>
          <a:bodyPr wrap="none" rtlCol="0">
            <a:spAutoFit/>
          </a:bodyPr>
          <a:lstStyle/>
          <a:p>
            <a:r>
              <a:rPr lang="en-US" dirty="0">
                <a:solidFill>
                  <a:schemeClr val="bg1"/>
                </a:solidFill>
              </a:rPr>
              <a:t>N</a:t>
            </a:r>
          </a:p>
        </p:txBody>
      </p:sp>
      <p:sp>
        <p:nvSpPr>
          <p:cNvPr id="30" name="TextBox 29"/>
          <p:cNvSpPr txBox="1"/>
          <p:nvPr/>
        </p:nvSpPr>
        <p:spPr>
          <a:xfrm>
            <a:off x="2371452" y="3970494"/>
            <a:ext cx="377026" cy="369332"/>
          </a:xfrm>
          <a:prstGeom prst="rect">
            <a:avLst/>
          </a:prstGeom>
          <a:noFill/>
        </p:spPr>
        <p:txBody>
          <a:bodyPr wrap="none" rtlCol="0">
            <a:spAutoFit/>
          </a:bodyPr>
          <a:lstStyle/>
          <a:p>
            <a:r>
              <a:rPr lang="en-US" dirty="0">
                <a:solidFill>
                  <a:schemeClr val="bg1"/>
                </a:solidFill>
              </a:rPr>
              <a:t>M</a:t>
            </a:r>
          </a:p>
        </p:txBody>
      </p:sp>
      <p:sp>
        <p:nvSpPr>
          <p:cNvPr id="31" name="TextBox 30"/>
          <p:cNvSpPr txBox="1"/>
          <p:nvPr/>
        </p:nvSpPr>
        <p:spPr>
          <a:xfrm>
            <a:off x="5355254" y="4029581"/>
            <a:ext cx="312906" cy="369332"/>
          </a:xfrm>
          <a:prstGeom prst="rect">
            <a:avLst/>
          </a:prstGeom>
          <a:noFill/>
        </p:spPr>
        <p:txBody>
          <a:bodyPr wrap="none" rtlCol="0">
            <a:spAutoFit/>
          </a:bodyPr>
          <a:lstStyle/>
          <a:p>
            <a:r>
              <a:rPr lang="en-US" dirty="0">
                <a:solidFill>
                  <a:schemeClr val="bg1"/>
                </a:solidFill>
              </a:rPr>
              <a:t>L</a:t>
            </a:r>
          </a:p>
        </p:txBody>
      </p:sp>
      <p:sp>
        <p:nvSpPr>
          <p:cNvPr id="32" name="TextBox 31"/>
          <p:cNvSpPr txBox="1"/>
          <p:nvPr/>
        </p:nvSpPr>
        <p:spPr>
          <a:xfrm>
            <a:off x="8274971" y="4029581"/>
            <a:ext cx="338554" cy="369332"/>
          </a:xfrm>
          <a:prstGeom prst="rect">
            <a:avLst/>
          </a:prstGeom>
          <a:noFill/>
        </p:spPr>
        <p:txBody>
          <a:bodyPr wrap="none" rtlCol="0">
            <a:spAutoFit/>
          </a:bodyPr>
          <a:lstStyle/>
          <a:p>
            <a:r>
              <a:rPr lang="en-US" dirty="0">
                <a:solidFill>
                  <a:schemeClr val="bg1"/>
                </a:solidFill>
              </a:rPr>
              <a:t>K</a:t>
            </a:r>
          </a:p>
        </p:txBody>
      </p:sp>
      <p:sp>
        <p:nvSpPr>
          <p:cNvPr id="33" name="TextBox 32"/>
          <p:cNvSpPr txBox="1"/>
          <p:nvPr/>
        </p:nvSpPr>
        <p:spPr>
          <a:xfrm>
            <a:off x="2406869" y="5824342"/>
            <a:ext cx="300082" cy="369332"/>
          </a:xfrm>
          <a:prstGeom prst="rect">
            <a:avLst/>
          </a:prstGeom>
          <a:noFill/>
        </p:spPr>
        <p:txBody>
          <a:bodyPr wrap="none" rtlCol="0">
            <a:spAutoFit/>
          </a:bodyPr>
          <a:lstStyle/>
          <a:p>
            <a:r>
              <a:rPr lang="en-US" dirty="0">
                <a:solidFill>
                  <a:schemeClr val="bg1"/>
                </a:solidFill>
              </a:rPr>
              <a:t>J</a:t>
            </a:r>
          </a:p>
        </p:txBody>
      </p:sp>
      <p:sp>
        <p:nvSpPr>
          <p:cNvPr id="34" name="TextBox 33"/>
          <p:cNvSpPr txBox="1"/>
          <p:nvPr/>
        </p:nvSpPr>
        <p:spPr>
          <a:xfrm>
            <a:off x="5307011" y="5822526"/>
            <a:ext cx="351378" cy="369332"/>
          </a:xfrm>
          <a:prstGeom prst="rect">
            <a:avLst/>
          </a:prstGeom>
          <a:noFill/>
        </p:spPr>
        <p:txBody>
          <a:bodyPr wrap="none" rtlCol="0">
            <a:spAutoFit/>
          </a:bodyPr>
          <a:lstStyle/>
          <a:p>
            <a:r>
              <a:rPr lang="en-US" dirty="0">
                <a:solidFill>
                  <a:schemeClr val="bg1"/>
                </a:solidFill>
              </a:rPr>
              <a:t>H</a:t>
            </a:r>
          </a:p>
        </p:txBody>
      </p:sp>
      <p:sp>
        <p:nvSpPr>
          <p:cNvPr id="35" name="TextBox 34"/>
          <p:cNvSpPr txBox="1"/>
          <p:nvPr/>
        </p:nvSpPr>
        <p:spPr>
          <a:xfrm>
            <a:off x="8218142" y="5822526"/>
            <a:ext cx="364202" cy="369332"/>
          </a:xfrm>
          <a:prstGeom prst="rect">
            <a:avLst/>
          </a:prstGeom>
          <a:noFill/>
        </p:spPr>
        <p:txBody>
          <a:bodyPr wrap="none" rtlCol="0">
            <a:spAutoFit/>
          </a:bodyPr>
          <a:lstStyle/>
          <a:p>
            <a:r>
              <a:rPr lang="en-US" dirty="0">
                <a:solidFill>
                  <a:schemeClr val="bg1"/>
                </a:solidFill>
              </a:rPr>
              <a:t>G</a:t>
            </a:r>
          </a:p>
        </p:txBody>
      </p:sp>
      <p:sp>
        <p:nvSpPr>
          <p:cNvPr id="3" name="Title 2"/>
          <p:cNvSpPr>
            <a:spLocks noGrp="1"/>
          </p:cNvSpPr>
          <p:nvPr>
            <p:ph type="title"/>
          </p:nvPr>
        </p:nvSpPr>
        <p:spPr>
          <a:xfrm>
            <a:off x="89848" y="305913"/>
            <a:ext cx="8660613" cy="1143000"/>
          </a:xfrm>
        </p:spPr>
        <p:txBody>
          <a:bodyPr/>
          <a:lstStyle/>
          <a:p>
            <a:pPr algn="ctr"/>
            <a:r>
              <a:rPr lang="en-US" sz="3200" dirty="0"/>
              <a:t>The Keyence images show compromised areas in the gold foil layer.</a:t>
            </a:r>
          </a:p>
        </p:txBody>
      </p:sp>
      <p:pic>
        <p:nvPicPr>
          <p:cNvPr id="14" name="Picture 13">
            <a:extLst>
              <a:ext uri="{FF2B5EF4-FFF2-40B4-BE49-F238E27FC236}">
                <a16:creationId xmlns:a16="http://schemas.microsoft.com/office/drawing/2014/main" id="{5ABB5010-403F-9244-A98E-C56DD53B7175}"/>
              </a:ext>
            </a:extLst>
          </p:cNvPr>
          <p:cNvPicPr>
            <a:picLocks noChangeAspect="1"/>
          </p:cNvPicPr>
          <p:nvPr/>
        </p:nvPicPr>
        <p:blipFill>
          <a:blip r:embed="rId3"/>
          <a:stretch>
            <a:fillRect/>
          </a:stretch>
        </p:blipFill>
        <p:spPr>
          <a:xfrm>
            <a:off x="1023158" y="1410863"/>
            <a:ext cx="6793992" cy="4569339"/>
          </a:xfrm>
          <a:prstGeom prst="rect">
            <a:avLst/>
          </a:prstGeom>
        </p:spPr>
      </p:pic>
      <p:sp>
        <p:nvSpPr>
          <p:cNvPr id="23" name="Title 6"/>
          <p:cNvSpPr txBox="1">
            <a:spLocks/>
          </p:cNvSpPr>
          <p:nvPr/>
        </p:nvSpPr>
        <p:spPr>
          <a:xfrm>
            <a:off x="1098581" y="6022940"/>
            <a:ext cx="9080938" cy="470239"/>
          </a:xfrm>
          <a:prstGeom prst="rect">
            <a:avLst/>
          </a:prstGeom>
        </p:spPr>
        <p:txBody>
          <a:bodyPr vert="horz" lIns="91433" tIns="45717" rIns="91433" bIns="45717"/>
          <a:lstStyle>
            <a:lvl1pPr algn="l" defTabSz="457164" rtl="0" eaLnBrk="1" latinLnBrk="0" hangingPunct="1">
              <a:spcBef>
                <a:spcPct val="0"/>
              </a:spcBef>
              <a:buNone/>
              <a:defRPr sz="2400" b="1" kern="1200">
                <a:solidFill>
                  <a:schemeClr val="tx1"/>
                </a:solidFill>
                <a:latin typeface="+mj-lt"/>
                <a:ea typeface="+mj-ea"/>
                <a:cs typeface="+mj-cs"/>
              </a:defRPr>
            </a:lvl1pPr>
          </a:lstStyle>
          <a:p>
            <a:r>
              <a:rPr lang="en-US" dirty="0"/>
              <a:t>Triangular, Layer 7, Aperture 31, Location P</a:t>
            </a:r>
          </a:p>
        </p:txBody>
      </p:sp>
      <p:cxnSp>
        <p:nvCxnSpPr>
          <p:cNvPr id="4" name="Straight Arrow Connector 3">
            <a:extLst>
              <a:ext uri="{FF2B5EF4-FFF2-40B4-BE49-F238E27FC236}">
                <a16:creationId xmlns:a16="http://schemas.microsoft.com/office/drawing/2014/main" id="{CFD5F9A4-E270-F041-A0BA-FC55604B1ADE}"/>
              </a:ext>
            </a:extLst>
          </p:cNvPr>
          <p:cNvCxnSpPr/>
          <p:nvPr/>
        </p:nvCxnSpPr>
        <p:spPr>
          <a:xfrm>
            <a:off x="408214" y="2118122"/>
            <a:ext cx="3135086" cy="118705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31681CD2-EE6F-3C45-A763-3739447A4B01}"/>
              </a:ext>
            </a:extLst>
          </p:cNvPr>
          <p:cNvSpPr txBox="1"/>
          <p:nvPr/>
        </p:nvSpPr>
        <p:spPr>
          <a:xfrm rot="19520368">
            <a:off x="-54740" y="1179691"/>
            <a:ext cx="1800493" cy="369332"/>
          </a:xfrm>
          <a:prstGeom prst="rect">
            <a:avLst/>
          </a:prstGeom>
          <a:noFill/>
        </p:spPr>
        <p:txBody>
          <a:bodyPr wrap="none" rtlCol="0">
            <a:spAutoFit/>
          </a:bodyPr>
          <a:lstStyle/>
          <a:p>
            <a:r>
              <a:rPr lang="en-US" b="1" dirty="0"/>
              <a:t>Upraised berm</a:t>
            </a:r>
          </a:p>
        </p:txBody>
      </p:sp>
      <p:cxnSp>
        <p:nvCxnSpPr>
          <p:cNvPr id="17" name="Straight Arrow Connector 16">
            <a:extLst>
              <a:ext uri="{FF2B5EF4-FFF2-40B4-BE49-F238E27FC236}">
                <a16:creationId xmlns:a16="http://schemas.microsoft.com/office/drawing/2014/main" id="{594ED6A3-4AFF-E542-A097-856A3B26E37C}"/>
              </a:ext>
            </a:extLst>
          </p:cNvPr>
          <p:cNvCxnSpPr>
            <a:cxnSpLocks/>
          </p:cNvCxnSpPr>
          <p:nvPr/>
        </p:nvCxnSpPr>
        <p:spPr>
          <a:xfrm flipH="1">
            <a:off x="4420154" y="985386"/>
            <a:ext cx="3700689" cy="271014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691815C-85BF-B344-B13B-9346DC172088}"/>
              </a:ext>
            </a:extLst>
          </p:cNvPr>
          <p:cNvSpPr txBox="1"/>
          <p:nvPr/>
        </p:nvSpPr>
        <p:spPr>
          <a:xfrm rot="3026507">
            <a:off x="7613178" y="1530587"/>
            <a:ext cx="1762021" cy="646331"/>
          </a:xfrm>
          <a:prstGeom prst="rect">
            <a:avLst/>
          </a:prstGeom>
          <a:noFill/>
        </p:spPr>
        <p:txBody>
          <a:bodyPr wrap="none" rtlCol="0">
            <a:spAutoFit/>
          </a:bodyPr>
          <a:lstStyle/>
          <a:p>
            <a:r>
              <a:rPr lang="en-US" b="1" dirty="0"/>
              <a:t>Particle</a:t>
            </a:r>
          </a:p>
          <a:p>
            <a:r>
              <a:rPr lang="en-US" b="1" dirty="0"/>
              <a:t>contamination</a:t>
            </a:r>
          </a:p>
        </p:txBody>
      </p:sp>
      <p:cxnSp>
        <p:nvCxnSpPr>
          <p:cNvPr id="19" name="Straight Arrow Connector 18">
            <a:extLst>
              <a:ext uri="{FF2B5EF4-FFF2-40B4-BE49-F238E27FC236}">
                <a16:creationId xmlns:a16="http://schemas.microsoft.com/office/drawing/2014/main" id="{CFD5F9A4-E270-F041-A0BA-FC55604B1ADE}"/>
              </a:ext>
            </a:extLst>
          </p:cNvPr>
          <p:cNvCxnSpPr/>
          <p:nvPr/>
        </p:nvCxnSpPr>
        <p:spPr>
          <a:xfrm>
            <a:off x="622166" y="4265710"/>
            <a:ext cx="3707362" cy="59352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1681CD2-EE6F-3C45-A763-3739447A4B01}"/>
              </a:ext>
            </a:extLst>
          </p:cNvPr>
          <p:cNvSpPr txBox="1"/>
          <p:nvPr/>
        </p:nvSpPr>
        <p:spPr>
          <a:xfrm rot="17320750">
            <a:off x="-235640" y="4409883"/>
            <a:ext cx="1557376" cy="646331"/>
          </a:xfrm>
          <a:prstGeom prst="rect">
            <a:avLst/>
          </a:prstGeom>
          <a:noFill/>
        </p:spPr>
        <p:txBody>
          <a:bodyPr wrap="square" rtlCol="0">
            <a:spAutoFit/>
          </a:bodyPr>
          <a:lstStyle/>
          <a:p>
            <a:r>
              <a:rPr lang="en-US" b="1" dirty="0"/>
              <a:t>Bottomed out</a:t>
            </a:r>
          </a:p>
        </p:txBody>
      </p:sp>
      <p:cxnSp>
        <p:nvCxnSpPr>
          <p:cNvPr id="22" name="Straight Arrow Connector 21">
            <a:extLst>
              <a:ext uri="{FF2B5EF4-FFF2-40B4-BE49-F238E27FC236}">
                <a16:creationId xmlns:a16="http://schemas.microsoft.com/office/drawing/2014/main" id="{D5022A76-3DC8-1A42-B313-2076D444EC78}"/>
              </a:ext>
            </a:extLst>
          </p:cNvPr>
          <p:cNvCxnSpPr/>
          <p:nvPr/>
        </p:nvCxnSpPr>
        <p:spPr>
          <a:xfrm>
            <a:off x="604225" y="3266202"/>
            <a:ext cx="3135086" cy="118705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1D260E78-7365-6843-84CC-6A5D93587A11}"/>
              </a:ext>
            </a:extLst>
          </p:cNvPr>
          <p:cNvSpPr txBox="1"/>
          <p:nvPr/>
        </p:nvSpPr>
        <p:spPr>
          <a:xfrm rot="19520368">
            <a:off x="-151637" y="2915092"/>
            <a:ext cx="1684503" cy="369332"/>
          </a:xfrm>
          <a:prstGeom prst="rect">
            <a:avLst/>
          </a:prstGeom>
          <a:noFill/>
        </p:spPr>
        <p:txBody>
          <a:bodyPr wrap="square" rtlCol="0">
            <a:spAutoFit/>
          </a:bodyPr>
          <a:lstStyle/>
          <a:p>
            <a:r>
              <a:rPr lang="en-US" b="1" dirty="0"/>
              <a:t>Reflection</a:t>
            </a:r>
          </a:p>
        </p:txBody>
      </p:sp>
    </p:spTree>
    <p:extLst>
      <p:ext uri="{BB962C8B-B14F-4D97-AF65-F5344CB8AC3E}">
        <p14:creationId xmlns:p14="http://schemas.microsoft.com/office/powerpoint/2010/main" val="271633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53232" y="2102207"/>
            <a:ext cx="364202" cy="369332"/>
          </a:xfrm>
          <a:prstGeom prst="rect">
            <a:avLst/>
          </a:prstGeom>
          <a:noFill/>
        </p:spPr>
        <p:txBody>
          <a:bodyPr wrap="none" rtlCol="0">
            <a:spAutoFit/>
          </a:bodyPr>
          <a:lstStyle/>
          <a:p>
            <a:r>
              <a:rPr lang="en-US" dirty="0">
                <a:solidFill>
                  <a:schemeClr val="bg1"/>
                </a:solidFill>
              </a:rPr>
              <a:t>Q</a:t>
            </a:r>
          </a:p>
        </p:txBody>
      </p:sp>
      <p:sp>
        <p:nvSpPr>
          <p:cNvPr id="28" name="TextBox 27"/>
          <p:cNvSpPr txBox="1"/>
          <p:nvPr/>
        </p:nvSpPr>
        <p:spPr>
          <a:xfrm>
            <a:off x="5300496" y="2102207"/>
            <a:ext cx="338554" cy="369332"/>
          </a:xfrm>
          <a:prstGeom prst="rect">
            <a:avLst/>
          </a:prstGeom>
          <a:noFill/>
        </p:spPr>
        <p:txBody>
          <a:bodyPr wrap="none" rtlCol="0">
            <a:spAutoFit/>
          </a:bodyPr>
          <a:lstStyle/>
          <a:p>
            <a:r>
              <a:rPr lang="en-US" dirty="0">
                <a:solidFill>
                  <a:schemeClr val="bg1"/>
                </a:solidFill>
              </a:rPr>
              <a:t>P</a:t>
            </a:r>
          </a:p>
        </p:txBody>
      </p:sp>
      <p:sp>
        <p:nvSpPr>
          <p:cNvPr id="29" name="TextBox 28"/>
          <p:cNvSpPr txBox="1"/>
          <p:nvPr/>
        </p:nvSpPr>
        <p:spPr>
          <a:xfrm>
            <a:off x="8218142" y="2118122"/>
            <a:ext cx="351378" cy="369332"/>
          </a:xfrm>
          <a:prstGeom prst="rect">
            <a:avLst/>
          </a:prstGeom>
          <a:noFill/>
        </p:spPr>
        <p:txBody>
          <a:bodyPr wrap="none" rtlCol="0">
            <a:spAutoFit/>
          </a:bodyPr>
          <a:lstStyle/>
          <a:p>
            <a:r>
              <a:rPr lang="en-US" dirty="0">
                <a:solidFill>
                  <a:schemeClr val="bg1"/>
                </a:solidFill>
              </a:rPr>
              <a:t>N</a:t>
            </a:r>
          </a:p>
        </p:txBody>
      </p:sp>
      <p:sp>
        <p:nvSpPr>
          <p:cNvPr id="30" name="TextBox 29"/>
          <p:cNvSpPr txBox="1"/>
          <p:nvPr/>
        </p:nvSpPr>
        <p:spPr>
          <a:xfrm>
            <a:off x="2371452" y="3970494"/>
            <a:ext cx="377026" cy="369332"/>
          </a:xfrm>
          <a:prstGeom prst="rect">
            <a:avLst/>
          </a:prstGeom>
          <a:noFill/>
        </p:spPr>
        <p:txBody>
          <a:bodyPr wrap="none" rtlCol="0">
            <a:spAutoFit/>
          </a:bodyPr>
          <a:lstStyle/>
          <a:p>
            <a:r>
              <a:rPr lang="en-US" dirty="0">
                <a:solidFill>
                  <a:schemeClr val="bg1"/>
                </a:solidFill>
              </a:rPr>
              <a:t>M</a:t>
            </a:r>
          </a:p>
        </p:txBody>
      </p:sp>
      <p:sp>
        <p:nvSpPr>
          <p:cNvPr id="31" name="TextBox 30"/>
          <p:cNvSpPr txBox="1"/>
          <p:nvPr/>
        </p:nvSpPr>
        <p:spPr>
          <a:xfrm>
            <a:off x="5355254" y="4029581"/>
            <a:ext cx="312906" cy="369332"/>
          </a:xfrm>
          <a:prstGeom prst="rect">
            <a:avLst/>
          </a:prstGeom>
          <a:noFill/>
        </p:spPr>
        <p:txBody>
          <a:bodyPr wrap="none" rtlCol="0">
            <a:spAutoFit/>
          </a:bodyPr>
          <a:lstStyle/>
          <a:p>
            <a:r>
              <a:rPr lang="en-US" dirty="0">
                <a:solidFill>
                  <a:schemeClr val="bg1"/>
                </a:solidFill>
              </a:rPr>
              <a:t>L</a:t>
            </a:r>
          </a:p>
        </p:txBody>
      </p:sp>
      <p:sp>
        <p:nvSpPr>
          <p:cNvPr id="32" name="TextBox 31"/>
          <p:cNvSpPr txBox="1"/>
          <p:nvPr/>
        </p:nvSpPr>
        <p:spPr>
          <a:xfrm>
            <a:off x="8274971" y="4029581"/>
            <a:ext cx="338554" cy="369332"/>
          </a:xfrm>
          <a:prstGeom prst="rect">
            <a:avLst/>
          </a:prstGeom>
          <a:noFill/>
        </p:spPr>
        <p:txBody>
          <a:bodyPr wrap="none" rtlCol="0">
            <a:spAutoFit/>
          </a:bodyPr>
          <a:lstStyle/>
          <a:p>
            <a:r>
              <a:rPr lang="en-US" dirty="0">
                <a:solidFill>
                  <a:schemeClr val="bg1"/>
                </a:solidFill>
              </a:rPr>
              <a:t>K</a:t>
            </a:r>
          </a:p>
        </p:txBody>
      </p:sp>
      <p:sp>
        <p:nvSpPr>
          <p:cNvPr id="33" name="TextBox 32"/>
          <p:cNvSpPr txBox="1"/>
          <p:nvPr/>
        </p:nvSpPr>
        <p:spPr>
          <a:xfrm>
            <a:off x="2406869" y="5824342"/>
            <a:ext cx="300082" cy="369332"/>
          </a:xfrm>
          <a:prstGeom prst="rect">
            <a:avLst/>
          </a:prstGeom>
          <a:noFill/>
        </p:spPr>
        <p:txBody>
          <a:bodyPr wrap="none" rtlCol="0">
            <a:spAutoFit/>
          </a:bodyPr>
          <a:lstStyle/>
          <a:p>
            <a:r>
              <a:rPr lang="en-US" dirty="0">
                <a:solidFill>
                  <a:schemeClr val="bg1"/>
                </a:solidFill>
              </a:rPr>
              <a:t>J</a:t>
            </a:r>
          </a:p>
        </p:txBody>
      </p:sp>
      <p:sp>
        <p:nvSpPr>
          <p:cNvPr id="34" name="TextBox 33"/>
          <p:cNvSpPr txBox="1"/>
          <p:nvPr/>
        </p:nvSpPr>
        <p:spPr>
          <a:xfrm>
            <a:off x="5307011" y="5822526"/>
            <a:ext cx="351378" cy="369332"/>
          </a:xfrm>
          <a:prstGeom prst="rect">
            <a:avLst/>
          </a:prstGeom>
          <a:noFill/>
        </p:spPr>
        <p:txBody>
          <a:bodyPr wrap="none" rtlCol="0">
            <a:spAutoFit/>
          </a:bodyPr>
          <a:lstStyle/>
          <a:p>
            <a:r>
              <a:rPr lang="en-US" dirty="0">
                <a:solidFill>
                  <a:schemeClr val="bg1"/>
                </a:solidFill>
              </a:rPr>
              <a:t>H</a:t>
            </a:r>
          </a:p>
        </p:txBody>
      </p:sp>
      <p:sp>
        <p:nvSpPr>
          <p:cNvPr id="35" name="TextBox 34"/>
          <p:cNvSpPr txBox="1"/>
          <p:nvPr/>
        </p:nvSpPr>
        <p:spPr>
          <a:xfrm>
            <a:off x="8218142" y="5822526"/>
            <a:ext cx="364202" cy="369332"/>
          </a:xfrm>
          <a:prstGeom prst="rect">
            <a:avLst/>
          </a:prstGeom>
          <a:noFill/>
        </p:spPr>
        <p:txBody>
          <a:bodyPr wrap="none" rtlCol="0">
            <a:spAutoFit/>
          </a:bodyPr>
          <a:lstStyle/>
          <a:p>
            <a:r>
              <a:rPr lang="en-US" dirty="0">
                <a:solidFill>
                  <a:schemeClr val="bg1"/>
                </a:solidFill>
              </a:rPr>
              <a:t>G</a:t>
            </a:r>
          </a:p>
        </p:txBody>
      </p:sp>
      <p:sp>
        <p:nvSpPr>
          <p:cNvPr id="3" name="Title 2"/>
          <p:cNvSpPr>
            <a:spLocks noGrp="1"/>
          </p:cNvSpPr>
          <p:nvPr>
            <p:ph type="title"/>
          </p:nvPr>
        </p:nvSpPr>
        <p:spPr>
          <a:xfrm>
            <a:off x="89848" y="305913"/>
            <a:ext cx="8660613" cy="1143000"/>
          </a:xfrm>
        </p:spPr>
        <p:txBody>
          <a:bodyPr/>
          <a:lstStyle/>
          <a:p>
            <a:pPr algn="ctr"/>
            <a:r>
              <a:rPr lang="en-US" sz="3200" dirty="0"/>
              <a:t>Even though we lose bottom depth, it can be interpolated from the sides.</a:t>
            </a:r>
          </a:p>
        </p:txBody>
      </p:sp>
      <p:sp>
        <p:nvSpPr>
          <p:cNvPr id="23" name="Title 6"/>
          <p:cNvSpPr txBox="1">
            <a:spLocks/>
          </p:cNvSpPr>
          <p:nvPr/>
        </p:nvSpPr>
        <p:spPr>
          <a:xfrm>
            <a:off x="1098581" y="6022940"/>
            <a:ext cx="9080938" cy="470239"/>
          </a:xfrm>
          <a:prstGeom prst="rect">
            <a:avLst/>
          </a:prstGeom>
        </p:spPr>
        <p:txBody>
          <a:bodyPr vert="horz" lIns="91433" tIns="45717" rIns="91433" bIns="45717"/>
          <a:lstStyle>
            <a:lvl1pPr algn="l" defTabSz="457164" rtl="0" eaLnBrk="1" latinLnBrk="0" hangingPunct="1">
              <a:spcBef>
                <a:spcPct val="0"/>
              </a:spcBef>
              <a:buNone/>
              <a:defRPr sz="2400" b="1" kern="1200">
                <a:solidFill>
                  <a:schemeClr val="tx1"/>
                </a:solidFill>
                <a:latin typeface="+mj-lt"/>
                <a:ea typeface="+mj-ea"/>
                <a:cs typeface="+mj-cs"/>
              </a:defRPr>
            </a:lvl1pPr>
          </a:lstStyle>
          <a:p>
            <a:r>
              <a:rPr lang="en-US" dirty="0"/>
              <a:t>Triangular, Layer 7, Aperture 31, Location 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25" y="1350733"/>
            <a:ext cx="8416336" cy="4572000"/>
          </a:xfrm>
          <a:prstGeom prst="rect">
            <a:avLst/>
          </a:prstGeom>
        </p:spPr>
      </p:pic>
    </p:spTree>
    <p:extLst>
      <p:ext uri="{BB962C8B-B14F-4D97-AF65-F5344CB8AC3E}">
        <p14:creationId xmlns:p14="http://schemas.microsoft.com/office/powerpoint/2010/main" val="341133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96907" y="6190978"/>
            <a:ext cx="8229600" cy="581876"/>
          </a:xfrm>
        </p:spPr>
        <p:txBody>
          <a:bodyPr/>
          <a:lstStyle/>
          <a:p>
            <a:r>
              <a:rPr lang="en-US" dirty="0"/>
              <a:t>Half-circles, Layer 4, Aperture 8, 1mm in.</a:t>
            </a:r>
          </a:p>
        </p:txBody>
      </p:sp>
      <p:sp>
        <p:nvSpPr>
          <p:cNvPr id="6" name="TextBox 5"/>
          <p:cNvSpPr txBox="1"/>
          <p:nvPr/>
        </p:nvSpPr>
        <p:spPr>
          <a:xfrm>
            <a:off x="2253232" y="2102207"/>
            <a:ext cx="364202" cy="369332"/>
          </a:xfrm>
          <a:prstGeom prst="rect">
            <a:avLst/>
          </a:prstGeom>
          <a:noFill/>
        </p:spPr>
        <p:txBody>
          <a:bodyPr wrap="none" rtlCol="0">
            <a:spAutoFit/>
          </a:bodyPr>
          <a:lstStyle/>
          <a:p>
            <a:r>
              <a:rPr lang="en-US" dirty="0">
                <a:solidFill>
                  <a:schemeClr val="bg1"/>
                </a:solidFill>
              </a:rPr>
              <a:t>Q</a:t>
            </a:r>
          </a:p>
        </p:txBody>
      </p:sp>
      <p:sp>
        <p:nvSpPr>
          <p:cNvPr id="28" name="TextBox 27"/>
          <p:cNvSpPr txBox="1"/>
          <p:nvPr/>
        </p:nvSpPr>
        <p:spPr>
          <a:xfrm>
            <a:off x="5300496" y="2102207"/>
            <a:ext cx="338554" cy="369332"/>
          </a:xfrm>
          <a:prstGeom prst="rect">
            <a:avLst/>
          </a:prstGeom>
          <a:noFill/>
        </p:spPr>
        <p:txBody>
          <a:bodyPr wrap="none" rtlCol="0">
            <a:spAutoFit/>
          </a:bodyPr>
          <a:lstStyle/>
          <a:p>
            <a:r>
              <a:rPr lang="en-US" dirty="0">
                <a:solidFill>
                  <a:schemeClr val="bg1"/>
                </a:solidFill>
              </a:rPr>
              <a:t>P</a:t>
            </a:r>
          </a:p>
        </p:txBody>
      </p:sp>
      <p:sp>
        <p:nvSpPr>
          <p:cNvPr id="29" name="TextBox 28"/>
          <p:cNvSpPr txBox="1"/>
          <p:nvPr/>
        </p:nvSpPr>
        <p:spPr>
          <a:xfrm>
            <a:off x="8218142" y="2118122"/>
            <a:ext cx="351378" cy="369332"/>
          </a:xfrm>
          <a:prstGeom prst="rect">
            <a:avLst/>
          </a:prstGeom>
          <a:noFill/>
        </p:spPr>
        <p:txBody>
          <a:bodyPr wrap="none" rtlCol="0">
            <a:spAutoFit/>
          </a:bodyPr>
          <a:lstStyle/>
          <a:p>
            <a:r>
              <a:rPr lang="en-US" dirty="0">
                <a:solidFill>
                  <a:schemeClr val="bg1"/>
                </a:solidFill>
              </a:rPr>
              <a:t>N</a:t>
            </a:r>
          </a:p>
        </p:txBody>
      </p:sp>
      <p:sp>
        <p:nvSpPr>
          <p:cNvPr id="30" name="TextBox 29"/>
          <p:cNvSpPr txBox="1"/>
          <p:nvPr/>
        </p:nvSpPr>
        <p:spPr>
          <a:xfrm>
            <a:off x="2371452" y="3970494"/>
            <a:ext cx="377026" cy="369332"/>
          </a:xfrm>
          <a:prstGeom prst="rect">
            <a:avLst/>
          </a:prstGeom>
          <a:noFill/>
        </p:spPr>
        <p:txBody>
          <a:bodyPr wrap="none" rtlCol="0">
            <a:spAutoFit/>
          </a:bodyPr>
          <a:lstStyle/>
          <a:p>
            <a:r>
              <a:rPr lang="en-US" dirty="0">
                <a:solidFill>
                  <a:schemeClr val="bg1"/>
                </a:solidFill>
              </a:rPr>
              <a:t>M</a:t>
            </a:r>
          </a:p>
        </p:txBody>
      </p:sp>
      <p:sp>
        <p:nvSpPr>
          <p:cNvPr id="31" name="TextBox 30"/>
          <p:cNvSpPr txBox="1"/>
          <p:nvPr/>
        </p:nvSpPr>
        <p:spPr>
          <a:xfrm>
            <a:off x="5355254" y="4029581"/>
            <a:ext cx="312906" cy="369332"/>
          </a:xfrm>
          <a:prstGeom prst="rect">
            <a:avLst/>
          </a:prstGeom>
          <a:noFill/>
        </p:spPr>
        <p:txBody>
          <a:bodyPr wrap="none" rtlCol="0">
            <a:spAutoFit/>
          </a:bodyPr>
          <a:lstStyle/>
          <a:p>
            <a:r>
              <a:rPr lang="en-US" dirty="0">
                <a:solidFill>
                  <a:schemeClr val="bg1"/>
                </a:solidFill>
              </a:rPr>
              <a:t>L</a:t>
            </a:r>
          </a:p>
        </p:txBody>
      </p:sp>
      <p:sp>
        <p:nvSpPr>
          <p:cNvPr id="32" name="TextBox 31"/>
          <p:cNvSpPr txBox="1"/>
          <p:nvPr/>
        </p:nvSpPr>
        <p:spPr>
          <a:xfrm>
            <a:off x="8274971" y="4029581"/>
            <a:ext cx="338554" cy="369332"/>
          </a:xfrm>
          <a:prstGeom prst="rect">
            <a:avLst/>
          </a:prstGeom>
          <a:noFill/>
        </p:spPr>
        <p:txBody>
          <a:bodyPr wrap="none" rtlCol="0">
            <a:spAutoFit/>
          </a:bodyPr>
          <a:lstStyle/>
          <a:p>
            <a:r>
              <a:rPr lang="en-US" dirty="0">
                <a:solidFill>
                  <a:schemeClr val="bg1"/>
                </a:solidFill>
              </a:rPr>
              <a:t>K</a:t>
            </a:r>
          </a:p>
        </p:txBody>
      </p:sp>
      <p:sp>
        <p:nvSpPr>
          <p:cNvPr id="33" name="TextBox 32"/>
          <p:cNvSpPr txBox="1"/>
          <p:nvPr/>
        </p:nvSpPr>
        <p:spPr>
          <a:xfrm>
            <a:off x="2406869" y="5824342"/>
            <a:ext cx="300082" cy="369332"/>
          </a:xfrm>
          <a:prstGeom prst="rect">
            <a:avLst/>
          </a:prstGeom>
          <a:noFill/>
        </p:spPr>
        <p:txBody>
          <a:bodyPr wrap="none" rtlCol="0">
            <a:spAutoFit/>
          </a:bodyPr>
          <a:lstStyle/>
          <a:p>
            <a:r>
              <a:rPr lang="en-US" dirty="0">
                <a:solidFill>
                  <a:schemeClr val="bg1"/>
                </a:solidFill>
              </a:rPr>
              <a:t>J</a:t>
            </a:r>
          </a:p>
        </p:txBody>
      </p:sp>
      <p:sp>
        <p:nvSpPr>
          <p:cNvPr id="34" name="TextBox 33"/>
          <p:cNvSpPr txBox="1"/>
          <p:nvPr/>
        </p:nvSpPr>
        <p:spPr>
          <a:xfrm>
            <a:off x="5307011" y="5822526"/>
            <a:ext cx="351378" cy="369332"/>
          </a:xfrm>
          <a:prstGeom prst="rect">
            <a:avLst/>
          </a:prstGeom>
          <a:noFill/>
        </p:spPr>
        <p:txBody>
          <a:bodyPr wrap="none" rtlCol="0">
            <a:spAutoFit/>
          </a:bodyPr>
          <a:lstStyle/>
          <a:p>
            <a:r>
              <a:rPr lang="en-US" dirty="0">
                <a:solidFill>
                  <a:schemeClr val="bg1"/>
                </a:solidFill>
              </a:rPr>
              <a:t>H</a:t>
            </a:r>
          </a:p>
        </p:txBody>
      </p:sp>
      <p:sp>
        <p:nvSpPr>
          <p:cNvPr id="35" name="TextBox 34"/>
          <p:cNvSpPr txBox="1"/>
          <p:nvPr/>
        </p:nvSpPr>
        <p:spPr>
          <a:xfrm>
            <a:off x="8218142" y="5822526"/>
            <a:ext cx="364202" cy="369332"/>
          </a:xfrm>
          <a:prstGeom prst="rect">
            <a:avLst/>
          </a:prstGeom>
          <a:noFill/>
        </p:spPr>
        <p:txBody>
          <a:bodyPr wrap="none" rtlCol="0">
            <a:spAutoFit/>
          </a:bodyPr>
          <a:lstStyle/>
          <a:p>
            <a:r>
              <a:rPr lang="en-US" dirty="0">
                <a:solidFill>
                  <a:schemeClr val="bg1"/>
                </a:solidFill>
              </a:rPr>
              <a:t>G</a:t>
            </a:r>
          </a:p>
        </p:txBody>
      </p:sp>
      <p:sp>
        <p:nvSpPr>
          <p:cNvPr id="20" name="Title 2"/>
          <p:cNvSpPr txBox="1">
            <a:spLocks/>
          </p:cNvSpPr>
          <p:nvPr/>
        </p:nvSpPr>
        <p:spPr>
          <a:xfrm>
            <a:off x="747285" y="204059"/>
            <a:ext cx="8229600" cy="1143000"/>
          </a:xfrm>
          <a:prstGeom prst="rect">
            <a:avLst/>
          </a:prstGeom>
        </p:spPr>
        <p:txBody>
          <a:bodyPr vert="horz" lIns="91433" tIns="45717" rIns="91433" bIns="45717"/>
          <a:lstStyle>
            <a:lvl1pPr algn="l" defTabSz="457164" rtl="0" eaLnBrk="1" latinLnBrk="0" hangingPunct="1">
              <a:spcBef>
                <a:spcPct val="0"/>
              </a:spcBef>
              <a:buNone/>
              <a:defRPr sz="2400" b="1" kern="1200">
                <a:solidFill>
                  <a:schemeClr val="tx1"/>
                </a:solidFill>
                <a:latin typeface="+mj-lt"/>
                <a:ea typeface="+mj-ea"/>
                <a:cs typeface="+mj-cs"/>
              </a:defRPr>
            </a:lvl1pPr>
          </a:lstStyle>
          <a:p>
            <a:r>
              <a:rPr lang="en-US" sz="3200" dirty="0"/>
              <a:t>ZYGO imaging verifies shape and depth of each half-circle profile.</a:t>
            </a:r>
            <a:endParaRPr lang="en-US" sz="3200"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1875"/>
            <a:ext cx="9144000" cy="4879983"/>
          </a:xfrm>
          <a:prstGeom prst="rect">
            <a:avLst/>
          </a:prstGeom>
        </p:spPr>
      </p:pic>
    </p:spTree>
    <p:extLst>
      <p:ext uri="{BB962C8B-B14F-4D97-AF65-F5344CB8AC3E}">
        <p14:creationId xmlns:p14="http://schemas.microsoft.com/office/powerpoint/2010/main" val="333323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B614C-1CD3-004C-8E16-3BAA31BD3231}"/>
              </a:ext>
            </a:extLst>
          </p:cNvPr>
          <p:cNvSpPr txBox="1"/>
          <p:nvPr/>
        </p:nvSpPr>
        <p:spPr>
          <a:xfrm>
            <a:off x="635876" y="3821071"/>
            <a:ext cx="8508124" cy="2677656"/>
          </a:xfrm>
          <a:prstGeom prst="rect">
            <a:avLst/>
          </a:prstGeom>
          <a:noFill/>
        </p:spPr>
        <p:txBody>
          <a:bodyPr wrap="square" rtlCol="0">
            <a:spAutoFit/>
          </a:bodyPr>
          <a:lstStyle/>
          <a:p>
            <a:r>
              <a:rPr lang="en-US" sz="2800" dirty="0"/>
              <a:t>1. Builds a forward model based on the aperture </a:t>
            </a:r>
          </a:p>
          <a:p>
            <a:r>
              <a:rPr lang="en-US" sz="2800" dirty="0"/>
              <a:t>function of the shape of the aperture.</a:t>
            </a:r>
          </a:p>
          <a:p>
            <a:endParaRPr lang="en-US" sz="2800" dirty="0"/>
          </a:p>
          <a:p>
            <a:r>
              <a:rPr lang="en-US" sz="2800" dirty="0"/>
              <a:t>2. Post-processes the data from the analysis</a:t>
            </a:r>
          </a:p>
          <a:p>
            <a:r>
              <a:rPr lang="en-US" sz="2800" dirty="0"/>
              <a:t> routine to determine what the actual image is.</a:t>
            </a:r>
          </a:p>
          <a:p>
            <a:endParaRPr lang="en-US" sz="2800" dirty="0"/>
          </a:p>
        </p:txBody>
      </p:sp>
      <p:sp>
        <p:nvSpPr>
          <p:cNvPr id="10" name="Title 2">
            <a:extLst>
              <a:ext uri="{FF2B5EF4-FFF2-40B4-BE49-F238E27FC236}">
                <a16:creationId xmlns:a16="http://schemas.microsoft.com/office/drawing/2014/main" id="{467DA3BD-CD38-124B-B30A-996A72BAA55E}"/>
              </a:ext>
            </a:extLst>
          </p:cNvPr>
          <p:cNvSpPr txBox="1">
            <a:spLocks/>
          </p:cNvSpPr>
          <p:nvPr/>
        </p:nvSpPr>
        <p:spPr>
          <a:xfrm>
            <a:off x="457200" y="1620716"/>
            <a:ext cx="8229600" cy="1705109"/>
          </a:xfrm>
          <a:prstGeom prst="rect">
            <a:avLst/>
          </a:prstGeom>
        </p:spPr>
        <p:txBody>
          <a:bodyPr vert="horz" lIns="91433" tIns="45717" rIns="91433" bIns="45717"/>
          <a:lstStyle>
            <a:lvl1pPr algn="l" defTabSz="457164" rtl="0" eaLnBrk="1" latinLnBrk="0" hangingPunct="1">
              <a:spcBef>
                <a:spcPct val="0"/>
              </a:spcBef>
              <a:buNone/>
              <a:defRPr sz="2400" b="1" kern="1200">
                <a:solidFill>
                  <a:schemeClr val="tx1"/>
                </a:solidFill>
                <a:latin typeface="+mj-lt"/>
                <a:ea typeface="+mj-ea"/>
                <a:cs typeface="+mj-cs"/>
              </a:defRPr>
            </a:lvl1pPr>
          </a:lstStyle>
          <a:p>
            <a:pPr marL="457200" indent="-457200">
              <a:buFont typeface="Wingdings" pitchFamily="2" charset="2"/>
              <a:buChar char="v"/>
            </a:pPr>
            <a:r>
              <a:rPr lang="en-US" sz="2800" dirty="0"/>
              <a:t>X,Y,Z data in the form of a .csv file is output from each measurement technique.</a:t>
            </a:r>
          </a:p>
        </p:txBody>
      </p:sp>
      <p:sp>
        <p:nvSpPr>
          <p:cNvPr id="11" name="Title 2">
            <a:extLst>
              <a:ext uri="{FF2B5EF4-FFF2-40B4-BE49-F238E27FC236}">
                <a16:creationId xmlns:a16="http://schemas.microsoft.com/office/drawing/2014/main" id="{D14C27A8-149D-3F4B-B5C8-4E8630E6BCF4}"/>
              </a:ext>
            </a:extLst>
          </p:cNvPr>
          <p:cNvSpPr txBox="1">
            <a:spLocks/>
          </p:cNvSpPr>
          <p:nvPr/>
        </p:nvSpPr>
        <p:spPr>
          <a:xfrm>
            <a:off x="589944" y="2473271"/>
            <a:ext cx="8229600" cy="1242561"/>
          </a:xfrm>
          <a:prstGeom prst="rect">
            <a:avLst/>
          </a:prstGeom>
        </p:spPr>
        <p:txBody>
          <a:bodyPr vert="horz" lIns="91433" tIns="45717" rIns="91433" bIns="45717"/>
          <a:lstStyle>
            <a:lvl1pPr algn="l" defTabSz="457164" rtl="0" eaLnBrk="1" latinLnBrk="0" hangingPunct="1">
              <a:spcBef>
                <a:spcPct val="0"/>
              </a:spcBef>
              <a:buNone/>
              <a:defRPr sz="2400" b="1" kern="1200">
                <a:solidFill>
                  <a:schemeClr val="tx1"/>
                </a:solidFill>
                <a:latin typeface="+mj-lt"/>
                <a:ea typeface="+mj-ea"/>
                <a:cs typeface="+mj-cs"/>
              </a:defRPr>
            </a:lvl1pPr>
          </a:lstStyle>
          <a:p>
            <a:endParaRPr lang="en-US" sz="3200" dirty="0"/>
          </a:p>
        </p:txBody>
      </p:sp>
      <p:sp>
        <p:nvSpPr>
          <p:cNvPr id="12" name="Title 2">
            <a:extLst>
              <a:ext uri="{FF2B5EF4-FFF2-40B4-BE49-F238E27FC236}">
                <a16:creationId xmlns:a16="http://schemas.microsoft.com/office/drawing/2014/main" id="{CDB03047-3B06-0F43-9865-444F4D42C6FC}"/>
              </a:ext>
            </a:extLst>
          </p:cNvPr>
          <p:cNvSpPr txBox="1">
            <a:spLocks/>
          </p:cNvSpPr>
          <p:nvPr/>
        </p:nvSpPr>
        <p:spPr>
          <a:xfrm>
            <a:off x="457200" y="3094551"/>
            <a:ext cx="8229600" cy="913960"/>
          </a:xfrm>
          <a:prstGeom prst="rect">
            <a:avLst/>
          </a:prstGeom>
        </p:spPr>
        <p:txBody>
          <a:bodyPr vert="horz" lIns="91433" tIns="45717" rIns="91433" bIns="45717"/>
          <a:lstStyle>
            <a:lvl1pPr algn="l" defTabSz="457164" rtl="0" eaLnBrk="1" latinLnBrk="0" hangingPunct="1">
              <a:spcBef>
                <a:spcPct val="0"/>
              </a:spcBef>
              <a:buNone/>
              <a:defRPr sz="2400" b="1" kern="1200">
                <a:solidFill>
                  <a:schemeClr val="tx1"/>
                </a:solidFill>
                <a:latin typeface="+mj-lt"/>
                <a:ea typeface="+mj-ea"/>
                <a:cs typeface="+mj-cs"/>
              </a:defRPr>
            </a:lvl1pPr>
          </a:lstStyle>
          <a:p>
            <a:pPr marL="457200" indent="-457200">
              <a:buFont typeface="Wingdings" pitchFamily="2" charset="2"/>
              <a:buChar char="v"/>
            </a:pPr>
            <a:r>
              <a:rPr lang="en-US" sz="2800" dirty="0"/>
              <a:t>Data is sent to the analyst who:</a:t>
            </a:r>
          </a:p>
        </p:txBody>
      </p:sp>
      <p:sp>
        <p:nvSpPr>
          <p:cNvPr id="13" name="Title 2">
            <a:extLst>
              <a:ext uri="{FF2B5EF4-FFF2-40B4-BE49-F238E27FC236}">
                <a16:creationId xmlns:a16="http://schemas.microsoft.com/office/drawing/2014/main" id="{95201DE7-F6A3-3347-8A4C-DA43EA589D41}"/>
              </a:ext>
            </a:extLst>
          </p:cNvPr>
          <p:cNvSpPr txBox="1">
            <a:spLocks/>
          </p:cNvSpPr>
          <p:nvPr/>
        </p:nvSpPr>
        <p:spPr>
          <a:xfrm>
            <a:off x="457200" y="254035"/>
            <a:ext cx="8229600" cy="559174"/>
          </a:xfrm>
          <a:prstGeom prst="rect">
            <a:avLst/>
          </a:prstGeom>
        </p:spPr>
        <p:txBody>
          <a:bodyPr vert="horz" lIns="91433" tIns="45717" rIns="91433" bIns="45717"/>
          <a:lstStyle>
            <a:lvl1pPr algn="l" defTabSz="457164" rtl="0" eaLnBrk="1" latinLnBrk="0" hangingPunct="1">
              <a:spcBef>
                <a:spcPct val="0"/>
              </a:spcBef>
              <a:buNone/>
              <a:defRPr sz="2400" b="1" kern="1200">
                <a:solidFill>
                  <a:schemeClr val="tx1"/>
                </a:solidFill>
                <a:latin typeface="+mj-lt"/>
                <a:ea typeface="+mj-ea"/>
                <a:cs typeface="+mj-cs"/>
              </a:defRPr>
            </a:lvl1pPr>
          </a:lstStyle>
          <a:p>
            <a:r>
              <a:rPr lang="en-US" sz="2800" dirty="0"/>
              <a:t>The data from the four images is synthesized into one model.</a:t>
            </a:r>
          </a:p>
        </p:txBody>
      </p:sp>
    </p:spTree>
    <p:extLst>
      <p:ext uri="{BB962C8B-B14F-4D97-AF65-F5344CB8AC3E}">
        <p14:creationId xmlns:p14="http://schemas.microsoft.com/office/powerpoint/2010/main" val="185741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1" y="642532"/>
            <a:ext cx="8848724" cy="5324535"/>
          </a:xfrm>
          <a:prstGeom prst="rect">
            <a:avLst/>
          </a:prstGeom>
          <a:noFill/>
        </p:spPr>
        <p:txBody>
          <a:bodyPr wrap="square" rtlCol="0">
            <a:spAutoFit/>
          </a:bodyPr>
          <a:lstStyle/>
          <a:p>
            <a:pPr algn="ctr"/>
            <a:r>
              <a:rPr lang="en-US" sz="4000" b="1" u="sng" dirty="0"/>
              <a:t>Summary</a:t>
            </a:r>
          </a:p>
          <a:p>
            <a:endParaRPr lang="en-US" sz="2000" b="1" dirty="0"/>
          </a:p>
          <a:p>
            <a:r>
              <a:rPr lang="en-US" sz="2000" b="1" dirty="0"/>
              <a:t>1. Pinhole arrays are evolving to be more complex.</a:t>
            </a:r>
          </a:p>
          <a:p>
            <a:pPr marL="800064" lvl="1" indent="-342900">
              <a:buFont typeface="Wingdings" panose="05000000000000000000" pitchFamily="2" charset="2"/>
              <a:buChar char="Ø"/>
            </a:pPr>
            <a:r>
              <a:rPr lang="en-US" sz="2000" b="1" dirty="0"/>
              <a:t>More lines of site</a:t>
            </a:r>
          </a:p>
          <a:p>
            <a:pPr marL="800064" lvl="1" indent="-342900">
              <a:buFont typeface="Wingdings" panose="05000000000000000000" pitchFamily="2" charset="2"/>
              <a:buChar char="Ø"/>
            </a:pPr>
            <a:r>
              <a:rPr lang="en-US" sz="2000" b="1" dirty="0"/>
              <a:t>More precise shapes</a:t>
            </a:r>
          </a:p>
          <a:p>
            <a:pPr marL="800064" lvl="1" indent="-342900">
              <a:buFont typeface="Wingdings" panose="05000000000000000000" pitchFamily="2" charset="2"/>
              <a:buChar char="Ø"/>
            </a:pPr>
            <a:r>
              <a:rPr lang="en-US" sz="2000" b="1" dirty="0"/>
              <a:t>More apertures</a:t>
            </a:r>
          </a:p>
          <a:p>
            <a:pPr lvl="1"/>
            <a:endParaRPr lang="en-US" sz="2000" b="1" dirty="0"/>
          </a:p>
          <a:p>
            <a:r>
              <a:rPr lang="en-US" sz="2000" b="1" dirty="0"/>
              <a:t>2. Plausible neutron, gamma and x-ray image reconstruction requires </a:t>
            </a:r>
          </a:p>
          <a:p>
            <a:r>
              <a:rPr lang="en-US" sz="2000" b="1" dirty="0"/>
              <a:t>accurate pinhole array metrology.</a:t>
            </a:r>
          </a:p>
          <a:p>
            <a:endParaRPr lang="en-US" sz="2000" b="1" dirty="0"/>
          </a:p>
          <a:p>
            <a:r>
              <a:rPr lang="en-US" sz="2000" b="1" dirty="0"/>
              <a:t>3. We developed a new metrology protocol by using 4 </a:t>
            </a:r>
          </a:p>
          <a:p>
            <a:r>
              <a:rPr lang="en-US" sz="2000" b="1" dirty="0"/>
              <a:t>different instruments to characterize the pinhole array.</a:t>
            </a:r>
          </a:p>
          <a:p>
            <a:endParaRPr lang="en-US" sz="2000" b="1" dirty="0"/>
          </a:p>
          <a:p>
            <a:r>
              <a:rPr lang="en-US" sz="2000" b="1" dirty="0"/>
              <a:t>4. </a:t>
            </a:r>
            <a:r>
              <a:rPr lang="en-US" sz="2000" b="1" u="sng" dirty="0">
                <a:solidFill>
                  <a:srgbClr val="0C20F5"/>
                </a:solidFill>
              </a:rPr>
              <a:t>“ACCURATE METROLOGY IS OF PARAMOUNT IMPORTANCE </a:t>
            </a:r>
          </a:p>
          <a:p>
            <a:r>
              <a:rPr lang="en-US" sz="2000" b="1" u="sng" dirty="0">
                <a:solidFill>
                  <a:srgbClr val="0C20F5"/>
                </a:solidFill>
              </a:rPr>
              <a:t>TO RELIABLY RECONSTRUCT THE DATA IMAGES”.</a:t>
            </a:r>
          </a:p>
          <a:p>
            <a:r>
              <a:rPr lang="en-US" sz="2000" b="1" u="sng" dirty="0">
                <a:solidFill>
                  <a:srgbClr val="0C20F5"/>
                </a:solidFill>
              </a:rPr>
              <a:t>Petr Volegov</a:t>
            </a:r>
            <a:endParaRPr lang="en-US" sz="2000" u="sng" dirty="0">
              <a:solidFill>
                <a:srgbClr val="0C20F5"/>
              </a:solidFill>
            </a:endParaRPr>
          </a:p>
        </p:txBody>
      </p:sp>
    </p:spTree>
    <p:extLst>
      <p:ext uri="{BB962C8B-B14F-4D97-AF65-F5344CB8AC3E}">
        <p14:creationId xmlns:p14="http://schemas.microsoft.com/office/powerpoint/2010/main" val="216798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1" y="642532"/>
            <a:ext cx="8848724" cy="5324535"/>
          </a:xfrm>
          <a:prstGeom prst="rect">
            <a:avLst/>
          </a:prstGeom>
          <a:noFill/>
        </p:spPr>
        <p:txBody>
          <a:bodyPr wrap="square" rtlCol="0">
            <a:spAutoFit/>
          </a:bodyPr>
          <a:lstStyle/>
          <a:p>
            <a:pPr algn="ctr"/>
            <a:r>
              <a:rPr lang="en-US" sz="4000" b="1" u="sng" dirty="0"/>
              <a:t>Summary</a:t>
            </a:r>
          </a:p>
          <a:p>
            <a:endParaRPr lang="en-US" sz="2000" b="1" dirty="0"/>
          </a:p>
          <a:p>
            <a:r>
              <a:rPr lang="en-US" sz="2000" b="1" dirty="0"/>
              <a:t>1. Pinhole arrays are evolving to be more complex.</a:t>
            </a:r>
          </a:p>
          <a:p>
            <a:pPr marL="800064" lvl="1" indent="-342900">
              <a:buFont typeface="Wingdings" panose="05000000000000000000" pitchFamily="2" charset="2"/>
              <a:buChar char="Ø"/>
            </a:pPr>
            <a:r>
              <a:rPr lang="en-US" sz="2000" b="1" dirty="0"/>
              <a:t>More lines of site</a:t>
            </a:r>
          </a:p>
          <a:p>
            <a:pPr marL="800064" lvl="1" indent="-342900">
              <a:buFont typeface="Wingdings" panose="05000000000000000000" pitchFamily="2" charset="2"/>
              <a:buChar char="Ø"/>
            </a:pPr>
            <a:r>
              <a:rPr lang="en-US" sz="2000" b="1" dirty="0"/>
              <a:t>More precise shapes</a:t>
            </a:r>
          </a:p>
          <a:p>
            <a:pPr marL="800064" lvl="1" indent="-342900">
              <a:buFont typeface="Wingdings" panose="05000000000000000000" pitchFamily="2" charset="2"/>
              <a:buChar char="Ø"/>
            </a:pPr>
            <a:r>
              <a:rPr lang="en-US" sz="2000" b="1" dirty="0"/>
              <a:t>More apertures</a:t>
            </a:r>
          </a:p>
          <a:p>
            <a:pPr lvl="1"/>
            <a:endParaRPr lang="en-US" sz="2000" b="1" dirty="0"/>
          </a:p>
          <a:p>
            <a:r>
              <a:rPr lang="en-US" sz="2000" b="1" dirty="0"/>
              <a:t>2. Plausible neutron, gamma and x-ray image reconstruction requires </a:t>
            </a:r>
          </a:p>
          <a:p>
            <a:r>
              <a:rPr lang="en-US" sz="2000" b="1" dirty="0"/>
              <a:t>accurate pinhole array metrology.</a:t>
            </a:r>
          </a:p>
          <a:p>
            <a:endParaRPr lang="en-US" sz="2000" b="1" dirty="0"/>
          </a:p>
          <a:p>
            <a:r>
              <a:rPr lang="en-US" sz="2000" b="1" dirty="0"/>
              <a:t>3. We developed a new metrology protocol by using 4 </a:t>
            </a:r>
          </a:p>
          <a:p>
            <a:r>
              <a:rPr lang="en-US" sz="2000" b="1" dirty="0"/>
              <a:t>different instruments to characterize the pinhole array.</a:t>
            </a:r>
          </a:p>
          <a:p>
            <a:endParaRPr lang="en-US" sz="2000" b="1" dirty="0"/>
          </a:p>
          <a:p>
            <a:r>
              <a:rPr lang="en-US" sz="2000" b="1" dirty="0"/>
              <a:t>4. </a:t>
            </a:r>
            <a:r>
              <a:rPr lang="en-US" sz="2000" b="1" u="sng" dirty="0">
                <a:solidFill>
                  <a:srgbClr val="0C20F5"/>
                </a:solidFill>
              </a:rPr>
              <a:t>“ACCURATE METROLOGY IS OF PARAMOUNT IMPORTANCE </a:t>
            </a:r>
          </a:p>
          <a:p>
            <a:r>
              <a:rPr lang="en-US" sz="2000" b="1" u="sng" dirty="0">
                <a:solidFill>
                  <a:srgbClr val="0C20F5"/>
                </a:solidFill>
              </a:rPr>
              <a:t>TO RELIABLY RECONSTRUCT THE DATA IMAGES”.</a:t>
            </a:r>
          </a:p>
          <a:p>
            <a:r>
              <a:rPr lang="en-US" sz="2000" b="1" u="sng" dirty="0">
                <a:solidFill>
                  <a:srgbClr val="0C20F5"/>
                </a:solidFill>
              </a:rPr>
              <a:t>Petr Volegov</a:t>
            </a:r>
            <a:endParaRPr lang="en-US" sz="2000" u="sng" dirty="0">
              <a:solidFill>
                <a:srgbClr val="0C20F5"/>
              </a:solidFill>
            </a:endParaRPr>
          </a:p>
        </p:txBody>
      </p:sp>
    </p:spTree>
    <p:extLst>
      <p:ext uri="{BB962C8B-B14F-4D97-AF65-F5344CB8AC3E}">
        <p14:creationId xmlns:p14="http://schemas.microsoft.com/office/powerpoint/2010/main" val="148427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076" y="275167"/>
            <a:ext cx="8485724" cy="1143000"/>
          </a:xfrm>
        </p:spPr>
        <p:txBody>
          <a:bodyPr/>
          <a:lstStyle/>
          <a:p>
            <a:r>
              <a:rPr lang="en-US" sz="2800" dirty="0"/>
              <a:t>The neutron imaging team is large and spans both LANL and LLNL.</a:t>
            </a:r>
            <a:endParaRPr lang="en-US" sz="2800" dirty="0">
              <a:solidFill>
                <a:srgbClr val="0C20F5"/>
              </a:solidFill>
            </a:endParaRPr>
          </a:p>
        </p:txBody>
      </p:sp>
      <p:sp>
        <p:nvSpPr>
          <p:cNvPr id="3" name="TextBox 2">
            <a:extLst>
              <a:ext uri="{FF2B5EF4-FFF2-40B4-BE49-F238E27FC236}">
                <a16:creationId xmlns:a16="http://schemas.microsoft.com/office/drawing/2014/main" id="{6FCF2890-A902-5247-A19F-69A8E798AE2D}"/>
              </a:ext>
            </a:extLst>
          </p:cNvPr>
          <p:cNvSpPr txBox="1"/>
          <p:nvPr/>
        </p:nvSpPr>
        <p:spPr>
          <a:xfrm>
            <a:off x="285902" y="1680681"/>
            <a:ext cx="4829977" cy="4524315"/>
          </a:xfrm>
          <a:prstGeom prst="rect">
            <a:avLst/>
          </a:prstGeom>
          <a:noFill/>
        </p:spPr>
        <p:txBody>
          <a:bodyPr wrap="none" rtlCol="0">
            <a:spAutoFit/>
          </a:bodyPr>
          <a:lstStyle/>
          <a:p>
            <a:pPr algn="ctr"/>
            <a:r>
              <a:rPr lang="en-US" sz="3200" b="1" u="sng" dirty="0">
                <a:solidFill>
                  <a:srgbClr val="0C20F5"/>
                </a:solidFill>
              </a:rPr>
              <a:t>LANL</a:t>
            </a:r>
            <a:endParaRPr lang="en-US" sz="3200" dirty="0"/>
          </a:p>
          <a:p>
            <a:pPr algn="ctr"/>
            <a:r>
              <a:rPr lang="en-US" sz="3200" dirty="0"/>
              <a:t>Valerie </a:t>
            </a:r>
            <a:r>
              <a:rPr lang="en-US" sz="3200" dirty="0" err="1"/>
              <a:t>Fatherley</a:t>
            </a:r>
            <a:endParaRPr lang="en-US" sz="3200" dirty="0"/>
          </a:p>
          <a:p>
            <a:pPr algn="ctr"/>
            <a:r>
              <a:rPr lang="en-US" sz="3200" dirty="0"/>
              <a:t>Verena </a:t>
            </a:r>
            <a:r>
              <a:rPr lang="en-US" sz="3200" dirty="0" err="1"/>
              <a:t>Geppert-Kleinrath</a:t>
            </a:r>
            <a:endParaRPr lang="en-US" sz="3200" dirty="0"/>
          </a:p>
          <a:p>
            <a:pPr algn="ctr"/>
            <a:r>
              <a:rPr lang="en-US" sz="3200" dirty="0"/>
              <a:t>Justin Jorgenson</a:t>
            </a:r>
          </a:p>
          <a:p>
            <a:pPr algn="ctr"/>
            <a:r>
              <a:rPr lang="en-US" sz="3200" dirty="0"/>
              <a:t>John Martinez</a:t>
            </a:r>
          </a:p>
          <a:p>
            <a:pPr algn="ctr"/>
            <a:r>
              <a:rPr lang="en-US" sz="3200" dirty="0"/>
              <a:t>Derek Schmidt</a:t>
            </a:r>
          </a:p>
          <a:p>
            <a:pPr algn="ctr"/>
            <a:r>
              <a:rPr lang="en-US" sz="3200" dirty="0"/>
              <a:t>Michael Springstead</a:t>
            </a:r>
          </a:p>
          <a:p>
            <a:pPr algn="ctr"/>
            <a:r>
              <a:rPr lang="en-US" sz="3200" dirty="0"/>
              <a:t>Petr </a:t>
            </a:r>
            <a:r>
              <a:rPr lang="en-US" sz="3200" dirty="0" err="1"/>
              <a:t>Volegov</a:t>
            </a:r>
            <a:endParaRPr lang="en-US" sz="3200" dirty="0"/>
          </a:p>
          <a:p>
            <a:pPr algn="ctr"/>
            <a:r>
              <a:rPr lang="en-US" sz="3200" dirty="0"/>
              <a:t>Carl Wilde</a:t>
            </a:r>
          </a:p>
        </p:txBody>
      </p:sp>
      <p:sp>
        <p:nvSpPr>
          <p:cNvPr id="6" name="TextBox 5">
            <a:extLst>
              <a:ext uri="{FF2B5EF4-FFF2-40B4-BE49-F238E27FC236}">
                <a16:creationId xmlns:a16="http://schemas.microsoft.com/office/drawing/2014/main" id="{FD098246-0BB6-2540-BAE3-27B971B7A8E9}"/>
              </a:ext>
            </a:extLst>
          </p:cNvPr>
          <p:cNvSpPr txBox="1"/>
          <p:nvPr/>
        </p:nvSpPr>
        <p:spPr>
          <a:xfrm>
            <a:off x="5519458" y="1359226"/>
            <a:ext cx="3167342" cy="2616101"/>
          </a:xfrm>
          <a:prstGeom prst="rect">
            <a:avLst/>
          </a:prstGeom>
          <a:noFill/>
        </p:spPr>
        <p:txBody>
          <a:bodyPr wrap="none" rtlCol="0">
            <a:spAutoFit/>
          </a:bodyPr>
          <a:lstStyle/>
          <a:p>
            <a:pPr algn="ctr"/>
            <a:endParaRPr lang="en-US" dirty="0"/>
          </a:p>
          <a:p>
            <a:pPr algn="ctr"/>
            <a:r>
              <a:rPr lang="en-US" sz="3200" b="1" u="sng" dirty="0">
                <a:solidFill>
                  <a:srgbClr val="0C20F5"/>
                </a:solidFill>
              </a:rPr>
              <a:t>LLNL</a:t>
            </a:r>
            <a:endParaRPr lang="en-US" sz="3200" dirty="0"/>
          </a:p>
          <a:p>
            <a:pPr algn="ctr"/>
            <a:r>
              <a:rPr lang="en-US" sz="3200" dirty="0"/>
              <a:t>David Fittinghoff</a:t>
            </a:r>
          </a:p>
          <a:p>
            <a:pPr algn="ctr"/>
            <a:r>
              <a:rPr lang="en-US" sz="3200" dirty="0"/>
              <a:t>Robin Hibbard</a:t>
            </a:r>
          </a:p>
          <a:p>
            <a:pPr algn="ctr"/>
            <a:r>
              <a:rPr lang="en-US" sz="3200" dirty="0"/>
              <a:t>Cory Waltz</a:t>
            </a:r>
          </a:p>
          <a:p>
            <a:endParaRPr lang="en-US" dirty="0"/>
          </a:p>
        </p:txBody>
      </p:sp>
    </p:spTree>
    <p:extLst>
      <p:ext uri="{BB962C8B-B14F-4D97-AF65-F5344CB8AC3E}">
        <p14:creationId xmlns:p14="http://schemas.microsoft.com/office/powerpoint/2010/main" val="231906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786CE0-5E8F-EC48-BCA4-A835679A18DC}"/>
              </a:ext>
            </a:extLst>
          </p:cNvPr>
          <p:cNvSpPr txBox="1"/>
          <p:nvPr/>
        </p:nvSpPr>
        <p:spPr>
          <a:xfrm>
            <a:off x="434489" y="2449049"/>
            <a:ext cx="8278741" cy="3970318"/>
          </a:xfrm>
          <a:prstGeom prst="rect">
            <a:avLst/>
          </a:prstGeom>
          <a:noFill/>
          <a:ln>
            <a:solidFill>
              <a:schemeClr val="accent1">
                <a:shade val="95000"/>
                <a:satMod val="105000"/>
              </a:schemeClr>
            </a:solidFill>
          </a:ln>
        </p:spPr>
        <p:txBody>
          <a:bodyPr wrap="none" rtlCol="0">
            <a:spAutoFit/>
          </a:bodyPr>
          <a:lstStyle/>
          <a:p>
            <a:pPr marL="285750" indent="-285750">
              <a:buFont typeface="Wingdings" pitchFamily="2" charset="2"/>
              <a:buChar char="Ø"/>
            </a:pPr>
            <a:r>
              <a:rPr lang="en-US" sz="2800" dirty="0"/>
              <a:t>The size of the fuel tells us the </a:t>
            </a:r>
          </a:p>
          <a:p>
            <a:pPr lvl="1"/>
            <a:r>
              <a:rPr lang="en-US" sz="2800" dirty="0"/>
              <a:t>internal energy of the fuel.</a:t>
            </a:r>
          </a:p>
          <a:p>
            <a:pPr lvl="1"/>
            <a:endParaRPr lang="en-US" sz="2800" dirty="0"/>
          </a:p>
          <a:p>
            <a:pPr marL="285750" indent="-285750">
              <a:buFont typeface="Wingdings" pitchFamily="2" charset="2"/>
              <a:buChar char="Ø"/>
            </a:pPr>
            <a:r>
              <a:rPr lang="en-US" sz="2800" dirty="0"/>
              <a:t>The shape of the fuel is efficiency.</a:t>
            </a:r>
          </a:p>
          <a:p>
            <a:pPr marL="742914" lvl="1" indent="-285750">
              <a:buFont typeface="Wingdings" pitchFamily="2" charset="2"/>
              <a:buChar char="Ø"/>
            </a:pPr>
            <a:r>
              <a:rPr lang="en-US" sz="2800" dirty="0"/>
              <a:t>Rounder is more efficient, less wasted energy.</a:t>
            </a:r>
          </a:p>
          <a:p>
            <a:pPr lvl="1"/>
            <a:endParaRPr lang="en-US" sz="2800" dirty="0"/>
          </a:p>
          <a:p>
            <a:pPr marL="285750" indent="-285750">
              <a:buFont typeface="Wingdings" pitchFamily="2" charset="2"/>
              <a:buChar char="Ø"/>
            </a:pPr>
            <a:r>
              <a:rPr lang="en-US" sz="2800" dirty="0"/>
              <a:t>The gamma image is the state of the ablator.</a:t>
            </a:r>
          </a:p>
          <a:p>
            <a:pPr marL="285750" indent="-285750">
              <a:buFont typeface="Wingdings" pitchFamily="2" charset="2"/>
              <a:buChar char="Ø"/>
            </a:pPr>
            <a:endParaRPr lang="en-US" sz="2800" dirty="0"/>
          </a:p>
          <a:p>
            <a:pPr marL="285750" indent="-285750">
              <a:buFont typeface="Wingdings" pitchFamily="2" charset="2"/>
              <a:buChar char="Ø"/>
            </a:pPr>
            <a:r>
              <a:rPr lang="en-US" sz="2800" dirty="0"/>
              <a:t>The x-ray image is more of a temperature image.</a:t>
            </a:r>
          </a:p>
        </p:txBody>
      </p:sp>
      <p:sp>
        <p:nvSpPr>
          <p:cNvPr id="6" name="TextBox 5">
            <a:extLst>
              <a:ext uri="{FF2B5EF4-FFF2-40B4-BE49-F238E27FC236}">
                <a16:creationId xmlns:a16="http://schemas.microsoft.com/office/drawing/2014/main" id="{8F691C13-5F20-074E-8CAC-9C3003ED42B0}"/>
              </a:ext>
            </a:extLst>
          </p:cNvPr>
          <p:cNvSpPr txBox="1"/>
          <p:nvPr/>
        </p:nvSpPr>
        <p:spPr>
          <a:xfrm>
            <a:off x="434489" y="589589"/>
            <a:ext cx="8355172" cy="954107"/>
          </a:xfrm>
          <a:prstGeom prst="rect">
            <a:avLst/>
          </a:prstGeom>
          <a:noFill/>
        </p:spPr>
        <p:txBody>
          <a:bodyPr wrap="none" rtlCol="0">
            <a:spAutoFit/>
          </a:bodyPr>
          <a:lstStyle/>
          <a:p>
            <a:r>
              <a:rPr lang="en-US" sz="2800" b="1" dirty="0"/>
              <a:t>3D neutron imaging gives many measurements </a:t>
            </a:r>
          </a:p>
          <a:p>
            <a:r>
              <a:rPr lang="en-US" sz="2800" b="1" dirty="0"/>
              <a:t>that help us understand ICF implosions</a:t>
            </a:r>
            <a:r>
              <a:rPr lang="en-US" sz="2400" b="1" dirty="0"/>
              <a:t>.</a:t>
            </a:r>
          </a:p>
        </p:txBody>
      </p:sp>
      <p:pic>
        <p:nvPicPr>
          <p:cNvPr id="2" name="Picture 1"/>
          <p:cNvPicPr>
            <a:picLocks noChangeAspect="1"/>
          </p:cNvPicPr>
          <p:nvPr/>
        </p:nvPicPr>
        <p:blipFill>
          <a:blip r:embed="rId3"/>
          <a:stretch>
            <a:fillRect/>
          </a:stretch>
        </p:blipFill>
        <p:spPr>
          <a:xfrm>
            <a:off x="6366067" y="1469232"/>
            <a:ext cx="2347163" cy="2213040"/>
          </a:xfrm>
          <a:prstGeom prst="rect">
            <a:avLst/>
          </a:prstGeom>
        </p:spPr>
      </p:pic>
    </p:spTree>
    <p:extLst>
      <p:ext uri="{BB962C8B-B14F-4D97-AF65-F5344CB8AC3E}">
        <p14:creationId xmlns:p14="http://schemas.microsoft.com/office/powerpoint/2010/main" val="11140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15712" y="1340168"/>
            <a:ext cx="7032694" cy="3170099"/>
          </a:xfrm>
          <a:prstGeom prst="rect">
            <a:avLst/>
          </a:prstGeom>
          <a:noFill/>
        </p:spPr>
        <p:txBody>
          <a:bodyPr wrap="none" rtlCol="0">
            <a:spAutoFit/>
          </a:bodyPr>
          <a:lstStyle/>
          <a:p>
            <a:r>
              <a:rPr lang="en-US" sz="2800" b="1" dirty="0"/>
              <a:t>The goal of the neutron imaging pinhole</a:t>
            </a:r>
          </a:p>
          <a:p>
            <a:r>
              <a:rPr lang="en-US" sz="2800" b="1" dirty="0"/>
              <a:t>metrology project is to:</a:t>
            </a:r>
          </a:p>
          <a:p>
            <a:endParaRPr lang="en-US" sz="2800" b="1" dirty="0"/>
          </a:p>
          <a:p>
            <a:pPr marL="514350" indent="-514350">
              <a:buFont typeface="+mj-lt"/>
              <a:buAutoNum type="arabicPeriod"/>
            </a:pPr>
            <a:r>
              <a:rPr lang="en-US" sz="2800" b="1" dirty="0"/>
              <a:t>Deliver a precisely machined pinhole</a:t>
            </a:r>
          </a:p>
          <a:p>
            <a:pPr marL="514350" indent="-514350">
              <a:buFont typeface="+mj-lt"/>
              <a:buAutoNum type="arabicPeriod"/>
            </a:pPr>
            <a:r>
              <a:rPr lang="en-US" sz="2800" b="1" dirty="0"/>
              <a:t>Provide accurate knowledge of the </a:t>
            </a:r>
          </a:p>
          <a:p>
            <a:r>
              <a:rPr lang="en-US" sz="2800" b="1" dirty="0"/>
              <a:t>as-built dimensions</a:t>
            </a:r>
          </a:p>
          <a:p>
            <a:endParaRPr lang="en-US" sz="3200" b="1" dirty="0"/>
          </a:p>
        </p:txBody>
      </p:sp>
    </p:spTree>
    <p:extLst>
      <p:ext uri="{BB962C8B-B14F-4D97-AF65-F5344CB8AC3E}">
        <p14:creationId xmlns:p14="http://schemas.microsoft.com/office/powerpoint/2010/main" val="359770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731" y="261686"/>
            <a:ext cx="8412480" cy="6309360"/>
          </a:xfrm>
          <a:prstGeom prst="rect">
            <a:avLst/>
          </a:prstGeom>
        </p:spPr>
      </p:pic>
      <p:sp>
        <p:nvSpPr>
          <p:cNvPr id="3" name="TextBox 2">
            <a:extLst>
              <a:ext uri="{FF2B5EF4-FFF2-40B4-BE49-F238E27FC236}">
                <a16:creationId xmlns:a16="http://schemas.microsoft.com/office/drawing/2014/main" id="{67051E99-36AE-E24E-B2C1-A02BC21B81B7}"/>
              </a:ext>
            </a:extLst>
          </p:cNvPr>
          <p:cNvSpPr txBox="1"/>
          <p:nvPr/>
        </p:nvSpPr>
        <p:spPr>
          <a:xfrm>
            <a:off x="1042988" y="6226982"/>
            <a:ext cx="4604658" cy="369332"/>
          </a:xfrm>
          <a:prstGeom prst="rect">
            <a:avLst/>
          </a:prstGeom>
          <a:noFill/>
        </p:spPr>
        <p:txBody>
          <a:bodyPr wrap="none" rtlCol="0">
            <a:spAutoFit/>
          </a:bodyPr>
          <a:lstStyle/>
          <a:p>
            <a:r>
              <a:rPr lang="en-US" dirty="0" err="1">
                <a:solidFill>
                  <a:schemeClr val="bg1"/>
                </a:solidFill>
              </a:rPr>
              <a:t>Fatherley</a:t>
            </a:r>
            <a:r>
              <a:rPr lang="en-US" dirty="0">
                <a:solidFill>
                  <a:schemeClr val="bg1"/>
                </a:solidFill>
              </a:rPr>
              <a:t>, et al, (2018) Proc. SPIE 10763.</a:t>
            </a:r>
          </a:p>
        </p:txBody>
      </p:sp>
    </p:spTree>
    <p:extLst>
      <p:ext uri="{BB962C8B-B14F-4D97-AF65-F5344CB8AC3E}">
        <p14:creationId xmlns:p14="http://schemas.microsoft.com/office/powerpoint/2010/main" val="184827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Rectangle 668"/>
          <p:cNvSpPr/>
          <p:nvPr/>
        </p:nvSpPr>
        <p:spPr>
          <a:xfrm>
            <a:off x="7356574" y="4354018"/>
            <a:ext cx="619080" cy="230832"/>
          </a:xfrm>
          <a:prstGeom prst="rect">
            <a:avLst/>
          </a:prstGeom>
        </p:spPr>
        <p:txBody>
          <a:bodyPr wrap="none">
            <a:spAutoFit/>
          </a:bodyPr>
          <a:lstStyle/>
          <a:p>
            <a:pPr defTabSz="457200"/>
            <a:r>
              <a:rPr lang="en-US" sz="516" dirty="0">
                <a:solidFill>
                  <a:prstClr val="white"/>
                </a:solidFill>
              </a:rPr>
              <a:t> </a:t>
            </a:r>
            <a:r>
              <a:rPr lang="en-US" sz="900" dirty="0">
                <a:solidFill>
                  <a:prstClr val="white"/>
                </a:solidFill>
              </a:rPr>
              <a:t>N160717</a:t>
            </a:r>
          </a:p>
        </p:txBody>
      </p:sp>
      <p:sp>
        <p:nvSpPr>
          <p:cNvPr id="4" name="Title 3"/>
          <p:cNvSpPr>
            <a:spLocks noGrp="1"/>
          </p:cNvSpPr>
          <p:nvPr>
            <p:ph type="title"/>
          </p:nvPr>
        </p:nvSpPr>
        <p:spPr/>
        <p:txBody>
          <a:bodyPr/>
          <a:lstStyle/>
          <a:p>
            <a:r>
              <a:rPr lang="en-US" dirty="0"/>
              <a:t>Data analysis requires accurate metrology.</a:t>
            </a:r>
            <a:br>
              <a:rPr lang="en-US" dirty="0"/>
            </a:br>
            <a:endParaRPr lang="en-US" dirty="0"/>
          </a:p>
        </p:txBody>
      </p:sp>
      <p:grpSp>
        <p:nvGrpSpPr>
          <p:cNvPr id="9" name="Group 8">
            <a:extLst>
              <a:ext uri="{FF2B5EF4-FFF2-40B4-BE49-F238E27FC236}">
                <a16:creationId xmlns:a16="http://schemas.microsoft.com/office/drawing/2014/main" id="{A86F7BBA-50DE-784E-B742-7DC8E04860E8}"/>
              </a:ext>
            </a:extLst>
          </p:cNvPr>
          <p:cNvGrpSpPr/>
          <p:nvPr/>
        </p:nvGrpSpPr>
        <p:grpSpPr>
          <a:xfrm>
            <a:off x="382931" y="988272"/>
            <a:ext cx="2782956" cy="2038349"/>
            <a:chOff x="500921" y="1089900"/>
            <a:chExt cx="2782956" cy="2038349"/>
          </a:xfrm>
        </p:grpSpPr>
        <p:pic>
          <p:nvPicPr>
            <p:cNvPr id="657" name="Picture 656"/>
            <p:cNvPicPr/>
            <p:nvPr/>
          </p:nvPicPr>
          <p:blipFill rotWithShape="1">
            <a:blip r:embed="rId3" cstate="print">
              <a:extLst>
                <a:ext uri="{28A0092B-C50C-407E-A947-70E740481C1C}">
                  <a14:useLocalDpi xmlns:a14="http://schemas.microsoft.com/office/drawing/2010/main"/>
                </a:ext>
              </a:extLst>
            </a:blip>
            <a:srcRect/>
            <a:stretch/>
          </p:blipFill>
          <p:spPr>
            <a:xfrm>
              <a:off x="500921" y="1089900"/>
              <a:ext cx="2386640" cy="1973864"/>
            </a:xfrm>
            <a:prstGeom prst="rect">
              <a:avLst/>
            </a:prstGeom>
          </p:spPr>
        </p:pic>
        <p:sp>
          <p:nvSpPr>
            <p:cNvPr id="661" name="TextBox 660"/>
            <p:cNvSpPr txBox="1"/>
            <p:nvPr/>
          </p:nvSpPr>
          <p:spPr>
            <a:xfrm>
              <a:off x="2022705" y="2789695"/>
              <a:ext cx="1261172" cy="338554"/>
            </a:xfrm>
            <a:prstGeom prst="rect">
              <a:avLst/>
            </a:prstGeom>
            <a:noFill/>
          </p:spPr>
          <p:txBody>
            <a:bodyPr wrap="square" rtlCol="0">
              <a:spAutoFit/>
            </a:bodyPr>
            <a:lstStyle/>
            <a:p>
              <a:r>
                <a:rPr lang="en-US" sz="1600" i="1" dirty="0">
                  <a:solidFill>
                    <a:schemeClr val="accent1"/>
                  </a:solidFill>
                </a:rPr>
                <a:t>RAW DATA</a:t>
              </a:r>
            </a:p>
          </p:txBody>
        </p:sp>
      </p:grpSp>
      <p:sp>
        <p:nvSpPr>
          <p:cNvPr id="3" name="TextBox 2"/>
          <p:cNvSpPr txBox="1"/>
          <p:nvPr/>
        </p:nvSpPr>
        <p:spPr>
          <a:xfrm>
            <a:off x="4293179" y="2309711"/>
            <a:ext cx="4467890" cy="923330"/>
          </a:xfrm>
          <a:prstGeom prst="rect">
            <a:avLst/>
          </a:prstGeom>
          <a:noFill/>
        </p:spPr>
        <p:txBody>
          <a:bodyPr wrap="none" rtlCol="0">
            <a:spAutoFit/>
          </a:bodyPr>
          <a:lstStyle/>
          <a:p>
            <a:r>
              <a:rPr lang="en-US" b="1" dirty="0"/>
              <a:t>Lots of complicated math is used </a:t>
            </a:r>
          </a:p>
          <a:p>
            <a:r>
              <a:rPr lang="en-US" b="1" dirty="0"/>
              <a:t>to deconvolve the affect of the pinhole </a:t>
            </a:r>
          </a:p>
          <a:p>
            <a:r>
              <a:rPr lang="en-US" b="1" dirty="0"/>
              <a:t>on image reconstruction.</a:t>
            </a:r>
          </a:p>
        </p:txBody>
      </p:sp>
      <p:sp>
        <p:nvSpPr>
          <p:cNvPr id="19" name="TextBox 18"/>
          <p:cNvSpPr txBox="1"/>
          <p:nvPr/>
        </p:nvSpPr>
        <p:spPr>
          <a:xfrm>
            <a:off x="1168346" y="4273074"/>
            <a:ext cx="3690754" cy="738664"/>
          </a:xfrm>
          <a:prstGeom prst="rect">
            <a:avLst/>
          </a:prstGeom>
          <a:noFill/>
        </p:spPr>
        <p:txBody>
          <a:bodyPr wrap="none" rtlCol="0">
            <a:spAutoFit/>
          </a:bodyPr>
          <a:lstStyle/>
          <a:p>
            <a:r>
              <a:rPr lang="en-US" sz="1400" b="1" dirty="0"/>
              <a:t>In a journal near you…..</a:t>
            </a:r>
          </a:p>
          <a:p>
            <a:r>
              <a:rPr lang="en-US" sz="1400" b="1" dirty="0"/>
              <a:t>Petr Volegov, Journal of Applied Physics </a:t>
            </a:r>
          </a:p>
          <a:p>
            <a:r>
              <a:rPr lang="en-US" sz="1400" b="1" dirty="0"/>
              <a:t>118, 205903 (2015).</a:t>
            </a:r>
          </a:p>
        </p:txBody>
      </p:sp>
      <p:grpSp>
        <p:nvGrpSpPr>
          <p:cNvPr id="7" name="Group 6">
            <a:extLst>
              <a:ext uri="{FF2B5EF4-FFF2-40B4-BE49-F238E27FC236}">
                <a16:creationId xmlns:a16="http://schemas.microsoft.com/office/drawing/2014/main" id="{E3DAC294-3BDE-2741-BB85-C81F9D981A5E}"/>
              </a:ext>
            </a:extLst>
          </p:cNvPr>
          <p:cNvGrpSpPr/>
          <p:nvPr/>
        </p:nvGrpSpPr>
        <p:grpSpPr>
          <a:xfrm>
            <a:off x="5240909" y="3837758"/>
            <a:ext cx="3518114" cy="2232967"/>
            <a:chOff x="5625886" y="3961209"/>
            <a:chExt cx="3518114" cy="2232967"/>
          </a:xfrm>
        </p:grpSpPr>
        <p:pic>
          <p:nvPicPr>
            <p:cNvPr id="658" name="Picture 65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25886" y="3961209"/>
              <a:ext cx="2349768" cy="2214154"/>
            </a:xfrm>
            <a:prstGeom prst="rect">
              <a:avLst/>
            </a:prstGeom>
          </p:spPr>
        </p:pic>
        <p:sp>
          <p:nvSpPr>
            <p:cNvPr id="665" name="TextBox 664"/>
            <p:cNvSpPr txBox="1"/>
            <p:nvPr/>
          </p:nvSpPr>
          <p:spPr>
            <a:xfrm>
              <a:off x="7757465" y="5855622"/>
              <a:ext cx="1386535" cy="338554"/>
            </a:xfrm>
            <a:prstGeom prst="rect">
              <a:avLst/>
            </a:prstGeom>
            <a:noFill/>
          </p:spPr>
          <p:txBody>
            <a:bodyPr wrap="square" rtlCol="0">
              <a:spAutoFit/>
            </a:bodyPr>
            <a:lstStyle/>
            <a:p>
              <a:r>
                <a:rPr lang="en-US" sz="1600" i="1" dirty="0">
                  <a:solidFill>
                    <a:schemeClr val="accent1"/>
                  </a:solidFill>
                </a:rPr>
                <a:t>FINAL DATA</a:t>
              </a:r>
            </a:p>
          </p:txBody>
        </p:sp>
      </p:grpSp>
      <p:cxnSp>
        <p:nvCxnSpPr>
          <p:cNvPr id="5" name="Straight Arrow Connector 4">
            <a:extLst>
              <a:ext uri="{FF2B5EF4-FFF2-40B4-BE49-F238E27FC236}">
                <a16:creationId xmlns:a16="http://schemas.microsoft.com/office/drawing/2014/main" id="{0D7041CE-01C9-434B-901A-B29985359C85}"/>
              </a:ext>
            </a:extLst>
          </p:cNvPr>
          <p:cNvCxnSpPr/>
          <p:nvPr/>
        </p:nvCxnSpPr>
        <p:spPr>
          <a:xfrm>
            <a:off x="3356100" y="2789695"/>
            <a:ext cx="2424768" cy="14258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022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5016" y="356702"/>
            <a:ext cx="8693785" cy="3595020"/>
          </a:xfrm>
        </p:spPr>
        <p:txBody>
          <a:bodyPr/>
          <a:lstStyle/>
          <a:p>
            <a:r>
              <a:rPr lang="en-US" dirty="0"/>
              <a:t>The third generation pinhole array (PHA) is extremely complex.</a:t>
            </a:r>
            <a:br>
              <a:rPr lang="en-US" dirty="0"/>
            </a:br>
            <a:r>
              <a:rPr lang="en-US" dirty="0"/>
              <a:t/>
            </a:r>
            <a:br>
              <a:rPr lang="en-US" dirty="0"/>
            </a:br>
            <a:endParaRPr lang="en-US" dirty="0">
              <a:solidFill>
                <a:srgbClr val="0C20F5"/>
              </a:solidFill>
            </a:endParaRPr>
          </a:p>
        </p:txBody>
      </p:sp>
      <p:grpSp>
        <p:nvGrpSpPr>
          <p:cNvPr id="8" name="Group 7"/>
          <p:cNvGrpSpPr/>
          <p:nvPr/>
        </p:nvGrpSpPr>
        <p:grpSpPr>
          <a:xfrm>
            <a:off x="185016" y="1255652"/>
            <a:ext cx="3931920" cy="3585682"/>
            <a:chOff x="4342953" y="925069"/>
            <a:chExt cx="4640432" cy="411342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726" y="925069"/>
              <a:ext cx="3682276" cy="3657600"/>
            </a:xfrm>
            <a:prstGeom prst="rect">
              <a:avLst/>
            </a:prstGeom>
          </p:spPr>
        </p:pic>
        <p:sp>
          <p:nvSpPr>
            <p:cNvPr id="14" name="TextBox 13">
              <a:extLst>
                <a:ext uri="{FF2B5EF4-FFF2-40B4-BE49-F238E27FC236}">
                  <a16:creationId xmlns:a16="http://schemas.microsoft.com/office/drawing/2014/main" id="{D7AE7144-7D49-644F-8C73-200DC026E4A7}"/>
                </a:ext>
              </a:extLst>
            </p:cNvPr>
            <p:cNvSpPr txBox="1"/>
            <p:nvPr/>
          </p:nvSpPr>
          <p:spPr>
            <a:xfrm>
              <a:off x="4342953" y="1104813"/>
              <a:ext cx="1864314" cy="1200329"/>
            </a:xfrm>
            <a:prstGeom prst="rect">
              <a:avLst/>
            </a:prstGeom>
            <a:noFill/>
          </p:spPr>
          <p:txBody>
            <a:bodyPr wrap="square" rtlCol="0">
              <a:spAutoFit/>
            </a:bodyPr>
            <a:lstStyle/>
            <a:p>
              <a:pPr algn="ctr"/>
              <a:r>
                <a:rPr lang="en-US" dirty="0"/>
                <a:t>Target </a:t>
              </a:r>
            </a:p>
            <a:p>
              <a:pPr algn="ctr"/>
              <a:r>
                <a:rPr lang="en-US" dirty="0"/>
                <a:t>Chamber Center </a:t>
              </a:r>
            </a:p>
            <a:p>
              <a:pPr algn="ctr"/>
              <a:r>
                <a:rPr lang="en-US" dirty="0"/>
                <a:t>(TCC)</a:t>
              </a:r>
            </a:p>
          </p:txBody>
        </p:sp>
        <p:sp>
          <p:nvSpPr>
            <p:cNvPr id="16" name="TextBox 15">
              <a:extLst>
                <a:ext uri="{FF2B5EF4-FFF2-40B4-BE49-F238E27FC236}">
                  <a16:creationId xmlns:a16="http://schemas.microsoft.com/office/drawing/2014/main" id="{89618EB9-E508-154F-BC2B-7D9339C90332}"/>
                </a:ext>
              </a:extLst>
            </p:cNvPr>
            <p:cNvSpPr txBox="1"/>
            <p:nvPr/>
          </p:nvSpPr>
          <p:spPr>
            <a:xfrm>
              <a:off x="6404777" y="3447263"/>
              <a:ext cx="2578608" cy="670843"/>
            </a:xfrm>
            <a:prstGeom prst="rect">
              <a:avLst/>
            </a:prstGeom>
            <a:noFill/>
          </p:spPr>
          <p:txBody>
            <a:bodyPr wrap="square" rtlCol="0">
              <a:spAutoFit/>
            </a:bodyPr>
            <a:lstStyle/>
            <a:p>
              <a:r>
                <a:rPr lang="en-US" sz="1600" i="1" dirty="0">
                  <a:solidFill>
                    <a:schemeClr val="accent1"/>
                  </a:solidFill>
                </a:rPr>
                <a:t>Back end view of Pinhole Array</a:t>
              </a:r>
            </a:p>
          </p:txBody>
        </p:sp>
        <p:sp>
          <p:nvSpPr>
            <p:cNvPr id="10" name="TextBox 9">
              <a:extLst>
                <a:ext uri="{FF2B5EF4-FFF2-40B4-BE49-F238E27FC236}">
                  <a16:creationId xmlns:a16="http://schemas.microsoft.com/office/drawing/2014/main" id="{9506836C-8F64-B942-898B-00678099C526}"/>
                </a:ext>
              </a:extLst>
            </p:cNvPr>
            <p:cNvSpPr txBox="1"/>
            <p:nvPr/>
          </p:nvSpPr>
          <p:spPr>
            <a:xfrm>
              <a:off x="4667416" y="4614807"/>
              <a:ext cx="3714091" cy="423691"/>
            </a:xfrm>
            <a:prstGeom prst="rect">
              <a:avLst/>
            </a:prstGeom>
            <a:noFill/>
          </p:spPr>
          <p:txBody>
            <a:bodyPr wrap="none" rtlCol="0">
              <a:spAutoFit/>
            </a:bodyPr>
            <a:lstStyle/>
            <a:p>
              <a:r>
                <a:rPr lang="en-US" dirty="0"/>
                <a:t>15-mm x 16.6-mm x 200-mm</a:t>
              </a:r>
            </a:p>
          </p:txBody>
        </p:sp>
      </p:grpSp>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041989" y="1866135"/>
            <a:ext cx="4811830" cy="4663440"/>
          </a:xfrm>
          <a:custGeom>
            <a:avLst/>
            <a:gdLst>
              <a:gd name="connsiteX0" fmla="*/ 2868430 w 5232926"/>
              <a:gd name="connsiteY0" fmla="*/ 0 h 4937760"/>
              <a:gd name="connsiteX1" fmla="*/ 5232926 w 5232926"/>
              <a:gd name="connsiteY1" fmla="*/ 0 h 4937760"/>
              <a:gd name="connsiteX2" fmla="*/ 5232926 w 5232926"/>
              <a:gd name="connsiteY2" fmla="*/ 4937760 h 4937760"/>
              <a:gd name="connsiteX3" fmla="*/ 0 w 5232926"/>
              <a:gd name="connsiteY3" fmla="*/ 4937760 h 4937760"/>
              <a:gd name="connsiteX4" fmla="*/ 0 w 5232926"/>
              <a:gd name="connsiteY4" fmla="*/ 698598 h 4937760"/>
              <a:gd name="connsiteX5" fmla="*/ 2868430 w 5232926"/>
              <a:gd name="connsiteY5" fmla="*/ 698598 h 493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926" h="4937760">
                <a:moveTo>
                  <a:pt x="2868430" y="0"/>
                </a:moveTo>
                <a:lnTo>
                  <a:pt x="5232926" y="0"/>
                </a:lnTo>
                <a:lnTo>
                  <a:pt x="5232926" y="4937760"/>
                </a:lnTo>
                <a:lnTo>
                  <a:pt x="0" y="4937760"/>
                </a:lnTo>
                <a:lnTo>
                  <a:pt x="0" y="698598"/>
                </a:lnTo>
                <a:lnTo>
                  <a:pt x="2868430" y="698598"/>
                </a:lnTo>
                <a:close/>
              </a:path>
            </a:pathLst>
          </a:custGeom>
        </p:spPr>
      </p:pic>
      <p:sp>
        <p:nvSpPr>
          <p:cNvPr id="13" name="TextBox 12">
            <a:extLst>
              <a:ext uri="{FF2B5EF4-FFF2-40B4-BE49-F238E27FC236}">
                <a16:creationId xmlns:a16="http://schemas.microsoft.com/office/drawing/2014/main" id="{7F694FE4-AC5B-1249-B3F5-4C03A1BE3124}"/>
              </a:ext>
            </a:extLst>
          </p:cNvPr>
          <p:cNvSpPr txBox="1"/>
          <p:nvPr/>
        </p:nvSpPr>
        <p:spPr>
          <a:xfrm>
            <a:off x="4901510" y="1925720"/>
            <a:ext cx="2194615" cy="923330"/>
          </a:xfrm>
          <a:prstGeom prst="rect">
            <a:avLst/>
          </a:prstGeom>
          <a:noFill/>
        </p:spPr>
        <p:txBody>
          <a:bodyPr wrap="square" rtlCol="0">
            <a:spAutoFit/>
          </a:bodyPr>
          <a:lstStyle/>
          <a:p>
            <a:r>
              <a:rPr lang="en-US" b="1" dirty="0">
                <a:solidFill>
                  <a:srgbClr val="0C20F5"/>
                </a:solidFill>
              </a:rPr>
              <a:t>16</a:t>
            </a:r>
            <a:r>
              <a:rPr lang="en-US" b="1" dirty="0"/>
              <a:t> </a:t>
            </a:r>
            <a:r>
              <a:rPr lang="en-US" b="1" dirty="0">
                <a:solidFill>
                  <a:srgbClr val="0C20F5"/>
                </a:solidFill>
              </a:rPr>
              <a:t>LAYERS</a:t>
            </a:r>
          </a:p>
          <a:p>
            <a:r>
              <a:rPr lang="en-US" b="1" dirty="0"/>
              <a:t>2 outer Tungsten</a:t>
            </a:r>
          </a:p>
          <a:p>
            <a:r>
              <a:rPr lang="en-US" b="1" dirty="0"/>
              <a:t>14 inner Gold foils</a:t>
            </a:r>
          </a:p>
        </p:txBody>
      </p:sp>
      <p:cxnSp>
        <p:nvCxnSpPr>
          <p:cNvPr id="15" name="Straight Arrow Connector 14">
            <a:extLst>
              <a:ext uri="{FF2B5EF4-FFF2-40B4-BE49-F238E27FC236}">
                <a16:creationId xmlns:a16="http://schemas.microsoft.com/office/drawing/2014/main" id="{D7DD4219-EFFA-4D4B-A0A0-045DE90A01D2}"/>
              </a:ext>
            </a:extLst>
          </p:cNvPr>
          <p:cNvCxnSpPr/>
          <p:nvPr/>
        </p:nvCxnSpPr>
        <p:spPr>
          <a:xfrm flipH="1" flipV="1">
            <a:off x="1501015" y="1566751"/>
            <a:ext cx="263667" cy="164126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F694FE4-AC5B-1249-B3F5-4C03A1BE3124}"/>
              </a:ext>
            </a:extLst>
          </p:cNvPr>
          <p:cNvSpPr txBox="1"/>
          <p:nvPr/>
        </p:nvSpPr>
        <p:spPr>
          <a:xfrm>
            <a:off x="7240229" y="5372527"/>
            <a:ext cx="1613590" cy="923330"/>
          </a:xfrm>
          <a:prstGeom prst="rect">
            <a:avLst/>
          </a:prstGeom>
          <a:noFill/>
        </p:spPr>
        <p:txBody>
          <a:bodyPr wrap="square" rtlCol="0">
            <a:spAutoFit/>
          </a:bodyPr>
          <a:lstStyle/>
          <a:p>
            <a:r>
              <a:rPr lang="en-US" b="1" dirty="0">
                <a:solidFill>
                  <a:srgbClr val="0C20F5"/>
                </a:solidFill>
              </a:rPr>
              <a:t>87 openings</a:t>
            </a:r>
          </a:p>
          <a:p>
            <a:r>
              <a:rPr lang="en-US" b="1" dirty="0"/>
              <a:t>15 circular</a:t>
            </a:r>
          </a:p>
          <a:p>
            <a:r>
              <a:rPr lang="en-US" b="1" dirty="0"/>
              <a:t>72 triangular</a:t>
            </a:r>
          </a:p>
        </p:txBody>
      </p:sp>
    </p:spTree>
    <p:extLst>
      <p:ext uri="{BB962C8B-B14F-4D97-AF65-F5344CB8AC3E}">
        <p14:creationId xmlns:p14="http://schemas.microsoft.com/office/powerpoint/2010/main" val="217353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479DCED-DE0B-9044-B02A-7A29301937C2}"/>
              </a:ext>
            </a:extLst>
          </p:cNvPr>
          <p:cNvSpPr txBox="1"/>
          <p:nvPr/>
        </p:nvSpPr>
        <p:spPr>
          <a:xfrm>
            <a:off x="0" y="293964"/>
            <a:ext cx="8915842" cy="1077218"/>
          </a:xfrm>
          <a:prstGeom prst="rect">
            <a:avLst/>
          </a:prstGeom>
          <a:noFill/>
        </p:spPr>
        <p:txBody>
          <a:bodyPr wrap="square" rtlCol="0">
            <a:spAutoFit/>
          </a:bodyPr>
          <a:lstStyle/>
          <a:p>
            <a:pPr algn="ctr"/>
            <a:r>
              <a:rPr lang="en-US" sz="3200" b="1" dirty="0"/>
              <a:t>Within the 16 stacked layers of the PHA are the 15 circular and 72 triangular openings.</a:t>
            </a:r>
          </a:p>
        </p:txBody>
      </p:sp>
      <p:sp>
        <p:nvSpPr>
          <p:cNvPr id="9" name="TextBox 8">
            <a:extLst>
              <a:ext uri="{FF2B5EF4-FFF2-40B4-BE49-F238E27FC236}">
                <a16:creationId xmlns:a16="http://schemas.microsoft.com/office/drawing/2014/main" id="{634B395D-6B93-7647-A2F2-68B6FA6A5E70}"/>
              </a:ext>
            </a:extLst>
          </p:cNvPr>
          <p:cNvSpPr txBox="1"/>
          <p:nvPr/>
        </p:nvSpPr>
        <p:spPr>
          <a:xfrm>
            <a:off x="2082802" y="6261660"/>
            <a:ext cx="5205539" cy="338554"/>
          </a:xfrm>
          <a:prstGeom prst="rect">
            <a:avLst/>
          </a:prstGeom>
          <a:noFill/>
        </p:spPr>
        <p:txBody>
          <a:bodyPr wrap="square" rtlCol="0">
            <a:spAutoFit/>
          </a:bodyPr>
          <a:lstStyle/>
          <a:p>
            <a:r>
              <a:rPr lang="en-US" sz="1600" b="1" dirty="0"/>
              <a:t>Keyence VHX-5000 image of the pinhole array</a:t>
            </a:r>
          </a:p>
        </p:txBody>
      </p:sp>
      <p:grpSp>
        <p:nvGrpSpPr>
          <p:cNvPr id="21" name="Group 20"/>
          <p:cNvGrpSpPr/>
          <p:nvPr/>
        </p:nvGrpSpPr>
        <p:grpSpPr>
          <a:xfrm>
            <a:off x="259046" y="1503265"/>
            <a:ext cx="4483535" cy="4612590"/>
            <a:chOff x="832724" y="1327728"/>
            <a:chExt cx="4483535" cy="4612590"/>
          </a:xfrm>
        </p:grpSpPr>
        <p:pic>
          <p:nvPicPr>
            <p:cNvPr id="5" name="Content Placeholder 5">
              <a:extLst>
                <a:ext uri="{FF2B5EF4-FFF2-40B4-BE49-F238E27FC236}">
                  <a16:creationId xmlns:a16="http://schemas.microsoft.com/office/drawing/2014/main" id="{9A135D3F-9620-0845-8016-BCB27B73300B}"/>
                </a:ext>
              </a:extLst>
            </p:cNvPr>
            <p:cNvPicPr>
              <a:picLocks noChangeAspect="1"/>
            </p:cNvPicPr>
            <p:nvPr/>
          </p:nvPicPr>
          <p:blipFill rotWithShape="1">
            <a:blip r:embed="rId3"/>
            <a:srcRect l="27222" t="6066" r="26889" b="16238"/>
            <a:stretch/>
          </p:blipFill>
          <p:spPr>
            <a:xfrm>
              <a:off x="832724" y="2006689"/>
              <a:ext cx="3840480" cy="2743200"/>
            </a:xfrm>
            <a:prstGeom prst="rect">
              <a:avLst/>
            </a:prstGeom>
          </p:spPr>
        </p:pic>
        <p:sp>
          <p:nvSpPr>
            <p:cNvPr id="6" name="TextBox 5">
              <a:extLst>
                <a:ext uri="{FF2B5EF4-FFF2-40B4-BE49-F238E27FC236}">
                  <a16:creationId xmlns:a16="http://schemas.microsoft.com/office/drawing/2014/main" id="{634B395D-6B93-7647-A2F2-68B6FA6A5E70}"/>
                </a:ext>
              </a:extLst>
            </p:cNvPr>
            <p:cNvSpPr txBox="1"/>
            <p:nvPr/>
          </p:nvSpPr>
          <p:spPr>
            <a:xfrm rot="16200000">
              <a:off x="4133566" y="3152872"/>
              <a:ext cx="1390454" cy="276999"/>
            </a:xfrm>
            <a:prstGeom prst="rect">
              <a:avLst/>
            </a:prstGeom>
            <a:noFill/>
          </p:spPr>
          <p:txBody>
            <a:bodyPr wrap="square" rtlCol="0">
              <a:spAutoFit/>
            </a:bodyPr>
            <a:lstStyle/>
            <a:p>
              <a:r>
                <a:rPr lang="en-US" sz="1200" b="1" dirty="0"/>
                <a:t>Front View </a:t>
              </a:r>
            </a:p>
          </p:txBody>
        </p:sp>
        <p:cxnSp>
          <p:nvCxnSpPr>
            <p:cNvPr id="11" name="Straight Arrow Connector 10">
              <a:extLst>
                <a:ext uri="{FF2B5EF4-FFF2-40B4-BE49-F238E27FC236}">
                  <a16:creationId xmlns:a16="http://schemas.microsoft.com/office/drawing/2014/main" id="{A4BF5E60-E7DA-4D4D-B2BF-012AB6526F81}"/>
                </a:ext>
              </a:extLst>
            </p:cNvPr>
            <p:cNvCxnSpPr/>
            <p:nvPr/>
          </p:nvCxnSpPr>
          <p:spPr>
            <a:xfrm flipH="1">
              <a:off x="3123860" y="1587495"/>
              <a:ext cx="548640" cy="69494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4A151B5-D413-3340-A5D6-354807F0F719}"/>
                </a:ext>
              </a:extLst>
            </p:cNvPr>
            <p:cNvSpPr txBox="1"/>
            <p:nvPr/>
          </p:nvSpPr>
          <p:spPr>
            <a:xfrm>
              <a:off x="3706399" y="1327728"/>
              <a:ext cx="1032566" cy="338554"/>
            </a:xfrm>
            <a:prstGeom prst="rect">
              <a:avLst/>
            </a:prstGeom>
            <a:noFill/>
          </p:spPr>
          <p:txBody>
            <a:bodyPr wrap="square" rtlCol="0">
              <a:spAutoFit/>
            </a:bodyPr>
            <a:lstStyle/>
            <a:p>
              <a:r>
                <a:rPr lang="en-US" sz="1600" i="1" dirty="0">
                  <a:solidFill>
                    <a:schemeClr val="accent1"/>
                  </a:solidFill>
                </a:rPr>
                <a:t>Ø334 µm</a:t>
              </a:r>
            </a:p>
          </p:txBody>
        </p:sp>
        <p:cxnSp>
          <p:nvCxnSpPr>
            <p:cNvPr id="16" name="Straight Arrow Connector 15">
              <a:extLst>
                <a:ext uri="{FF2B5EF4-FFF2-40B4-BE49-F238E27FC236}">
                  <a16:creationId xmlns:a16="http://schemas.microsoft.com/office/drawing/2014/main" id="{2F0B4C4B-A902-814E-AC7F-C3F51A1228EB}"/>
                </a:ext>
              </a:extLst>
            </p:cNvPr>
            <p:cNvCxnSpPr>
              <a:cxnSpLocks/>
            </p:cNvCxnSpPr>
            <p:nvPr/>
          </p:nvCxnSpPr>
          <p:spPr>
            <a:xfrm flipH="1" flipV="1">
              <a:off x="2862736" y="3374329"/>
              <a:ext cx="1339967" cy="222305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26C9A26-4992-094E-97D9-3BD04BE41F11}"/>
                </a:ext>
              </a:extLst>
            </p:cNvPr>
            <p:cNvSpPr txBox="1"/>
            <p:nvPr/>
          </p:nvSpPr>
          <p:spPr>
            <a:xfrm>
              <a:off x="4064327" y="5601764"/>
              <a:ext cx="1251932" cy="338554"/>
            </a:xfrm>
            <a:prstGeom prst="rect">
              <a:avLst/>
            </a:prstGeom>
            <a:noFill/>
          </p:spPr>
          <p:txBody>
            <a:bodyPr wrap="square" rtlCol="0">
              <a:spAutoFit/>
            </a:bodyPr>
            <a:lstStyle/>
            <a:p>
              <a:r>
                <a:rPr lang="en-US" sz="1600" i="1" dirty="0">
                  <a:solidFill>
                    <a:schemeClr val="accent6"/>
                  </a:solidFill>
                </a:rPr>
                <a:t>15 µm</a:t>
              </a:r>
            </a:p>
          </p:txBody>
        </p:sp>
      </p:grpSp>
      <p:grpSp>
        <p:nvGrpSpPr>
          <p:cNvPr id="22" name="Group 21"/>
          <p:cNvGrpSpPr/>
          <p:nvPr/>
        </p:nvGrpSpPr>
        <p:grpSpPr>
          <a:xfrm>
            <a:off x="4546753" y="1366799"/>
            <a:ext cx="4277010" cy="4744673"/>
            <a:chOff x="4910665" y="1239512"/>
            <a:chExt cx="4277010" cy="4744673"/>
          </a:xfrm>
        </p:grpSpPr>
        <p:grpSp>
          <p:nvGrpSpPr>
            <p:cNvPr id="2" name="Group 1"/>
            <p:cNvGrpSpPr/>
            <p:nvPr/>
          </p:nvGrpSpPr>
          <p:grpSpPr>
            <a:xfrm>
              <a:off x="4910665" y="1239512"/>
              <a:ext cx="4277010" cy="4744673"/>
              <a:chOff x="5121682" y="1239512"/>
              <a:chExt cx="4277010" cy="4744673"/>
            </a:xfrm>
          </p:grpSpPr>
          <p:pic>
            <p:nvPicPr>
              <p:cNvPr id="7" name="Picture 6">
                <a:extLst>
                  <a:ext uri="{FF2B5EF4-FFF2-40B4-BE49-F238E27FC236}">
                    <a16:creationId xmlns:a16="http://schemas.microsoft.com/office/drawing/2014/main" id="{9E090BB7-32CC-2140-A20E-302536B63D5F}"/>
                  </a:ext>
                </a:extLst>
              </p:cNvPr>
              <p:cNvPicPr>
                <a:picLocks noChangeAspect="1"/>
              </p:cNvPicPr>
              <p:nvPr/>
            </p:nvPicPr>
            <p:blipFill rotWithShape="1">
              <a:blip r:embed="rId4"/>
              <a:srcRect l="32339" t="6888" r="32131" b="16528"/>
              <a:stretch/>
            </p:blipFill>
            <p:spPr>
              <a:xfrm>
                <a:off x="5121682" y="1623225"/>
                <a:ext cx="4022318" cy="3657600"/>
              </a:xfrm>
              <a:prstGeom prst="rect">
                <a:avLst/>
              </a:prstGeom>
            </p:spPr>
          </p:pic>
          <p:sp>
            <p:nvSpPr>
              <p:cNvPr id="8" name="TextBox 7">
                <a:extLst>
                  <a:ext uri="{FF2B5EF4-FFF2-40B4-BE49-F238E27FC236}">
                    <a16:creationId xmlns:a16="http://schemas.microsoft.com/office/drawing/2014/main" id="{6841FADA-B613-C142-9D5E-7191B3968C24}"/>
                  </a:ext>
                </a:extLst>
              </p:cNvPr>
              <p:cNvSpPr txBox="1"/>
              <p:nvPr/>
            </p:nvSpPr>
            <p:spPr>
              <a:xfrm rot="16200000">
                <a:off x="8600536" y="3106719"/>
                <a:ext cx="1319313" cy="276999"/>
              </a:xfrm>
              <a:prstGeom prst="rect">
                <a:avLst/>
              </a:prstGeom>
              <a:noFill/>
            </p:spPr>
            <p:txBody>
              <a:bodyPr wrap="square" rtlCol="0">
                <a:spAutoFit/>
              </a:bodyPr>
              <a:lstStyle/>
              <a:p>
                <a:r>
                  <a:rPr lang="en-US" sz="1200" b="1" dirty="0"/>
                  <a:t>Back View</a:t>
                </a:r>
              </a:p>
            </p:txBody>
          </p:sp>
          <p:cxnSp>
            <p:nvCxnSpPr>
              <p:cNvPr id="13" name="Straight Arrow Connector 12">
                <a:extLst>
                  <a:ext uri="{FF2B5EF4-FFF2-40B4-BE49-F238E27FC236}">
                    <a16:creationId xmlns:a16="http://schemas.microsoft.com/office/drawing/2014/main" id="{A406E1E3-310D-3B4F-86C1-E68D58E1552B}"/>
                  </a:ext>
                </a:extLst>
              </p:cNvPr>
              <p:cNvCxnSpPr/>
              <p:nvPr/>
            </p:nvCxnSpPr>
            <p:spPr>
              <a:xfrm flipH="1">
                <a:off x="7036791" y="1479743"/>
                <a:ext cx="548640" cy="69494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6C1B443-F3D7-774B-90B7-307714856734}"/>
                  </a:ext>
                </a:extLst>
              </p:cNvPr>
              <p:cNvSpPr txBox="1"/>
              <p:nvPr/>
            </p:nvSpPr>
            <p:spPr>
              <a:xfrm>
                <a:off x="7608393" y="1239512"/>
                <a:ext cx="1041552" cy="338554"/>
              </a:xfrm>
              <a:prstGeom prst="rect">
                <a:avLst/>
              </a:prstGeom>
              <a:noFill/>
            </p:spPr>
            <p:txBody>
              <a:bodyPr wrap="square" rtlCol="0">
                <a:spAutoFit/>
              </a:bodyPr>
              <a:lstStyle/>
              <a:p>
                <a:r>
                  <a:rPr lang="en-US" sz="1600" i="1" dirty="0">
                    <a:solidFill>
                      <a:schemeClr val="accent1"/>
                    </a:solidFill>
                  </a:rPr>
                  <a:t>Ø609 µm</a:t>
                </a:r>
              </a:p>
            </p:txBody>
          </p:sp>
          <p:sp>
            <p:nvSpPr>
              <p:cNvPr id="18" name="TextBox 17">
                <a:extLst>
                  <a:ext uri="{FF2B5EF4-FFF2-40B4-BE49-F238E27FC236}">
                    <a16:creationId xmlns:a16="http://schemas.microsoft.com/office/drawing/2014/main" id="{AF54D201-5E62-BC46-ABA5-4CED07A63DB7}"/>
                  </a:ext>
                </a:extLst>
              </p:cNvPr>
              <p:cNvSpPr txBox="1"/>
              <p:nvPr/>
            </p:nvSpPr>
            <p:spPr>
              <a:xfrm>
                <a:off x="8063069" y="5645631"/>
                <a:ext cx="1197123" cy="338554"/>
              </a:xfrm>
              <a:prstGeom prst="rect">
                <a:avLst/>
              </a:prstGeom>
              <a:noFill/>
            </p:spPr>
            <p:txBody>
              <a:bodyPr wrap="square" rtlCol="0">
                <a:spAutoFit/>
              </a:bodyPr>
              <a:lstStyle/>
              <a:p>
                <a:r>
                  <a:rPr lang="en-US" sz="1600" i="1" dirty="0">
                    <a:solidFill>
                      <a:schemeClr val="accent6"/>
                    </a:solidFill>
                  </a:rPr>
                  <a:t>230 µm</a:t>
                </a:r>
              </a:p>
            </p:txBody>
          </p:sp>
        </p:grpSp>
        <p:cxnSp>
          <p:nvCxnSpPr>
            <p:cNvPr id="19" name="Straight Arrow Connector 18">
              <a:extLst>
                <a:ext uri="{FF2B5EF4-FFF2-40B4-BE49-F238E27FC236}">
                  <a16:creationId xmlns:a16="http://schemas.microsoft.com/office/drawing/2014/main" id="{52D4A065-F7A7-534A-B19C-95C0BE458CFB}"/>
                </a:ext>
              </a:extLst>
            </p:cNvPr>
            <p:cNvCxnSpPr/>
            <p:nvPr/>
          </p:nvCxnSpPr>
          <p:spPr>
            <a:xfrm flipH="1" flipV="1">
              <a:off x="6985527" y="5054396"/>
              <a:ext cx="777774" cy="69745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p:nvPicPr>
        <p:blipFill>
          <a:blip r:embed="rId5"/>
          <a:stretch>
            <a:fillRect/>
          </a:stretch>
        </p:blipFill>
        <p:spPr>
          <a:xfrm>
            <a:off x="0" y="7202934"/>
            <a:ext cx="3981033" cy="1377815"/>
          </a:xfrm>
          <a:prstGeom prst="rect">
            <a:avLst/>
          </a:prstGeom>
        </p:spPr>
      </p:pic>
    </p:spTree>
    <p:extLst>
      <p:ext uri="{BB962C8B-B14F-4D97-AF65-F5344CB8AC3E}">
        <p14:creationId xmlns:p14="http://schemas.microsoft.com/office/powerpoint/2010/main" val="78997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LANL2015">
      <a:dk1>
        <a:srgbClr val="3C3C3B"/>
      </a:dk1>
      <a:lt1>
        <a:sysClr val="window" lastClr="FFFFFF"/>
      </a:lt1>
      <a:dk2>
        <a:srgbClr val="636463"/>
      </a:dk2>
      <a:lt2>
        <a:srgbClr val="EFEEED"/>
      </a:lt2>
      <a:accent1>
        <a:srgbClr val="251D7C"/>
      </a:accent1>
      <a:accent2>
        <a:srgbClr val="F8B617"/>
      </a:accent2>
      <a:accent3>
        <a:srgbClr val="2682CF"/>
      </a:accent3>
      <a:accent4>
        <a:srgbClr val="EA7820"/>
      </a:accent4>
      <a:accent5>
        <a:srgbClr val="F4482D"/>
      </a:accent5>
      <a:accent6>
        <a:srgbClr val="229357"/>
      </a:accent6>
      <a:hlink>
        <a:srgbClr val="385AC7"/>
      </a:hlink>
      <a:folHlink>
        <a:srgbClr val="4E13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riad Gray Standard" id="{B9C99F74-F89A-499C-BB34-8CC5AE0F7AAC}" vid="{9F045498-1F40-4659-950A-621377BBF4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beta-gray</Template>
  <TotalTime>20694</TotalTime>
  <Words>1869</Words>
  <Application>Microsoft Office PowerPoint</Application>
  <PresentationFormat>On-screen Show (4:3)</PresentationFormat>
  <Paragraphs>349</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ＭＳ Ｐゴシック</vt:lpstr>
      <vt:lpstr>Arial</vt:lpstr>
      <vt:lpstr>Helvetica</vt:lpstr>
      <vt:lpstr>Wingdings</vt:lpstr>
      <vt:lpstr>Office Theme</vt:lpstr>
      <vt:lpstr>Three-dimensional Characterization of the Third Line-of-Site Neutron Imaging Pinhole at NIF </vt:lpstr>
      <vt:lpstr>PowerPoint Presentation</vt:lpstr>
      <vt:lpstr>The neutron imaging team is large and spans both LANL and LLNL.</vt:lpstr>
      <vt:lpstr>PowerPoint Presentation</vt:lpstr>
      <vt:lpstr>PowerPoint Presentation</vt:lpstr>
      <vt:lpstr>PowerPoint Presentation</vt:lpstr>
      <vt:lpstr>Data analysis requires accurate metrology. </vt:lpstr>
      <vt:lpstr>The third generation pinhole array (PHA) is extremely complex.  </vt:lpstr>
      <vt:lpstr>PowerPoint Presentation</vt:lpstr>
      <vt:lpstr>Machining a single gold layer takes on average 2.5 weeks per layer side, with 24 hours of continuous machining for the triangles and 4 days machining for the half-circles. </vt:lpstr>
      <vt:lpstr>PowerPoint Presentation</vt:lpstr>
      <vt:lpstr>Each member of the dream team has its own unique qualities and challenges.</vt:lpstr>
      <vt:lpstr>OCMM imaging defines specific locations  along the length of the groove. </vt:lpstr>
      <vt:lpstr>Keyence images of layer 7 (Scans all taken with same magnification)</vt:lpstr>
      <vt:lpstr>The Keyence images show compromised areas in the gold foil layer.</vt:lpstr>
      <vt:lpstr>Even though we lose bottom depth, it can be interpolated from the sides.</vt:lpstr>
      <vt:lpstr>Half-circles, Layer 4, Aperture 8, 1mm in.</vt:lpstr>
      <vt:lpstr>PowerPoint Presentation</vt:lpstr>
      <vt:lpstr>PowerPoint Presentation</vt:lpstr>
    </vt:vector>
  </TitlesOfParts>
  <Company>LANL DCS-CSD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Goodwin, Lynne Alese</dc:creator>
  <cp:lastModifiedBy>LLEUser</cp:lastModifiedBy>
  <cp:revision>821</cp:revision>
  <cp:lastPrinted>2019-04-09T14:16:23Z</cp:lastPrinted>
  <dcterms:created xsi:type="dcterms:W3CDTF">2019-03-12T15:11:21Z</dcterms:created>
  <dcterms:modified xsi:type="dcterms:W3CDTF">2019-04-26T11:47:52Z</dcterms:modified>
</cp:coreProperties>
</file>