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709" r:id="rId1"/>
  </p:sldMasterIdLst>
  <p:notesMasterIdLst>
    <p:notesMasterId r:id="rId20"/>
  </p:notesMasterIdLst>
  <p:handoutMasterIdLst>
    <p:handoutMasterId r:id="rId21"/>
  </p:handoutMasterIdLst>
  <p:sldIdLst>
    <p:sldId id="493" r:id="rId2"/>
    <p:sldId id="888" r:id="rId3"/>
    <p:sldId id="879" r:id="rId4"/>
    <p:sldId id="875" r:id="rId5"/>
    <p:sldId id="659" r:id="rId6"/>
    <p:sldId id="663" r:id="rId7"/>
    <p:sldId id="851" r:id="rId8"/>
    <p:sldId id="854" r:id="rId9"/>
    <p:sldId id="885" r:id="rId10"/>
    <p:sldId id="285" r:id="rId11"/>
    <p:sldId id="291" r:id="rId12"/>
    <p:sldId id="292" r:id="rId13"/>
    <p:sldId id="880" r:id="rId14"/>
    <p:sldId id="876" r:id="rId15"/>
    <p:sldId id="882" r:id="rId16"/>
    <p:sldId id="779" r:id="rId17"/>
    <p:sldId id="758" r:id="rId18"/>
    <p:sldId id="86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5">
          <p15:clr>
            <a:srgbClr val="A4A3A4"/>
          </p15:clr>
        </p15:guide>
        <p15:guide id="2" orient="horz" pos="4002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rrmann, Cynthia A.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F4F97"/>
    <a:srgbClr val="F6CE86"/>
    <a:srgbClr val="AEF8E5"/>
    <a:srgbClr val="0A8464"/>
    <a:srgbClr val="0DB78A"/>
    <a:srgbClr val="D68F10"/>
    <a:srgbClr val="F1B13D"/>
    <a:srgbClr val="10D6A2"/>
    <a:srgbClr val="2DEFBC"/>
    <a:srgbClr val="11D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4" autoAdjust="0"/>
    <p:restoredTop sz="79417" autoAdjust="0"/>
  </p:normalViewPr>
  <p:slideViewPr>
    <p:cSldViewPr snapToGrid="0">
      <p:cViewPr varScale="1">
        <p:scale>
          <a:sx n="85" d="100"/>
          <a:sy n="85" d="100"/>
        </p:scale>
        <p:origin x="1548" y="84"/>
      </p:cViewPr>
      <p:guideLst>
        <p:guide orient="horz" pos="905"/>
        <p:guide orient="horz" pos="4002"/>
        <p:guide pos="2880"/>
      </p:guideLst>
    </p:cSldViewPr>
  </p:slideViewPr>
  <p:outlineViewPr>
    <p:cViewPr>
      <p:scale>
        <a:sx n="33" d="100"/>
        <a:sy n="33" d="100"/>
      </p:scale>
      <p:origin x="0" y="-19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aun8\Desktop\conferences\target%20fab%20conference\2019\talk\GA_inspection_summary_0325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LLNL incoming inspection for hohlraums – particle count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ga_inspection_summary!$E$1</c:f>
              <c:strCache>
                <c:ptCount val="1"/>
                <c:pt idx="0">
                  <c:v>LLNL Count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10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41275" cap="rnd">
                <a:solidFill>
                  <a:srgbClr val="7030A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ga_inspection_summary!$A$2:$A$398</c:f>
              <c:numCache>
                <c:formatCode>d\-mmm\-yy</c:formatCode>
                <c:ptCount val="222"/>
                <c:pt idx="0">
                  <c:v>43543</c:v>
                </c:pt>
                <c:pt idx="1">
                  <c:v>43543</c:v>
                </c:pt>
                <c:pt idx="2">
                  <c:v>43543</c:v>
                </c:pt>
                <c:pt idx="3">
                  <c:v>43543</c:v>
                </c:pt>
                <c:pt idx="4">
                  <c:v>43535</c:v>
                </c:pt>
                <c:pt idx="5">
                  <c:v>43535</c:v>
                </c:pt>
                <c:pt idx="6">
                  <c:v>43535</c:v>
                </c:pt>
                <c:pt idx="7">
                  <c:v>43535</c:v>
                </c:pt>
                <c:pt idx="8">
                  <c:v>43535</c:v>
                </c:pt>
                <c:pt idx="9">
                  <c:v>43528</c:v>
                </c:pt>
                <c:pt idx="10">
                  <c:v>43528</c:v>
                </c:pt>
                <c:pt idx="11">
                  <c:v>43524</c:v>
                </c:pt>
                <c:pt idx="12">
                  <c:v>43521</c:v>
                </c:pt>
                <c:pt idx="13">
                  <c:v>43521</c:v>
                </c:pt>
                <c:pt idx="14">
                  <c:v>43521</c:v>
                </c:pt>
                <c:pt idx="15">
                  <c:v>43521</c:v>
                </c:pt>
                <c:pt idx="16">
                  <c:v>43521</c:v>
                </c:pt>
                <c:pt idx="17">
                  <c:v>43521</c:v>
                </c:pt>
                <c:pt idx="18">
                  <c:v>43521</c:v>
                </c:pt>
                <c:pt idx="19">
                  <c:v>43515</c:v>
                </c:pt>
                <c:pt idx="20">
                  <c:v>43515</c:v>
                </c:pt>
                <c:pt idx="21">
                  <c:v>43507</c:v>
                </c:pt>
                <c:pt idx="22">
                  <c:v>43507</c:v>
                </c:pt>
                <c:pt idx="23">
                  <c:v>43507</c:v>
                </c:pt>
                <c:pt idx="24">
                  <c:v>43507</c:v>
                </c:pt>
                <c:pt idx="25">
                  <c:v>43507</c:v>
                </c:pt>
                <c:pt idx="26">
                  <c:v>43507</c:v>
                </c:pt>
                <c:pt idx="27">
                  <c:v>43493</c:v>
                </c:pt>
                <c:pt idx="28">
                  <c:v>43493</c:v>
                </c:pt>
                <c:pt idx="29">
                  <c:v>43493</c:v>
                </c:pt>
                <c:pt idx="30">
                  <c:v>43493</c:v>
                </c:pt>
                <c:pt idx="31">
                  <c:v>43493</c:v>
                </c:pt>
                <c:pt idx="32">
                  <c:v>43493</c:v>
                </c:pt>
                <c:pt idx="33">
                  <c:v>43487</c:v>
                </c:pt>
                <c:pt idx="34">
                  <c:v>43487</c:v>
                </c:pt>
                <c:pt idx="35">
                  <c:v>43487</c:v>
                </c:pt>
                <c:pt idx="36">
                  <c:v>43487</c:v>
                </c:pt>
                <c:pt idx="37">
                  <c:v>43487</c:v>
                </c:pt>
                <c:pt idx="38">
                  <c:v>43480</c:v>
                </c:pt>
                <c:pt idx="39">
                  <c:v>43480</c:v>
                </c:pt>
                <c:pt idx="40">
                  <c:v>43480</c:v>
                </c:pt>
                <c:pt idx="41">
                  <c:v>43461</c:v>
                </c:pt>
                <c:pt idx="42">
                  <c:v>43461</c:v>
                </c:pt>
                <c:pt idx="43">
                  <c:v>43461</c:v>
                </c:pt>
                <c:pt idx="44">
                  <c:v>43452</c:v>
                </c:pt>
                <c:pt idx="45">
                  <c:v>43452</c:v>
                </c:pt>
                <c:pt idx="46">
                  <c:v>43452</c:v>
                </c:pt>
                <c:pt idx="47">
                  <c:v>43452</c:v>
                </c:pt>
                <c:pt idx="48">
                  <c:v>43447</c:v>
                </c:pt>
                <c:pt idx="49">
                  <c:v>43444</c:v>
                </c:pt>
                <c:pt idx="50">
                  <c:v>43444</c:v>
                </c:pt>
                <c:pt idx="51">
                  <c:v>43444</c:v>
                </c:pt>
                <c:pt idx="52">
                  <c:v>43444</c:v>
                </c:pt>
                <c:pt idx="53">
                  <c:v>43437</c:v>
                </c:pt>
                <c:pt idx="54">
                  <c:v>43437</c:v>
                </c:pt>
                <c:pt idx="55">
                  <c:v>43437</c:v>
                </c:pt>
                <c:pt idx="56">
                  <c:v>43437</c:v>
                </c:pt>
                <c:pt idx="57">
                  <c:v>43437</c:v>
                </c:pt>
                <c:pt idx="58">
                  <c:v>43417</c:v>
                </c:pt>
                <c:pt idx="59">
                  <c:v>43417</c:v>
                </c:pt>
                <c:pt idx="60">
                  <c:v>43417</c:v>
                </c:pt>
                <c:pt idx="61">
                  <c:v>43417</c:v>
                </c:pt>
                <c:pt idx="62">
                  <c:v>43409</c:v>
                </c:pt>
                <c:pt idx="63">
                  <c:v>43409</c:v>
                </c:pt>
                <c:pt idx="64">
                  <c:v>43409</c:v>
                </c:pt>
                <c:pt idx="65">
                  <c:v>43409</c:v>
                </c:pt>
                <c:pt idx="66">
                  <c:v>43403</c:v>
                </c:pt>
                <c:pt idx="67">
                  <c:v>43403</c:v>
                </c:pt>
                <c:pt idx="68">
                  <c:v>43403</c:v>
                </c:pt>
                <c:pt idx="69">
                  <c:v>43403</c:v>
                </c:pt>
                <c:pt idx="70">
                  <c:v>43403</c:v>
                </c:pt>
                <c:pt idx="71">
                  <c:v>43403</c:v>
                </c:pt>
                <c:pt idx="72">
                  <c:v>43403</c:v>
                </c:pt>
                <c:pt idx="73">
                  <c:v>43403</c:v>
                </c:pt>
                <c:pt idx="74">
                  <c:v>43397</c:v>
                </c:pt>
                <c:pt idx="75">
                  <c:v>43397</c:v>
                </c:pt>
                <c:pt idx="76">
                  <c:v>43397</c:v>
                </c:pt>
                <c:pt idx="77">
                  <c:v>43397</c:v>
                </c:pt>
                <c:pt idx="78">
                  <c:v>43397</c:v>
                </c:pt>
                <c:pt idx="79">
                  <c:v>43397</c:v>
                </c:pt>
                <c:pt idx="80">
                  <c:v>43397</c:v>
                </c:pt>
                <c:pt idx="81">
                  <c:v>43397</c:v>
                </c:pt>
                <c:pt idx="82">
                  <c:v>43397</c:v>
                </c:pt>
                <c:pt idx="83">
                  <c:v>43397</c:v>
                </c:pt>
                <c:pt idx="84">
                  <c:v>43388</c:v>
                </c:pt>
                <c:pt idx="85">
                  <c:v>43388</c:v>
                </c:pt>
                <c:pt idx="86">
                  <c:v>43388</c:v>
                </c:pt>
                <c:pt idx="87">
                  <c:v>43388</c:v>
                </c:pt>
                <c:pt idx="88">
                  <c:v>43388</c:v>
                </c:pt>
                <c:pt idx="89">
                  <c:v>43388</c:v>
                </c:pt>
                <c:pt idx="90">
                  <c:v>43388</c:v>
                </c:pt>
                <c:pt idx="91">
                  <c:v>43388</c:v>
                </c:pt>
                <c:pt idx="92">
                  <c:v>43388</c:v>
                </c:pt>
                <c:pt idx="93">
                  <c:v>43388</c:v>
                </c:pt>
                <c:pt idx="94">
                  <c:v>43383</c:v>
                </c:pt>
                <c:pt idx="95">
                  <c:v>43383</c:v>
                </c:pt>
                <c:pt idx="96">
                  <c:v>43383</c:v>
                </c:pt>
                <c:pt idx="97">
                  <c:v>43383</c:v>
                </c:pt>
                <c:pt idx="98">
                  <c:v>43383</c:v>
                </c:pt>
                <c:pt idx="99">
                  <c:v>43383</c:v>
                </c:pt>
                <c:pt idx="100">
                  <c:v>43383</c:v>
                </c:pt>
                <c:pt idx="101">
                  <c:v>43381</c:v>
                </c:pt>
                <c:pt idx="102">
                  <c:v>43381</c:v>
                </c:pt>
                <c:pt idx="103">
                  <c:v>43381</c:v>
                </c:pt>
                <c:pt idx="104">
                  <c:v>43381</c:v>
                </c:pt>
                <c:pt idx="105">
                  <c:v>43381</c:v>
                </c:pt>
                <c:pt idx="106">
                  <c:v>43367</c:v>
                </c:pt>
                <c:pt idx="107">
                  <c:v>43367</c:v>
                </c:pt>
                <c:pt idx="108">
                  <c:v>43367</c:v>
                </c:pt>
                <c:pt idx="109">
                  <c:v>43367</c:v>
                </c:pt>
                <c:pt idx="110">
                  <c:v>43367</c:v>
                </c:pt>
                <c:pt idx="111">
                  <c:v>43367</c:v>
                </c:pt>
                <c:pt idx="112">
                  <c:v>43367</c:v>
                </c:pt>
                <c:pt idx="113">
                  <c:v>43367</c:v>
                </c:pt>
                <c:pt idx="114">
                  <c:v>43367</c:v>
                </c:pt>
                <c:pt idx="115">
                  <c:v>43367</c:v>
                </c:pt>
                <c:pt idx="116">
                  <c:v>43367</c:v>
                </c:pt>
                <c:pt idx="117">
                  <c:v>43367</c:v>
                </c:pt>
                <c:pt idx="118">
                  <c:v>43353</c:v>
                </c:pt>
                <c:pt idx="119">
                  <c:v>43353</c:v>
                </c:pt>
                <c:pt idx="120">
                  <c:v>43353</c:v>
                </c:pt>
                <c:pt idx="121">
                  <c:v>43353</c:v>
                </c:pt>
                <c:pt idx="122">
                  <c:v>43353</c:v>
                </c:pt>
                <c:pt idx="123">
                  <c:v>43353</c:v>
                </c:pt>
                <c:pt idx="124">
                  <c:v>43353</c:v>
                </c:pt>
                <c:pt idx="125">
                  <c:v>43353</c:v>
                </c:pt>
                <c:pt idx="126">
                  <c:v>43353</c:v>
                </c:pt>
                <c:pt idx="127">
                  <c:v>43353</c:v>
                </c:pt>
                <c:pt idx="128">
                  <c:v>43342</c:v>
                </c:pt>
                <c:pt idx="129">
                  <c:v>43339</c:v>
                </c:pt>
                <c:pt idx="130">
                  <c:v>43332</c:v>
                </c:pt>
                <c:pt idx="131">
                  <c:v>43332</c:v>
                </c:pt>
                <c:pt idx="132">
                  <c:v>43332</c:v>
                </c:pt>
                <c:pt idx="133">
                  <c:v>43332</c:v>
                </c:pt>
                <c:pt idx="134">
                  <c:v>43332</c:v>
                </c:pt>
                <c:pt idx="135">
                  <c:v>43332</c:v>
                </c:pt>
                <c:pt idx="136">
                  <c:v>43332</c:v>
                </c:pt>
                <c:pt idx="137">
                  <c:v>43332</c:v>
                </c:pt>
                <c:pt idx="138">
                  <c:v>43326</c:v>
                </c:pt>
                <c:pt idx="139">
                  <c:v>43326</c:v>
                </c:pt>
                <c:pt idx="140">
                  <c:v>43326</c:v>
                </c:pt>
                <c:pt idx="141">
                  <c:v>43326</c:v>
                </c:pt>
                <c:pt idx="142">
                  <c:v>43326</c:v>
                </c:pt>
                <c:pt idx="143">
                  <c:v>43326</c:v>
                </c:pt>
                <c:pt idx="144">
                  <c:v>43318</c:v>
                </c:pt>
                <c:pt idx="145">
                  <c:v>43318</c:v>
                </c:pt>
                <c:pt idx="146">
                  <c:v>43308</c:v>
                </c:pt>
                <c:pt idx="147">
                  <c:v>43308</c:v>
                </c:pt>
                <c:pt idx="148">
                  <c:v>43308</c:v>
                </c:pt>
                <c:pt idx="149">
                  <c:v>43308</c:v>
                </c:pt>
                <c:pt idx="150">
                  <c:v>43304</c:v>
                </c:pt>
                <c:pt idx="151">
                  <c:v>43304</c:v>
                </c:pt>
                <c:pt idx="152">
                  <c:v>43304</c:v>
                </c:pt>
                <c:pt idx="153">
                  <c:v>43304</c:v>
                </c:pt>
                <c:pt idx="154">
                  <c:v>43304</c:v>
                </c:pt>
                <c:pt idx="155">
                  <c:v>43304</c:v>
                </c:pt>
                <c:pt idx="156">
                  <c:v>43304</c:v>
                </c:pt>
                <c:pt idx="157">
                  <c:v>43304</c:v>
                </c:pt>
                <c:pt idx="158">
                  <c:v>43297</c:v>
                </c:pt>
                <c:pt idx="159">
                  <c:v>43297</c:v>
                </c:pt>
                <c:pt idx="160">
                  <c:v>43297</c:v>
                </c:pt>
                <c:pt idx="161">
                  <c:v>43297</c:v>
                </c:pt>
                <c:pt idx="162">
                  <c:v>43297</c:v>
                </c:pt>
                <c:pt idx="163">
                  <c:v>43283</c:v>
                </c:pt>
                <c:pt idx="164">
                  <c:v>43283</c:v>
                </c:pt>
                <c:pt idx="165">
                  <c:v>43283</c:v>
                </c:pt>
                <c:pt idx="166">
                  <c:v>43283</c:v>
                </c:pt>
                <c:pt idx="167">
                  <c:v>43283</c:v>
                </c:pt>
                <c:pt idx="168">
                  <c:v>43283</c:v>
                </c:pt>
                <c:pt idx="169">
                  <c:v>43270</c:v>
                </c:pt>
                <c:pt idx="170" formatCode="m/d/yyyy">
                  <c:v>43270</c:v>
                </c:pt>
                <c:pt idx="171">
                  <c:v>43263</c:v>
                </c:pt>
                <c:pt idx="172">
                  <c:v>43263</c:v>
                </c:pt>
                <c:pt idx="173">
                  <c:v>43263</c:v>
                </c:pt>
                <c:pt idx="174">
                  <c:v>43263</c:v>
                </c:pt>
                <c:pt idx="175">
                  <c:v>43251</c:v>
                </c:pt>
                <c:pt idx="176">
                  <c:v>43251</c:v>
                </c:pt>
                <c:pt idx="177">
                  <c:v>43251</c:v>
                </c:pt>
                <c:pt idx="178">
                  <c:v>43251</c:v>
                </c:pt>
                <c:pt idx="179">
                  <c:v>43251</c:v>
                </c:pt>
                <c:pt idx="180">
                  <c:v>43251</c:v>
                </c:pt>
                <c:pt idx="181">
                  <c:v>43236</c:v>
                </c:pt>
                <c:pt idx="182">
                  <c:v>43235</c:v>
                </c:pt>
                <c:pt idx="183">
                  <c:v>43235</c:v>
                </c:pt>
                <c:pt idx="184">
                  <c:v>43235</c:v>
                </c:pt>
                <c:pt idx="185">
                  <c:v>43214</c:v>
                </c:pt>
                <c:pt idx="186">
                  <c:v>43214</c:v>
                </c:pt>
                <c:pt idx="187">
                  <c:v>43214</c:v>
                </c:pt>
                <c:pt idx="188">
                  <c:v>43214</c:v>
                </c:pt>
                <c:pt idx="189">
                  <c:v>43214</c:v>
                </c:pt>
                <c:pt idx="190">
                  <c:v>43214</c:v>
                </c:pt>
                <c:pt idx="191">
                  <c:v>43214</c:v>
                </c:pt>
                <c:pt idx="192">
                  <c:v>43214</c:v>
                </c:pt>
                <c:pt idx="193">
                  <c:v>43214</c:v>
                </c:pt>
                <c:pt idx="194">
                  <c:v>43206</c:v>
                </c:pt>
                <c:pt idx="195">
                  <c:v>43206</c:v>
                </c:pt>
                <c:pt idx="196">
                  <c:v>43206</c:v>
                </c:pt>
                <c:pt idx="197">
                  <c:v>43200</c:v>
                </c:pt>
                <c:pt idx="198">
                  <c:v>43200</c:v>
                </c:pt>
                <c:pt idx="199">
                  <c:v>43200</c:v>
                </c:pt>
                <c:pt idx="200">
                  <c:v>43200</c:v>
                </c:pt>
                <c:pt idx="201">
                  <c:v>43200</c:v>
                </c:pt>
                <c:pt idx="202">
                  <c:v>43200</c:v>
                </c:pt>
                <c:pt idx="203">
                  <c:v>43200</c:v>
                </c:pt>
                <c:pt idx="204">
                  <c:v>43193</c:v>
                </c:pt>
                <c:pt idx="205">
                  <c:v>43193</c:v>
                </c:pt>
                <c:pt idx="206">
                  <c:v>43193</c:v>
                </c:pt>
                <c:pt idx="207">
                  <c:v>43193</c:v>
                </c:pt>
                <c:pt idx="208">
                  <c:v>43172</c:v>
                </c:pt>
                <c:pt idx="209">
                  <c:v>43172</c:v>
                </c:pt>
                <c:pt idx="210">
                  <c:v>43168</c:v>
                </c:pt>
                <c:pt idx="211">
                  <c:v>43168</c:v>
                </c:pt>
                <c:pt idx="212">
                  <c:v>43168</c:v>
                </c:pt>
                <c:pt idx="213">
                  <c:v>43165</c:v>
                </c:pt>
                <c:pt idx="214">
                  <c:v>43165</c:v>
                </c:pt>
                <c:pt idx="215">
                  <c:v>43151</c:v>
                </c:pt>
                <c:pt idx="216">
                  <c:v>43151</c:v>
                </c:pt>
                <c:pt idx="217">
                  <c:v>43143</c:v>
                </c:pt>
                <c:pt idx="218">
                  <c:v>43137</c:v>
                </c:pt>
                <c:pt idx="219">
                  <c:v>43137</c:v>
                </c:pt>
                <c:pt idx="220">
                  <c:v>43137</c:v>
                </c:pt>
                <c:pt idx="221">
                  <c:v>43137</c:v>
                </c:pt>
              </c:numCache>
            </c:numRef>
          </c:xVal>
          <c:yVal>
            <c:numRef>
              <c:f>ga_inspection_summary!$E$2:$E$398</c:f>
              <c:numCache>
                <c:formatCode>General</c:formatCode>
                <c:ptCount val="2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</c:v>
                </c:pt>
                <c:pt idx="20">
                  <c:v>1</c:v>
                </c:pt>
                <c:pt idx="21">
                  <c:v>0</c:v>
                </c:pt>
                <c:pt idx="22">
                  <c:v>0</c:v>
                </c:pt>
                <c:pt idx="23">
                  <c:v>1</c:v>
                </c:pt>
                <c:pt idx="24">
                  <c:v>1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0</c:v>
                </c:pt>
                <c:pt idx="32">
                  <c:v>0</c:v>
                </c:pt>
                <c:pt idx="33">
                  <c:v>3</c:v>
                </c:pt>
                <c:pt idx="34">
                  <c:v>2</c:v>
                </c:pt>
                <c:pt idx="35">
                  <c:v>2</c:v>
                </c:pt>
                <c:pt idx="36">
                  <c:v>3</c:v>
                </c:pt>
                <c:pt idx="37">
                  <c:v>2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1</c:v>
                </c:pt>
                <c:pt idx="45">
                  <c:v>1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4</c:v>
                </c:pt>
                <c:pt idx="53">
                  <c:v>5</c:v>
                </c:pt>
                <c:pt idx="54">
                  <c:v>7</c:v>
                </c:pt>
                <c:pt idx="55">
                  <c:v>3</c:v>
                </c:pt>
                <c:pt idx="56">
                  <c:v>5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2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2</c:v>
                </c:pt>
                <c:pt idx="81">
                  <c:v>3</c:v>
                </c:pt>
                <c:pt idx="82">
                  <c:v>0</c:v>
                </c:pt>
                <c:pt idx="83">
                  <c:v>0</c:v>
                </c:pt>
                <c:pt idx="84">
                  <c:v>2</c:v>
                </c:pt>
                <c:pt idx="85">
                  <c:v>2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1</c:v>
                </c:pt>
                <c:pt idx="90">
                  <c:v>1</c:v>
                </c:pt>
                <c:pt idx="91">
                  <c:v>3</c:v>
                </c:pt>
                <c:pt idx="92">
                  <c:v>1</c:v>
                </c:pt>
                <c:pt idx="93">
                  <c:v>1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3</c:v>
                </c:pt>
                <c:pt idx="99">
                  <c:v>3</c:v>
                </c:pt>
                <c:pt idx="100">
                  <c:v>0</c:v>
                </c:pt>
                <c:pt idx="101">
                  <c:v>2</c:v>
                </c:pt>
                <c:pt idx="102">
                  <c:v>1</c:v>
                </c:pt>
                <c:pt idx="103">
                  <c:v>1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20</c:v>
                </c:pt>
                <c:pt idx="111">
                  <c:v>10</c:v>
                </c:pt>
                <c:pt idx="112">
                  <c:v>2</c:v>
                </c:pt>
                <c:pt idx="113">
                  <c:v>3</c:v>
                </c:pt>
                <c:pt idx="114">
                  <c:v>2</c:v>
                </c:pt>
                <c:pt idx="115">
                  <c:v>1</c:v>
                </c:pt>
                <c:pt idx="116">
                  <c:v>2</c:v>
                </c:pt>
                <c:pt idx="117">
                  <c:v>1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20</c:v>
                </c:pt>
                <c:pt idx="123">
                  <c:v>10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2</c:v>
                </c:pt>
                <c:pt idx="129">
                  <c:v>0</c:v>
                </c:pt>
                <c:pt idx="130">
                  <c:v>5</c:v>
                </c:pt>
                <c:pt idx="131">
                  <c:v>7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2</c:v>
                </c:pt>
                <c:pt idx="139">
                  <c:v>5</c:v>
                </c:pt>
                <c:pt idx="140">
                  <c:v>2</c:v>
                </c:pt>
                <c:pt idx="141">
                  <c:v>2</c:v>
                </c:pt>
                <c:pt idx="142">
                  <c:v>0</c:v>
                </c:pt>
                <c:pt idx="143">
                  <c:v>0</c:v>
                </c:pt>
                <c:pt idx="144">
                  <c:v>5</c:v>
                </c:pt>
                <c:pt idx="145">
                  <c:v>1</c:v>
                </c:pt>
                <c:pt idx="146">
                  <c:v>5</c:v>
                </c:pt>
                <c:pt idx="147">
                  <c:v>5</c:v>
                </c:pt>
                <c:pt idx="148">
                  <c:v>3</c:v>
                </c:pt>
                <c:pt idx="149">
                  <c:v>3</c:v>
                </c:pt>
                <c:pt idx="150">
                  <c:v>2</c:v>
                </c:pt>
                <c:pt idx="151">
                  <c:v>2</c:v>
                </c:pt>
                <c:pt idx="152">
                  <c:v>0</c:v>
                </c:pt>
                <c:pt idx="153">
                  <c:v>1</c:v>
                </c:pt>
                <c:pt idx="154">
                  <c:v>3</c:v>
                </c:pt>
                <c:pt idx="155">
                  <c:v>4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3</c:v>
                </c:pt>
                <c:pt idx="160">
                  <c:v>2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2</c:v>
                </c:pt>
                <c:pt idx="170">
                  <c:v>1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5</c:v>
                </c:pt>
                <c:pt idx="175">
                  <c:v>0</c:v>
                </c:pt>
                <c:pt idx="176">
                  <c:v>0</c:v>
                </c:pt>
                <c:pt idx="177">
                  <c:v>5</c:v>
                </c:pt>
                <c:pt idx="178">
                  <c:v>4</c:v>
                </c:pt>
                <c:pt idx="179">
                  <c:v>5</c:v>
                </c:pt>
                <c:pt idx="180">
                  <c:v>3</c:v>
                </c:pt>
                <c:pt idx="181">
                  <c:v>6</c:v>
                </c:pt>
                <c:pt idx="182">
                  <c:v>1</c:v>
                </c:pt>
                <c:pt idx="183">
                  <c:v>1</c:v>
                </c:pt>
                <c:pt idx="184">
                  <c:v>5</c:v>
                </c:pt>
                <c:pt idx="185">
                  <c:v>1</c:v>
                </c:pt>
                <c:pt idx="186">
                  <c:v>0</c:v>
                </c:pt>
                <c:pt idx="187">
                  <c:v>2</c:v>
                </c:pt>
                <c:pt idx="188">
                  <c:v>2</c:v>
                </c:pt>
                <c:pt idx="189">
                  <c:v>2</c:v>
                </c:pt>
                <c:pt idx="190">
                  <c:v>5</c:v>
                </c:pt>
                <c:pt idx="191">
                  <c:v>8</c:v>
                </c:pt>
                <c:pt idx="192">
                  <c:v>0</c:v>
                </c:pt>
                <c:pt idx="193">
                  <c:v>5</c:v>
                </c:pt>
                <c:pt idx="194">
                  <c:v>0</c:v>
                </c:pt>
                <c:pt idx="195">
                  <c:v>5</c:v>
                </c:pt>
                <c:pt idx="196">
                  <c:v>0</c:v>
                </c:pt>
                <c:pt idx="197">
                  <c:v>1</c:v>
                </c:pt>
                <c:pt idx="198">
                  <c:v>4</c:v>
                </c:pt>
                <c:pt idx="199">
                  <c:v>1</c:v>
                </c:pt>
                <c:pt idx="200">
                  <c:v>0</c:v>
                </c:pt>
                <c:pt idx="201">
                  <c:v>2</c:v>
                </c:pt>
                <c:pt idx="202">
                  <c:v>0</c:v>
                </c:pt>
                <c:pt idx="203">
                  <c:v>2</c:v>
                </c:pt>
                <c:pt idx="204">
                  <c:v>10</c:v>
                </c:pt>
                <c:pt idx="205">
                  <c:v>1</c:v>
                </c:pt>
                <c:pt idx="206">
                  <c:v>2</c:v>
                </c:pt>
                <c:pt idx="207">
                  <c:v>7</c:v>
                </c:pt>
                <c:pt idx="208">
                  <c:v>7</c:v>
                </c:pt>
                <c:pt idx="209">
                  <c:v>0</c:v>
                </c:pt>
                <c:pt idx="210">
                  <c:v>4</c:v>
                </c:pt>
                <c:pt idx="211">
                  <c:v>10</c:v>
                </c:pt>
                <c:pt idx="212">
                  <c:v>1</c:v>
                </c:pt>
                <c:pt idx="213">
                  <c:v>2</c:v>
                </c:pt>
                <c:pt idx="214">
                  <c:v>3</c:v>
                </c:pt>
                <c:pt idx="215">
                  <c:v>0</c:v>
                </c:pt>
                <c:pt idx="216">
                  <c:v>0</c:v>
                </c:pt>
                <c:pt idx="217">
                  <c:v>2</c:v>
                </c:pt>
                <c:pt idx="218">
                  <c:v>3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1EA-4644-9AE4-56F38B193D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1461248"/>
        <c:axId val="711461576"/>
      </c:scatterChart>
      <c:valAx>
        <c:axId val="711461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d\-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461576"/>
        <c:crosses val="autoZero"/>
        <c:crossBetween val="midCat"/>
      </c:valAx>
      <c:valAx>
        <c:axId val="711461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4612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Sheet1!$D$15:$D$18</c:f>
              <c:strCache>
                <c:ptCount val="4"/>
                <c:pt idx="0">
                  <c:v>FY18Q3</c:v>
                </c:pt>
                <c:pt idx="1">
                  <c:v>FY18Q4</c:v>
                </c:pt>
                <c:pt idx="2">
                  <c:v>FY19Q1</c:v>
                </c:pt>
                <c:pt idx="3">
                  <c:v>FY19Q2</c:v>
                </c:pt>
              </c:strCache>
            </c:strRef>
          </c:cat>
          <c:val>
            <c:numRef>
              <c:f>Sheet1!$E$15:$E$18</c:f>
              <c:numCache>
                <c:formatCode>General</c:formatCode>
                <c:ptCount val="4"/>
                <c:pt idx="0">
                  <c:v>47</c:v>
                </c:pt>
                <c:pt idx="1">
                  <c:v>18</c:v>
                </c:pt>
                <c:pt idx="2">
                  <c:v>9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D1-41FD-95D3-E9D72A8C72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2021520"/>
        <c:axId val="762018240"/>
      </c:barChart>
      <c:catAx>
        <c:axId val="762021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2018240"/>
        <c:crosses val="autoZero"/>
        <c:auto val="1"/>
        <c:lblAlgn val="ctr"/>
        <c:lblOffset val="100"/>
        <c:noMultiLvlLbl val="0"/>
      </c:catAx>
      <c:valAx>
        <c:axId val="762018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2021520"/>
        <c:crosses val="autoZero"/>
        <c:crossBetween val="between"/>
        <c:majorUnit val="5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2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4/15/2019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5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685215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2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4/15/2019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0" tIns="45680" rIns="91360" bIns="456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3"/>
            <a:ext cx="5486400" cy="4114800"/>
          </a:xfrm>
          <a:prstGeom prst="rect">
            <a:avLst/>
          </a:prstGeom>
        </p:spPr>
        <p:txBody>
          <a:bodyPr vert="horz" lIns="91360" tIns="45680" rIns="91360" bIns="4568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5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5"/>
            <a:ext cx="2971800" cy="457200"/>
          </a:xfrm>
          <a:prstGeom prst="rect">
            <a:avLst/>
          </a:prstGeom>
        </p:spPr>
        <p:txBody>
          <a:bodyPr vert="horz" lIns="91360" tIns="45680" rIns="91360" bIns="45680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695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112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695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29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42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100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786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730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725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998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605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922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378" y="6316956"/>
            <a:ext cx="9144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" y="3574553"/>
            <a:ext cx="9143245" cy="2742973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565126"/>
            <a:ext cx="8229600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2024863"/>
            <a:ext cx="562927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1" y="3096715"/>
            <a:ext cx="4572000" cy="477838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8385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rPr>
              <a:t>LLNL-PRES-771842</a:t>
            </a:r>
            <a:endParaRPr lang="en-US" sz="800" kern="1200" dirty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8" name="Picture 17" descr="LLNL_Logo_WHT-LR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061" y="6446832"/>
            <a:ext cx="1865206" cy="31467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9144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9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with righ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 lang="en-US" sz="28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7275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9909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B0A7E838-CC4B-4351-A98C-9E9E24A816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28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Hohlraum analysis</a:t>
            </a:r>
          </a:p>
          <a:p>
            <a:r>
              <a:rPr lang="de-DE" dirty="0"/>
              <a:t>1000715144/AA/45170011</a:t>
            </a:r>
            <a:endParaRPr lang="en-US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ADE7BD6E-827D-4C25-93D3-F8448537F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Tom Braun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385792D-F224-4301-9BF0-3F6B8FF02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2018-07-30</a:t>
            </a:r>
          </a:p>
        </p:txBody>
      </p:sp>
    </p:spTree>
    <p:extLst>
      <p:ext uri="{BB962C8B-B14F-4D97-AF65-F5344CB8AC3E}">
        <p14:creationId xmlns:p14="http://schemas.microsoft.com/office/powerpoint/2010/main" val="1284861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19507"/>
            <a:ext cx="82296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4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8312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9412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28907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1524"/>
            <a:ext cx="82296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953" y="6698646"/>
            <a:ext cx="4834760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latin typeface="+mn-lt"/>
                <a:cs typeface="Arial"/>
              </a:rPr>
              <a:t>LLNL-PRES-771842 Tom Braun</a:t>
            </a:r>
            <a:r>
              <a:rPr lang="en-US" altLang="en-US" sz="600" dirty="0">
                <a:cs typeface="Arial" panose="020B0604020202020204" pitchFamily="34" charset="0"/>
              </a:rPr>
              <a:t> – </a:t>
            </a:r>
            <a:r>
              <a:rPr lang="en-US" sz="600" dirty="0">
                <a:latin typeface="+mn-lt"/>
                <a:cs typeface="Calibri" panose="020F0502020204030204" pitchFamily="34" charset="0"/>
              </a:rPr>
              <a:t>23</a:t>
            </a:r>
            <a:r>
              <a:rPr lang="en-US" sz="600" baseline="30000" dirty="0">
                <a:latin typeface="+mn-lt"/>
                <a:cs typeface="Calibri" panose="020F0502020204030204" pitchFamily="34" charset="0"/>
              </a:rPr>
              <a:t>rd</a:t>
            </a:r>
            <a:r>
              <a:rPr lang="en-US" sz="600" dirty="0">
                <a:latin typeface="+mn-lt"/>
                <a:cs typeface="Calibri" panose="020F0502020204030204" pitchFamily="34" charset="0"/>
              </a:rPr>
              <a:t> Target Fabrication Specialist Meeting</a:t>
            </a:r>
            <a:r>
              <a:rPr lang="en-US" altLang="en-US" sz="6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600" dirty="0">
                <a:cs typeface="Arial" panose="020B0604020202020204" pitchFamily="34" charset="0"/>
              </a:rPr>
              <a:t>– April 26, 2019</a:t>
            </a:r>
            <a:endParaRPr lang="en-US" sz="600" dirty="0">
              <a:latin typeface="Arial"/>
              <a:cs typeface="Arial"/>
            </a:endParaRPr>
          </a:p>
        </p:txBody>
      </p:sp>
      <p:pic>
        <p:nvPicPr>
          <p:cNvPr id="17" name="Picture 16" descr="lab_icon_text_no_background_rgb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28" y="6496327"/>
            <a:ext cx="2731791" cy="278643"/>
          </a:xfrm>
          <a:prstGeom prst="rect">
            <a:avLst/>
          </a:prstGeom>
        </p:spPr>
      </p:pic>
      <p:sp>
        <p:nvSpPr>
          <p:cNvPr id="19" name="Slide Number Placeholder 7"/>
          <p:cNvSpPr txBox="1">
            <a:spLocks/>
          </p:cNvSpPr>
          <p:nvPr/>
        </p:nvSpPr>
        <p:spPr>
          <a:xfrm>
            <a:off x="8826123" y="6403252"/>
            <a:ext cx="317877" cy="454747"/>
          </a:xfrm>
          <a:prstGeom prst="rect">
            <a:avLst/>
          </a:prstGeom>
        </p:spPr>
        <p:txBody>
          <a:bodyPr rIns="45720" anchor="ctr" anchorCtr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6059" y="1267155"/>
            <a:ext cx="915005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NNSA_trans.png"/>
          <p:cNvPicPr>
            <a:picLocks noChangeAspect="1"/>
          </p:cNvPicPr>
          <p:nvPr/>
        </p:nvPicPr>
        <p:blipFill>
          <a:blip r:embed="rId15" cstate="print"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268" y="6449398"/>
            <a:ext cx="1012806" cy="3903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5" r:id="rId4"/>
    <p:sldLayoutId id="2147483722" r:id="rId5"/>
    <p:sldLayoutId id="2147483721" r:id="rId6"/>
    <p:sldLayoutId id="2147483717" r:id="rId7"/>
    <p:sldLayoutId id="2147483718" r:id="rId8"/>
    <p:sldLayoutId id="2147483719" r:id="rId9"/>
    <p:sldLayoutId id="2147483723" r:id="rId10"/>
    <p:sldLayoutId id="2147483724" r:id="rId11"/>
    <p:sldLayoutId id="2147483725" r:id="rId12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50" indent="-228600" algn="l" rtl="0" eaLnBrk="1" latinLnBrk="0" hangingPunct="1">
        <a:spcBef>
          <a:spcPts val="18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50" indent="-2857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1714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-171450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300" indent="-171450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50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b="0" dirty="0"/>
            </a:br>
            <a:r>
              <a:rPr lang="en-US" sz="2800" dirty="0"/>
              <a:t>Contamination Control in the Target Fabrication Cleanroom at the National Ignition Facility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5255" y="3096715"/>
            <a:ext cx="5328747" cy="477838"/>
          </a:xfrm>
        </p:spPr>
        <p:txBody>
          <a:bodyPr/>
          <a:lstStyle/>
          <a:p>
            <a:pPr lvl="0"/>
            <a:r>
              <a:rPr lang="en-US" sz="1800" u="sng" dirty="0"/>
              <a:t>T. Braun</a:t>
            </a:r>
            <a:r>
              <a:rPr lang="en-US" sz="1800" u="sng" baseline="30000" dirty="0"/>
              <a:t>1</a:t>
            </a:r>
            <a:r>
              <a:rPr lang="en-US" sz="1800" dirty="0"/>
              <a:t>, B. Butlin</a:t>
            </a:r>
            <a:r>
              <a:rPr lang="en-US" sz="1800" baseline="30000" dirty="0"/>
              <a:t>1</a:t>
            </a:r>
            <a:r>
              <a:rPr lang="en-US" sz="1800" dirty="0"/>
              <a:t>, E. Piceno</a:t>
            </a:r>
            <a:r>
              <a:rPr lang="en-US" sz="1800" baseline="30000" dirty="0"/>
              <a:t>1</a:t>
            </a:r>
            <a:r>
              <a:rPr lang="en-US" sz="1800" dirty="0"/>
              <a:t>, K. Clark</a:t>
            </a:r>
            <a:r>
              <a:rPr lang="en-US" sz="1800" baseline="30000" dirty="0"/>
              <a:t>2</a:t>
            </a:r>
            <a:r>
              <a:rPr lang="en-US" sz="1800" dirty="0"/>
              <a:t>, E. Giraldez</a:t>
            </a:r>
            <a:r>
              <a:rPr lang="en-US" sz="1800" baseline="30000" dirty="0"/>
              <a:t>2</a:t>
            </a:r>
            <a:r>
              <a:rPr lang="en-US" sz="1800" dirty="0"/>
              <a:t>, S. Baxamusa</a:t>
            </a:r>
            <a:r>
              <a:rPr lang="en-US" sz="1800" baseline="30000" dirty="0"/>
              <a:t>1</a:t>
            </a:r>
            <a:r>
              <a:rPr lang="en-US" sz="1800" dirty="0"/>
              <a:t>, M. Schoff</a:t>
            </a:r>
            <a:r>
              <a:rPr lang="en-US" sz="1800" baseline="30000" dirty="0"/>
              <a:t>2</a:t>
            </a:r>
            <a:r>
              <a:rPr lang="en-US" sz="1800" dirty="0"/>
              <a:t>, A. Nikroo</a:t>
            </a:r>
            <a:r>
              <a:rPr lang="en-US" sz="1800" baseline="30000" dirty="0"/>
              <a:t>1</a:t>
            </a:r>
            <a:r>
              <a:rPr lang="en-US" sz="1800" dirty="0"/>
              <a:t>, M. Stadermann</a:t>
            </a:r>
            <a:r>
              <a:rPr lang="en-US" sz="1800" baseline="30000" dirty="0"/>
              <a:t>1</a:t>
            </a:r>
            <a:br>
              <a:rPr lang="en-US" sz="1800" baseline="30000" dirty="0"/>
            </a:br>
            <a:r>
              <a:rPr lang="en-US" sz="1800" baseline="30000" dirty="0"/>
              <a:t>1</a:t>
            </a:r>
            <a:r>
              <a:rPr lang="en-US" sz="1800" dirty="0"/>
              <a:t>: LLNL, </a:t>
            </a:r>
            <a:r>
              <a:rPr lang="en-US" sz="1800" baseline="30000" dirty="0"/>
              <a:t>2</a:t>
            </a:r>
            <a:r>
              <a:rPr lang="en-US" sz="1800" dirty="0"/>
              <a:t>: General Atomics</a:t>
            </a:r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492102" y="3640568"/>
            <a:ext cx="4699023" cy="397500"/>
          </a:xfrm>
          <a:prstGeom prst="rect">
            <a:avLst/>
          </a:prstGeom>
        </p:spPr>
        <p:txBody>
          <a:bodyPr vert="horz" lIns="0" tIns="91440" rIns="0" rtlCol="0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1600" dirty="0">
                <a:cs typeface="Lucida Handwriting"/>
              </a:rPr>
              <a:t>April 26</a:t>
            </a:r>
            <a:r>
              <a:rPr lang="en-US" sz="1600" baseline="30000" dirty="0">
                <a:cs typeface="Lucida Handwriting"/>
              </a:rPr>
              <a:t>th</a:t>
            </a:r>
            <a:r>
              <a:rPr lang="en-US" sz="1600" dirty="0">
                <a:cs typeface="Lucida Handwriting"/>
              </a:rPr>
              <a:t> 2019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DC3C9F4-D08C-488C-AAF8-1BA18A1C29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1" y="2024863"/>
            <a:ext cx="5894172" cy="369888"/>
          </a:xfrm>
        </p:spPr>
        <p:txBody>
          <a:bodyPr/>
          <a:lstStyle/>
          <a:p>
            <a:pPr marL="58738" indent="-1588" defTabSz="9144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Target Fabrication Specialist Meeting</a:t>
            </a:r>
          </a:p>
          <a:p>
            <a:pPr marL="58738" indent="-1588" defTabSz="9144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Annapolis, Maryland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668111-18D6-424C-B23D-D2C9CD2431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09"/>
          <a:stretch/>
        </p:blipFill>
        <p:spPr>
          <a:xfrm>
            <a:off x="4779818" y="1281190"/>
            <a:ext cx="4364182" cy="2578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66038A5-73BF-4D3F-B277-23224B230643}"/>
              </a:ext>
            </a:extLst>
          </p:cNvPr>
          <p:cNvSpPr txBox="1">
            <a:spLocks/>
          </p:cNvSpPr>
          <p:nvPr/>
        </p:nvSpPr>
        <p:spPr>
          <a:xfrm>
            <a:off x="74428" y="178369"/>
            <a:ext cx="91440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kumimoji="0" sz="3200" b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 significant external source of particles entering the cleanroom appeared to be on target components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F34D3-8D33-4980-B018-B93B10D206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90" t="30472" r="35480" b="24831"/>
          <a:stretch/>
        </p:blipFill>
        <p:spPr>
          <a:xfrm>
            <a:off x="4779818" y="3652049"/>
            <a:ext cx="4364182" cy="27587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D3F65B-2DA7-4841-BAB0-DCDB17029BFC}"/>
              </a:ext>
            </a:extLst>
          </p:cNvPr>
          <p:cNvSpPr txBox="1"/>
          <p:nvPr/>
        </p:nvSpPr>
        <p:spPr>
          <a:xfrm>
            <a:off x="4779818" y="1281588"/>
            <a:ext cx="4364182" cy="369332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anchor="ctr"/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dirty="0"/>
              <a:t>Debris on Hohlraums as received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E222CC-3618-B64C-976B-0B68EB3D73D2}"/>
              </a:ext>
            </a:extLst>
          </p:cNvPr>
          <p:cNvSpPr txBox="1"/>
          <p:nvPr/>
        </p:nvSpPr>
        <p:spPr>
          <a:xfrm>
            <a:off x="4779818" y="3647967"/>
            <a:ext cx="4364182" cy="369332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anchor="ctr"/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dirty="0"/>
              <a:t>Debris on Hohlraum packaging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35285-4551-944F-85DD-8E9C84D251F5}"/>
              </a:ext>
            </a:extLst>
          </p:cNvPr>
          <p:cNvSpPr txBox="1"/>
          <p:nvPr/>
        </p:nvSpPr>
        <p:spPr>
          <a:xfrm>
            <a:off x="2302329" y="1292098"/>
            <a:ext cx="24774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Debris was found on many parts in proximity to the capsule!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	LEHs</a:t>
            </a:r>
          </a:p>
          <a:p>
            <a:endParaRPr lang="en-US" sz="1600" dirty="0"/>
          </a:p>
          <a:p>
            <a:r>
              <a:rPr lang="en-US" sz="1600" dirty="0"/>
              <a:t>	TMPs</a:t>
            </a:r>
          </a:p>
          <a:p>
            <a:endParaRPr lang="en-US" sz="1600" dirty="0"/>
          </a:p>
          <a:p>
            <a:r>
              <a:rPr lang="en-US" sz="1600" dirty="0"/>
              <a:t>	Hohlraums</a:t>
            </a:r>
          </a:p>
          <a:p>
            <a:endParaRPr lang="en-US" sz="1600" dirty="0"/>
          </a:p>
          <a:p>
            <a:r>
              <a:rPr lang="en-US" sz="1600" dirty="0"/>
              <a:t>	Diagnostic Bands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572E634-5C88-9C4B-B111-D5BA6A149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3929"/>
          <a:stretch/>
        </p:blipFill>
        <p:spPr bwMode="auto">
          <a:xfrm>
            <a:off x="390584" y="1576475"/>
            <a:ext cx="1778355" cy="46452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B8C4468-3045-CD46-A7FB-393E36171776}"/>
              </a:ext>
            </a:extLst>
          </p:cNvPr>
          <p:cNvCxnSpPr>
            <a:cxnSpLocks/>
          </p:cNvCxnSpPr>
          <p:nvPr/>
        </p:nvCxnSpPr>
        <p:spPr>
          <a:xfrm flipH="1" flipV="1">
            <a:off x="1579419" y="2265484"/>
            <a:ext cx="1233376" cy="428448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1518A46-F697-4045-AE1E-9A85800D6CD1}"/>
              </a:ext>
            </a:extLst>
          </p:cNvPr>
          <p:cNvCxnSpPr>
            <a:cxnSpLocks/>
          </p:cNvCxnSpPr>
          <p:nvPr/>
        </p:nvCxnSpPr>
        <p:spPr>
          <a:xfrm flipH="1" flipV="1">
            <a:off x="1446029" y="2705126"/>
            <a:ext cx="1292338" cy="444882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BD4B56-F0F1-DE41-8AB5-2F7DC66E677D}"/>
              </a:ext>
            </a:extLst>
          </p:cNvPr>
          <p:cNvCxnSpPr>
            <a:cxnSpLocks/>
          </p:cNvCxnSpPr>
          <p:nvPr/>
        </p:nvCxnSpPr>
        <p:spPr>
          <a:xfrm flipH="1" flipV="1">
            <a:off x="1512725" y="3076145"/>
            <a:ext cx="1296300" cy="525256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AB329EF-85BF-4E4E-87C2-BC51A54FAF29}"/>
              </a:ext>
            </a:extLst>
          </p:cNvPr>
          <p:cNvCxnSpPr>
            <a:cxnSpLocks/>
          </p:cNvCxnSpPr>
          <p:nvPr/>
        </p:nvCxnSpPr>
        <p:spPr>
          <a:xfrm flipH="1" flipV="1">
            <a:off x="1579419" y="3667318"/>
            <a:ext cx="1230050" cy="51363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498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386B1AC8-E626-48DE-9F19-6E1C71AEA395}"/>
              </a:ext>
            </a:extLst>
          </p:cNvPr>
          <p:cNvSpPr txBox="1">
            <a:spLocks/>
          </p:cNvSpPr>
          <p:nvPr/>
        </p:nvSpPr>
        <p:spPr>
          <a:xfrm>
            <a:off x="188080" y="44393"/>
            <a:ext cx="8894607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kumimoji="0" sz="3200" b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We examined debris observed on as received components to identify the source and a mitigation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C4A6A6-1CE3-0444-A5BF-476405828135}"/>
              </a:ext>
            </a:extLst>
          </p:cNvPr>
          <p:cNvGrpSpPr/>
          <p:nvPr/>
        </p:nvGrpSpPr>
        <p:grpSpPr>
          <a:xfrm>
            <a:off x="347841" y="1005839"/>
            <a:ext cx="8789435" cy="5821441"/>
            <a:chOff x="6723" y="779909"/>
            <a:chExt cx="9130554" cy="60473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3E77EE-C331-45CC-9073-F7C1B0F3F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23" y="832852"/>
              <a:ext cx="3186953" cy="54102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5B7C53-A6DA-4BDE-BBE4-0210F5EFB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446436"/>
              <a:ext cx="3993776" cy="4243387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D37770-7751-479F-9FA0-1F3E1F0C309E}"/>
                </a:ext>
              </a:extLst>
            </p:cNvPr>
            <p:cNvSpPr/>
            <p:nvPr/>
          </p:nvSpPr>
          <p:spPr>
            <a:xfrm>
              <a:off x="304800" y="3021904"/>
              <a:ext cx="838200" cy="7118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4BA37D7-F10C-499B-A0D7-DD845FA64883}"/>
                </a:ext>
              </a:extLst>
            </p:cNvPr>
            <p:cNvCxnSpPr>
              <a:cxnSpLocks/>
            </p:cNvCxnSpPr>
            <p:nvPr/>
          </p:nvCxnSpPr>
          <p:spPr>
            <a:xfrm>
              <a:off x="1142999" y="3733800"/>
              <a:ext cx="504266" cy="19812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7BA5FE-CFA9-4FE0-954C-DC87524EC1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2999" y="1446436"/>
              <a:ext cx="504266" cy="157546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64C4D66-CCC8-4D0F-BBE7-ED0876B7D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9371" y="779909"/>
              <a:ext cx="4087906" cy="43434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06F7E48-2247-4AAB-9BBA-9FBB5F35BAE2}"/>
                </a:ext>
              </a:extLst>
            </p:cNvPr>
            <p:cNvSpPr/>
            <p:nvPr/>
          </p:nvSpPr>
          <p:spPr>
            <a:xfrm>
              <a:off x="3790116" y="2717104"/>
              <a:ext cx="629484" cy="7118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80DFD7-94AB-497F-AB32-3B6FCA980555}"/>
                </a:ext>
              </a:extLst>
            </p:cNvPr>
            <p:cNvCxnSpPr>
              <a:cxnSpLocks/>
            </p:cNvCxnSpPr>
            <p:nvPr/>
          </p:nvCxnSpPr>
          <p:spPr>
            <a:xfrm>
              <a:off x="4448735" y="3429000"/>
              <a:ext cx="600349" cy="169430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78CCAEB-A0FA-46CD-BC50-79FD981982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9600" y="779909"/>
              <a:ext cx="629484" cy="193719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416C624-7AC0-4726-9CD4-A672404A950D}"/>
                </a:ext>
              </a:extLst>
            </p:cNvPr>
            <p:cNvSpPr/>
            <p:nvPr/>
          </p:nvSpPr>
          <p:spPr>
            <a:xfrm>
              <a:off x="6066698" y="1773630"/>
              <a:ext cx="1629502" cy="13505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1A1FB6A-699E-4BDB-A3F0-C8E5035F6DD8}"/>
                </a:ext>
              </a:extLst>
            </p:cNvPr>
            <p:cNvCxnSpPr>
              <a:cxnSpLocks/>
            </p:cNvCxnSpPr>
            <p:nvPr/>
          </p:nvCxnSpPr>
          <p:spPr>
            <a:xfrm>
              <a:off x="7696200" y="3127320"/>
              <a:ext cx="1205421" cy="96304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4FA1673-3169-403A-B6FD-A776C139E2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6021" y="3124200"/>
              <a:ext cx="57539" cy="96616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6EE7B7F-D63A-4A59-8563-DFF2B81A39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612"/>
            <a:stretch/>
          </p:blipFill>
          <p:spPr>
            <a:xfrm>
              <a:off x="6006021" y="4090362"/>
              <a:ext cx="2895600" cy="273691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83F05FD-01B9-4580-8C72-43DF81A179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42210" y="4330292"/>
              <a:ext cx="286601" cy="10987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2DAD75-B30D-4054-8695-2784808D5A26}"/>
                </a:ext>
              </a:extLst>
            </p:cNvPr>
            <p:cNvSpPr txBox="1"/>
            <p:nvPr/>
          </p:nvSpPr>
          <p:spPr>
            <a:xfrm>
              <a:off x="2660208" y="4330291"/>
              <a:ext cx="64883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Edge of LEH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F219704-FF33-4B8A-9C91-5DA18998CC89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 flipH="1" flipV="1">
              <a:off x="2374607" y="1818788"/>
              <a:ext cx="33026" cy="26014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548A44-884A-40F8-A004-1A74BCB33C65}"/>
                </a:ext>
              </a:extLst>
            </p:cNvPr>
            <p:cNvSpPr txBox="1"/>
            <p:nvPr/>
          </p:nvSpPr>
          <p:spPr>
            <a:xfrm>
              <a:off x="1942075" y="2078937"/>
              <a:ext cx="931115" cy="27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hohlraum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BC3F016-EF4B-4527-9EAD-BDBC81439E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2304" y="3563987"/>
              <a:ext cx="82535" cy="33795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9C55AB-12EB-4D73-B82C-35628678F129}"/>
                </a:ext>
              </a:extLst>
            </p:cNvPr>
            <p:cNvSpPr txBox="1"/>
            <p:nvPr/>
          </p:nvSpPr>
          <p:spPr>
            <a:xfrm>
              <a:off x="2538997" y="3901943"/>
              <a:ext cx="7409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particles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9136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FD1F25-C230-412D-8088-370A90B75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5324"/>
            <a:ext cx="9144000" cy="36576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1C7E7D-EFD7-428A-BB89-FEE6E0B02E48}"/>
              </a:ext>
            </a:extLst>
          </p:cNvPr>
          <p:cNvCxnSpPr>
            <a:cxnSpLocks/>
          </p:cNvCxnSpPr>
          <p:nvPr/>
        </p:nvCxnSpPr>
        <p:spPr>
          <a:xfrm>
            <a:off x="546540" y="4936459"/>
            <a:ext cx="162910" cy="484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FED87EC-FF23-4A60-8620-4F1EDE5E9AE8}"/>
              </a:ext>
            </a:extLst>
          </p:cNvPr>
          <p:cNvSpPr txBox="1"/>
          <p:nvPr/>
        </p:nvSpPr>
        <p:spPr>
          <a:xfrm>
            <a:off x="29067" y="4492038"/>
            <a:ext cx="953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 peak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033F18A-88DB-4BE2-9788-1B8B07E8EEC5}"/>
              </a:ext>
            </a:extLst>
          </p:cNvPr>
          <p:cNvSpPr txBox="1">
            <a:spLocks/>
          </p:cNvSpPr>
          <p:nvPr/>
        </p:nvSpPr>
        <p:spPr>
          <a:xfrm>
            <a:off x="457200" y="220136"/>
            <a:ext cx="82296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lnSpc>
                <a:spcPts val="3800"/>
              </a:lnSpc>
              <a:spcBef>
                <a:spcPct val="0"/>
              </a:spcBef>
              <a:buNone/>
              <a:defRPr kumimoji="0" sz="3200" b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Analysis of particles and holders indicates that contamination might come from packaging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72BBD0-B132-4D43-ABD2-75BDEC8CD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532" y="1691661"/>
            <a:ext cx="4542934" cy="2300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EF69F4-0D07-446D-80ED-D5A066A5EC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9538" y="3853217"/>
            <a:ext cx="4542933" cy="23006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94982B-766D-4C4D-BF6F-066FDC4AE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712" y="1343510"/>
            <a:ext cx="3067576" cy="23006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18613C-6463-4227-BE21-FD5A55D53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1248" y="3383783"/>
            <a:ext cx="3067575" cy="23006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E8E469-9C00-42AA-A0A9-4A897BB3F29C}"/>
              </a:ext>
            </a:extLst>
          </p:cNvPr>
          <p:cNvSpPr txBox="1"/>
          <p:nvPr/>
        </p:nvSpPr>
        <p:spPr>
          <a:xfrm>
            <a:off x="4566532" y="1309081"/>
            <a:ext cx="4542934" cy="369332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anchor="ctr"/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dirty="0"/>
              <a:t>FTIR analysis of particles and packaging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9CB7A0-572D-44EA-8FE5-047A4954DE92}"/>
              </a:ext>
            </a:extLst>
          </p:cNvPr>
          <p:cNvSpPr txBox="1"/>
          <p:nvPr/>
        </p:nvSpPr>
        <p:spPr>
          <a:xfrm>
            <a:off x="1321248" y="1315705"/>
            <a:ext cx="3067575" cy="369332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anchor="ctr"/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dirty="0"/>
              <a:t>Hohlraum packaging</a:t>
            </a:r>
          </a:p>
        </p:txBody>
      </p:sp>
    </p:spTree>
    <p:extLst>
      <p:ext uri="{BB962C8B-B14F-4D97-AF65-F5344CB8AC3E}">
        <p14:creationId xmlns:p14="http://schemas.microsoft.com/office/powerpoint/2010/main" val="555061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2E89A-CD1A-4CE7-A131-1ECA73411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775" y="4462249"/>
            <a:ext cx="2716941" cy="18097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F718D0-BC3A-4878-B9FC-5CD9CC547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90" y="220136"/>
            <a:ext cx="8662509" cy="1005840"/>
          </a:xfrm>
        </p:spPr>
        <p:txBody>
          <a:bodyPr/>
          <a:lstStyle/>
          <a:p>
            <a:r>
              <a:rPr lang="en-US" sz="3200" dirty="0"/>
              <a:t>In cooperation with General Atomics, we have designed a cleanable universal packaging container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53143-7E91-416A-97FC-530991514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063" y="1501312"/>
            <a:ext cx="6057736" cy="2685601"/>
          </a:xfrm>
        </p:spPr>
        <p:txBody>
          <a:bodyPr>
            <a:normAutofit/>
          </a:bodyPr>
          <a:lstStyle/>
          <a:p>
            <a:r>
              <a:rPr lang="en-US" sz="2000" dirty="0"/>
              <a:t>New universal packaging container is cleanable and can be used for different parts, saving money and effort hours</a:t>
            </a:r>
          </a:p>
          <a:p>
            <a:r>
              <a:rPr lang="en-US" sz="2000" dirty="0"/>
              <a:t>The design was inspired from the current containers used in the NIF Optics Assembly Building</a:t>
            </a:r>
          </a:p>
          <a:p>
            <a:r>
              <a:rPr lang="en-US" sz="2000" dirty="0"/>
              <a:t>Container can be used for different parts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40C88-602E-4227-9952-BFF15E54B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04" y="2521136"/>
            <a:ext cx="1980793" cy="1815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7EDC20-B51A-4A25-B8D0-4AB37E5C7FA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843551"/>
            <a:ext cx="2170083" cy="1585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BECB90-193A-4481-BC76-C1B2476E59E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98" y="4020611"/>
            <a:ext cx="3637401" cy="2349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370464-32A4-4178-A448-5982DB88D8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7580" y="4462249"/>
            <a:ext cx="1809220" cy="180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28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77C5C-1E7F-4EFF-AE03-0F1D6C05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We have extended our cleanliness tracking to work with GA components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698378-D4DC-43FB-BAFD-3B3E30182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371600"/>
            <a:ext cx="8991600" cy="5486400"/>
          </a:xfrm>
        </p:spPr>
        <p:txBody>
          <a:bodyPr>
            <a:noAutofit/>
          </a:bodyPr>
          <a:lstStyle/>
          <a:p>
            <a:pPr marL="457016" lvl="2" indent="-228508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charset="2"/>
              <a:buChar char="§"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Closely working with General Atomics allow both groups to track and improve cleanliness</a:t>
            </a:r>
          </a:p>
          <a:p>
            <a:pPr marL="457016" lvl="2" indent="-228508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charset="2"/>
              <a:buChar char="§"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GA is constantly improving their component cleaning process for parts. Overall parts are coming in cleaner. </a:t>
            </a:r>
          </a:p>
          <a:p>
            <a:pPr marL="457016" lvl="2" indent="-228508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charset="2"/>
              <a:buChar char="§"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LEH parts are now packaged differently, visual results looked excellent!</a:t>
            </a:r>
          </a:p>
          <a:p>
            <a:pPr marL="457016" lvl="2" indent="-228508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charset="2"/>
              <a:buChar char="§"/>
            </a:pP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5724" lvl="1" indent="0">
              <a:buNone/>
            </a:pPr>
            <a:endParaRPr lang="en-US" sz="1600" b="0" dirty="0"/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024A68-0930-4AAC-94F0-ED74338F7F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621184"/>
              </p:ext>
            </p:extLst>
          </p:nvPr>
        </p:nvGraphicFramePr>
        <p:xfrm>
          <a:off x="244549" y="2775098"/>
          <a:ext cx="8612371" cy="3590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55638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12DBFFF-B657-4E16-AE25-5B1220E081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9434160"/>
              </p:ext>
            </p:extLst>
          </p:nvPr>
        </p:nvGraphicFramePr>
        <p:xfrm>
          <a:off x="457200" y="1441450"/>
          <a:ext cx="8229600" cy="4906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78ADA2C-56F9-4E5F-9865-77C603E1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7161"/>
            <a:ext cx="8437418" cy="1008771"/>
          </a:xfrm>
        </p:spPr>
        <p:txBody>
          <a:bodyPr/>
          <a:lstStyle/>
          <a:p>
            <a:r>
              <a:rPr lang="en-US" dirty="0"/>
              <a:t>Prioritizing our resources towards cleanliness has led to a significant decrease in cleanliness issues </a:t>
            </a:r>
          </a:p>
        </p:txBody>
      </p:sp>
      <p:sp>
        <p:nvSpPr>
          <p:cNvPr id="7" name="Text Box 207">
            <a:extLst>
              <a:ext uri="{FF2B5EF4-FFF2-40B4-BE49-F238E27FC236}">
                <a16:creationId xmlns:a16="http://schemas.microsoft.com/office/drawing/2014/main" id="{86A11761-969F-4F66-B7FC-7E8D616F4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6527" y="1636388"/>
            <a:ext cx="411480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>
            <a:defPPr>
              <a:defRPr lang="en-US"/>
            </a:defPPr>
            <a:lvl1pPr algn="ctr" eaLnBrk="0" hangingPunct="0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Tally of all cleanliness issues over the last four quarters in 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FY2018 / FY2019</a:t>
            </a:r>
          </a:p>
        </p:txBody>
      </p:sp>
    </p:spTree>
    <p:extLst>
      <p:ext uri="{BB962C8B-B14F-4D97-AF65-F5344CB8AC3E}">
        <p14:creationId xmlns:p14="http://schemas.microsoft.com/office/powerpoint/2010/main" val="3232328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47AB-5B67-40C3-8533-9DF976444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1" y="220136"/>
            <a:ext cx="9016409" cy="1005840"/>
          </a:xfrm>
        </p:spPr>
        <p:txBody>
          <a:bodyPr/>
          <a:lstStyle/>
          <a:p>
            <a:r>
              <a:rPr lang="en-US" sz="2800" dirty="0"/>
              <a:t>We have implemented a number of changes and best practices to track and avoid drift in the cleanliness process both at LLNL and GA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6270D27-F355-4FBD-9682-9253459AA037}"/>
              </a:ext>
            </a:extLst>
          </p:cNvPr>
          <p:cNvSpPr txBox="1">
            <a:spLocks/>
          </p:cNvSpPr>
          <p:nvPr/>
        </p:nvSpPr>
        <p:spPr>
          <a:xfrm>
            <a:off x="241113" y="1487055"/>
            <a:ext cx="8732014" cy="4789054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/>
              <a:t>Identified external and internal issues</a:t>
            </a:r>
          </a:p>
          <a:p>
            <a:pPr lvl="1" defTabSz="914400">
              <a:lnSpc>
                <a:spcPct val="150000"/>
              </a:lnSpc>
            </a:pPr>
            <a:r>
              <a:rPr lang="en-US" dirty="0"/>
              <a:t>Packaging and </a:t>
            </a:r>
            <a:r>
              <a:rPr lang="en-US" dirty="0" err="1"/>
              <a:t>PetG</a:t>
            </a:r>
            <a:r>
              <a:rPr lang="en-US" dirty="0"/>
              <a:t> containers are being optimized</a:t>
            </a:r>
          </a:p>
          <a:p>
            <a:pPr lvl="1" defTabSz="914400"/>
            <a:r>
              <a:rPr lang="en-US" dirty="0"/>
              <a:t>Shipping</a:t>
            </a:r>
          </a:p>
          <a:p>
            <a:pPr lvl="1" defTabSz="914400"/>
            <a:r>
              <a:rPr lang="en-US" dirty="0"/>
              <a:t>Component inspection </a:t>
            </a:r>
          </a:p>
          <a:p>
            <a:pPr lvl="1" defTabSz="914400"/>
            <a:r>
              <a:rPr lang="en-US" dirty="0"/>
              <a:t>Gowning</a:t>
            </a:r>
          </a:p>
          <a:p>
            <a:pPr lvl="1" defTabSz="914400"/>
            <a:r>
              <a:rPr lang="en-US" dirty="0"/>
              <a:t>Air Outlets</a:t>
            </a:r>
            <a:endParaRPr lang="en-US" sz="1800" dirty="0"/>
          </a:p>
          <a:p>
            <a:pPr defTabSz="914400"/>
            <a:r>
              <a:rPr lang="en-US" dirty="0"/>
              <a:t>Facility testing</a:t>
            </a:r>
          </a:p>
          <a:p>
            <a:pPr lvl="1" defTabSz="914400">
              <a:lnSpc>
                <a:spcPct val="150000"/>
              </a:lnSpc>
            </a:pPr>
            <a:r>
              <a:rPr lang="en-US" dirty="0"/>
              <a:t>We are continuously monitoring cleanliness</a:t>
            </a:r>
          </a:p>
          <a:p>
            <a:pPr lvl="1" defTabSz="914400"/>
            <a:r>
              <a:rPr lang="en-US" dirty="0"/>
              <a:t>We are now able to monitor each workstation separately</a:t>
            </a:r>
          </a:p>
          <a:p>
            <a:pPr defTabSz="914400"/>
            <a:r>
              <a:rPr lang="en-US" dirty="0"/>
              <a:t>We have many things that are done correctly</a:t>
            </a:r>
          </a:p>
          <a:p>
            <a:pPr lvl="1" defTabSz="914400">
              <a:lnSpc>
                <a:spcPct val="150000"/>
              </a:lnSpc>
            </a:pPr>
            <a:r>
              <a:rPr lang="en-US" dirty="0"/>
              <a:t>Cleanliness issues are decreasing</a:t>
            </a:r>
          </a:p>
          <a:p>
            <a:pPr lvl="1" defTabSz="914400"/>
            <a:r>
              <a:rPr lang="en-US" dirty="0"/>
              <a:t>Personnel comes forward if they see something</a:t>
            </a:r>
          </a:p>
          <a:p>
            <a:pPr lvl="1" defTabSz="91440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9646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352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EECD4-EA24-4D9E-B3B7-5B1B065EB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Comparisons of Classifications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92C9CC-3F57-4216-AA3E-96E353974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14475"/>
            <a:ext cx="9144000" cy="45148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086FDC-0C64-4B13-B617-E75865AC27E1}"/>
              </a:ext>
            </a:extLst>
          </p:cNvPr>
          <p:cNvSpPr/>
          <p:nvPr/>
        </p:nvSpPr>
        <p:spPr bwMode="auto">
          <a:xfrm>
            <a:off x="0" y="3694545"/>
            <a:ext cx="9143999" cy="443346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F7E4FF-E50C-4AA5-9EEB-C6ACC09EC47E}"/>
              </a:ext>
            </a:extLst>
          </p:cNvPr>
          <p:cNvSpPr/>
          <p:nvPr/>
        </p:nvSpPr>
        <p:spPr bwMode="auto">
          <a:xfrm>
            <a:off x="-1" y="4564062"/>
            <a:ext cx="9143999" cy="443346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910267-AEBB-4F93-8CF5-F3CF067C68C8}"/>
              </a:ext>
            </a:extLst>
          </p:cNvPr>
          <p:cNvSpPr txBox="1"/>
          <p:nvPr/>
        </p:nvSpPr>
        <p:spPr>
          <a:xfrm>
            <a:off x="5005614" y="3221380"/>
            <a:ext cx="396781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F4F97"/>
                </a:solidFill>
              </a:rPr>
              <a:t>Target Fabrication R1600 Cleanroom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F23F6E9-A4DF-471D-A09A-50184E53319C}"/>
              </a:ext>
            </a:extLst>
          </p:cNvPr>
          <p:cNvCxnSpPr>
            <a:cxnSpLocks/>
          </p:cNvCxnSpPr>
          <p:nvPr/>
        </p:nvCxnSpPr>
        <p:spPr>
          <a:xfrm flipH="1">
            <a:off x="8070026" y="3916218"/>
            <a:ext cx="510556" cy="0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35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F4EF1-DE07-4C81-96A1-BC82720E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Particles on NIF target capsules can cause instabilities that degrade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96F08-CA11-4E31-9CB5-7A32A41F7C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10" b="486"/>
          <a:stretch/>
        </p:blipFill>
        <p:spPr>
          <a:xfrm rot="13866579">
            <a:off x="2277624" y="1146927"/>
            <a:ext cx="2909537" cy="2845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BB3063-F804-4522-801F-B6B5CE36EE7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3515637">
            <a:off x="423742" y="4074435"/>
            <a:ext cx="1802723" cy="1753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0B3DE5-8A44-436B-A32B-FACBAEFD627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3534270">
            <a:off x="2313753" y="3534063"/>
            <a:ext cx="2853896" cy="2834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D6724C-36D5-408C-B780-72C4604640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64" t="5623" r="39631" b="7401"/>
          <a:stretch/>
        </p:blipFill>
        <p:spPr>
          <a:xfrm rot="13869532">
            <a:off x="-94602" y="1108141"/>
            <a:ext cx="2839411" cy="28596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149C14-C594-4A1F-99B4-AD5DBB444423}"/>
              </a:ext>
            </a:extLst>
          </p:cNvPr>
          <p:cNvSpPr/>
          <p:nvPr/>
        </p:nvSpPr>
        <p:spPr bwMode="auto">
          <a:xfrm>
            <a:off x="4750676" y="2827283"/>
            <a:ext cx="378371" cy="367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7" name="N160313_TC000-000_Movie_Color">
            <a:hlinkClick r:id="" action="ppaction://media"/>
            <a:extLst>
              <a:ext uri="{FF2B5EF4-FFF2-40B4-BE49-F238E27FC236}">
                <a16:creationId xmlns:a16="http://schemas.microsoft.com/office/drawing/2014/main" id="{EE6CDBDC-8526-4F10-90CB-831564C318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0971" y="1306627"/>
            <a:ext cx="3852056" cy="48603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82F06E-F663-4A1F-8794-DAE90BE18103}"/>
              </a:ext>
            </a:extLst>
          </p:cNvPr>
          <p:cNvSpPr txBox="1"/>
          <p:nvPr/>
        </p:nvSpPr>
        <p:spPr>
          <a:xfrm>
            <a:off x="0" y="6127180"/>
            <a:ext cx="2334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Images: Steve Haan, LLNL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5C57B9-1E09-4CD4-85D2-171783365A8A}"/>
              </a:ext>
            </a:extLst>
          </p:cNvPr>
          <p:cNvSpPr txBox="1"/>
          <p:nvPr/>
        </p:nvSpPr>
        <p:spPr>
          <a:xfrm>
            <a:off x="6522833" y="6127957"/>
            <a:ext cx="2621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Video: Louisa Pickworth, LLNL</a:t>
            </a:r>
          </a:p>
        </p:txBody>
      </p:sp>
    </p:spTree>
    <p:extLst>
      <p:ext uri="{BB962C8B-B14F-4D97-AF65-F5344CB8AC3E}">
        <p14:creationId xmlns:p14="http://schemas.microsoft.com/office/powerpoint/2010/main" val="127352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61060-033D-4DC8-A1B6-93BA71AC3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4" y="194880"/>
            <a:ext cx="8813387" cy="1005840"/>
          </a:xfrm>
        </p:spPr>
        <p:txBody>
          <a:bodyPr/>
          <a:lstStyle/>
          <a:p>
            <a:r>
              <a:rPr lang="en-US" sz="2800" dirty="0"/>
              <a:t>NIF Target assembly is performed in a class 100 cleanroom to produce targets for ICF platform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C9AC94-59C7-2D40-8B37-E3542EBB1402}"/>
              </a:ext>
            </a:extLst>
          </p:cNvPr>
          <p:cNvGrpSpPr/>
          <p:nvPr/>
        </p:nvGrpSpPr>
        <p:grpSpPr>
          <a:xfrm>
            <a:off x="71910" y="1344128"/>
            <a:ext cx="8978086" cy="3467153"/>
            <a:chOff x="170104" y="1687310"/>
            <a:chExt cx="8813387" cy="332201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53CC1F-013E-452F-BAC0-6001E40F103B}"/>
                </a:ext>
              </a:extLst>
            </p:cNvPr>
            <p:cNvSpPr/>
            <p:nvPr/>
          </p:nvSpPr>
          <p:spPr bwMode="auto">
            <a:xfrm>
              <a:off x="170104" y="1687310"/>
              <a:ext cx="8813387" cy="33220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B478F8-8486-45AF-A578-7C5DB7E63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7931"/>
            <a:stretch/>
          </p:blipFill>
          <p:spPr>
            <a:xfrm>
              <a:off x="301754" y="1796404"/>
              <a:ext cx="8583543" cy="31339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22C4CB-4F50-4060-94D3-8F69EACF435E}"/>
                </a:ext>
              </a:extLst>
            </p:cNvPr>
            <p:cNvSpPr txBox="1"/>
            <p:nvPr/>
          </p:nvSpPr>
          <p:spPr>
            <a:xfrm>
              <a:off x="301754" y="1796404"/>
              <a:ext cx="2624684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anchor="b">
              <a:spAutoFit/>
            </a:bodyPr>
            <a:lstStyle>
              <a:defPPr>
                <a:defRPr lang="en-US"/>
              </a:defPPr>
              <a:lvl1pPr algn="ctr" defTabSz="457205" eaLnBrk="0" hangingPunct="0">
                <a:defRPr sz="2000">
                  <a:solidFill>
                    <a:prstClr val="white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r>
                <a:rPr lang="en-US" dirty="0"/>
                <a:t>Class 100 cleanroom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6736A73-EB4E-4D4D-8137-91A673AF7410}"/>
              </a:ext>
            </a:extLst>
          </p:cNvPr>
          <p:cNvSpPr txBox="1"/>
          <p:nvPr/>
        </p:nvSpPr>
        <p:spPr>
          <a:xfrm>
            <a:off x="1" y="5311372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>
            <a:defPPr>
              <a:defRPr lang="en-US"/>
            </a:defPPr>
            <a:lvl1pPr algn="ctr" defTabSz="457205" eaLnBrk="0" hangingPunct="0">
              <a:defRPr sz="2000">
                <a:solidFill>
                  <a:prstClr val="white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It is crucial that cleanliness levels are measured &amp; tracked and sources of contamination (internal or external) are identified and mitigated</a:t>
            </a:r>
          </a:p>
        </p:txBody>
      </p:sp>
    </p:spTree>
    <p:extLst>
      <p:ext uri="{BB962C8B-B14F-4D97-AF65-F5344CB8AC3E}">
        <p14:creationId xmlns:p14="http://schemas.microsoft.com/office/powerpoint/2010/main" val="2700900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20136"/>
            <a:ext cx="9042400" cy="1005840"/>
          </a:xfr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We experienced increased frequency in cleanliness issues which became the primary driver of assembly process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454" y="1390840"/>
            <a:ext cx="4402423" cy="4919649"/>
          </a:xfrm>
        </p:spPr>
        <p:txBody>
          <a:bodyPr>
            <a:normAutofit/>
          </a:bodyPr>
          <a:lstStyle/>
          <a:p>
            <a:r>
              <a:rPr lang="en-US" dirty="0"/>
              <a:t>Debris exceeded specifications and resulted in lost targets in a few cases and re-work in many cases. </a:t>
            </a:r>
          </a:p>
          <a:p>
            <a:r>
              <a:rPr lang="en-US" dirty="0"/>
              <a:t>Issues also observed on targets fielded on NIF </a:t>
            </a:r>
            <a:endParaRPr lang="en-US" sz="1400" dirty="0"/>
          </a:p>
          <a:p>
            <a:r>
              <a:rPr lang="en-US" dirty="0"/>
              <a:t>We began a systematic effort to identify and mitigate the sources </a:t>
            </a:r>
          </a:p>
          <a:p>
            <a:pPr lvl="1"/>
            <a:r>
              <a:rPr lang="en-US" dirty="0"/>
              <a:t>Internal sources</a:t>
            </a:r>
          </a:p>
          <a:p>
            <a:pPr lvl="1"/>
            <a:r>
              <a:rPr lang="en-US" dirty="0"/>
              <a:t>External sources (components)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5E1A03-4B47-433D-985E-61D6DA9D6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28" t="17877" r="27499" b="60622"/>
          <a:stretch/>
        </p:blipFill>
        <p:spPr>
          <a:xfrm rot="10800000" flipV="1">
            <a:off x="5243325" y="1810843"/>
            <a:ext cx="3593972" cy="29088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440479-118F-4B42-9413-17A6B93AB767}"/>
              </a:ext>
            </a:extLst>
          </p:cNvPr>
          <p:cNvSpPr txBox="1"/>
          <p:nvPr/>
        </p:nvSpPr>
        <p:spPr>
          <a:xfrm>
            <a:off x="7112468" y="1952805"/>
            <a:ext cx="1571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Helvetica" pitchFamily="34" charset="0"/>
                <a:ea typeface="MS PGothic" pitchFamily="34" charset="-128"/>
              </a:rPr>
              <a:t>Tilted Fill tube &amp;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Helvetica" pitchFamily="34" charset="0"/>
                <a:ea typeface="MS PGothic" pitchFamily="34" charset="-128"/>
              </a:rPr>
              <a:t>Particles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DAEDF0-D5F9-42EA-AF26-33671E0A5F53}"/>
              </a:ext>
            </a:extLst>
          </p:cNvPr>
          <p:cNvSpPr txBox="1"/>
          <p:nvPr/>
        </p:nvSpPr>
        <p:spPr>
          <a:xfrm>
            <a:off x="5468405" y="4307465"/>
            <a:ext cx="3143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Helvetica" pitchFamily="34" charset="0"/>
                <a:ea typeface="MS PGothic" pitchFamily="34" charset="-128"/>
              </a:rPr>
              <a:t>32 particles located on the capsule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43AF3E-74B9-4E7E-A6F0-7AF83FC3544A}"/>
              </a:ext>
            </a:extLst>
          </p:cNvPr>
          <p:cNvSpPr txBox="1"/>
          <p:nvPr/>
        </p:nvSpPr>
        <p:spPr>
          <a:xfrm rot="1652489">
            <a:off x="5437426" y="2230480"/>
            <a:ext cx="86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Helvetica" pitchFamily="34" charset="0"/>
                <a:ea typeface="MS PGothic" pitchFamily="34" charset="-128"/>
              </a:rPr>
              <a:t>Fill tube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CDB564-572C-4108-95AE-234012FAE2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4399"/>
          <a:stretch/>
        </p:blipFill>
        <p:spPr>
          <a:xfrm>
            <a:off x="4824544" y="4622012"/>
            <a:ext cx="4243313" cy="1768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B6585FE-85FF-4AAC-B5F7-48E9B96E58FD}"/>
              </a:ext>
            </a:extLst>
          </p:cNvPr>
          <p:cNvGrpSpPr/>
          <p:nvPr/>
        </p:nvGrpSpPr>
        <p:grpSpPr>
          <a:xfrm>
            <a:off x="4803073" y="1601980"/>
            <a:ext cx="4269696" cy="3206836"/>
            <a:chOff x="156620" y="2236448"/>
            <a:chExt cx="4166056" cy="32720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3386B7D-CFD4-474A-9E71-4AE7639E1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339" t="11725" r="16860"/>
            <a:stretch/>
          </p:blipFill>
          <p:spPr>
            <a:xfrm>
              <a:off x="156620" y="2236448"/>
              <a:ext cx="4157962" cy="32720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5C4219E-092A-4808-A3FA-B569D2053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160" t="11725" r="7397"/>
            <a:stretch/>
          </p:blipFill>
          <p:spPr>
            <a:xfrm>
              <a:off x="365758" y="2236448"/>
              <a:ext cx="3956918" cy="32720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445267F-6AC3-4DD5-9D5F-A7095C1A12D4}"/>
                </a:ext>
              </a:extLst>
            </p:cNvPr>
            <p:cNvSpPr txBox="1"/>
            <p:nvPr/>
          </p:nvSpPr>
          <p:spPr>
            <a:xfrm rot="16200000">
              <a:off x="53735" y="3718605"/>
              <a:ext cx="10711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cleanliness</a:t>
              </a:r>
            </a:p>
          </p:txBody>
        </p:sp>
      </p:grpSp>
      <p:sp>
        <p:nvSpPr>
          <p:cNvPr id="19" name="Text Box 207">
            <a:extLst>
              <a:ext uri="{FF2B5EF4-FFF2-40B4-BE49-F238E27FC236}">
                <a16:creationId xmlns:a16="http://schemas.microsoft.com/office/drawing/2014/main" id="{3B499E05-06FB-4C73-BB27-73BDE8275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055" y="1317270"/>
            <a:ext cx="4243313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>
            <a:defPPr>
              <a:defRPr lang="en-US"/>
            </a:defPPr>
            <a:lvl1pPr marR="0" lvl="0" indent="0" algn="ctr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We collect metrics that help us understand issues and help us prioritize our resources</a:t>
            </a:r>
            <a:endParaRPr lang="en-US" b="1" dirty="0"/>
          </a:p>
        </p:txBody>
      </p:sp>
      <p:sp>
        <p:nvSpPr>
          <p:cNvPr id="14" name="Text Box 207">
            <a:extLst>
              <a:ext uri="{FF2B5EF4-FFF2-40B4-BE49-F238E27FC236}">
                <a16:creationId xmlns:a16="http://schemas.microsoft.com/office/drawing/2014/main" id="{2AFA50D0-E77C-4A19-9ECF-EE529DF28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4219" y="2049594"/>
            <a:ext cx="237855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>
            <a:defPPr>
              <a:defRPr lang="en-US"/>
            </a:defPPr>
            <a:lvl1pPr algn="ctr" eaLnBrk="0" hangingPunct="0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Tally of all issues over 4 months in FY2018</a:t>
            </a:r>
          </a:p>
        </p:txBody>
      </p:sp>
      <p:sp>
        <p:nvSpPr>
          <p:cNvPr id="30" name="Text Box 207">
            <a:extLst>
              <a:ext uri="{FF2B5EF4-FFF2-40B4-BE49-F238E27FC236}">
                <a16:creationId xmlns:a16="http://schemas.microsoft.com/office/drawing/2014/main" id="{1DF2A47F-DCF0-404F-B137-6A1E1B4D0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055" y="4808401"/>
            <a:ext cx="4227204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>
            <a:defPPr>
              <a:defRPr lang="en-US"/>
            </a:defPPr>
            <a:lvl1pPr marR="0" lvl="0" indent="0" algn="ctr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Debris on hohlraum (external source)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512A62-F074-4046-9CD8-9CBF0CBE5ADB}"/>
              </a:ext>
            </a:extLst>
          </p:cNvPr>
          <p:cNvSpPr txBox="1"/>
          <p:nvPr/>
        </p:nvSpPr>
        <p:spPr>
          <a:xfrm>
            <a:off x="2561756" y="5632137"/>
            <a:ext cx="2061044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C. Walters</a:t>
            </a:r>
          </a:p>
          <a:p>
            <a:pPr algn="ctr"/>
            <a:r>
              <a:rPr lang="en-US" sz="1000" dirty="0"/>
              <a:t>Determination of the Location of Particles on Targets Fielded on NIF via Parallax X-ray Imaging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895204-FE52-4912-939E-DE548EBFEFE3}"/>
              </a:ext>
            </a:extLst>
          </p:cNvPr>
          <p:cNvSpPr txBox="1"/>
          <p:nvPr/>
        </p:nvSpPr>
        <p:spPr>
          <a:xfrm>
            <a:off x="178561" y="5632137"/>
            <a:ext cx="2206123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B. Butlin</a:t>
            </a:r>
          </a:p>
          <a:p>
            <a:pPr algn="ctr"/>
            <a:r>
              <a:rPr lang="en-US" sz="1000" dirty="0"/>
              <a:t>Overview of Target Production Planning Efforts for the National Ignition Facility (NIF)</a:t>
            </a:r>
          </a:p>
        </p:txBody>
      </p:sp>
    </p:spTree>
    <p:extLst>
      <p:ext uri="{BB962C8B-B14F-4D97-AF65-F5344CB8AC3E}">
        <p14:creationId xmlns:p14="http://schemas.microsoft.com/office/powerpoint/2010/main" val="2794860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5074C21-2A92-405E-A4B8-490E6E3C0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80" y="1693592"/>
            <a:ext cx="9074096" cy="3104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23" y="220136"/>
            <a:ext cx="9071651" cy="1005840"/>
          </a:xfr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We began systematic data collection and analysis of air borne particles in various parts of assembly floor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6BB792-2B50-40EA-B448-D82E08F0E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98351"/>
            <a:ext cx="9144000" cy="684764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/>
          <a:lstStyle>
            <a:defPPr>
              <a:defRPr lang="de-DE"/>
            </a:defPPr>
            <a:lvl1pPr algn="ctr">
              <a:defRPr sz="170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sz="1800" dirty="0"/>
              <a:t>A comprehensive particle counting system has been set up that measures airborne particles throughout the clean room and at various work stations.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197679-95E4-4CCC-B12C-A0FD21460A1F}"/>
              </a:ext>
            </a:extLst>
          </p:cNvPr>
          <p:cNvSpPr txBox="1"/>
          <p:nvPr/>
        </p:nvSpPr>
        <p:spPr>
          <a:xfrm>
            <a:off x="5684457" y="4887409"/>
            <a:ext cx="3440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Live data can be accessed through internal wiki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F41443-01AE-413F-84E0-A121BBF24DB8}"/>
              </a:ext>
            </a:extLst>
          </p:cNvPr>
          <p:cNvCxnSpPr>
            <a:cxnSpLocks/>
          </p:cNvCxnSpPr>
          <p:nvPr/>
        </p:nvCxnSpPr>
        <p:spPr>
          <a:xfrm>
            <a:off x="2430946" y="1757779"/>
            <a:ext cx="0" cy="2157273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0B9637-794F-451D-9B48-73EC794CEAE1}"/>
              </a:ext>
            </a:extLst>
          </p:cNvPr>
          <p:cNvCxnSpPr>
            <a:cxnSpLocks/>
          </p:cNvCxnSpPr>
          <p:nvPr/>
        </p:nvCxnSpPr>
        <p:spPr>
          <a:xfrm>
            <a:off x="7084324" y="1757779"/>
            <a:ext cx="0" cy="2157273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B0A7FA5-1099-4330-8F21-D2BED06EC8E1}"/>
              </a:ext>
            </a:extLst>
          </p:cNvPr>
          <p:cNvSpPr txBox="1"/>
          <p:nvPr/>
        </p:nvSpPr>
        <p:spPr>
          <a:xfrm>
            <a:off x="2486263" y="1700695"/>
            <a:ext cx="1489395" cy="276997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anchor="ctr"/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sz="1400" dirty="0"/>
              <a:t>Class 100/ISO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0DB0DF-8AA7-46A2-9CB7-E2CCB4D48C01}"/>
              </a:ext>
            </a:extLst>
          </p:cNvPr>
          <p:cNvSpPr txBox="1"/>
          <p:nvPr/>
        </p:nvSpPr>
        <p:spPr>
          <a:xfrm>
            <a:off x="66716" y="1700695"/>
            <a:ext cx="1773059" cy="307777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anchor="ctr"/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dirty="0"/>
              <a:t>Class 10000/ ISO 7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A2040B7-2845-4114-A12F-EA7F03936B4D}"/>
              </a:ext>
            </a:extLst>
          </p:cNvPr>
          <p:cNvSpPr/>
          <p:nvPr/>
        </p:nvSpPr>
        <p:spPr bwMode="auto">
          <a:xfrm>
            <a:off x="3945442" y="3173963"/>
            <a:ext cx="435006" cy="43500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EF3FB7-14EA-4D36-9CFD-1C15057439D6}"/>
              </a:ext>
            </a:extLst>
          </p:cNvPr>
          <p:cNvCxnSpPr>
            <a:cxnSpLocks/>
          </p:cNvCxnSpPr>
          <p:nvPr/>
        </p:nvCxnSpPr>
        <p:spPr>
          <a:xfrm flipH="1">
            <a:off x="2430946" y="3925409"/>
            <a:ext cx="4653378" cy="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0672332-266D-114B-9D99-BFEDB860407D}"/>
              </a:ext>
            </a:extLst>
          </p:cNvPr>
          <p:cNvSpPr txBox="1"/>
          <p:nvPr/>
        </p:nvSpPr>
        <p:spPr>
          <a:xfrm>
            <a:off x="5025975" y="1915729"/>
            <a:ext cx="1212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Hohlraum line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449F689-AE82-9441-9559-7D440FBF97CA}"/>
              </a:ext>
            </a:extLst>
          </p:cNvPr>
          <p:cNvCxnSpPr/>
          <p:nvPr/>
        </p:nvCxnSpPr>
        <p:spPr>
          <a:xfrm flipH="1">
            <a:off x="4649174" y="2223506"/>
            <a:ext cx="1664715" cy="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C821EB3-C1C7-1846-A153-45E3C3912A7C}"/>
              </a:ext>
            </a:extLst>
          </p:cNvPr>
          <p:cNvCxnSpPr>
            <a:cxnSpLocks/>
          </p:cNvCxnSpPr>
          <p:nvPr/>
        </p:nvCxnSpPr>
        <p:spPr>
          <a:xfrm>
            <a:off x="3011937" y="3042968"/>
            <a:ext cx="923862" cy="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A9AD203-EC6C-C243-B59C-A2DF5C179483}"/>
              </a:ext>
            </a:extLst>
          </p:cNvPr>
          <p:cNvSpPr txBox="1"/>
          <p:nvPr/>
        </p:nvSpPr>
        <p:spPr>
          <a:xfrm>
            <a:off x="2883697" y="2753103"/>
            <a:ext cx="1091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Capsule line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A03B8D3-3E05-CC47-92FB-BE002279CA44}"/>
              </a:ext>
            </a:extLst>
          </p:cNvPr>
          <p:cNvCxnSpPr>
            <a:cxnSpLocks/>
          </p:cNvCxnSpPr>
          <p:nvPr/>
        </p:nvCxnSpPr>
        <p:spPr>
          <a:xfrm>
            <a:off x="2795779" y="3708502"/>
            <a:ext cx="2182034" cy="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7AB57FA-22AA-7143-945E-4BAAC2317984}"/>
              </a:ext>
            </a:extLst>
          </p:cNvPr>
          <p:cNvSpPr txBox="1"/>
          <p:nvPr/>
        </p:nvSpPr>
        <p:spPr>
          <a:xfrm>
            <a:off x="3022116" y="3436144"/>
            <a:ext cx="905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Tent line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29B6EC-F9C6-B241-A560-336C37FA1B83}"/>
              </a:ext>
            </a:extLst>
          </p:cNvPr>
          <p:cNvSpPr txBox="1"/>
          <p:nvPr/>
        </p:nvSpPr>
        <p:spPr>
          <a:xfrm>
            <a:off x="5331507" y="3221037"/>
            <a:ext cx="906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Final Ass.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7DA5823-3DEB-4939-B2A1-A2590050E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9" y="1763151"/>
            <a:ext cx="9107254" cy="2937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847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14" grpId="0"/>
      <p:bldP spid="20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We are able to correlate particle creation to time of day and personnel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BDA88F-B755-4DCE-A9EA-6CFCCE43E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82" y="1277807"/>
            <a:ext cx="9313186" cy="4420544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97E8B0-5E22-44AD-B2F5-845B0A13C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98351"/>
            <a:ext cx="9144000" cy="684764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/>
          <a:lstStyle>
            <a:defPPr>
              <a:defRPr lang="de-DE"/>
            </a:defPPr>
            <a:lvl1pPr algn="ctr">
              <a:defRPr sz="170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sz="1800" dirty="0"/>
              <a:t>Airborne particle count increases with personnel entering and exiting the clean room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794434-7B67-2240-8380-7BDEA5053B5C}"/>
              </a:ext>
            </a:extLst>
          </p:cNvPr>
          <p:cNvGrpSpPr/>
          <p:nvPr/>
        </p:nvGrpSpPr>
        <p:grpSpPr>
          <a:xfrm>
            <a:off x="2768600" y="3180301"/>
            <a:ext cx="5918200" cy="307778"/>
            <a:chOff x="2768600" y="3180301"/>
            <a:chExt cx="5918200" cy="30777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5ADCC2E-36D5-0E40-BED1-1B7B507505C2}"/>
                </a:ext>
              </a:extLst>
            </p:cNvPr>
            <p:cNvGrpSpPr/>
            <p:nvPr/>
          </p:nvGrpSpPr>
          <p:grpSpPr>
            <a:xfrm>
              <a:off x="2768600" y="3180302"/>
              <a:ext cx="1155700" cy="307777"/>
              <a:chOff x="-1066800" y="3632200"/>
              <a:chExt cx="1155700" cy="307777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91115A6-5E63-4840-8312-7C4B977FEA50}"/>
                  </a:ext>
                </a:extLst>
              </p:cNvPr>
              <p:cNvSpPr txBox="1"/>
              <p:nvPr/>
            </p:nvSpPr>
            <p:spPr>
              <a:xfrm>
                <a:off x="-1066800" y="3632200"/>
                <a:ext cx="10967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Work hours</a:t>
                </a:r>
              </a:p>
            </p:txBody>
          </p: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62C7AC9D-942A-B94D-8675-C07A7CDBAE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065391" y="3632200"/>
                <a:ext cx="1154291" cy="0"/>
              </a:xfrm>
              <a:prstGeom prst="straightConnector1">
                <a:avLst/>
              </a:prstGeom>
              <a:ln w="28575" cmpd="sng">
                <a:solidFill>
                  <a:schemeClr val="accent1">
                    <a:lumMod val="75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08D2178-409B-324B-B711-A0E452FAB5AA}"/>
                </a:ext>
              </a:extLst>
            </p:cNvPr>
            <p:cNvGrpSpPr/>
            <p:nvPr/>
          </p:nvGrpSpPr>
          <p:grpSpPr>
            <a:xfrm>
              <a:off x="4368800" y="3180302"/>
              <a:ext cx="1155700" cy="307777"/>
              <a:chOff x="-1066800" y="3632200"/>
              <a:chExt cx="1155700" cy="30777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5A91A5-F3A4-9B41-99BF-05A0C5DAE17C}"/>
                  </a:ext>
                </a:extLst>
              </p:cNvPr>
              <p:cNvSpPr txBox="1"/>
              <p:nvPr/>
            </p:nvSpPr>
            <p:spPr>
              <a:xfrm>
                <a:off x="-1066800" y="3632200"/>
                <a:ext cx="10967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Work hours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65BADE63-12A9-D143-B336-F8444072C2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065391" y="3632200"/>
                <a:ext cx="1154291" cy="0"/>
              </a:xfrm>
              <a:prstGeom prst="straightConnector1">
                <a:avLst/>
              </a:prstGeom>
              <a:ln w="28575" cmpd="sng">
                <a:solidFill>
                  <a:schemeClr val="accent1">
                    <a:lumMod val="75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89F1CF6-5EE6-9244-A506-227A711F483F}"/>
                </a:ext>
              </a:extLst>
            </p:cNvPr>
            <p:cNvGrpSpPr/>
            <p:nvPr/>
          </p:nvGrpSpPr>
          <p:grpSpPr>
            <a:xfrm>
              <a:off x="6076842" y="3180301"/>
              <a:ext cx="1155700" cy="307777"/>
              <a:chOff x="-1066800" y="3632200"/>
              <a:chExt cx="1155700" cy="307777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4C4F8F-85E1-A745-ADAF-587B5A540DA5}"/>
                  </a:ext>
                </a:extLst>
              </p:cNvPr>
              <p:cNvSpPr txBox="1"/>
              <p:nvPr/>
            </p:nvSpPr>
            <p:spPr>
              <a:xfrm>
                <a:off x="-1066800" y="3632200"/>
                <a:ext cx="10967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Work hours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46729F7-CDC9-454A-8601-6D92FB82B9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065391" y="3632200"/>
                <a:ext cx="1154291" cy="0"/>
              </a:xfrm>
              <a:prstGeom prst="straightConnector1">
                <a:avLst/>
              </a:prstGeom>
              <a:ln w="28575" cmpd="sng">
                <a:solidFill>
                  <a:schemeClr val="accent1">
                    <a:lumMod val="75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564ECB6-BC3F-8343-8E7F-46DD20ECF0EA}"/>
                </a:ext>
              </a:extLst>
            </p:cNvPr>
            <p:cNvGrpSpPr/>
            <p:nvPr/>
          </p:nvGrpSpPr>
          <p:grpSpPr>
            <a:xfrm>
              <a:off x="7531100" y="3180301"/>
              <a:ext cx="1155700" cy="307777"/>
              <a:chOff x="-1066800" y="3632200"/>
              <a:chExt cx="1155700" cy="307777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2F7413-97B7-6246-8626-8A5330BA414E}"/>
                  </a:ext>
                </a:extLst>
              </p:cNvPr>
              <p:cNvSpPr txBox="1"/>
              <p:nvPr/>
            </p:nvSpPr>
            <p:spPr>
              <a:xfrm>
                <a:off x="-1066800" y="3632200"/>
                <a:ext cx="10967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Work hours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A5C7E3DA-F8BC-D240-B598-4EA716AF2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065391" y="3632200"/>
                <a:ext cx="1154291" cy="0"/>
              </a:xfrm>
              <a:prstGeom prst="straightConnector1">
                <a:avLst/>
              </a:prstGeom>
              <a:ln w="28575" cmpd="sng">
                <a:solidFill>
                  <a:schemeClr val="accent1">
                    <a:lumMod val="75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38182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21204-26E6-4C8E-86A0-3A7F0E39E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addition to airborne particle measurement we set up an automated wafer particle analysis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A2CAB8-11F4-490C-9E34-E06F2B933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055" y="1318645"/>
            <a:ext cx="6132945" cy="4311617"/>
          </a:xfrm>
          <a:prstGeom prst="rect">
            <a:avLst/>
          </a:prstGeom>
        </p:spPr>
      </p:pic>
      <p:pic>
        <p:nvPicPr>
          <p:cNvPr id="8" name="Picture 7" descr="E:\template.png">
            <a:extLst>
              <a:ext uri="{FF2B5EF4-FFF2-40B4-BE49-F238E27FC236}">
                <a16:creationId xmlns:a16="http://schemas.microsoft.com/office/drawing/2014/main" id="{125AA497-AFCB-446E-9D90-A152B7CFC77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8" r="37577" b="18973"/>
          <a:stretch/>
        </p:blipFill>
        <p:spPr bwMode="auto">
          <a:xfrm>
            <a:off x="0" y="3103418"/>
            <a:ext cx="3848173" cy="27888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750491-82BB-473D-A5C7-DDE2846DF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4991" y="1296839"/>
            <a:ext cx="3968750" cy="264709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BDC798-6979-48DF-B2DD-1633B7053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50513"/>
            <a:ext cx="9144000" cy="689752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  <a:extLst/>
        </p:spPr>
        <p:txBody>
          <a:bodyPr wrap="square" anchor="ctr"/>
          <a:lstStyle>
            <a:defPPr>
              <a:defRPr lang="de-DE"/>
            </a:defPPr>
            <a:lvl1pPr algn="ctr">
              <a:defRPr sz="170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sz="1800" dirty="0"/>
              <a:t>Wafer holder was designed to fit the existing tent metrology system which minimized required modifications to the setup. </a:t>
            </a:r>
          </a:p>
        </p:txBody>
      </p:sp>
    </p:spTree>
    <p:extLst>
      <p:ext uri="{BB962C8B-B14F-4D97-AF65-F5344CB8AC3E}">
        <p14:creationId xmlns:p14="http://schemas.microsoft.com/office/powerpoint/2010/main" val="901038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2D71B-E1DE-496A-B57A-1741A892B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addition to airborne particle measurement we set up an automated wafer particle analysis</a:t>
            </a:r>
          </a:p>
        </p:txBody>
      </p:sp>
      <p:pic>
        <p:nvPicPr>
          <p:cNvPr id="4" name="video of automated wafer analysis">
            <a:hlinkClick r:id="" action="ppaction://media"/>
            <a:extLst>
              <a:ext uri="{FF2B5EF4-FFF2-40B4-BE49-F238E27FC236}">
                <a16:creationId xmlns:a16="http://schemas.microsoft.com/office/drawing/2014/main" id="{3E28FBBB-12A2-494A-8B5D-260713743E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9540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D63C61-0A9F-1E4F-8E07-1D41DA500AD3}"/>
              </a:ext>
            </a:extLst>
          </p:cNvPr>
          <p:cNvSpPr/>
          <p:nvPr/>
        </p:nvSpPr>
        <p:spPr>
          <a:xfrm>
            <a:off x="4740230" y="1295400"/>
            <a:ext cx="4403770" cy="369332"/>
          </a:xfrm>
          <a:prstGeom prst="rect">
            <a:avLst/>
          </a:prstGeom>
          <a:solidFill>
            <a:srgbClr val="376092"/>
          </a:solidFill>
          <a:ln w="9525">
            <a:noFill/>
            <a:miter lim="800000"/>
            <a:headEnd/>
            <a:tailEnd/>
          </a:ln>
        </p:spPr>
        <p:txBody>
          <a:bodyPr wrap="square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/>
              </a:rPr>
              <a:t>Realtime run of particle analysis on wafer</a:t>
            </a:r>
          </a:p>
        </p:txBody>
      </p:sp>
    </p:spTree>
    <p:extLst>
      <p:ext uri="{BB962C8B-B14F-4D97-AF65-F5344CB8AC3E}">
        <p14:creationId xmlns:p14="http://schemas.microsoft.com/office/powerpoint/2010/main" val="216915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B129A-CB6A-4731-B511-D807EA60D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Weekly bright light inspection of each station allows tracking cleanliness process over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533945-FDCB-4845-A5B6-6388F8A98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6497"/>
            <a:ext cx="9144000" cy="2892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D0177C-5519-43F1-958C-03A79F7F8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12705"/>
            <a:ext cx="9144000" cy="121797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/>
        </p:spPr>
        <p:txBody>
          <a:bodyPr wrap="square" anchor="ctr"/>
          <a:lstStyle>
            <a:defPPr>
              <a:defRPr lang="de-DE"/>
            </a:defPPr>
            <a:lvl1pPr algn="ctr">
              <a:defRPr sz="1700">
                <a:solidFill>
                  <a:schemeClr val="bg1"/>
                </a:solidFill>
                <a:latin typeface="Arial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Bright light inspections at each station allow us to quickly: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rack cleanliness progress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Make corrections as needed by p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rioritizing resources towards that station.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8D1B48-42C3-40A1-B3DA-CC5465222145}"/>
              </a:ext>
            </a:extLst>
          </p:cNvPr>
          <p:cNvCxnSpPr>
            <a:cxnSpLocks/>
          </p:cNvCxnSpPr>
          <p:nvPr/>
        </p:nvCxnSpPr>
        <p:spPr>
          <a:xfrm>
            <a:off x="914400" y="2021898"/>
            <a:ext cx="0" cy="279703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77EDC0-EAF0-4631-BB4C-55FE5220EF10}"/>
              </a:ext>
            </a:extLst>
          </p:cNvPr>
          <p:cNvCxnSpPr>
            <a:cxnSpLocks/>
          </p:cNvCxnSpPr>
          <p:nvPr/>
        </p:nvCxnSpPr>
        <p:spPr>
          <a:xfrm>
            <a:off x="1440873" y="2021898"/>
            <a:ext cx="0" cy="279703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C18E17-1427-4068-8F91-4E5CFB3A21DF}"/>
              </a:ext>
            </a:extLst>
          </p:cNvPr>
          <p:cNvCxnSpPr>
            <a:cxnSpLocks/>
          </p:cNvCxnSpPr>
          <p:nvPr/>
        </p:nvCxnSpPr>
        <p:spPr>
          <a:xfrm>
            <a:off x="2043545" y="2021898"/>
            <a:ext cx="0" cy="279703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698839-2700-4757-9F64-DCA8D1818C09}"/>
              </a:ext>
            </a:extLst>
          </p:cNvPr>
          <p:cNvCxnSpPr>
            <a:cxnSpLocks/>
          </p:cNvCxnSpPr>
          <p:nvPr/>
        </p:nvCxnSpPr>
        <p:spPr>
          <a:xfrm>
            <a:off x="2594263" y="2021898"/>
            <a:ext cx="0" cy="279703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F2BAD2-8DC5-464A-AB7D-526DBF6133FA}"/>
              </a:ext>
            </a:extLst>
          </p:cNvPr>
          <p:cNvCxnSpPr>
            <a:cxnSpLocks/>
          </p:cNvCxnSpPr>
          <p:nvPr/>
        </p:nvCxnSpPr>
        <p:spPr>
          <a:xfrm>
            <a:off x="3120736" y="2021898"/>
            <a:ext cx="0" cy="279703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261E5A-E728-45FE-9077-74911F4FA046}"/>
              </a:ext>
            </a:extLst>
          </p:cNvPr>
          <p:cNvCxnSpPr>
            <a:cxnSpLocks/>
          </p:cNvCxnSpPr>
          <p:nvPr/>
        </p:nvCxnSpPr>
        <p:spPr>
          <a:xfrm>
            <a:off x="3702626" y="2021898"/>
            <a:ext cx="0" cy="279703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43975D-8154-40D3-88F3-C2941F07E6BF}"/>
              </a:ext>
            </a:extLst>
          </p:cNvPr>
          <p:cNvCxnSpPr>
            <a:cxnSpLocks/>
          </p:cNvCxnSpPr>
          <p:nvPr/>
        </p:nvCxnSpPr>
        <p:spPr>
          <a:xfrm>
            <a:off x="4225636" y="2021898"/>
            <a:ext cx="0" cy="279703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C4AEB9-A827-4689-8D37-4149D98114F5}"/>
              </a:ext>
            </a:extLst>
          </p:cNvPr>
          <p:cNvCxnSpPr>
            <a:cxnSpLocks/>
          </p:cNvCxnSpPr>
          <p:nvPr/>
        </p:nvCxnSpPr>
        <p:spPr>
          <a:xfrm>
            <a:off x="4752109" y="2021898"/>
            <a:ext cx="0" cy="279703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ECC1CC7-3D56-45E8-B2A0-7B8E8A9AE97A}"/>
              </a:ext>
            </a:extLst>
          </p:cNvPr>
          <p:cNvCxnSpPr>
            <a:cxnSpLocks/>
          </p:cNvCxnSpPr>
          <p:nvPr/>
        </p:nvCxnSpPr>
        <p:spPr>
          <a:xfrm>
            <a:off x="5323608" y="2021898"/>
            <a:ext cx="0" cy="279703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5DED34-CA5F-4F11-9FC0-2B106C9E1635}"/>
              </a:ext>
            </a:extLst>
          </p:cNvPr>
          <p:cNvCxnSpPr>
            <a:cxnSpLocks/>
          </p:cNvCxnSpPr>
          <p:nvPr/>
        </p:nvCxnSpPr>
        <p:spPr>
          <a:xfrm>
            <a:off x="5853546" y="2021898"/>
            <a:ext cx="0" cy="279703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FBD1BC-B282-486F-8BE9-8B1AA5BE38DF}"/>
              </a:ext>
            </a:extLst>
          </p:cNvPr>
          <p:cNvCxnSpPr>
            <a:cxnSpLocks/>
          </p:cNvCxnSpPr>
          <p:nvPr/>
        </p:nvCxnSpPr>
        <p:spPr>
          <a:xfrm>
            <a:off x="6380019" y="2021898"/>
            <a:ext cx="0" cy="279703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6BDFD5-C3A0-4A09-92A9-9B5BCA567A71}"/>
              </a:ext>
            </a:extLst>
          </p:cNvPr>
          <p:cNvCxnSpPr>
            <a:cxnSpLocks/>
          </p:cNvCxnSpPr>
          <p:nvPr/>
        </p:nvCxnSpPr>
        <p:spPr>
          <a:xfrm>
            <a:off x="6951518" y="2021898"/>
            <a:ext cx="0" cy="279703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3D97CD3-8AA9-4085-B7C8-8E09C664D928}"/>
              </a:ext>
            </a:extLst>
          </p:cNvPr>
          <p:cNvCxnSpPr>
            <a:cxnSpLocks/>
          </p:cNvCxnSpPr>
          <p:nvPr/>
        </p:nvCxnSpPr>
        <p:spPr>
          <a:xfrm>
            <a:off x="7484918" y="2021898"/>
            <a:ext cx="0" cy="279703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A15269F-5E44-4E7E-A80C-CC7F312FB216}"/>
              </a:ext>
            </a:extLst>
          </p:cNvPr>
          <p:cNvCxnSpPr>
            <a:cxnSpLocks/>
          </p:cNvCxnSpPr>
          <p:nvPr/>
        </p:nvCxnSpPr>
        <p:spPr>
          <a:xfrm>
            <a:off x="8011391" y="2021898"/>
            <a:ext cx="0" cy="279703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F1AE6F-168E-4909-8257-67A4AC793924}"/>
              </a:ext>
            </a:extLst>
          </p:cNvPr>
          <p:cNvCxnSpPr>
            <a:cxnSpLocks/>
          </p:cNvCxnSpPr>
          <p:nvPr/>
        </p:nvCxnSpPr>
        <p:spPr>
          <a:xfrm>
            <a:off x="8582890" y="2021898"/>
            <a:ext cx="0" cy="279703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409063-7A60-4447-877B-90996AC04E3D}"/>
              </a:ext>
            </a:extLst>
          </p:cNvPr>
          <p:cNvCxnSpPr>
            <a:cxnSpLocks/>
          </p:cNvCxnSpPr>
          <p:nvPr/>
        </p:nvCxnSpPr>
        <p:spPr>
          <a:xfrm>
            <a:off x="349827" y="2021898"/>
            <a:ext cx="0" cy="279703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ight Brace 28">
            <a:extLst>
              <a:ext uri="{FF2B5EF4-FFF2-40B4-BE49-F238E27FC236}">
                <a16:creationId xmlns:a16="http://schemas.microsoft.com/office/drawing/2014/main" id="{6A4E9EAB-A10B-4A02-8C1C-247CCD4E0504}"/>
              </a:ext>
            </a:extLst>
          </p:cNvPr>
          <p:cNvSpPr/>
          <p:nvPr/>
        </p:nvSpPr>
        <p:spPr>
          <a:xfrm rot="16200000">
            <a:off x="1652541" y="1521884"/>
            <a:ext cx="198390" cy="583622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71C128-1BA1-4BE5-B37C-66DA20A26C69}"/>
              </a:ext>
            </a:extLst>
          </p:cNvPr>
          <p:cNvSpPr txBox="1"/>
          <p:nvPr/>
        </p:nvSpPr>
        <p:spPr>
          <a:xfrm>
            <a:off x="675066" y="1328839"/>
            <a:ext cx="217239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One calendar week</a:t>
            </a:r>
          </a:p>
        </p:txBody>
      </p:sp>
    </p:spTree>
    <p:extLst>
      <p:ext uri="{BB962C8B-B14F-4D97-AF65-F5344CB8AC3E}">
        <p14:creationId xmlns:p14="http://schemas.microsoft.com/office/powerpoint/2010/main" val="27876566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V8.2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2015_PPT_UNC_V8.28</Template>
  <TotalTime>6984</TotalTime>
  <Words>762</Words>
  <Application>Microsoft Office PowerPoint</Application>
  <PresentationFormat>On-screen Show (4:3)</PresentationFormat>
  <Paragraphs>116</Paragraphs>
  <Slides>18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Helvetica</vt:lpstr>
      <vt:lpstr>Lucida Grande</vt:lpstr>
      <vt:lpstr>Wingdings</vt:lpstr>
      <vt:lpstr>Wingdings 2</vt:lpstr>
      <vt:lpstr>2015_PPT_UNC_V8.28</vt:lpstr>
      <vt:lpstr> Contamination Control in the Target Fabrication Cleanroom at the National Ignition Facility </vt:lpstr>
      <vt:lpstr>Particles on NIF target capsules can cause instabilities that degrade performance</vt:lpstr>
      <vt:lpstr>NIF Target assembly is performed in a class 100 cleanroom to produce targets for ICF platform</vt:lpstr>
      <vt:lpstr>We experienced increased frequency in cleanliness issues which became the primary driver of assembly process issues</vt:lpstr>
      <vt:lpstr>We began systematic data collection and analysis of air borne particles in various parts of assembly floor </vt:lpstr>
      <vt:lpstr>We are able to correlate particle creation to time of day and personnel  </vt:lpstr>
      <vt:lpstr>In addition to airborne particle measurement we set up an automated wafer particle analysis</vt:lpstr>
      <vt:lpstr>In addition to airborne particle measurement we set up an automated wafer particle analysis</vt:lpstr>
      <vt:lpstr>Weekly bright light inspection of each station allows tracking cleanliness process over time</vt:lpstr>
      <vt:lpstr>PowerPoint Presentation</vt:lpstr>
      <vt:lpstr>PowerPoint Presentation</vt:lpstr>
      <vt:lpstr>PowerPoint Presentation</vt:lpstr>
      <vt:lpstr>In cooperation with General Atomics, we have designed a cleanable universal packaging container</vt:lpstr>
      <vt:lpstr>We have extended our cleanliness tracking to work with GA components</vt:lpstr>
      <vt:lpstr>Prioritizing our resources towards cleanliness has led to a significant decrease in cleanliness issues </vt:lpstr>
      <vt:lpstr>We have implemented a number of changes and best practices to track and avoid drift in the cleanliness process both at LLNL and GA</vt:lpstr>
      <vt:lpstr>PowerPoint Presentation</vt:lpstr>
      <vt:lpstr>Comparisons of Classifications</vt:lpstr>
    </vt:vector>
  </TitlesOfParts>
  <Company>LLNL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 Should not exceed two lines</dc:title>
  <dc:creator>Tom Braun</dc:creator>
  <cp:lastModifiedBy>Braun, Tom</cp:lastModifiedBy>
  <cp:revision>477</cp:revision>
  <cp:lastPrinted>2019-03-20T20:49:04Z</cp:lastPrinted>
  <dcterms:created xsi:type="dcterms:W3CDTF">2016-02-02T22:53:23Z</dcterms:created>
  <dcterms:modified xsi:type="dcterms:W3CDTF">2019-04-15T21:00:16Z</dcterms:modified>
</cp:coreProperties>
</file>