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70" r:id="rId7"/>
    <p:sldId id="257" r:id="rId8"/>
    <p:sldId id="271" r:id="rId9"/>
    <p:sldId id="272" r:id="rId10"/>
    <p:sldId id="277" r:id="rId11"/>
    <p:sldId id="278" r:id="rId12"/>
    <p:sldId id="276" r:id="rId13"/>
    <p:sldId id="280" r:id="rId14"/>
    <p:sldId id="264" r:id="rId15"/>
    <p:sldId id="265" r:id="rId16"/>
    <p:sldId id="266" r:id="rId17"/>
    <p:sldId id="281" r:id="rId18"/>
    <p:sldId id="259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7F7"/>
    <a:srgbClr val="071DC1"/>
    <a:srgbClr val="3343DD"/>
    <a:srgbClr val="2017CF"/>
    <a:srgbClr val="3A3076"/>
    <a:srgbClr val="2D50E3"/>
    <a:srgbClr val="034DC5"/>
    <a:srgbClr val="468CE0"/>
    <a:srgbClr val="5B39ED"/>
    <a:srgbClr val="EA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5" autoAdjust="0"/>
    <p:restoredTop sz="94629"/>
  </p:normalViewPr>
  <p:slideViewPr>
    <p:cSldViewPr snapToGrid="0" snapToObjects="1">
      <p:cViewPr>
        <p:scale>
          <a:sx n="130" d="100"/>
          <a:sy n="130" d="100"/>
        </p:scale>
        <p:origin x="-58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E0218-1E62-444C-9E76-2880F86D52C8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1971F-232A-9D4A-9296-BBFB6740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8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1F5C8-F12F-0243-953C-A82776D5FACB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86F4C-2B88-2749-ACE0-07DD5F33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3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87248" y="2855934"/>
            <a:ext cx="2768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defaulsx</a:t>
            </a:r>
            <a:endParaRPr lang="en-US" sz="1200" b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ECB29B47-F6CA-774A-ABC6-F1CC6F49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24"/>
            <a:ext cx="8229600" cy="246888"/>
          </a:xfrm>
        </p:spPr>
        <p:txBody>
          <a:bodyPr lIns="0"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56112"/>
          </a:xfrm>
        </p:spPr>
        <p:txBody>
          <a:bodyPr/>
          <a:lstStyle>
            <a:lvl2pPr marL="574675" indent="-23177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CB843D8F-EA12-284B-873C-633CDB69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E04170-2BD8-B043-A6C4-2F08F0ED3A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____________</a:t>
            </a:r>
          </a:p>
          <a:p>
            <a:r>
              <a:rPr lang="en-US"/>
              <a:t>	*	First reference</a:t>
            </a:r>
          </a:p>
          <a:p>
            <a:r>
              <a:rPr lang="en-US"/>
              <a:t>	**	Second reference</a:t>
            </a:r>
          </a:p>
          <a:p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56112"/>
          </a:xfrm>
        </p:spPr>
        <p:txBody>
          <a:bodyPr/>
          <a:lstStyle>
            <a:lvl2pPr marL="574675" indent="-23177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6578D64-8A76-214B-AB34-0AE4ACC764CD}"/>
              </a:ext>
            </a:extLst>
          </p:cNvPr>
          <p:cNvSpPr/>
          <p:nvPr userDrawn="1"/>
        </p:nvSpPr>
        <p:spPr>
          <a:xfrm>
            <a:off x="457200" y="108389"/>
            <a:ext cx="886968" cy="27699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altLang="en-US" sz="1200" b="1" dirty="0">
                <a:solidFill>
                  <a:schemeClr val="bg1"/>
                </a:solidFill>
              </a:rPr>
              <a:t>Summary</a:t>
            </a:r>
            <a:endParaRPr lang="en-US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52B5E729-FFE8-4A43-B14D-6C50DF9E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2920"/>
            <a:ext cx="8229600" cy="246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956126-ACF8-B141-927E-E7AB20EC6B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____________</a:t>
            </a:r>
          </a:p>
          <a:p>
            <a:r>
              <a:rPr lang="en-US"/>
              <a:t>	*	First reference</a:t>
            </a:r>
          </a:p>
          <a:p>
            <a:r>
              <a:rPr lang="en-US"/>
              <a:t>	**	Second reference</a:t>
            </a:r>
          </a:p>
          <a:p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3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56112"/>
          </a:xfrm>
        </p:spPr>
        <p:txBody>
          <a:bodyPr/>
          <a:lstStyle>
            <a:lvl2pPr marL="574675" indent="-23177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6578D64-8A76-214B-AB34-0AE4ACC764CD}"/>
              </a:ext>
            </a:extLst>
          </p:cNvPr>
          <p:cNvSpPr/>
          <p:nvPr userDrawn="1"/>
        </p:nvSpPr>
        <p:spPr>
          <a:xfrm>
            <a:off x="457200" y="108389"/>
            <a:ext cx="1766830" cy="27699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en-US" sz="1200" b="1" dirty="0">
                <a:solidFill>
                  <a:schemeClr val="bg1"/>
                </a:solidFill>
              </a:rPr>
              <a:t>Summary/Conclusion</a:t>
            </a:r>
            <a:endParaRPr lang="en-US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630B07C5-CF90-7040-8D51-2787801C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2920"/>
            <a:ext cx="8229600" cy="246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8995AF-6637-174A-B3FD-8D6D50516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____________</a:t>
            </a:r>
          </a:p>
          <a:p>
            <a:r>
              <a:rPr lang="en-US"/>
              <a:t>	*	First reference</a:t>
            </a:r>
          </a:p>
          <a:p>
            <a:r>
              <a:rPr lang="en-US"/>
              <a:t>	**	Second reference</a:t>
            </a:r>
          </a:p>
          <a:p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2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60972"/>
            <a:ext cx="7772400" cy="10215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2FA01A-8BE3-D647-AE52-D8D14440E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____________</a:t>
            </a:r>
          </a:p>
          <a:p>
            <a:r>
              <a:rPr lang="en-US"/>
              <a:t>	*	First reference</a:t>
            </a:r>
          </a:p>
          <a:p>
            <a:r>
              <a:rPr lang="en-US"/>
              <a:t>	**	Second reference</a:t>
            </a:r>
          </a:p>
          <a:p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456112"/>
          </a:xfrm>
        </p:spPr>
        <p:txBody>
          <a:bodyPr/>
          <a:lstStyle>
            <a:lvl2pPr marL="574675" indent="-23177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DC5717A4-9D79-D64F-961F-BC09F4382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3165" y="4370406"/>
            <a:ext cx="2257669" cy="276999"/>
          </a:xfrm>
          <a:solidFill>
            <a:schemeClr val="tx2"/>
          </a:solidFill>
          <a:ln w="9525" cmpd="sng">
            <a:solidFill>
              <a:schemeClr val="tx1"/>
            </a:solidFill>
          </a:ln>
        </p:spPr>
        <p:txBody>
          <a:bodyPr wrap="none" lIns="45720" tIns="45720" rIns="45720" bIns="4572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graphicFrame>
        <p:nvGraphicFramePr>
          <p:cNvPr id="6" name="Table Placeholder 4">
            <a:extLst>
              <a:ext uri="{FF2B5EF4-FFF2-40B4-BE49-F238E27FC236}">
                <a16:creationId xmlns:a16="http://schemas.microsoft.com/office/drawing/2014/main" xmlns="" id="{6300B93E-A691-F54E-B91C-B095086B8E05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95396814"/>
              </p:ext>
            </p:extLst>
          </p:nvPr>
        </p:nvGraphicFramePr>
        <p:xfrm>
          <a:off x="2520155" y="2808291"/>
          <a:ext cx="4125915" cy="10058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25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1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51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Column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34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B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Row</a:t>
                      </a:r>
                      <a:endParaRPr lang="en-US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4861278-E7D0-5D4A-A76C-D3FD5B44CD91}"/>
              </a:ext>
            </a:extLst>
          </p:cNvPr>
          <p:cNvGrpSpPr/>
          <p:nvPr userDrawn="1"/>
        </p:nvGrpSpPr>
        <p:grpSpPr>
          <a:xfrm>
            <a:off x="6032395" y="2036419"/>
            <a:ext cx="2727257" cy="400263"/>
            <a:chOff x="5832084" y="1665627"/>
            <a:chExt cx="2999983" cy="40026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02F053E5-944D-F74B-A326-F93F8D6CC0EE}"/>
                </a:ext>
              </a:extLst>
            </p:cNvPr>
            <p:cNvCxnSpPr/>
            <p:nvPr userDrawn="1"/>
          </p:nvCxnSpPr>
          <p:spPr>
            <a:xfrm>
              <a:off x="5832084" y="1665627"/>
              <a:ext cx="457200" cy="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6272318-F373-C645-831B-111469CF27F1}"/>
                </a:ext>
              </a:extLst>
            </p:cNvPr>
            <p:cNvSpPr txBox="1"/>
            <p:nvPr userDrawn="1"/>
          </p:nvSpPr>
          <p:spPr>
            <a:xfrm>
              <a:off x="5832084" y="1696558"/>
              <a:ext cx="299998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57150" algn="r"/>
                  <a:tab pos="114300" algn="l"/>
                </a:tabLst>
              </a:pPr>
              <a:r>
                <a:rPr lang="en-US" sz="600" b="1" dirty="0"/>
                <a:t>	*	First reference</a:t>
              </a:r>
            </a:p>
            <a:p>
              <a:pPr>
                <a:tabLst>
                  <a:tab pos="57150" algn="r"/>
                  <a:tab pos="114300" algn="l"/>
                </a:tabLst>
              </a:pPr>
              <a:r>
                <a:rPr lang="en-US" sz="600" b="1" dirty="0"/>
                <a:t>	**	Second reference</a:t>
              </a:r>
            </a:p>
            <a:p>
              <a:pPr>
                <a:tabLst>
                  <a:tab pos="57150" algn="r"/>
                  <a:tab pos="114300" algn="l"/>
                </a:tabLst>
              </a:pPr>
              <a:r>
                <a:rPr lang="en-US" sz="600" b="1" baseline="30000" dirty="0">
                  <a:latin typeface="Arial"/>
                  <a:cs typeface="Arial"/>
                </a:rPr>
                <a:t>	†	</a:t>
              </a:r>
              <a:r>
                <a:rPr lang="en-US" sz="600" b="1" baseline="0" dirty="0">
                  <a:latin typeface="Arial"/>
                  <a:cs typeface="Arial"/>
                </a:rPr>
                <a:t>Third reference</a:t>
              </a:r>
            </a:p>
            <a:p>
              <a:pPr>
                <a:tabLst>
                  <a:tab pos="57150" algn="r"/>
                  <a:tab pos="114300" algn="l"/>
                </a:tabLst>
              </a:pPr>
              <a:r>
                <a:rPr lang="en-US" sz="600" b="1" baseline="30000" dirty="0">
                  <a:latin typeface="Arial"/>
                  <a:cs typeface="Arial"/>
                </a:rPr>
                <a:t>	‡</a:t>
              </a:r>
              <a:r>
                <a:rPr lang="en-US" sz="600" b="1" baseline="0" dirty="0">
                  <a:latin typeface="Arial"/>
                  <a:cs typeface="Arial"/>
                </a:rPr>
                <a:t>	Fourth reference</a:t>
              </a:r>
              <a:endParaRPr lang="en-US" sz="600" b="1" baseline="3000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358378B-F6FC-514F-BC41-AE8CE7C2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A32FE06E-DA56-0F40-8A9B-F4CF1FC2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</a:t>
            </a:r>
          </a:p>
          <a:p>
            <a:r>
              <a:rPr lang="en-US"/>
              <a:t>	*	First reference</a:t>
            </a:r>
          </a:p>
          <a:p>
            <a:r>
              <a:rPr lang="en-US"/>
              <a:t>	**	Second reference</a:t>
            </a:r>
          </a:p>
          <a:p>
            <a:r>
              <a:rPr lang="en-US" baseline="30000">
                <a:cs typeface="Arial"/>
              </a:rPr>
              <a:t>	†	</a:t>
            </a:r>
            <a:r>
              <a:rPr lang="en-US">
                <a:cs typeface="Arial"/>
              </a:rPr>
              <a:t>Third reference</a:t>
            </a:r>
          </a:p>
          <a:p>
            <a:r>
              <a:rPr lang="en-US" baseline="30000">
                <a:cs typeface="Arial"/>
              </a:rPr>
              <a:t>	‡</a:t>
            </a:r>
            <a:r>
              <a:rPr lang="en-US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1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814316"/>
            <a:ext cx="9144000" cy="3291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9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UR_standard_color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" y="4901946"/>
            <a:ext cx="1092452" cy="222382"/>
          </a:xfrm>
          <a:prstGeom prst="rect">
            <a:avLst/>
          </a:prstGeom>
        </p:spPr>
      </p:pic>
      <p:pic>
        <p:nvPicPr>
          <p:cNvPr id="9" name="Picture 8" descr="LLE logo blue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814931"/>
            <a:ext cx="8239125" cy="237038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7239000" y="4793456"/>
            <a:ext cx="1905000" cy="3429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A0CC95-8D22-4307-B251-54A7F8C2A0F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xmlns="" id="{65F2A043-C959-BC46-8696-3C29580B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24"/>
            <a:ext cx="8229600" cy="24688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441ECCA-ABA6-FB49-AA5C-1037C1B75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80166" y="4508389"/>
            <a:ext cx="2606634" cy="274637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57150" algn="r"/>
                <a:tab pos="114300" algn="l"/>
              </a:tabLst>
              <a:defRPr sz="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9" r:id="rId3"/>
    <p:sldLayoutId id="2147493470" r:id="rId4"/>
    <p:sldLayoutId id="2147493458" r:id="rId5"/>
    <p:sldLayoutId id="214749347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spcBef>
          <a:spcPts val="900"/>
        </a:spcBef>
        <a:buFont typeface="Lucida Grande"/>
        <a:buChar char="•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defTabSz="457200" rtl="0" eaLnBrk="1" latinLnBrk="0" hangingPunct="1">
        <a:lnSpc>
          <a:spcPct val="100000"/>
        </a:lnSpc>
        <a:spcBef>
          <a:spcPts val="400"/>
        </a:spcBef>
        <a:buFont typeface="Arial"/>
        <a:buChar char="－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5425" algn="l" defTabSz="457200" rtl="0" eaLnBrk="1" latinLnBrk="0" hangingPunct="1">
        <a:spcBef>
          <a:spcPts val="200"/>
        </a:spcBef>
        <a:buFont typeface="Lucida Grande"/>
        <a:buChar char="-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31775" algn="l" defTabSz="457200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603375" indent="-231775" algn="l" defTabSz="457200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588" userDrawn="1">
          <p15:clr>
            <a:srgbClr val="F26B43"/>
          </p15:clr>
        </p15:guide>
        <p15:guide id="6" orient="horz" pos="756" userDrawn="1">
          <p15:clr>
            <a:srgbClr val="F26B43"/>
          </p15:clr>
        </p15:guide>
        <p15:guide id="7" orient="horz" pos="3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2D320-4831-304E-A633-6BA0DEF6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Equation of State and Metallization of Methane </a:t>
            </a:r>
            <a:br>
              <a:rPr lang="en-US" sz="2400" dirty="0" smtClean="0"/>
            </a:br>
            <a:r>
              <a:rPr lang="en-US" sz="2400" dirty="0" smtClean="0"/>
              <a:t>Shock-Compressed to 400 </a:t>
            </a:r>
            <a:r>
              <a:rPr lang="en-US" sz="2400" dirty="0" err="1" smtClean="0"/>
              <a:t>GPa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0C74A3-EC7F-9B4A-BEFF-8BE6DCC5C96C}"/>
              </a:ext>
            </a:extLst>
          </p:cNvPr>
          <p:cNvSpPr txBox="1"/>
          <p:nvPr/>
        </p:nvSpPr>
        <p:spPr>
          <a:xfrm>
            <a:off x="130070" y="4029193"/>
            <a:ext cx="4002421" cy="64633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400" b="1" dirty="0" smtClean="0">
                <a:cs typeface="Arial" charset="0"/>
              </a:rPr>
              <a:t>G. </a:t>
            </a:r>
            <a:r>
              <a:rPr lang="en-US" sz="1400" b="1" dirty="0" err="1" smtClean="0">
                <a:cs typeface="Arial" charset="0"/>
              </a:rPr>
              <a:t>Tabak</a:t>
            </a:r>
            <a:endParaRPr lang="en-US" sz="1400" b="1" dirty="0" smtClean="0">
              <a:cs typeface="Arial" charset="0"/>
            </a:endParaRPr>
          </a:p>
          <a:p>
            <a:r>
              <a:rPr lang="en-US" sz="1400" b="1" dirty="0" smtClean="0">
                <a:cs typeface="Arial" charset="0"/>
              </a:rPr>
              <a:t>University </a:t>
            </a:r>
            <a:r>
              <a:rPr lang="en-US" sz="1400" b="1" dirty="0">
                <a:cs typeface="Arial" charset="0"/>
              </a:rPr>
              <a:t>of Rochester</a:t>
            </a:r>
          </a:p>
          <a:p>
            <a:r>
              <a:rPr lang="en-US" sz="1400" b="1" dirty="0">
                <a:cs typeface="Arial" charset="0"/>
              </a:rPr>
              <a:t>Laboratory for Laser Energetics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373CDD-C295-B74E-A108-C9CA127F28BC}"/>
              </a:ext>
            </a:extLst>
          </p:cNvPr>
          <p:cNvSpPr txBox="1"/>
          <p:nvPr/>
        </p:nvSpPr>
        <p:spPr>
          <a:xfrm>
            <a:off x="6242558" y="3598306"/>
            <a:ext cx="2710129" cy="107721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US" sz="1400" b="1" dirty="0" smtClean="0">
                <a:cs typeface="Arial" charset="0"/>
              </a:rPr>
              <a:t>60</a:t>
            </a:r>
            <a:r>
              <a:rPr lang="en-US" sz="1400" b="1" baseline="30000" dirty="0" smtClean="0">
                <a:cs typeface="Arial" charset="0"/>
              </a:rPr>
              <a:t>th</a:t>
            </a:r>
            <a:r>
              <a:rPr lang="en-US" sz="1400" b="1" dirty="0" smtClean="0">
                <a:cs typeface="Arial" charset="0"/>
              </a:rPr>
              <a:t> Annual Meeting of the American Physical Society Division of Plasma Physics</a:t>
            </a:r>
            <a:endParaRPr lang="en-US" sz="1400" b="1" dirty="0">
              <a:cs typeface="Arial" charset="0"/>
            </a:endParaRPr>
          </a:p>
          <a:p>
            <a:pPr algn="r"/>
            <a:r>
              <a:rPr lang="en-US" sz="1400" b="1" dirty="0" smtClean="0">
                <a:cs typeface="Arial" charset="0"/>
              </a:rPr>
              <a:t>Portland, OR</a:t>
            </a:r>
            <a:endParaRPr lang="en-US" sz="1400" b="1" dirty="0">
              <a:cs typeface="Arial" charset="0"/>
            </a:endParaRPr>
          </a:p>
          <a:p>
            <a:pPr algn="r"/>
            <a:r>
              <a:rPr lang="en-US" sz="1400" b="1" smtClean="0">
                <a:cs typeface="Arial" charset="0"/>
              </a:rPr>
              <a:t>5-9 November, </a:t>
            </a:r>
            <a:r>
              <a:rPr lang="en-US" sz="1400" b="1" dirty="0" smtClean="0">
                <a:cs typeface="Arial" charset="0"/>
              </a:rPr>
              <a:t>2018</a:t>
            </a:r>
            <a:endParaRPr lang="en-US" sz="1400" b="1" dirty="0">
              <a:cs typeface="Arial" charset="0"/>
            </a:endParaRPr>
          </a:p>
        </p:txBody>
      </p:sp>
      <p:sp>
        <p:nvSpPr>
          <p:cNvPr id="3" name="AutoShape 2" descr="2Q== (267Ã18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64" y="964750"/>
            <a:ext cx="4114800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3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spc="-5" dirty="0"/>
              <a:t>Equation-of-state </a:t>
            </a:r>
            <a:r>
              <a:rPr lang="en-US" sz="1800" dirty="0"/>
              <a:t>data </a:t>
            </a:r>
            <a:r>
              <a:rPr lang="en-US" sz="1800" spc="-20" dirty="0"/>
              <a:t>are </a:t>
            </a:r>
            <a:r>
              <a:rPr lang="en-US" sz="1800" dirty="0"/>
              <a:t>obtained </a:t>
            </a:r>
            <a:r>
              <a:rPr lang="en-US" sz="1800" spc="-15" dirty="0"/>
              <a:t>from </a:t>
            </a:r>
            <a:r>
              <a:rPr lang="en-US" sz="1800" dirty="0"/>
              <a:t>the </a:t>
            </a:r>
            <a:r>
              <a:rPr lang="en-US" sz="1800" spc="-5" dirty="0"/>
              <a:t>impedance-matching</a:t>
            </a:r>
            <a:r>
              <a:rPr lang="en-US" sz="1800" spc="65" dirty="0"/>
              <a:t> </a:t>
            </a:r>
            <a:r>
              <a:rPr lang="en-US" sz="1800" spc="-10" dirty="0"/>
              <a:t>technique</a:t>
            </a:r>
            <a:endParaRPr lang="en-US" sz="18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21" y="1446320"/>
            <a:ext cx="3845076" cy="253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41" y="1620478"/>
            <a:ext cx="1669852" cy="282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____________</a:t>
            </a:r>
          </a:p>
          <a:p>
            <a:r>
              <a:rPr lang="fr-FR" dirty="0"/>
              <a:t>S. </a:t>
            </a:r>
            <a:r>
              <a:rPr lang="fr-FR" dirty="0" err="1"/>
              <a:t>Brygoo</a:t>
            </a:r>
            <a:r>
              <a:rPr lang="fr-FR" dirty="0"/>
              <a:t> </a:t>
            </a:r>
            <a:r>
              <a:rPr lang="fr-FR" i="1" dirty="0"/>
              <a:t>et al.</a:t>
            </a:r>
            <a:r>
              <a:rPr lang="fr-FR" dirty="0"/>
              <a:t>, J. </a:t>
            </a:r>
            <a:r>
              <a:rPr lang="fr-FR" dirty="0" err="1"/>
              <a:t>Appl</a:t>
            </a:r>
            <a:r>
              <a:rPr lang="fr-FR" dirty="0"/>
              <a:t>. Phys. </a:t>
            </a:r>
            <a:r>
              <a:rPr lang="fr-FR" u="sng" dirty="0"/>
              <a:t>118</a:t>
            </a:r>
            <a:r>
              <a:rPr lang="fr-FR" dirty="0"/>
              <a:t>, 195901 (2015</a:t>
            </a:r>
            <a:r>
              <a:rPr lang="fr-FR" dirty="0" smtClean="0"/>
              <a:t>).</a:t>
            </a:r>
            <a:endParaRPr lang="fr-FR" dirty="0"/>
          </a:p>
          <a:p>
            <a:r>
              <a:rPr lang="fr-FR" dirty="0" smtClean="0"/>
              <a:t>M. </a:t>
            </a:r>
            <a:r>
              <a:rPr lang="fr-FR" dirty="0" err="1" smtClean="0"/>
              <a:t>Knudson</a:t>
            </a:r>
            <a:r>
              <a:rPr lang="fr-FR" dirty="0" smtClean="0"/>
              <a:t> </a:t>
            </a:r>
            <a:r>
              <a:rPr lang="fr-FR" i="1" dirty="0"/>
              <a:t>et al</a:t>
            </a:r>
            <a:r>
              <a:rPr lang="fr-FR" dirty="0" smtClean="0"/>
              <a:t>., Phys</a:t>
            </a:r>
            <a:r>
              <a:rPr lang="fr-FR" dirty="0"/>
              <a:t>. </a:t>
            </a:r>
            <a:r>
              <a:rPr lang="fr-FR" dirty="0" err="1"/>
              <a:t>Rev</a:t>
            </a:r>
            <a:r>
              <a:rPr lang="fr-FR" dirty="0"/>
              <a:t>. B </a:t>
            </a:r>
            <a:r>
              <a:rPr lang="fr-FR" u="sng" dirty="0"/>
              <a:t>88</a:t>
            </a:r>
            <a:r>
              <a:rPr lang="fr-FR" dirty="0"/>
              <a:t>, 184107 (2013</a:t>
            </a:r>
            <a:r>
              <a:rPr lang="fr-FR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842A2A3-C9E5-DC4E-A7B4-595068ED6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86159"/>
            <a:ext cx="8229600" cy="333943"/>
          </a:xfrm>
        </p:spPr>
        <p:txBody>
          <a:bodyPr>
            <a:normAutofit/>
          </a:bodyPr>
          <a:lstStyle/>
          <a:p>
            <a:r>
              <a:rPr lang="en-US" sz="1400" dirty="0" smtClean="0"/>
              <a:t>Change in slope at </a:t>
            </a:r>
            <a:r>
              <a:rPr lang="en-US" sz="1400" i="1" dirty="0" smtClean="0"/>
              <a:t>U</a:t>
            </a:r>
            <a:r>
              <a:rPr lang="en-US" sz="1400" baseline="-25000" dirty="0" smtClean="0"/>
              <a:t>s</a:t>
            </a:r>
            <a:r>
              <a:rPr lang="en-US" sz="1400" dirty="0" smtClean="0"/>
              <a:t>~15 km/s suggests a change in compressibility</a:t>
            </a: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1FD70B5-9286-FE45-A9DF-BFDA2860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 smtClean="0"/>
              <a:t>The shock and particle velocities follow a linear trend at higher pressures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____________</a:t>
            </a:r>
          </a:p>
          <a:p>
            <a:r>
              <a:rPr lang="en-US" dirty="0" smtClean="0"/>
              <a:t>	*	</a:t>
            </a:r>
            <a:r>
              <a:rPr lang="da-DK" dirty="0" smtClean="0"/>
              <a:t>B</a:t>
            </a:r>
            <a:r>
              <a:rPr lang="da-DK" dirty="0"/>
              <a:t>. L. Sherman </a:t>
            </a:r>
            <a:r>
              <a:rPr lang="da-DK" i="1" dirty="0"/>
              <a:t>et al.</a:t>
            </a:r>
            <a:r>
              <a:rPr lang="da-DK" dirty="0"/>
              <a:t>, Phys. Rev. B </a:t>
            </a:r>
            <a:r>
              <a:rPr lang="da-DK" u="sng" dirty="0"/>
              <a:t>86</a:t>
            </a:r>
            <a:r>
              <a:rPr lang="da-DK" dirty="0"/>
              <a:t>, 224113 </a:t>
            </a:r>
            <a:r>
              <a:rPr lang="da-DK" b="0" dirty="0"/>
              <a:t>(</a:t>
            </a:r>
            <a:r>
              <a:rPr lang="da-DK" dirty="0" smtClean="0"/>
              <a:t>2012</a:t>
            </a:r>
            <a:r>
              <a:rPr lang="fr-FR" b="0" dirty="0" smtClean="0"/>
              <a:t>)</a:t>
            </a:r>
            <a:r>
              <a:rPr lang="fr-FR" dirty="0" smtClean="0"/>
              <a:t>.</a:t>
            </a:r>
            <a:endParaRPr lang="fr-FR" dirty="0"/>
          </a:p>
          <a:p>
            <a:r>
              <a:rPr lang="en-US" dirty="0" smtClean="0"/>
              <a:t>	**	</a:t>
            </a:r>
            <a:r>
              <a:rPr lang="fr-FR" dirty="0" smtClean="0"/>
              <a:t>W</a:t>
            </a:r>
            <a:r>
              <a:rPr lang="fr-FR" dirty="0"/>
              <a:t>. J. Nellis </a:t>
            </a:r>
            <a:r>
              <a:rPr lang="fr-FR" i="1" dirty="0"/>
              <a:t>et al.</a:t>
            </a:r>
            <a:r>
              <a:rPr lang="fr-FR" dirty="0"/>
              <a:t>, J. </a:t>
            </a:r>
            <a:r>
              <a:rPr lang="fr-FR" dirty="0" err="1"/>
              <a:t>Chem</a:t>
            </a:r>
            <a:r>
              <a:rPr lang="fr-FR" dirty="0"/>
              <a:t>. Phys. </a:t>
            </a:r>
            <a:r>
              <a:rPr lang="fr-FR" u="sng" dirty="0"/>
              <a:t>75</a:t>
            </a:r>
            <a:r>
              <a:rPr lang="fr-FR" dirty="0"/>
              <a:t>, 3055 </a:t>
            </a:r>
            <a:r>
              <a:rPr lang="fr-FR" b="0" dirty="0"/>
              <a:t>(</a:t>
            </a:r>
            <a:r>
              <a:rPr lang="fr-FR" dirty="0"/>
              <a:t>1981</a:t>
            </a:r>
            <a:r>
              <a:rPr lang="fr-FR" b="0" dirty="0" smtClean="0"/>
              <a:t>)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098" name="Picture 2" descr="C:\Users\gtab\Desktop\CH4_Shots\plots\aps_us_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55" y="1202955"/>
            <a:ext cx="3729274" cy="267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3156" y="3774201"/>
            <a:ext cx="340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u</a:t>
            </a:r>
            <a:r>
              <a:rPr lang="en-US" sz="1400" b="1" baseline="-25000" dirty="0" smtClean="0"/>
              <a:t>p</a:t>
            </a:r>
            <a:r>
              <a:rPr lang="en-US" sz="1400" b="1" dirty="0" smtClean="0"/>
              <a:t> (particle velocity, km/s)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799989" y="2277008"/>
            <a:ext cx="2686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U</a:t>
            </a:r>
            <a:r>
              <a:rPr lang="en-US" sz="1400" b="1" baseline="-25000" dirty="0" smtClean="0"/>
              <a:t>s</a:t>
            </a:r>
            <a:r>
              <a:rPr lang="en-US" sz="1400" b="1" dirty="0" smtClean="0"/>
              <a:t> (shock velocity, km/s)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4940369" y="2229425"/>
            <a:ext cx="2781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Initial Density (g/cm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9526" y="969632"/>
            <a:ext cx="4111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Shock versus Particle velocity in CH</a:t>
            </a:r>
            <a:r>
              <a:rPr lang="en-US" sz="1400" b="1" baseline="-25000" dirty="0" smtClean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7380" y="3131737"/>
            <a:ext cx="1245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34DC5"/>
                </a:solidFill>
              </a:rPr>
              <a:t>♦Gas gun</a:t>
            </a:r>
            <a:r>
              <a:rPr lang="en-US" sz="1400" b="1" baseline="30000" dirty="0" smtClean="0">
                <a:solidFill>
                  <a:srgbClr val="034DC5"/>
                </a:solidFill>
              </a:rPr>
              <a:t>**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0056" y="2183388"/>
            <a:ext cx="118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●This 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5803" y="1453075"/>
            <a:ext cx="215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⁞ DFT </a:t>
            </a:r>
            <a:r>
              <a:rPr lang="en-US" sz="1400" b="1" dirty="0" smtClean="0"/>
              <a:t>Hugoniot</a:t>
            </a:r>
            <a:r>
              <a:rPr lang="en-US" sz="1400" b="1" dirty="0"/>
              <a:t> </a:t>
            </a:r>
            <a:r>
              <a:rPr lang="en-US" sz="1400" b="1" dirty="0" smtClean="0"/>
              <a:t>curves</a:t>
            </a:r>
            <a:r>
              <a:rPr lang="en-US" sz="1400" b="1" baseline="30000" dirty="0" smtClean="0"/>
              <a:t>*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70276" y="1811215"/>
            <a:ext cx="205116" cy="3721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tab\Desktop\CH4_Shots\plots\aps_P_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37" y="1433230"/>
            <a:ext cx="3542243" cy="25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842A2A3-C9E5-DC4E-A7B4-595068ED6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4227984"/>
            <a:ext cx="8229600" cy="383623"/>
          </a:xfrm>
        </p:spPr>
        <p:txBody>
          <a:bodyPr>
            <a:normAutofit/>
          </a:bodyPr>
          <a:lstStyle/>
          <a:p>
            <a:r>
              <a:rPr lang="en-US" sz="1400" dirty="0" smtClean="0"/>
              <a:t>Methane compression saturates at roughly ~100 </a:t>
            </a:r>
            <a:r>
              <a:rPr lang="en-US" sz="1400" dirty="0" err="1" smtClean="0"/>
              <a:t>GPa</a:t>
            </a:r>
            <a:endParaRPr lang="en-US" sz="1400" dirty="0" smtClean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1FD70B5-9286-FE45-A9DF-BFDA2860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/>
              <a:t>Pressure and temperature data reveal changes in </a:t>
            </a:r>
            <a:r>
              <a:rPr lang="en-US" sz="1800" dirty="0" smtClean="0"/>
              <a:t>the compressibility </a:t>
            </a:r>
            <a:r>
              <a:rPr lang="en-US" sz="1800" dirty="0" smtClean="0"/>
              <a:t>and thermal response of compressed </a:t>
            </a:r>
            <a:r>
              <a:rPr lang="en-US" sz="1800" dirty="0"/>
              <a:t>methane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____________</a:t>
            </a:r>
          </a:p>
          <a:p>
            <a:r>
              <a:rPr lang="en-US" dirty="0" smtClean="0"/>
              <a:t>*		</a:t>
            </a:r>
            <a:r>
              <a:rPr lang="da-DK" dirty="0" smtClean="0"/>
              <a:t>B</a:t>
            </a:r>
            <a:r>
              <a:rPr lang="da-DK" dirty="0"/>
              <a:t>. L. Sherman </a:t>
            </a:r>
            <a:r>
              <a:rPr lang="da-DK" i="1" dirty="0"/>
              <a:t>et al</a:t>
            </a:r>
            <a:r>
              <a:rPr lang="da-DK" dirty="0"/>
              <a:t>., Phys. Rev. B </a:t>
            </a:r>
            <a:r>
              <a:rPr lang="da-DK" u="sng" dirty="0"/>
              <a:t>86</a:t>
            </a:r>
            <a:r>
              <a:rPr lang="da-DK" dirty="0"/>
              <a:t>, 224113 (2012</a:t>
            </a:r>
            <a:r>
              <a:rPr lang="da-DK" dirty="0" smtClean="0"/>
              <a:t>).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**	</a:t>
            </a:r>
            <a:r>
              <a:rPr lang="fr-FR" dirty="0" smtClean="0"/>
              <a:t>W</a:t>
            </a:r>
            <a:r>
              <a:rPr lang="fr-FR" dirty="0"/>
              <a:t>. J. Nellis </a:t>
            </a:r>
            <a:r>
              <a:rPr lang="fr-FR" i="1" dirty="0"/>
              <a:t>et al</a:t>
            </a:r>
            <a:r>
              <a:rPr lang="fr-FR" dirty="0"/>
              <a:t>., J. </a:t>
            </a:r>
            <a:r>
              <a:rPr lang="fr-FR" dirty="0" err="1"/>
              <a:t>Chem</a:t>
            </a:r>
            <a:r>
              <a:rPr lang="fr-FR" dirty="0"/>
              <a:t>. Phys. </a:t>
            </a:r>
            <a:r>
              <a:rPr lang="fr-FR" u="sng" dirty="0"/>
              <a:t>75</a:t>
            </a:r>
            <a:r>
              <a:rPr lang="fr-FR" dirty="0"/>
              <a:t>, 3055 (1981</a:t>
            </a:r>
            <a:r>
              <a:rPr lang="fr-FR" dirty="0" smtClean="0"/>
              <a:t>).</a:t>
            </a:r>
            <a:r>
              <a:rPr lang="en-US" baseline="30000" dirty="0" smtClean="0">
                <a:cs typeface="Arial"/>
              </a:rPr>
              <a:t>	</a:t>
            </a:r>
          </a:p>
          <a:p>
            <a:r>
              <a:rPr lang="en-US" baseline="30000" dirty="0" smtClean="0">
                <a:cs typeface="Arial"/>
              </a:rPr>
              <a:t>† 		</a:t>
            </a:r>
            <a:r>
              <a:rPr lang="en-US" dirty="0" smtClean="0"/>
              <a:t>M</a:t>
            </a:r>
            <a:r>
              <a:rPr lang="en-US" dirty="0"/>
              <a:t>. Ross, Nature 292, </a:t>
            </a:r>
            <a:r>
              <a:rPr lang="en-US" u="sng" dirty="0"/>
              <a:t>435</a:t>
            </a:r>
            <a:r>
              <a:rPr lang="en-US" dirty="0"/>
              <a:t> (1981</a:t>
            </a:r>
            <a:r>
              <a:rPr lang="en-US" dirty="0" smtClean="0"/>
              <a:t>).</a:t>
            </a: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93" y="3163749"/>
            <a:ext cx="4143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7074517" y="2499078"/>
            <a:ext cx="2781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Initial Density (g/cm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7137" y="3899218"/>
            <a:ext cx="3387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Pressure (</a:t>
            </a:r>
            <a:r>
              <a:rPr lang="en-US" sz="1400" b="1" dirty="0" err="1" smtClean="0"/>
              <a:t>GPa</a:t>
            </a:r>
            <a:r>
              <a:rPr lang="en-US" sz="1400" b="1" dirty="0" smtClean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7137" y="1173928"/>
            <a:ext cx="3387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Temperature versus Pressure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576160" y="2492940"/>
            <a:ext cx="223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Temperature (</a:t>
            </a:r>
            <a:r>
              <a:rPr lang="en-US" sz="1400" b="1" dirty="0" err="1" smtClean="0"/>
              <a:t>kK</a:t>
            </a:r>
            <a:r>
              <a:rPr lang="en-US" sz="1400" b="1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1331" y="3397719"/>
            <a:ext cx="216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Uranus ice layer</a:t>
            </a:r>
            <a:r>
              <a:rPr lang="en-US" sz="1400" b="1" baseline="30000" dirty="0" smtClean="0">
                <a:cs typeface="Arial"/>
              </a:rPr>
              <a:t>† </a:t>
            </a:r>
            <a:endParaRPr lang="en-US" sz="1400" b="1" dirty="0" smtClean="0"/>
          </a:p>
        </p:txBody>
      </p:sp>
      <p:pic>
        <p:nvPicPr>
          <p:cNvPr id="3076" name="Picture 4" descr="C:\Users\gtab\Desktop\CH4_Shots\plots\aps_P_rh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93" y="1418125"/>
            <a:ext cx="3696789" cy="257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6441" y="1125453"/>
            <a:ext cx="3387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Pressure versus Compression Ratio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2329" y="3835433"/>
            <a:ext cx="3387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ρ</a:t>
            </a:r>
            <a:r>
              <a:rPr lang="en-US" sz="1400" b="1" dirty="0" smtClean="0"/>
              <a:t>/</a:t>
            </a:r>
            <a:r>
              <a:rPr lang="el-GR" sz="1400" b="1" i="1" dirty="0" smtClean="0"/>
              <a:t>ρ</a:t>
            </a:r>
            <a:r>
              <a:rPr lang="en-US" sz="1400" b="1" baseline="-25000" dirty="0" smtClean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387789" y="2473647"/>
            <a:ext cx="3387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Pressure (</a:t>
            </a:r>
            <a:r>
              <a:rPr lang="en-US" sz="1400" b="1" dirty="0" err="1" smtClean="0"/>
              <a:t>GPa</a:t>
            </a:r>
            <a:r>
              <a:rPr lang="en-US" sz="1400" b="1" dirty="0" smtClean="0"/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2777018" y="2492940"/>
            <a:ext cx="2781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Initial Density (g/cm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2247" y="2961731"/>
            <a:ext cx="1245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34DC5"/>
                </a:solidFill>
              </a:rPr>
              <a:t>♦Gas gun</a:t>
            </a:r>
            <a:r>
              <a:rPr lang="en-US" sz="1400" b="1" baseline="30000" dirty="0" smtClean="0">
                <a:solidFill>
                  <a:srgbClr val="034DC5"/>
                </a:solidFill>
              </a:rPr>
              <a:t>**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16913" y="1710101"/>
            <a:ext cx="118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●This work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7177" y="2284623"/>
            <a:ext cx="147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⁞ DFT </a:t>
            </a:r>
            <a:r>
              <a:rPr lang="en-US" sz="1400" b="1" dirty="0" smtClean="0"/>
              <a:t>Hugoniot curves</a:t>
            </a:r>
            <a:r>
              <a:rPr lang="en-US" sz="1400" b="1" baseline="30000" dirty="0" smtClean="0"/>
              <a:t>*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5325" y="1695980"/>
            <a:ext cx="118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●This work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26768" y="2243589"/>
            <a:ext cx="1502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⁞ DFT Hugoniot curves</a:t>
            </a:r>
            <a:r>
              <a:rPr lang="en-US" sz="1400" b="1" baseline="30000" dirty="0" smtClean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340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1FD70B5-9286-FE45-A9DF-BFDA2860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/>
              <a:t>At the pressures </a:t>
            </a:r>
            <a:r>
              <a:rPr lang="en-US" sz="1800" dirty="0" smtClean="0"/>
              <a:t>where the </a:t>
            </a:r>
            <a:r>
              <a:rPr lang="en-US" sz="1800" dirty="0"/>
              <a:t>compressibility changed we also observe a </a:t>
            </a:r>
            <a:r>
              <a:rPr lang="en-US" sz="1800" dirty="0" smtClean="0"/>
              <a:t>saturation in reflectance</a:t>
            </a:r>
            <a:endParaRPr lang="en-US" sz="1800" dirty="0"/>
          </a:p>
        </p:txBody>
      </p:sp>
      <p:pic>
        <p:nvPicPr>
          <p:cNvPr id="1030" name="Picture 6" descr="C:\Users\gtab\Desktop\CH4_Shots\plots\aps_R_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7875"/>
            <a:ext cx="3585343" cy="23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53440" y="3731623"/>
            <a:ext cx="3115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Pressure (</a:t>
            </a:r>
            <a:r>
              <a:rPr lang="en-US" sz="1400" b="1" dirty="0" err="1" smtClean="0"/>
              <a:t>GPa</a:t>
            </a:r>
            <a:r>
              <a:rPr lang="en-US" sz="1400" b="1" dirty="0" smtClean="0"/>
              <a:t>)</a:t>
            </a:r>
            <a:endParaRPr lang="en-US" sz="1400" b="1" baseline="-25000" dirty="0" smtClean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970205" y="2304220"/>
            <a:ext cx="2547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Reflectance</a:t>
            </a:r>
            <a:endParaRPr lang="en-US" sz="1400" b="1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08432" y="1100876"/>
            <a:ext cx="4078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Reflectance versus Pressure in Shocked CH</a:t>
            </a:r>
            <a:r>
              <a:rPr lang="en-US" sz="1400" b="1" baseline="-25000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88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tab\Desktop\CH4_Shots\plots\aps_co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06" y="1408653"/>
            <a:ext cx="3853053" cy="24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842A2A3-C9E5-DC4E-A7B4-595068ED6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432" y="4299648"/>
            <a:ext cx="8229600" cy="312371"/>
          </a:xfrm>
        </p:spPr>
        <p:txBody>
          <a:bodyPr>
            <a:normAutofit/>
          </a:bodyPr>
          <a:lstStyle/>
          <a:p>
            <a:r>
              <a:rPr lang="en-US" sz="1400" dirty="0" smtClean="0"/>
              <a:t>There is an insulator-conductor transition at ~50-100 </a:t>
            </a:r>
            <a:r>
              <a:rPr lang="en-US" sz="1400" dirty="0" err="1" smtClean="0"/>
              <a:t>GPa</a:t>
            </a: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1FD70B5-9286-FE45-A9DF-BFDA2860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/>
              <a:t>At the pressures </a:t>
            </a:r>
            <a:r>
              <a:rPr lang="en-US" sz="1800" dirty="0" smtClean="0"/>
              <a:t>where the </a:t>
            </a:r>
            <a:r>
              <a:rPr lang="en-US" sz="1800" dirty="0"/>
              <a:t>compressibility changed we also observe a </a:t>
            </a:r>
            <a:r>
              <a:rPr lang="en-US" sz="1800" dirty="0" smtClean="0"/>
              <a:t>saturation in reflectance</a:t>
            </a:r>
            <a:endParaRPr lang="en-US" sz="18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80166" y="4508389"/>
            <a:ext cx="2606634" cy="274637"/>
          </a:xfrm>
        </p:spPr>
        <p:txBody>
          <a:bodyPr/>
          <a:lstStyle/>
          <a:p>
            <a:r>
              <a:rPr lang="en-US" dirty="0" smtClean="0"/>
              <a:t>____________</a:t>
            </a:r>
          </a:p>
          <a:p>
            <a:r>
              <a:rPr lang="en-US" dirty="0" smtClean="0"/>
              <a:t>*		</a:t>
            </a:r>
            <a:r>
              <a:rPr lang="fr-FR" dirty="0" smtClean="0"/>
              <a:t>W</a:t>
            </a:r>
            <a:r>
              <a:rPr lang="fr-FR" dirty="0"/>
              <a:t>. J. Nellis </a:t>
            </a:r>
            <a:r>
              <a:rPr lang="fr-FR" i="1" dirty="0"/>
              <a:t>et al</a:t>
            </a:r>
            <a:r>
              <a:rPr lang="fr-FR" dirty="0"/>
              <a:t>., J. </a:t>
            </a:r>
            <a:r>
              <a:rPr lang="fr-FR" dirty="0" err="1"/>
              <a:t>Chem</a:t>
            </a:r>
            <a:r>
              <a:rPr lang="fr-FR" dirty="0"/>
              <a:t>. Phys. </a:t>
            </a:r>
            <a:r>
              <a:rPr lang="fr-FR" u="sng" dirty="0" smtClean="0"/>
              <a:t>115</a:t>
            </a:r>
            <a:r>
              <a:rPr lang="fr-FR" dirty="0"/>
              <a:t>, </a:t>
            </a:r>
            <a:r>
              <a:rPr lang="fr-FR" dirty="0" smtClean="0"/>
              <a:t>1015 (2001).</a:t>
            </a:r>
          </a:p>
          <a:p>
            <a:r>
              <a:rPr lang="fr-FR" dirty="0" smtClean="0">
                <a:cs typeface="Arial"/>
              </a:rPr>
              <a:t>**</a:t>
            </a:r>
            <a:r>
              <a:rPr lang="fr-FR" baseline="30000" dirty="0" smtClean="0">
                <a:cs typeface="Arial"/>
              </a:rPr>
              <a:t>	</a:t>
            </a:r>
            <a:r>
              <a:rPr lang="en-US" dirty="0" smtClean="0">
                <a:cs typeface="Arial"/>
              </a:rPr>
              <a:t>D. Li </a:t>
            </a:r>
            <a:r>
              <a:rPr lang="en-US" i="1" dirty="0" smtClean="0">
                <a:cs typeface="Arial"/>
              </a:rPr>
              <a:t>et al</a:t>
            </a:r>
            <a:r>
              <a:rPr lang="en-US" dirty="0" smtClean="0">
                <a:cs typeface="Arial"/>
              </a:rPr>
              <a:t>., Phys. Rev. B </a:t>
            </a:r>
            <a:r>
              <a:rPr lang="en-US" u="sng" dirty="0" smtClean="0">
                <a:cs typeface="Arial"/>
              </a:rPr>
              <a:t>84</a:t>
            </a:r>
            <a:r>
              <a:rPr lang="en-US" dirty="0" smtClean="0">
                <a:cs typeface="Arial"/>
              </a:rPr>
              <a:t>, 184204 (2011).</a:t>
            </a:r>
          </a:p>
          <a:p>
            <a:r>
              <a:rPr lang="en-US" dirty="0" smtClean="0">
                <a:cs typeface="Arial"/>
              </a:rPr>
              <a:t>*** B. Holst, </a:t>
            </a:r>
            <a:r>
              <a:rPr lang="en-US" i="1" dirty="0" smtClean="0">
                <a:cs typeface="Arial"/>
              </a:rPr>
              <a:t>et al</a:t>
            </a:r>
            <a:r>
              <a:rPr lang="en-US" dirty="0" smtClean="0">
                <a:cs typeface="Arial"/>
              </a:rPr>
              <a:t>., Phys. Rev. B </a:t>
            </a:r>
            <a:r>
              <a:rPr lang="en-US" u="sng" dirty="0" smtClean="0">
                <a:cs typeface="Arial"/>
              </a:rPr>
              <a:t>77</a:t>
            </a:r>
            <a:r>
              <a:rPr lang="en-US" dirty="0" smtClean="0">
                <a:cs typeface="Arial"/>
              </a:rPr>
              <a:t>, 184201 (2008).	</a:t>
            </a:r>
          </a:p>
        </p:txBody>
      </p:sp>
      <p:pic>
        <p:nvPicPr>
          <p:cNvPr id="1030" name="Picture 6" descr="C:\Users\gtab\Desktop\CH4_Shots\plots\aps_R_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7875"/>
            <a:ext cx="3585343" cy="23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432" y="1100876"/>
            <a:ext cx="4078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Reflectance versus Pressure in Shocked CH</a:t>
            </a:r>
            <a:r>
              <a:rPr lang="en-US" sz="1400" b="1" baseline="-25000" dirty="0" smtClean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3440" y="3731623"/>
            <a:ext cx="3115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Pressure (</a:t>
            </a:r>
            <a:r>
              <a:rPr lang="en-US" sz="1400" b="1" dirty="0" err="1" smtClean="0"/>
              <a:t>GPa</a:t>
            </a:r>
            <a:r>
              <a:rPr lang="en-US" sz="1400" b="1" dirty="0" smtClean="0"/>
              <a:t>)</a:t>
            </a:r>
            <a:endParaRPr lang="en-US" sz="1400" b="1" baseline="-25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096256" y="3833546"/>
            <a:ext cx="3249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Pressure (</a:t>
            </a:r>
            <a:r>
              <a:rPr lang="en-US" sz="1400" b="1" dirty="0" err="1" smtClean="0"/>
              <a:t>GPa</a:t>
            </a:r>
            <a:r>
              <a:rPr lang="en-US" sz="1400" b="1" dirty="0" smtClean="0"/>
              <a:t>)</a:t>
            </a:r>
            <a:endParaRPr lang="en-US" sz="1400" b="1" baseline="-25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071872" y="1070097"/>
            <a:ext cx="3328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Conductivity </a:t>
            </a:r>
            <a:r>
              <a:rPr lang="en-US" sz="1400" b="1" dirty="0"/>
              <a:t>of </a:t>
            </a:r>
            <a:r>
              <a:rPr lang="en-US" sz="1400" b="1" dirty="0" smtClean="0"/>
              <a:t>Shocked CH</a:t>
            </a:r>
            <a:r>
              <a:rPr lang="en-US" sz="1400" b="1" baseline="-25000" dirty="0" smtClean="0"/>
              <a:t>4</a:t>
            </a:r>
            <a:endParaRPr lang="en-US" sz="1400" b="1" baseline="30000" dirty="0" smtClean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822449" y="2470110"/>
            <a:ext cx="3328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Conductivity (</a:t>
            </a:r>
            <a:r>
              <a:rPr lang="el-GR" sz="1400" b="1" dirty="0" smtClean="0"/>
              <a:t>Ω</a:t>
            </a:r>
            <a:r>
              <a:rPr lang="en-US" sz="1400" b="1" dirty="0" smtClean="0"/>
              <a:t>-m)</a:t>
            </a:r>
            <a:r>
              <a:rPr lang="en-US" sz="1400" b="1" baseline="30000" dirty="0" smtClean="0"/>
              <a:t>-1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7944" y="3074828"/>
            <a:ext cx="1072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C000"/>
                </a:solidFill>
              </a:rPr>
              <a:t>♦Gas gun</a:t>
            </a:r>
            <a:r>
              <a:rPr lang="en-US" sz="1200" b="1" baseline="30000" dirty="0" smtClean="0">
                <a:solidFill>
                  <a:srgbClr val="FFC000"/>
                </a:solidFill>
              </a:rPr>
              <a:t>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6910" y="1971078"/>
            <a:ext cx="1226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D50E3"/>
                </a:solidFill>
              </a:rPr>
              <a:t>●This work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2956" y="2063687"/>
            <a:ext cx="1072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■CH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1200" b="1" dirty="0" smtClean="0">
                <a:solidFill>
                  <a:srgbClr val="FF0000"/>
                </a:solidFill>
              </a:rPr>
              <a:t> QMD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**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13475" y="2340686"/>
                <a:ext cx="24047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/>
                      </a:rPr>
                      <m:t>↕</m:t>
                    </m:r>
                  </m:oMath>
                </a14:m>
                <a:r>
                  <a:rPr lang="en-US" sz="1200" b="1" dirty="0" smtClean="0"/>
                  <a:t> Hydrogen Hugoniot QMD</a:t>
                </a:r>
                <a:r>
                  <a:rPr lang="en-US" sz="1200" b="1" baseline="30000" dirty="0" smtClean="0"/>
                  <a:t>***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475" y="2340686"/>
                <a:ext cx="2404755" cy="276999"/>
              </a:xfrm>
              <a:prstGeom prst="rect">
                <a:avLst/>
              </a:prstGeom>
              <a:blipFill rotWithShape="1">
                <a:blip r:embed="rId4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5374004" y="2248077"/>
            <a:ext cx="379095" cy="1902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-970205" y="2304220"/>
            <a:ext cx="2547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Reflectance</a:t>
            </a:r>
            <a:endParaRPr lang="en-US" sz="1400" b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7723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513F583-851A-8C41-A927-F05BEF284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 smtClean="0"/>
              <a:t>High-pressure methane is produced in the laboratory up to 400 </a:t>
            </a:r>
            <a:r>
              <a:rPr lang="en-US" sz="1800" dirty="0" err="1" smtClean="0"/>
              <a:t>GPa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80166" y="4508389"/>
            <a:ext cx="2606634" cy="274637"/>
          </a:xfrm>
        </p:spPr>
        <p:txBody>
          <a:bodyPr/>
          <a:lstStyle/>
          <a:p>
            <a:r>
              <a:rPr lang="en-US" dirty="0" smtClean="0"/>
              <a:t>____________</a:t>
            </a:r>
          </a:p>
          <a:p>
            <a:r>
              <a:rPr lang="en-US" dirty="0" smtClean="0"/>
              <a:t>	*	Laboratory for Laser Energetics, University of Rochester, Rochester, NY</a:t>
            </a:r>
          </a:p>
          <a:p>
            <a:r>
              <a:rPr lang="en-US" dirty="0" smtClean="0"/>
              <a:t>	**	Osaka University, Osaka, Japan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C229E34A-EBFD-384C-8AEA-7CE816051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768111"/>
          </a:xfrm>
        </p:spPr>
        <p:txBody>
          <a:bodyPr>
            <a:normAutofit/>
          </a:bodyPr>
          <a:lstStyle/>
          <a:p>
            <a:r>
              <a:rPr lang="en-US" sz="1800" dirty="0"/>
              <a:t>Methane is a major constituent of icy giant planets; its high-pressure behavior is important to evolutionary models</a:t>
            </a:r>
          </a:p>
          <a:p>
            <a:r>
              <a:rPr lang="en-US" sz="1800" dirty="0"/>
              <a:t>Methane samples were </a:t>
            </a:r>
            <a:r>
              <a:rPr lang="en-US" sz="1800" dirty="0" err="1" smtClean="0"/>
              <a:t>precompressed</a:t>
            </a:r>
            <a:r>
              <a:rPr lang="en-US" sz="1800" dirty="0" smtClean="0"/>
              <a:t> </a:t>
            </a:r>
            <a:r>
              <a:rPr lang="en-US" sz="1800" dirty="0"/>
              <a:t>in </a:t>
            </a:r>
            <a:r>
              <a:rPr lang="en-US" sz="1800" dirty="0" smtClean="0"/>
              <a:t>diamond-anvil </a:t>
            </a:r>
            <a:r>
              <a:rPr lang="en-US" sz="1800" dirty="0"/>
              <a:t>cells and shocked using the </a:t>
            </a:r>
            <a:r>
              <a:rPr lang="en-US" sz="1800" dirty="0" smtClean="0"/>
              <a:t>OMEGA 60</a:t>
            </a:r>
            <a:r>
              <a:rPr lang="en-US" sz="1800" baseline="30000" dirty="0"/>
              <a:t>*</a:t>
            </a:r>
            <a:r>
              <a:rPr lang="en-US" sz="1800" dirty="0"/>
              <a:t> and </a:t>
            </a:r>
            <a:r>
              <a:rPr lang="en-US" sz="1800" dirty="0" smtClean="0"/>
              <a:t>GEKKO XII</a:t>
            </a:r>
            <a:r>
              <a:rPr lang="en-US" sz="1800" baseline="30000" dirty="0"/>
              <a:t>**</a:t>
            </a:r>
            <a:r>
              <a:rPr lang="en-US" sz="1800" dirty="0"/>
              <a:t> lasers</a:t>
            </a:r>
          </a:p>
          <a:p>
            <a:r>
              <a:rPr lang="en-US" sz="1800" dirty="0"/>
              <a:t>The compressibility of shocked methane changes at ~50-100 </a:t>
            </a:r>
            <a:r>
              <a:rPr lang="en-US" sz="1800" dirty="0" err="1"/>
              <a:t>Gpa</a:t>
            </a:r>
            <a:endParaRPr lang="en-US" sz="1800" dirty="0"/>
          </a:p>
          <a:p>
            <a:r>
              <a:rPr lang="en-US" sz="1800" dirty="0"/>
              <a:t>We observed an insulator-conductor transition at the same conditions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807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229E34A-EBFD-384C-8AEA-7CE816051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76811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Methane is a major constituent of icy giant planets; its high-pressure behavior is important to evolutionary models</a:t>
            </a:r>
          </a:p>
          <a:p>
            <a:r>
              <a:rPr lang="en-US" sz="1800" dirty="0" smtClean="0"/>
              <a:t>Methane samples were </a:t>
            </a:r>
            <a:r>
              <a:rPr lang="en-US" sz="1800" dirty="0" err="1" smtClean="0"/>
              <a:t>precompressed</a:t>
            </a:r>
            <a:r>
              <a:rPr lang="en-US" sz="1800" dirty="0" smtClean="0"/>
              <a:t> in diamond-anvil cells and shocked using the OMEGA 60</a:t>
            </a:r>
            <a:r>
              <a:rPr lang="en-US" sz="1800" baseline="30000" dirty="0" smtClean="0"/>
              <a:t>*</a:t>
            </a:r>
            <a:r>
              <a:rPr lang="en-US" sz="1800" dirty="0" smtClean="0"/>
              <a:t> and GEKKO XII</a:t>
            </a:r>
            <a:r>
              <a:rPr lang="en-US" sz="1800" baseline="30000" dirty="0" smtClean="0"/>
              <a:t>**</a:t>
            </a:r>
            <a:r>
              <a:rPr lang="en-US" sz="1800" dirty="0" smtClean="0"/>
              <a:t> lasers</a:t>
            </a:r>
          </a:p>
          <a:p>
            <a:r>
              <a:rPr lang="en-US" sz="1800" dirty="0"/>
              <a:t>The compressibility of shocked methane changes at ~</a:t>
            </a:r>
            <a:r>
              <a:rPr lang="en-US" sz="1800" dirty="0" smtClean="0"/>
              <a:t>50-100 </a:t>
            </a:r>
            <a:r>
              <a:rPr lang="en-US" sz="1800" dirty="0" err="1" smtClean="0"/>
              <a:t>Gpa</a:t>
            </a:r>
            <a:endParaRPr lang="en-US" sz="1800" dirty="0" smtClean="0"/>
          </a:p>
          <a:p>
            <a:r>
              <a:rPr lang="en-US" sz="1800" dirty="0" smtClean="0"/>
              <a:t>We observed an insulator-conductor transition at the same conditions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7F3A8A0-6902-8041-8E86-51E14F8A4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 smtClean="0"/>
              <a:t>We present Hugoniot EOS and conductivity data on methane to 400 </a:t>
            </a:r>
            <a:r>
              <a:rPr lang="en-US" sz="1800" dirty="0" err="1" smtClean="0"/>
              <a:t>GPa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____________</a:t>
            </a:r>
          </a:p>
          <a:p>
            <a:r>
              <a:rPr lang="en-US" dirty="0" smtClean="0"/>
              <a:t>	*	Laboratory for Laser Energetics, University of Rochester, Rochester, NY</a:t>
            </a:r>
          </a:p>
          <a:p>
            <a:r>
              <a:rPr lang="en-US" dirty="0" smtClean="0"/>
              <a:t>	**	Osaka University, Osaka, Japan</a:t>
            </a:r>
          </a:p>
        </p:txBody>
      </p:sp>
    </p:spTree>
    <p:extLst>
      <p:ext uri="{BB962C8B-B14F-4D97-AF65-F5344CB8AC3E}">
        <p14:creationId xmlns:p14="http://schemas.microsoft.com/office/powerpoint/2010/main" val="22709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 smtClean="0"/>
              <a:t>Coauthors</a:t>
            </a:r>
            <a:endParaRPr lang="en-US" sz="18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200151"/>
            <a:ext cx="8229600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>
                <a:latin typeface="HelveticaLTStd-Bold"/>
              </a:rPr>
              <a:t>G. TABAK,</a:t>
            </a:r>
            <a:r>
              <a:rPr lang="en-US" sz="1050" b="1" baseline="30000" dirty="0">
                <a:latin typeface="HelveticaLTStd-Bold"/>
              </a:rPr>
              <a:t>1</a:t>
            </a:r>
            <a:r>
              <a:rPr lang="en-US" sz="1050" b="1" dirty="0">
                <a:latin typeface="HelveticaLTStd-Bold"/>
              </a:rPr>
              <a:t> </a:t>
            </a:r>
            <a:r>
              <a:rPr lang="en-US" sz="1200" b="1" dirty="0">
                <a:latin typeface="HelveticaLTStd-Bold"/>
              </a:rPr>
              <a:t>M. A. MILLOT,</a:t>
            </a:r>
            <a:r>
              <a:rPr lang="en-US" sz="1050" b="1" baseline="30000" dirty="0">
                <a:latin typeface="HelveticaLTStd-Bold"/>
              </a:rPr>
              <a:t>2</a:t>
            </a:r>
            <a:r>
              <a:rPr lang="en-US" sz="1050" b="1" dirty="0">
                <a:latin typeface="HelveticaLTStd-Bold"/>
              </a:rPr>
              <a:t> </a:t>
            </a:r>
            <a:r>
              <a:rPr lang="en-US" dirty="0">
                <a:latin typeface="HelveticaLTStd-Bold"/>
              </a:rPr>
              <a:t>S. HAMEL,</a:t>
            </a:r>
            <a:r>
              <a:rPr lang="en-US" sz="1050" baseline="30000" dirty="0">
                <a:latin typeface="HelveticaLTStd-Bold"/>
              </a:rPr>
              <a:t>2</a:t>
            </a:r>
            <a:r>
              <a:rPr lang="en-US" sz="1050" dirty="0">
                <a:latin typeface="HelveticaLTStd-Bold"/>
              </a:rPr>
              <a:t> </a:t>
            </a:r>
            <a:r>
              <a:rPr lang="en-US" dirty="0">
                <a:latin typeface="HelveticaLTStd-Bold"/>
              </a:rPr>
              <a:t>T. OGAWA,</a:t>
            </a:r>
            <a:r>
              <a:rPr lang="en-US" sz="1050" baseline="30000" dirty="0">
                <a:latin typeface="HelveticaLTStd-Bold"/>
              </a:rPr>
              <a:t>4</a:t>
            </a:r>
            <a:r>
              <a:rPr lang="en-US" sz="1050" dirty="0">
                <a:latin typeface="HelveticaLTStd-Bold"/>
              </a:rPr>
              <a:t> </a:t>
            </a:r>
            <a:r>
              <a:rPr lang="en-US" dirty="0">
                <a:latin typeface="HelveticaLTStd-Bold"/>
              </a:rPr>
              <a:t>P. M. CELLIERS,</a:t>
            </a:r>
            <a:r>
              <a:rPr lang="en-US" sz="1050" baseline="30000" dirty="0">
                <a:latin typeface="HelveticaLTStd-Bold"/>
              </a:rPr>
              <a:t>2</a:t>
            </a:r>
            <a:r>
              <a:rPr lang="en-US" sz="1050" dirty="0">
                <a:latin typeface="HelveticaLTStd-Bold"/>
              </a:rPr>
              <a:t> </a:t>
            </a:r>
            <a:r>
              <a:rPr lang="en-US" dirty="0">
                <a:latin typeface="HelveticaLTStd-Bold"/>
              </a:rPr>
              <a:t>D. E. FRATANDUONO,</a:t>
            </a:r>
            <a:r>
              <a:rPr lang="en-US" sz="1050" baseline="30000" dirty="0">
                <a:latin typeface="HelveticaLTStd-Bold"/>
              </a:rPr>
              <a:t>2</a:t>
            </a:r>
            <a:r>
              <a:rPr lang="en-US" sz="1050" dirty="0">
                <a:latin typeface="HelveticaLTStd-Bold"/>
              </a:rPr>
              <a:t> </a:t>
            </a:r>
            <a:r>
              <a:rPr lang="en-US" dirty="0">
                <a:latin typeface="HelveticaLTStd-Bold"/>
              </a:rPr>
              <a:t>A. LAZICKI,</a:t>
            </a:r>
            <a:r>
              <a:rPr lang="en-US" sz="1050" baseline="30000" dirty="0">
                <a:latin typeface="HelveticaLTStd-Bold"/>
              </a:rPr>
              <a:t>2</a:t>
            </a:r>
            <a:r>
              <a:rPr lang="en-US" sz="1050" dirty="0">
                <a:latin typeface="HelveticaLTStd-Bold"/>
              </a:rPr>
              <a:t> </a:t>
            </a:r>
            <a:endParaRPr lang="en-US" sz="1050" dirty="0" smtClean="0">
              <a:latin typeface="HelveticaLTStd-Bold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latin typeface="HelveticaLTStd-Bold"/>
              </a:rPr>
              <a:t>D</a:t>
            </a:r>
            <a:r>
              <a:rPr lang="en-US" dirty="0">
                <a:latin typeface="HelveticaLTStd-Bold"/>
              </a:rPr>
              <a:t>. </a:t>
            </a:r>
            <a:r>
              <a:rPr lang="en-US" dirty="0" smtClean="0">
                <a:latin typeface="HelveticaLTStd-Bold"/>
              </a:rPr>
              <a:t>SWIFT,</a:t>
            </a:r>
            <a:r>
              <a:rPr lang="en-US" sz="1050" baseline="30000" dirty="0" smtClean="0">
                <a:latin typeface="HelveticaLTStd-Bold"/>
              </a:rPr>
              <a:t>2</a:t>
            </a:r>
            <a:r>
              <a:rPr lang="en-US" sz="1050" dirty="0" smtClean="0">
                <a:latin typeface="HelveticaLTStd-Bold"/>
              </a:rPr>
              <a:t> </a:t>
            </a:r>
            <a:r>
              <a:rPr lang="en-US" dirty="0">
                <a:latin typeface="HelveticaLTStd-Bold"/>
              </a:rPr>
              <a:t>S. BRYGOO,</a:t>
            </a:r>
            <a:r>
              <a:rPr lang="en-US" sz="1050" baseline="30000" dirty="0">
                <a:latin typeface="HelveticaLTStd-Bold"/>
              </a:rPr>
              <a:t>3</a:t>
            </a:r>
            <a:r>
              <a:rPr lang="en-US" sz="1050" dirty="0">
                <a:latin typeface="HelveticaLTStd-Bold"/>
              </a:rPr>
              <a:t> </a:t>
            </a:r>
            <a:r>
              <a:rPr lang="en-US" dirty="0">
                <a:latin typeface="HelveticaLTStd-Bold"/>
              </a:rPr>
              <a:t>P. LOUBEYRE,</a:t>
            </a:r>
            <a:r>
              <a:rPr lang="en-US" sz="1050" baseline="30000" dirty="0">
                <a:latin typeface="HelveticaLTStd-Bold"/>
              </a:rPr>
              <a:t>3</a:t>
            </a:r>
            <a:r>
              <a:rPr lang="en-US" sz="1050" dirty="0">
                <a:latin typeface="HelveticaLTStd-Bold"/>
              </a:rPr>
              <a:t> </a:t>
            </a:r>
            <a:r>
              <a:rPr lang="en-US" sz="1200" b="1" dirty="0" smtClean="0">
                <a:latin typeface="HelveticaLTStd-Bold"/>
              </a:rPr>
              <a:t>T</a:t>
            </a:r>
            <a:r>
              <a:rPr lang="en-US" sz="1200" b="1" dirty="0">
                <a:latin typeface="HelveticaLTStd-Bold"/>
              </a:rPr>
              <a:t>. R. BOEHLY,</a:t>
            </a:r>
            <a:r>
              <a:rPr lang="en-US" sz="1050" b="1" baseline="30000" dirty="0">
                <a:latin typeface="HelveticaLTStd-Bold"/>
              </a:rPr>
              <a:t>1</a:t>
            </a:r>
            <a:r>
              <a:rPr lang="en-US" sz="1050" b="1" dirty="0">
                <a:latin typeface="HelveticaLTStd-Bold"/>
              </a:rPr>
              <a:t> </a:t>
            </a:r>
            <a:r>
              <a:rPr lang="en-US" sz="1200" b="1" dirty="0">
                <a:latin typeface="HelveticaLTStd-Bold"/>
              </a:rPr>
              <a:t>L. CRANDALL,</a:t>
            </a:r>
            <a:r>
              <a:rPr lang="en-US" sz="1050" b="1" baseline="30000" dirty="0">
                <a:latin typeface="HelveticaLTStd-Bold"/>
              </a:rPr>
              <a:t>1</a:t>
            </a:r>
            <a:r>
              <a:rPr lang="en-US" sz="1050" b="1" dirty="0">
                <a:latin typeface="HelveticaLTStd-Bold"/>
              </a:rPr>
              <a:t> </a:t>
            </a:r>
            <a:r>
              <a:rPr lang="en-US" sz="1200" b="1" dirty="0">
                <a:latin typeface="HelveticaLTStd-Bold"/>
              </a:rPr>
              <a:t>B. HENDERSON,</a:t>
            </a:r>
            <a:r>
              <a:rPr lang="en-US" sz="1050" b="1" baseline="30000" dirty="0">
                <a:latin typeface="HelveticaLTStd-Bold"/>
              </a:rPr>
              <a:t>1</a:t>
            </a:r>
            <a:r>
              <a:rPr lang="en-US" sz="1050" b="1" dirty="0">
                <a:latin typeface="HelveticaLTStd-Bold"/>
              </a:rPr>
              <a:t> </a:t>
            </a:r>
            <a:r>
              <a:rPr lang="en-US" sz="1200" b="1" dirty="0">
                <a:latin typeface="HelveticaLTStd-Bold"/>
              </a:rPr>
              <a:t>M. ZAGHOO,</a:t>
            </a:r>
            <a:r>
              <a:rPr lang="en-US" sz="1050" b="1" baseline="30000" dirty="0">
                <a:latin typeface="HelveticaLTStd-Bold"/>
              </a:rPr>
              <a:t>1</a:t>
            </a:r>
            <a:r>
              <a:rPr lang="en-US" sz="1050" b="1" dirty="0">
                <a:latin typeface="HelveticaLTStd-Bold"/>
              </a:rPr>
              <a:t> </a:t>
            </a:r>
            <a:r>
              <a:rPr lang="en-US" sz="1200" b="1" dirty="0">
                <a:latin typeface="HelveticaLTStd-Bold"/>
              </a:rPr>
              <a:t>S. </a:t>
            </a:r>
            <a:r>
              <a:rPr lang="en-US" sz="1200" b="1" dirty="0" smtClean="0">
                <a:latin typeface="HelveticaLTStd-Bold"/>
              </a:rPr>
              <a:t>ALI,</a:t>
            </a:r>
            <a:r>
              <a:rPr lang="en-US" sz="1050" b="1" baseline="30000" dirty="0" smtClean="0">
                <a:latin typeface="HelveticaLTStd-Bold"/>
              </a:rPr>
              <a:t>2</a:t>
            </a:r>
            <a:endParaRPr lang="en-US" sz="1050" b="1" dirty="0" smtClean="0">
              <a:latin typeface="HelveticaLTStd-Bold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latin typeface="HelveticaLTStd-Bold"/>
              </a:rPr>
              <a:t>R</a:t>
            </a:r>
            <a:r>
              <a:rPr lang="en-US" sz="1200" b="1" dirty="0">
                <a:latin typeface="HelveticaLTStd-Bold"/>
              </a:rPr>
              <a:t>. </a:t>
            </a:r>
            <a:r>
              <a:rPr lang="en-US" sz="1200" b="1" dirty="0" smtClean="0">
                <a:latin typeface="HelveticaLTStd-Bold"/>
              </a:rPr>
              <a:t>KODAMA,</a:t>
            </a:r>
            <a:r>
              <a:rPr lang="en-US" sz="1050" b="1" baseline="30000" dirty="0" smtClean="0">
                <a:latin typeface="HelveticaLTStd-Bold"/>
              </a:rPr>
              <a:t>4</a:t>
            </a:r>
            <a:r>
              <a:rPr lang="en-US" sz="1050" b="1" dirty="0" smtClean="0">
                <a:latin typeface="HelveticaLTStd-Bold"/>
              </a:rPr>
              <a:t> </a:t>
            </a:r>
            <a:r>
              <a:rPr lang="en-US" sz="1200" b="1" dirty="0" smtClean="0">
                <a:latin typeface="HelveticaLTStd-Bold"/>
              </a:rPr>
              <a:t>K</a:t>
            </a:r>
            <a:r>
              <a:rPr lang="en-US" sz="1200" b="1" dirty="0">
                <a:latin typeface="HelveticaLTStd-Bold"/>
              </a:rPr>
              <a:t>. MIYANISHI,</a:t>
            </a:r>
            <a:r>
              <a:rPr lang="en-US" sz="1050" b="1" baseline="30000" dirty="0">
                <a:latin typeface="HelveticaLTStd-Bold"/>
              </a:rPr>
              <a:t>4</a:t>
            </a:r>
            <a:r>
              <a:rPr lang="en-US" sz="1050" b="1" dirty="0">
                <a:latin typeface="HelveticaLTStd-Bold"/>
              </a:rPr>
              <a:t> </a:t>
            </a:r>
            <a:r>
              <a:rPr lang="en-US" sz="1200" b="1" dirty="0" smtClean="0">
                <a:latin typeface="HelveticaLTStd-Bold"/>
              </a:rPr>
              <a:t>N</a:t>
            </a:r>
            <a:r>
              <a:rPr lang="en-US" sz="1200" b="1" dirty="0">
                <a:latin typeface="HelveticaLTStd-Bold"/>
              </a:rPr>
              <a:t>. OZAKI,</a:t>
            </a:r>
            <a:r>
              <a:rPr lang="en-US" sz="1050" b="1" baseline="30000" dirty="0">
                <a:latin typeface="HelveticaLTStd-Bold"/>
              </a:rPr>
              <a:t>4</a:t>
            </a:r>
            <a:r>
              <a:rPr lang="en-US" sz="1050" b="1" dirty="0">
                <a:latin typeface="HelveticaLTStd-Bold"/>
              </a:rPr>
              <a:t> </a:t>
            </a:r>
            <a:r>
              <a:rPr lang="en-US" sz="1200" b="1" dirty="0">
                <a:latin typeface="HelveticaLTStd-Bold"/>
              </a:rPr>
              <a:t>T. SANO,</a:t>
            </a:r>
            <a:r>
              <a:rPr lang="en-US" sz="1050" b="1" baseline="30000" dirty="0">
                <a:latin typeface="HelveticaLTStd-Bold"/>
              </a:rPr>
              <a:t>4</a:t>
            </a:r>
            <a:r>
              <a:rPr lang="en-US" sz="1050" b="1" dirty="0">
                <a:latin typeface="HelveticaLTStd-Bold"/>
              </a:rPr>
              <a:t> </a:t>
            </a:r>
            <a:r>
              <a:rPr lang="en-US" sz="1200" b="1" dirty="0">
                <a:latin typeface="HelveticaLTStd-Bold"/>
              </a:rPr>
              <a:t>R. </a:t>
            </a:r>
            <a:r>
              <a:rPr lang="en-US" sz="1200" b="1" dirty="0" smtClean="0">
                <a:latin typeface="HelveticaLTStd-Bold"/>
              </a:rPr>
              <a:t>JEANLOZ,</a:t>
            </a:r>
            <a:r>
              <a:rPr lang="en-US" sz="1050" b="1" baseline="30000" dirty="0" smtClean="0">
                <a:latin typeface="HelveticaLTStd-Bold"/>
              </a:rPr>
              <a:t>5</a:t>
            </a:r>
            <a:r>
              <a:rPr lang="en-US" sz="1200" b="1" dirty="0" smtClean="0">
                <a:latin typeface="HelveticaLTStd-Bold"/>
              </a:rPr>
              <a:t> </a:t>
            </a:r>
            <a:r>
              <a:rPr lang="en-US" dirty="0">
                <a:latin typeface="HelveticaLTStd-Bold"/>
              </a:rPr>
              <a:t>D. G. </a:t>
            </a:r>
            <a:r>
              <a:rPr lang="en-US" dirty="0" smtClean="0">
                <a:latin typeface="HelveticaLTStd-Bold"/>
              </a:rPr>
              <a:t>HICKS,</a:t>
            </a:r>
            <a:r>
              <a:rPr lang="en-US" sz="1050" baseline="30000" dirty="0" smtClean="0">
                <a:latin typeface="HelveticaLTStd-Bold"/>
              </a:rPr>
              <a:t>6</a:t>
            </a:r>
            <a:r>
              <a:rPr lang="en-US" sz="1050" dirty="0" smtClean="0">
                <a:latin typeface="HelveticaLTStd-Bold"/>
              </a:rPr>
              <a:t> </a:t>
            </a:r>
            <a:r>
              <a:rPr lang="en-US" sz="1200" b="1" dirty="0" smtClean="0">
                <a:latin typeface="HelveticaLTStd-Bold"/>
              </a:rPr>
              <a:t>G</a:t>
            </a:r>
            <a:r>
              <a:rPr lang="en-US" sz="1200" b="1" dirty="0">
                <a:latin typeface="HelveticaLTStd-Bold"/>
              </a:rPr>
              <a:t>. W. COLLINS,</a:t>
            </a:r>
            <a:r>
              <a:rPr lang="en-US" sz="1050" b="1" baseline="30000" dirty="0">
                <a:latin typeface="HelveticaLTStd-Bold"/>
              </a:rPr>
              <a:t>1</a:t>
            </a:r>
            <a:r>
              <a:rPr lang="en-US" sz="1050" b="1" dirty="0">
                <a:latin typeface="HelveticaLTStd-Bold"/>
              </a:rPr>
              <a:t> </a:t>
            </a:r>
            <a:r>
              <a:rPr lang="en-US" sz="1200" b="1" dirty="0">
                <a:latin typeface="HelveticaLTStd-Bold"/>
              </a:rPr>
              <a:t>J. H. EGGERT,</a:t>
            </a:r>
            <a:r>
              <a:rPr lang="en-US" sz="1050" b="1" baseline="30000" dirty="0">
                <a:latin typeface="HelveticaLTStd-Bold"/>
              </a:rPr>
              <a:t>2</a:t>
            </a:r>
            <a:r>
              <a:rPr lang="en-US" sz="1050" b="1" dirty="0">
                <a:latin typeface="HelveticaLTStd-Bold"/>
              </a:rPr>
              <a:t> </a:t>
            </a:r>
            <a:r>
              <a:rPr lang="en-US" sz="1200" b="1" dirty="0" smtClean="0">
                <a:latin typeface="HelveticaLTStd-Bold"/>
              </a:rPr>
              <a:t>and J</a:t>
            </a:r>
            <a:r>
              <a:rPr lang="en-US" sz="1200" b="1" dirty="0">
                <a:latin typeface="HelveticaLTStd-Bold"/>
              </a:rPr>
              <a:t>. R. </a:t>
            </a:r>
            <a:r>
              <a:rPr lang="en-US" sz="1200" b="1" dirty="0" smtClean="0">
                <a:latin typeface="HelveticaLTStd-Bold"/>
              </a:rPr>
              <a:t>RYGG</a:t>
            </a:r>
            <a:r>
              <a:rPr lang="en-US" sz="1200" b="1" baseline="30000" dirty="0" smtClean="0">
                <a:latin typeface="HelveticaLTStd-Bold"/>
              </a:rPr>
              <a:t>1</a:t>
            </a:r>
          </a:p>
          <a:p>
            <a:pPr algn="ctr"/>
            <a:endParaRPr lang="en-US" sz="1200" b="1" dirty="0">
              <a:latin typeface="HelveticaLTStd-Bold"/>
            </a:endParaRPr>
          </a:p>
          <a:p>
            <a:pPr marL="0" indent="0" algn="ctr">
              <a:buNone/>
            </a:pPr>
            <a:r>
              <a:rPr lang="en-US" sz="1200" b="1" baseline="30000" dirty="0"/>
              <a:t>1</a:t>
            </a:r>
            <a:r>
              <a:rPr lang="en-US" sz="1200" b="1" dirty="0"/>
              <a:t>University of Rochester, Laboratory for Laser </a:t>
            </a:r>
            <a:r>
              <a:rPr lang="en-US" sz="1200" b="1" dirty="0" smtClean="0"/>
              <a:t>Energetics</a:t>
            </a:r>
          </a:p>
          <a:p>
            <a:pPr marL="0" indent="0" algn="ctr">
              <a:buNone/>
            </a:pPr>
            <a:r>
              <a:rPr lang="en-US" sz="1200" b="1" dirty="0" smtClean="0"/>
              <a:t> </a:t>
            </a:r>
            <a:r>
              <a:rPr lang="en-US" sz="1200" b="1" baseline="30000" dirty="0"/>
              <a:t>2</a:t>
            </a:r>
            <a:r>
              <a:rPr lang="en-US" sz="1200" b="1" dirty="0"/>
              <a:t>Lawrence Livermore National </a:t>
            </a:r>
            <a:r>
              <a:rPr lang="en-US" sz="1200" b="1" dirty="0" smtClean="0"/>
              <a:t>Laboratory</a:t>
            </a:r>
            <a:endParaRPr lang="en-US" sz="1200" b="1" dirty="0"/>
          </a:p>
          <a:p>
            <a:pPr marL="0" indent="0" algn="ctr">
              <a:buNone/>
            </a:pPr>
            <a:r>
              <a:rPr lang="en-US" sz="1200" b="1" baseline="30000" dirty="0"/>
              <a:t>3</a:t>
            </a:r>
            <a:r>
              <a:rPr lang="en-US" sz="1200" b="1" dirty="0"/>
              <a:t>Commissariat a </a:t>
            </a:r>
            <a:r>
              <a:rPr lang="en-US" sz="1200" b="1" dirty="0" err="1"/>
              <a:t>l’energie</a:t>
            </a:r>
            <a:r>
              <a:rPr lang="en-US" sz="1200" b="1" dirty="0"/>
              <a:t> </a:t>
            </a:r>
            <a:r>
              <a:rPr lang="en-US" sz="1200" b="1" dirty="0" err="1"/>
              <a:t>atomique</a:t>
            </a:r>
            <a:r>
              <a:rPr lang="en-US" sz="1200" b="1" dirty="0"/>
              <a:t> et aux </a:t>
            </a:r>
            <a:r>
              <a:rPr lang="en-US" sz="1200" b="1" dirty="0" err="1"/>
              <a:t>énergies</a:t>
            </a:r>
            <a:r>
              <a:rPr lang="en-US" sz="1200" b="1" dirty="0"/>
              <a:t> alternatives </a:t>
            </a:r>
            <a:r>
              <a:rPr lang="en-US" sz="1200" dirty="0"/>
              <a:t>(</a:t>
            </a:r>
            <a:r>
              <a:rPr lang="en-US" sz="1200" b="1" dirty="0" smtClean="0"/>
              <a:t>CEA</a:t>
            </a:r>
            <a:r>
              <a:rPr lang="en-US" sz="1200" dirty="0" smtClean="0"/>
              <a:t>)</a:t>
            </a:r>
            <a:endParaRPr lang="en-US" dirty="0"/>
          </a:p>
          <a:p>
            <a:pPr marL="0" indent="0" algn="ctr">
              <a:buNone/>
            </a:pPr>
            <a:r>
              <a:rPr lang="en-US" sz="1200" b="1" baseline="30000" dirty="0" smtClean="0"/>
              <a:t>4</a:t>
            </a:r>
            <a:r>
              <a:rPr lang="en-US" sz="1200" b="1" dirty="0" smtClean="0"/>
              <a:t>University </a:t>
            </a:r>
            <a:r>
              <a:rPr lang="en-US" sz="1200" b="1" dirty="0"/>
              <a:t>of </a:t>
            </a:r>
            <a:r>
              <a:rPr lang="en-US" sz="1200" b="1" dirty="0" smtClean="0"/>
              <a:t>Osaka</a:t>
            </a:r>
          </a:p>
          <a:p>
            <a:pPr marL="0" indent="0" algn="ctr">
              <a:buNone/>
            </a:pPr>
            <a:r>
              <a:rPr lang="en-US" sz="1200" b="1" dirty="0" smtClean="0"/>
              <a:t> </a:t>
            </a:r>
            <a:r>
              <a:rPr lang="en-US" sz="1200" b="1" baseline="30000" dirty="0"/>
              <a:t>5</a:t>
            </a:r>
            <a:r>
              <a:rPr lang="en-US" sz="1200" b="1" dirty="0"/>
              <a:t>University of California, </a:t>
            </a:r>
            <a:r>
              <a:rPr lang="en-US" sz="1200" b="1" dirty="0" smtClean="0"/>
              <a:t>Berkeley</a:t>
            </a:r>
          </a:p>
          <a:p>
            <a:pPr marL="0" indent="0" algn="ctr">
              <a:buNone/>
            </a:pPr>
            <a:r>
              <a:rPr lang="en-US" baseline="30000" dirty="0" smtClean="0">
                <a:latin typeface="HelveticaLTStd-Bold"/>
              </a:rPr>
              <a:t>6</a:t>
            </a:r>
            <a:r>
              <a:rPr lang="en-US" dirty="0" smtClean="0">
                <a:latin typeface="HelveticaLTStd-Bold"/>
              </a:rPr>
              <a:t>Swinburne University of Technology</a:t>
            </a:r>
            <a:endParaRPr lang="en-US" sz="1200" b="1" dirty="0" smtClean="0">
              <a:latin typeface="HelveticaLTStd-Bold"/>
            </a:endParaRPr>
          </a:p>
        </p:txBody>
      </p:sp>
      <p:pic>
        <p:nvPicPr>
          <p:cNvPr id="2053" name="Picture 5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9" y="2186354"/>
            <a:ext cx="1241826" cy="4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EA_logotype2012.png (350Ã28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0" y="2897325"/>
            <a:ext cx="759263" cy="6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1" y="3724759"/>
            <a:ext cx="875094" cy="87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1200px-Seal_of_University_of_California,_Berkeley.svg.png (1200Ã120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275" y="2186354"/>
            <a:ext cx="794570" cy="7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530" y="3388420"/>
            <a:ext cx="487769" cy="97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9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842A2A3-C9E5-DC4E-A7B4-595068ED6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3383280"/>
            <a:ext cx="8229600" cy="1036320"/>
          </a:xfrm>
        </p:spPr>
        <p:txBody>
          <a:bodyPr>
            <a:noAutofit/>
          </a:bodyPr>
          <a:lstStyle/>
          <a:p>
            <a:r>
              <a:rPr lang="en-US" sz="1400" dirty="0" smtClean="0"/>
              <a:t>Shock </a:t>
            </a:r>
            <a:r>
              <a:rPr lang="en-US" sz="1400" dirty="0"/>
              <a:t>velocity, reflectance, and self-emission were measured using </a:t>
            </a:r>
            <a:r>
              <a:rPr lang="en-US" sz="1400" dirty="0" smtClean="0"/>
              <a:t>the velocity interferometer system for any reflector (VISAR) </a:t>
            </a:r>
            <a:r>
              <a:rPr lang="en-US" sz="1400" dirty="0"/>
              <a:t>and </a:t>
            </a:r>
            <a:r>
              <a:rPr lang="en-US" sz="1400" dirty="0" smtClean="0"/>
              <a:t>streak optical </a:t>
            </a:r>
            <a:r>
              <a:rPr lang="en-US" sz="1400" dirty="0" err="1" smtClean="0"/>
              <a:t>pyrometry</a:t>
            </a:r>
            <a:r>
              <a:rPr lang="en-US" sz="1400" dirty="0" smtClean="0"/>
              <a:t> (SOP)</a:t>
            </a:r>
          </a:p>
          <a:p>
            <a:r>
              <a:rPr lang="en-US" sz="1400" dirty="0" smtClean="0"/>
              <a:t>Quartz was used as a material standard for the Hugoniot and temperature measurements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1FD70B5-9286-FE45-A9DF-BFDA2860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 smtClean="0"/>
              <a:t>Methane samples were </a:t>
            </a:r>
            <a:r>
              <a:rPr lang="en-US" sz="1800" dirty="0" err="1" smtClean="0"/>
              <a:t>precompressed</a:t>
            </a:r>
            <a:r>
              <a:rPr lang="en-US" sz="1800" dirty="0" smtClean="0"/>
              <a:t> in diamond-anvil cells (DAC’s) and shocked using the OMEGA 60 and GEKKO XII lasers</a:t>
            </a:r>
            <a:endParaRPr lang="en-US" sz="1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985345"/>
            <a:ext cx="6394450" cy="214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" name="Footer Placeholder 102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____________</a:t>
            </a:r>
          </a:p>
          <a:p>
            <a:r>
              <a:rPr lang="en-US" dirty="0" smtClean="0"/>
              <a:t>	*	Velocity Interferometry System for Any Reflector</a:t>
            </a:r>
          </a:p>
          <a:p>
            <a:r>
              <a:rPr lang="en-US" dirty="0" smtClean="0"/>
              <a:t>	**	Streak Optical </a:t>
            </a:r>
            <a:r>
              <a:rPr lang="en-US" dirty="0" err="1" smtClean="0"/>
              <a:t>Pyrometry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55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gtab\Desktop\CH4_Shots\plots\aps_sample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94" y="1424054"/>
            <a:ext cx="2585926" cy="153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7220" y="3221534"/>
            <a:ext cx="8069580" cy="1073699"/>
          </a:xfrm>
        </p:spPr>
        <p:txBody>
          <a:bodyPr>
            <a:normAutofit lnSpcReduction="10000"/>
          </a:bodyPr>
          <a:lstStyle/>
          <a:p>
            <a:r>
              <a:rPr lang="en-US" sz="1400" dirty="0" smtClean="0"/>
              <a:t>EOS is derived from shock velocities in quartz and methane via impedance matching</a:t>
            </a:r>
          </a:p>
          <a:p>
            <a:r>
              <a:rPr lang="en-US" sz="1400" dirty="0" smtClean="0"/>
              <a:t>Methane self-emission is referenced to quartz for temperature measurements</a:t>
            </a:r>
          </a:p>
          <a:p>
            <a:r>
              <a:rPr lang="en-US" sz="1400" dirty="0" smtClean="0"/>
              <a:t>VISAR fringe amplitude provides the reflectance (referenced to quartz) and this is used to model both quartz and methane as a gray-body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/>
              <a:t>VISAR and SOP </a:t>
            </a:r>
            <a:r>
              <a:rPr lang="en-US" sz="1800" dirty="0" smtClean="0"/>
              <a:t>simultaneously measured </a:t>
            </a:r>
            <a:r>
              <a:rPr lang="en-US" sz="1800" dirty="0"/>
              <a:t>the shock </a:t>
            </a:r>
            <a:r>
              <a:rPr lang="en-US" sz="1800" dirty="0" smtClean="0"/>
              <a:t>velocity </a:t>
            </a:r>
            <a:br>
              <a:rPr lang="en-US" sz="1800" dirty="0" smtClean="0"/>
            </a:br>
            <a:r>
              <a:rPr lang="en-US" sz="1800" dirty="0" smtClean="0"/>
              <a:t>and </a:t>
            </a:r>
            <a:r>
              <a:rPr lang="en-US" sz="1800" dirty="0"/>
              <a:t>self-emission of the target, respectively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3" y="1368415"/>
            <a:ext cx="1757361" cy="138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053656" y="1851014"/>
            <a:ext cx="0" cy="622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80892" y="1868100"/>
            <a:ext cx="0" cy="558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61150" y="1882764"/>
            <a:ext cx="6350" cy="5588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51548" y="1635570"/>
            <a:ext cx="7572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 smtClean="0">
                <a:solidFill>
                  <a:schemeClr val="accent1"/>
                </a:solidFill>
              </a:rPr>
              <a:t>C</a:t>
            </a:r>
            <a:r>
              <a:rPr lang="en-US" sz="800" b="1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Quartz</a:t>
            </a:r>
            <a:endParaRPr lang="en-US" sz="800" b="1" dirty="0" smtClean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9279" y="2441564"/>
            <a:ext cx="8810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QuartzCH</a:t>
            </a:r>
            <a:r>
              <a:rPr lang="en-US" sz="800" b="1" baseline="-25000" dirty="0" smtClean="0">
                <a:solidFill>
                  <a:schemeClr val="bg2"/>
                </a:solidFill>
                <a:sym typeface="Wingdings" panose="05000000000000000000" pitchFamily="2" charset="2"/>
              </a:rPr>
              <a:t>4</a:t>
            </a:r>
            <a:endParaRPr lang="en-US" sz="800" b="1" baseline="-25000" dirty="0" smtClean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7198" y="1451876"/>
            <a:ext cx="10279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CH</a:t>
            </a:r>
            <a:r>
              <a:rPr lang="en-US" sz="800" b="1" baseline="-25000" dirty="0" smtClean="0">
                <a:solidFill>
                  <a:schemeClr val="tx2"/>
                </a:solidFill>
                <a:sym typeface="Wingdings" panose="05000000000000000000" pitchFamily="2" charset="2"/>
              </a:rPr>
              <a:t>4</a:t>
            </a:r>
            <a:r>
              <a:rPr lang="en-US" sz="8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 Sapphire</a:t>
            </a:r>
            <a:endParaRPr lang="en-US" sz="800" b="1" baseline="-25000" dirty="0" smtClean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307" y="1091414"/>
            <a:ext cx="1998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VISAR Streak Record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686244" y="2147500"/>
            <a:ext cx="501253" cy="0"/>
          </a:xfrm>
          <a:prstGeom prst="straightConnector1">
            <a:avLst/>
          </a:prstGeom>
          <a:ln w="38100">
            <a:solidFill>
              <a:schemeClr val="tx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59694" y="1060637"/>
            <a:ext cx="2908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Combined VISAR and SOP plots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660259" y="1952461"/>
            <a:ext cx="1475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1D37F7"/>
                </a:solidFill>
              </a:rPr>
              <a:t>Velocity (km/s)</a:t>
            </a:r>
          </a:p>
        </p:txBody>
      </p:sp>
      <p:sp>
        <p:nvSpPr>
          <p:cNvPr id="21" name="TextBox 20"/>
          <p:cNvSpPr txBox="1"/>
          <p:nvPr/>
        </p:nvSpPr>
        <p:spPr>
          <a:xfrm rot="5400000">
            <a:off x="7628443" y="2065940"/>
            <a:ext cx="124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SOP Counts</a:t>
            </a: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84" y="1392566"/>
            <a:ext cx="1899920" cy="139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2873640" y="1918731"/>
            <a:ext cx="0" cy="506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1650" y="1944933"/>
            <a:ext cx="0" cy="45438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03816" y="2424751"/>
            <a:ext cx="8448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 smtClean="0">
                <a:solidFill>
                  <a:schemeClr val="accent1"/>
                </a:solidFill>
              </a:rPr>
              <a:t>C</a:t>
            </a:r>
            <a:r>
              <a:rPr lang="en-US" sz="800" b="1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Quartz</a:t>
            </a:r>
            <a:endParaRPr lang="en-US" sz="800" b="1" dirty="0" smtClean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76430" y="1749245"/>
            <a:ext cx="9444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QuartzCH</a:t>
            </a:r>
            <a:r>
              <a:rPr lang="en-US" sz="800" b="1" baseline="-25000" dirty="0" smtClean="0">
                <a:solidFill>
                  <a:schemeClr val="bg2"/>
                </a:solidFill>
                <a:sym typeface="Wingdings" panose="05000000000000000000" pitchFamily="2" charset="2"/>
              </a:rPr>
              <a:t>4</a:t>
            </a:r>
            <a:endParaRPr lang="en-US" sz="800" b="1" baseline="-25000" dirty="0" smtClean="0">
              <a:solidFill>
                <a:schemeClr val="bg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65984" y="1091414"/>
            <a:ext cx="1903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SOP Streak Record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5492" y="2322576"/>
            <a:ext cx="0" cy="52170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20161" y="2886958"/>
            <a:ext cx="433495" cy="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2045577"/>
            <a:ext cx="190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9279" y="2780121"/>
            <a:ext cx="182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7201" y="2890545"/>
            <a:ext cx="1466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Time (ns)</a:t>
            </a:r>
          </a:p>
        </p:txBody>
      </p:sp>
    </p:spTree>
    <p:extLst>
      <p:ext uri="{BB962C8B-B14F-4D97-AF65-F5344CB8AC3E}">
        <p14:creationId xmlns:p14="http://schemas.microsoft.com/office/powerpoint/2010/main" val="8789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/>
              <a:t>The </a:t>
            </a:r>
            <a:r>
              <a:rPr lang="en-US" sz="1800" spc="-5" dirty="0"/>
              <a:t>impedance-matching </a:t>
            </a:r>
            <a:r>
              <a:rPr lang="en-US" sz="1800" dirty="0"/>
              <a:t>method </a:t>
            </a:r>
            <a:r>
              <a:rPr lang="en-US" sz="1800" spc="-10" dirty="0"/>
              <a:t>relies </a:t>
            </a:r>
            <a:r>
              <a:rPr lang="en-US" sz="1800" dirty="0"/>
              <a:t>on the </a:t>
            </a:r>
            <a:r>
              <a:rPr lang="en-US" sz="1800" spc="-15" dirty="0"/>
              <a:t>shock  </a:t>
            </a:r>
            <a:r>
              <a:rPr lang="en-US" sz="1800" dirty="0"/>
              <a:t>and </a:t>
            </a:r>
            <a:r>
              <a:rPr lang="en-US" sz="1800" spc="-10" dirty="0"/>
              <a:t>release behaviors </a:t>
            </a:r>
            <a:r>
              <a:rPr lang="en-US" sz="1800" dirty="0"/>
              <a:t>of </a:t>
            </a:r>
            <a:r>
              <a:rPr lang="en-US" sz="1800" spc="-5" dirty="0"/>
              <a:t>a </a:t>
            </a:r>
            <a:r>
              <a:rPr lang="en-US" sz="1800" spc="-10" dirty="0"/>
              <a:t>known</a:t>
            </a:r>
            <a:r>
              <a:rPr lang="en-US" sz="1800" spc="-30" dirty="0"/>
              <a:t> </a:t>
            </a:r>
            <a:r>
              <a:rPr lang="en-US" sz="1800" spc="-10" dirty="0"/>
              <a:t>standard</a:t>
            </a:r>
            <a:endParaRPr lang="en-US" sz="1800" dirty="0"/>
          </a:p>
        </p:txBody>
      </p:sp>
      <p:sp>
        <p:nvSpPr>
          <p:cNvPr id="77" name="object 36"/>
          <p:cNvSpPr txBox="1"/>
          <p:nvPr/>
        </p:nvSpPr>
        <p:spPr>
          <a:xfrm>
            <a:off x="4994162" y="1487552"/>
            <a:ext cx="35401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Rankine–Hugoniot</a:t>
            </a:r>
            <a:r>
              <a:rPr sz="1400" b="1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equations</a:t>
            </a:r>
            <a:endParaRPr sz="14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609873C1-DDD4-EC48-8D5F-03F2E2274754}"/>
                  </a:ext>
                </a:extLst>
              </p:cNvPr>
              <p:cNvSpPr txBox="1"/>
              <p:nvPr/>
            </p:nvSpPr>
            <p:spPr>
              <a:xfrm>
                <a:off x="5685927" y="2022206"/>
                <a:ext cx="1066574" cy="463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9873C1-DDD4-EC48-8D5F-03F2E2274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927" y="2022206"/>
                <a:ext cx="1066574" cy="463332"/>
              </a:xfrm>
              <a:prstGeom prst="rect">
                <a:avLst/>
              </a:prstGeom>
              <a:blipFill rotWithShape="1">
                <a:blip r:embed="rId2"/>
                <a:stretch>
                  <a:fillRect l="-3429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9E3FC405-76A7-C543-81BD-F744AF7D8999}"/>
                  </a:ext>
                </a:extLst>
              </p:cNvPr>
              <p:cNvSpPr txBox="1"/>
              <p:nvPr/>
            </p:nvSpPr>
            <p:spPr>
              <a:xfrm>
                <a:off x="5586046" y="2754460"/>
                <a:ext cx="1351332" cy="234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3FC405-76A7-C543-81BD-F744AF7D8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046" y="2754460"/>
                <a:ext cx="1351332" cy="234616"/>
              </a:xfrm>
              <a:prstGeom prst="rect">
                <a:avLst/>
              </a:prstGeom>
              <a:blipFill rotWithShape="1">
                <a:blip r:embed="rId3"/>
                <a:stretch>
                  <a:fillRect l="-1802" r="-450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4166E090-0397-D847-B357-FFD65C9473DC}"/>
                  </a:ext>
                </a:extLst>
              </p:cNvPr>
              <p:cNvSpPr txBox="1"/>
              <p:nvPr/>
            </p:nvSpPr>
            <p:spPr>
              <a:xfrm>
                <a:off x="5122985" y="3252947"/>
                <a:ext cx="2619499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166E090-0397-D847-B357-FFD65C947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985" y="3252947"/>
                <a:ext cx="2619499" cy="403316"/>
              </a:xfrm>
              <a:prstGeom prst="rect">
                <a:avLst/>
              </a:prstGeom>
              <a:blipFill rotWithShape="1">
                <a:blip r:embed="rId4"/>
                <a:stretch>
                  <a:fillRect l="-698" t="-92424" r="-18605" b="-1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09" y="991146"/>
            <a:ext cx="2105760" cy="352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2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/>
              <a:t>The </a:t>
            </a:r>
            <a:r>
              <a:rPr lang="en-US" sz="1800" spc="-5" dirty="0"/>
              <a:t>impedance-matching </a:t>
            </a:r>
            <a:r>
              <a:rPr lang="en-US" sz="1800" dirty="0"/>
              <a:t>method </a:t>
            </a:r>
            <a:r>
              <a:rPr lang="en-US" sz="1800" spc="-10" dirty="0"/>
              <a:t>relies </a:t>
            </a:r>
            <a:r>
              <a:rPr lang="en-US" sz="1800" dirty="0"/>
              <a:t>on the </a:t>
            </a:r>
            <a:r>
              <a:rPr lang="en-US" sz="1800" spc="-15" dirty="0"/>
              <a:t>shock  </a:t>
            </a:r>
            <a:r>
              <a:rPr lang="en-US" sz="1800" dirty="0"/>
              <a:t>and </a:t>
            </a:r>
            <a:r>
              <a:rPr lang="en-US" sz="1800" spc="-10" dirty="0"/>
              <a:t>release behaviors </a:t>
            </a:r>
            <a:r>
              <a:rPr lang="en-US" sz="1800" dirty="0"/>
              <a:t>of </a:t>
            </a:r>
            <a:r>
              <a:rPr lang="en-US" sz="1800" spc="-5" dirty="0"/>
              <a:t>a </a:t>
            </a:r>
            <a:r>
              <a:rPr lang="en-US" sz="1800" spc="-10" dirty="0"/>
              <a:t>known</a:t>
            </a:r>
            <a:r>
              <a:rPr lang="en-US" sz="1800" spc="-30" dirty="0"/>
              <a:t> </a:t>
            </a:r>
            <a:r>
              <a:rPr lang="en-US" sz="1800" spc="-10" dirty="0"/>
              <a:t>standard</a:t>
            </a:r>
            <a:endParaRPr lang="en-US" sz="1800" dirty="0"/>
          </a:p>
        </p:txBody>
      </p:sp>
      <p:sp>
        <p:nvSpPr>
          <p:cNvPr id="77" name="object 36"/>
          <p:cNvSpPr txBox="1"/>
          <p:nvPr/>
        </p:nvSpPr>
        <p:spPr>
          <a:xfrm>
            <a:off x="4994162" y="1487552"/>
            <a:ext cx="35401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Rankine–Hugoniot</a:t>
            </a:r>
            <a:r>
              <a:rPr sz="1400" b="1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equations</a:t>
            </a:r>
            <a:endParaRPr sz="14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609873C1-DDD4-EC48-8D5F-03F2E2274754}"/>
                  </a:ext>
                </a:extLst>
              </p:cNvPr>
              <p:cNvSpPr txBox="1"/>
              <p:nvPr/>
            </p:nvSpPr>
            <p:spPr>
              <a:xfrm>
                <a:off x="5685927" y="2022206"/>
                <a:ext cx="1066574" cy="463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9873C1-DDD4-EC48-8D5F-03F2E2274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927" y="2022206"/>
                <a:ext cx="1066574" cy="463332"/>
              </a:xfrm>
              <a:prstGeom prst="rect">
                <a:avLst/>
              </a:prstGeom>
              <a:blipFill rotWithShape="1">
                <a:blip r:embed="rId2"/>
                <a:stretch>
                  <a:fillRect l="-3429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9E3FC405-76A7-C543-81BD-F744AF7D8999}"/>
                  </a:ext>
                </a:extLst>
              </p:cNvPr>
              <p:cNvSpPr txBox="1"/>
              <p:nvPr/>
            </p:nvSpPr>
            <p:spPr>
              <a:xfrm>
                <a:off x="5586046" y="2754460"/>
                <a:ext cx="1351332" cy="234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3FC405-76A7-C543-81BD-F744AF7D8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046" y="2754460"/>
                <a:ext cx="1351332" cy="234616"/>
              </a:xfrm>
              <a:prstGeom prst="rect">
                <a:avLst/>
              </a:prstGeom>
              <a:blipFill rotWithShape="1">
                <a:blip r:embed="rId3"/>
                <a:stretch>
                  <a:fillRect l="-1802" r="-450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4166E090-0397-D847-B357-FFD65C9473DC}"/>
                  </a:ext>
                </a:extLst>
              </p:cNvPr>
              <p:cNvSpPr txBox="1"/>
              <p:nvPr/>
            </p:nvSpPr>
            <p:spPr>
              <a:xfrm>
                <a:off x="5122985" y="3252947"/>
                <a:ext cx="2619499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166E090-0397-D847-B357-FFD65C947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985" y="3252947"/>
                <a:ext cx="2619499" cy="403316"/>
              </a:xfrm>
              <a:prstGeom prst="rect">
                <a:avLst/>
              </a:prstGeom>
              <a:blipFill rotWithShape="1">
                <a:blip r:embed="rId4"/>
                <a:stretch>
                  <a:fillRect l="-698" t="-92424" r="-18605" b="-1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09" y="991146"/>
            <a:ext cx="2105760" cy="352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8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spc="-5" dirty="0"/>
              <a:t>Equation-of-state </a:t>
            </a:r>
            <a:r>
              <a:rPr lang="en-US" sz="1800" dirty="0"/>
              <a:t>data </a:t>
            </a:r>
            <a:r>
              <a:rPr lang="en-US" sz="1800" spc="-20" dirty="0"/>
              <a:t>are </a:t>
            </a:r>
            <a:r>
              <a:rPr lang="en-US" sz="1800" dirty="0"/>
              <a:t>obtained </a:t>
            </a:r>
            <a:r>
              <a:rPr lang="en-US" sz="1800" spc="-15" dirty="0"/>
              <a:t>from </a:t>
            </a:r>
            <a:r>
              <a:rPr lang="en-US" sz="1800" dirty="0"/>
              <a:t>the </a:t>
            </a:r>
            <a:r>
              <a:rPr lang="en-US" sz="1800" spc="-5" dirty="0"/>
              <a:t>impedance-matching</a:t>
            </a:r>
            <a:r>
              <a:rPr lang="en-US" sz="1800" spc="65" dirty="0"/>
              <a:t> </a:t>
            </a:r>
            <a:r>
              <a:rPr lang="en-US" sz="1800" spc="-10" dirty="0"/>
              <a:t>technique</a:t>
            </a:r>
            <a:endParaRPr lang="en-US" sz="1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13" y="1445979"/>
            <a:ext cx="3845076" cy="253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0" y="1620471"/>
            <a:ext cx="1668125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____________</a:t>
            </a:r>
          </a:p>
          <a:p>
            <a:r>
              <a:rPr lang="fr-FR" dirty="0" smtClean="0"/>
              <a:t>S</a:t>
            </a:r>
            <a:r>
              <a:rPr lang="fr-FR" dirty="0"/>
              <a:t>. </a:t>
            </a:r>
            <a:r>
              <a:rPr lang="fr-FR" dirty="0" err="1"/>
              <a:t>Brygoo</a:t>
            </a:r>
            <a:r>
              <a:rPr lang="fr-FR" dirty="0"/>
              <a:t> </a:t>
            </a:r>
            <a:r>
              <a:rPr lang="fr-FR" i="1" dirty="0"/>
              <a:t>et al.</a:t>
            </a:r>
            <a:r>
              <a:rPr lang="fr-FR" dirty="0"/>
              <a:t>, J. </a:t>
            </a:r>
            <a:r>
              <a:rPr lang="fr-FR" dirty="0" err="1"/>
              <a:t>Appl</a:t>
            </a:r>
            <a:r>
              <a:rPr lang="fr-FR" dirty="0"/>
              <a:t>. Phys. </a:t>
            </a:r>
            <a:r>
              <a:rPr lang="fr-FR" u="sng" dirty="0"/>
              <a:t>118</a:t>
            </a:r>
            <a:r>
              <a:rPr lang="fr-FR" dirty="0"/>
              <a:t>, 195901 (2015</a:t>
            </a:r>
            <a:r>
              <a:rPr lang="fr-FR" dirty="0" smtClean="0"/>
              <a:t>).</a:t>
            </a:r>
          </a:p>
          <a:p>
            <a:r>
              <a:rPr lang="fr-FR" dirty="0" smtClean="0"/>
              <a:t>M. </a:t>
            </a:r>
            <a:r>
              <a:rPr lang="fr-FR" dirty="0" err="1" smtClean="0"/>
              <a:t>Knudson</a:t>
            </a:r>
            <a:r>
              <a:rPr lang="fr-FR" dirty="0" smtClean="0"/>
              <a:t> </a:t>
            </a:r>
            <a:r>
              <a:rPr lang="fr-FR" i="1" dirty="0" smtClean="0"/>
              <a:t>et al</a:t>
            </a:r>
            <a:r>
              <a:rPr lang="fr-FR" dirty="0" smtClean="0"/>
              <a:t>., Phys. </a:t>
            </a:r>
            <a:r>
              <a:rPr lang="fr-FR" dirty="0" err="1" smtClean="0"/>
              <a:t>Rev</a:t>
            </a:r>
            <a:r>
              <a:rPr lang="fr-FR" dirty="0" smtClean="0"/>
              <a:t>. B </a:t>
            </a:r>
            <a:r>
              <a:rPr lang="fr-FR" u="sng" dirty="0" smtClean="0"/>
              <a:t>88</a:t>
            </a:r>
            <a:r>
              <a:rPr lang="fr-FR" dirty="0" smtClean="0"/>
              <a:t>, 184107 (2013).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8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spc="-5" dirty="0"/>
              <a:t>Equation-of-state </a:t>
            </a:r>
            <a:r>
              <a:rPr lang="en-US" sz="1800" dirty="0"/>
              <a:t>data </a:t>
            </a:r>
            <a:r>
              <a:rPr lang="en-US" sz="1800" spc="-20" dirty="0"/>
              <a:t>are </a:t>
            </a:r>
            <a:r>
              <a:rPr lang="en-US" sz="1800" dirty="0"/>
              <a:t>obtained </a:t>
            </a:r>
            <a:r>
              <a:rPr lang="en-US" sz="1800" spc="-15" dirty="0"/>
              <a:t>from </a:t>
            </a:r>
            <a:r>
              <a:rPr lang="en-US" sz="1800" dirty="0"/>
              <a:t>the </a:t>
            </a:r>
            <a:r>
              <a:rPr lang="en-US" sz="1800" spc="-5" dirty="0"/>
              <a:t>impedance-matching</a:t>
            </a:r>
            <a:r>
              <a:rPr lang="en-US" sz="1800" spc="65" dirty="0"/>
              <a:t> </a:t>
            </a:r>
            <a:r>
              <a:rPr lang="en-US" sz="1800" spc="-10" dirty="0"/>
              <a:t>technique</a:t>
            </a:r>
            <a:endParaRPr lang="en-US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16" y="1445969"/>
            <a:ext cx="3845077" cy="253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07" y="1617081"/>
            <a:ext cx="1669852" cy="282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31" y="1723292"/>
            <a:ext cx="1944733" cy="169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____________</a:t>
            </a:r>
          </a:p>
          <a:p>
            <a:r>
              <a:rPr lang="fr-FR" dirty="0"/>
              <a:t>S. </a:t>
            </a:r>
            <a:r>
              <a:rPr lang="fr-FR" dirty="0" err="1"/>
              <a:t>Brygoo</a:t>
            </a:r>
            <a:r>
              <a:rPr lang="fr-FR" dirty="0"/>
              <a:t> </a:t>
            </a:r>
            <a:r>
              <a:rPr lang="fr-FR" i="1" dirty="0"/>
              <a:t>et al.</a:t>
            </a:r>
            <a:r>
              <a:rPr lang="fr-FR" dirty="0"/>
              <a:t>, J. </a:t>
            </a:r>
            <a:r>
              <a:rPr lang="fr-FR" dirty="0" err="1"/>
              <a:t>Appl</a:t>
            </a:r>
            <a:r>
              <a:rPr lang="fr-FR" dirty="0"/>
              <a:t>. Phys. </a:t>
            </a:r>
            <a:r>
              <a:rPr lang="fr-FR" u="sng" dirty="0"/>
              <a:t>118</a:t>
            </a:r>
            <a:r>
              <a:rPr lang="fr-FR" dirty="0"/>
              <a:t>, 195901 (2015</a:t>
            </a:r>
            <a:r>
              <a:rPr lang="fr-FR" dirty="0" smtClean="0"/>
              <a:t>).</a:t>
            </a:r>
            <a:endParaRPr lang="fr-FR" dirty="0"/>
          </a:p>
          <a:p>
            <a:r>
              <a:rPr lang="fr-FR" dirty="0" smtClean="0"/>
              <a:t>M. </a:t>
            </a:r>
            <a:r>
              <a:rPr lang="fr-FR" dirty="0" err="1" smtClean="0"/>
              <a:t>Knudson</a:t>
            </a:r>
            <a:r>
              <a:rPr lang="fr-FR" dirty="0"/>
              <a:t> </a:t>
            </a:r>
            <a:r>
              <a:rPr lang="fr-FR" i="1" dirty="0" smtClean="0"/>
              <a:t>et </a:t>
            </a:r>
            <a:r>
              <a:rPr lang="fr-FR" i="1" dirty="0"/>
              <a:t>al</a:t>
            </a:r>
            <a:r>
              <a:rPr lang="fr-FR" dirty="0"/>
              <a:t>., Phys. </a:t>
            </a:r>
            <a:r>
              <a:rPr lang="fr-FR" dirty="0" err="1"/>
              <a:t>Rev</a:t>
            </a:r>
            <a:r>
              <a:rPr lang="fr-FR" dirty="0"/>
              <a:t>. B </a:t>
            </a:r>
            <a:r>
              <a:rPr lang="fr-FR" u="sng" dirty="0"/>
              <a:t>88</a:t>
            </a:r>
            <a:r>
              <a:rPr lang="fr-FR" dirty="0"/>
              <a:t>, 184107 (2013</a:t>
            </a:r>
            <a:r>
              <a:rPr lang="fr-FR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x9_PPT_template">
  <a:themeElements>
    <a:clrScheme name="LLE colors">
      <a:dk1>
        <a:srgbClr val="000000"/>
      </a:dk1>
      <a:lt1>
        <a:srgbClr val="FFFFFF"/>
      </a:lt1>
      <a:dk2>
        <a:srgbClr val="023992"/>
      </a:dk2>
      <a:lt2>
        <a:srgbClr val="D62230"/>
      </a:lt2>
      <a:accent1>
        <a:srgbClr val="F27A18"/>
      </a:accent1>
      <a:accent2>
        <a:srgbClr val="FFEA4E"/>
      </a:accent2>
      <a:accent3>
        <a:srgbClr val="019E54"/>
      </a:accent3>
      <a:accent4>
        <a:srgbClr val="0063B4"/>
      </a:accent4>
      <a:accent5>
        <a:srgbClr val="008EDC"/>
      </a:accent5>
      <a:accent6>
        <a:srgbClr val="822685"/>
      </a:accent6>
      <a:hlink>
        <a:srgbClr val="053A92"/>
      </a:hlink>
      <a:folHlink>
        <a:srgbClr val="4A8E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Default Theme" id="{B2A79678-5C52-194F-AA1C-67ED351DC087}" vid="{1EBEFDFE-7E95-5542-B3CC-8D04BB33AE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16x9_PPT_template</Template>
  <TotalTime>1882</TotalTime>
  <Words>990</Words>
  <Application>Microsoft Office PowerPoint</Application>
  <PresentationFormat>On-screen Show (16:9)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16x9_PPT_template</vt:lpstr>
      <vt:lpstr>Equation of State and Metallization of Methane  Shock-Compressed to 400 GPa</vt:lpstr>
      <vt:lpstr>We present Hugoniot EOS and conductivity data on methane to 400 GPa</vt:lpstr>
      <vt:lpstr>Coauthors</vt:lpstr>
      <vt:lpstr>Methane samples were precompressed in diamond-anvil cells (DAC’s) and shocked using the OMEGA 60 and GEKKO XII lasers</vt:lpstr>
      <vt:lpstr>VISAR and SOP simultaneously measured the shock velocity  and self-emission of the target, respectively</vt:lpstr>
      <vt:lpstr>The impedance-matching method relies on the shock  and release behaviors of a known standard</vt:lpstr>
      <vt:lpstr>The impedance-matching method relies on the shock  and release behaviors of a known standard</vt:lpstr>
      <vt:lpstr>Equation-of-state data are obtained from the impedance-matching technique</vt:lpstr>
      <vt:lpstr>Equation-of-state data are obtained from the impedance-matching technique</vt:lpstr>
      <vt:lpstr>Equation-of-state data are obtained from the impedance-matching technique</vt:lpstr>
      <vt:lpstr>The shock and particle velocities follow a linear trend at higher pressures</vt:lpstr>
      <vt:lpstr>Pressure and temperature data reveal changes in the compressibility and thermal response of compressed methane</vt:lpstr>
      <vt:lpstr>At the pressures where the compressibility changed we also observe a saturation in reflectance</vt:lpstr>
      <vt:lpstr>At the pressures where the compressibility changed we also observe a saturation in reflectance</vt:lpstr>
      <vt:lpstr>High-pressure methane is produced in the laboratory up to 400 GPa</vt:lpstr>
    </vt:vector>
  </TitlesOfParts>
  <Company>LLE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gtab</dc:creator>
  <cp:lastModifiedBy>gtab</cp:lastModifiedBy>
  <cp:revision>163</cp:revision>
  <dcterms:created xsi:type="dcterms:W3CDTF">2018-09-24T18:49:30Z</dcterms:created>
  <dcterms:modified xsi:type="dcterms:W3CDTF">2018-11-08T22:37:17Z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