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  <p:sldMasterId id="2147493476" r:id="rId5"/>
  </p:sldMasterIdLst>
  <p:notesMasterIdLst>
    <p:notesMasterId r:id="rId50"/>
  </p:notesMasterIdLst>
  <p:handoutMasterIdLst>
    <p:handoutMasterId r:id="rId51"/>
  </p:handoutMasterIdLst>
  <p:sldIdLst>
    <p:sldId id="339" r:id="rId6"/>
    <p:sldId id="344" r:id="rId7"/>
    <p:sldId id="260" r:id="rId8"/>
    <p:sldId id="320" r:id="rId9"/>
    <p:sldId id="263" r:id="rId10"/>
    <p:sldId id="342" r:id="rId11"/>
    <p:sldId id="269" r:id="rId12"/>
    <p:sldId id="272" r:id="rId13"/>
    <p:sldId id="312" r:id="rId14"/>
    <p:sldId id="275" r:id="rId15"/>
    <p:sldId id="317" r:id="rId16"/>
    <p:sldId id="280" r:id="rId17"/>
    <p:sldId id="313" r:id="rId18"/>
    <p:sldId id="337" r:id="rId19"/>
    <p:sldId id="287" r:id="rId20"/>
    <p:sldId id="289" r:id="rId21"/>
    <p:sldId id="290" r:id="rId22"/>
    <p:sldId id="315" r:id="rId23"/>
    <p:sldId id="293" r:id="rId24"/>
    <p:sldId id="335" r:id="rId25"/>
    <p:sldId id="336" r:id="rId26"/>
    <p:sldId id="340" r:id="rId27"/>
    <p:sldId id="341" r:id="rId28"/>
    <p:sldId id="321" r:id="rId29"/>
    <p:sldId id="295" r:id="rId30"/>
    <p:sldId id="296" r:id="rId31"/>
    <p:sldId id="297" r:id="rId32"/>
    <p:sldId id="322" r:id="rId33"/>
    <p:sldId id="323" r:id="rId34"/>
    <p:sldId id="325" r:id="rId35"/>
    <p:sldId id="300" r:id="rId36"/>
    <p:sldId id="328" r:id="rId37"/>
    <p:sldId id="330" r:id="rId38"/>
    <p:sldId id="331" r:id="rId39"/>
    <p:sldId id="338" r:id="rId40"/>
    <p:sldId id="302" r:id="rId41"/>
    <p:sldId id="334" r:id="rId42"/>
    <p:sldId id="304" r:id="rId43"/>
    <p:sldId id="305" r:id="rId44"/>
    <p:sldId id="306" r:id="rId45"/>
    <p:sldId id="307" r:id="rId46"/>
    <p:sldId id="308" r:id="rId47"/>
    <p:sldId id="309" r:id="rId48"/>
    <p:sldId id="310" r:id="rId4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E61D2"/>
    <a:srgbClr val="00F0FF"/>
    <a:srgbClr val="008BFF"/>
    <a:srgbClr val="000090"/>
    <a:srgbClr val="373737"/>
    <a:srgbClr val="2C35FF"/>
    <a:srgbClr val="FF37FF"/>
    <a:srgbClr val="FF6E00"/>
    <a:srgbClr val="E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67" autoAdjust="0"/>
    <p:restoredTop sz="95868" autoAdjust="0"/>
  </p:normalViewPr>
  <p:slideViewPr>
    <p:cSldViewPr snapToGrid="0" snapToObjects="1">
      <p:cViewPr varScale="1">
        <p:scale>
          <a:sx n="205" d="100"/>
          <a:sy n="205" d="100"/>
        </p:scale>
        <p:origin x="208" y="7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40" d="100"/>
        <a:sy n="140" d="100"/>
      </p:scale>
      <p:origin x="0" y="-42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12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4E0218-1E62-444C-9E76-2880F86D52C8}" type="datetimeFigureOut">
              <a:rPr lang="en-US" smtClean="0"/>
              <a:t>12/7/18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61971F-232A-9D4A-9296-BBFB6740E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87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E1F5C8-F12F-0243-953C-A82776D5FACB}" type="datetimeFigureOut">
              <a:rPr lang="en-US" smtClean="0"/>
              <a:t>12/7/18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386F4C-2B88-2749-ACE0-07DD5F33F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33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dirty="0"/>
              <a:t>This analysis takes into account neutron upshift due to ion temperature (“</a:t>
            </a:r>
            <a:r>
              <a:rPr lang="en-US" sz="1200" i="1" dirty="0" err="1"/>
              <a:t>Ballabio</a:t>
            </a:r>
            <a:r>
              <a:rPr lang="en-US" sz="1200" i="1" dirty="0"/>
              <a:t> shift”).  </a:t>
            </a:r>
          </a:p>
          <a:p>
            <a:r>
              <a:rPr lang="en-US" sz="1200" i="1" dirty="0"/>
              <a:t>See R. </a:t>
            </a:r>
            <a:r>
              <a:rPr lang="en-US" sz="1200" i="1" dirty="0" err="1"/>
              <a:t>Hatarik</a:t>
            </a:r>
            <a:r>
              <a:rPr lang="en-US" sz="1200" i="1" dirty="0"/>
              <a:t>, HTPD </a:t>
            </a:r>
          </a:p>
          <a:p>
            <a:r>
              <a:rPr lang="en-US" sz="1200" i="1" dirty="0"/>
              <a:t>[R. </a:t>
            </a:r>
            <a:r>
              <a:rPr lang="en-US" sz="1200" i="1" dirty="0" err="1"/>
              <a:t>Hatarik</a:t>
            </a:r>
            <a:r>
              <a:rPr lang="en-US" sz="1200" i="1" dirty="0"/>
              <a:t>, RSI 2018 (forthcoming)]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386F4C-2B88-2749-ACE0-07DD5F33FA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944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Asymmetric areal density (</a:t>
            </a:r>
            <a:r>
              <a:rPr lang="el-GR" sz="1200" dirty="0"/>
              <a:t>ρ</a:t>
            </a:r>
            <a:r>
              <a:rPr lang="en-US" sz="1200" dirty="0"/>
              <a:t>R) causes different neutron scattering, and thus different spectra and activation, along different lines of sight.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386F4C-2B88-2749-ACE0-07DD5F33FA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73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C0A8-162F-1540-B797-08EA96C5F5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360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0.07735,  0.0407</a:t>
            </a:r>
          </a:p>
          <a:p>
            <a:r>
              <a:rPr lang="en-US" dirty="0" err="1"/>
              <a:t>Horiz</a:t>
            </a:r>
            <a:r>
              <a:rPr lang="en-US" dirty="0"/>
              <a:t>: 	 8.77 – 12.03 </a:t>
            </a:r>
            <a:r>
              <a:rPr lang="en-US" dirty="0">
                <a:sym typeface="Wingdings" pitchFamily="2" charset="2"/>
              </a:rPr>
              <a:t> 32.6 inch / unit  8.77 + 0.07735*32.6 = 11.29”</a:t>
            </a:r>
          </a:p>
          <a:p>
            <a:r>
              <a:rPr lang="en-US" dirty="0">
                <a:sym typeface="Wingdings" pitchFamily="2" charset="2"/>
              </a:rPr>
              <a:t>Vert:	1.98 – 5.23  32.5 / unit   5.23 – 0.0407*32.5 = 3.91”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8C0A8-162F-1540-B797-08EA96C5F5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184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Paul Springer dynamic 1D model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386F4C-2B88-2749-ACE0-07DD5F33FA5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33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dirty="0"/>
              <a:t>This analysis takes into account neutron upshift due to ion temperature (“</a:t>
            </a:r>
            <a:r>
              <a:rPr lang="en-US" sz="1200" i="1" dirty="0" err="1"/>
              <a:t>Ballabio</a:t>
            </a:r>
            <a:r>
              <a:rPr lang="en-US" sz="1200" i="1" dirty="0"/>
              <a:t> shift”).  </a:t>
            </a:r>
          </a:p>
          <a:p>
            <a:r>
              <a:rPr lang="en-US" sz="1200" i="1" dirty="0"/>
              <a:t>See R. </a:t>
            </a:r>
            <a:r>
              <a:rPr lang="en-US" sz="1200" i="1" dirty="0" err="1"/>
              <a:t>Hatarik</a:t>
            </a:r>
            <a:r>
              <a:rPr lang="en-US" sz="1200" i="1" dirty="0"/>
              <a:t>, HTPD </a:t>
            </a:r>
          </a:p>
          <a:p>
            <a:r>
              <a:rPr lang="en-US" sz="1200" i="1" dirty="0"/>
              <a:t>[R. </a:t>
            </a:r>
            <a:r>
              <a:rPr lang="en-US" sz="1200" i="1" dirty="0" err="1"/>
              <a:t>Hatarik</a:t>
            </a:r>
            <a:r>
              <a:rPr lang="en-US" sz="1200" i="1" dirty="0"/>
              <a:t>, RSI 2018 (forthcoming)]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386F4C-2B88-2749-ACE0-07DD5F33FA5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250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dirty="0"/>
              <a:t>This analysis takes into account neutron upshift due to ion temperature (“</a:t>
            </a:r>
            <a:r>
              <a:rPr lang="en-US" sz="1200" i="1" dirty="0" err="1"/>
              <a:t>Ballabio</a:t>
            </a:r>
            <a:r>
              <a:rPr lang="en-US" sz="1200" i="1" dirty="0"/>
              <a:t> shift”).  </a:t>
            </a:r>
          </a:p>
          <a:p>
            <a:r>
              <a:rPr lang="en-US" sz="1200" i="1" dirty="0"/>
              <a:t>See R. </a:t>
            </a:r>
            <a:r>
              <a:rPr lang="en-US" sz="1200" i="1" dirty="0" err="1"/>
              <a:t>Hatarik</a:t>
            </a:r>
            <a:r>
              <a:rPr lang="en-US" sz="1200" i="1" dirty="0"/>
              <a:t>, HTPD </a:t>
            </a:r>
          </a:p>
          <a:p>
            <a:r>
              <a:rPr lang="en-US" sz="1200" i="1" dirty="0"/>
              <a:t>[R. </a:t>
            </a:r>
            <a:r>
              <a:rPr lang="en-US" sz="1200" i="1" dirty="0" err="1"/>
              <a:t>Hatarik</a:t>
            </a:r>
            <a:r>
              <a:rPr lang="en-US" sz="1200" i="1" dirty="0"/>
              <a:t>, RSI 2018 (forthcoming)]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386F4C-2B88-2749-ACE0-07DD5F33FA5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3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464204" y="4306192"/>
            <a:ext cx="4002421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200" b="1" dirty="0">
                <a:cs typeface="Arial" charset="0"/>
              </a:rPr>
              <a:t>University of Rochester</a:t>
            </a:r>
          </a:p>
          <a:p>
            <a:r>
              <a:rPr lang="en-US" sz="1200" b="1" dirty="0">
                <a:cs typeface="Arial" charset="0"/>
              </a:rPr>
              <a:t>Laboratory for Laser Energetics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6045868" y="3936860"/>
            <a:ext cx="2654754" cy="73866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r>
              <a:rPr lang="en-US" sz="1200" b="1" dirty="0">
                <a:cs typeface="Arial" charset="0"/>
              </a:rPr>
              <a:t>60</a:t>
            </a:r>
            <a:r>
              <a:rPr lang="en-US" sz="1200" b="1" baseline="30000" dirty="0">
                <a:cs typeface="Arial" charset="0"/>
              </a:rPr>
              <a:t>th</a:t>
            </a:r>
            <a:r>
              <a:rPr lang="en-US" sz="1200" b="1" dirty="0">
                <a:cs typeface="Arial" charset="0"/>
              </a:rPr>
              <a:t> Annual</a:t>
            </a:r>
            <a:r>
              <a:rPr lang="en-US" sz="1200" b="1" baseline="0" dirty="0">
                <a:cs typeface="Arial" charset="0"/>
              </a:rPr>
              <a:t> Meeting of the </a:t>
            </a:r>
          </a:p>
          <a:p>
            <a:pPr algn="r"/>
            <a:r>
              <a:rPr lang="en-US" sz="1200" b="1" baseline="0" dirty="0">
                <a:cs typeface="Arial" charset="0"/>
              </a:rPr>
              <a:t>American Physical Society </a:t>
            </a:r>
          </a:p>
          <a:p>
            <a:pPr algn="r"/>
            <a:r>
              <a:rPr lang="en-US" sz="1200" b="1" dirty="0">
                <a:cs typeface="Arial" charset="0"/>
              </a:rPr>
              <a:t>Division of Plasma Physics</a:t>
            </a:r>
            <a:r>
              <a:rPr lang="en-US" sz="1200" b="1" baseline="0" dirty="0">
                <a:cs typeface="Arial" charset="0"/>
              </a:rPr>
              <a:t> </a:t>
            </a:r>
          </a:p>
          <a:p>
            <a:pPr algn="r"/>
            <a:r>
              <a:rPr lang="en-US" sz="1200" b="1" dirty="0">
                <a:cs typeface="Arial" charset="0"/>
              </a:rPr>
              <a:t>Portland,</a:t>
            </a:r>
            <a:r>
              <a:rPr lang="en-US" sz="1200" b="1" baseline="0" dirty="0">
                <a:cs typeface="Arial" charset="0"/>
              </a:rPr>
              <a:t> OR | </a:t>
            </a:r>
            <a:r>
              <a:rPr lang="en-US" sz="1200" b="1" dirty="0">
                <a:cs typeface="Arial" charset="0"/>
              </a:rPr>
              <a:t>5 – 9 November 2018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-2887248" y="2855934"/>
            <a:ext cx="2768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defaulsx</a:t>
            </a:r>
            <a:endParaRPr lang="en-US" sz="1200" b="1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CB29B47-F6CA-774A-ABC6-F1CC6F49C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0624"/>
            <a:ext cx="8229600" cy="246888"/>
          </a:xfrm>
        </p:spPr>
        <p:txBody>
          <a:bodyPr lIns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02120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defRPr/>
            </a:lvl1pPr>
            <a:lvl2pPr eaLnBrk="1" latinLnBrk="0" hangingPunct="1">
              <a:spcAft>
                <a:spcPts val="0"/>
              </a:spcAft>
              <a:defRPr/>
            </a:lvl2pPr>
            <a:lvl3pPr eaLnBrk="1" latinLnBrk="0" hangingPunct="1">
              <a:spcAft>
                <a:spcPts val="0"/>
              </a:spcAft>
              <a:defRPr/>
            </a:lvl3pPr>
            <a:lvl4pPr eaLnBrk="1" latinLnBrk="0" hangingPunct="1">
              <a:spcAft>
                <a:spcPts val="0"/>
              </a:spcAft>
              <a:defRPr/>
            </a:lvl4pPr>
            <a:lvl5pPr eaLnBrk="1" latinLnBrk="0" hangingPunct="1">
              <a:spcAft>
                <a:spcPts val="0"/>
              </a:spcAft>
              <a:defRPr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164632"/>
            <a:ext cx="8229600" cy="756578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730557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with side-text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077516"/>
            <a:ext cx="3968496" cy="3661149"/>
          </a:xfrm>
        </p:spPr>
        <p:txBody>
          <a:bodyPr/>
          <a:lstStyle>
            <a:lvl1pPr>
              <a:spcBef>
                <a:spcPts val="900"/>
              </a:spcBef>
              <a:spcAft>
                <a:spcPts val="450"/>
              </a:spcAft>
              <a:defRPr/>
            </a:lvl1pPr>
            <a:lvl2pPr>
              <a:spcAft>
                <a:spcPts val="450"/>
              </a:spcAft>
              <a:defRPr/>
            </a:lvl2pPr>
            <a:lvl3pPr>
              <a:spcAft>
                <a:spcPts val="450"/>
              </a:spcAft>
              <a:defRPr/>
            </a:lvl3pPr>
            <a:lvl4pPr>
              <a:spcAft>
                <a:spcPts val="450"/>
              </a:spcAft>
              <a:defRPr/>
            </a:lvl4pPr>
            <a:lvl5pPr>
              <a:spcAft>
                <a:spcPts val="45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323187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with side-text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26214" y="1077516"/>
            <a:ext cx="3968496" cy="3661149"/>
          </a:xfrm>
        </p:spPr>
        <p:txBody>
          <a:bodyPr/>
          <a:lstStyle>
            <a:lvl1pPr>
              <a:spcBef>
                <a:spcPts val="900"/>
              </a:spcBef>
              <a:spcAft>
                <a:spcPts val="450"/>
              </a:spcAft>
              <a:defRPr/>
            </a:lvl1pPr>
            <a:lvl2pPr>
              <a:spcAft>
                <a:spcPts val="450"/>
              </a:spcAft>
              <a:defRPr/>
            </a:lvl2pPr>
            <a:lvl3pPr>
              <a:spcAft>
                <a:spcPts val="450"/>
              </a:spcAft>
              <a:defRPr/>
            </a:lvl3pPr>
            <a:lvl4pPr>
              <a:spcAft>
                <a:spcPts val="450"/>
              </a:spcAft>
              <a:defRPr/>
            </a:lvl4pPr>
            <a:lvl5pPr>
              <a:spcAft>
                <a:spcPts val="45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240383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with 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077516"/>
            <a:ext cx="3968496" cy="3661149"/>
          </a:xfrm>
        </p:spPr>
        <p:txBody>
          <a:bodyPr/>
          <a:lstStyle>
            <a:lvl1pPr>
              <a:spcBef>
                <a:spcPts val="900"/>
              </a:spcBef>
              <a:spcAft>
                <a:spcPts val="450"/>
              </a:spcAft>
              <a:defRPr/>
            </a:lvl1pPr>
            <a:lvl2pPr>
              <a:spcAft>
                <a:spcPts val="450"/>
              </a:spcAft>
              <a:defRPr/>
            </a:lvl2pPr>
            <a:lvl3pPr>
              <a:spcAft>
                <a:spcPts val="450"/>
              </a:spcAft>
              <a:defRPr/>
            </a:lvl3pPr>
            <a:lvl4pPr>
              <a:spcAft>
                <a:spcPts val="450"/>
              </a:spcAft>
              <a:defRPr/>
            </a:lvl4pPr>
            <a:lvl5pPr>
              <a:spcAft>
                <a:spcPts val="45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718649" y="1077516"/>
            <a:ext cx="3968496" cy="3661149"/>
          </a:xfrm>
        </p:spPr>
        <p:txBody>
          <a:bodyPr/>
          <a:lstStyle>
            <a:lvl1pPr>
              <a:spcBef>
                <a:spcPts val="900"/>
              </a:spcBef>
              <a:spcAft>
                <a:spcPts val="450"/>
              </a:spcAft>
              <a:defRPr/>
            </a:lvl1pPr>
            <a:lvl2pPr>
              <a:spcAft>
                <a:spcPts val="450"/>
              </a:spcAft>
              <a:defRPr/>
            </a:lvl2pPr>
            <a:lvl3pPr>
              <a:spcAft>
                <a:spcPts val="450"/>
              </a:spcAft>
              <a:defRPr/>
            </a:lvl3pPr>
            <a:lvl4pPr>
              <a:spcAft>
                <a:spcPts val="450"/>
              </a:spcAft>
              <a:defRPr/>
            </a:lvl4pPr>
            <a:lvl5pPr>
              <a:spcAft>
                <a:spcPts val="45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61789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761782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" y="1"/>
            <a:ext cx="9143999" cy="921680"/>
          </a:xfrm>
          <a:solidFill>
            <a:schemeClr val="bg1"/>
          </a:solidFill>
          <a:effectLst/>
        </p:spPr>
        <p:txBody>
          <a:bodyPr vert="horz" lIns="457200" rIns="45720" rtlCol="0" anchor="ctr" anchorCtr="0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marL="175022" indent="0"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2400" b="1" kern="12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906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761782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188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0083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0_end page">
    <p:bg>
      <p:bgPr>
        <a:solidFill>
          <a:srgbClr val="0F4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NL_Logo_WHT-LR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52" y="4078115"/>
            <a:ext cx="3602498" cy="45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04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6112"/>
          </a:xfrm>
        </p:spPr>
        <p:txBody>
          <a:bodyPr/>
          <a:lstStyle>
            <a:lvl2pPr marL="574675" indent="-231775"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B843D8F-EA12-284B-873C-633CDB69E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E04170-2BD8-B043-A6C4-2F08F0ED3A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____________</a:t>
            </a:r>
          </a:p>
          <a:p>
            <a:r>
              <a:rPr lang="en-US"/>
              <a:t>	*	First reference</a:t>
            </a:r>
          </a:p>
          <a:p>
            <a:r>
              <a:rPr lang="en-US"/>
              <a:t>	**	Second reference</a:t>
            </a:r>
          </a:p>
          <a:p>
            <a:r>
              <a:rPr lang="en-US" baseline="30000">
                <a:cs typeface="Arial"/>
              </a:rPr>
              <a:t>	†	</a:t>
            </a:r>
            <a:r>
              <a:rPr lang="en-US">
                <a:cs typeface="Arial"/>
              </a:rPr>
              <a:t>Third reference</a:t>
            </a:r>
          </a:p>
          <a:p>
            <a:r>
              <a:rPr lang="en-US" baseline="30000">
                <a:cs typeface="Arial"/>
              </a:rPr>
              <a:t>	‡</a:t>
            </a:r>
            <a:r>
              <a:rPr lang="en-US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6112"/>
          </a:xfrm>
        </p:spPr>
        <p:txBody>
          <a:bodyPr/>
          <a:lstStyle>
            <a:lvl2pPr marL="574675" indent="-231775"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578D64-8A76-214B-AB34-0AE4ACC764CD}"/>
              </a:ext>
            </a:extLst>
          </p:cNvPr>
          <p:cNvSpPr/>
          <p:nvPr userDrawn="1"/>
        </p:nvSpPr>
        <p:spPr>
          <a:xfrm>
            <a:off x="457200" y="108389"/>
            <a:ext cx="886968" cy="276999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altLang="en-US" sz="1200" b="1" dirty="0">
                <a:solidFill>
                  <a:schemeClr val="bg1"/>
                </a:solidFill>
              </a:rPr>
              <a:t>Summary</a:t>
            </a:r>
            <a:endParaRPr lang="en-US" sz="12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B5E729-FFE8-4A43-B14D-6C50DF9EF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2920"/>
            <a:ext cx="8229600" cy="2468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956126-ACF8-B141-927E-E7AB20EC6B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____________</a:t>
            </a:r>
          </a:p>
          <a:p>
            <a:r>
              <a:rPr lang="en-US"/>
              <a:t>	*	First reference</a:t>
            </a:r>
          </a:p>
          <a:p>
            <a:r>
              <a:rPr lang="en-US"/>
              <a:t>	**	Second reference</a:t>
            </a:r>
          </a:p>
          <a:p>
            <a:r>
              <a:rPr lang="en-US" baseline="30000">
                <a:cs typeface="Arial"/>
              </a:rPr>
              <a:t>	†	</a:t>
            </a:r>
            <a:r>
              <a:rPr lang="en-US">
                <a:cs typeface="Arial"/>
              </a:rPr>
              <a:t>Third reference</a:t>
            </a:r>
          </a:p>
          <a:p>
            <a:r>
              <a:rPr lang="en-US" baseline="30000">
                <a:cs typeface="Arial"/>
              </a:rPr>
              <a:t>	‡</a:t>
            </a:r>
            <a:r>
              <a:rPr lang="en-US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238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6112"/>
          </a:xfrm>
        </p:spPr>
        <p:txBody>
          <a:bodyPr/>
          <a:lstStyle>
            <a:lvl2pPr marL="574675" indent="-231775"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578D64-8A76-214B-AB34-0AE4ACC764CD}"/>
              </a:ext>
            </a:extLst>
          </p:cNvPr>
          <p:cNvSpPr/>
          <p:nvPr userDrawn="1"/>
        </p:nvSpPr>
        <p:spPr>
          <a:xfrm>
            <a:off x="457200" y="108389"/>
            <a:ext cx="1766830" cy="276999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en-US" sz="1200" b="1" dirty="0">
                <a:solidFill>
                  <a:schemeClr val="bg1"/>
                </a:solidFill>
              </a:rPr>
              <a:t>Summary/Conclusion</a:t>
            </a:r>
            <a:endParaRPr lang="en-US" sz="12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0B07C5-CF90-7040-8D51-2787801C5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2920"/>
            <a:ext cx="8229600" cy="2468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995AF-6637-174A-B3FD-8D6D50516E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____________</a:t>
            </a:r>
          </a:p>
          <a:p>
            <a:r>
              <a:rPr lang="en-US"/>
              <a:t>	*	First reference</a:t>
            </a:r>
          </a:p>
          <a:p>
            <a:r>
              <a:rPr lang="en-US"/>
              <a:t>	**	Second reference</a:t>
            </a:r>
          </a:p>
          <a:p>
            <a:r>
              <a:rPr lang="en-US" baseline="30000">
                <a:cs typeface="Arial"/>
              </a:rPr>
              <a:t>	†	</a:t>
            </a:r>
            <a:r>
              <a:rPr lang="en-US">
                <a:cs typeface="Arial"/>
              </a:rPr>
              <a:t>Third reference</a:t>
            </a:r>
          </a:p>
          <a:p>
            <a:r>
              <a:rPr lang="en-US" baseline="30000">
                <a:cs typeface="Arial"/>
              </a:rPr>
              <a:t>	‡</a:t>
            </a:r>
            <a:r>
              <a:rPr lang="en-US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527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060972"/>
            <a:ext cx="7772400" cy="10215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20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FA01A-8BE3-D647-AE52-D8D14440E2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____________</a:t>
            </a:r>
          </a:p>
          <a:p>
            <a:r>
              <a:rPr lang="en-US"/>
              <a:t>	*	First reference</a:t>
            </a:r>
          </a:p>
          <a:p>
            <a:r>
              <a:rPr lang="en-US"/>
              <a:t>	**	Second reference</a:t>
            </a:r>
          </a:p>
          <a:p>
            <a:r>
              <a:rPr lang="en-US" baseline="30000">
                <a:cs typeface="Arial"/>
              </a:rPr>
              <a:t>	†	</a:t>
            </a:r>
            <a:r>
              <a:rPr lang="en-US">
                <a:cs typeface="Arial"/>
              </a:rPr>
              <a:t>Third reference</a:t>
            </a:r>
          </a:p>
          <a:p>
            <a:r>
              <a:rPr lang="en-US" baseline="30000">
                <a:cs typeface="Arial"/>
              </a:rPr>
              <a:t>	‡</a:t>
            </a:r>
            <a:r>
              <a:rPr lang="en-US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LE Libr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456112"/>
          </a:xfrm>
        </p:spPr>
        <p:txBody>
          <a:bodyPr/>
          <a:lstStyle>
            <a:lvl2pPr marL="574675" indent="-231775"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C5717A4-9D79-D64F-961F-BC09F43828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43165" y="4370406"/>
            <a:ext cx="2257669" cy="276999"/>
          </a:xfrm>
          <a:solidFill>
            <a:schemeClr val="accent2"/>
          </a:solidFill>
          <a:ln w="9525" cmpd="sng">
            <a:solidFill>
              <a:schemeClr val="tx1"/>
            </a:solidFill>
          </a:ln>
        </p:spPr>
        <p:txBody>
          <a:bodyPr wrap="none" lIns="45720" tIns="45720" rIns="45720" bIns="45720" anchor="ctr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graphicFrame>
        <p:nvGraphicFramePr>
          <p:cNvPr id="6" name="Table Placeholder 4">
            <a:extLst>
              <a:ext uri="{FF2B5EF4-FFF2-40B4-BE49-F238E27FC236}">
                <a16:creationId xmlns:a16="http://schemas.microsoft.com/office/drawing/2014/main" id="{6300B93E-A691-F54E-B91C-B095086B8E05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995396814"/>
              </p:ext>
            </p:extLst>
          </p:nvPr>
        </p:nvGraphicFramePr>
        <p:xfrm>
          <a:off x="2520155" y="2808291"/>
          <a:ext cx="4125915" cy="100584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825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1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1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1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1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Column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34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Column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34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Column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34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Column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34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Column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34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Row</a:t>
                      </a:r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2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Row</a:t>
                      </a:r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2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Row</a:t>
                      </a:r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2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Row</a:t>
                      </a:r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2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Row</a:t>
                      </a:r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B2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Row</a:t>
                      </a:r>
                      <a:endParaRPr lang="en-US" sz="1200" dirty="0">
                        <a:ln>
                          <a:noFill/>
                        </a:ln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Row</a:t>
                      </a:r>
                      <a:endParaRPr lang="en-US" sz="1200" dirty="0">
                        <a:ln>
                          <a:noFill/>
                        </a:ln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Row</a:t>
                      </a:r>
                      <a:endParaRPr lang="en-US" sz="1200" dirty="0">
                        <a:ln>
                          <a:noFill/>
                        </a:ln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Row</a:t>
                      </a:r>
                      <a:endParaRPr lang="en-US" sz="1200" dirty="0">
                        <a:ln>
                          <a:noFill/>
                        </a:ln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Row</a:t>
                      </a:r>
                      <a:endParaRPr lang="en-US" sz="1200" dirty="0">
                        <a:ln>
                          <a:noFill/>
                        </a:ln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24861278-E7D0-5D4A-A76C-D3FD5B44CD91}"/>
              </a:ext>
            </a:extLst>
          </p:cNvPr>
          <p:cNvGrpSpPr/>
          <p:nvPr userDrawn="1"/>
        </p:nvGrpSpPr>
        <p:grpSpPr>
          <a:xfrm>
            <a:off x="6032395" y="2036419"/>
            <a:ext cx="2727257" cy="400263"/>
            <a:chOff x="5832084" y="1665627"/>
            <a:chExt cx="2999983" cy="400263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2F053E5-944D-F74B-A326-F93F8D6CC0EE}"/>
                </a:ext>
              </a:extLst>
            </p:cNvPr>
            <p:cNvCxnSpPr/>
            <p:nvPr userDrawn="1"/>
          </p:nvCxnSpPr>
          <p:spPr>
            <a:xfrm>
              <a:off x="5832084" y="1665627"/>
              <a:ext cx="457200" cy="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272318-F373-C645-831B-111469CF27F1}"/>
                </a:ext>
              </a:extLst>
            </p:cNvPr>
            <p:cNvSpPr txBox="1"/>
            <p:nvPr userDrawn="1"/>
          </p:nvSpPr>
          <p:spPr>
            <a:xfrm>
              <a:off x="5832084" y="1696558"/>
              <a:ext cx="2999983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tabLst>
                  <a:tab pos="57150" algn="r"/>
                  <a:tab pos="114300" algn="l"/>
                </a:tabLst>
              </a:pPr>
              <a:r>
                <a:rPr lang="en-US" sz="600" b="1" dirty="0"/>
                <a:t>	*	First reference</a:t>
              </a:r>
            </a:p>
            <a:p>
              <a:pPr>
                <a:tabLst>
                  <a:tab pos="57150" algn="r"/>
                  <a:tab pos="114300" algn="l"/>
                </a:tabLst>
              </a:pPr>
              <a:r>
                <a:rPr lang="en-US" sz="600" b="1" dirty="0"/>
                <a:t>	**	Second reference</a:t>
              </a:r>
            </a:p>
            <a:p>
              <a:pPr>
                <a:tabLst>
                  <a:tab pos="57150" algn="r"/>
                  <a:tab pos="114300" algn="l"/>
                </a:tabLst>
              </a:pPr>
              <a:r>
                <a:rPr lang="en-US" sz="600" b="1" baseline="30000" dirty="0">
                  <a:latin typeface="Arial"/>
                  <a:cs typeface="Arial"/>
                </a:rPr>
                <a:t>	†	</a:t>
              </a:r>
              <a:r>
                <a:rPr lang="en-US" sz="600" b="1" baseline="0" dirty="0">
                  <a:latin typeface="Arial"/>
                  <a:cs typeface="Arial"/>
                </a:rPr>
                <a:t>Third reference</a:t>
              </a:r>
            </a:p>
            <a:p>
              <a:pPr>
                <a:tabLst>
                  <a:tab pos="57150" algn="r"/>
                  <a:tab pos="114300" algn="l"/>
                </a:tabLst>
              </a:pPr>
              <a:r>
                <a:rPr lang="en-US" sz="600" b="1" baseline="30000" dirty="0">
                  <a:latin typeface="Arial"/>
                  <a:cs typeface="Arial"/>
                </a:rPr>
                <a:t>	‡</a:t>
              </a:r>
              <a:r>
                <a:rPr lang="en-US" sz="600" b="1" baseline="0" dirty="0">
                  <a:latin typeface="Arial"/>
                  <a:cs typeface="Arial"/>
                </a:rPr>
                <a:t>	Fourth reference</a:t>
              </a:r>
              <a:endParaRPr lang="en-US" sz="600" b="1" baseline="3000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2358378B-F6FC-514F-BC41-AE8CE7C2D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32FE06E-DA56-0F40-8A9B-F4CF1FC27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____________</a:t>
            </a:r>
          </a:p>
          <a:p>
            <a:r>
              <a:rPr lang="en-US"/>
              <a:t>	*	First reference</a:t>
            </a:r>
          </a:p>
          <a:p>
            <a:r>
              <a:rPr lang="en-US"/>
              <a:t>	**	Second reference</a:t>
            </a:r>
          </a:p>
          <a:p>
            <a:r>
              <a:rPr lang="en-US" baseline="30000">
                <a:cs typeface="Arial"/>
              </a:rPr>
              <a:t>	†	</a:t>
            </a:r>
            <a:r>
              <a:rPr lang="en-US">
                <a:cs typeface="Arial"/>
              </a:rPr>
              <a:t>Third reference</a:t>
            </a:r>
          </a:p>
          <a:p>
            <a:r>
              <a:rPr lang="en-US" baseline="30000">
                <a:cs typeface="Arial"/>
              </a:rPr>
              <a:t>	‡</a:t>
            </a:r>
            <a:r>
              <a:rPr lang="en-US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913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bIns="0"/>
          <a:lstStyle>
            <a:lvl1pPr eaLnBrk="1" latinLnBrk="0" hangingPunct="1">
              <a:spcBef>
                <a:spcPts val="1350"/>
              </a:spcBef>
              <a:spcAft>
                <a:spcPts val="0"/>
              </a:spcAft>
              <a:defRPr/>
            </a:lvl1pPr>
            <a:lvl2pPr eaLnBrk="1" latinLnBrk="0" hangingPunct="1">
              <a:spcAft>
                <a:spcPts val="0"/>
              </a:spcAft>
              <a:defRPr/>
            </a:lvl2pPr>
            <a:lvl3pPr eaLnBrk="1" latinLnBrk="0" hangingPunct="1">
              <a:spcAft>
                <a:spcPts val="0"/>
              </a:spcAft>
              <a:defRPr/>
            </a:lvl3pPr>
            <a:lvl4pPr eaLnBrk="1" latinLnBrk="0" hangingPunct="1">
              <a:spcAft>
                <a:spcPts val="0"/>
              </a:spcAft>
              <a:defRPr/>
            </a:lvl4pPr>
            <a:lvl5pPr eaLnBrk="1" latinLnBrk="0" hangingPunct="1">
              <a:spcAft>
                <a:spcPts val="0"/>
              </a:spcAft>
              <a:defRPr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164632"/>
            <a:ext cx="8229600" cy="756578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859382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768719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-378" y="4737717"/>
            <a:ext cx="9144000" cy="408660"/>
          </a:xfrm>
          <a:prstGeom prst="rect">
            <a:avLst/>
          </a:prstGeom>
          <a:gradFill flip="none" rotWithShape="1">
            <a:gsLst>
              <a:gs pos="0">
                <a:srgbClr val="294861"/>
              </a:gs>
              <a:gs pos="46000">
                <a:schemeClr val="accent1">
                  <a:lumMod val="50000"/>
                </a:schemeClr>
              </a:gs>
              <a:gs pos="100000">
                <a:srgbClr val="4388B8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2680916"/>
            <a:ext cx="9143245" cy="205723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457200" y="423844"/>
            <a:ext cx="8229600" cy="1085682"/>
          </a:xfrm>
        </p:spPr>
        <p:txBody>
          <a:bodyPr anchor="b" anchorCtr="0"/>
          <a:lstStyle>
            <a:lvl1pPr>
              <a:lnSpc>
                <a:spcPts val="2850"/>
              </a:lnSpc>
              <a:defRPr sz="2700" b="1" i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1" y="1518647"/>
            <a:ext cx="5629274" cy="277416"/>
          </a:xfrm>
        </p:spPr>
        <p:txBody>
          <a:bodyPr>
            <a:noAutofit/>
          </a:bodyPr>
          <a:lstStyle>
            <a:lvl1pPr>
              <a:lnSpc>
                <a:spcPts val="1650"/>
              </a:lnSpc>
              <a:buNone/>
              <a:defRPr sz="1500" b="0"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1" y="2322536"/>
            <a:ext cx="4572000" cy="358379"/>
          </a:xfrm>
        </p:spPr>
        <p:txBody>
          <a:bodyPr rIns="182880" anchor="b" anchorCtr="0">
            <a:noAutofit/>
          </a:bodyPr>
          <a:lstStyle>
            <a:lvl1pPr marL="42863" indent="0" algn="r">
              <a:spcBef>
                <a:spcPts val="0"/>
              </a:spcBef>
              <a:buNone/>
              <a:defRPr sz="1200" b="0"/>
            </a:lvl1pPr>
            <a:lvl2pPr marL="257175" indent="0" algn="r">
              <a:buNone/>
              <a:defRPr sz="1200" b="0"/>
            </a:lvl2pPr>
            <a:lvl3pPr marL="471488" indent="0" algn="r">
              <a:buNone/>
              <a:defRPr sz="1200" b="0"/>
            </a:lvl3pPr>
            <a:lvl4pPr marL="642938" indent="0" algn="r">
              <a:buNone/>
              <a:defRPr sz="1200" b="0"/>
            </a:lvl4pPr>
            <a:lvl5pPr marL="814388" indent="0" algn="r">
              <a:buNone/>
              <a:defRPr sz="1200" b="0"/>
            </a:lvl5pPr>
          </a:lstStyle>
          <a:p>
            <a:pPr lvl="0"/>
            <a:r>
              <a:rPr lang="en-US" dirty="0"/>
              <a:t>Authors 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386" y="4812000"/>
            <a:ext cx="4503614" cy="3465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25"/>
              </a:spcAft>
              <a:buClrTx/>
              <a:buSzTx/>
              <a:buFontTx/>
              <a:buNone/>
              <a:tabLst/>
              <a:defRPr/>
            </a:pPr>
            <a:r>
              <a:rPr kumimoji="0" lang="mr-I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"/>
                <a:cs typeface="Arial"/>
              </a:rPr>
              <a:t>LLNL-PRES-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"/>
                <a:cs typeface="Arial"/>
              </a:rPr>
              <a:t>XXXXXX</a:t>
            </a:r>
          </a:p>
          <a:p>
            <a:pPr marL="0" marR="0" lvl="0" indent="0" algn="l" defTabSz="3429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"/>
                <a:cs typeface="Arial"/>
              </a:rPr>
              <a:t>This work was performed under the auspices of the U.S. Department of Energy by Lawrence Livermore National Laboratory under contract DE-AC52-07NA27344. Lawrence Livermore National Security, LLC</a:t>
            </a:r>
          </a:p>
        </p:txBody>
      </p:sp>
      <p:pic>
        <p:nvPicPr>
          <p:cNvPr id="18" name="Picture 17" descr="LLNL_Logo_WHT-LR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062" y="4835124"/>
            <a:ext cx="1865206" cy="23600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0"/>
            <a:ext cx="9144000" cy="84667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099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4814316"/>
            <a:ext cx="9144000" cy="329184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9000">
                <a:schemeClr val="accent4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UR_standard_color.eps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" y="4901946"/>
            <a:ext cx="1092452" cy="222382"/>
          </a:xfrm>
          <a:prstGeom prst="rect">
            <a:avLst/>
          </a:prstGeom>
        </p:spPr>
      </p:pic>
      <p:pic>
        <p:nvPicPr>
          <p:cNvPr id="9" name="Picture 8" descr="LLE logo blue.eps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3" y="814931"/>
            <a:ext cx="8239125" cy="237038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7239000" y="4793456"/>
            <a:ext cx="1905000" cy="342900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457200" rtl="0" eaLnBrk="1" latinLnBrk="0" hangingPunct="1">
              <a:defRPr sz="800" b="1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A0CC95-8D22-4307-B251-54A7F8C2A0FA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Placeholder 5">
            <a:extLst>
              <a:ext uri="{FF2B5EF4-FFF2-40B4-BE49-F238E27FC236}">
                <a16:creationId xmlns:a16="http://schemas.microsoft.com/office/drawing/2014/main" id="{65F2A043-C959-BC46-8696-3C29580BC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0624"/>
            <a:ext cx="8229600" cy="246888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441ECCA-ABA6-FB49-AA5C-1037C1B755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80166" y="4508389"/>
            <a:ext cx="2606634" cy="274637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lvl1pPr marL="0" indent="0" algn="l">
              <a:tabLst>
                <a:tab pos="57150" algn="r"/>
                <a:tab pos="114300" algn="l"/>
              </a:tabLst>
              <a:defRPr sz="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____________</a:t>
            </a:r>
          </a:p>
          <a:p>
            <a:r>
              <a:rPr lang="en-US" dirty="0"/>
              <a:t>	*	First reference</a:t>
            </a:r>
          </a:p>
          <a:p>
            <a:r>
              <a:rPr lang="en-US" dirty="0"/>
              <a:t>	**	Second reference</a:t>
            </a:r>
          </a:p>
          <a:p>
            <a:r>
              <a:rPr lang="en-US" baseline="30000" dirty="0">
                <a:cs typeface="Arial"/>
              </a:rPr>
              <a:t>	†	</a:t>
            </a:r>
            <a:r>
              <a:rPr lang="en-US" dirty="0">
                <a:cs typeface="Arial"/>
              </a:rPr>
              <a:t>Third reference</a:t>
            </a:r>
          </a:p>
          <a:p>
            <a:r>
              <a:rPr lang="en-US" baseline="30000" dirty="0">
                <a:cs typeface="Arial"/>
              </a:rPr>
              <a:t>	‡</a:t>
            </a:r>
            <a:r>
              <a:rPr lang="en-US" dirty="0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69" r:id="rId3"/>
    <p:sldLayoutId id="2147493470" r:id="rId4"/>
    <p:sldLayoutId id="2147493458" r:id="rId5"/>
    <p:sldLayoutId id="2147493471" r:id="rId6"/>
    <p:sldLayoutId id="2147493473" r:id="rId7"/>
    <p:sldLayoutId id="2147493474" r:id="rId8"/>
  </p:sldLayoutIdLst>
  <p:txStyles>
    <p:titleStyle>
      <a:lvl1pPr algn="l" defTabSz="457200" rtl="0" eaLnBrk="1" latinLnBrk="0" hangingPunct="1">
        <a:spcBef>
          <a:spcPct val="0"/>
        </a:spcBef>
        <a:buNone/>
        <a:defRPr sz="1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7013" indent="-227013" algn="l" defTabSz="457200" rtl="0" eaLnBrk="1" latinLnBrk="0" hangingPunct="1">
        <a:spcBef>
          <a:spcPts val="900"/>
        </a:spcBef>
        <a:buFont typeface="Lucida Grande"/>
        <a:buChar char="•"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225425" algn="l" defTabSz="457200" rtl="0" eaLnBrk="1" latinLnBrk="0" hangingPunct="1">
        <a:lnSpc>
          <a:spcPct val="100000"/>
        </a:lnSpc>
        <a:spcBef>
          <a:spcPts val="400"/>
        </a:spcBef>
        <a:buFont typeface="Arial"/>
        <a:buChar char="－"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5425" algn="l" defTabSz="457200" rtl="0" eaLnBrk="1" latinLnBrk="0" hangingPunct="1">
        <a:spcBef>
          <a:spcPts val="200"/>
        </a:spcBef>
        <a:buFont typeface="Lucida Grande"/>
        <a:buChar char="-"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258888" indent="-231775" algn="l" defTabSz="457200" rtl="0" eaLnBrk="1" latinLnBrk="0" hangingPunct="1">
        <a:lnSpc>
          <a:spcPct val="100000"/>
        </a:lnSpc>
        <a:spcBef>
          <a:spcPts val="0"/>
        </a:spcBef>
        <a:buFont typeface="Lucida Grande"/>
        <a:buChar char="-"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1603375" indent="-231775" algn="l" defTabSz="457200" rtl="0" eaLnBrk="1" latinLnBrk="0" hangingPunct="1">
        <a:lnSpc>
          <a:spcPct val="100000"/>
        </a:lnSpc>
        <a:spcBef>
          <a:spcPts val="0"/>
        </a:spcBef>
        <a:buFont typeface="Lucida Grande"/>
        <a:buChar char="-"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5" orient="horz" pos="588" userDrawn="1">
          <p15:clr>
            <a:srgbClr val="F26B43"/>
          </p15:clr>
        </p15:guide>
        <p15:guide id="6" orient="horz" pos="756" userDrawn="1">
          <p15:clr>
            <a:srgbClr val="F26B43"/>
          </p15:clr>
        </p15:guide>
        <p15:guide id="7" orient="horz" pos="32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" y="4766310"/>
            <a:ext cx="9144000" cy="3771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65102"/>
            <a:ext cx="8229600" cy="754380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81143"/>
            <a:ext cx="8229600" cy="36801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1" y="4766310"/>
            <a:ext cx="9144000" cy="3429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4954" y="5023985"/>
            <a:ext cx="873871" cy="692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"/>
                <a:cs typeface="Arial"/>
              </a:rPr>
              <a:t>LLNL-PRES-</a:t>
            </a:r>
            <a:r>
              <a:rPr kumimoji="0" lang="is-IS" sz="4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"/>
                <a:cs typeface="Arial"/>
              </a:rPr>
              <a:t>XXXXXX</a:t>
            </a:r>
            <a:endParaRPr kumimoji="0" lang="en-US" sz="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"/>
              <a:cs typeface="Arial"/>
            </a:endParaRPr>
          </a:p>
        </p:txBody>
      </p:sp>
      <p:sp>
        <p:nvSpPr>
          <p:cNvPr id="19" name="Slide Number Placeholder 7"/>
          <p:cNvSpPr txBox="1">
            <a:spLocks/>
          </p:cNvSpPr>
          <p:nvPr/>
        </p:nvSpPr>
        <p:spPr>
          <a:xfrm>
            <a:off x="8826124" y="4802440"/>
            <a:ext cx="317877" cy="341060"/>
          </a:xfrm>
          <a:prstGeom prst="rect">
            <a:avLst/>
          </a:prstGeom>
        </p:spPr>
        <p:txBody>
          <a:bodyPr rIns="34290" anchor="ctr" anchorCtr="0"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"/>
              <a:cs typeface="Calibri" panose="020F05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6058" y="950366"/>
            <a:ext cx="9150059" cy="0"/>
          </a:xfrm>
          <a:prstGeom prst="line">
            <a:avLst/>
          </a:prstGeom>
          <a:ln w="381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NNSA_trans.png"/>
          <p:cNvPicPr>
            <a:picLocks noChangeAspect="1"/>
          </p:cNvPicPr>
          <p:nvPr/>
        </p:nvPicPr>
        <p:blipFill>
          <a:blip r:embed="rId12">
            <a:alphaModFix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8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68" y="4837049"/>
            <a:ext cx="1012806" cy="292797"/>
          </a:xfrm>
          <a:prstGeom prst="rect">
            <a:avLst/>
          </a:prstGeom>
        </p:spPr>
      </p:pic>
      <p:pic>
        <p:nvPicPr>
          <p:cNvPr id="17" name="Picture 16" descr="lab_icon_text_no_background_rgb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28" y="4872247"/>
            <a:ext cx="2731791" cy="20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666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77" r:id="rId1"/>
    <p:sldLayoutId id="2147493478" r:id="rId2"/>
    <p:sldLayoutId id="2147493479" r:id="rId3"/>
    <p:sldLayoutId id="2147493480" r:id="rId4"/>
    <p:sldLayoutId id="2147493481" r:id="rId5"/>
    <p:sldLayoutId id="2147493482" r:id="rId6"/>
    <p:sldLayoutId id="2147493483" r:id="rId7"/>
    <p:sldLayoutId id="2147493484" r:id="rId8"/>
    <p:sldLayoutId id="2147493485" r:id="rId9"/>
    <p:sldLayoutId id="2147493486" r:id="rId10"/>
  </p:sldLayoutIdLst>
  <p:hf hdr="0" ftr="0" dt="0"/>
  <p:txStyles>
    <p:titleStyle>
      <a:lvl1pPr algn="l" rtl="0" eaLnBrk="1" latinLnBrk="0" hangingPunct="1">
        <a:lnSpc>
          <a:spcPct val="90000"/>
        </a:lnSpc>
        <a:spcBef>
          <a:spcPct val="0"/>
        </a:spcBef>
        <a:buNone/>
        <a:defRPr kumimoji="0" sz="2400" b="1" kern="1200">
          <a:solidFill>
            <a:schemeClr val="accent1">
              <a:lumMod val="75000"/>
            </a:schemeClr>
          </a:solidFill>
          <a:effectLst/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14313" indent="-171450" algn="l" rtl="0" eaLnBrk="1" latinLnBrk="0" hangingPunct="1">
        <a:spcBef>
          <a:spcPts val="1350"/>
        </a:spcBef>
        <a:spcAft>
          <a:spcPts val="0"/>
        </a:spcAft>
        <a:buClr>
          <a:schemeClr val="accent1">
            <a:lumMod val="75000"/>
          </a:schemeClr>
        </a:buClr>
        <a:buSzPct val="90000"/>
        <a:buFont typeface="Wingdings" charset="2"/>
        <a:buChar char="§"/>
        <a:tabLst/>
        <a:defRPr kumimoji="0" sz="1800" b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71488" indent="-214313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Calibri" panose="020F0502020204030204" pitchFamily="34" charset="0"/>
        <a:buChar char="—"/>
        <a:defRPr kumimoji="0" sz="15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600075" indent="-128588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defRPr kumimoji="0" sz="135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771525" indent="-128588" algn="l" rtl="0" eaLnBrk="1" latinLnBrk="0" hangingPunct="1">
        <a:spcBef>
          <a:spcPts val="0"/>
        </a:spcBef>
        <a:spcAft>
          <a:spcPts val="0"/>
        </a:spcAft>
        <a:buClrTx/>
        <a:buSzPct val="100000"/>
        <a:buFont typeface="Lucida Grande"/>
        <a:buChar char="–"/>
        <a:defRPr kumimoji="0" sz="1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942975" indent="-128588" algn="l" rtl="0" eaLnBrk="1" latinLnBrk="0" hangingPunct="1">
        <a:spcBef>
          <a:spcPts val="0"/>
        </a:spcBef>
        <a:spcAft>
          <a:spcPts val="0"/>
        </a:spcAft>
        <a:buClrTx/>
        <a:buFont typeface="Arial"/>
        <a:buChar char="•"/>
        <a:tabLst>
          <a:tab pos="900113" algn="l"/>
        </a:tabLst>
        <a:defRPr kumimoji="0" lang="en-US" sz="1200" kern="120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220724" indent="-13716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indent="-13716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1522476" indent="-13716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1673352" indent="-13716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4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38.wmf"/><Relationship Id="rId4" Type="http://schemas.openxmlformats.org/officeDocument/2006/relationships/image" Target="../media/image39.png"/><Relationship Id="rId9" Type="http://schemas.openxmlformats.org/officeDocument/2006/relationships/oleObject" Target="../embeddings/oleObject1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oleObject" Target="../embeddings/oleObject13.bin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10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9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3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3" Type="http://schemas.openxmlformats.org/officeDocument/2006/relationships/image" Target="../media/image76.png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4.tiff"/><Relationship Id="rId5" Type="http://schemas.openxmlformats.org/officeDocument/2006/relationships/image" Target="../media/image78.png"/><Relationship Id="rId10" Type="http://schemas.openxmlformats.org/officeDocument/2006/relationships/image" Target="../media/image75.wmf"/><Relationship Id="rId4" Type="http://schemas.openxmlformats.org/officeDocument/2006/relationships/image" Target="../media/image77.png"/><Relationship Id="rId9" Type="http://schemas.openxmlformats.org/officeDocument/2006/relationships/oleObject" Target="../embeddings/oleObject16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9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10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openxmlformats.org/officeDocument/2006/relationships/image" Target="cid:image001.png@01D3905B.CCA07D90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3905B.CCA07D90" TargetMode="Externa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8.xml"/><Relationship Id="rId5" Type="http://schemas.openxmlformats.org/officeDocument/2006/relationships/image" Target="cid:image001.png@01D3905B.CCA07D90" TargetMode="External"/><Relationship Id="rId4" Type="http://schemas.openxmlformats.org/officeDocument/2006/relationships/image" Target="../media/image10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oleObject" Target="../embeddings/oleObject6.bin"/><Relationship Id="rId3" Type="http://schemas.openxmlformats.org/officeDocument/2006/relationships/image" Target="../media/image16.pn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4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3.wmf"/><Relationship Id="rId4" Type="http://schemas.openxmlformats.org/officeDocument/2006/relationships/image" Target="../media/image17.pn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5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4.tiff"/><Relationship Id="rId4" Type="http://schemas.openxmlformats.org/officeDocument/2006/relationships/image" Target="../media/image33.tiff"/><Relationship Id="rId9" Type="http://schemas.openxmlformats.org/officeDocument/2006/relationships/image" Target="../media/image3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FDCCAAF-7B6E-3347-A47D-2007C4895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0384"/>
            <a:ext cx="8229600" cy="246888"/>
          </a:xfrm>
        </p:spPr>
        <p:txBody>
          <a:bodyPr/>
          <a:lstStyle/>
          <a:p>
            <a:r>
              <a:rPr lang="en-US" sz="2400" dirty="0"/>
              <a:t>Signatures of Systematic Azimuthal Asymmetry </a:t>
            </a:r>
            <a:br>
              <a:rPr lang="en-US" sz="2400" dirty="0"/>
            </a:br>
            <a:r>
              <a:rPr lang="en-US" sz="2400" dirty="0"/>
              <a:t>in Nuclear Diagnosis of ICF Implosions on the NIF</a:t>
            </a:r>
          </a:p>
        </p:txBody>
      </p:sp>
      <p:sp>
        <p:nvSpPr>
          <p:cNvPr id="2" name="Rectangle 1"/>
          <p:cNvSpPr/>
          <p:nvPr/>
        </p:nvSpPr>
        <p:spPr>
          <a:xfrm>
            <a:off x="377354" y="4067924"/>
            <a:ext cx="21268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H. G. Rinderknecht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81266" y="1021227"/>
            <a:ext cx="3970406" cy="2712854"/>
            <a:chOff x="481266" y="1021227"/>
            <a:chExt cx="3970406" cy="27128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15" t="6958" r="11251" b="10064"/>
            <a:stretch/>
          </p:blipFill>
          <p:spPr>
            <a:xfrm>
              <a:off x="964054" y="1345580"/>
              <a:ext cx="3176766" cy="1984918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1418858" y="1021227"/>
              <a:ext cx="2017772" cy="311983"/>
              <a:chOff x="1228425" y="823274"/>
              <a:chExt cx="2251481" cy="348118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228425" y="992605"/>
                <a:ext cx="2026117" cy="1787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385015" y="823274"/>
                <a:ext cx="2094891" cy="309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/>
                  <a:t>Hotspot velocity (km/s)</a:t>
                </a:r>
                <a:endParaRPr lang="en-US" sz="1200" dirty="0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481266" y="1221980"/>
              <a:ext cx="581200" cy="2198003"/>
              <a:chOff x="457202" y="1221980"/>
              <a:chExt cx="581200" cy="2198003"/>
            </a:xfrm>
          </p:grpSpPr>
          <p:sp>
            <p:nvSpPr>
              <p:cNvPr id="4" name="TextBox 3"/>
              <p:cNvSpPr txBox="1"/>
              <p:nvPr/>
            </p:nvSpPr>
            <p:spPr>
              <a:xfrm rot="16200000">
                <a:off x="-45340" y="2191222"/>
                <a:ext cx="126669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NIF polar angle </a:t>
                </a:r>
                <a:r>
                  <a:rPr lang="el-GR" sz="1100" i="1" dirty="0"/>
                  <a:t>θ</a:t>
                </a:r>
                <a:endParaRPr lang="en-US" sz="1100" i="1" dirty="0"/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626922" y="1221980"/>
                <a:ext cx="411480" cy="2198003"/>
                <a:chOff x="626922" y="1221980"/>
                <a:chExt cx="411480" cy="2198003"/>
              </a:xfrm>
            </p:grpSpPr>
            <p:sp>
              <p:nvSpPr>
                <p:cNvPr id="6" name="TextBox 5"/>
                <p:cNvSpPr txBox="1"/>
                <p:nvPr/>
              </p:nvSpPr>
              <p:spPr>
                <a:xfrm>
                  <a:off x="626922" y="1221980"/>
                  <a:ext cx="41148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/>
                    <a:t>0</a:t>
                  </a: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626922" y="3173762"/>
                  <a:ext cx="41148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/>
                    <a:t>180</a:t>
                  </a: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626922" y="2197871"/>
                  <a:ext cx="41148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/>
                    <a:t>90</a:t>
                  </a: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626922" y="2523168"/>
                  <a:ext cx="41148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/>
                    <a:t>120</a:t>
                  </a: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626922" y="2848465"/>
                  <a:ext cx="41148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/>
                    <a:t>150</a:t>
                  </a: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626922" y="1547277"/>
                  <a:ext cx="41148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/>
                    <a:t>30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626922" y="1872574"/>
                  <a:ext cx="41148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/>
                    <a:t>60</a:t>
                  </a:r>
                </a:p>
              </p:txBody>
            </p:sp>
          </p:grpSp>
        </p:grpSp>
        <p:grpSp>
          <p:nvGrpSpPr>
            <p:cNvPr id="13" name="Group 12"/>
            <p:cNvGrpSpPr/>
            <p:nvPr/>
          </p:nvGrpSpPr>
          <p:grpSpPr>
            <a:xfrm>
              <a:off x="791530" y="3288302"/>
              <a:ext cx="3236736" cy="445779"/>
              <a:chOff x="791530" y="3288302"/>
              <a:chExt cx="3236736" cy="445779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599815" y="3472471"/>
                <a:ext cx="160813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/>
                  <a:t>NIF azimuthal angle </a:t>
                </a:r>
                <a:r>
                  <a:rPr lang="el-GR" sz="1100" i="1" dirty="0"/>
                  <a:t>φ</a:t>
                </a:r>
                <a:endParaRPr lang="en-US" sz="1100" i="1" dirty="0"/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791530" y="3288302"/>
                <a:ext cx="3236736" cy="253916"/>
                <a:chOff x="791530" y="3306350"/>
                <a:chExt cx="3236736" cy="253916"/>
              </a:xfrm>
            </p:grpSpPr>
            <p:sp>
              <p:nvSpPr>
                <p:cNvPr id="32" name="TextBox 31"/>
                <p:cNvSpPr txBox="1"/>
                <p:nvPr/>
              </p:nvSpPr>
              <p:spPr>
                <a:xfrm>
                  <a:off x="791530" y="3306350"/>
                  <a:ext cx="411480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/>
                    <a:t>0</a:t>
                  </a: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2204158" y="3306350"/>
                  <a:ext cx="411480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/>
                    <a:t>180</a:t>
                  </a: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2675034" y="3306350"/>
                  <a:ext cx="411480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/>
                    <a:t>240</a:t>
                  </a: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3145910" y="3306350"/>
                  <a:ext cx="411480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/>
                    <a:t>300</a:t>
                  </a: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3616786" y="3306350"/>
                  <a:ext cx="411480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/>
                    <a:t>360</a:t>
                  </a: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1262406" y="3306350"/>
                  <a:ext cx="411480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/>
                    <a:t>60</a:t>
                  </a: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1733282" y="3306350"/>
                  <a:ext cx="411480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/>
                    <a:t>120</a:t>
                  </a:r>
                </a:p>
              </p:txBody>
            </p:sp>
          </p:grpSp>
        </p:grpSp>
        <p:grpSp>
          <p:nvGrpSpPr>
            <p:cNvPr id="39" name="Group 38"/>
            <p:cNvGrpSpPr/>
            <p:nvPr/>
          </p:nvGrpSpPr>
          <p:grpSpPr>
            <a:xfrm>
              <a:off x="4040192" y="1213197"/>
              <a:ext cx="411480" cy="2205698"/>
              <a:chOff x="626922" y="1221980"/>
              <a:chExt cx="411480" cy="2205698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626922" y="1221980"/>
                <a:ext cx="41148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120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626922" y="3173762"/>
                <a:ext cx="41148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0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626922" y="2197871"/>
                <a:ext cx="41148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60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626922" y="2523168"/>
                <a:ext cx="41148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40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626922" y="2848465"/>
                <a:ext cx="41148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20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626922" y="1547277"/>
                <a:ext cx="41148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100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626922" y="1872574"/>
                <a:ext cx="41148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80</a:t>
                </a:r>
              </a:p>
            </p:txBody>
          </p:sp>
        </p:grpSp>
      </p:grpSp>
      <p:sp>
        <p:nvSpPr>
          <p:cNvPr id="47" name="Rectangle 46"/>
          <p:cNvSpPr/>
          <p:nvPr/>
        </p:nvSpPr>
        <p:spPr>
          <a:xfrm>
            <a:off x="2703818" y="3090906"/>
            <a:ext cx="118173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/>
              <a:t>HDC + BF campaigns</a:t>
            </a:r>
          </a:p>
        </p:txBody>
      </p:sp>
    </p:spTree>
    <p:extLst>
      <p:ext uri="{BB962C8B-B14F-4D97-AF65-F5344CB8AC3E}">
        <p14:creationId xmlns:p14="http://schemas.microsoft.com/office/powerpoint/2010/main" val="4749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89"/>
    </mc:Choice>
    <mc:Fallback xmlns="">
      <p:transition spd="slow" advTm="3848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786" y="165102"/>
            <a:ext cx="7674429" cy="754380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However, a neutron energy shift from hotspot flow velocity </a:t>
            </a:r>
            <a:br>
              <a:rPr lang="en-US" sz="2000" dirty="0"/>
            </a:br>
            <a:r>
              <a:rPr lang="en-US" sz="2000" dirty="0"/>
              <a:t>can cause an “offset” (mode 1) in activation patterns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01089" y="3886245"/>
            <a:ext cx="4328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Mode-1 asymmetry in activation: </a:t>
            </a:r>
          </a:p>
          <a:p>
            <a:pPr algn="ctr"/>
            <a:r>
              <a:rPr lang="en-US" sz="1200" i="1" dirty="0"/>
              <a:t>is this due to velocity or areal density?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5877401-8768-C34D-9607-DDC1AC40C76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729" y="1084584"/>
            <a:ext cx="3070379" cy="2703082"/>
          </a:xfrm>
          <a:prstGeom prst="rect">
            <a:avLst/>
          </a:prstGeom>
          <a:noFill/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DEC6EFC-47AA-CF4F-B3E4-0491E79C3D18}"/>
              </a:ext>
            </a:extLst>
          </p:cNvPr>
          <p:cNvCxnSpPr/>
          <p:nvPr/>
        </p:nvCxnSpPr>
        <p:spPr>
          <a:xfrm>
            <a:off x="2073504" y="2439533"/>
            <a:ext cx="534686" cy="0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7C7AB1C-B903-774C-98F4-420B82D4057B}"/>
              </a:ext>
            </a:extLst>
          </p:cNvPr>
          <p:cNvSpPr txBox="1"/>
          <p:nvPr/>
        </p:nvSpPr>
        <p:spPr>
          <a:xfrm>
            <a:off x="2558127" y="2293907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Δ</a:t>
            </a:r>
            <a:r>
              <a:rPr lang="en-US" sz="1200" i="1" dirty="0">
                <a:solidFill>
                  <a:srgbClr val="FF0000"/>
                </a:solidFill>
              </a:rPr>
              <a:t>E</a:t>
            </a:r>
            <a:r>
              <a:rPr lang="en-US" sz="1200" dirty="0">
                <a:solidFill>
                  <a:srgbClr val="FF0000"/>
                </a:solidFill>
              </a:rPr>
              <a:t> ∝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DCEF6B1-C72F-5247-8245-A0B395EC00AE}"/>
              </a:ext>
            </a:extLst>
          </p:cNvPr>
          <p:cNvCxnSpPr>
            <a:cxnSpLocks/>
          </p:cNvCxnSpPr>
          <p:nvPr/>
        </p:nvCxnSpPr>
        <p:spPr>
          <a:xfrm rot="5400000">
            <a:off x="2062348" y="1704384"/>
            <a:ext cx="534686" cy="0"/>
          </a:xfrm>
          <a:prstGeom prst="straightConnector1">
            <a:avLst/>
          </a:prstGeom>
          <a:ln w="28575" cmpd="sng">
            <a:solidFill>
              <a:srgbClr val="0000FF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A87B5F9-789A-1D4B-B2A6-A1A87D7F89DC}"/>
              </a:ext>
            </a:extLst>
          </p:cNvPr>
          <p:cNvGrpSpPr/>
          <p:nvPr/>
        </p:nvGrpSpPr>
        <p:grpSpPr>
          <a:xfrm>
            <a:off x="2623999" y="2517722"/>
            <a:ext cx="668132" cy="300082"/>
            <a:chOff x="2538921" y="3250151"/>
            <a:chExt cx="671227" cy="30147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3AAF179-3875-CA40-B40B-FE9479C346C9}"/>
                </a:ext>
              </a:extLst>
            </p:cNvPr>
            <p:cNvSpPr txBox="1"/>
            <p:nvPr/>
          </p:nvSpPr>
          <p:spPr>
            <a:xfrm>
              <a:off x="2538921" y="3250151"/>
              <a:ext cx="671227" cy="301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  <a:r>
                <a:rPr lang="en-US" sz="1350" baseline="-250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HS</a:t>
              </a:r>
              <a:r>
                <a:rPr lang="en-US" sz="135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·</a:t>
              </a:r>
              <a:r>
                <a:rPr lang="en-US" sz="1350" i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r̂</a:t>
              </a:r>
              <a:r>
                <a:rPr lang="en-US" sz="1350" baseline="-250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det</a:t>
              </a:r>
              <a:endParaRPr lang="en-US" sz="1350" baseline="-25000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C5406C4-B7AF-114B-80F2-C19D3BA00EB4}"/>
                </a:ext>
              </a:extLst>
            </p:cNvPr>
            <p:cNvCxnSpPr>
              <a:cxnSpLocks/>
            </p:cNvCxnSpPr>
            <p:nvPr/>
          </p:nvCxnSpPr>
          <p:spPr>
            <a:xfrm>
              <a:off x="2628900" y="3320717"/>
              <a:ext cx="144379" cy="0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headEnd type="non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07CA9DB-6C35-3B48-AB4A-5F91407688E5}"/>
              </a:ext>
            </a:extLst>
          </p:cNvPr>
          <p:cNvGrpSpPr/>
          <p:nvPr/>
        </p:nvGrpSpPr>
        <p:grpSpPr>
          <a:xfrm>
            <a:off x="1479758" y="4298726"/>
            <a:ext cx="2611322" cy="466279"/>
            <a:chOff x="2143022" y="5731641"/>
            <a:chExt cx="3481762" cy="621706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CA7FB0A-CEF6-9044-938B-4AB69C467B12}"/>
                </a:ext>
              </a:extLst>
            </p:cNvPr>
            <p:cNvSpPr txBox="1"/>
            <p:nvPr/>
          </p:nvSpPr>
          <p:spPr>
            <a:xfrm>
              <a:off x="2143022" y="5922460"/>
              <a:ext cx="104344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0000FF"/>
                  </a:solidFill>
                </a:rPr>
                <a:t>∝ –</a:t>
              </a:r>
              <a:r>
                <a:rPr lang="el-GR" sz="1500" i="1" dirty="0">
                  <a:solidFill>
                    <a:srgbClr val="0000FF"/>
                  </a:solidFill>
                </a:rPr>
                <a:t>ρ</a:t>
              </a:r>
              <a:r>
                <a:rPr lang="en-US" sz="1500" i="1" dirty="0">
                  <a:solidFill>
                    <a:srgbClr val="0000FF"/>
                  </a:solidFill>
                </a:rPr>
                <a:t>R</a:t>
              </a:r>
              <a:r>
                <a:rPr lang="en-US" sz="1500" dirty="0">
                  <a:solidFill>
                    <a:srgbClr val="0000FF"/>
                  </a:solidFill>
                </a:rPr>
                <a:t> 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2B8BA7C-7B0A-7F41-9375-2F0CC1D9A471}"/>
                </a:ext>
              </a:extLst>
            </p:cNvPr>
            <p:cNvSpPr txBox="1"/>
            <p:nvPr/>
          </p:nvSpPr>
          <p:spPr>
            <a:xfrm>
              <a:off x="3805483" y="5922457"/>
              <a:ext cx="181930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FF0000"/>
                  </a:solidFill>
                </a:rPr>
                <a:t>∝ </a:t>
              </a:r>
              <a:r>
                <a:rPr lang="en-US" sz="1500" i="1" dirty="0">
                  <a:solidFill>
                    <a:srgbClr val="FF0000"/>
                  </a:solidFill>
                </a:rPr>
                <a:t>V</a:t>
              </a:r>
              <a:r>
                <a:rPr lang="en-US" sz="1500" baseline="-25000" dirty="0">
                  <a:solidFill>
                    <a:srgbClr val="FF0000"/>
                  </a:solidFill>
                </a:rPr>
                <a:t>HS</a:t>
              </a:r>
              <a:r>
                <a:rPr lang="en-US" sz="1500" i="1" dirty="0">
                  <a:solidFill>
                    <a:srgbClr val="FF0000"/>
                  </a:solidFill>
                </a:rPr>
                <a:t> cos </a:t>
              </a:r>
              <a:r>
                <a:rPr lang="en-US" sz="1500" i="1" dirty="0" err="1">
                  <a:solidFill>
                    <a:srgbClr val="FF0000"/>
                  </a:solidFill>
                </a:rPr>
                <a:t>θ</a:t>
              </a:r>
              <a:r>
                <a:rPr lang="en-US" sz="1500" baseline="-25000" dirty="0" err="1">
                  <a:solidFill>
                    <a:srgbClr val="FF0000"/>
                  </a:solidFill>
                </a:rPr>
                <a:t>det</a:t>
              </a:r>
              <a:endParaRPr lang="en-US" sz="1500" baseline="-25000" dirty="0">
                <a:solidFill>
                  <a:srgbClr val="FF0000"/>
                </a:solidFill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E87FFAF-98B4-BE49-A536-5686307C6F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69874" y="5731641"/>
              <a:ext cx="166355" cy="200759"/>
            </a:xfrm>
            <a:prstGeom prst="straightConnector1">
              <a:avLst/>
            </a:prstGeom>
            <a:ln w="28575" cmpd="sng">
              <a:solidFill>
                <a:srgbClr val="0000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A3BA1685-E434-254B-A6DF-82483C6F142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80712" y="5731641"/>
              <a:ext cx="171905" cy="200757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1458D8EC-F158-2B45-848F-F1BB67AAD4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6" t="4063" r="7346" b="52286"/>
          <a:stretch/>
        </p:blipFill>
        <p:spPr>
          <a:xfrm>
            <a:off x="4271565" y="1579419"/>
            <a:ext cx="4562813" cy="230682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6AFF8B4-9849-FD43-B0BC-4845011CF6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7484" y="1509938"/>
            <a:ext cx="570352" cy="57035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BA9988F-6B1C-E843-AD9C-8F69712D3186}"/>
              </a:ext>
            </a:extLst>
          </p:cNvPr>
          <p:cNvSpPr txBox="1"/>
          <p:nvPr/>
        </p:nvSpPr>
        <p:spPr>
          <a:xfrm>
            <a:off x="0" y="1"/>
            <a:ext cx="734496" cy="2192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25" dirty="0"/>
              <a:t>Method: </a:t>
            </a:r>
            <a:r>
              <a:rPr lang="el-GR" sz="825" i="1" dirty="0"/>
              <a:t>ρ</a:t>
            </a:r>
            <a:r>
              <a:rPr lang="en-US" sz="825" i="1" dirty="0"/>
              <a:t>R</a:t>
            </a: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5298140"/>
              </p:ext>
            </p:extLst>
          </p:nvPr>
        </p:nvGraphicFramePr>
        <p:xfrm>
          <a:off x="1401763" y="3644900"/>
          <a:ext cx="1622425" cy="668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5" name="Equation" r:id="rId7" imgW="1143000" imgH="469800" progId="Equation.DSMT4">
                  <p:embed/>
                </p:oleObj>
              </mc:Choice>
              <mc:Fallback>
                <p:oleObj name="Equation" r:id="rId7" imgW="1143000" imgH="4698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01763" y="3644900"/>
                        <a:ext cx="1622425" cy="668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25AAAF2E-F7F9-8843-B5EA-A358BC569FD5}"/>
              </a:ext>
            </a:extLst>
          </p:cNvPr>
          <p:cNvSpPr txBox="1"/>
          <p:nvPr/>
        </p:nvSpPr>
        <p:spPr>
          <a:xfrm>
            <a:off x="1201186" y="1396646"/>
            <a:ext cx="941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"/>
            <a:r>
              <a:rPr lang="en-US" sz="1200" i="1" dirty="0">
                <a:solidFill>
                  <a:srgbClr val="0000FF"/>
                </a:solidFill>
              </a:rPr>
              <a:t>F</a:t>
            </a:r>
            <a:r>
              <a:rPr lang="en-US" sz="1200" dirty="0">
                <a:solidFill>
                  <a:srgbClr val="0000FF"/>
                </a:solidFill>
              </a:rPr>
              <a:t>	= 1	– </a:t>
            </a:r>
            <a:r>
              <a:rPr lang="en-US" sz="1200" dirty="0" err="1">
                <a:solidFill>
                  <a:srgbClr val="0000FF"/>
                </a:solidFill>
              </a:rPr>
              <a:t>dsr</a:t>
            </a:r>
            <a:endParaRPr lang="en-US" sz="1200" dirty="0">
              <a:solidFill>
                <a:srgbClr val="0000FF"/>
              </a:solidFill>
            </a:endParaRPr>
          </a:p>
          <a:p>
            <a:pPr defTabSz="137160"/>
            <a:r>
              <a:rPr lang="en-US" sz="1200" dirty="0">
                <a:solidFill>
                  <a:srgbClr val="0000FF"/>
                </a:solidFill>
              </a:rPr>
              <a:t>	∝   	–</a:t>
            </a:r>
            <a:r>
              <a:rPr lang="el-GR" sz="1200" i="1" dirty="0">
                <a:solidFill>
                  <a:srgbClr val="0000FF"/>
                </a:solidFill>
              </a:rPr>
              <a:t>ρ</a:t>
            </a:r>
            <a:r>
              <a:rPr lang="en-US" sz="1200" i="1" dirty="0">
                <a:solidFill>
                  <a:srgbClr val="0000FF"/>
                </a:solidFill>
              </a:rPr>
              <a:t>R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580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93"/>
    </mc:Choice>
    <mc:Fallback xmlns="">
      <p:transition spd="slow" advTm="35593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609838" y="1428089"/>
            <a:ext cx="2563533" cy="2413627"/>
            <a:chOff x="956838" y="923588"/>
            <a:chExt cx="2563533" cy="241362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067" y="923588"/>
              <a:ext cx="2432304" cy="2299123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4D634F5-F908-AF48-A2D8-B8CEBA94E556}"/>
                </a:ext>
              </a:extLst>
            </p:cNvPr>
            <p:cNvSpPr txBox="1"/>
            <p:nvPr/>
          </p:nvSpPr>
          <p:spPr>
            <a:xfrm rot="16200000">
              <a:off x="99229" y="1906990"/>
              <a:ext cx="1976827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/>
                <a:t>Mode-1 amplitude, corrected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4186805-531C-1846-B1CC-57900864F7DF}"/>
                </a:ext>
              </a:extLst>
            </p:cNvPr>
            <p:cNvSpPr txBox="1"/>
            <p:nvPr/>
          </p:nvSpPr>
          <p:spPr>
            <a:xfrm>
              <a:off x="1310848" y="3083299"/>
              <a:ext cx="2053767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/>
                <a:t>Mode-1 amplitude, uncorrected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5F3AB91-B974-464F-8D38-E2FC92F4302E}"/>
                </a:ext>
              </a:extLst>
            </p:cNvPr>
            <p:cNvSpPr/>
            <p:nvPr/>
          </p:nvSpPr>
          <p:spPr bwMode="auto">
            <a:xfrm>
              <a:off x="2826668" y="2179613"/>
              <a:ext cx="54708" cy="5470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2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BA9988F-6B1C-E843-AD9C-8F69712D3186}"/>
              </a:ext>
            </a:extLst>
          </p:cNvPr>
          <p:cNvSpPr txBox="1"/>
          <p:nvPr/>
        </p:nvSpPr>
        <p:spPr>
          <a:xfrm>
            <a:off x="0" y="1"/>
            <a:ext cx="734496" cy="2192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25" dirty="0"/>
              <a:t>Method: </a:t>
            </a:r>
            <a:r>
              <a:rPr lang="el-GR" sz="825" i="1" dirty="0"/>
              <a:t>ρ</a:t>
            </a:r>
            <a:r>
              <a:rPr lang="en-US" sz="825" i="1" dirty="0"/>
              <a:t>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CAFF35-87DC-6D47-8FED-A085A86FABCD}"/>
              </a:ext>
            </a:extLst>
          </p:cNvPr>
          <p:cNvSpPr/>
          <p:nvPr/>
        </p:nvSpPr>
        <p:spPr>
          <a:xfrm>
            <a:off x="5453956" y="3950891"/>
            <a:ext cx="287529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The mean hotspot velocity accounts for ~30% of FNAD mode-1 amplitude.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40DD4197-D60F-3840-9E99-61F64CAD0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047" y="165102"/>
            <a:ext cx="6961908" cy="754380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Using the mean hotspot velocity, we can correct FNAD data to infer areal-density variation (</a:t>
            </a:r>
            <a:r>
              <a:rPr lang="el-GR" sz="2000" i="1" dirty="0"/>
              <a:t>ρ</a:t>
            </a:r>
            <a:r>
              <a:rPr lang="en-US" sz="2000" i="1" dirty="0"/>
              <a:t>R</a:t>
            </a:r>
            <a:r>
              <a:rPr lang="en-US" sz="2000" dirty="0"/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00517" y="4843478"/>
            <a:ext cx="4761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*see H.G. Rinderknecht et al., Rev. Sci. </a:t>
            </a:r>
            <a:r>
              <a:rPr lang="en-US" sz="1200" i="1" dirty="0" err="1"/>
              <a:t>Instrum</a:t>
            </a:r>
            <a:r>
              <a:rPr lang="en-US" sz="1200" i="1" dirty="0"/>
              <a:t>. </a:t>
            </a:r>
            <a:r>
              <a:rPr lang="en-US" sz="1200" b="1" i="1" dirty="0"/>
              <a:t>89</a:t>
            </a:r>
            <a:r>
              <a:rPr lang="en-US" sz="1200" i="1" dirty="0"/>
              <a:t>, 10I125 (2018).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3371647"/>
              </p:ext>
            </p:extLst>
          </p:nvPr>
        </p:nvGraphicFramePr>
        <p:xfrm>
          <a:off x="6546850" y="38703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5" name="Equation" r:id="rId5" imgW="114120" imgH="177480" progId="Equation.DSMT4">
                  <p:embed/>
                </p:oleObj>
              </mc:Choice>
              <mc:Fallback>
                <p:oleObj name="Equation" r:id="rId5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46850" y="38703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384709" y="1030611"/>
            <a:ext cx="4562078" cy="3554251"/>
            <a:chOff x="222493" y="1030611"/>
            <a:chExt cx="4562078" cy="3554251"/>
          </a:xfrm>
        </p:grpSpPr>
        <p:grpSp>
          <p:nvGrpSpPr>
            <p:cNvPr id="10" name="Group 9"/>
            <p:cNvGrpSpPr/>
            <p:nvPr/>
          </p:nvGrpSpPr>
          <p:grpSpPr>
            <a:xfrm>
              <a:off x="222493" y="1030611"/>
              <a:ext cx="3037973" cy="1584466"/>
              <a:chOff x="848226" y="3187942"/>
              <a:chExt cx="3037973" cy="1584466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458D8EC-F158-2B45-848F-F1BB67AAD4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16" t="7205" r="7346" b="52287"/>
              <a:stretch/>
            </p:blipFill>
            <p:spPr>
              <a:xfrm>
                <a:off x="848226" y="3347077"/>
                <a:ext cx="3037973" cy="1425331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26AFF8B4-9849-FD43-B0BC-4845011CF6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50304" y="3187942"/>
                <a:ext cx="425407" cy="425407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4561398" y="2687223"/>
              <a:ext cx="223173" cy="3143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*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A73FE45-FC94-534A-A726-5743914B26B0}"/>
                </a:ext>
              </a:extLst>
            </p:cNvPr>
            <p:cNvCxnSpPr/>
            <p:nvPr/>
          </p:nvCxnSpPr>
          <p:spPr>
            <a:xfrm>
              <a:off x="1652496" y="2669939"/>
              <a:ext cx="0" cy="413360"/>
            </a:xfrm>
            <a:prstGeom prst="straightConnector1">
              <a:avLst/>
            </a:prstGeom>
            <a:ln w="28575" cmpd="sng">
              <a:solidFill>
                <a:srgbClr val="57CBF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8139EE9-45C2-5D4F-9D02-3CA785260FD9}"/>
                </a:ext>
              </a:extLst>
            </p:cNvPr>
            <p:cNvSpPr txBox="1"/>
            <p:nvPr/>
          </p:nvSpPr>
          <p:spPr>
            <a:xfrm>
              <a:off x="231327" y="2624761"/>
              <a:ext cx="14249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rgbClr val="01B0F0"/>
                  </a:solidFill>
                </a:rPr>
                <a:t>Corrected:</a:t>
              </a:r>
            </a:p>
            <a:p>
              <a:pPr algn="r"/>
              <a:r>
                <a:rPr lang="en-US" sz="1200" dirty="0">
                  <a:solidFill>
                    <a:srgbClr val="01B0F0"/>
                  </a:solidFill>
                </a:rPr>
                <a:t>V = 119 km/s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489D039-8AD8-BA4D-9E48-2C32DDC6BE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2" t="54611" r="15762" b="4850"/>
            <a:stretch/>
          </p:blipFill>
          <p:spPr>
            <a:xfrm>
              <a:off x="223547" y="3155788"/>
              <a:ext cx="2742237" cy="1429074"/>
            </a:xfrm>
            <a:prstGeom prst="rect">
              <a:avLst/>
            </a:prstGeom>
          </p:spPr>
        </p:pic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8391781"/>
              </p:ext>
            </p:extLst>
          </p:nvPr>
        </p:nvGraphicFramePr>
        <p:xfrm>
          <a:off x="2473325" y="2782888"/>
          <a:ext cx="2371725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6" name="Equation" r:id="rId9" imgW="1930320" imgH="457200" progId="Equation.DSMT4">
                  <p:embed/>
                </p:oleObj>
              </mc:Choice>
              <mc:Fallback>
                <p:oleObj name="Equation" r:id="rId9" imgW="193032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473325" y="2782888"/>
                        <a:ext cx="2371725" cy="5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185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99"/>
    </mc:Choice>
    <mc:Fallback xmlns="">
      <p:transition spd="slow" advTm="44699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745105" y="1192412"/>
            <a:ext cx="3402507" cy="3478667"/>
            <a:chOff x="2865425" y="1192412"/>
            <a:chExt cx="3402507" cy="347866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7804" y="1249210"/>
              <a:ext cx="3310128" cy="3128881"/>
            </a:xfrm>
            <a:prstGeom prst="rect">
              <a:avLst/>
            </a:prstGeom>
          </p:spPr>
        </p:pic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9957FCC-23E2-3743-B52A-061E84AA80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29000" y="1471764"/>
              <a:ext cx="2466047" cy="2528736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EE2B74F-45CC-3E4A-85D1-1C6F22C230FA}"/>
                </a:ext>
              </a:extLst>
            </p:cNvPr>
            <p:cNvSpPr txBox="1"/>
            <p:nvPr/>
          </p:nvSpPr>
          <p:spPr>
            <a:xfrm>
              <a:off x="4020979" y="4209414"/>
              <a:ext cx="118449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Velocity (km/s)</a:t>
              </a:r>
            </a:p>
            <a:p>
              <a:pPr algn="ctr"/>
              <a:endParaRPr lang="en-US" sz="12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25B8E0D-6BD0-4C4C-B848-F7482FCCB3AE}"/>
                </a:ext>
              </a:extLst>
            </p:cNvPr>
            <p:cNvSpPr txBox="1"/>
            <p:nvPr/>
          </p:nvSpPr>
          <p:spPr>
            <a:xfrm>
              <a:off x="3530525" y="1192412"/>
              <a:ext cx="227556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FNAD amplitude vs velocity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642DE5-F500-9545-817B-4F2328A8659C}"/>
                </a:ext>
              </a:extLst>
            </p:cNvPr>
            <p:cNvSpPr txBox="1"/>
            <p:nvPr/>
          </p:nvSpPr>
          <p:spPr>
            <a:xfrm rot="16200000">
              <a:off x="1935362" y="2681808"/>
              <a:ext cx="213712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Mode-1 amplitude, corrected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09EB02AB-A72A-154E-B8C6-2081F978E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873" y="165102"/>
            <a:ext cx="8262255" cy="754380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In cryogenic implosions, the corrected FNAD mode-1 amplitude </a:t>
            </a:r>
            <a:br>
              <a:rPr lang="en-US" sz="2000" dirty="0"/>
            </a:br>
            <a:r>
              <a:rPr lang="en-US" sz="2000" dirty="0"/>
              <a:t>(∝  </a:t>
            </a:r>
            <a:r>
              <a:rPr lang="el-GR" sz="2000" i="1" dirty="0"/>
              <a:t>ρ</a:t>
            </a:r>
            <a:r>
              <a:rPr lang="en-US" sz="2000" i="1" dirty="0"/>
              <a:t>R</a:t>
            </a:r>
            <a:r>
              <a:rPr lang="en-US" sz="2000" dirty="0"/>
              <a:t> asymmetry) increases linearly with hotspot velocity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B185E7-1D35-034E-BAA1-1D708A2EA37A}"/>
              </a:ext>
            </a:extLst>
          </p:cNvPr>
          <p:cNvSpPr txBox="1"/>
          <p:nvPr/>
        </p:nvSpPr>
        <p:spPr>
          <a:xfrm>
            <a:off x="0" y="1"/>
            <a:ext cx="829073" cy="2192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25" dirty="0"/>
              <a:t>Result #2: </a:t>
            </a:r>
            <a:r>
              <a:rPr lang="el-GR" sz="825" i="1" dirty="0"/>
              <a:t>ρ</a:t>
            </a:r>
            <a:r>
              <a:rPr lang="en-US" sz="825" i="1" dirty="0"/>
              <a:t>R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413611"/>
              </p:ext>
            </p:extLst>
          </p:nvPr>
        </p:nvGraphicFramePr>
        <p:xfrm>
          <a:off x="2185941" y="2417427"/>
          <a:ext cx="449192" cy="643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6" name="Equation" r:id="rId4" imgW="291960" imgH="419040" progId="Equation.DSMT4">
                  <p:embed/>
                </p:oleObj>
              </mc:Choice>
              <mc:Fallback>
                <p:oleObj name="Equation" r:id="rId4" imgW="291960" imgH="4190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85941" y="2417427"/>
                        <a:ext cx="449192" cy="643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5818878"/>
              </p:ext>
            </p:extLst>
          </p:nvPr>
        </p:nvGraphicFramePr>
        <p:xfrm>
          <a:off x="5973706" y="1275576"/>
          <a:ext cx="1855841" cy="607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7" name="Equation" r:id="rId6" imgW="1396800" imgH="457200" progId="Equation.DSMT4">
                  <p:embed/>
                </p:oleObj>
              </mc:Choice>
              <mc:Fallback>
                <p:oleObj name="Equation" r:id="rId6" imgW="13968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73706" y="1275576"/>
                        <a:ext cx="1855841" cy="6073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711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22"/>
    </mc:Choice>
    <mc:Fallback xmlns="">
      <p:transition spd="slow" advTm="3692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4A7AC-B2A2-0C41-8272-DD1086BA3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907" y="165102"/>
            <a:ext cx="6930188" cy="754380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The residual FNAD mode-1 is in the same direction as the hotspot velocity on most shots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98B430-3BF1-014C-9556-4D89E1ABF600}"/>
              </a:ext>
            </a:extLst>
          </p:cNvPr>
          <p:cNvSpPr txBox="1"/>
          <p:nvPr/>
        </p:nvSpPr>
        <p:spPr>
          <a:xfrm>
            <a:off x="0" y="1"/>
            <a:ext cx="1093569" cy="2192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25" dirty="0"/>
              <a:t>Result #3: direction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7A1D538-52A9-494D-9FF5-E4FDC1F855DB}"/>
              </a:ext>
            </a:extLst>
          </p:cNvPr>
          <p:cNvSpPr txBox="1"/>
          <p:nvPr/>
        </p:nvSpPr>
        <p:spPr>
          <a:xfrm>
            <a:off x="46295" y="1035528"/>
            <a:ext cx="705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Bigfoot </a:t>
            </a:r>
          </a:p>
          <a:p>
            <a:r>
              <a:rPr lang="en-US" sz="1200" dirty="0">
                <a:solidFill>
                  <a:srgbClr val="0000FF"/>
                </a:solidFill>
              </a:rPr>
              <a:t>series: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92DBCAA-42E4-9A4F-8105-24D8C23ED36F}"/>
              </a:ext>
            </a:extLst>
          </p:cNvPr>
          <p:cNvGrpSpPr/>
          <p:nvPr/>
        </p:nvGrpSpPr>
        <p:grpSpPr>
          <a:xfrm>
            <a:off x="970135" y="988744"/>
            <a:ext cx="2715768" cy="1357884"/>
            <a:chOff x="934833" y="1327861"/>
            <a:chExt cx="3621024" cy="181051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8B52BEA-C192-1E42-A61B-D66529D93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" t="50016" r="-64" b="-32"/>
            <a:stretch/>
          </p:blipFill>
          <p:spPr>
            <a:xfrm>
              <a:off x="934833" y="1327861"/>
              <a:ext cx="3621024" cy="181051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3F7D56C-C356-8D43-AD0D-FBB83C0DEF79}"/>
                </a:ext>
              </a:extLst>
            </p:cNvPr>
            <p:cNvSpPr txBox="1"/>
            <p:nvPr/>
          </p:nvSpPr>
          <p:spPr>
            <a:xfrm>
              <a:off x="1364748" y="1507998"/>
              <a:ext cx="6694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50" dirty="0"/>
                <a:t>160207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1830EA7-2DB9-5B4F-AEC9-ED43FDE531CB}"/>
                </a:ext>
              </a:extLst>
            </p:cNvPr>
            <p:cNvSpPr txBox="1"/>
            <p:nvPr/>
          </p:nvSpPr>
          <p:spPr>
            <a:xfrm>
              <a:off x="1371600" y="2492830"/>
              <a:ext cx="870324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119 km/s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3632465-9FFF-E64D-95EE-C77725D2387B}"/>
              </a:ext>
            </a:extLst>
          </p:cNvPr>
          <p:cNvGrpSpPr/>
          <p:nvPr/>
        </p:nvGrpSpPr>
        <p:grpSpPr>
          <a:xfrm>
            <a:off x="979874" y="2198653"/>
            <a:ext cx="2708910" cy="1354455"/>
            <a:chOff x="947818" y="2941073"/>
            <a:chExt cx="3611880" cy="180594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4A43C78-93F0-E346-890C-8B1F907DB9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" t="50000" r="-44"/>
            <a:stretch/>
          </p:blipFill>
          <p:spPr>
            <a:xfrm>
              <a:off x="947818" y="2941073"/>
              <a:ext cx="3611880" cy="180594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519B22-A955-C843-BFA5-B53747D47C5C}"/>
                </a:ext>
              </a:extLst>
            </p:cNvPr>
            <p:cNvSpPr txBox="1"/>
            <p:nvPr/>
          </p:nvSpPr>
          <p:spPr>
            <a:xfrm>
              <a:off x="1364749" y="3128380"/>
              <a:ext cx="6694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50" dirty="0"/>
                <a:t>161030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561EACD-8D47-9A4F-BFE0-EDB27A45AE2F}"/>
                </a:ext>
              </a:extLst>
            </p:cNvPr>
            <p:cNvSpPr txBox="1"/>
            <p:nvPr/>
          </p:nvSpPr>
          <p:spPr>
            <a:xfrm>
              <a:off x="1371601" y="4103916"/>
              <a:ext cx="78483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73 km/s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77034" y="3404413"/>
            <a:ext cx="2715768" cy="1357884"/>
            <a:chOff x="977034" y="3404413"/>
            <a:chExt cx="2715768" cy="1357884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8EB6C0E-4ED7-A04F-B320-4758664CF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" t="50000" r="-44"/>
            <a:stretch/>
          </p:blipFill>
          <p:spPr>
            <a:xfrm>
              <a:off x="977034" y="3404413"/>
              <a:ext cx="2715768" cy="135788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08FB24D-AB5C-724C-9CC9-F77747E37B2F}"/>
                </a:ext>
              </a:extLst>
            </p:cNvPr>
            <p:cNvSpPr txBox="1"/>
            <p:nvPr/>
          </p:nvSpPr>
          <p:spPr>
            <a:xfrm>
              <a:off x="1292570" y="3545310"/>
              <a:ext cx="502061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50" dirty="0"/>
                <a:t>170109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1C99FD9-56B8-6148-AE4C-B18E00657221}"/>
                </a:ext>
              </a:extLst>
            </p:cNvPr>
            <p:cNvSpPr txBox="1"/>
            <p:nvPr/>
          </p:nvSpPr>
          <p:spPr>
            <a:xfrm>
              <a:off x="1305875" y="4270935"/>
              <a:ext cx="5886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77 km/s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F3F83CA-B360-5D46-84BF-C309D8040BB7}"/>
              </a:ext>
            </a:extLst>
          </p:cNvPr>
          <p:cNvGrpSpPr/>
          <p:nvPr/>
        </p:nvGrpSpPr>
        <p:grpSpPr>
          <a:xfrm>
            <a:off x="3642153" y="988744"/>
            <a:ext cx="2715768" cy="1357884"/>
            <a:chOff x="4310520" y="1327861"/>
            <a:chExt cx="3621024" cy="1810512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CB2E900-EDBB-4C4A-B6EA-883D99D396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" t="50000" r="-44"/>
            <a:stretch/>
          </p:blipFill>
          <p:spPr>
            <a:xfrm>
              <a:off x="4310520" y="1327861"/>
              <a:ext cx="3621024" cy="181051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1D040D9-CD4E-C145-ADE0-F559AB3FCBA8}"/>
                </a:ext>
              </a:extLst>
            </p:cNvPr>
            <p:cNvSpPr txBox="1"/>
            <p:nvPr/>
          </p:nvSpPr>
          <p:spPr>
            <a:xfrm>
              <a:off x="4736123" y="1486817"/>
              <a:ext cx="6694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50" dirty="0"/>
                <a:t>170524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4E6AB9C-4231-6248-ADAB-4A86EC44741B}"/>
                </a:ext>
              </a:extLst>
            </p:cNvPr>
            <p:cNvSpPr txBox="1"/>
            <p:nvPr/>
          </p:nvSpPr>
          <p:spPr>
            <a:xfrm>
              <a:off x="4726019" y="2492830"/>
              <a:ext cx="78483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64 km/s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676A3EA-4A19-3041-B184-0AD85971EA7F}"/>
              </a:ext>
            </a:extLst>
          </p:cNvPr>
          <p:cNvGrpSpPr/>
          <p:nvPr/>
        </p:nvGrpSpPr>
        <p:grpSpPr>
          <a:xfrm>
            <a:off x="3639314" y="2200072"/>
            <a:ext cx="2715768" cy="1357884"/>
            <a:chOff x="4306734" y="2942965"/>
            <a:chExt cx="3621024" cy="1810512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0DDDE210-CB3C-964E-8318-9BC6BDFC24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" t="50000" r="-44"/>
            <a:stretch/>
          </p:blipFill>
          <p:spPr>
            <a:xfrm>
              <a:off x="4306734" y="2942965"/>
              <a:ext cx="3621024" cy="181051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9C8F2FE-041B-3F4C-8E1A-AA6ACC232347}"/>
                </a:ext>
              </a:extLst>
            </p:cNvPr>
            <p:cNvSpPr txBox="1"/>
            <p:nvPr/>
          </p:nvSpPr>
          <p:spPr>
            <a:xfrm>
              <a:off x="4736123" y="3100917"/>
              <a:ext cx="6694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50" dirty="0"/>
                <a:t>171015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87F1B4A-DDC1-E44E-9929-67A9420D9F2B}"/>
                </a:ext>
              </a:extLst>
            </p:cNvPr>
            <p:cNvSpPr txBox="1"/>
            <p:nvPr/>
          </p:nvSpPr>
          <p:spPr>
            <a:xfrm>
              <a:off x="4726018" y="4103916"/>
              <a:ext cx="78483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49 km/s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639314" y="3404413"/>
            <a:ext cx="2715768" cy="1357884"/>
            <a:chOff x="3639314" y="3404413"/>
            <a:chExt cx="2715768" cy="1357884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B58657DE-B877-9247-ACA3-2D70B7CB27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" t="50000" r="-44"/>
            <a:stretch/>
          </p:blipFill>
          <p:spPr>
            <a:xfrm>
              <a:off x="3639314" y="3404413"/>
              <a:ext cx="2715768" cy="135788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DE285E8-E81B-7147-88D0-64397D229120}"/>
                </a:ext>
              </a:extLst>
            </p:cNvPr>
            <p:cNvSpPr txBox="1"/>
            <p:nvPr/>
          </p:nvSpPr>
          <p:spPr>
            <a:xfrm>
              <a:off x="3961356" y="3529110"/>
              <a:ext cx="502061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50" dirty="0"/>
                <a:t>171029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AF34F083-1792-ED4C-97ED-BFFCCC345202}"/>
                </a:ext>
              </a:extLst>
            </p:cNvPr>
            <p:cNvSpPr txBox="1"/>
            <p:nvPr/>
          </p:nvSpPr>
          <p:spPr>
            <a:xfrm>
              <a:off x="3961942" y="4270935"/>
              <a:ext cx="5886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67 km/s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79A9772-A5F2-AA44-BA75-05A44F9B57E3}"/>
              </a:ext>
            </a:extLst>
          </p:cNvPr>
          <p:cNvGrpSpPr/>
          <p:nvPr/>
        </p:nvGrpSpPr>
        <p:grpSpPr>
          <a:xfrm>
            <a:off x="6458905" y="988744"/>
            <a:ext cx="2715768" cy="1357884"/>
            <a:chOff x="7624535" y="1327861"/>
            <a:chExt cx="3621024" cy="1810512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E999624B-C2B8-2C41-8E3C-C58DBEE3D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" t="50000" r="-44"/>
            <a:stretch/>
          </p:blipFill>
          <p:spPr>
            <a:xfrm>
              <a:off x="7624535" y="1327861"/>
              <a:ext cx="3621024" cy="181051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47D3B40-14A5-694E-9559-9D44B89B9C6A}"/>
                </a:ext>
              </a:extLst>
            </p:cNvPr>
            <p:cNvSpPr txBox="1"/>
            <p:nvPr/>
          </p:nvSpPr>
          <p:spPr>
            <a:xfrm>
              <a:off x="8017274" y="1461866"/>
              <a:ext cx="6694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50" dirty="0"/>
                <a:t>171119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03C1993-2400-FE4C-B715-93F7965EDD4D}"/>
                </a:ext>
              </a:extLst>
            </p:cNvPr>
            <p:cNvSpPr txBox="1"/>
            <p:nvPr/>
          </p:nvSpPr>
          <p:spPr>
            <a:xfrm>
              <a:off x="8067198" y="2492830"/>
              <a:ext cx="78483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53 km/s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494E082F-C8B4-1A4E-B132-89232B51A81E}"/>
              </a:ext>
            </a:extLst>
          </p:cNvPr>
          <p:cNvGrpSpPr/>
          <p:nvPr/>
        </p:nvGrpSpPr>
        <p:grpSpPr>
          <a:xfrm>
            <a:off x="6460713" y="2200072"/>
            <a:ext cx="2715768" cy="1357884"/>
            <a:chOff x="7626945" y="4548753"/>
            <a:chExt cx="3621024" cy="1810512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66DC67EF-4E3F-274A-9EE0-89F42077FF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" t="50000" r="-44"/>
            <a:stretch/>
          </p:blipFill>
          <p:spPr>
            <a:xfrm>
              <a:off x="7626945" y="4548753"/>
              <a:ext cx="3621024" cy="181051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EFF958B-B2E9-A646-A0CB-9419A9BCA504}"/>
                </a:ext>
              </a:extLst>
            </p:cNvPr>
            <p:cNvSpPr txBox="1"/>
            <p:nvPr/>
          </p:nvSpPr>
          <p:spPr>
            <a:xfrm>
              <a:off x="8017272" y="4736556"/>
              <a:ext cx="6694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50" dirty="0"/>
                <a:t>180226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0BA5CDA1-EB1A-094F-8A34-70049D607A4E}"/>
                </a:ext>
              </a:extLst>
            </p:cNvPr>
            <p:cNvSpPr txBox="1"/>
            <p:nvPr/>
          </p:nvSpPr>
          <p:spPr>
            <a:xfrm>
              <a:off x="8078084" y="5704116"/>
              <a:ext cx="78483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91 km/s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458906" y="3404413"/>
            <a:ext cx="2715768" cy="1357884"/>
            <a:chOff x="6458906" y="3404413"/>
            <a:chExt cx="2715768" cy="1357884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4B1661B5-66AA-A643-B9B5-C9236B1565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" t="50000" r="-44"/>
            <a:stretch/>
          </p:blipFill>
          <p:spPr>
            <a:xfrm>
              <a:off x="6458906" y="3404413"/>
              <a:ext cx="2715768" cy="1357884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34604FAF-B7A1-6944-A1E2-44258F7B3736}"/>
                </a:ext>
              </a:extLst>
            </p:cNvPr>
            <p:cNvSpPr txBox="1"/>
            <p:nvPr/>
          </p:nvSpPr>
          <p:spPr>
            <a:xfrm>
              <a:off x="6760959" y="3530789"/>
              <a:ext cx="502061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50" dirty="0"/>
                <a:t>180311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428F46B-0FD0-1946-916C-CD6B15342C40}"/>
                </a:ext>
              </a:extLst>
            </p:cNvPr>
            <p:cNvSpPr txBox="1"/>
            <p:nvPr/>
          </p:nvSpPr>
          <p:spPr>
            <a:xfrm>
              <a:off x="6806568" y="4270935"/>
              <a:ext cx="5886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72 km/s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72AFF66-D23A-F042-B605-366F26EF215F}"/>
              </a:ext>
            </a:extLst>
          </p:cNvPr>
          <p:cNvGrpSpPr/>
          <p:nvPr/>
        </p:nvGrpSpPr>
        <p:grpSpPr>
          <a:xfrm>
            <a:off x="2082039" y="5368692"/>
            <a:ext cx="2715768" cy="1357884"/>
            <a:chOff x="7626945" y="2939330"/>
            <a:chExt cx="3621024" cy="181051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1A54978-F082-7E42-9A7C-EA23A9D3CF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" t="50000" r="-44"/>
            <a:stretch/>
          </p:blipFill>
          <p:spPr>
            <a:xfrm>
              <a:off x="7626945" y="2939330"/>
              <a:ext cx="3621024" cy="1810512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DDC9A3E-083B-DB4F-AFDC-334585D47C0F}"/>
                </a:ext>
              </a:extLst>
            </p:cNvPr>
            <p:cNvSpPr txBox="1"/>
            <p:nvPr/>
          </p:nvSpPr>
          <p:spPr>
            <a:xfrm>
              <a:off x="8017274" y="3148161"/>
              <a:ext cx="6694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50" dirty="0"/>
                <a:t>180128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CB07300-CA0F-CA40-80ED-0636BB4F9E30}"/>
                </a:ext>
              </a:extLst>
            </p:cNvPr>
            <p:cNvSpPr txBox="1"/>
            <p:nvPr/>
          </p:nvSpPr>
          <p:spPr>
            <a:xfrm>
              <a:off x="8067198" y="4103917"/>
              <a:ext cx="947268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28 km/sec</a:t>
              </a:r>
            </a:p>
          </p:txBody>
        </p:sp>
      </p:grpSp>
      <p:graphicFrame>
        <p:nvGraphicFramePr>
          <p:cNvPr id="54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4746455"/>
              </p:ext>
            </p:extLst>
          </p:nvPr>
        </p:nvGraphicFramePr>
        <p:xfrm>
          <a:off x="149354" y="1556098"/>
          <a:ext cx="449192" cy="643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2" name="Equation" r:id="rId13" imgW="291960" imgH="419040" progId="Equation.DSMT4">
                  <p:embed/>
                </p:oleObj>
              </mc:Choice>
              <mc:Fallback>
                <p:oleObj name="Equation" r:id="rId13" imgW="291960" imgH="41904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49354" y="1556098"/>
                        <a:ext cx="449192" cy="643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Rectangle 55"/>
          <p:cNvSpPr/>
          <p:nvPr/>
        </p:nvSpPr>
        <p:spPr>
          <a:xfrm>
            <a:off x="1489903" y="1027992"/>
            <a:ext cx="1539910" cy="883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489903" y="2236190"/>
            <a:ext cx="1539910" cy="883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489903" y="3443303"/>
            <a:ext cx="1539910" cy="883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4158320" y="1029250"/>
            <a:ext cx="1539910" cy="883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4158320" y="2237448"/>
            <a:ext cx="1539910" cy="883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4158320" y="3444561"/>
            <a:ext cx="1539910" cy="883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6982167" y="1038451"/>
            <a:ext cx="1539910" cy="822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6982167" y="2241625"/>
            <a:ext cx="1539910" cy="883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6982167" y="3446226"/>
            <a:ext cx="1539910" cy="883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4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17"/>
    </mc:Choice>
    <mc:Fallback xmlns="">
      <p:transition spd="slow" advTm="4711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8" t="6024" r="6491" b="5438"/>
          <a:stretch/>
        </p:blipFill>
        <p:spPr>
          <a:xfrm>
            <a:off x="3052868" y="1190085"/>
            <a:ext cx="2889504" cy="27614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8" t="6023" r="6491" b="5437"/>
          <a:stretch/>
        </p:blipFill>
        <p:spPr>
          <a:xfrm>
            <a:off x="3052868" y="1190085"/>
            <a:ext cx="2889504" cy="27614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291BC0B-2B97-584B-A0CE-F101F40B408E}"/>
              </a:ext>
            </a:extLst>
          </p:cNvPr>
          <p:cNvSpPr txBox="1"/>
          <p:nvPr/>
        </p:nvSpPr>
        <p:spPr>
          <a:xfrm>
            <a:off x="0" y="1"/>
            <a:ext cx="1093569" cy="2192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25" dirty="0"/>
              <a:t>Result #3: direction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138287-C443-6445-B2F1-BFA69E980BFB}"/>
              </a:ext>
            </a:extLst>
          </p:cNvPr>
          <p:cNvSpPr txBox="1"/>
          <p:nvPr/>
        </p:nvSpPr>
        <p:spPr>
          <a:xfrm>
            <a:off x="7668208" y="4159149"/>
            <a:ext cx="1563890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80060"/>
            <a:r>
              <a:rPr lang="en-US" sz="1350" i="1" dirty="0">
                <a:solidFill>
                  <a:srgbClr val="FF0000"/>
                </a:solidFill>
              </a:rPr>
              <a:t>HDC:	15/20 shots</a:t>
            </a:r>
          </a:p>
          <a:p>
            <a:pPr defTabSz="480060"/>
            <a:r>
              <a:rPr lang="en-US" sz="1350" i="1" dirty="0">
                <a:solidFill>
                  <a:srgbClr val="0000FF"/>
                </a:solidFill>
              </a:rPr>
              <a:t>BF:	9/10 shots</a:t>
            </a:r>
          </a:p>
          <a:p>
            <a:pPr defTabSz="480060"/>
            <a:r>
              <a:rPr lang="en-US" sz="1350" i="1" dirty="0"/>
              <a:t>CH:	4/15 shots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19B2A2-3117-FF4E-840F-2C4F21A3499E}"/>
              </a:ext>
            </a:extLst>
          </p:cNvPr>
          <p:cNvSpPr txBox="1"/>
          <p:nvPr/>
        </p:nvSpPr>
        <p:spPr>
          <a:xfrm>
            <a:off x="45293" y="4515928"/>
            <a:ext cx="42482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Showing analyzed shots, FY16—18 with V &gt; 40 km/s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06422" y="165102"/>
            <a:ext cx="8543036" cy="754380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The residual FNAD mode-1 is in the same direction as the </a:t>
            </a:r>
            <a:br>
              <a:rPr lang="en-US" sz="2000" dirty="0"/>
            </a:br>
            <a:r>
              <a:rPr lang="en-US" sz="2000" dirty="0"/>
              <a:t>hotspot velocity: mean velocity and low </a:t>
            </a:r>
            <a:r>
              <a:rPr lang="el-GR" sz="2000" i="1" dirty="0"/>
              <a:t>ρ</a:t>
            </a:r>
            <a:r>
              <a:rPr lang="en-US" sz="2000" i="1" dirty="0"/>
              <a:t>R</a:t>
            </a:r>
            <a:r>
              <a:rPr lang="en-US" sz="2000" dirty="0"/>
              <a:t> are toward </a:t>
            </a:r>
            <a:r>
              <a:rPr lang="en-US" sz="2000" i="1" dirty="0" err="1"/>
              <a:t>ɸ</a:t>
            </a:r>
            <a:r>
              <a:rPr lang="en-US" sz="2000" dirty="0"/>
              <a:t> = 90˚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747410" y="1100887"/>
            <a:ext cx="2723085" cy="3138964"/>
            <a:chOff x="2576826" y="1185111"/>
            <a:chExt cx="2723085" cy="3138964"/>
          </a:xfrm>
        </p:grpSpPr>
        <p:grpSp>
          <p:nvGrpSpPr>
            <p:cNvPr id="2" name="Group 1"/>
            <p:cNvGrpSpPr/>
            <p:nvPr/>
          </p:nvGrpSpPr>
          <p:grpSpPr>
            <a:xfrm>
              <a:off x="2576826" y="1721511"/>
              <a:ext cx="2677213" cy="2602564"/>
              <a:chOff x="4505046" y="1721511"/>
              <a:chExt cx="2677213" cy="2602564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3B31B0D-24CF-F247-908D-C97B2A003EB4}"/>
                  </a:ext>
                </a:extLst>
              </p:cNvPr>
              <p:cNvSpPr txBox="1"/>
              <p:nvPr/>
            </p:nvSpPr>
            <p:spPr>
              <a:xfrm>
                <a:off x="5469867" y="4023993"/>
                <a:ext cx="1712392" cy="3000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350" dirty="0"/>
                  <a:t>Velocity </a:t>
                </a:r>
                <a:r>
                  <a:rPr lang="en-US" sz="1350" i="1" dirty="0"/>
                  <a:t>ɸ</a:t>
                </a:r>
                <a:r>
                  <a:rPr lang="en-US" sz="1350" dirty="0"/>
                  <a:t> (degrees)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2B65A75-F415-6B4F-BFBE-FABD45C249C0}"/>
                  </a:ext>
                </a:extLst>
              </p:cNvPr>
              <p:cNvSpPr txBox="1"/>
              <p:nvPr/>
            </p:nvSpPr>
            <p:spPr>
              <a:xfrm rot="16200000">
                <a:off x="3803732" y="2422825"/>
                <a:ext cx="1702709" cy="3000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350" dirty="0"/>
                  <a:t>Mode-1 </a:t>
                </a:r>
                <a:r>
                  <a:rPr lang="en-US" sz="1350" i="1" dirty="0"/>
                  <a:t>ɸ</a:t>
                </a:r>
                <a:r>
                  <a:rPr lang="en-US" sz="1350" dirty="0"/>
                  <a:t> (degrees)</a:t>
                </a:r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3320716" y="1185111"/>
              <a:ext cx="1979195" cy="120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2577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99"/>
    </mc:Choice>
    <mc:Fallback xmlns="">
      <p:transition spd="slow" advTm="22699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309FA8D-FAF1-4C44-9771-92030C1BA54B}"/>
              </a:ext>
            </a:extLst>
          </p:cNvPr>
          <p:cNvCxnSpPr>
            <a:cxnSpLocks/>
          </p:cNvCxnSpPr>
          <p:nvPr/>
        </p:nvCxnSpPr>
        <p:spPr>
          <a:xfrm flipH="1">
            <a:off x="2956430" y="2868844"/>
            <a:ext cx="939258" cy="0"/>
          </a:xfrm>
          <a:prstGeom prst="straightConnector1">
            <a:avLst/>
          </a:prstGeom>
          <a:ln w="254000" cmpd="sng"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14A5CB7-075C-D542-8B1B-FBD881164745}"/>
              </a:ext>
            </a:extLst>
          </p:cNvPr>
          <p:cNvCxnSpPr>
            <a:cxnSpLocks/>
          </p:cNvCxnSpPr>
          <p:nvPr/>
        </p:nvCxnSpPr>
        <p:spPr>
          <a:xfrm rot="5400000" flipH="1">
            <a:off x="1426959" y="4389940"/>
            <a:ext cx="685800" cy="0"/>
          </a:xfrm>
          <a:prstGeom prst="straightConnector1">
            <a:avLst/>
          </a:prstGeom>
          <a:ln w="190500" cmpd="sng"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A05EECA-88D0-BD4C-8D37-55826F34B48A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1426959" y="1329150"/>
            <a:ext cx="685800" cy="0"/>
          </a:xfrm>
          <a:prstGeom prst="straightConnector1">
            <a:avLst/>
          </a:prstGeom>
          <a:ln w="190500" cmpd="sng"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DE41D80-1B53-2343-8734-02917F1F59CE}"/>
              </a:ext>
            </a:extLst>
          </p:cNvPr>
          <p:cNvCxnSpPr>
            <a:cxnSpLocks/>
          </p:cNvCxnSpPr>
          <p:nvPr/>
        </p:nvCxnSpPr>
        <p:spPr>
          <a:xfrm>
            <a:off x="51306" y="2868844"/>
            <a:ext cx="537454" cy="0"/>
          </a:xfrm>
          <a:prstGeom prst="straightConnector1">
            <a:avLst/>
          </a:prstGeom>
          <a:ln w="127000" cmpd="sng"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9B807DA-2692-CF43-8A56-5F026873B20D}"/>
              </a:ext>
            </a:extLst>
          </p:cNvPr>
          <p:cNvGrpSpPr/>
          <p:nvPr/>
        </p:nvGrpSpPr>
        <p:grpSpPr>
          <a:xfrm>
            <a:off x="476689" y="1575262"/>
            <a:ext cx="2589989" cy="2589989"/>
            <a:chOff x="7869678" y="2100350"/>
            <a:chExt cx="3453318" cy="3453318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37C40C2-A650-7747-B26C-C958C77E6567}"/>
                </a:ext>
              </a:extLst>
            </p:cNvPr>
            <p:cNvSpPr/>
            <p:nvPr/>
          </p:nvSpPr>
          <p:spPr bwMode="auto">
            <a:xfrm>
              <a:off x="7869678" y="2100350"/>
              <a:ext cx="3453318" cy="3453318"/>
            </a:xfrm>
            <a:prstGeom prst="ellipse">
              <a:avLst/>
            </a:prstGeom>
            <a:noFill/>
            <a:ln w="25400">
              <a:solidFill>
                <a:schemeClr val="accent4"/>
              </a:solidFill>
              <a:prstDash val="dash"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200" dirty="0">
                <a:solidFill>
                  <a:srgbClr val="000000"/>
                </a:solidFill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21A91D3-E231-354D-8B7C-C639160F0275}"/>
                </a:ext>
              </a:extLst>
            </p:cNvPr>
            <p:cNvGrpSpPr/>
            <p:nvPr/>
          </p:nvGrpSpPr>
          <p:grpSpPr>
            <a:xfrm>
              <a:off x="8586283" y="3048000"/>
              <a:ext cx="1558018" cy="1558018"/>
              <a:chOff x="7348978" y="2100350"/>
              <a:chExt cx="3453318" cy="3453318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B058AF5E-D726-CF47-85DC-92E276317269}"/>
                  </a:ext>
                </a:extLst>
              </p:cNvPr>
              <p:cNvSpPr/>
              <p:nvPr/>
            </p:nvSpPr>
            <p:spPr bwMode="auto">
              <a:xfrm>
                <a:off x="7348978" y="2100350"/>
                <a:ext cx="3453318" cy="3453318"/>
              </a:xfrm>
              <a:prstGeom prst="ellipse">
                <a:avLst/>
              </a:prstGeom>
              <a:solidFill>
                <a:schemeClr val="accent4"/>
              </a:solidFill>
              <a:ln w="76200">
                <a:noFill/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1CCAD2CD-5D69-4A47-8732-A13BEDA1F283}"/>
                  </a:ext>
                </a:extLst>
              </p:cNvPr>
              <p:cNvSpPr/>
              <p:nvPr/>
            </p:nvSpPr>
            <p:spPr bwMode="auto">
              <a:xfrm>
                <a:off x="7570440" y="2708572"/>
                <a:ext cx="2228521" cy="2228521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76200">
                <a:noFill/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200" dirty="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D7BBC86-68AE-8C41-89F5-5BBC6EE18B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69400" y="3825125"/>
              <a:ext cx="426938" cy="0"/>
            </a:xfrm>
            <a:prstGeom prst="straightConnector1">
              <a:avLst/>
            </a:prstGeom>
            <a:ln w="63500" cmpd="sng">
              <a:solidFill>
                <a:srgbClr val="FF0000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CDAA11D-9404-7642-BDB6-143346E13D3C}"/>
                </a:ext>
              </a:extLst>
            </p:cNvPr>
            <p:cNvSpPr txBox="1"/>
            <p:nvPr/>
          </p:nvSpPr>
          <p:spPr>
            <a:xfrm>
              <a:off x="9004300" y="3416300"/>
              <a:ext cx="45140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FF0000"/>
                  </a:solidFill>
                </a:rPr>
                <a:t>V</a:t>
              </a:r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66EF422F-4914-F941-A362-7CDCD48E4214}"/>
              </a:ext>
            </a:extLst>
          </p:cNvPr>
          <p:cNvSpPr txBox="1"/>
          <p:nvPr/>
        </p:nvSpPr>
        <p:spPr>
          <a:xfrm rot="18900000">
            <a:off x="397277" y="2718803"/>
            <a:ext cx="7841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4F80BD"/>
                </a:solidFill>
              </a:rPr>
              <a:t>min </a:t>
            </a:r>
            <a:r>
              <a:rPr lang="el-GR" sz="1350" i="1" dirty="0">
                <a:solidFill>
                  <a:srgbClr val="4F80BD"/>
                </a:solidFill>
              </a:rPr>
              <a:t>ρ</a:t>
            </a:r>
            <a:r>
              <a:rPr lang="en-US" sz="1350" i="1" dirty="0">
                <a:solidFill>
                  <a:srgbClr val="4F80BD"/>
                </a:solidFill>
              </a:rPr>
              <a:t>R</a:t>
            </a:r>
            <a:r>
              <a:rPr lang="en-US" sz="1350" dirty="0">
                <a:solidFill>
                  <a:srgbClr val="4F80BD"/>
                </a:solidFill>
              </a:rPr>
              <a:t> 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E4EC09D0-1312-EE4D-B2DC-1D178013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166" y="53850"/>
            <a:ext cx="8451669" cy="925792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The following picture emerges from the data: low </a:t>
            </a:r>
            <a:r>
              <a:rPr lang="el-GR" sz="2000" i="1" dirty="0"/>
              <a:t>ρ</a:t>
            </a:r>
            <a:r>
              <a:rPr lang="en-US" sz="2000" i="1" dirty="0"/>
              <a:t>R</a:t>
            </a:r>
            <a:r>
              <a:rPr lang="en-US" sz="2000" dirty="0"/>
              <a:t> and velocity</a:t>
            </a:r>
            <a:br>
              <a:rPr lang="en-US" sz="2000" dirty="0"/>
            </a:br>
            <a:r>
              <a:rPr lang="en-US" sz="2000" dirty="0"/>
              <a:t>in one direction can be caused by reduced compression on that side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2D9A41-C813-6047-97CD-4966C78B659A}"/>
              </a:ext>
            </a:extLst>
          </p:cNvPr>
          <p:cNvSpPr txBox="1"/>
          <p:nvPr/>
        </p:nvSpPr>
        <p:spPr>
          <a:xfrm>
            <a:off x="0" y="1"/>
            <a:ext cx="809837" cy="2192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25" dirty="0"/>
              <a:t>Interpretation</a:t>
            </a:r>
          </a:p>
        </p:txBody>
      </p:sp>
    </p:spTree>
    <p:extLst>
      <p:ext uri="{BB962C8B-B14F-4D97-AF65-F5344CB8AC3E}">
        <p14:creationId xmlns:p14="http://schemas.microsoft.com/office/powerpoint/2010/main" val="255680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90"/>
    </mc:Choice>
    <mc:Fallback xmlns="">
      <p:transition spd="slow" advTm="4229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FA4EB579-C1AE-9E46-A76A-1858F7D74C03}"/>
              </a:ext>
            </a:extLst>
          </p:cNvPr>
          <p:cNvGrpSpPr/>
          <p:nvPr/>
        </p:nvGrpSpPr>
        <p:grpSpPr>
          <a:xfrm>
            <a:off x="4261353" y="1685500"/>
            <a:ext cx="2464231" cy="2395971"/>
            <a:chOff x="5893124" y="2111970"/>
            <a:chExt cx="2682983" cy="2608662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12B6932C-DB69-8549-AB38-54D39D6E6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3124" y="2111970"/>
              <a:ext cx="2529613" cy="2608662"/>
            </a:xfrm>
            <a:prstGeom prst="rect">
              <a:avLst/>
            </a:prstGeom>
          </p:spPr>
        </p:pic>
        <p:sp>
          <p:nvSpPr>
            <p:cNvPr id="54" name="Down Arrow 53">
              <a:extLst>
                <a:ext uri="{FF2B5EF4-FFF2-40B4-BE49-F238E27FC236}">
                  <a16:creationId xmlns:a16="http://schemas.microsoft.com/office/drawing/2014/main" id="{C1B55BEE-012C-844F-856F-C2B514E93027}"/>
                </a:ext>
              </a:extLst>
            </p:cNvPr>
            <p:cNvSpPr/>
            <p:nvPr/>
          </p:nvSpPr>
          <p:spPr bwMode="auto">
            <a:xfrm rot="5400000">
              <a:off x="8140672" y="3262864"/>
              <a:ext cx="502428" cy="368442"/>
            </a:xfrm>
            <a:prstGeom prst="downArrow">
              <a:avLst>
                <a:gd name="adj1" fmla="val 50000"/>
                <a:gd name="adj2" fmla="val 69201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2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92E42B78-23E6-7447-B3F2-0B25078D6E0A}"/>
              </a:ext>
            </a:extLst>
          </p:cNvPr>
          <p:cNvSpPr/>
          <p:nvPr/>
        </p:nvSpPr>
        <p:spPr bwMode="auto">
          <a:xfrm rot="16200000">
            <a:off x="3644674" y="2773247"/>
            <a:ext cx="1371878" cy="277067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BFE545-CE33-EE4B-8833-2E9998B743F1}"/>
              </a:ext>
            </a:extLst>
          </p:cNvPr>
          <p:cNvSpPr txBox="1"/>
          <p:nvPr/>
        </p:nvSpPr>
        <p:spPr>
          <a:xfrm>
            <a:off x="0" y="1"/>
            <a:ext cx="809837" cy="2192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25" dirty="0"/>
              <a:t>Interpretation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309FA8D-FAF1-4C44-9771-92030C1BA54B}"/>
              </a:ext>
            </a:extLst>
          </p:cNvPr>
          <p:cNvCxnSpPr>
            <a:cxnSpLocks/>
          </p:cNvCxnSpPr>
          <p:nvPr/>
        </p:nvCxnSpPr>
        <p:spPr>
          <a:xfrm flipH="1">
            <a:off x="2956430" y="2868844"/>
            <a:ext cx="939258" cy="0"/>
          </a:xfrm>
          <a:prstGeom prst="straightConnector1">
            <a:avLst/>
          </a:prstGeom>
          <a:ln w="254000" cmpd="sng"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14A5CB7-075C-D542-8B1B-FBD881164745}"/>
              </a:ext>
            </a:extLst>
          </p:cNvPr>
          <p:cNvCxnSpPr>
            <a:cxnSpLocks/>
          </p:cNvCxnSpPr>
          <p:nvPr/>
        </p:nvCxnSpPr>
        <p:spPr>
          <a:xfrm rot="5400000" flipH="1">
            <a:off x="1426959" y="4389940"/>
            <a:ext cx="685800" cy="0"/>
          </a:xfrm>
          <a:prstGeom prst="straightConnector1">
            <a:avLst/>
          </a:prstGeom>
          <a:ln w="190500" cmpd="sng"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A05EECA-88D0-BD4C-8D37-55826F34B48A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1426959" y="1329150"/>
            <a:ext cx="685800" cy="0"/>
          </a:xfrm>
          <a:prstGeom prst="straightConnector1">
            <a:avLst/>
          </a:prstGeom>
          <a:ln w="190500" cmpd="sng"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DE41D80-1B53-2343-8734-02917F1F59CE}"/>
              </a:ext>
            </a:extLst>
          </p:cNvPr>
          <p:cNvCxnSpPr>
            <a:cxnSpLocks/>
          </p:cNvCxnSpPr>
          <p:nvPr/>
        </p:nvCxnSpPr>
        <p:spPr>
          <a:xfrm>
            <a:off x="51306" y="2868844"/>
            <a:ext cx="537454" cy="0"/>
          </a:xfrm>
          <a:prstGeom prst="straightConnector1">
            <a:avLst/>
          </a:prstGeom>
          <a:ln w="127000" cmpd="sng"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9B807DA-2692-CF43-8A56-5F026873B20D}"/>
              </a:ext>
            </a:extLst>
          </p:cNvPr>
          <p:cNvGrpSpPr/>
          <p:nvPr/>
        </p:nvGrpSpPr>
        <p:grpSpPr>
          <a:xfrm>
            <a:off x="476689" y="1575262"/>
            <a:ext cx="2589989" cy="2589989"/>
            <a:chOff x="7869678" y="2100350"/>
            <a:chExt cx="3453318" cy="3453318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37C40C2-A650-7747-B26C-C958C77E6567}"/>
                </a:ext>
              </a:extLst>
            </p:cNvPr>
            <p:cNvSpPr/>
            <p:nvPr/>
          </p:nvSpPr>
          <p:spPr bwMode="auto">
            <a:xfrm>
              <a:off x="7869678" y="2100350"/>
              <a:ext cx="3453318" cy="3453318"/>
            </a:xfrm>
            <a:prstGeom prst="ellipse">
              <a:avLst/>
            </a:prstGeom>
            <a:noFill/>
            <a:ln w="25400">
              <a:solidFill>
                <a:schemeClr val="accent4"/>
              </a:solidFill>
              <a:prstDash val="dash"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200" dirty="0">
                <a:solidFill>
                  <a:srgbClr val="000000"/>
                </a:solidFill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21A91D3-E231-354D-8B7C-C639160F0275}"/>
                </a:ext>
              </a:extLst>
            </p:cNvPr>
            <p:cNvGrpSpPr/>
            <p:nvPr/>
          </p:nvGrpSpPr>
          <p:grpSpPr>
            <a:xfrm>
              <a:off x="8586283" y="3048000"/>
              <a:ext cx="1558018" cy="1558018"/>
              <a:chOff x="7348978" y="2100350"/>
              <a:chExt cx="3453318" cy="3453318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B058AF5E-D726-CF47-85DC-92E276317269}"/>
                  </a:ext>
                </a:extLst>
              </p:cNvPr>
              <p:cNvSpPr/>
              <p:nvPr/>
            </p:nvSpPr>
            <p:spPr bwMode="auto">
              <a:xfrm>
                <a:off x="7348978" y="2100350"/>
                <a:ext cx="3453318" cy="3453318"/>
              </a:xfrm>
              <a:prstGeom prst="ellipse">
                <a:avLst/>
              </a:prstGeom>
              <a:solidFill>
                <a:schemeClr val="accent4"/>
              </a:solidFill>
              <a:ln w="76200">
                <a:noFill/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CCAD2CD-5D69-4A47-8732-A13BEDA1F283}"/>
                  </a:ext>
                </a:extLst>
              </p:cNvPr>
              <p:cNvSpPr/>
              <p:nvPr/>
            </p:nvSpPr>
            <p:spPr bwMode="auto">
              <a:xfrm>
                <a:off x="7570440" y="2708572"/>
                <a:ext cx="2228521" cy="2228521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76200">
                <a:noFill/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200" dirty="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D7BBC86-68AE-8C41-89F5-5BBC6EE18B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69400" y="3825125"/>
              <a:ext cx="426938" cy="0"/>
            </a:xfrm>
            <a:prstGeom prst="straightConnector1">
              <a:avLst/>
            </a:prstGeom>
            <a:ln w="63500" cmpd="sng">
              <a:solidFill>
                <a:srgbClr val="FF0000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CDAA11D-9404-7642-BDB6-143346E13D3C}"/>
                </a:ext>
              </a:extLst>
            </p:cNvPr>
            <p:cNvSpPr txBox="1"/>
            <p:nvPr/>
          </p:nvSpPr>
          <p:spPr>
            <a:xfrm>
              <a:off x="9004300" y="3416300"/>
              <a:ext cx="45140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FF0000"/>
                  </a:solidFill>
                </a:rPr>
                <a:t>V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66EF422F-4914-F941-A362-7CDCD48E4214}"/>
              </a:ext>
            </a:extLst>
          </p:cNvPr>
          <p:cNvSpPr txBox="1"/>
          <p:nvPr/>
        </p:nvSpPr>
        <p:spPr>
          <a:xfrm rot="18900000">
            <a:off x="397277" y="2718803"/>
            <a:ext cx="7841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4F80BD"/>
                </a:solidFill>
              </a:rPr>
              <a:t>min</a:t>
            </a:r>
            <a:r>
              <a:rPr lang="en-US" sz="1350" i="1" dirty="0">
                <a:solidFill>
                  <a:srgbClr val="4F80BD"/>
                </a:solidFill>
              </a:rPr>
              <a:t> </a:t>
            </a:r>
            <a:r>
              <a:rPr lang="el-GR" sz="1350" i="1" dirty="0">
                <a:solidFill>
                  <a:srgbClr val="4F80BD"/>
                </a:solidFill>
              </a:rPr>
              <a:t>ρ</a:t>
            </a:r>
            <a:r>
              <a:rPr lang="en-US" sz="1350" i="1" dirty="0">
                <a:solidFill>
                  <a:srgbClr val="4F80BD"/>
                </a:solidFill>
              </a:rPr>
              <a:t>R </a:t>
            </a: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E4EC09D0-1312-EE4D-B2DC-1D178013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166" y="53850"/>
            <a:ext cx="8451669" cy="925792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The following picture emerges from the data: low </a:t>
            </a:r>
            <a:r>
              <a:rPr lang="el-GR" sz="2000" i="1" dirty="0"/>
              <a:t>ρ</a:t>
            </a:r>
            <a:r>
              <a:rPr lang="en-US" sz="2000" i="1" dirty="0"/>
              <a:t>R</a:t>
            </a:r>
            <a:r>
              <a:rPr lang="en-US" sz="2000" dirty="0"/>
              <a:t> and velocity</a:t>
            </a:r>
            <a:br>
              <a:rPr lang="en-US" sz="2000" dirty="0"/>
            </a:br>
            <a:r>
              <a:rPr lang="en-US" sz="2000" dirty="0"/>
              <a:t>in one direction can be caused by reduced compression on that side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CB077CE-0A50-B44A-BD76-C4AF2AB1C002}"/>
              </a:ext>
            </a:extLst>
          </p:cNvPr>
          <p:cNvSpPr txBox="1"/>
          <p:nvPr/>
        </p:nvSpPr>
        <p:spPr>
          <a:xfrm>
            <a:off x="4641815" y="1275156"/>
            <a:ext cx="4302035" cy="3000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Brian Spears P1 drive shows the same trend: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18E0C46-2F68-B646-9095-5B27370C380F}"/>
              </a:ext>
            </a:extLst>
          </p:cNvPr>
          <p:cNvSpPr txBox="1"/>
          <p:nvPr/>
        </p:nvSpPr>
        <p:spPr>
          <a:xfrm>
            <a:off x="7013368" y="4050608"/>
            <a:ext cx="20024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Sim: 	9.8% / (100 km/s)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A89D213-0FE6-5341-941D-82C31B8E06C0}"/>
              </a:ext>
            </a:extLst>
          </p:cNvPr>
          <p:cNvGrpSpPr/>
          <p:nvPr/>
        </p:nvGrpSpPr>
        <p:grpSpPr>
          <a:xfrm>
            <a:off x="6629401" y="1708558"/>
            <a:ext cx="2667983" cy="2254633"/>
            <a:chOff x="8839201" y="1913211"/>
            <a:chExt cx="3557310" cy="300617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28ED5FE-CFD6-694E-A111-E9322690E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9201" y="1913211"/>
              <a:ext cx="3557310" cy="3006177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2E42B78-23E6-7447-B3F2-0B25078D6E0A}"/>
                </a:ext>
              </a:extLst>
            </p:cNvPr>
            <p:cNvSpPr/>
            <p:nvPr/>
          </p:nvSpPr>
          <p:spPr bwMode="auto">
            <a:xfrm>
              <a:off x="10170826" y="2368446"/>
              <a:ext cx="1214204" cy="232347"/>
            </a:xfrm>
            <a:prstGeom prst="rect">
              <a:avLst/>
            </a:prstGeom>
            <a:solidFill>
              <a:schemeClr val="bg1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200" dirty="0">
                <a:solidFill>
                  <a:srgbClr val="000000"/>
                </a:solidFill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88441AAE-5148-7C41-AD8E-78E4A78EAB0B}"/>
              </a:ext>
            </a:extLst>
          </p:cNvPr>
          <p:cNvSpPr txBox="1"/>
          <p:nvPr/>
        </p:nvSpPr>
        <p:spPr>
          <a:xfrm>
            <a:off x="4669353" y="4549289"/>
            <a:ext cx="41284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B. Spears </a:t>
            </a:r>
            <a:r>
              <a:rPr lang="en-US" sz="1350" i="1" dirty="0"/>
              <a:t>et al.</a:t>
            </a:r>
            <a:r>
              <a:rPr lang="en-US" sz="1350" dirty="0"/>
              <a:t>, Phys. Plasmas </a:t>
            </a:r>
            <a:r>
              <a:rPr lang="en-US" sz="1350" b="1" dirty="0"/>
              <a:t>21</a:t>
            </a:r>
            <a:r>
              <a:rPr lang="en-US" sz="1350" dirty="0"/>
              <a:t>, 042702 (2014).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E42B78-23E6-7447-B3F2-0B25078D6E0A}"/>
              </a:ext>
            </a:extLst>
          </p:cNvPr>
          <p:cNvSpPr/>
          <p:nvPr/>
        </p:nvSpPr>
        <p:spPr bwMode="auto">
          <a:xfrm>
            <a:off x="7324067" y="1685500"/>
            <a:ext cx="1380780" cy="277067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2E42B78-23E6-7447-B3F2-0B25078D6E0A}"/>
              </a:ext>
            </a:extLst>
          </p:cNvPr>
          <p:cNvSpPr/>
          <p:nvPr/>
        </p:nvSpPr>
        <p:spPr bwMode="auto">
          <a:xfrm>
            <a:off x="4908563" y="1612776"/>
            <a:ext cx="1576458" cy="277067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31218" y="1700471"/>
            <a:ext cx="13933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Axial position (</a:t>
            </a:r>
            <a:r>
              <a:rPr lang="el-GR" sz="1050" b="1" i="1" dirty="0"/>
              <a:t>μ</a:t>
            </a:r>
            <a:r>
              <a:rPr lang="en-US" sz="1050" b="1" i="1" dirty="0"/>
              <a:t>m</a:t>
            </a:r>
            <a:r>
              <a:rPr lang="en-US" sz="1050" b="1" dirty="0"/>
              <a:t>)</a:t>
            </a:r>
          </a:p>
        </p:txBody>
      </p:sp>
      <p:sp>
        <p:nvSpPr>
          <p:cNvPr id="29" name="TextBox 28"/>
          <p:cNvSpPr txBox="1"/>
          <p:nvPr/>
        </p:nvSpPr>
        <p:spPr>
          <a:xfrm rot="16200000">
            <a:off x="3640495" y="2766754"/>
            <a:ext cx="14750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Radial position (</a:t>
            </a:r>
            <a:r>
              <a:rPr lang="el-GR" sz="1050" b="1" i="1" dirty="0"/>
              <a:t>μ</a:t>
            </a:r>
            <a:r>
              <a:rPr lang="en-US" sz="1050" b="1" i="1" dirty="0"/>
              <a:t>m</a:t>
            </a:r>
            <a:r>
              <a:rPr lang="en-US" sz="1050" b="1" dirty="0"/>
              <a:t>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169514" y="1704440"/>
            <a:ext cx="16898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FNAD P1/P0 vs velocity</a:t>
            </a:r>
          </a:p>
        </p:txBody>
      </p:sp>
    </p:spTree>
    <p:extLst>
      <p:ext uri="{BB962C8B-B14F-4D97-AF65-F5344CB8AC3E}">
        <p14:creationId xmlns:p14="http://schemas.microsoft.com/office/powerpoint/2010/main" val="395729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25"/>
    </mc:Choice>
    <mc:Fallback xmlns="">
      <p:transition spd="slow" advTm="37325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B077CE-0A50-B44A-BD76-C4AF2AB1C002}"/>
              </a:ext>
            </a:extLst>
          </p:cNvPr>
          <p:cNvSpPr txBox="1"/>
          <p:nvPr/>
        </p:nvSpPr>
        <p:spPr>
          <a:xfrm>
            <a:off x="4641815" y="1275156"/>
            <a:ext cx="4302035" cy="3000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Brian Spears P1 drive shows the same trend: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8E0C46-2F68-B646-9095-5B27370C380F}"/>
              </a:ext>
            </a:extLst>
          </p:cNvPr>
          <p:cNvSpPr txBox="1"/>
          <p:nvPr/>
        </p:nvSpPr>
        <p:spPr>
          <a:xfrm>
            <a:off x="7013368" y="4050608"/>
            <a:ext cx="200247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Sim: 	9.8% / (100 km/s)</a:t>
            </a:r>
          </a:p>
          <a:p>
            <a:r>
              <a:rPr lang="en-US" sz="1350" dirty="0">
                <a:solidFill>
                  <a:srgbClr val="0000FF"/>
                </a:solidFill>
              </a:rPr>
              <a:t>Data:	8.6% / (100 km/s)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7A98D7B-F6FC-2740-896B-7298411ADC5B}"/>
              </a:ext>
            </a:extLst>
          </p:cNvPr>
          <p:cNvSpPr txBox="1"/>
          <p:nvPr/>
        </p:nvSpPr>
        <p:spPr>
          <a:xfrm>
            <a:off x="0" y="1"/>
            <a:ext cx="809837" cy="2192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25" dirty="0"/>
              <a:t>Interpretation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0269999-D8ED-0243-B4D9-F0DF0559F150}"/>
              </a:ext>
            </a:extLst>
          </p:cNvPr>
          <p:cNvGrpSpPr/>
          <p:nvPr/>
        </p:nvGrpSpPr>
        <p:grpSpPr>
          <a:xfrm>
            <a:off x="6629401" y="1708558"/>
            <a:ext cx="2667983" cy="2254633"/>
            <a:chOff x="8839201" y="1913211"/>
            <a:chExt cx="3557310" cy="300617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A89D213-0FE6-5341-941D-82C31B8E06C0}"/>
                </a:ext>
              </a:extLst>
            </p:cNvPr>
            <p:cNvGrpSpPr/>
            <p:nvPr/>
          </p:nvGrpSpPr>
          <p:grpSpPr>
            <a:xfrm>
              <a:off x="8839201" y="1913211"/>
              <a:ext cx="3557310" cy="3006177"/>
              <a:chOff x="8839201" y="1913211"/>
              <a:chExt cx="3557310" cy="3006177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528ED5FE-CFD6-694E-A111-E9322690E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39201" y="1913211"/>
                <a:ext cx="3557310" cy="3006177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2E42B78-23E6-7447-B3F2-0B25078D6E0A}"/>
                  </a:ext>
                </a:extLst>
              </p:cNvPr>
              <p:cNvSpPr/>
              <p:nvPr/>
            </p:nvSpPr>
            <p:spPr bwMode="auto">
              <a:xfrm>
                <a:off x="10170826" y="2368446"/>
                <a:ext cx="1214204" cy="2323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200" dirty="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6B7ED3F-4167-9F4F-835D-FA3474E21260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1" t="18518" r="10967" b="11837"/>
            <a:stretch/>
          </p:blipFill>
          <p:spPr>
            <a:xfrm>
              <a:off x="9518755" y="2627026"/>
              <a:ext cx="2252272" cy="1933731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A8BEBC2-1385-FD44-A689-0CFBB8A43B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20628" y="2608289"/>
              <a:ext cx="2325349" cy="1983106"/>
            </a:xfrm>
            <a:prstGeom prst="line">
              <a:avLst/>
            </a:prstGeom>
            <a:ln w="28575" cmpd="sng">
              <a:solidFill>
                <a:srgbClr val="0000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309FA8D-FAF1-4C44-9771-92030C1BA54B}"/>
              </a:ext>
            </a:extLst>
          </p:cNvPr>
          <p:cNvCxnSpPr>
            <a:cxnSpLocks/>
          </p:cNvCxnSpPr>
          <p:nvPr/>
        </p:nvCxnSpPr>
        <p:spPr>
          <a:xfrm flipH="1">
            <a:off x="2956430" y="2868844"/>
            <a:ext cx="939258" cy="0"/>
          </a:xfrm>
          <a:prstGeom prst="straightConnector1">
            <a:avLst/>
          </a:prstGeom>
          <a:ln w="254000" cmpd="sng"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14A5CB7-075C-D542-8B1B-FBD881164745}"/>
              </a:ext>
            </a:extLst>
          </p:cNvPr>
          <p:cNvCxnSpPr>
            <a:cxnSpLocks/>
          </p:cNvCxnSpPr>
          <p:nvPr/>
        </p:nvCxnSpPr>
        <p:spPr>
          <a:xfrm rot="5400000" flipH="1">
            <a:off x="1426959" y="4389940"/>
            <a:ext cx="685800" cy="0"/>
          </a:xfrm>
          <a:prstGeom prst="straightConnector1">
            <a:avLst/>
          </a:prstGeom>
          <a:ln w="190500" cmpd="sng"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A05EECA-88D0-BD4C-8D37-55826F34B48A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1426959" y="1329150"/>
            <a:ext cx="685800" cy="0"/>
          </a:xfrm>
          <a:prstGeom prst="straightConnector1">
            <a:avLst/>
          </a:prstGeom>
          <a:ln w="190500" cmpd="sng"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DE41D80-1B53-2343-8734-02917F1F59CE}"/>
              </a:ext>
            </a:extLst>
          </p:cNvPr>
          <p:cNvCxnSpPr>
            <a:cxnSpLocks/>
          </p:cNvCxnSpPr>
          <p:nvPr/>
        </p:nvCxnSpPr>
        <p:spPr>
          <a:xfrm>
            <a:off x="51306" y="2868844"/>
            <a:ext cx="537454" cy="0"/>
          </a:xfrm>
          <a:prstGeom prst="straightConnector1">
            <a:avLst/>
          </a:prstGeom>
          <a:ln w="127000" cmpd="sng"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9B807DA-2692-CF43-8A56-5F026873B20D}"/>
              </a:ext>
            </a:extLst>
          </p:cNvPr>
          <p:cNvGrpSpPr/>
          <p:nvPr/>
        </p:nvGrpSpPr>
        <p:grpSpPr>
          <a:xfrm>
            <a:off x="476689" y="1575262"/>
            <a:ext cx="2589989" cy="2589989"/>
            <a:chOff x="7869678" y="2100350"/>
            <a:chExt cx="3453318" cy="345331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37C40C2-A650-7747-B26C-C958C77E6567}"/>
                </a:ext>
              </a:extLst>
            </p:cNvPr>
            <p:cNvSpPr/>
            <p:nvPr/>
          </p:nvSpPr>
          <p:spPr bwMode="auto">
            <a:xfrm>
              <a:off x="7869678" y="2100350"/>
              <a:ext cx="3453318" cy="3453318"/>
            </a:xfrm>
            <a:prstGeom prst="ellipse">
              <a:avLst/>
            </a:prstGeom>
            <a:noFill/>
            <a:ln w="25400">
              <a:solidFill>
                <a:schemeClr val="accent4"/>
              </a:solidFill>
              <a:prstDash val="dash"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200" dirty="0">
                <a:solidFill>
                  <a:srgbClr val="000000"/>
                </a:solidFill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21A91D3-E231-354D-8B7C-C639160F0275}"/>
                </a:ext>
              </a:extLst>
            </p:cNvPr>
            <p:cNvGrpSpPr/>
            <p:nvPr/>
          </p:nvGrpSpPr>
          <p:grpSpPr>
            <a:xfrm>
              <a:off x="8586283" y="3048000"/>
              <a:ext cx="1558018" cy="1558018"/>
              <a:chOff x="7348978" y="2100350"/>
              <a:chExt cx="3453318" cy="3453318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B058AF5E-D726-CF47-85DC-92E276317269}"/>
                  </a:ext>
                </a:extLst>
              </p:cNvPr>
              <p:cNvSpPr/>
              <p:nvPr/>
            </p:nvSpPr>
            <p:spPr bwMode="auto">
              <a:xfrm>
                <a:off x="7348978" y="2100350"/>
                <a:ext cx="3453318" cy="3453318"/>
              </a:xfrm>
              <a:prstGeom prst="ellipse">
                <a:avLst/>
              </a:prstGeom>
              <a:solidFill>
                <a:schemeClr val="accent4"/>
              </a:solidFill>
              <a:ln w="76200">
                <a:noFill/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1CCAD2CD-5D69-4A47-8732-A13BEDA1F283}"/>
                  </a:ext>
                </a:extLst>
              </p:cNvPr>
              <p:cNvSpPr/>
              <p:nvPr/>
            </p:nvSpPr>
            <p:spPr bwMode="auto">
              <a:xfrm>
                <a:off x="7570440" y="2708572"/>
                <a:ext cx="2228521" cy="2228521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76200">
                <a:noFill/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200" dirty="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8D7BBC86-68AE-8C41-89F5-5BBC6EE18B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69400" y="3825125"/>
              <a:ext cx="426938" cy="0"/>
            </a:xfrm>
            <a:prstGeom prst="straightConnector1">
              <a:avLst/>
            </a:prstGeom>
            <a:ln w="63500" cmpd="sng">
              <a:solidFill>
                <a:srgbClr val="FF0000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CDAA11D-9404-7642-BDB6-143346E13D3C}"/>
                </a:ext>
              </a:extLst>
            </p:cNvPr>
            <p:cNvSpPr txBox="1"/>
            <p:nvPr/>
          </p:nvSpPr>
          <p:spPr>
            <a:xfrm>
              <a:off x="9004300" y="3416300"/>
              <a:ext cx="45140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FF0000"/>
                  </a:solidFill>
                </a:rPr>
                <a:t>V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66EF422F-4914-F941-A362-7CDCD48E4214}"/>
              </a:ext>
            </a:extLst>
          </p:cNvPr>
          <p:cNvSpPr txBox="1"/>
          <p:nvPr/>
        </p:nvSpPr>
        <p:spPr>
          <a:xfrm rot="18900000">
            <a:off x="397277" y="2718803"/>
            <a:ext cx="7841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4F80BD"/>
                </a:solidFill>
              </a:rPr>
              <a:t>min</a:t>
            </a:r>
            <a:r>
              <a:rPr lang="en-US" sz="1350" i="1" dirty="0">
                <a:solidFill>
                  <a:srgbClr val="4F80BD"/>
                </a:solidFill>
              </a:rPr>
              <a:t> </a:t>
            </a:r>
            <a:r>
              <a:rPr lang="el-GR" sz="1350" i="1" dirty="0">
                <a:solidFill>
                  <a:srgbClr val="4F80BD"/>
                </a:solidFill>
              </a:rPr>
              <a:t>ρ</a:t>
            </a:r>
            <a:r>
              <a:rPr lang="en-US" sz="1350" i="1" dirty="0">
                <a:solidFill>
                  <a:srgbClr val="4F80BD"/>
                </a:solidFill>
              </a:rPr>
              <a:t>R 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E4EC09D0-1312-EE4D-B2DC-1D178013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166" y="53850"/>
            <a:ext cx="8451669" cy="925792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The following picture emerges from the data: low </a:t>
            </a:r>
            <a:r>
              <a:rPr lang="el-GR" sz="2000" i="1" dirty="0"/>
              <a:t>ρ</a:t>
            </a:r>
            <a:r>
              <a:rPr lang="en-US" sz="2000" i="1" dirty="0"/>
              <a:t>R</a:t>
            </a:r>
            <a:r>
              <a:rPr lang="en-US" sz="2000" dirty="0"/>
              <a:t> and velocity</a:t>
            </a:r>
            <a:br>
              <a:rPr lang="en-US" sz="2000" dirty="0"/>
            </a:br>
            <a:r>
              <a:rPr lang="en-US" sz="2000" dirty="0"/>
              <a:t>in one direction can be caused by reduced compression on that side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A4EB579-C1AE-9E46-A76A-1858F7D74C03}"/>
              </a:ext>
            </a:extLst>
          </p:cNvPr>
          <p:cNvGrpSpPr/>
          <p:nvPr/>
        </p:nvGrpSpPr>
        <p:grpSpPr>
          <a:xfrm>
            <a:off x="4261353" y="1685500"/>
            <a:ext cx="2464231" cy="2395971"/>
            <a:chOff x="5893124" y="2111970"/>
            <a:chExt cx="2682983" cy="2608662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12B6932C-DB69-8549-AB38-54D39D6E6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3124" y="2111970"/>
              <a:ext cx="2529613" cy="2608662"/>
            </a:xfrm>
            <a:prstGeom prst="rect">
              <a:avLst/>
            </a:prstGeom>
          </p:spPr>
        </p:pic>
        <p:sp>
          <p:nvSpPr>
            <p:cNvPr id="51" name="Down Arrow 50">
              <a:extLst>
                <a:ext uri="{FF2B5EF4-FFF2-40B4-BE49-F238E27FC236}">
                  <a16:creationId xmlns:a16="http://schemas.microsoft.com/office/drawing/2014/main" id="{C1B55BEE-012C-844F-856F-C2B514E93027}"/>
                </a:ext>
              </a:extLst>
            </p:cNvPr>
            <p:cNvSpPr/>
            <p:nvPr/>
          </p:nvSpPr>
          <p:spPr bwMode="auto">
            <a:xfrm rot="5400000">
              <a:off x="8140672" y="3262864"/>
              <a:ext cx="502428" cy="368442"/>
            </a:xfrm>
            <a:prstGeom prst="downArrow">
              <a:avLst>
                <a:gd name="adj1" fmla="val 50000"/>
                <a:gd name="adj2" fmla="val 69201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2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92E42B78-23E6-7447-B3F2-0B25078D6E0A}"/>
              </a:ext>
            </a:extLst>
          </p:cNvPr>
          <p:cNvSpPr/>
          <p:nvPr/>
        </p:nvSpPr>
        <p:spPr bwMode="auto">
          <a:xfrm rot="16200000">
            <a:off x="3644674" y="2773247"/>
            <a:ext cx="1371878" cy="277067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2E42B78-23E6-7447-B3F2-0B25078D6E0A}"/>
              </a:ext>
            </a:extLst>
          </p:cNvPr>
          <p:cNvSpPr/>
          <p:nvPr/>
        </p:nvSpPr>
        <p:spPr bwMode="auto">
          <a:xfrm>
            <a:off x="7324067" y="1685500"/>
            <a:ext cx="1380780" cy="277067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2E42B78-23E6-7447-B3F2-0B25078D6E0A}"/>
              </a:ext>
            </a:extLst>
          </p:cNvPr>
          <p:cNvSpPr/>
          <p:nvPr/>
        </p:nvSpPr>
        <p:spPr bwMode="auto">
          <a:xfrm>
            <a:off x="4908563" y="1612776"/>
            <a:ext cx="1576458" cy="277067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931218" y="1700471"/>
            <a:ext cx="13933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Axial position (</a:t>
            </a:r>
            <a:r>
              <a:rPr lang="el-GR" sz="1050" b="1" i="1" dirty="0"/>
              <a:t>μ</a:t>
            </a:r>
            <a:r>
              <a:rPr lang="en-US" sz="1050" b="1" i="1" dirty="0"/>
              <a:t>m</a:t>
            </a:r>
            <a:r>
              <a:rPr lang="en-US" sz="1050" b="1" dirty="0"/>
              <a:t>)</a:t>
            </a:r>
          </a:p>
        </p:txBody>
      </p:sp>
      <p:sp>
        <p:nvSpPr>
          <p:cNvPr id="53" name="TextBox 52"/>
          <p:cNvSpPr txBox="1"/>
          <p:nvPr/>
        </p:nvSpPr>
        <p:spPr>
          <a:xfrm rot="16200000">
            <a:off x="3640495" y="2766754"/>
            <a:ext cx="14750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Radial position (</a:t>
            </a:r>
            <a:r>
              <a:rPr lang="el-GR" sz="1050" b="1" i="1" dirty="0"/>
              <a:t>μ</a:t>
            </a:r>
            <a:r>
              <a:rPr lang="en-US" sz="1050" b="1" i="1" dirty="0"/>
              <a:t>m</a:t>
            </a:r>
            <a:r>
              <a:rPr lang="en-US" sz="1050" b="1" dirty="0"/>
              <a:t>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169514" y="1704440"/>
            <a:ext cx="16898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FNAD P1/P0 vs velocity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8441AAE-5148-7C41-AD8E-78E4A78EAB0B}"/>
              </a:ext>
            </a:extLst>
          </p:cNvPr>
          <p:cNvSpPr txBox="1"/>
          <p:nvPr/>
        </p:nvSpPr>
        <p:spPr>
          <a:xfrm>
            <a:off x="4669353" y="4549289"/>
            <a:ext cx="41284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B. Spears </a:t>
            </a:r>
            <a:r>
              <a:rPr lang="en-US" sz="1350" i="1" dirty="0"/>
              <a:t>et al.</a:t>
            </a:r>
            <a:r>
              <a:rPr lang="en-US" sz="1350" dirty="0"/>
              <a:t>, Phys. Plasmas </a:t>
            </a:r>
            <a:r>
              <a:rPr lang="en-US" sz="1350" b="1" dirty="0"/>
              <a:t>21</a:t>
            </a:r>
            <a:r>
              <a:rPr lang="en-US" sz="1350" dirty="0"/>
              <a:t>, 042702 (2014).</a:t>
            </a:r>
          </a:p>
        </p:txBody>
      </p:sp>
    </p:spTree>
    <p:extLst>
      <p:ext uri="{BB962C8B-B14F-4D97-AF65-F5344CB8AC3E}">
        <p14:creationId xmlns:p14="http://schemas.microsoft.com/office/powerpoint/2010/main" val="419281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99"/>
    </mc:Choice>
    <mc:Fallback xmlns="">
      <p:transition spd="slow" advTm="16099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351519" y="1176267"/>
            <a:ext cx="4322438" cy="3680167"/>
          </a:xfrm>
        </p:spPr>
        <p:txBody>
          <a:bodyPr>
            <a:normAutofit/>
          </a:bodyPr>
          <a:lstStyle/>
          <a:p>
            <a:pPr marL="385763" indent="-342900">
              <a:spcAft>
                <a:spcPts val="450"/>
              </a:spcAft>
              <a:buFont typeface="+mj-lt"/>
              <a:buAutoNum type="arabicPeriod"/>
            </a:pPr>
            <a:r>
              <a:rPr lang="en-US" sz="1650" b="0" dirty="0">
                <a:solidFill>
                  <a:srgbClr val="FF0000"/>
                </a:solidFill>
                <a:latin typeface="Calibri"/>
                <a:cs typeface="Calibri"/>
              </a:rPr>
              <a:t>Hotspot velocity </a:t>
            </a:r>
            <a:r>
              <a:rPr lang="en-US" sz="1650" b="0" dirty="0">
                <a:latin typeface="Calibri"/>
                <a:cs typeface="Calibri"/>
              </a:rPr>
              <a:t>is systematically toward          </a:t>
            </a:r>
            <a:r>
              <a:rPr lang="en-US" sz="1650" b="0" i="1" dirty="0">
                <a:latin typeface="Calibri"/>
                <a:cs typeface="Calibri"/>
              </a:rPr>
              <a:t>ɸ</a:t>
            </a:r>
            <a:r>
              <a:rPr lang="en-US" sz="1650" b="0" dirty="0">
                <a:latin typeface="Calibri"/>
                <a:cs typeface="Calibri"/>
              </a:rPr>
              <a:t> ~ 90˚ on recent DT cryogenic implosions</a:t>
            </a:r>
          </a:p>
          <a:p>
            <a:pPr marL="385763" indent="-342900">
              <a:spcAft>
                <a:spcPts val="450"/>
              </a:spcAft>
              <a:buFont typeface="+mj-lt"/>
              <a:buAutoNum type="arabicPeriod"/>
            </a:pPr>
            <a:r>
              <a:rPr lang="en-US" sz="1650" b="0" dirty="0">
                <a:solidFill>
                  <a:srgbClr val="0000FF"/>
                </a:solidFill>
                <a:latin typeface="Calibri"/>
                <a:cs typeface="Calibri"/>
              </a:rPr>
              <a:t>Areal-density (</a:t>
            </a:r>
            <a:r>
              <a:rPr lang="el-GR" sz="1650" b="0" i="1" dirty="0">
                <a:solidFill>
                  <a:srgbClr val="0000FF"/>
                </a:solidFill>
                <a:latin typeface="Calibri"/>
                <a:cs typeface="Calibri"/>
              </a:rPr>
              <a:t>ρ</a:t>
            </a:r>
            <a:r>
              <a:rPr lang="en-US" sz="1650" b="0" i="1" dirty="0">
                <a:solidFill>
                  <a:srgbClr val="0000FF"/>
                </a:solidFill>
                <a:latin typeface="Calibri"/>
                <a:cs typeface="Calibri"/>
              </a:rPr>
              <a:t>R</a:t>
            </a:r>
            <a:r>
              <a:rPr lang="en-US" sz="1650" b="0" dirty="0">
                <a:solidFill>
                  <a:srgbClr val="0000FF"/>
                </a:solidFill>
                <a:latin typeface="Calibri"/>
                <a:cs typeface="Calibri"/>
              </a:rPr>
              <a:t>) asymmetry </a:t>
            </a:r>
            <a:r>
              <a:rPr lang="en-US" sz="1650" b="0" dirty="0">
                <a:latin typeface="Calibri"/>
                <a:cs typeface="Calibri"/>
              </a:rPr>
              <a:t>amplitude and direction are correlated with hotspot velocity</a:t>
            </a:r>
          </a:p>
          <a:p>
            <a:pPr marL="385763" indent="-342900">
              <a:spcAft>
                <a:spcPts val="450"/>
              </a:spcAft>
              <a:buFont typeface="+mj-lt"/>
              <a:buAutoNum type="arabicPeriod"/>
            </a:pPr>
            <a:r>
              <a:rPr lang="en-US" sz="1650" b="0" dirty="0">
                <a:solidFill>
                  <a:schemeClr val="accent6"/>
                </a:solidFill>
                <a:latin typeface="Calibri"/>
                <a:cs typeface="Calibri"/>
              </a:rPr>
              <a:t>Mode-1 implosion asymmetry </a:t>
            </a:r>
            <a:r>
              <a:rPr lang="en-US" sz="1650" b="0" dirty="0">
                <a:latin typeface="Calibri"/>
                <a:cs typeface="Calibri"/>
              </a:rPr>
              <a:t>can explain both the velocity and </a:t>
            </a:r>
            <a:r>
              <a:rPr lang="el-GR" sz="1650" b="0" i="1" dirty="0">
                <a:latin typeface="Calibri"/>
                <a:cs typeface="Calibri"/>
              </a:rPr>
              <a:t>ρ</a:t>
            </a:r>
            <a:r>
              <a:rPr lang="en-US" sz="1650" b="0" i="1" dirty="0">
                <a:latin typeface="Calibri"/>
                <a:cs typeface="Calibri"/>
              </a:rPr>
              <a:t>R</a:t>
            </a:r>
            <a:r>
              <a:rPr lang="en-US" sz="1650" b="0" dirty="0">
                <a:latin typeface="Calibri"/>
                <a:cs typeface="Calibri"/>
              </a:rPr>
              <a:t> signatures</a:t>
            </a:r>
            <a:endParaRPr lang="en-US" sz="1650" b="0" dirty="0">
              <a:solidFill>
                <a:schemeClr val="accent6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06907" y="3438213"/>
            <a:ext cx="6930188" cy="16254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b="1" dirty="0">
                <a:solidFill>
                  <a:schemeClr val="tx2"/>
                </a:solidFill>
              </a:rPr>
              <a:t>Related talks on causes of the observed asymmetry: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FF"/>
                </a:solidFill>
              </a:rPr>
              <a:t>A. Pak, </a:t>
            </a:r>
            <a:r>
              <a:rPr lang="en-US" sz="1200" i="1" dirty="0">
                <a:solidFill>
                  <a:srgbClr val="0000FF"/>
                </a:solidFill>
              </a:rPr>
              <a:t>Impact of fill tube perturbation on HDC implosions</a:t>
            </a:r>
            <a:r>
              <a:rPr lang="en-US" sz="1200" dirty="0">
                <a:solidFill>
                  <a:srgbClr val="0000FF"/>
                </a:solidFill>
              </a:rPr>
              <a:t>		</a:t>
            </a:r>
            <a:r>
              <a:rPr lang="en-US" sz="1200" b="1" i="1" dirty="0">
                <a:solidFill>
                  <a:srgbClr val="0000FF"/>
                </a:solidFill>
              </a:rPr>
              <a:t>this session (BO6:2)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FF"/>
                </a:solidFill>
              </a:rPr>
              <a:t>K. McGlinchey, </a:t>
            </a:r>
            <a:r>
              <a:rPr lang="en-US" sz="1200" i="1" dirty="0">
                <a:solidFill>
                  <a:srgbClr val="0000FF"/>
                </a:solidFill>
              </a:rPr>
              <a:t>Simulating radiation asymmetries and fill tubes</a:t>
            </a:r>
            <a:r>
              <a:rPr lang="en-US" sz="1200" dirty="0">
                <a:solidFill>
                  <a:srgbClr val="0000FF"/>
                </a:solidFill>
              </a:rPr>
              <a:t>		</a:t>
            </a:r>
            <a:r>
              <a:rPr lang="en-US" sz="1200" b="1" i="1" dirty="0">
                <a:solidFill>
                  <a:srgbClr val="0000FF"/>
                </a:solidFill>
              </a:rPr>
              <a:t>this session (BO6:3)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FF"/>
                </a:solidFill>
              </a:rPr>
              <a:t>R. Nora, </a:t>
            </a:r>
            <a:r>
              <a:rPr lang="en-US" sz="1200" i="1" dirty="0">
                <a:solidFill>
                  <a:srgbClr val="0000FF"/>
                </a:solidFill>
              </a:rPr>
              <a:t>3D Hydra capsule studies on effect of </a:t>
            </a:r>
            <a:r>
              <a:rPr lang="en-US" sz="1200" i="1" dirty="0" err="1">
                <a:solidFill>
                  <a:srgbClr val="0000FF"/>
                </a:solidFill>
              </a:rPr>
              <a:t>hohlraum</a:t>
            </a:r>
            <a:r>
              <a:rPr lang="en-US" sz="1200" i="1" dirty="0">
                <a:solidFill>
                  <a:srgbClr val="0000FF"/>
                </a:solidFill>
              </a:rPr>
              <a:t> windows</a:t>
            </a:r>
            <a:r>
              <a:rPr lang="en-US" sz="1200" dirty="0">
                <a:solidFill>
                  <a:srgbClr val="0000FF"/>
                </a:solidFill>
              </a:rPr>
              <a:t>	</a:t>
            </a:r>
            <a:r>
              <a:rPr lang="en-US" sz="1200" b="1" i="1" dirty="0">
                <a:solidFill>
                  <a:srgbClr val="0000FF"/>
                </a:solidFill>
              </a:rPr>
              <a:t>this session (BO6:4)</a:t>
            </a:r>
            <a:endParaRPr lang="en-US" sz="1200" dirty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FF"/>
                </a:solidFill>
              </a:rPr>
              <a:t>D. Schlossberg, </a:t>
            </a:r>
            <a:r>
              <a:rPr lang="en-US" sz="1200" i="1" dirty="0">
                <a:solidFill>
                  <a:srgbClr val="0000FF"/>
                </a:solidFill>
              </a:rPr>
              <a:t>Experiments with laser-driven mode-1 asymmetry</a:t>
            </a:r>
            <a:r>
              <a:rPr lang="en-US" sz="1200" dirty="0">
                <a:solidFill>
                  <a:srgbClr val="0000FF"/>
                </a:solidFill>
              </a:rPr>
              <a:t>	</a:t>
            </a:r>
            <a:r>
              <a:rPr lang="en-US" sz="1200" b="1" i="1" dirty="0">
                <a:solidFill>
                  <a:srgbClr val="0000FF"/>
                </a:solidFill>
              </a:rPr>
              <a:t>this session (BO6:7)</a:t>
            </a:r>
            <a:endParaRPr lang="en-US" sz="1200" dirty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FF"/>
                </a:solidFill>
              </a:rPr>
              <a:t>T. Ma, </a:t>
            </a:r>
            <a:r>
              <a:rPr lang="en-US" sz="1200" i="1" dirty="0">
                <a:solidFill>
                  <a:srgbClr val="0000FF"/>
                </a:solidFill>
              </a:rPr>
              <a:t>Experimental investigation of mode-1 asymmetries</a:t>
            </a:r>
            <a:r>
              <a:rPr lang="en-US" sz="1200" dirty="0">
                <a:solidFill>
                  <a:srgbClr val="0000FF"/>
                </a:solidFill>
              </a:rPr>
              <a:t>		</a:t>
            </a:r>
            <a:r>
              <a:rPr lang="en-US" sz="1200" b="1" i="1" dirty="0">
                <a:solidFill>
                  <a:srgbClr val="0000FF"/>
                </a:solidFill>
              </a:rPr>
              <a:t>this session (BO6:11)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</a:rPr>
              <a:t>C. Young, </a:t>
            </a:r>
            <a:r>
              <a:rPr lang="en-US" sz="1200" i="1" dirty="0">
                <a:solidFill>
                  <a:schemeClr val="tx2"/>
                </a:solidFill>
              </a:rPr>
              <a:t>3D radiation asymmetries using dynamic view factor model</a:t>
            </a:r>
            <a:r>
              <a:rPr lang="en-US" sz="1200" dirty="0">
                <a:solidFill>
                  <a:schemeClr val="tx2"/>
                </a:solidFill>
              </a:rPr>
              <a:t>	</a:t>
            </a:r>
            <a:r>
              <a:rPr lang="en-US" sz="1200" b="1" i="1" dirty="0">
                <a:solidFill>
                  <a:schemeClr val="tx2"/>
                </a:solidFill>
              </a:rPr>
              <a:t>Monday pm (CO6:2)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</a:rPr>
              <a:t>O. Landen, </a:t>
            </a:r>
            <a:r>
              <a:rPr lang="en-US" sz="1200" i="1" dirty="0">
                <a:solidFill>
                  <a:schemeClr val="tx2"/>
                </a:solidFill>
              </a:rPr>
              <a:t>Sensitivity of yield and compression to asymmetry</a:t>
            </a:r>
            <a:r>
              <a:rPr lang="en-US" sz="1200" dirty="0">
                <a:solidFill>
                  <a:schemeClr val="tx2"/>
                </a:solidFill>
              </a:rPr>
              <a:t>		</a:t>
            </a:r>
            <a:r>
              <a:rPr lang="en-US" sz="1200" b="1" i="1" dirty="0">
                <a:solidFill>
                  <a:schemeClr val="tx2"/>
                </a:solidFill>
              </a:rPr>
              <a:t>Tuesday (GO6:5)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338" y="164632"/>
            <a:ext cx="8672555" cy="756578"/>
          </a:xfrm>
        </p:spPr>
        <p:txBody>
          <a:bodyPr/>
          <a:lstStyle/>
          <a:p>
            <a:pPr algn="ctr"/>
            <a:r>
              <a:rPr lang="en-US" sz="2100" dirty="0">
                <a:latin typeface="Calibri"/>
                <a:cs typeface="Calibri"/>
              </a:rPr>
              <a:t>Combining </a:t>
            </a:r>
            <a:r>
              <a:rPr lang="en-US" sz="2100" dirty="0" err="1">
                <a:latin typeface="Calibri"/>
                <a:cs typeface="Calibri"/>
              </a:rPr>
              <a:t>nTOF</a:t>
            </a:r>
            <a:r>
              <a:rPr lang="en-US" sz="2100" dirty="0">
                <a:latin typeface="Calibri"/>
                <a:cs typeface="Calibri"/>
              </a:rPr>
              <a:t> hotspot velocities and FNAD </a:t>
            </a:r>
            <a:r>
              <a:rPr lang="el-GR" sz="2100" i="1" dirty="0">
                <a:latin typeface="Calibri"/>
                <a:cs typeface="Calibri"/>
              </a:rPr>
              <a:t>ρ</a:t>
            </a:r>
            <a:r>
              <a:rPr lang="en-US" sz="2100" i="1" dirty="0">
                <a:latin typeface="Calibri"/>
                <a:cs typeface="Calibri"/>
              </a:rPr>
              <a:t>R</a:t>
            </a:r>
            <a:r>
              <a:rPr lang="en-US" sz="2100" dirty="0">
                <a:latin typeface="Calibri"/>
                <a:cs typeface="Calibri"/>
              </a:rPr>
              <a:t> maps improves understanding of stagnation asymmetry in NIF experiments</a:t>
            </a:r>
            <a:endParaRPr lang="en-US" sz="21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"/>
            <a:ext cx="638316" cy="219291"/>
          </a:xfrm>
          <a:prstGeom prst="rect">
            <a:avLst/>
          </a:prstGeom>
          <a:solidFill>
            <a:srgbClr val="95B2D8"/>
          </a:solidFill>
        </p:spPr>
        <p:txBody>
          <a:bodyPr wrap="none" rtlCol="0">
            <a:spAutoFit/>
          </a:bodyPr>
          <a:lstStyle/>
          <a:p>
            <a:pPr defTabSz="457189"/>
            <a:r>
              <a:rPr lang="en-US" sz="825" dirty="0">
                <a:solidFill>
                  <a:prstClr val="black"/>
                </a:solidFill>
                <a:latin typeface="Arial"/>
                <a:ea typeface=""/>
              </a:rPr>
              <a:t>Summary</a:t>
            </a: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CC506C51-BD8C-A143-99DD-74ADA9C32548}"/>
              </a:ext>
            </a:extLst>
          </p:cNvPr>
          <p:cNvSpPr/>
          <p:nvPr/>
        </p:nvSpPr>
        <p:spPr bwMode="auto">
          <a:xfrm>
            <a:off x="9478629" y="4401852"/>
            <a:ext cx="196694" cy="741648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116285" y="924496"/>
            <a:ext cx="3939569" cy="2440615"/>
            <a:chOff x="4396578" y="884834"/>
            <a:chExt cx="5084921" cy="315017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F593AF-1C14-DE44-AB7D-098F2642FB60}"/>
                </a:ext>
              </a:extLst>
            </p:cNvPr>
            <p:cNvSpPr txBox="1"/>
            <p:nvPr/>
          </p:nvSpPr>
          <p:spPr>
            <a:xfrm>
              <a:off x="7909218" y="1690401"/>
              <a:ext cx="1572281" cy="655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i="1" dirty="0">
                  <a:solidFill>
                    <a:schemeClr val="accent6"/>
                  </a:solidFill>
                </a:rPr>
                <a:t>Mode-1 drive asymmetry?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A8CC512-9E43-904D-8403-86DBF1777048}"/>
                </a:ext>
              </a:extLst>
            </p:cNvPr>
            <p:cNvGrpSpPr/>
            <p:nvPr/>
          </p:nvGrpSpPr>
          <p:grpSpPr>
            <a:xfrm>
              <a:off x="5549586" y="1513779"/>
              <a:ext cx="2521230" cy="2521230"/>
              <a:chOff x="7348978" y="2100350"/>
              <a:chExt cx="3453318" cy="345331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F5672765-4D5B-3D45-A059-14599D27354D}"/>
                  </a:ext>
                </a:extLst>
              </p:cNvPr>
              <p:cNvSpPr/>
              <p:nvPr/>
            </p:nvSpPr>
            <p:spPr bwMode="auto">
              <a:xfrm>
                <a:off x="7348978" y="2100350"/>
                <a:ext cx="3453318" cy="3453318"/>
              </a:xfrm>
              <a:prstGeom prst="ellipse">
                <a:avLst/>
              </a:prstGeom>
              <a:solidFill>
                <a:schemeClr val="accent4"/>
              </a:solidFill>
              <a:ln w="76200">
                <a:noFill/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408F8174-FE5B-2C4C-AD01-5F628BDD83B3}"/>
                  </a:ext>
                </a:extLst>
              </p:cNvPr>
              <p:cNvSpPr/>
              <p:nvPr/>
            </p:nvSpPr>
            <p:spPr bwMode="auto">
              <a:xfrm>
                <a:off x="7570440" y="2708572"/>
                <a:ext cx="2228521" cy="2228521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76200">
                <a:noFill/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200" dirty="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ED64B34-2EC3-0D49-8E7A-4788D5A233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20115" y="2727100"/>
              <a:ext cx="1690087" cy="0"/>
            </a:xfrm>
            <a:prstGeom prst="straightConnector1">
              <a:avLst/>
            </a:prstGeom>
            <a:ln w="63500" cmpd="sng">
              <a:solidFill>
                <a:srgbClr val="FF0000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3923F48-FB8A-3A46-A3F2-C7B21BEB548F}"/>
                </a:ext>
              </a:extLst>
            </p:cNvPr>
            <p:cNvSpPr txBox="1"/>
            <p:nvPr/>
          </p:nvSpPr>
          <p:spPr>
            <a:xfrm>
              <a:off x="4396578" y="2055897"/>
              <a:ext cx="712166" cy="4767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FF0000"/>
                  </a:solidFill>
                </a:rPr>
                <a:t>V</a:t>
              </a:r>
              <a:r>
                <a:rPr lang="en-US" baseline="-25000" dirty="0">
                  <a:solidFill>
                    <a:srgbClr val="FF0000"/>
                  </a:solidFill>
                </a:rPr>
                <a:t>HS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3A6930A-FE25-1541-816D-BC9910F43AF2}"/>
                </a:ext>
              </a:extLst>
            </p:cNvPr>
            <p:cNvSpPr txBox="1"/>
            <p:nvPr/>
          </p:nvSpPr>
          <p:spPr>
            <a:xfrm>
              <a:off x="4400852" y="2693686"/>
              <a:ext cx="1148734" cy="655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l-GR" sz="1350" i="1" dirty="0">
                  <a:solidFill>
                    <a:srgbClr val="0000FF"/>
                  </a:solidFill>
                </a:rPr>
                <a:t>ρ</a:t>
              </a:r>
              <a:r>
                <a:rPr lang="en-US" sz="1350" i="1" dirty="0">
                  <a:solidFill>
                    <a:srgbClr val="0000FF"/>
                  </a:solidFill>
                </a:rPr>
                <a:t>R          </a:t>
              </a:r>
            </a:p>
            <a:p>
              <a:pPr algn="r"/>
              <a:r>
                <a:rPr lang="en-US" sz="1350" dirty="0">
                  <a:solidFill>
                    <a:srgbClr val="0000FF"/>
                  </a:solidFill>
                </a:rPr>
                <a:t>minimum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ECAC0EA-8025-9C4E-8C64-E0E0D64363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28839" y="1085843"/>
              <a:ext cx="0" cy="1685502"/>
            </a:xfrm>
            <a:prstGeom prst="straightConnector1">
              <a:avLst/>
            </a:prstGeom>
            <a:ln w="63500" cmpd="sng">
              <a:solidFill>
                <a:schemeClr val="bg1">
                  <a:lumMod val="65000"/>
                </a:schemeClr>
              </a:solidFill>
              <a:prstDash val="sysDot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Down Arrow 29">
              <a:extLst>
                <a:ext uri="{FF2B5EF4-FFF2-40B4-BE49-F238E27FC236}">
                  <a16:creationId xmlns:a16="http://schemas.microsoft.com/office/drawing/2014/main" id="{EBEC27F1-2D50-814B-82A6-9814B79F0674}"/>
                </a:ext>
              </a:extLst>
            </p:cNvPr>
            <p:cNvSpPr/>
            <p:nvPr/>
          </p:nvSpPr>
          <p:spPr bwMode="auto">
            <a:xfrm rot="5400000">
              <a:off x="7769836" y="2400896"/>
              <a:ext cx="874279" cy="741648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200" dirty="0">
                <a:solidFill>
                  <a:srgbClr val="000000"/>
                </a:solidFill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CE1EF1C-908F-E14E-8AC7-54B4008859D1}"/>
                </a:ext>
              </a:extLst>
            </p:cNvPr>
            <p:cNvCxnSpPr>
              <a:cxnSpLocks/>
            </p:cNvCxnSpPr>
            <p:nvPr/>
          </p:nvCxnSpPr>
          <p:spPr>
            <a:xfrm rot="10380000" flipV="1">
              <a:off x="6726133" y="1092124"/>
              <a:ext cx="0" cy="1685502"/>
            </a:xfrm>
            <a:prstGeom prst="straightConnector1">
              <a:avLst/>
            </a:prstGeom>
            <a:ln w="63500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4AB6741-75D6-D340-BEBF-E8AC50C08864}"/>
                </a:ext>
              </a:extLst>
            </p:cNvPr>
            <p:cNvSpPr txBox="1"/>
            <p:nvPr/>
          </p:nvSpPr>
          <p:spPr>
            <a:xfrm>
              <a:off x="5808483" y="884834"/>
              <a:ext cx="838692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350" dirty="0"/>
                <a:t>Fill tube </a:t>
              </a:r>
            </a:p>
            <a:p>
              <a:pPr algn="r"/>
              <a:r>
                <a:rPr lang="en-US" sz="1350" dirty="0"/>
                <a:t>(7˚)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1FEA88F-5AA7-8E47-8AE5-B7545CC974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28529" y="2797157"/>
              <a:ext cx="1690087" cy="0"/>
            </a:xfrm>
            <a:prstGeom prst="straightConnector1">
              <a:avLst/>
            </a:prstGeom>
            <a:ln w="63500" cmpd="sng">
              <a:solidFill>
                <a:srgbClr val="0000FF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781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39"/>
    </mc:Choice>
    <mc:Fallback xmlns="">
      <p:transition spd="slow" advTm="37639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A51A0-65AD-6A46-922D-5674441D0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Appendix – backup slides</a:t>
            </a:r>
          </a:p>
        </p:txBody>
      </p:sp>
    </p:spTree>
    <p:extLst>
      <p:ext uri="{BB962C8B-B14F-4D97-AF65-F5344CB8AC3E}">
        <p14:creationId xmlns:p14="http://schemas.microsoft.com/office/powerpoint/2010/main" val="2238002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FDCCAAF-7B6E-3347-A47D-2007C4895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0384"/>
            <a:ext cx="8229600" cy="246888"/>
          </a:xfrm>
        </p:spPr>
        <p:txBody>
          <a:bodyPr/>
          <a:lstStyle/>
          <a:p>
            <a:r>
              <a:rPr lang="en-US" sz="2400" dirty="0"/>
              <a:t>Signatures of Systematic Azimuthal Asymmetry </a:t>
            </a:r>
            <a:br>
              <a:rPr lang="en-US" sz="2400" dirty="0"/>
            </a:br>
            <a:r>
              <a:rPr lang="en-US" sz="2400" dirty="0"/>
              <a:t>in Nuclear Diagnosis of ICF Implosions on the NIF</a:t>
            </a:r>
          </a:p>
        </p:txBody>
      </p:sp>
      <p:sp>
        <p:nvSpPr>
          <p:cNvPr id="2" name="Rectangle 1"/>
          <p:cNvSpPr/>
          <p:nvPr/>
        </p:nvSpPr>
        <p:spPr>
          <a:xfrm>
            <a:off x="377354" y="4067924"/>
            <a:ext cx="21268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H. G. Rinderknecht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609826" y="1039801"/>
            <a:ext cx="3996071" cy="2694280"/>
            <a:chOff x="4609826" y="1039801"/>
            <a:chExt cx="3996071" cy="269428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6DC67EF-4E3F-274A-9EE0-89F42077FF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84" t="54743" r="11836" b="10726"/>
            <a:stretch/>
          </p:blipFill>
          <p:spPr>
            <a:xfrm>
              <a:off x="5116482" y="1346781"/>
              <a:ext cx="3086100" cy="1961564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315144" y="1039801"/>
              <a:ext cx="24556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/>
                <a:t>Velocity-corrected FNAD ~ −</a:t>
              </a:r>
              <a:r>
                <a:rPr lang="el-GR" sz="1200" b="1" i="1" dirty="0"/>
                <a:t>ρ</a:t>
              </a:r>
              <a:r>
                <a:rPr lang="en-US" sz="1200" b="1" i="1" dirty="0"/>
                <a:t>R</a:t>
              </a:r>
              <a:endParaRPr lang="en-US" sz="1200" i="1" dirty="0"/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4609826" y="1221980"/>
              <a:ext cx="581200" cy="2198003"/>
              <a:chOff x="457202" y="1221980"/>
              <a:chExt cx="581200" cy="2198003"/>
            </a:xfrm>
          </p:grpSpPr>
          <p:sp>
            <p:nvSpPr>
              <p:cNvPr id="48" name="TextBox 47"/>
              <p:cNvSpPr txBox="1"/>
              <p:nvPr/>
            </p:nvSpPr>
            <p:spPr>
              <a:xfrm rot="16200000">
                <a:off x="-45340" y="2191222"/>
                <a:ext cx="126669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NIF polar angle </a:t>
                </a:r>
                <a:r>
                  <a:rPr lang="el-GR" sz="1100" i="1" dirty="0"/>
                  <a:t>θ</a:t>
                </a:r>
                <a:endParaRPr lang="en-US" sz="1100" i="1" dirty="0"/>
              </a:p>
            </p:txBody>
          </p:sp>
          <p:grpSp>
            <p:nvGrpSpPr>
              <p:cNvPr id="49" name="Group 48"/>
              <p:cNvGrpSpPr/>
              <p:nvPr/>
            </p:nvGrpSpPr>
            <p:grpSpPr>
              <a:xfrm>
                <a:off x="626922" y="1221980"/>
                <a:ext cx="411480" cy="2198003"/>
                <a:chOff x="626922" y="1221980"/>
                <a:chExt cx="411480" cy="2198003"/>
              </a:xfrm>
            </p:grpSpPr>
            <p:sp>
              <p:nvSpPr>
                <p:cNvPr id="50" name="TextBox 49"/>
                <p:cNvSpPr txBox="1"/>
                <p:nvPr/>
              </p:nvSpPr>
              <p:spPr>
                <a:xfrm>
                  <a:off x="626922" y="1221980"/>
                  <a:ext cx="41148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/>
                    <a:t>0</a:t>
                  </a: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626922" y="3173762"/>
                  <a:ext cx="41148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/>
                    <a:t>180</a:t>
                  </a: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626922" y="2197871"/>
                  <a:ext cx="41148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/>
                    <a:t>90</a:t>
                  </a:r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626922" y="2523168"/>
                  <a:ext cx="41148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/>
                    <a:t>120</a:t>
                  </a:r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626922" y="2848465"/>
                  <a:ext cx="41148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/>
                    <a:t>150</a:t>
                  </a: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626922" y="1547277"/>
                  <a:ext cx="41148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/>
                    <a:t>30</a:t>
                  </a:r>
                </a:p>
              </p:txBody>
            </p:sp>
            <p:sp>
              <p:nvSpPr>
                <p:cNvPr id="56" name="TextBox 55"/>
                <p:cNvSpPr txBox="1"/>
                <p:nvPr/>
              </p:nvSpPr>
              <p:spPr>
                <a:xfrm>
                  <a:off x="626922" y="1872574"/>
                  <a:ext cx="41148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/>
                    <a:t>60</a:t>
                  </a:r>
                </a:p>
              </p:txBody>
            </p:sp>
          </p:grpSp>
        </p:grpSp>
        <p:grpSp>
          <p:nvGrpSpPr>
            <p:cNvPr id="57" name="Group 56"/>
            <p:cNvGrpSpPr/>
            <p:nvPr/>
          </p:nvGrpSpPr>
          <p:grpSpPr>
            <a:xfrm>
              <a:off x="4920090" y="3288302"/>
              <a:ext cx="3236736" cy="445779"/>
              <a:chOff x="791530" y="3288302"/>
              <a:chExt cx="3236736" cy="445779"/>
            </a:xfrm>
          </p:grpSpPr>
          <p:sp>
            <p:nvSpPr>
              <p:cNvPr id="58" name="TextBox 57"/>
              <p:cNvSpPr txBox="1"/>
              <p:nvPr/>
            </p:nvSpPr>
            <p:spPr>
              <a:xfrm>
                <a:off x="1599815" y="3472471"/>
                <a:ext cx="160813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/>
                  <a:t>NIF azimuthal angle </a:t>
                </a:r>
                <a:r>
                  <a:rPr lang="el-GR" sz="1100" i="1" dirty="0"/>
                  <a:t>φ</a:t>
                </a:r>
                <a:endParaRPr lang="en-US" sz="1100" i="1" dirty="0"/>
              </a:p>
            </p:txBody>
          </p:sp>
          <p:grpSp>
            <p:nvGrpSpPr>
              <p:cNvPr id="59" name="Group 58"/>
              <p:cNvGrpSpPr/>
              <p:nvPr/>
            </p:nvGrpSpPr>
            <p:grpSpPr>
              <a:xfrm>
                <a:off x="791530" y="3288302"/>
                <a:ext cx="3236736" cy="253916"/>
                <a:chOff x="791530" y="3306350"/>
                <a:chExt cx="3236736" cy="253916"/>
              </a:xfrm>
            </p:grpSpPr>
            <p:sp>
              <p:nvSpPr>
                <p:cNvPr id="60" name="TextBox 59"/>
                <p:cNvSpPr txBox="1"/>
                <p:nvPr/>
              </p:nvSpPr>
              <p:spPr>
                <a:xfrm>
                  <a:off x="791530" y="3306350"/>
                  <a:ext cx="411480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/>
                    <a:t>0</a:t>
                  </a:r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2204158" y="3306350"/>
                  <a:ext cx="411480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/>
                    <a:t>180</a:t>
                  </a:r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>
                  <a:off x="2675034" y="3306350"/>
                  <a:ext cx="411480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/>
                    <a:t>240</a:t>
                  </a:r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3145910" y="3306350"/>
                  <a:ext cx="411480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/>
                    <a:t>300</a:t>
                  </a: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3616786" y="3306350"/>
                  <a:ext cx="411480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/>
                    <a:t>360</a:t>
                  </a:r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1262406" y="3306350"/>
                  <a:ext cx="411480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/>
                    <a:t>60</a:t>
                  </a:r>
                </a:p>
              </p:txBody>
            </p:sp>
            <p:sp>
              <p:nvSpPr>
                <p:cNvPr id="66" name="TextBox 65"/>
                <p:cNvSpPr txBox="1"/>
                <p:nvPr/>
              </p:nvSpPr>
              <p:spPr>
                <a:xfrm>
                  <a:off x="1733282" y="3306350"/>
                  <a:ext cx="411480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/>
                    <a:t>120</a:t>
                  </a:r>
                </a:p>
              </p:txBody>
            </p:sp>
          </p:grpSp>
        </p:grpSp>
        <p:grpSp>
          <p:nvGrpSpPr>
            <p:cNvPr id="14" name="Group 13"/>
            <p:cNvGrpSpPr/>
            <p:nvPr/>
          </p:nvGrpSpPr>
          <p:grpSpPr>
            <a:xfrm>
              <a:off x="8142382" y="1214285"/>
              <a:ext cx="463515" cy="2205698"/>
              <a:chOff x="8142382" y="1214285"/>
              <a:chExt cx="463515" cy="2205698"/>
            </a:xfrm>
          </p:grpSpPr>
          <p:sp>
            <p:nvSpPr>
              <p:cNvPr id="68" name="TextBox 67"/>
              <p:cNvSpPr txBox="1"/>
              <p:nvPr/>
            </p:nvSpPr>
            <p:spPr>
              <a:xfrm>
                <a:off x="8142383" y="1214285"/>
                <a:ext cx="41148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1.1</a:t>
                </a: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8142383" y="3166067"/>
                <a:ext cx="41148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0.9</a:t>
                </a: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8142383" y="2190175"/>
                <a:ext cx="41148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1.0</a:t>
                </a: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8142383" y="2678120"/>
                <a:ext cx="4635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0.95</a:t>
                </a: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8142382" y="1702230"/>
                <a:ext cx="463515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1.05</a:t>
                </a:r>
              </a:p>
            </p:txBody>
          </p:sp>
        </p:grpSp>
      </p:grpSp>
      <p:sp>
        <p:nvSpPr>
          <p:cNvPr id="77" name="Rectangle 76"/>
          <p:cNvSpPr/>
          <p:nvPr/>
        </p:nvSpPr>
        <p:spPr>
          <a:xfrm>
            <a:off x="5125830" y="1354305"/>
            <a:ext cx="5684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EF0000"/>
                </a:solidFill>
              </a:rPr>
              <a:t>P</a:t>
            </a:r>
            <a:r>
              <a:rPr lang="en-US" sz="1200" b="1" baseline="-25000" dirty="0">
                <a:solidFill>
                  <a:srgbClr val="EF0000"/>
                </a:solidFill>
              </a:rPr>
              <a:t>1</a:t>
            </a:r>
            <a:r>
              <a:rPr lang="en-US" sz="1200" b="1" dirty="0">
                <a:solidFill>
                  <a:srgbClr val="EF0000"/>
                </a:solidFill>
              </a:rPr>
              <a:t>/P</a:t>
            </a:r>
            <a:r>
              <a:rPr lang="en-US" sz="1200" b="1" baseline="-25000" dirty="0">
                <a:solidFill>
                  <a:srgbClr val="EF0000"/>
                </a:solidFill>
              </a:rPr>
              <a:t>0</a:t>
            </a:r>
            <a:r>
              <a:rPr lang="en-US" sz="1200" b="1" dirty="0">
                <a:solidFill>
                  <a:srgbClr val="EF0000"/>
                </a:solidFill>
              </a:rPr>
              <a:t> = 6%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81266" y="1021226"/>
            <a:ext cx="3970406" cy="2712855"/>
            <a:chOff x="481266" y="1021226"/>
            <a:chExt cx="3970406" cy="271285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15" t="6958" r="11251" b="10064"/>
            <a:stretch/>
          </p:blipFill>
          <p:spPr>
            <a:xfrm>
              <a:off x="964054" y="1345580"/>
              <a:ext cx="3176766" cy="1984918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1322042" y="1021226"/>
              <a:ext cx="2114589" cy="974798"/>
              <a:chOff x="1120395" y="823274"/>
              <a:chExt cx="2359512" cy="1087704"/>
            </a:xfrm>
          </p:grpSpPr>
          <p:sp>
            <p:nvSpPr>
              <p:cNvPr id="15" name="5-Point Star 14"/>
              <p:cNvSpPr>
                <a:spLocks noChangeAspect="1"/>
              </p:cNvSpPr>
              <p:nvPr/>
            </p:nvSpPr>
            <p:spPr>
              <a:xfrm>
                <a:off x="1120395" y="1728098"/>
                <a:ext cx="182880" cy="182880"/>
              </a:xfrm>
              <a:prstGeom prst="star5">
                <a:avLst>
                  <a:gd name="adj" fmla="val 27995"/>
                  <a:gd name="hf" fmla="val 105146"/>
                  <a:gd name="vf" fmla="val 110557"/>
                </a:avLst>
              </a:prstGeom>
              <a:solidFill>
                <a:srgbClr val="FF6E00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228425" y="992605"/>
                <a:ext cx="2026117" cy="1787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385015" y="823274"/>
                <a:ext cx="2094892" cy="309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/>
                  <a:t>Hotspot velocity (km/s)</a:t>
                </a:r>
                <a:endParaRPr lang="en-US" sz="1200" dirty="0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481266" y="1221980"/>
              <a:ext cx="581200" cy="2198003"/>
              <a:chOff x="457202" y="1221980"/>
              <a:chExt cx="581200" cy="2198003"/>
            </a:xfrm>
          </p:grpSpPr>
          <p:sp>
            <p:nvSpPr>
              <p:cNvPr id="4" name="TextBox 3"/>
              <p:cNvSpPr txBox="1"/>
              <p:nvPr/>
            </p:nvSpPr>
            <p:spPr>
              <a:xfrm rot="16200000">
                <a:off x="-45340" y="2191222"/>
                <a:ext cx="126669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NIF polar angle </a:t>
                </a:r>
                <a:r>
                  <a:rPr lang="el-GR" sz="1100" i="1" dirty="0"/>
                  <a:t>θ</a:t>
                </a:r>
                <a:endParaRPr lang="en-US" sz="1100" i="1" dirty="0"/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626922" y="1221980"/>
                <a:ext cx="411480" cy="2198003"/>
                <a:chOff x="626922" y="1221980"/>
                <a:chExt cx="411480" cy="2198003"/>
              </a:xfrm>
            </p:grpSpPr>
            <p:sp>
              <p:nvSpPr>
                <p:cNvPr id="6" name="TextBox 5"/>
                <p:cNvSpPr txBox="1"/>
                <p:nvPr/>
              </p:nvSpPr>
              <p:spPr>
                <a:xfrm>
                  <a:off x="626922" y="1221980"/>
                  <a:ext cx="41148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/>
                    <a:t>0</a:t>
                  </a: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626922" y="3173762"/>
                  <a:ext cx="41148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/>
                    <a:t>180</a:t>
                  </a: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626922" y="2197871"/>
                  <a:ext cx="41148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/>
                    <a:t>90</a:t>
                  </a: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626922" y="2523168"/>
                  <a:ext cx="41148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/>
                    <a:t>120</a:t>
                  </a: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626922" y="2848465"/>
                  <a:ext cx="41148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/>
                    <a:t>150</a:t>
                  </a: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626922" y="1547277"/>
                  <a:ext cx="41148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/>
                    <a:t>30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626922" y="1872574"/>
                  <a:ext cx="411480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000" dirty="0"/>
                    <a:t>60</a:t>
                  </a:r>
                </a:p>
              </p:txBody>
            </p:sp>
          </p:grpSp>
        </p:grpSp>
        <p:grpSp>
          <p:nvGrpSpPr>
            <p:cNvPr id="13" name="Group 12"/>
            <p:cNvGrpSpPr/>
            <p:nvPr/>
          </p:nvGrpSpPr>
          <p:grpSpPr>
            <a:xfrm>
              <a:off x="791530" y="3288302"/>
              <a:ext cx="3262222" cy="445779"/>
              <a:chOff x="791530" y="3288302"/>
              <a:chExt cx="3262222" cy="445779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599815" y="3472471"/>
                <a:ext cx="160813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/>
                  <a:t>NIF azimuthal angle </a:t>
                </a:r>
                <a:r>
                  <a:rPr lang="el-GR" sz="1100" i="1" dirty="0"/>
                  <a:t>φ</a:t>
                </a:r>
                <a:endParaRPr lang="en-US" sz="1100" i="1" dirty="0"/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791530" y="3288302"/>
                <a:ext cx="3262222" cy="253916"/>
                <a:chOff x="791530" y="3306350"/>
                <a:chExt cx="3262222" cy="253916"/>
              </a:xfrm>
            </p:grpSpPr>
            <p:sp>
              <p:nvSpPr>
                <p:cNvPr id="32" name="TextBox 31"/>
                <p:cNvSpPr txBox="1"/>
                <p:nvPr/>
              </p:nvSpPr>
              <p:spPr>
                <a:xfrm>
                  <a:off x="791530" y="3306350"/>
                  <a:ext cx="411480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/>
                    <a:t>0</a:t>
                  </a: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2204158" y="3306350"/>
                  <a:ext cx="411480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/>
                    <a:t>180</a:t>
                  </a: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2675034" y="3306350"/>
                  <a:ext cx="411480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/>
                    <a:t>240</a:t>
                  </a: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3145910" y="3306350"/>
                  <a:ext cx="411480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/>
                    <a:t>300</a:t>
                  </a: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3591300" y="3306350"/>
                  <a:ext cx="462452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/>
                    <a:t>360</a:t>
                  </a: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1262406" y="3306350"/>
                  <a:ext cx="411480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/>
                    <a:t>60</a:t>
                  </a: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1733282" y="3306350"/>
                  <a:ext cx="411480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/>
                    <a:t>120</a:t>
                  </a:r>
                </a:p>
              </p:txBody>
            </p:sp>
          </p:grpSp>
        </p:grpSp>
        <p:grpSp>
          <p:nvGrpSpPr>
            <p:cNvPr id="39" name="Group 38"/>
            <p:cNvGrpSpPr/>
            <p:nvPr/>
          </p:nvGrpSpPr>
          <p:grpSpPr>
            <a:xfrm>
              <a:off x="4040192" y="1213197"/>
              <a:ext cx="411480" cy="2205698"/>
              <a:chOff x="626922" y="1221980"/>
              <a:chExt cx="411480" cy="2205698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626922" y="1221980"/>
                <a:ext cx="41148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120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626922" y="3173762"/>
                <a:ext cx="41148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0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626922" y="2197871"/>
                <a:ext cx="41148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60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626922" y="2523168"/>
                <a:ext cx="41148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40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626922" y="2848465"/>
                <a:ext cx="41148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20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626922" y="1547277"/>
                <a:ext cx="41148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100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626922" y="1872574"/>
                <a:ext cx="41148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80</a:t>
                </a:r>
              </a:p>
            </p:txBody>
          </p:sp>
        </p:grpSp>
        <p:sp>
          <p:nvSpPr>
            <p:cNvPr id="76" name="Rectangle 75"/>
            <p:cNvSpPr/>
            <p:nvPr/>
          </p:nvSpPr>
          <p:spPr>
            <a:xfrm>
              <a:off x="1045199" y="1382577"/>
              <a:ext cx="74731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6E00"/>
                  </a:solidFill>
                </a:rPr>
                <a:t>91 km/s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2703818" y="3090906"/>
              <a:ext cx="1181735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/>
                <a:t>HDC + BF campaigns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7262979" y="3072858"/>
            <a:ext cx="76495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/>
              <a:t>BF N180226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239252" y="1624263"/>
            <a:ext cx="102268" cy="198521"/>
          </a:xfrm>
          <a:prstGeom prst="line">
            <a:avLst/>
          </a:prstGeom>
          <a:ln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3" name="Object 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3020433"/>
              </p:ext>
            </p:extLst>
          </p:nvPr>
        </p:nvGraphicFramePr>
        <p:xfrm>
          <a:off x="7654164" y="1371772"/>
          <a:ext cx="287964" cy="412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7" name="Equation" r:id="rId5" imgW="291960" imgH="419040" progId="Equation.DSMT4">
                  <p:embed/>
                </p:oleObj>
              </mc:Choice>
              <mc:Fallback>
                <p:oleObj name="Equation" r:id="rId5" imgW="291960" imgH="41904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54164" y="1371772"/>
                        <a:ext cx="287964" cy="4128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725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12"/>
    </mc:Choice>
    <mc:Fallback xmlns="">
      <p:transition spd="slow" advTm="3471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DF7BA54-9864-3749-9845-777376311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8872" y="1033971"/>
            <a:ext cx="4793105" cy="36835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C4BF26-42BB-4A4F-BD5C-79980480F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535" y="164632"/>
            <a:ext cx="8864930" cy="756578"/>
          </a:xfrm>
        </p:spPr>
        <p:txBody>
          <a:bodyPr/>
          <a:lstStyle/>
          <a:p>
            <a:pPr algn="ctr"/>
            <a:r>
              <a:rPr lang="en-US" sz="2000" dirty="0"/>
              <a:t>The source of the </a:t>
            </a:r>
            <a:r>
              <a:rPr lang="en-US" sz="2000" i="1" dirty="0" err="1"/>
              <a:t>ɸ</a:t>
            </a:r>
            <a:r>
              <a:rPr lang="en-US" sz="2000" dirty="0"/>
              <a:t> = 90˚ asymmetry is currently under investigation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371C83-7AFB-5F43-8056-1505E30D1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Drive asymmetries:</a:t>
            </a:r>
          </a:p>
          <a:p>
            <a:pPr lvl="1"/>
            <a:r>
              <a:rPr lang="en-US" sz="1400" dirty="0"/>
              <a:t>Hohlraum positioning offset (</a:t>
            </a:r>
            <a:r>
              <a:rPr lang="en-US" sz="1400" i="1" dirty="0"/>
              <a:t>X</a:t>
            </a:r>
            <a:r>
              <a:rPr lang="en-US" sz="1400" dirty="0"/>
              <a:t>)</a:t>
            </a:r>
          </a:p>
          <a:p>
            <a:pPr lvl="1"/>
            <a:r>
              <a:rPr lang="en-US" sz="1400" dirty="0"/>
              <a:t>2</a:t>
            </a:r>
            <a:r>
              <a:rPr lang="en-US" sz="1400" i="1" dirty="0"/>
              <a:t>ω</a:t>
            </a:r>
            <a:r>
              <a:rPr lang="en-US" sz="1400" dirty="0"/>
              <a:t> unconverted light asymmetry</a:t>
            </a:r>
          </a:p>
          <a:p>
            <a:pPr lvl="1"/>
            <a:r>
              <a:rPr lang="en-US" sz="1400" dirty="0"/>
              <a:t>…</a:t>
            </a:r>
          </a:p>
          <a:p>
            <a:r>
              <a:rPr lang="en-US" sz="1800" dirty="0"/>
              <a:t>Target asymmetries:</a:t>
            </a:r>
          </a:p>
          <a:p>
            <a:pPr lvl="1"/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Fill tube (7˚</a:t>
            </a:r>
            <a:r>
              <a:rPr lang="en-US" sz="1400" dirty="0">
                <a:solidFill>
                  <a:srgbClr val="51C1FF"/>
                </a:solidFill>
              </a:rPr>
              <a:t>): </a:t>
            </a:r>
            <a:r>
              <a:rPr lang="en-US" sz="1400" i="1" dirty="0">
                <a:solidFill>
                  <a:srgbClr val="51C1FF"/>
                </a:solidFill>
              </a:rPr>
              <a:t>see A. Pak, this session</a:t>
            </a:r>
            <a:endParaRPr lang="en-US" sz="1400" dirty="0">
              <a:solidFill>
                <a:srgbClr val="51C1FF"/>
              </a:solidFill>
            </a:endParaRPr>
          </a:p>
          <a:p>
            <a:pPr lvl="1"/>
            <a:r>
              <a:rPr lang="en-US" sz="1400" dirty="0">
                <a:solidFill>
                  <a:srgbClr val="FF0000"/>
                </a:solidFill>
              </a:rPr>
              <a:t>Diagnostic patches</a:t>
            </a:r>
            <a:r>
              <a:rPr lang="en-US" sz="1400" i="1" dirty="0">
                <a:solidFill>
                  <a:srgbClr val="FF0000"/>
                </a:solidFill>
              </a:rPr>
              <a:t>: see T. Ma, this session</a:t>
            </a:r>
            <a:endParaRPr lang="en-US" sz="1400" baseline="30000" dirty="0">
              <a:solidFill>
                <a:srgbClr val="FF0000"/>
              </a:solidFill>
            </a:endParaRPr>
          </a:p>
          <a:p>
            <a:pPr lvl="1"/>
            <a:r>
              <a:rPr lang="en-US" sz="1400" dirty="0"/>
              <a:t>…</a:t>
            </a:r>
          </a:p>
          <a:p>
            <a:pPr lvl="1"/>
            <a:endParaRPr lang="en-US" sz="14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F28500-8B28-424B-85ED-A09916E57D31}"/>
              </a:ext>
            </a:extLst>
          </p:cNvPr>
          <p:cNvGrpSpPr/>
          <p:nvPr/>
        </p:nvGrpSpPr>
        <p:grpSpPr>
          <a:xfrm rot="20690842">
            <a:off x="3312946" y="6083337"/>
            <a:ext cx="4723099" cy="3741747"/>
            <a:chOff x="5984590" y="1302327"/>
            <a:chExt cx="6297465" cy="498899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514B78F-E539-2D43-AEA6-1D3A5CAC1583}"/>
                </a:ext>
              </a:extLst>
            </p:cNvPr>
            <p:cNvGrpSpPr/>
            <p:nvPr/>
          </p:nvGrpSpPr>
          <p:grpSpPr>
            <a:xfrm>
              <a:off x="5984590" y="1302327"/>
              <a:ext cx="6297465" cy="4988996"/>
              <a:chOff x="5790626" y="1302327"/>
              <a:chExt cx="6297465" cy="4988996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A3DF196B-F718-E141-8866-E85913C42A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90626" y="1317426"/>
                <a:ext cx="6105234" cy="4973897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E4B98E9-6677-FD48-B1C8-3088217EECDC}"/>
                  </a:ext>
                </a:extLst>
              </p:cNvPr>
              <p:cNvSpPr/>
              <p:nvPr/>
            </p:nvSpPr>
            <p:spPr bwMode="auto">
              <a:xfrm>
                <a:off x="11478491" y="4772891"/>
                <a:ext cx="609600" cy="5264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74397F6-3318-2B40-9EB9-CFF518955924}"/>
                  </a:ext>
                </a:extLst>
              </p:cNvPr>
              <p:cNvSpPr/>
              <p:nvPr/>
            </p:nvSpPr>
            <p:spPr bwMode="auto">
              <a:xfrm>
                <a:off x="11466369" y="2255450"/>
                <a:ext cx="609600" cy="5264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07DCB9-D9CB-AC46-80B3-37FACD26B9ED}"/>
                  </a:ext>
                </a:extLst>
              </p:cNvPr>
              <p:cNvSpPr/>
              <p:nvPr/>
            </p:nvSpPr>
            <p:spPr bwMode="auto">
              <a:xfrm>
                <a:off x="9670473" y="1302327"/>
                <a:ext cx="2405496" cy="7398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85ADC3D-958E-4D44-88C0-33D56B68A5DD}"/>
                  </a:ext>
                </a:extLst>
              </p:cNvPr>
              <p:cNvSpPr/>
              <p:nvPr/>
            </p:nvSpPr>
            <p:spPr bwMode="auto">
              <a:xfrm>
                <a:off x="10397835" y="1868116"/>
                <a:ext cx="755073" cy="5425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2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1713DD-55A0-2F49-B73C-5C5A17F59331}"/>
                </a:ext>
              </a:extLst>
            </p:cNvPr>
            <p:cNvSpPr/>
            <p:nvPr/>
          </p:nvSpPr>
          <p:spPr bwMode="auto">
            <a:xfrm>
              <a:off x="11298382" y="3958965"/>
              <a:ext cx="893617" cy="329018"/>
            </a:xfrm>
            <a:prstGeom prst="rect">
              <a:avLst/>
            </a:prstGeom>
            <a:solidFill>
              <a:schemeClr val="bg1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2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7" name="Pie 26">
            <a:extLst>
              <a:ext uri="{FF2B5EF4-FFF2-40B4-BE49-F238E27FC236}">
                <a16:creationId xmlns:a16="http://schemas.microsoft.com/office/drawing/2014/main" id="{23D14D65-7E37-4741-B93B-1A0153469350}"/>
              </a:ext>
            </a:extLst>
          </p:cNvPr>
          <p:cNvSpPr/>
          <p:nvPr/>
        </p:nvSpPr>
        <p:spPr bwMode="auto">
          <a:xfrm>
            <a:off x="4251080" y="879232"/>
            <a:ext cx="4418136" cy="4418133"/>
          </a:xfrm>
          <a:prstGeom prst="pie">
            <a:avLst>
              <a:gd name="adj1" fmla="val 13359429"/>
              <a:gd name="adj2" fmla="val 19266801"/>
            </a:avLst>
          </a:prstGeom>
          <a:solidFill>
            <a:srgbClr val="F79646">
              <a:alpha val="19608"/>
            </a:srgb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2DFAD4-DE2F-9846-9D1F-1434B4B2F8E5}"/>
              </a:ext>
            </a:extLst>
          </p:cNvPr>
          <p:cNvSpPr txBox="1"/>
          <p:nvPr/>
        </p:nvSpPr>
        <p:spPr>
          <a:xfrm>
            <a:off x="5867363" y="967449"/>
            <a:ext cx="11560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accent6"/>
                </a:solidFill>
              </a:rPr>
              <a:t>&lt;V&gt;, FNADs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3DFAFA9-5F54-F84C-8E6B-D8B0DAEACC31}"/>
              </a:ext>
            </a:extLst>
          </p:cNvPr>
          <p:cNvCxnSpPr/>
          <p:nvPr/>
        </p:nvCxnSpPr>
        <p:spPr>
          <a:xfrm rot="20690842">
            <a:off x="6455024" y="2932912"/>
            <a:ext cx="1205346" cy="150668"/>
          </a:xfrm>
          <a:prstGeom prst="straightConnector1">
            <a:avLst/>
          </a:prstGeom>
          <a:ln w="57150" cmpd="sng">
            <a:solidFill>
              <a:schemeClr val="accent5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06408E4-8438-9744-B23F-DDDF761482F1}"/>
              </a:ext>
            </a:extLst>
          </p:cNvPr>
          <p:cNvCxnSpPr>
            <a:cxnSpLocks/>
          </p:cNvCxnSpPr>
          <p:nvPr/>
        </p:nvCxnSpPr>
        <p:spPr>
          <a:xfrm flipV="1">
            <a:off x="6456283" y="2137971"/>
            <a:ext cx="197207" cy="955093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029B881-A6BD-DB45-8DC2-03DFD7E054D9}"/>
              </a:ext>
            </a:extLst>
          </p:cNvPr>
          <p:cNvCxnSpPr>
            <a:cxnSpLocks/>
          </p:cNvCxnSpPr>
          <p:nvPr/>
        </p:nvCxnSpPr>
        <p:spPr>
          <a:xfrm flipH="1" flipV="1">
            <a:off x="6293224" y="2153211"/>
            <a:ext cx="163059" cy="939854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90B766F-0849-C240-9A82-762AF0B88AE0}"/>
              </a:ext>
            </a:extLst>
          </p:cNvPr>
          <p:cNvCxnSpPr>
            <a:cxnSpLocks/>
          </p:cNvCxnSpPr>
          <p:nvPr/>
        </p:nvCxnSpPr>
        <p:spPr>
          <a:xfrm>
            <a:off x="6459645" y="3091384"/>
            <a:ext cx="675701" cy="665388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A2CFCFD-1D52-E947-8FEF-3A354C439649}"/>
              </a:ext>
            </a:extLst>
          </p:cNvPr>
          <p:cNvSpPr txBox="1"/>
          <p:nvPr/>
        </p:nvSpPr>
        <p:spPr>
          <a:xfrm>
            <a:off x="0" y="1"/>
            <a:ext cx="809837" cy="2192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25" dirty="0"/>
              <a:t>Interpretation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2774" y="4132573"/>
            <a:ext cx="4403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23992"/>
                </a:solidFill>
              </a:rPr>
              <a:t>See also O. Landen, </a:t>
            </a:r>
            <a:r>
              <a:rPr lang="en-US" sz="1200" b="1" i="1" dirty="0">
                <a:solidFill>
                  <a:srgbClr val="023992"/>
                </a:solidFill>
              </a:rPr>
              <a:t>Tuesday (GO6:5):</a:t>
            </a:r>
            <a:endParaRPr lang="en-US" sz="1200" dirty="0">
              <a:solidFill>
                <a:srgbClr val="023992"/>
              </a:solidFill>
            </a:endParaRPr>
          </a:p>
          <a:p>
            <a:r>
              <a:rPr lang="en-US" sz="1200" i="1" dirty="0">
                <a:solidFill>
                  <a:srgbClr val="023992"/>
                </a:solidFill>
              </a:rPr>
              <a:t>“Sensitivity of yield and compression to velocity, shock timing, coast time and asymmetry in indirect-drive NIF implosions,”</a:t>
            </a:r>
            <a:endParaRPr lang="en-US" sz="1200" dirty="0">
              <a:solidFill>
                <a:srgbClr val="0239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722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866" y="165102"/>
            <a:ext cx="7704269" cy="75438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100" dirty="0"/>
              <a:t>Azimuthal asymmetry is suggested by many diagnostics: we are now beginning to put together the pieces of this mode-1 puzzle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249531D-82AE-BB46-81DA-854B51D8648A}"/>
              </a:ext>
            </a:extLst>
          </p:cNvPr>
          <p:cNvSpPr/>
          <p:nvPr/>
        </p:nvSpPr>
        <p:spPr>
          <a:xfrm>
            <a:off x="6502230" y="1111274"/>
            <a:ext cx="19458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prstClr val="black"/>
                </a:solidFill>
                <a:latin typeface="+mj-lt"/>
                <a:ea typeface="Calibri" charset="0"/>
                <a:cs typeface="Calibri" charset="0"/>
              </a:rPr>
              <a:t>X-ray late-time images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85ABDBF-9055-A143-8ABD-E664CC16073C}"/>
              </a:ext>
            </a:extLst>
          </p:cNvPr>
          <p:cNvGrpSpPr/>
          <p:nvPr/>
        </p:nvGrpSpPr>
        <p:grpSpPr>
          <a:xfrm>
            <a:off x="261823" y="1113232"/>
            <a:ext cx="2420357" cy="2739594"/>
            <a:chOff x="928287" y="2356545"/>
            <a:chExt cx="1892166" cy="2141738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9AB44F0B-EBCF-3A43-A003-C93719487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1278018" y="2862697"/>
              <a:ext cx="1542435" cy="1465214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25A7511-35FE-3D4F-A4BA-9F58683BBFBD}"/>
                </a:ext>
              </a:extLst>
            </p:cNvPr>
            <p:cNvSpPr txBox="1"/>
            <p:nvPr/>
          </p:nvSpPr>
          <p:spPr>
            <a:xfrm>
              <a:off x="1579453" y="2356545"/>
              <a:ext cx="892516" cy="21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/>
                <a:t>Flange NADs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BD26895-0909-AF4E-BF6F-10A17DDFFD07}"/>
                </a:ext>
              </a:extLst>
            </p:cNvPr>
            <p:cNvGrpSpPr/>
            <p:nvPr/>
          </p:nvGrpSpPr>
          <p:grpSpPr>
            <a:xfrm>
              <a:off x="928287" y="2858049"/>
              <a:ext cx="1261959" cy="1640234"/>
              <a:chOff x="1135037" y="2773728"/>
              <a:chExt cx="1045340" cy="1358685"/>
            </a:xfrm>
          </p:grpSpPr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43460AB8-C9FD-7842-B8A0-3B2C95D64B5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7425" y="3341642"/>
                <a:ext cx="711554" cy="0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AC577C90-56ED-224A-8A5D-B248058A0B52}"/>
                  </a:ext>
                </a:extLst>
              </p:cNvPr>
              <p:cNvSpPr txBox="1"/>
              <p:nvPr/>
            </p:nvSpPr>
            <p:spPr>
              <a:xfrm>
                <a:off x="1228314" y="3212452"/>
                <a:ext cx="181870" cy="1943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 defTabSz="385763"/>
                <a:r>
                  <a:rPr lang="en-US" sz="1350" dirty="0"/>
                  <a:t>0</a:t>
                </a:r>
              </a:p>
            </p:txBody>
          </p: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AA85D456-B6B5-B74B-B3A0-A518862A45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58301" y="3341642"/>
                <a:ext cx="0" cy="601878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D55B971F-AB6C-1142-8B19-3AE3BB6EB5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7425" y="3344725"/>
                <a:ext cx="716471" cy="87972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A5242B8C-8CFB-4744-B111-F8512F1250ED}"/>
                  </a:ext>
                </a:extLst>
              </p:cNvPr>
              <p:cNvSpPr txBox="1"/>
              <p:nvPr/>
            </p:nvSpPr>
            <p:spPr>
              <a:xfrm>
                <a:off x="1936223" y="3938086"/>
                <a:ext cx="244154" cy="1943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 defTabSz="385763"/>
                <a:r>
                  <a:rPr lang="en-US" sz="1350" dirty="0"/>
                  <a:t>90</a:t>
                </a: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3A8A30A2-842F-344C-8083-2F2AD4AC14A3}"/>
                  </a:ext>
                </a:extLst>
              </p:cNvPr>
              <p:cNvSpPr txBox="1"/>
              <p:nvPr/>
            </p:nvSpPr>
            <p:spPr>
              <a:xfrm>
                <a:off x="1135037" y="3447601"/>
                <a:ext cx="424778" cy="1943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 defTabSz="385763"/>
                <a:r>
                  <a:rPr lang="en-US" sz="1350" dirty="0"/>
                  <a:t>7 (FT)</a:t>
                </a:r>
              </a:p>
            </p:txBody>
          </p: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5FCCBABA-9189-B14D-9F31-DBB46F809C5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70657" y="2853994"/>
                <a:ext cx="488814" cy="48881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02973040-5C0A-1940-BC98-F24A5696AA2D}"/>
                  </a:ext>
                </a:extLst>
              </p:cNvPr>
              <p:cNvSpPr txBox="1"/>
              <p:nvPr/>
            </p:nvSpPr>
            <p:spPr>
              <a:xfrm>
                <a:off x="1335835" y="2773728"/>
                <a:ext cx="306438" cy="1943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 defTabSz="385763"/>
                <a:r>
                  <a:rPr lang="en-US" sz="1350" dirty="0"/>
                  <a:t>315</a:t>
                </a:r>
              </a:p>
            </p:txBody>
          </p:sp>
        </p:grpSp>
      </p:grpSp>
      <p:sp>
        <p:nvSpPr>
          <p:cNvPr id="51" name="Content Placeholder 4">
            <a:extLst>
              <a:ext uri="{FF2B5EF4-FFF2-40B4-BE49-F238E27FC236}">
                <a16:creationId xmlns:a16="http://schemas.microsoft.com/office/drawing/2014/main" id="{2CD3B3B9-B46D-0D44-A45B-6F7CFE42BD36}"/>
              </a:ext>
            </a:extLst>
          </p:cNvPr>
          <p:cNvSpPr txBox="1">
            <a:spLocks/>
          </p:cNvSpPr>
          <p:nvPr/>
        </p:nvSpPr>
        <p:spPr>
          <a:xfrm>
            <a:off x="-1696957" y="2471106"/>
            <a:ext cx="512309" cy="267463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18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200" kern="120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2881" lvl="1" indent="0" defTabSz="514350">
              <a:buNone/>
            </a:pPr>
            <a:endParaRPr lang="en-US" sz="9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8E5BA64-3268-DE44-BD8E-50D420DDF9DF}"/>
              </a:ext>
            </a:extLst>
          </p:cNvPr>
          <p:cNvGrpSpPr/>
          <p:nvPr/>
        </p:nvGrpSpPr>
        <p:grpSpPr>
          <a:xfrm>
            <a:off x="6427652" y="1494494"/>
            <a:ext cx="2161098" cy="2214127"/>
            <a:chOff x="4367718" y="4421028"/>
            <a:chExt cx="1493894" cy="1530550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0B264054-883B-614B-916C-4C3A8A6EA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98383" y="4450218"/>
              <a:ext cx="1400175" cy="1485900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9B9CD358-4538-004F-BE42-A00BDD8AE3EA}"/>
                </a:ext>
              </a:extLst>
            </p:cNvPr>
            <p:cNvSpPr txBox="1"/>
            <p:nvPr/>
          </p:nvSpPr>
          <p:spPr>
            <a:xfrm>
              <a:off x="4630575" y="4421028"/>
              <a:ext cx="1231037" cy="191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BT -150ps</a:t>
              </a: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5D53EC73-F6E4-3F44-89DD-7ABC57C40399}"/>
                </a:ext>
              </a:extLst>
            </p:cNvPr>
            <p:cNvGrpSpPr/>
            <p:nvPr/>
          </p:nvGrpSpPr>
          <p:grpSpPr>
            <a:xfrm>
              <a:off x="4367718" y="4700696"/>
              <a:ext cx="810847" cy="1250882"/>
              <a:chOff x="1253049" y="2804639"/>
              <a:chExt cx="810847" cy="1250882"/>
            </a:xfrm>
          </p:grpSpPr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2CED1074-EF45-164E-8F61-9D849FD717C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7425" y="3341642"/>
                <a:ext cx="711554" cy="0"/>
              </a:xfrm>
              <a:prstGeom prst="line">
                <a:avLst/>
              </a:prstGeom>
              <a:ln w="6350" cmpd="sng">
                <a:solidFill>
                  <a:schemeClr val="bg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66182EB0-1F86-164E-86B7-9BEF5F373001}"/>
                  </a:ext>
                </a:extLst>
              </p:cNvPr>
              <p:cNvSpPr txBox="1"/>
              <p:nvPr/>
            </p:nvSpPr>
            <p:spPr>
              <a:xfrm>
                <a:off x="1465142" y="3178072"/>
                <a:ext cx="194139" cy="2074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385763"/>
                <a:r>
                  <a:rPr lang="en-US" sz="1350" dirty="0">
                    <a:solidFill>
                      <a:prstClr val="white"/>
                    </a:solidFill>
                  </a:rPr>
                  <a:t>0</a:t>
                </a:r>
              </a:p>
            </p:txBody>
          </p: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203D2B18-951E-4047-8B64-F0EA2E24FC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58301" y="3341642"/>
                <a:ext cx="0" cy="546601"/>
              </a:xfrm>
              <a:prstGeom prst="line">
                <a:avLst/>
              </a:prstGeom>
              <a:ln w="6350" cmpd="sng">
                <a:solidFill>
                  <a:schemeClr val="bg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883B317C-FC40-5246-8510-C11733CB795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7425" y="3344725"/>
                <a:ext cx="716471" cy="87972"/>
              </a:xfrm>
              <a:prstGeom prst="line">
                <a:avLst/>
              </a:prstGeom>
              <a:ln w="6350" cmpd="sng">
                <a:solidFill>
                  <a:schemeClr val="bg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4D64FBAA-1A65-CD43-8668-EC41F23F85EE}"/>
                  </a:ext>
                </a:extLst>
              </p:cNvPr>
              <p:cNvSpPr txBox="1"/>
              <p:nvPr/>
            </p:nvSpPr>
            <p:spPr>
              <a:xfrm>
                <a:off x="1800269" y="3848085"/>
                <a:ext cx="260625" cy="2074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385763"/>
                <a:r>
                  <a:rPr lang="en-US" sz="1350" dirty="0">
                    <a:solidFill>
                      <a:prstClr val="white"/>
                    </a:solidFill>
                  </a:rPr>
                  <a:t>90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D024D54A-9F3B-4E4D-9930-AD663042EAD8}"/>
                  </a:ext>
                </a:extLst>
              </p:cNvPr>
              <p:cNvSpPr txBox="1"/>
              <p:nvPr/>
            </p:nvSpPr>
            <p:spPr>
              <a:xfrm>
                <a:off x="1253049" y="3394782"/>
                <a:ext cx="453435" cy="2074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385763"/>
                <a:r>
                  <a:rPr lang="en-US" sz="1350" dirty="0">
                    <a:solidFill>
                      <a:prstClr val="white"/>
                    </a:solidFill>
                  </a:rPr>
                  <a:t>7 (FT)</a:t>
                </a:r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1B6E55A8-A904-594C-BA32-1A89E2C354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70657" y="2853994"/>
                <a:ext cx="488814" cy="488813"/>
              </a:xfrm>
              <a:prstGeom prst="line">
                <a:avLst/>
              </a:prstGeom>
              <a:ln w="6350" cmpd="sng">
                <a:solidFill>
                  <a:schemeClr val="bg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328003CA-B54B-B948-9363-F4E1A6CED643}"/>
                  </a:ext>
                </a:extLst>
              </p:cNvPr>
              <p:cNvSpPr txBox="1"/>
              <p:nvPr/>
            </p:nvSpPr>
            <p:spPr>
              <a:xfrm>
                <a:off x="1322056" y="2804639"/>
                <a:ext cx="327111" cy="2074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385763"/>
                <a:r>
                  <a:rPr lang="en-US" sz="1350" dirty="0">
                    <a:solidFill>
                      <a:prstClr val="white"/>
                    </a:solidFill>
                  </a:rPr>
                  <a:t>315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BAAFB1B-FDAB-B64E-BB59-2B0766FA25B1}"/>
              </a:ext>
            </a:extLst>
          </p:cNvPr>
          <p:cNvGrpSpPr/>
          <p:nvPr/>
        </p:nvGrpSpPr>
        <p:grpSpPr>
          <a:xfrm>
            <a:off x="3125858" y="1113231"/>
            <a:ext cx="2841854" cy="2830567"/>
            <a:chOff x="521109" y="1784870"/>
            <a:chExt cx="1667430" cy="166080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DA1C03B-2DD6-9B4E-9FB5-E8D49620A3DA}"/>
                </a:ext>
              </a:extLst>
            </p:cNvPr>
            <p:cNvGrpSpPr/>
            <p:nvPr/>
          </p:nvGrpSpPr>
          <p:grpSpPr>
            <a:xfrm>
              <a:off x="521109" y="2151263"/>
              <a:ext cx="1366713" cy="1160651"/>
              <a:chOff x="3737661" y="2811478"/>
              <a:chExt cx="1822284" cy="1547534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4332F2B7-E220-9B41-B121-D8D9CEB090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15917"/>
              <a:stretch/>
            </p:blipFill>
            <p:spPr>
              <a:xfrm>
                <a:off x="4067422" y="2821197"/>
                <a:ext cx="1361321" cy="1451414"/>
              </a:xfrm>
              <a:prstGeom prst="rect">
                <a:avLst/>
              </a:prstGeom>
            </p:spPr>
          </p:pic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84402013-AEF2-DB4D-A721-FCB60A0B5171}"/>
                  </a:ext>
                </a:extLst>
              </p:cNvPr>
              <p:cNvGrpSpPr/>
              <p:nvPr/>
            </p:nvGrpSpPr>
            <p:grpSpPr>
              <a:xfrm>
                <a:off x="3737661" y="2858985"/>
                <a:ext cx="1053838" cy="1500027"/>
                <a:chOff x="1241540" y="2773728"/>
                <a:chExt cx="872945" cy="1242542"/>
              </a:xfrm>
            </p:grpSpPr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94263B87-5107-1A48-8BB5-D79278F393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347425" y="3341642"/>
                  <a:ext cx="711554" cy="0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3635CF4B-8224-D847-BCDC-47D8072A0761}"/>
                    </a:ext>
                  </a:extLst>
                </p:cNvPr>
                <p:cNvSpPr txBox="1"/>
                <p:nvPr/>
              </p:nvSpPr>
              <p:spPr>
                <a:xfrm>
                  <a:off x="1241540" y="3212452"/>
                  <a:ext cx="158106" cy="14210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algn="ctr" defTabSz="385763"/>
                  <a:r>
                    <a:rPr lang="en-US" sz="825" dirty="0"/>
                    <a:t>0</a:t>
                  </a:r>
                </a:p>
              </p:txBody>
            </p: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A844516C-1E52-8E4F-9964-20B57C9895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58301" y="3341642"/>
                  <a:ext cx="0" cy="601878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0CE0E612-0534-3D4C-9010-56C54EF45C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347425" y="3344725"/>
                  <a:ext cx="716471" cy="87972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D0FEB0E0-66A7-C244-AB88-2FE09D86DC74}"/>
                    </a:ext>
                  </a:extLst>
                </p:cNvPr>
                <p:cNvSpPr txBox="1"/>
                <p:nvPr/>
              </p:nvSpPr>
              <p:spPr>
                <a:xfrm>
                  <a:off x="1917944" y="3874162"/>
                  <a:ext cx="196541" cy="14210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algn="ctr" defTabSz="385763"/>
                  <a:r>
                    <a:rPr lang="en-US" sz="825" dirty="0"/>
                    <a:t>90</a:t>
                  </a:r>
                </a:p>
              </p:txBody>
            </p:sp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34A95C3E-BAF9-9B4E-A5AE-94E1B46DC2C6}"/>
                    </a:ext>
                  </a:extLst>
                </p:cNvPr>
                <p:cNvSpPr txBox="1"/>
                <p:nvPr/>
              </p:nvSpPr>
              <p:spPr>
                <a:xfrm>
                  <a:off x="1258435" y="3395533"/>
                  <a:ext cx="305615" cy="14210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algn="ctr" defTabSz="385763"/>
                  <a:r>
                    <a:rPr lang="en-US" sz="825" dirty="0"/>
                    <a:t>7 (FT)</a:t>
                  </a:r>
                </a:p>
              </p:txBody>
            </p: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8C8BFAFE-CE8D-D347-8E15-C35969ADED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570657" y="2853994"/>
                  <a:ext cx="488814" cy="48881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EF2F720F-436B-AF43-8851-DF2583CE1E38}"/>
                    </a:ext>
                  </a:extLst>
                </p:cNvPr>
                <p:cNvSpPr txBox="1"/>
                <p:nvPr/>
              </p:nvSpPr>
              <p:spPr>
                <a:xfrm>
                  <a:off x="1373714" y="2773728"/>
                  <a:ext cx="234977" cy="14210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algn="ctr" defTabSz="385763"/>
                  <a:r>
                    <a:rPr lang="en-US" sz="825" dirty="0"/>
                    <a:t>315</a:t>
                  </a:r>
                </a:p>
              </p:txBody>
            </p:sp>
          </p:grp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5804A106-7131-3F46-A747-2DBA3C1FD635}"/>
                  </a:ext>
                </a:extLst>
              </p:cNvPr>
              <p:cNvSpPr/>
              <p:nvPr/>
            </p:nvSpPr>
            <p:spPr>
              <a:xfrm>
                <a:off x="5182221" y="3613658"/>
                <a:ext cx="377724" cy="1670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788" dirty="0"/>
                  <a:t>SpecE</a:t>
                </a: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59B0CE5-68D7-BE44-BCAC-6BE76E6CB735}"/>
                  </a:ext>
                </a:extLst>
              </p:cNvPr>
              <p:cNvSpPr/>
              <p:nvPr/>
            </p:nvSpPr>
            <p:spPr>
              <a:xfrm>
                <a:off x="4665998" y="3244286"/>
                <a:ext cx="435411" cy="1670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788" dirty="0"/>
                  <a:t>SpecNP</a:t>
                </a: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FCF7F9FC-C596-C345-854F-487FCC1002EA}"/>
                  </a:ext>
                </a:extLst>
              </p:cNvPr>
              <p:cNvSpPr/>
              <p:nvPr/>
            </p:nvSpPr>
            <p:spPr>
              <a:xfrm>
                <a:off x="3802654" y="3100910"/>
                <a:ext cx="321291" cy="1670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788" dirty="0"/>
                  <a:t>MRS</a:t>
                </a: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58E2C117-EB55-734A-AC48-7D915A2C56A2}"/>
                  </a:ext>
                </a:extLst>
              </p:cNvPr>
              <p:cNvSpPr/>
              <p:nvPr/>
            </p:nvSpPr>
            <p:spPr>
              <a:xfrm>
                <a:off x="4184774" y="2811478"/>
                <a:ext cx="383994" cy="1670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788" dirty="0"/>
                  <a:t>NITOF</a:t>
                </a:r>
              </a:p>
            </p:txBody>
          </p:sp>
        </p:grp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D904B0D6-3A98-CC47-92DF-B9B6070B24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2759"/>
            <a:stretch/>
          </p:blipFill>
          <p:spPr>
            <a:xfrm>
              <a:off x="1894813" y="1918426"/>
              <a:ext cx="293726" cy="1527252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55522B2D-5EE9-6141-BC32-E0ECD6F7DA78}"/>
                </a:ext>
              </a:extLst>
            </p:cNvPr>
            <p:cNvSpPr txBox="1"/>
            <p:nvPr/>
          </p:nvSpPr>
          <p:spPr>
            <a:xfrm>
              <a:off x="635989" y="1784870"/>
              <a:ext cx="1367742" cy="27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/>
                <a:t>Down-scattered neutron ratio</a:t>
              </a:r>
            </a:p>
            <a:p>
              <a:pPr algn="ctr"/>
              <a:r>
                <a:rPr lang="en-US" sz="1200" b="1" dirty="0"/>
                <a:t>(MRS, </a:t>
              </a:r>
              <a:r>
                <a:rPr lang="en-US" sz="1200" b="1" dirty="0" err="1"/>
                <a:t>nTOF</a:t>
              </a:r>
              <a:r>
                <a:rPr lang="en-US" sz="1200" b="1" dirty="0"/>
                <a:t>, NIS)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EA827A17-205E-4646-8183-F3668249C99D}"/>
              </a:ext>
            </a:extLst>
          </p:cNvPr>
          <p:cNvSpPr txBox="1"/>
          <p:nvPr/>
        </p:nvSpPr>
        <p:spPr>
          <a:xfrm>
            <a:off x="3237526" y="3780699"/>
            <a:ext cx="2730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indent="-411480" defTabSz="411480"/>
            <a:r>
              <a:rPr lang="en-US" sz="900" dirty="0"/>
              <a:t>NTOF:	R. </a:t>
            </a:r>
            <a:r>
              <a:rPr lang="en-US" sz="900" dirty="0" err="1"/>
              <a:t>Hatarak</a:t>
            </a:r>
            <a:r>
              <a:rPr lang="en-US" sz="900" dirty="0"/>
              <a:t>, et al.,                                     </a:t>
            </a:r>
            <a:r>
              <a:rPr lang="en-US" sz="900" i="1" dirty="0"/>
              <a:t>J. Appl. Phys. </a:t>
            </a:r>
            <a:r>
              <a:rPr lang="en-US" sz="900" dirty="0"/>
              <a:t>118, 184502 (2015)</a:t>
            </a:r>
          </a:p>
          <a:p>
            <a:pPr marL="411480" indent="-411480" defTabSz="411480"/>
            <a:r>
              <a:rPr lang="en-US" sz="900" dirty="0"/>
              <a:t>MRS:	J.A. Frenje, et al.,                               </a:t>
            </a:r>
            <a:r>
              <a:rPr lang="en-US" sz="900" i="1" dirty="0"/>
              <a:t>Phys. Plasmas </a:t>
            </a:r>
            <a:r>
              <a:rPr lang="en-US" sz="900" dirty="0"/>
              <a:t>17, 056311 (2010)</a:t>
            </a:r>
          </a:p>
          <a:p>
            <a:pPr marL="411480" indent="-411480" defTabSz="411480"/>
            <a:r>
              <a:rPr lang="en-US" sz="900" dirty="0"/>
              <a:t>NITOF:	F. E. Merrill, et al.,                               </a:t>
            </a:r>
            <a:r>
              <a:rPr lang="en-US" sz="900" i="1" dirty="0"/>
              <a:t>Rev. Sci. </a:t>
            </a:r>
            <a:r>
              <a:rPr lang="en-US" sz="900" i="1" dirty="0" err="1"/>
              <a:t>Instrum</a:t>
            </a:r>
            <a:r>
              <a:rPr lang="en-US" sz="900" i="1" dirty="0"/>
              <a:t>.</a:t>
            </a:r>
            <a:r>
              <a:rPr lang="en-US" sz="900" dirty="0"/>
              <a:t> 83, 10D317 (2012)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A0FA036-4A18-BC4D-B5EF-2DA35803013C}"/>
              </a:ext>
            </a:extLst>
          </p:cNvPr>
          <p:cNvSpPr txBox="1"/>
          <p:nvPr/>
        </p:nvSpPr>
        <p:spPr>
          <a:xfrm>
            <a:off x="152301" y="3821095"/>
            <a:ext cx="2410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C. </a:t>
            </a:r>
            <a:r>
              <a:rPr lang="en-US" sz="900" dirty="0" err="1"/>
              <a:t>Yeamans</a:t>
            </a:r>
            <a:r>
              <a:rPr lang="en-US" sz="900" dirty="0"/>
              <a:t> &amp; D. </a:t>
            </a:r>
            <a:r>
              <a:rPr lang="en-US" sz="900" dirty="0" err="1"/>
              <a:t>Bleuel</a:t>
            </a:r>
            <a:r>
              <a:rPr lang="en-US" sz="900" dirty="0"/>
              <a:t>, </a:t>
            </a:r>
          </a:p>
          <a:p>
            <a:r>
              <a:rPr lang="en-US" sz="900" i="1" dirty="0"/>
              <a:t>Fusion Sci. Technol. </a:t>
            </a:r>
            <a:r>
              <a:rPr lang="en-US" sz="900" dirty="0"/>
              <a:t>72, 120 (2017)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A0E9492-7C44-0F49-A23A-66117F190F0E}"/>
              </a:ext>
            </a:extLst>
          </p:cNvPr>
          <p:cNvSpPr txBox="1"/>
          <p:nvPr/>
        </p:nvSpPr>
        <p:spPr>
          <a:xfrm>
            <a:off x="6502230" y="3815007"/>
            <a:ext cx="1934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A. Pak, et al., </a:t>
            </a:r>
          </a:p>
          <a:p>
            <a:r>
              <a:rPr lang="en-US" sz="900" i="1" dirty="0"/>
              <a:t>Phys. Plasmas</a:t>
            </a:r>
            <a:r>
              <a:rPr lang="en-US" sz="900" dirty="0"/>
              <a:t> 20, 056315 (2013)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A2CFCFD-1D52-E947-8FEF-3A354C439649}"/>
              </a:ext>
            </a:extLst>
          </p:cNvPr>
          <p:cNvSpPr txBox="1"/>
          <p:nvPr/>
        </p:nvSpPr>
        <p:spPr>
          <a:xfrm>
            <a:off x="0" y="1"/>
            <a:ext cx="809837" cy="2192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25" dirty="0"/>
              <a:t>Interpretation</a:t>
            </a:r>
          </a:p>
        </p:txBody>
      </p:sp>
    </p:spTree>
    <p:extLst>
      <p:ext uri="{BB962C8B-B14F-4D97-AF65-F5344CB8AC3E}">
        <p14:creationId xmlns:p14="http://schemas.microsoft.com/office/powerpoint/2010/main" val="3274534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9C7662C7-77EE-3045-A166-E2EE8B9A6B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2" r="4434"/>
          <a:stretch/>
        </p:blipFill>
        <p:spPr>
          <a:xfrm>
            <a:off x="260565" y="1482448"/>
            <a:ext cx="3836516" cy="224028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E8B204B-0F58-B948-A620-F1F9A01648E4}"/>
              </a:ext>
            </a:extLst>
          </p:cNvPr>
          <p:cNvSpPr txBox="1"/>
          <p:nvPr/>
        </p:nvSpPr>
        <p:spPr>
          <a:xfrm>
            <a:off x="698248" y="1218618"/>
            <a:ext cx="2934804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NTOF velocities: N160207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67E1749-D158-AF4A-B595-ADF5FF4FCD4B}"/>
              </a:ext>
            </a:extLst>
          </p:cNvPr>
          <p:cNvSpPr txBox="1"/>
          <p:nvPr/>
        </p:nvSpPr>
        <p:spPr>
          <a:xfrm>
            <a:off x="1306786" y="2423593"/>
            <a:ext cx="695875" cy="261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rgbClr val="0000FF"/>
                </a:solidFill>
              </a:rPr>
              <a:t>SPEC-E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B5A284E-D0C6-F744-8022-B25031AD3548}"/>
              </a:ext>
            </a:extLst>
          </p:cNvPr>
          <p:cNvSpPr txBox="1"/>
          <p:nvPr/>
        </p:nvSpPr>
        <p:spPr>
          <a:xfrm>
            <a:off x="941606" y="3157624"/>
            <a:ext cx="783040" cy="261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FF"/>
                </a:solidFill>
              </a:rPr>
              <a:t>SPEC-SP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B9D6DED-5392-C244-978F-C31793DB462D}"/>
              </a:ext>
            </a:extLst>
          </p:cNvPr>
          <p:cNvSpPr txBox="1"/>
          <p:nvPr/>
        </p:nvSpPr>
        <p:spPr>
          <a:xfrm>
            <a:off x="3052822" y="2792544"/>
            <a:ext cx="695875" cy="261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rgbClr val="0000FF"/>
                </a:solidFill>
              </a:rPr>
              <a:t>SPEC-A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BFDC87E-C623-CA4F-AB88-BA24383D8D0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99148" y="998859"/>
            <a:ext cx="4815917" cy="37576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C194A8-F156-B641-821F-116343051980}"/>
              </a:ext>
            </a:extLst>
          </p:cNvPr>
          <p:cNvSpPr txBox="1"/>
          <p:nvPr/>
        </p:nvSpPr>
        <p:spPr>
          <a:xfrm>
            <a:off x="0" y="1"/>
            <a:ext cx="968535" cy="2192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25" dirty="0"/>
              <a:t>Method: Velocity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6850EC4-595D-F44E-AF12-8A0EEB164EC7}"/>
              </a:ext>
            </a:extLst>
          </p:cNvPr>
          <p:cNvSpPr txBox="1">
            <a:spLocks/>
          </p:cNvSpPr>
          <p:nvPr/>
        </p:nvSpPr>
        <p:spPr>
          <a:xfrm>
            <a:off x="442822" y="152614"/>
            <a:ext cx="8245490" cy="754380"/>
          </a:xfrm>
          <a:prstGeom prst="rect">
            <a:avLst/>
          </a:prstGeom>
          <a:effectLst/>
        </p:spPr>
        <p:txBody>
          <a:bodyPr vert="horz" lIns="0" rIns="3429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3200" b="1" kern="120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2400" dirty="0">
                <a:solidFill>
                  <a:schemeClr val="tx2"/>
                </a:solidFill>
              </a:rPr>
              <a:t>On the NIF, DT- and DD-neutron spectra are used to measure mean hotspot velocity on up to four NTOFs line of sight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6E75B8-0B09-8E46-BD3E-BAFED8BAD256}"/>
              </a:ext>
            </a:extLst>
          </p:cNvPr>
          <p:cNvSpPr/>
          <p:nvPr/>
        </p:nvSpPr>
        <p:spPr bwMode="auto">
          <a:xfrm>
            <a:off x="5660021" y="998859"/>
            <a:ext cx="1085126" cy="155716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B2A18F-A22A-B141-973B-29343B827575}"/>
              </a:ext>
            </a:extLst>
          </p:cNvPr>
          <p:cNvSpPr txBox="1"/>
          <p:nvPr/>
        </p:nvSpPr>
        <p:spPr>
          <a:xfrm>
            <a:off x="5239958" y="942733"/>
            <a:ext cx="20345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0000FF"/>
                </a:solidFill>
              </a:rPr>
              <a:t>NTOF 21m SPEC-NP (18-304)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1AA08B-1952-4348-826C-30A01922B963}"/>
              </a:ext>
            </a:extLst>
          </p:cNvPr>
          <p:cNvSpPr/>
          <p:nvPr/>
        </p:nvSpPr>
        <p:spPr bwMode="auto">
          <a:xfrm>
            <a:off x="8003171" y="2680702"/>
            <a:ext cx="1085126" cy="155716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EDCBA2-053E-4148-810D-1DE001988F0A}"/>
              </a:ext>
            </a:extLst>
          </p:cNvPr>
          <p:cNvSpPr txBox="1"/>
          <p:nvPr/>
        </p:nvSpPr>
        <p:spPr>
          <a:xfrm>
            <a:off x="7918126" y="2444532"/>
            <a:ext cx="12827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>
                <a:solidFill>
                  <a:srgbClr val="0000FF"/>
                </a:solidFill>
              </a:rPr>
              <a:t>NTOF 20m </a:t>
            </a:r>
          </a:p>
          <a:p>
            <a:pPr algn="ctr"/>
            <a:r>
              <a:rPr lang="en-US" sz="1050" b="1" dirty="0">
                <a:solidFill>
                  <a:srgbClr val="0000FF"/>
                </a:solidFill>
              </a:rPr>
              <a:t>SPEC-E (90-175)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DDB5280-DE9F-314B-AEC0-719098F0D734}"/>
              </a:ext>
            </a:extLst>
          </p:cNvPr>
          <p:cNvSpPr/>
          <p:nvPr/>
        </p:nvSpPr>
        <p:spPr bwMode="auto">
          <a:xfrm>
            <a:off x="5266840" y="4472977"/>
            <a:ext cx="1085126" cy="225784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2B4CCDF-8C0F-1B42-A86E-20BA06EC3693}"/>
              </a:ext>
            </a:extLst>
          </p:cNvPr>
          <p:cNvSpPr/>
          <p:nvPr/>
        </p:nvSpPr>
        <p:spPr bwMode="auto">
          <a:xfrm>
            <a:off x="4301113" y="4256409"/>
            <a:ext cx="886962" cy="495206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C3F6611-7A78-324D-BE89-B0F1B0246CAF}"/>
              </a:ext>
            </a:extLst>
          </p:cNvPr>
          <p:cNvSpPr txBox="1"/>
          <p:nvPr/>
        </p:nvSpPr>
        <p:spPr>
          <a:xfrm>
            <a:off x="4376883" y="4472977"/>
            <a:ext cx="202651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0000FF"/>
                </a:solidFill>
              </a:rPr>
              <a:t>NTOF 18m SPEC-SP (161-57)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9206E73-1E16-6A48-AD26-AF47AB72CCD5}"/>
              </a:ext>
            </a:extLst>
          </p:cNvPr>
          <p:cNvSpPr/>
          <p:nvPr/>
        </p:nvSpPr>
        <p:spPr bwMode="auto">
          <a:xfrm>
            <a:off x="4458575" y="3023602"/>
            <a:ext cx="897197" cy="225784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DDAACD8-3F48-0B41-A33B-40D824082A21}"/>
              </a:ext>
            </a:extLst>
          </p:cNvPr>
          <p:cNvSpPr txBox="1"/>
          <p:nvPr/>
        </p:nvSpPr>
        <p:spPr>
          <a:xfrm>
            <a:off x="4131164" y="2869076"/>
            <a:ext cx="13612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>
                <a:solidFill>
                  <a:srgbClr val="0000FF"/>
                </a:solidFill>
              </a:rPr>
              <a:t>NTOF 20m </a:t>
            </a:r>
          </a:p>
          <a:p>
            <a:pPr algn="ctr"/>
            <a:r>
              <a:rPr lang="en-US" sz="1050" b="1" dirty="0">
                <a:solidFill>
                  <a:srgbClr val="0000FF"/>
                </a:solidFill>
              </a:rPr>
              <a:t>SPEC-A (115-319)</a:t>
            </a:r>
          </a:p>
        </p:txBody>
      </p:sp>
      <p:sp>
        <p:nvSpPr>
          <p:cNvPr id="5" name="Rectangle 4"/>
          <p:cNvSpPr/>
          <p:nvPr/>
        </p:nvSpPr>
        <p:spPr>
          <a:xfrm>
            <a:off x="45236" y="4508213"/>
            <a:ext cx="22765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/>
              <a:t>R. </a:t>
            </a:r>
            <a:r>
              <a:rPr lang="en-US" sz="1200" i="1" dirty="0" err="1"/>
              <a:t>Hatarik</a:t>
            </a:r>
            <a:r>
              <a:rPr lang="en-US" sz="1200" i="1" dirty="0"/>
              <a:t>, RSI 2018 (in press)</a:t>
            </a:r>
            <a:endParaRPr lang="en-US" sz="12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545910" y="1382974"/>
            <a:ext cx="248786" cy="230832"/>
            <a:chOff x="545910" y="1382974"/>
            <a:chExt cx="248786" cy="230832"/>
          </a:xfrm>
        </p:grpSpPr>
        <p:sp>
          <p:nvSpPr>
            <p:cNvPr id="25" name="Rectangle 24"/>
            <p:cNvSpPr/>
            <p:nvPr/>
          </p:nvSpPr>
          <p:spPr>
            <a:xfrm>
              <a:off x="612464" y="1430736"/>
              <a:ext cx="118280" cy="141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45910" y="1382974"/>
              <a:ext cx="24878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373737"/>
                  </a:solidFill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4029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C194A8-F156-B641-821F-116343051980}"/>
              </a:ext>
            </a:extLst>
          </p:cNvPr>
          <p:cNvSpPr txBox="1"/>
          <p:nvPr/>
        </p:nvSpPr>
        <p:spPr>
          <a:xfrm>
            <a:off x="0" y="1"/>
            <a:ext cx="968535" cy="2192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25" dirty="0"/>
              <a:t>Method: Velocity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390155" y="1436767"/>
            <a:ext cx="2615412" cy="2262987"/>
            <a:chOff x="5778815" y="1414740"/>
            <a:chExt cx="2273905" cy="19675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D979C5C-9393-A148-A9F3-8620D6F327CD}"/>
                </a:ext>
              </a:extLst>
            </p:cNvPr>
            <p:cNvSpPr/>
            <p:nvPr/>
          </p:nvSpPr>
          <p:spPr bwMode="auto">
            <a:xfrm>
              <a:off x="6139855" y="1414740"/>
              <a:ext cx="205912" cy="205912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rgbClr val="FF0000"/>
              </a:solidFill>
              <a:prstDash val="dash"/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200" dirty="0">
                <a:solidFill>
                  <a:srgbClr val="000000"/>
                </a:solidFill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D5805D4-9419-5A49-BAC4-0C1045189168}"/>
                </a:ext>
              </a:extLst>
            </p:cNvPr>
            <p:cNvGrpSpPr/>
            <p:nvPr/>
          </p:nvGrpSpPr>
          <p:grpSpPr>
            <a:xfrm>
              <a:off x="5778815" y="1514475"/>
              <a:ext cx="2273905" cy="1867765"/>
              <a:chOff x="9480" y="2019300"/>
              <a:chExt cx="3031870" cy="2490353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30684046-826C-6248-A3C6-150C47869EC7}"/>
                  </a:ext>
                </a:extLst>
              </p:cNvPr>
              <p:cNvSpPr/>
              <p:nvPr/>
            </p:nvSpPr>
            <p:spPr bwMode="auto">
              <a:xfrm>
                <a:off x="731135" y="2667441"/>
                <a:ext cx="891678" cy="89167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89000"/>
                    </a:schemeClr>
                  </a:gs>
                  <a:gs pos="46000">
                    <a:schemeClr val="accent6">
                      <a:lumMod val="60000"/>
                      <a:lumOff val="40000"/>
                    </a:schemeClr>
                  </a:gs>
                  <a:gs pos="69000">
                    <a:schemeClr val="accent6">
                      <a:lumMod val="40000"/>
                      <a:lumOff val="60000"/>
                    </a:schemeClr>
                  </a:gs>
                  <a:gs pos="97000">
                    <a:schemeClr val="accent6">
                      <a:lumMod val="20000"/>
                      <a:lumOff val="8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  <a:headEnd/>
                <a:tailEnd/>
              </a:ln>
              <a:effectLst/>
              <a:scene3d>
                <a:camera prst="isometricRightUp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2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1325D6A3-D6DC-E342-BB9D-FE79BCE4AF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23858" y="2019300"/>
                <a:ext cx="553116" cy="1093980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F2DCB8EA-1EA7-D44A-972F-1B220CB71F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7946" y="3090275"/>
                <a:ext cx="922314" cy="0"/>
              </a:xfrm>
              <a:prstGeom prst="straightConnector1">
                <a:avLst/>
              </a:prstGeom>
              <a:ln w="28575" cmpd="sng">
                <a:solidFill>
                  <a:srgbClr val="00EAFF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63CDB31-2D4F-B34F-9D94-7F0939CFBB3A}"/>
                  </a:ext>
                </a:extLst>
              </p:cNvPr>
              <p:cNvSpPr txBox="1"/>
              <p:nvPr/>
            </p:nvSpPr>
            <p:spPr>
              <a:xfrm>
                <a:off x="2080260" y="2890220"/>
                <a:ext cx="961090" cy="3478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solidFill>
                      <a:srgbClr val="00EAFF"/>
                    </a:solidFill>
                  </a:rPr>
                  <a:t>SPEC-E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4E3E490-7586-824E-91C7-A6F689ED158F}"/>
                  </a:ext>
                </a:extLst>
              </p:cNvPr>
              <p:cNvSpPr txBox="1"/>
              <p:nvPr/>
            </p:nvSpPr>
            <p:spPr>
              <a:xfrm>
                <a:off x="9480" y="3039634"/>
                <a:ext cx="845878" cy="3478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350" i="1" dirty="0">
                    <a:solidFill>
                      <a:srgbClr val="00EAFF"/>
                    </a:solidFill>
                  </a:rPr>
                  <a:t>V</a:t>
                </a:r>
                <a:r>
                  <a:rPr lang="en-US" sz="1350" baseline="-25000" dirty="0">
                    <a:solidFill>
                      <a:srgbClr val="00EAFF"/>
                    </a:solidFill>
                  </a:rPr>
                  <a:t>SPEC-E</a:t>
                </a:r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DB551DC0-965A-3549-A45C-89CEBB0E88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65825" y="3086100"/>
                <a:ext cx="292121" cy="1024635"/>
              </a:xfrm>
              <a:prstGeom prst="straightConnector1">
                <a:avLst/>
              </a:prstGeom>
              <a:ln w="28575" cmpd="sng">
                <a:solidFill>
                  <a:srgbClr val="0000A5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096D5C5-3B00-A741-B239-B6D96E59AA17}"/>
                  </a:ext>
                </a:extLst>
              </p:cNvPr>
              <p:cNvSpPr txBox="1"/>
              <p:nvPr/>
            </p:nvSpPr>
            <p:spPr>
              <a:xfrm>
                <a:off x="459550" y="4109544"/>
                <a:ext cx="1259318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solidFill>
                      <a:srgbClr val="0000A5"/>
                    </a:solidFill>
                  </a:rPr>
                  <a:t>SPEC-SP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2ECD6EC-87E1-8C41-A5BD-3C5C2BF16401}"/>
                  </a:ext>
                </a:extLst>
              </p:cNvPr>
              <p:cNvSpPr txBox="1"/>
              <p:nvPr/>
            </p:nvSpPr>
            <p:spPr>
              <a:xfrm>
                <a:off x="1398748" y="2165265"/>
                <a:ext cx="1107893" cy="3478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i="1" dirty="0">
                    <a:solidFill>
                      <a:srgbClr val="0000A5"/>
                    </a:solidFill>
                  </a:rPr>
                  <a:t>V</a:t>
                </a:r>
                <a:r>
                  <a:rPr lang="en-US" sz="1350" baseline="-25000" dirty="0">
                    <a:solidFill>
                      <a:srgbClr val="0000A5"/>
                    </a:solidFill>
                  </a:rPr>
                  <a:t>SPEC-SP</a:t>
                </a:r>
                <a:r>
                  <a:rPr lang="en-US" sz="1350" i="1" dirty="0">
                    <a:solidFill>
                      <a:srgbClr val="0000A5"/>
                    </a:solidFill>
                  </a:rPr>
                  <a:t> =</a:t>
                </a:r>
              </a:p>
            </p:txBody>
          </p: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846F858F-039B-F141-8B7E-D318706F92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8143" y="2029807"/>
                <a:ext cx="766320" cy="234526"/>
              </a:xfrm>
              <a:prstGeom prst="straightConnector1">
                <a:avLst/>
              </a:prstGeom>
              <a:ln w="19050" cmpd="sng">
                <a:solidFill>
                  <a:schemeClr val="bg1">
                    <a:lumMod val="75000"/>
                  </a:schemeClr>
                </a:solidFill>
                <a:prstDash val="sysDash"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2A250357-D975-ED47-A117-EE365BE54B4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2313" y="2026921"/>
                <a:ext cx="0" cy="1059179"/>
              </a:xfrm>
              <a:prstGeom prst="straightConnector1">
                <a:avLst/>
              </a:prstGeom>
              <a:ln w="28575" cmpd="sng">
                <a:solidFill>
                  <a:schemeClr val="bg1">
                    <a:lumMod val="75000"/>
                  </a:schemeClr>
                </a:solidFill>
                <a:prstDash val="sysDash"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6603C31-BDCC-A743-82C4-09A24519E9C8}"/>
                </a:ext>
              </a:extLst>
            </p:cNvPr>
            <p:cNvGrpSpPr/>
            <p:nvPr/>
          </p:nvGrpSpPr>
          <p:grpSpPr>
            <a:xfrm>
              <a:off x="6147644" y="2258786"/>
              <a:ext cx="195812" cy="99453"/>
              <a:chOff x="10522452" y="5197919"/>
              <a:chExt cx="533106" cy="174342"/>
            </a:xfrm>
          </p:grpSpPr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7CFFFF4D-9EDE-DF4D-8975-3F038F18789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522452" y="5286879"/>
                <a:ext cx="533106" cy="0"/>
              </a:xfrm>
              <a:prstGeom prst="straightConnector1">
                <a:avLst/>
              </a:prstGeom>
              <a:ln w="38100" cmpd="sng">
                <a:solidFill>
                  <a:srgbClr val="00EAFF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8F71E8F3-A1BF-FA4E-A81F-0F2BBFEFBBB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522452" y="5201497"/>
                <a:ext cx="0" cy="170764"/>
              </a:xfrm>
              <a:prstGeom prst="straightConnector1">
                <a:avLst/>
              </a:prstGeom>
              <a:ln w="38100" cmpd="sng">
                <a:solidFill>
                  <a:srgbClr val="00EAFF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A186B3E7-209C-E449-B6B6-BD0145F65D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055558" y="5197919"/>
                <a:ext cx="0" cy="170764"/>
              </a:xfrm>
              <a:prstGeom prst="straightConnector1">
                <a:avLst/>
              </a:prstGeom>
              <a:ln w="38100" cmpd="sng">
                <a:solidFill>
                  <a:srgbClr val="00EAFF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DF6F246-EDB7-074D-8A3D-0B87D675E1DB}"/>
                </a:ext>
              </a:extLst>
            </p:cNvPr>
            <p:cNvGrpSpPr/>
            <p:nvPr/>
          </p:nvGrpSpPr>
          <p:grpSpPr>
            <a:xfrm rot="6470964">
              <a:off x="6735028" y="1651739"/>
              <a:ext cx="195812" cy="99453"/>
              <a:chOff x="10522452" y="5197919"/>
              <a:chExt cx="533106" cy="174342"/>
            </a:xfrm>
          </p:grpSpPr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5C0700C4-68EB-C54F-BF2A-7DA9CA89E41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522452" y="5286879"/>
                <a:ext cx="533106" cy="0"/>
              </a:xfrm>
              <a:prstGeom prst="straightConnector1">
                <a:avLst/>
              </a:prstGeom>
              <a:ln w="38100" cmpd="sng">
                <a:solidFill>
                  <a:srgbClr val="0000A5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1E712DB2-355F-FC4D-8725-4499934664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522452" y="5201497"/>
                <a:ext cx="0" cy="170764"/>
              </a:xfrm>
              <a:prstGeom prst="straightConnector1">
                <a:avLst/>
              </a:prstGeom>
              <a:ln w="38100" cmpd="sng">
                <a:solidFill>
                  <a:srgbClr val="0000A5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C4E986E2-667A-3140-A47C-25F2DB25C09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055558" y="5197919"/>
                <a:ext cx="0" cy="170764"/>
              </a:xfrm>
              <a:prstGeom prst="straightConnector1">
                <a:avLst/>
              </a:prstGeom>
              <a:ln w="38100" cmpd="sng">
                <a:solidFill>
                  <a:srgbClr val="0000A5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Group 4"/>
          <p:cNvGrpSpPr/>
          <p:nvPr/>
        </p:nvGrpSpPr>
        <p:grpSpPr>
          <a:xfrm>
            <a:off x="260565" y="1218618"/>
            <a:ext cx="3856310" cy="2505276"/>
            <a:chOff x="544157" y="1353395"/>
            <a:chExt cx="3404089" cy="221148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2E77692-A03E-7E46-A5EC-2B38E708E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92" r="3991"/>
            <a:stretch/>
          </p:blipFill>
          <p:spPr>
            <a:xfrm>
              <a:off x="544157" y="1586286"/>
              <a:ext cx="3404089" cy="197859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8B204B-0F58-B948-A620-F1F9A01648E4}"/>
                </a:ext>
              </a:extLst>
            </p:cNvPr>
            <p:cNvSpPr txBox="1"/>
            <p:nvPr/>
          </p:nvSpPr>
          <p:spPr>
            <a:xfrm>
              <a:off x="930514" y="1353395"/>
              <a:ext cx="2590646" cy="2241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 err="1"/>
                <a:t>nTOF</a:t>
              </a:r>
              <a:r>
                <a:rPr lang="en-US" sz="1050" dirty="0"/>
                <a:t> velocities: N160207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67E1749-D158-AF4A-B595-ADF5FF4FCD4B}"/>
                </a:ext>
              </a:extLst>
            </p:cNvPr>
            <p:cNvSpPr txBox="1"/>
            <p:nvPr/>
          </p:nvSpPr>
          <p:spPr>
            <a:xfrm>
              <a:off x="1467690" y="2417065"/>
              <a:ext cx="61427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0000FF"/>
                  </a:solidFill>
                </a:rPr>
                <a:t>SPEC-E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B5A284E-D0C6-F744-8022-B25031AD3548}"/>
                </a:ext>
              </a:extLst>
            </p:cNvPr>
            <p:cNvSpPr txBox="1"/>
            <p:nvPr/>
          </p:nvSpPr>
          <p:spPr>
            <a:xfrm>
              <a:off x="1145334" y="3065018"/>
              <a:ext cx="69121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0000FF"/>
                  </a:solidFill>
                </a:rPr>
                <a:t>SPEC-SP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B9D6DED-5392-C244-978F-C31793DB462D}"/>
                </a:ext>
              </a:extLst>
            </p:cNvPr>
            <p:cNvSpPr txBox="1"/>
            <p:nvPr/>
          </p:nvSpPr>
          <p:spPr>
            <a:xfrm>
              <a:off x="3008972" y="2742750"/>
              <a:ext cx="61427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0000FF"/>
                  </a:solidFill>
                </a:rPr>
                <a:t>SPEC-A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FE4F79DD-494E-E649-B9D1-F315196F903C}"/>
                </a:ext>
              </a:extLst>
            </p:cNvPr>
            <p:cNvGrpSpPr/>
            <p:nvPr/>
          </p:nvGrpSpPr>
          <p:grpSpPr>
            <a:xfrm>
              <a:off x="1990261" y="1858098"/>
              <a:ext cx="1085605" cy="527738"/>
              <a:chOff x="1980502" y="2437712"/>
              <a:chExt cx="1447473" cy="703651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9608D4D-9E9A-E348-A98F-BDB1B936EA11}"/>
                  </a:ext>
                </a:extLst>
              </p:cNvPr>
              <p:cNvSpPr txBox="1"/>
              <p:nvPr/>
            </p:nvSpPr>
            <p:spPr>
              <a:xfrm>
                <a:off x="1980502" y="2437712"/>
                <a:ext cx="1447473" cy="6792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rgbClr val="FF0000"/>
                    </a:solidFill>
                  </a:rPr>
                  <a:t>V: 119 ± 24 km/s </a:t>
                </a:r>
              </a:p>
              <a:p>
                <a:r>
                  <a:rPr lang="en-US" sz="1050" dirty="0" err="1">
                    <a:solidFill>
                      <a:srgbClr val="FF0000"/>
                    </a:solidFill>
                  </a:rPr>
                  <a:t>θ</a:t>
                </a:r>
                <a:r>
                  <a:rPr lang="en-US" sz="1050" dirty="0">
                    <a:solidFill>
                      <a:srgbClr val="FF0000"/>
                    </a:solidFill>
                  </a:rPr>
                  <a:t> : 21˚ ± 13˚</a:t>
                </a:r>
              </a:p>
              <a:p>
                <a:r>
                  <a:rPr lang="en-US" sz="1050" dirty="0" err="1">
                    <a:solidFill>
                      <a:srgbClr val="FF0000"/>
                    </a:solidFill>
                  </a:rPr>
                  <a:t>ɸ</a:t>
                </a:r>
                <a:r>
                  <a:rPr lang="en-US" sz="1050" dirty="0">
                    <a:solidFill>
                      <a:srgbClr val="FF0000"/>
                    </a:solidFill>
                  </a:rPr>
                  <a:t> :</a:t>
                </a:r>
                <a:r>
                  <a:rPr lang="en-US" sz="1050" dirty="0"/>
                  <a:t> </a:t>
                </a:r>
                <a:r>
                  <a:rPr lang="en-US" sz="1050" dirty="0">
                    <a:solidFill>
                      <a:srgbClr val="FF0000"/>
                    </a:solidFill>
                  </a:rPr>
                  <a:t>49˚  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F9EC52E0-D111-1A48-9317-7CC4E19D2775}"/>
                  </a:ext>
                </a:extLst>
              </p:cNvPr>
              <p:cNvSpPr txBox="1"/>
              <p:nvPr/>
            </p:nvSpPr>
            <p:spPr>
              <a:xfrm>
                <a:off x="2450229" y="2821274"/>
                <a:ext cx="457819" cy="32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600" dirty="0">
                    <a:solidFill>
                      <a:srgbClr val="FF0000"/>
                    </a:solidFill>
                  </a:rPr>
                  <a:t>+19˚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sz="600" dirty="0">
                    <a:solidFill>
                      <a:srgbClr val="FF0000"/>
                    </a:solidFill>
                  </a:rPr>
                  <a:t>- 42˚</a:t>
                </a:r>
              </a:p>
            </p:txBody>
          </p:sp>
        </p:grp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EB8AF783-47E5-CC49-8CB6-6C0C0EF77AD5}"/>
                </a:ext>
              </a:extLst>
            </p:cNvPr>
            <p:cNvSpPr/>
            <p:nvPr/>
          </p:nvSpPr>
          <p:spPr>
            <a:xfrm>
              <a:off x="1998319" y="1693009"/>
              <a:ext cx="700833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</a:rPr>
                <a:t>Best Fit:</a:t>
              </a:r>
            </a:p>
          </p:txBody>
        </p:sp>
      </p:grpSp>
      <p:sp>
        <p:nvSpPr>
          <p:cNvPr id="61" name="Title 1">
            <a:extLst>
              <a:ext uri="{FF2B5EF4-FFF2-40B4-BE49-F238E27FC236}">
                <a16:creationId xmlns:a16="http://schemas.microsoft.com/office/drawing/2014/main" id="{1B3B34E4-1677-A64A-A5D6-F15094DBF3FC}"/>
              </a:ext>
            </a:extLst>
          </p:cNvPr>
          <p:cNvSpPr txBox="1">
            <a:spLocks/>
          </p:cNvSpPr>
          <p:nvPr/>
        </p:nvSpPr>
        <p:spPr>
          <a:xfrm>
            <a:off x="442822" y="152614"/>
            <a:ext cx="8245490" cy="754380"/>
          </a:xfrm>
          <a:prstGeom prst="rect">
            <a:avLst/>
          </a:prstGeom>
          <a:effectLst/>
        </p:spPr>
        <p:txBody>
          <a:bodyPr vert="horz" lIns="0" rIns="3429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3200" b="1" kern="120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2400" dirty="0">
                <a:solidFill>
                  <a:schemeClr val="tx2"/>
                </a:solidFill>
              </a:rPr>
              <a:t>On the NIF, DT- and DD-neutron spectra are used to measure mean hotspot velocity on up to four </a:t>
            </a:r>
            <a:r>
              <a:rPr lang="en-US" sz="2400" dirty="0" err="1">
                <a:solidFill>
                  <a:schemeClr val="tx2"/>
                </a:solidFill>
              </a:rPr>
              <a:t>nTOF</a:t>
            </a:r>
            <a:r>
              <a:rPr lang="en-US" sz="2400" dirty="0">
                <a:solidFill>
                  <a:schemeClr val="tx2"/>
                </a:solidFill>
              </a:rPr>
              <a:t> lines of sight 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591742" y="3936124"/>
            <a:ext cx="5960516" cy="677108"/>
            <a:chOff x="4354848" y="3779698"/>
            <a:chExt cx="5960516" cy="677108"/>
          </a:xfrm>
        </p:grpSpPr>
        <p:sp>
          <p:nvSpPr>
            <p:cNvPr id="58" name="TextBox 57"/>
            <p:cNvSpPr txBox="1"/>
            <p:nvPr/>
          </p:nvSpPr>
          <p:spPr>
            <a:xfrm>
              <a:off x="4354848" y="3779698"/>
              <a:ext cx="5960516" cy="67710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/>
                <a:t>A single best-fit velocity (</a:t>
              </a:r>
              <a:r>
                <a:rPr lang="en-US" sz="1400" i="1" dirty="0">
                  <a:solidFill>
                    <a:srgbClr val="FF0000"/>
                  </a:solidFill>
                </a:rPr>
                <a:t>x</a:t>
              </a:r>
              <a:r>
                <a:rPr lang="en-US" sz="1400" i="1" dirty="0"/>
                <a:t>) and uncertainty boundary is found, using:</a:t>
              </a:r>
            </a:p>
            <a:p>
              <a:pPr algn="ctr"/>
              <a:r>
                <a:rPr lang="en-US" sz="1200" i="1" dirty="0"/>
                <a:t> </a:t>
              </a:r>
            </a:p>
            <a:p>
              <a:pPr algn="ctr"/>
              <a:endParaRPr lang="en-US" sz="1200" i="1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38F5FBA-149A-8944-86EB-A53EDED80340}"/>
                </a:ext>
              </a:extLst>
            </p:cNvPr>
            <p:cNvSpPr txBox="1"/>
            <p:nvPr/>
          </p:nvSpPr>
          <p:spPr>
            <a:xfrm>
              <a:off x="6322229" y="4091322"/>
              <a:ext cx="2025752" cy="30008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/>
                <a:t> 𝛘</a:t>
              </a:r>
              <a:r>
                <a:rPr lang="en-US" sz="1350" baseline="30000" dirty="0"/>
                <a:t>2</a:t>
              </a:r>
              <a:r>
                <a:rPr lang="en-US" sz="1350" dirty="0"/>
                <a:t> ≤ min(𝛘</a:t>
              </a:r>
              <a:r>
                <a:rPr lang="en-US" sz="1350" baseline="30000" dirty="0"/>
                <a:t>2</a:t>
              </a:r>
              <a:r>
                <a:rPr lang="en-US" sz="1350" dirty="0"/>
                <a:t>) + 𝛘</a:t>
              </a:r>
              <a:r>
                <a:rPr lang="en-US" sz="1350" baseline="30000" dirty="0"/>
                <a:t>2</a:t>
              </a:r>
              <a:r>
                <a:rPr lang="en-US" sz="1350" baseline="-25000" dirty="0"/>
                <a:t>limit</a:t>
              </a:r>
            </a:p>
          </p:txBody>
        </p:sp>
      </p:grp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4667015"/>
              </p:ext>
            </p:extLst>
          </p:nvPr>
        </p:nvGraphicFramePr>
        <p:xfrm>
          <a:off x="7545388" y="1655763"/>
          <a:ext cx="962025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6" name="Equation" r:id="rId5" imgW="736560" imgH="253800" progId="Equation.DSMT4">
                  <p:embed/>
                </p:oleObj>
              </mc:Choice>
              <mc:Fallback>
                <p:oleObj name="Equation" r:id="rId5" imgW="736560" imgH="2538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45388" y="1655763"/>
                        <a:ext cx="962025" cy="331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" name="Group 39"/>
          <p:cNvGrpSpPr/>
          <p:nvPr/>
        </p:nvGrpSpPr>
        <p:grpSpPr>
          <a:xfrm>
            <a:off x="545910" y="1382974"/>
            <a:ext cx="248786" cy="230832"/>
            <a:chOff x="545910" y="1382974"/>
            <a:chExt cx="248786" cy="230832"/>
          </a:xfrm>
        </p:grpSpPr>
        <p:sp>
          <p:nvSpPr>
            <p:cNvPr id="41" name="Rectangle 40"/>
            <p:cNvSpPr/>
            <p:nvPr/>
          </p:nvSpPr>
          <p:spPr>
            <a:xfrm>
              <a:off x="612464" y="1430736"/>
              <a:ext cx="118280" cy="141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45910" y="1382974"/>
              <a:ext cx="24878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373737"/>
                  </a:solidFill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89374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N160207-002-999_NTOF_bubble">
            <a:hlinkClick r:id="" action="ppaction://media"/>
            <a:extLst>
              <a:ext uri="{FF2B5EF4-FFF2-40B4-BE49-F238E27FC236}">
                <a16:creationId xmlns:a16="http://schemas.microsoft.com/office/drawing/2014/main" id="{C9DE2189-6D1B-924E-ACA9-4B24193342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29921" y="1111400"/>
            <a:ext cx="3904488" cy="29283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8B2ECED-D74F-8940-9F56-BD8DFD5A86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4"/>
          <a:stretch/>
        </p:blipFill>
        <p:spPr>
          <a:xfrm>
            <a:off x="3450760" y="1593933"/>
            <a:ext cx="2697585" cy="215151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C8867F-70E6-F84C-8829-4772A9F945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 r="7590"/>
          <a:stretch/>
        </p:blipFill>
        <p:spPr>
          <a:xfrm>
            <a:off x="3450760" y="1593934"/>
            <a:ext cx="2492840" cy="21515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2E77692-A03E-7E46-A5EC-2B38E708E0F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2" r="3991"/>
          <a:stretch/>
        </p:blipFill>
        <p:spPr>
          <a:xfrm>
            <a:off x="45236" y="1586286"/>
            <a:ext cx="3404089" cy="19785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903" y="97894"/>
            <a:ext cx="8730439" cy="75438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100" dirty="0"/>
              <a:t>Uncertainties in the measurements allow a range of solutions: an envelope of “acceptable” mean velocity is calculated using a reduced </a:t>
            </a:r>
            <a:r>
              <a:rPr lang="en-US" sz="2400" dirty="0"/>
              <a:t>𝛘</a:t>
            </a:r>
            <a:r>
              <a:rPr lang="en-US" sz="2400" baseline="30000" dirty="0"/>
              <a:t>2</a:t>
            </a:r>
            <a:r>
              <a:rPr lang="en-US" sz="2100" dirty="0"/>
              <a:t> method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C194A8-F156-B641-821F-116343051980}"/>
              </a:ext>
            </a:extLst>
          </p:cNvPr>
          <p:cNvSpPr txBox="1"/>
          <p:nvPr/>
        </p:nvSpPr>
        <p:spPr>
          <a:xfrm>
            <a:off x="0" y="1"/>
            <a:ext cx="538930" cy="2192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25" dirty="0"/>
              <a:t>Method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0D2211C-4DEE-FE4B-A957-B3FF70A304B3}"/>
              </a:ext>
            </a:extLst>
          </p:cNvPr>
          <p:cNvGrpSpPr/>
          <p:nvPr/>
        </p:nvGrpSpPr>
        <p:grpSpPr>
          <a:xfrm>
            <a:off x="4481249" y="1577243"/>
            <a:ext cx="847569" cy="301284"/>
            <a:chOff x="1875926" y="6243346"/>
            <a:chExt cx="934404" cy="332151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3D20FD1-5C14-8844-850B-5DE91CCD346D}"/>
                </a:ext>
              </a:extLst>
            </p:cNvPr>
            <p:cNvSpPr txBox="1"/>
            <p:nvPr/>
          </p:nvSpPr>
          <p:spPr>
            <a:xfrm>
              <a:off x="1875926" y="6243346"/>
              <a:ext cx="458066" cy="3308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bg1">
                      <a:lumMod val="50000"/>
                    </a:schemeClr>
                  </a:solidFill>
                </a:rPr>
                <a:t>DT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EED63BD-1E8B-BE4E-B0CC-F386CAEF6327}"/>
                </a:ext>
              </a:extLst>
            </p:cNvPr>
            <p:cNvSpPr txBox="1"/>
            <p:nvPr/>
          </p:nvSpPr>
          <p:spPr>
            <a:xfrm>
              <a:off x="2331057" y="6244671"/>
              <a:ext cx="479273" cy="3308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bg1">
                      <a:lumMod val="50000"/>
                    </a:schemeClr>
                  </a:solidFill>
                </a:rPr>
                <a:t>DD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E8B204B-0F58-B948-A620-F1F9A01648E4}"/>
              </a:ext>
            </a:extLst>
          </p:cNvPr>
          <p:cNvSpPr txBox="1"/>
          <p:nvPr/>
        </p:nvSpPr>
        <p:spPr>
          <a:xfrm>
            <a:off x="431593" y="1353395"/>
            <a:ext cx="2590646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err="1"/>
              <a:t>nTOF</a:t>
            </a:r>
            <a:r>
              <a:rPr lang="en-US" sz="900" dirty="0"/>
              <a:t> velocities: N160207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54CDA6-6CBF-AE4E-A969-D91F214480DF}"/>
              </a:ext>
            </a:extLst>
          </p:cNvPr>
          <p:cNvSpPr txBox="1"/>
          <p:nvPr/>
        </p:nvSpPr>
        <p:spPr>
          <a:xfrm>
            <a:off x="3915006" y="1354390"/>
            <a:ext cx="198287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err="1"/>
              <a:t>nTOF</a:t>
            </a:r>
            <a:r>
              <a:rPr lang="en-US" sz="900" dirty="0"/>
              <a:t> velocities: N160207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E4F79DD-494E-E649-B9D1-F315196F903C}"/>
              </a:ext>
            </a:extLst>
          </p:cNvPr>
          <p:cNvGrpSpPr/>
          <p:nvPr/>
        </p:nvGrpSpPr>
        <p:grpSpPr>
          <a:xfrm>
            <a:off x="1491340" y="1858097"/>
            <a:ext cx="1229824" cy="577081"/>
            <a:chOff x="1980502" y="2437712"/>
            <a:chExt cx="1639765" cy="76944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9608D4D-9E9A-E348-A98F-BDB1B936EA11}"/>
                </a:ext>
              </a:extLst>
            </p:cNvPr>
            <p:cNvSpPr txBox="1"/>
            <p:nvPr/>
          </p:nvSpPr>
          <p:spPr>
            <a:xfrm>
              <a:off x="1980502" y="2437712"/>
              <a:ext cx="1639765" cy="769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</a:rPr>
                <a:t>V: 119 ± 24 km/s </a:t>
              </a:r>
            </a:p>
            <a:p>
              <a:r>
                <a:rPr lang="en-US" sz="1050" dirty="0" err="1">
                  <a:solidFill>
                    <a:srgbClr val="FF0000"/>
                  </a:solidFill>
                </a:rPr>
                <a:t>θ</a:t>
              </a:r>
              <a:r>
                <a:rPr lang="en-US" sz="1050" dirty="0">
                  <a:solidFill>
                    <a:srgbClr val="FF0000"/>
                  </a:solidFill>
                </a:rPr>
                <a:t> : 21˚ ± 13˚</a:t>
              </a:r>
            </a:p>
            <a:p>
              <a:r>
                <a:rPr lang="en-US" sz="1050" dirty="0" err="1">
                  <a:solidFill>
                    <a:srgbClr val="FF0000"/>
                  </a:solidFill>
                </a:rPr>
                <a:t>ɸ</a:t>
              </a:r>
              <a:r>
                <a:rPr lang="en-US" sz="1050" dirty="0">
                  <a:solidFill>
                    <a:srgbClr val="FF0000"/>
                  </a:solidFill>
                </a:rPr>
                <a:t> :</a:t>
              </a:r>
              <a:r>
                <a:rPr lang="en-US" sz="1050" dirty="0"/>
                <a:t> </a:t>
              </a:r>
              <a:r>
                <a:rPr lang="en-US" sz="1050" dirty="0">
                  <a:solidFill>
                    <a:srgbClr val="FF0000"/>
                  </a:solidFill>
                </a:rPr>
                <a:t>49˚ 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9EC52E0-D111-1A48-9317-7CC4E19D2775}"/>
                </a:ext>
              </a:extLst>
            </p:cNvPr>
            <p:cNvSpPr txBox="1"/>
            <p:nvPr/>
          </p:nvSpPr>
          <p:spPr>
            <a:xfrm>
              <a:off x="2520227" y="2879184"/>
              <a:ext cx="457819" cy="3200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600" dirty="0">
                  <a:solidFill>
                    <a:srgbClr val="FF0000"/>
                  </a:solidFill>
                </a:rPr>
                <a:t>+19˚</a:t>
              </a:r>
            </a:p>
            <a:p>
              <a:pPr>
                <a:lnSpc>
                  <a:spcPct val="80000"/>
                </a:lnSpc>
              </a:pPr>
              <a:r>
                <a:rPr lang="en-US" sz="600" dirty="0">
                  <a:solidFill>
                    <a:srgbClr val="FF0000"/>
                  </a:solidFill>
                </a:rPr>
                <a:t>- 42˚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B8AF783-47E5-CC49-8CB6-6C0C0EF77AD5}"/>
              </a:ext>
            </a:extLst>
          </p:cNvPr>
          <p:cNvSpPr/>
          <p:nvPr/>
        </p:nvSpPr>
        <p:spPr>
          <a:xfrm>
            <a:off x="1499398" y="1693009"/>
            <a:ext cx="70083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Best Fit: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A0D5070-FF5C-7C4A-87EE-F124673EC802}"/>
              </a:ext>
            </a:extLst>
          </p:cNvPr>
          <p:cNvCxnSpPr/>
          <p:nvPr/>
        </p:nvCxnSpPr>
        <p:spPr>
          <a:xfrm flipV="1">
            <a:off x="4854272" y="1607590"/>
            <a:ext cx="0" cy="1702141"/>
          </a:xfrm>
          <a:prstGeom prst="line">
            <a:avLst/>
          </a:prstGeom>
          <a:ln w="28575" cmpd="sng"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BD53840-5044-344F-BEAB-25129F91AE4B}"/>
              </a:ext>
            </a:extLst>
          </p:cNvPr>
          <p:cNvSpPr txBox="1"/>
          <p:nvPr/>
        </p:nvSpPr>
        <p:spPr>
          <a:xfrm>
            <a:off x="968769" y="2417065"/>
            <a:ext cx="6142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rgbClr val="0000FF"/>
                </a:solidFill>
              </a:rPr>
              <a:t>SPEC-E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07D407-E2D0-2C41-BA6D-78FF34DCB2CE}"/>
              </a:ext>
            </a:extLst>
          </p:cNvPr>
          <p:cNvSpPr txBox="1"/>
          <p:nvPr/>
        </p:nvSpPr>
        <p:spPr>
          <a:xfrm>
            <a:off x="646413" y="3065018"/>
            <a:ext cx="6912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FF"/>
                </a:solidFill>
              </a:rPr>
              <a:t>SPEC-SP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F9E0B8-9350-8A43-AA8B-BC1EC41E448E}"/>
              </a:ext>
            </a:extLst>
          </p:cNvPr>
          <p:cNvSpPr txBox="1"/>
          <p:nvPr/>
        </p:nvSpPr>
        <p:spPr>
          <a:xfrm>
            <a:off x="2510051" y="2742750"/>
            <a:ext cx="6142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rgbClr val="0000FF"/>
                </a:solidFill>
              </a:rPr>
              <a:t>SPEC-A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A607F6-A88B-9240-B84E-FB9A6B26AE95}"/>
              </a:ext>
            </a:extLst>
          </p:cNvPr>
          <p:cNvSpPr txBox="1"/>
          <p:nvPr/>
        </p:nvSpPr>
        <p:spPr>
          <a:xfrm>
            <a:off x="7255042" y="3953683"/>
            <a:ext cx="1835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/>
              <a:t>~300 points on the boundary are found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415BA50-0573-AF41-B7AC-FDE16E5B6AC5}"/>
              </a:ext>
            </a:extLst>
          </p:cNvPr>
          <p:cNvGrpSpPr/>
          <p:nvPr/>
        </p:nvGrpSpPr>
        <p:grpSpPr>
          <a:xfrm>
            <a:off x="1625279" y="3965160"/>
            <a:ext cx="5676714" cy="738664"/>
            <a:chOff x="1176631" y="5343087"/>
            <a:chExt cx="7568952" cy="98488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19B3F77-1804-8A4A-94F4-25AB59B51DD7}"/>
                </a:ext>
              </a:extLst>
            </p:cNvPr>
            <p:cNvSpPr txBox="1"/>
            <p:nvPr/>
          </p:nvSpPr>
          <p:spPr>
            <a:xfrm>
              <a:off x="1176631" y="5343087"/>
              <a:ext cx="7568952" cy="98488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“Acceptable” velocity vectors are found near the best fit that satisfy:</a:t>
              </a:r>
            </a:p>
            <a:p>
              <a:pPr algn="ctr"/>
              <a:r>
                <a:rPr lang="en-US" dirty="0"/>
                <a:t> </a:t>
              </a:r>
              <a:endParaRPr lang="en-US" sz="1200" dirty="0"/>
            </a:p>
            <a:p>
              <a:pPr algn="ctr"/>
              <a:r>
                <a:rPr lang="en-US" sz="1200" dirty="0"/>
                <a:t>This population defines uncertainties in </a:t>
              </a:r>
              <a:r>
                <a:rPr lang="en-US" sz="1200" i="1" dirty="0"/>
                <a:t>V</a:t>
              </a:r>
              <a:r>
                <a:rPr lang="en-US" sz="1200" dirty="0"/>
                <a:t>, </a:t>
              </a:r>
              <a:r>
                <a:rPr lang="en-US" sz="1200" i="1" dirty="0" err="1"/>
                <a:t>θ</a:t>
              </a:r>
              <a:r>
                <a:rPr lang="en-US" sz="1200" dirty="0"/>
                <a:t>, and </a:t>
              </a:r>
              <a:r>
                <a:rPr lang="en-US" sz="1200" i="1" dirty="0" err="1"/>
                <a:t>ɸ</a:t>
              </a:r>
              <a:r>
                <a:rPr lang="en-US" sz="1200" dirty="0"/>
                <a:t>.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38F5FBA-149A-8944-86EB-A53EDED80340}"/>
                </a:ext>
              </a:extLst>
            </p:cNvPr>
            <p:cNvSpPr txBox="1"/>
            <p:nvPr/>
          </p:nvSpPr>
          <p:spPr>
            <a:xfrm>
              <a:off x="3610607" y="5626144"/>
              <a:ext cx="2701003" cy="40010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/>
                <a:t> 𝛘</a:t>
              </a:r>
              <a:r>
                <a:rPr lang="en-US" sz="1350" baseline="30000" dirty="0"/>
                <a:t>2</a:t>
              </a:r>
              <a:r>
                <a:rPr lang="en-US" sz="1350" dirty="0"/>
                <a:t> ≤ min(𝛘</a:t>
              </a:r>
              <a:r>
                <a:rPr lang="en-US" sz="1350" baseline="30000" dirty="0"/>
                <a:t>2</a:t>
              </a:r>
              <a:r>
                <a:rPr lang="en-US" sz="1350" dirty="0"/>
                <a:t>) + 𝛘</a:t>
              </a:r>
              <a:r>
                <a:rPr lang="en-US" sz="1350" baseline="30000" dirty="0"/>
                <a:t>2</a:t>
              </a:r>
              <a:r>
                <a:rPr lang="en-US" sz="1350" baseline="-25000" dirty="0"/>
                <a:t>limit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036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6E742-7654-4D40-BBF4-89AFDAA5F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842" y="420624"/>
            <a:ext cx="6978316" cy="246888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Regardless of the number of detectors, the 𝛘</a:t>
            </a:r>
            <a:r>
              <a:rPr lang="en-US" sz="1800" baseline="30000" dirty="0"/>
              <a:t>2</a:t>
            </a:r>
            <a:r>
              <a:rPr lang="en-US" sz="1800" dirty="0"/>
              <a:t> limit to contain the true velocity 68% of the time is 𝛘</a:t>
            </a:r>
            <a:r>
              <a:rPr lang="en-US" sz="1800" baseline="30000" dirty="0"/>
              <a:t>2</a:t>
            </a:r>
            <a:r>
              <a:rPr lang="en-US" sz="1800" baseline="-25000" dirty="0"/>
              <a:t>limit</a:t>
            </a:r>
            <a:r>
              <a:rPr lang="en-US" sz="1800" dirty="0"/>
              <a:t> = 3.45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447F6A-15C4-5643-8FEB-2C2883BC1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3040" y="1135857"/>
            <a:ext cx="4227220" cy="34920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094A3C3-FB28-A048-B2B0-C81525356201}"/>
              </a:ext>
            </a:extLst>
          </p:cNvPr>
          <p:cNvSpPr/>
          <p:nvPr/>
        </p:nvSpPr>
        <p:spPr>
          <a:xfrm>
            <a:off x="6746655" y="3182624"/>
            <a:ext cx="20374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C00FF"/>
                </a:solidFill>
                <a:latin typeface="Calibri" panose="020F0502020204030204" pitchFamily="34" charset="0"/>
              </a:rPr>
              <a:t>5 detectors: blue</a:t>
            </a:r>
            <a:endParaRPr lang="en-US" sz="1200" dirty="0">
              <a:solidFill>
                <a:srgbClr val="0C00FF"/>
              </a:solidFill>
              <a:latin typeface="Calibri" panose="020F0502020204030204" pitchFamily="34" charset="0"/>
            </a:endParaRPr>
          </a:p>
          <a:p>
            <a:r>
              <a:rPr lang="en-US" sz="1350" dirty="0">
                <a:solidFill>
                  <a:srgbClr val="FF0000"/>
                </a:solidFill>
                <a:latin typeface="Calibri" panose="020F0502020204030204" pitchFamily="34" charset="0"/>
              </a:rPr>
              <a:t>4 Existing detectors</a:t>
            </a:r>
            <a:endParaRPr lang="en-US" sz="12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r>
              <a:rPr lang="en-US" sz="1350" dirty="0">
                <a:solidFill>
                  <a:srgbClr val="00B050"/>
                </a:solidFill>
                <a:latin typeface="Calibri" panose="020F0502020204030204" pitchFamily="34" charset="0"/>
              </a:rPr>
              <a:t>3 detectors (No NP)</a:t>
            </a:r>
            <a:endParaRPr lang="en-US" sz="1200" dirty="0">
              <a:solidFill>
                <a:srgbClr val="00B050"/>
              </a:solidFill>
              <a:latin typeface="Calibri" panose="020F0502020204030204" pitchFamily="34" charset="0"/>
            </a:endParaRPr>
          </a:p>
          <a:p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3 detectors (No A)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E1D0A9-7A36-1B47-BD94-E4C1CB38F1C4}"/>
              </a:ext>
            </a:extLst>
          </p:cNvPr>
          <p:cNvSpPr/>
          <p:nvPr/>
        </p:nvSpPr>
        <p:spPr>
          <a:xfrm>
            <a:off x="1133979" y="2149154"/>
            <a:ext cx="14814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𝛘</a:t>
            </a:r>
            <a:r>
              <a:rPr lang="en-US" sz="1200" baseline="30000" dirty="0"/>
              <a:t>2 </a:t>
            </a:r>
            <a:r>
              <a:rPr lang="en-US" sz="1200" dirty="0"/>
              <a:t>&lt; Min(𝛘</a:t>
            </a:r>
            <a:r>
              <a:rPr lang="en-US" sz="1200" baseline="30000" dirty="0"/>
              <a:t>2</a:t>
            </a:r>
            <a:r>
              <a:rPr lang="en-US" sz="1200" dirty="0"/>
              <a:t>) + 𝛘</a:t>
            </a:r>
            <a:r>
              <a:rPr lang="en-US" sz="1200" baseline="30000" dirty="0"/>
              <a:t>2</a:t>
            </a:r>
            <a:r>
              <a:rPr lang="en-US" sz="1200" baseline="-25000" dirty="0"/>
              <a:t>limit</a:t>
            </a:r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39E763-E2D9-9A45-8BC7-0C1F2DE41C31}"/>
              </a:ext>
            </a:extLst>
          </p:cNvPr>
          <p:cNvSpPr txBox="1"/>
          <p:nvPr/>
        </p:nvSpPr>
        <p:spPr>
          <a:xfrm>
            <a:off x="506952" y="1617852"/>
            <a:ext cx="2734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Condition defining uncertainty region in velocity space: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51708B-9E06-BC47-8B53-DB18550792F9}"/>
              </a:ext>
            </a:extLst>
          </p:cNvPr>
          <p:cNvSpPr txBox="1"/>
          <p:nvPr/>
        </p:nvSpPr>
        <p:spPr>
          <a:xfrm>
            <a:off x="547008" y="2702379"/>
            <a:ext cx="2714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Value of 𝛘</a:t>
            </a:r>
            <a:r>
              <a:rPr lang="en-US" sz="1200" baseline="30000" dirty="0"/>
              <a:t>2</a:t>
            </a:r>
            <a:r>
              <a:rPr lang="en-US" sz="1200" baseline="-25000" dirty="0"/>
              <a:t>limit</a:t>
            </a:r>
            <a:r>
              <a:rPr lang="en-US" sz="1200" dirty="0"/>
              <a:t> …</a:t>
            </a:r>
          </a:p>
          <a:p>
            <a:r>
              <a:rPr lang="en-US" sz="1200" i="1" dirty="0"/>
              <a:t>…from statistical theory:	</a:t>
            </a:r>
            <a:r>
              <a:rPr lang="en-US" sz="1200" dirty="0"/>
              <a:t>3.51</a:t>
            </a:r>
          </a:p>
          <a:p>
            <a:r>
              <a:rPr lang="en-US" sz="1200" i="1" dirty="0"/>
              <a:t>…from numerical study:	</a:t>
            </a:r>
            <a:r>
              <a:rPr lang="en-US" sz="1200" dirty="0"/>
              <a:t>3.45 ± 0.1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C194A8-F156-B641-821F-116343051980}"/>
              </a:ext>
            </a:extLst>
          </p:cNvPr>
          <p:cNvSpPr txBox="1"/>
          <p:nvPr/>
        </p:nvSpPr>
        <p:spPr>
          <a:xfrm>
            <a:off x="0" y="1"/>
            <a:ext cx="538930" cy="2192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25" dirty="0"/>
              <a:t>Method</a:t>
            </a:r>
          </a:p>
        </p:txBody>
      </p:sp>
    </p:spTree>
    <p:extLst>
      <p:ext uri="{BB962C8B-B14F-4D97-AF65-F5344CB8AC3E}">
        <p14:creationId xmlns:p14="http://schemas.microsoft.com/office/powerpoint/2010/main" val="27929871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624C0C2-1274-C344-A174-68F8839EDF2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5771"/>
            <a:ext cx="5369494" cy="4224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903" y="158054"/>
            <a:ext cx="8730439" cy="75438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100" dirty="0"/>
              <a:t>(At least) three “perpendicular” detectors are needed:</a:t>
            </a:r>
            <a:br>
              <a:rPr lang="en-US" sz="2100" dirty="0"/>
            </a:br>
            <a:r>
              <a:rPr lang="en-US" sz="2100" dirty="0"/>
              <a:t>without SPEC-E or SPEC-A, sensitivity along one horizontal axis is lost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C194A8-F156-B641-821F-116343051980}"/>
              </a:ext>
            </a:extLst>
          </p:cNvPr>
          <p:cNvSpPr txBox="1"/>
          <p:nvPr/>
        </p:nvSpPr>
        <p:spPr>
          <a:xfrm>
            <a:off x="0" y="1"/>
            <a:ext cx="538930" cy="2192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25" dirty="0"/>
              <a:t>Method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15EFB3-DC16-584D-8C2C-4577A8595C5D}"/>
              </a:ext>
            </a:extLst>
          </p:cNvPr>
          <p:cNvSpPr txBox="1"/>
          <p:nvPr/>
        </p:nvSpPr>
        <p:spPr>
          <a:xfrm rot="17469055">
            <a:off x="2670595" y="1781285"/>
            <a:ext cx="9541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/>
              <a:t>SPEC-NP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67A0D1-8B22-9F4A-813E-4424A76FAD38}"/>
              </a:ext>
            </a:extLst>
          </p:cNvPr>
          <p:cNvSpPr txBox="1"/>
          <p:nvPr/>
        </p:nvSpPr>
        <p:spPr>
          <a:xfrm rot="16869434">
            <a:off x="2122211" y="3656495"/>
            <a:ext cx="9444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/>
              <a:t>SPEC-SP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35CC996-4F23-FF47-A233-87D47AFA31DF}"/>
              </a:ext>
            </a:extLst>
          </p:cNvPr>
          <p:cNvSpPr txBox="1"/>
          <p:nvPr/>
        </p:nvSpPr>
        <p:spPr>
          <a:xfrm rot="835770">
            <a:off x="3867160" y="3069913"/>
            <a:ext cx="102143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>
                <a:solidFill>
                  <a:srgbClr val="0000FF"/>
                </a:solidFill>
              </a:rPr>
              <a:t>to SPEC-A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C37D750-C111-5F47-A1BA-07D2B0338966}"/>
              </a:ext>
            </a:extLst>
          </p:cNvPr>
          <p:cNvSpPr txBox="1"/>
          <p:nvPr/>
        </p:nvSpPr>
        <p:spPr>
          <a:xfrm rot="19650196">
            <a:off x="1299075" y="3390284"/>
            <a:ext cx="8290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>
                <a:solidFill>
                  <a:srgbClr val="00B050"/>
                </a:solidFill>
              </a:rPr>
              <a:t>SPEC-E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E479F8-EB6E-3B43-B34D-8FCE5A757C06}"/>
              </a:ext>
            </a:extLst>
          </p:cNvPr>
          <p:cNvSpPr txBox="1"/>
          <p:nvPr/>
        </p:nvSpPr>
        <p:spPr>
          <a:xfrm>
            <a:off x="980162" y="1110343"/>
            <a:ext cx="3640805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Velocity uncertainty boundaries (𝛘</a:t>
            </a:r>
            <a:r>
              <a:rPr lang="en-US" sz="1350" baseline="30000" dirty="0"/>
              <a:t>2</a:t>
            </a:r>
            <a:r>
              <a:rPr lang="en-US" sz="1350" baseline="-25000" dirty="0"/>
              <a:t>limit</a:t>
            </a:r>
            <a:r>
              <a:rPr lang="en-US" sz="1350" dirty="0"/>
              <a:t> = 3.45)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471225-4C01-0943-9E80-98AF0E2C5BD1}"/>
              </a:ext>
            </a:extLst>
          </p:cNvPr>
          <p:cNvSpPr txBox="1"/>
          <p:nvPr/>
        </p:nvSpPr>
        <p:spPr>
          <a:xfrm>
            <a:off x="1382180" y="2367643"/>
            <a:ext cx="944490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>
                <a:solidFill>
                  <a:srgbClr val="FF0000"/>
                </a:solidFill>
              </a:rPr>
              <a:t>All </a:t>
            </a:r>
          </a:p>
          <a:p>
            <a:pPr algn="ctr"/>
            <a:r>
              <a:rPr lang="en-US" sz="1350" dirty="0">
                <a:solidFill>
                  <a:srgbClr val="FF0000"/>
                </a:solidFill>
              </a:rPr>
              <a:t>detectors </a:t>
            </a:r>
          </a:p>
          <a:p>
            <a:pPr algn="ctr"/>
            <a:r>
              <a:rPr lang="en-US" sz="1350" dirty="0">
                <a:solidFill>
                  <a:srgbClr val="FF0000"/>
                </a:solidFill>
              </a:rPr>
              <a:t>used</a:t>
            </a:r>
          </a:p>
        </p:txBody>
      </p:sp>
    </p:spTree>
    <p:extLst>
      <p:ext uri="{BB962C8B-B14F-4D97-AF65-F5344CB8AC3E}">
        <p14:creationId xmlns:p14="http://schemas.microsoft.com/office/powerpoint/2010/main" val="40727710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903" y="158054"/>
            <a:ext cx="8730439" cy="75438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100" dirty="0"/>
              <a:t>(At least) three “perpendicular” detectors are needed:</a:t>
            </a:r>
            <a:br>
              <a:rPr lang="en-US" sz="2100" dirty="0"/>
            </a:br>
            <a:r>
              <a:rPr lang="en-US" sz="2100" dirty="0"/>
              <a:t>without SPEC-E or SPEC-A, sensitivity along one horizontal axis is lost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C194A8-F156-B641-821F-116343051980}"/>
              </a:ext>
            </a:extLst>
          </p:cNvPr>
          <p:cNvSpPr txBox="1"/>
          <p:nvPr/>
        </p:nvSpPr>
        <p:spPr>
          <a:xfrm>
            <a:off x="0" y="1"/>
            <a:ext cx="538930" cy="2192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25" dirty="0"/>
              <a:t>Method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555F49B-7C8F-F640-AE81-36958380F5BE}"/>
              </a:ext>
            </a:extLst>
          </p:cNvPr>
          <p:cNvSpPr txBox="1"/>
          <p:nvPr/>
        </p:nvSpPr>
        <p:spPr>
          <a:xfrm>
            <a:off x="5478236" y="2630228"/>
            <a:ext cx="304023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SPEC-E, SPEC-A, and one other detector are needed to perform this analysis.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1BC842-0F0D-C442-B970-BFBFBB79155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5771"/>
            <a:ext cx="5368819" cy="42239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E479F8-EB6E-3B43-B34D-8FCE5A757C06}"/>
              </a:ext>
            </a:extLst>
          </p:cNvPr>
          <p:cNvSpPr txBox="1"/>
          <p:nvPr/>
        </p:nvSpPr>
        <p:spPr>
          <a:xfrm>
            <a:off x="980162" y="1110343"/>
            <a:ext cx="3640805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Velocity uncertainty boundaries (𝛘</a:t>
            </a:r>
            <a:r>
              <a:rPr lang="en-US" sz="1350" baseline="30000" dirty="0"/>
              <a:t>2</a:t>
            </a:r>
            <a:r>
              <a:rPr lang="en-US" sz="1350" baseline="-25000" dirty="0"/>
              <a:t>limit</a:t>
            </a:r>
            <a:r>
              <a:rPr lang="en-US" sz="1350" dirty="0"/>
              <a:t> = 3.45)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471225-4C01-0943-9E80-98AF0E2C5BD1}"/>
              </a:ext>
            </a:extLst>
          </p:cNvPr>
          <p:cNvSpPr txBox="1"/>
          <p:nvPr/>
        </p:nvSpPr>
        <p:spPr>
          <a:xfrm>
            <a:off x="1382180" y="2367643"/>
            <a:ext cx="944490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>
                <a:solidFill>
                  <a:srgbClr val="FF0000"/>
                </a:solidFill>
              </a:rPr>
              <a:t>All </a:t>
            </a:r>
          </a:p>
          <a:p>
            <a:pPr algn="ctr"/>
            <a:r>
              <a:rPr lang="en-US" sz="1350" dirty="0">
                <a:solidFill>
                  <a:srgbClr val="FF0000"/>
                </a:solidFill>
              </a:rPr>
              <a:t>detectors </a:t>
            </a:r>
          </a:p>
          <a:p>
            <a:pPr algn="ctr"/>
            <a:r>
              <a:rPr lang="en-US" sz="1350" dirty="0">
                <a:solidFill>
                  <a:srgbClr val="FF0000"/>
                </a:solidFill>
              </a:rPr>
              <a:t>used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505FCE1-E9B1-B749-BC13-64632046CC83}"/>
              </a:ext>
            </a:extLst>
          </p:cNvPr>
          <p:cNvSpPr txBox="1"/>
          <p:nvPr/>
        </p:nvSpPr>
        <p:spPr>
          <a:xfrm>
            <a:off x="2069226" y="1660321"/>
            <a:ext cx="82907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>
                <a:solidFill>
                  <a:srgbClr val="0000FF"/>
                </a:solidFill>
              </a:rPr>
              <a:t>No </a:t>
            </a:r>
          </a:p>
          <a:p>
            <a:pPr algn="ctr"/>
            <a:r>
              <a:rPr lang="en-US" sz="1350" dirty="0">
                <a:solidFill>
                  <a:srgbClr val="0000FF"/>
                </a:solidFill>
              </a:rPr>
              <a:t>SPEC-A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3A9EDD9-B228-0944-B830-ABABC809EB5E}"/>
              </a:ext>
            </a:extLst>
          </p:cNvPr>
          <p:cNvSpPr txBox="1"/>
          <p:nvPr/>
        </p:nvSpPr>
        <p:spPr>
          <a:xfrm>
            <a:off x="3477417" y="3370488"/>
            <a:ext cx="82907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>
                <a:solidFill>
                  <a:srgbClr val="00B050"/>
                </a:solidFill>
              </a:rPr>
              <a:t>No </a:t>
            </a:r>
          </a:p>
          <a:p>
            <a:pPr algn="ctr"/>
            <a:r>
              <a:rPr lang="en-US" sz="1350" dirty="0">
                <a:solidFill>
                  <a:srgbClr val="00B050"/>
                </a:solidFill>
              </a:rPr>
              <a:t>SPEC-E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15EFB3-DC16-584D-8C2C-4577A8595C5D}"/>
              </a:ext>
            </a:extLst>
          </p:cNvPr>
          <p:cNvSpPr txBox="1"/>
          <p:nvPr/>
        </p:nvSpPr>
        <p:spPr>
          <a:xfrm rot="17469055">
            <a:off x="2670595" y="1781285"/>
            <a:ext cx="9541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/>
              <a:t>SPEC-NP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67A0D1-8B22-9F4A-813E-4424A76FAD38}"/>
              </a:ext>
            </a:extLst>
          </p:cNvPr>
          <p:cNvSpPr txBox="1"/>
          <p:nvPr/>
        </p:nvSpPr>
        <p:spPr>
          <a:xfrm rot="16869434">
            <a:off x="2122211" y="3656495"/>
            <a:ext cx="9444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/>
              <a:t>SPEC-SP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5CC996-4F23-FF47-A233-87D47AFA31DF}"/>
              </a:ext>
            </a:extLst>
          </p:cNvPr>
          <p:cNvSpPr txBox="1"/>
          <p:nvPr/>
        </p:nvSpPr>
        <p:spPr>
          <a:xfrm rot="835770">
            <a:off x="3867160" y="3069913"/>
            <a:ext cx="102143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>
                <a:solidFill>
                  <a:srgbClr val="0000FF"/>
                </a:solidFill>
              </a:rPr>
              <a:t>to SPEC-A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37D750-C111-5F47-A1BA-07D2B0338966}"/>
              </a:ext>
            </a:extLst>
          </p:cNvPr>
          <p:cNvSpPr txBox="1"/>
          <p:nvPr/>
        </p:nvSpPr>
        <p:spPr>
          <a:xfrm rot="19650196">
            <a:off x="1299075" y="3390284"/>
            <a:ext cx="8290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>
                <a:solidFill>
                  <a:srgbClr val="00B050"/>
                </a:solidFill>
              </a:rPr>
              <a:t>SPEC-E</a:t>
            </a:r>
          </a:p>
        </p:txBody>
      </p:sp>
    </p:spTree>
    <p:extLst>
      <p:ext uri="{BB962C8B-B14F-4D97-AF65-F5344CB8AC3E}">
        <p14:creationId xmlns:p14="http://schemas.microsoft.com/office/powerpoint/2010/main" val="9740043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46575C-C16A-9546-A8EC-B25DCB4BDF1F}"/>
              </a:ext>
            </a:extLst>
          </p:cNvPr>
          <p:cNvSpPr txBox="1"/>
          <p:nvPr/>
        </p:nvSpPr>
        <p:spPr>
          <a:xfrm>
            <a:off x="0" y="1"/>
            <a:ext cx="1063112" cy="2192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25" dirty="0"/>
              <a:t>Result #1: Velocity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4FCACF-C09D-E24F-A54A-5C3F3B2720CB}"/>
              </a:ext>
            </a:extLst>
          </p:cNvPr>
          <p:cNvSpPr txBox="1"/>
          <p:nvPr/>
        </p:nvSpPr>
        <p:spPr>
          <a:xfrm>
            <a:off x="45293" y="4515928"/>
            <a:ext cx="29258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Showing analyzed shots, FY16—18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DA8F331-AE68-4643-A06E-572C2276E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102" y="1095675"/>
            <a:ext cx="3139201" cy="29695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BB4DB8-57AF-BF4B-B476-A8E50AC55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33" y="1116249"/>
            <a:ext cx="4914900" cy="29489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BE36C96-40BC-E349-B76E-E8C29F7AB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422" y="165102"/>
            <a:ext cx="8417378" cy="754380"/>
          </a:xfrm>
        </p:spPr>
        <p:txBody>
          <a:bodyPr>
            <a:normAutofit/>
          </a:bodyPr>
          <a:lstStyle/>
          <a:p>
            <a:pPr algn="ctr"/>
            <a:r>
              <a:rPr lang="en-US" sz="1800" dirty="0"/>
              <a:t>Looking at a group of cryogenic DT implosions, a pattern emerges: </a:t>
            </a:r>
            <a:br>
              <a:rPr lang="en-US" sz="1800" dirty="0"/>
            </a:br>
            <a:r>
              <a:rPr lang="en-US" sz="1800" dirty="0"/>
              <a:t>hotspot velocity tends towards </a:t>
            </a:r>
            <a:r>
              <a:rPr lang="en-US" sz="1800" i="1" dirty="0"/>
              <a:t>ɸ</a:t>
            </a:r>
            <a:r>
              <a:rPr lang="en-US" sz="1800" dirty="0"/>
              <a:t> ~ 90˚ on the equator.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F4ACAE-ED17-DA44-A9AC-FCA532695505}"/>
              </a:ext>
            </a:extLst>
          </p:cNvPr>
          <p:cNvSpPr txBox="1"/>
          <p:nvPr/>
        </p:nvSpPr>
        <p:spPr>
          <a:xfrm>
            <a:off x="7638128" y="4159149"/>
            <a:ext cx="132343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80060"/>
            <a:r>
              <a:rPr lang="en-US" sz="1350" i="1" dirty="0">
                <a:solidFill>
                  <a:srgbClr val="FF0000"/>
                </a:solidFill>
              </a:rPr>
              <a:t>HDC:	18 shots</a:t>
            </a:r>
          </a:p>
          <a:p>
            <a:pPr defTabSz="480060"/>
            <a:r>
              <a:rPr lang="en-US" sz="1350" i="1" dirty="0">
                <a:solidFill>
                  <a:srgbClr val="0000FF"/>
                </a:solidFill>
              </a:rPr>
              <a:t>BF:	10 shots</a:t>
            </a:r>
          </a:p>
        </p:txBody>
      </p:sp>
    </p:spTree>
    <p:extLst>
      <p:ext uri="{BB962C8B-B14F-4D97-AF65-F5344CB8AC3E}">
        <p14:creationId xmlns:p14="http://schemas.microsoft.com/office/powerpoint/2010/main" val="315403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1ABE5C-1D57-7E40-BD2D-09FC63647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102" y="1095675"/>
            <a:ext cx="3139201" cy="29695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D73656-7DF6-1547-98BC-C02B14952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33" y="1116249"/>
            <a:ext cx="4914900" cy="29489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7817A8-1558-3846-9FA1-6B44BC6BBF47}"/>
              </a:ext>
            </a:extLst>
          </p:cNvPr>
          <p:cNvSpPr txBox="1"/>
          <p:nvPr/>
        </p:nvSpPr>
        <p:spPr>
          <a:xfrm>
            <a:off x="0" y="1"/>
            <a:ext cx="1063112" cy="2192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25" dirty="0"/>
              <a:t>Result #1: Velocity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00614B-5D16-7A48-A328-82AE5E783076}"/>
              </a:ext>
            </a:extLst>
          </p:cNvPr>
          <p:cNvSpPr txBox="1"/>
          <p:nvPr/>
        </p:nvSpPr>
        <p:spPr>
          <a:xfrm>
            <a:off x="45293" y="4515928"/>
            <a:ext cx="29258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Showing analyzed shots, FY16—18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BE36C96-40BC-E349-B76E-E8C29F7AB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422" y="165102"/>
            <a:ext cx="8417378" cy="754380"/>
          </a:xfrm>
        </p:spPr>
        <p:txBody>
          <a:bodyPr>
            <a:normAutofit/>
          </a:bodyPr>
          <a:lstStyle/>
          <a:p>
            <a:pPr algn="ctr"/>
            <a:r>
              <a:rPr lang="en-US" sz="1800" dirty="0"/>
              <a:t>Looking at a group of cryogenic DT implosions, a pattern emerges: </a:t>
            </a:r>
            <a:br>
              <a:rPr lang="en-US" sz="1800" dirty="0"/>
            </a:br>
            <a:r>
              <a:rPr lang="en-US" sz="1800" dirty="0"/>
              <a:t>hotspot velocity tends towards </a:t>
            </a:r>
            <a:r>
              <a:rPr lang="en-US" sz="1800" i="1" dirty="0"/>
              <a:t>ɸ</a:t>
            </a:r>
            <a:r>
              <a:rPr lang="en-US" sz="1800" dirty="0"/>
              <a:t> ~ 90˚ on the equator.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F4ACAE-ED17-DA44-A9AC-FCA532695505}"/>
              </a:ext>
            </a:extLst>
          </p:cNvPr>
          <p:cNvSpPr txBox="1"/>
          <p:nvPr/>
        </p:nvSpPr>
        <p:spPr>
          <a:xfrm>
            <a:off x="7638128" y="4159149"/>
            <a:ext cx="137152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80060"/>
            <a:r>
              <a:rPr lang="en-US" sz="1350" i="1" dirty="0">
                <a:solidFill>
                  <a:srgbClr val="FF0000"/>
                </a:solidFill>
              </a:rPr>
              <a:t>HDC:	18 shots</a:t>
            </a:r>
          </a:p>
          <a:p>
            <a:pPr defTabSz="480060"/>
            <a:r>
              <a:rPr lang="en-US" sz="1350" i="1" dirty="0">
                <a:solidFill>
                  <a:srgbClr val="0000FF"/>
                </a:solidFill>
              </a:rPr>
              <a:t>BF:	10 shots</a:t>
            </a:r>
          </a:p>
          <a:p>
            <a:pPr defTabSz="480060"/>
            <a:r>
              <a:rPr lang="en-US" sz="1350" i="1" dirty="0"/>
              <a:t>CH:	14 shots</a:t>
            </a:r>
          </a:p>
        </p:txBody>
      </p:sp>
    </p:spTree>
    <p:extLst>
      <p:ext uri="{BB962C8B-B14F-4D97-AF65-F5344CB8AC3E}">
        <p14:creationId xmlns:p14="http://schemas.microsoft.com/office/powerpoint/2010/main" val="4172307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338" y="164632"/>
            <a:ext cx="8672555" cy="756578"/>
          </a:xfrm>
        </p:spPr>
        <p:txBody>
          <a:bodyPr/>
          <a:lstStyle/>
          <a:p>
            <a:pPr algn="ctr"/>
            <a:r>
              <a:rPr lang="en-US" sz="2100" dirty="0">
                <a:latin typeface="Calibri"/>
                <a:cs typeface="Calibri"/>
              </a:rPr>
              <a:t>Combining </a:t>
            </a:r>
            <a:r>
              <a:rPr lang="en-US" sz="2100" dirty="0" err="1">
                <a:latin typeface="Calibri"/>
                <a:cs typeface="Calibri"/>
              </a:rPr>
              <a:t>nTOF</a:t>
            </a:r>
            <a:r>
              <a:rPr lang="en-US" sz="2100" dirty="0">
                <a:latin typeface="Calibri"/>
                <a:cs typeface="Calibri"/>
              </a:rPr>
              <a:t> hotspot velocities and FNAD </a:t>
            </a:r>
            <a:r>
              <a:rPr lang="el-GR" sz="2100" i="1" dirty="0">
                <a:latin typeface="Calibri"/>
                <a:cs typeface="Calibri"/>
              </a:rPr>
              <a:t>ρ</a:t>
            </a:r>
            <a:r>
              <a:rPr lang="en-US" sz="2100" i="1" dirty="0">
                <a:latin typeface="Calibri"/>
                <a:cs typeface="Calibri"/>
              </a:rPr>
              <a:t>R</a:t>
            </a:r>
            <a:r>
              <a:rPr lang="en-US" sz="2100" dirty="0">
                <a:latin typeface="Calibri"/>
                <a:cs typeface="Calibri"/>
              </a:rPr>
              <a:t> maps improves understanding of stagnation asymmetry in NIF experiments</a:t>
            </a:r>
            <a:endParaRPr lang="en-US" sz="21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"/>
            <a:ext cx="638316" cy="219291"/>
          </a:xfrm>
          <a:prstGeom prst="rect">
            <a:avLst/>
          </a:prstGeom>
          <a:solidFill>
            <a:srgbClr val="95B2D8"/>
          </a:solidFill>
        </p:spPr>
        <p:txBody>
          <a:bodyPr wrap="none" rtlCol="0">
            <a:spAutoFit/>
          </a:bodyPr>
          <a:lstStyle/>
          <a:p>
            <a:pPr defTabSz="457189"/>
            <a:r>
              <a:rPr lang="en-US" sz="825" dirty="0">
                <a:solidFill>
                  <a:prstClr val="black"/>
                </a:solidFill>
                <a:latin typeface="Arial"/>
                <a:ea typeface=""/>
              </a:rPr>
              <a:t>Summary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248556" y="1787945"/>
            <a:ext cx="4322105" cy="2152398"/>
          </a:xfrm>
        </p:spPr>
        <p:txBody>
          <a:bodyPr>
            <a:normAutofit/>
          </a:bodyPr>
          <a:lstStyle/>
          <a:p>
            <a:pPr marL="385763" indent="-342900">
              <a:spcAft>
                <a:spcPts val="450"/>
              </a:spcAft>
              <a:buFont typeface="+mj-lt"/>
              <a:buAutoNum type="arabicPeriod"/>
            </a:pPr>
            <a:r>
              <a:rPr lang="en-US" sz="1650" b="0" dirty="0">
                <a:solidFill>
                  <a:srgbClr val="FF0000"/>
                </a:solidFill>
                <a:latin typeface="Calibri"/>
                <a:cs typeface="Calibri"/>
              </a:rPr>
              <a:t>Hotspot velocity </a:t>
            </a:r>
            <a:r>
              <a:rPr lang="en-US" sz="1650" b="0" dirty="0">
                <a:latin typeface="Calibri"/>
                <a:cs typeface="Calibri"/>
              </a:rPr>
              <a:t>is systematically toward          </a:t>
            </a:r>
            <a:r>
              <a:rPr lang="en-US" sz="1650" b="0" i="1" dirty="0">
                <a:latin typeface="Calibri"/>
                <a:cs typeface="Calibri"/>
              </a:rPr>
              <a:t>ɸ</a:t>
            </a:r>
            <a:r>
              <a:rPr lang="en-US" sz="1650" b="0" dirty="0">
                <a:latin typeface="Calibri"/>
                <a:cs typeface="Calibri"/>
              </a:rPr>
              <a:t> ~ 90˚ on recent DT cryogenic implosions</a:t>
            </a:r>
          </a:p>
          <a:p>
            <a:pPr marL="385763" indent="-342900">
              <a:spcAft>
                <a:spcPts val="450"/>
              </a:spcAft>
              <a:buFont typeface="+mj-lt"/>
              <a:buAutoNum type="arabicPeriod"/>
            </a:pPr>
            <a:r>
              <a:rPr lang="en-US" sz="1650" b="0" dirty="0">
                <a:solidFill>
                  <a:srgbClr val="0000FF"/>
                </a:solidFill>
                <a:latin typeface="Calibri"/>
                <a:cs typeface="Calibri"/>
              </a:rPr>
              <a:t>Areal-density (</a:t>
            </a:r>
            <a:r>
              <a:rPr lang="el-GR" sz="1650" b="0" i="1" dirty="0">
                <a:solidFill>
                  <a:srgbClr val="0000FF"/>
                </a:solidFill>
                <a:latin typeface="Calibri"/>
                <a:cs typeface="Calibri"/>
              </a:rPr>
              <a:t>ρ</a:t>
            </a:r>
            <a:r>
              <a:rPr lang="en-US" sz="1650" b="0" i="1" dirty="0">
                <a:solidFill>
                  <a:srgbClr val="0000FF"/>
                </a:solidFill>
                <a:latin typeface="Calibri"/>
                <a:cs typeface="Calibri"/>
              </a:rPr>
              <a:t>R</a:t>
            </a:r>
            <a:r>
              <a:rPr lang="en-US" sz="1650" b="0" dirty="0">
                <a:solidFill>
                  <a:srgbClr val="0000FF"/>
                </a:solidFill>
                <a:latin typeface="Calibri"/>
                <a:cs typeface="Calibri"/>
              </a:rPr>
              <a:t>) asymmetry </a:t>
            </a:r>
            <a:r>
              <a:rPr lang="en-US" sz="1650" b="0" dirty="0">
                <a:latin typeface="Calibri"/>
                <a:cs typeface="Calibri"/>
              </a:rPr>
              <a:t>amplitude and direction are correlated with hotspot velocity</a:t>
            </a:r>
          </a:p>
          <a:p>
            <a:pPr marL="385763" indent="-342900">
              <a:spcAft>
                <a:spcPts val="450"/>
              </a:spcAft>
              <a:buFont typeface="+mj-lt"/>
              <a:buAutoNum type="arabicPeriod"/>
            </a:pPr>
            <a:r>
              <a:rPr lang="en-US" sz="1650" b="0" dirty="0">
                <a:solidFill>
                  <a:schemeClr val="accent6"/>
                </a:solidFill>
                <a:latin typeface="Calibri"/>
                <a:cs typeface="Calibri"/>
              </a:rPr>
              <a:t>Mode-1 implosion asymmetry </a:t>
            </a:r>
            <a:r>
              <a:rPr lang="en-US" sz="1650" b="0" dirty="0">
                <a:latin typeface="Calibri"/>
                <a:cs typeface="Calibri"/>
              </a:rPr>
              <a:t>can explain both the velocity and </a:t>
            </a:r>
            <a:r>
              <a:rPr lang="el-GR" sz="1650" b="0" i="1" dirty="0">
                <a:latin typeface="Calibri"/>
                <a:cs typeface="Calibri"/>
              </a:rPr>
              <a:t>ρ</a:t>
            </a:r>
            <a:r>
              <a:rPr lang="en-US" sz="1650" b="0" i="1" dirty="0">
                <a:latin typeface="Calibri"/>
                <a:cs typeface="Calibri"/>
              </a:rPr>
              <a:t>R</a:t>
            </a:r>
            <a:r>
              <a:rPr lang="en-US" sz="1650" b="0" dirty="0">
                <a:latin typeface="Calibri"/>
                <a:cs typeface="Calibri"/>
              </a:rPr>
              <a:t> signatures</a:t>
            </a:r>
            <a:endParaRPr lang="en-US" sz="1650" b="0" dirty="0">
              <a:solidFill>
                <a:schemeClr val="accent6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F593AF-1C14-DE44-AB7D-098F2642FB60}"/>
              </a:ext>
            </a:extLst>
          </p:cNvPr>
          <p:cNvSpPr txBox="1"/>
          <p:nvPr/>
        </p:nvSpPr>
        <p:spPr>
          <a:xfrm>
            <a:off x="7798262" y="1831319"/>
            <a:ext cx="157228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>
                <a:solidFill>
                  <a:schemeClr val="accent6">
                    <a:lumMod val="75000"/>
                  </a:schemeClr>
                </a:solidFill>
              </a:rPr>
              <a:t>Mode-1 drive asymmetry?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8CC512-9E43-904D-8403-86DBF1777048}"/>
              </a:ext>
            </a:extLst>
          </p:cNvPr>
          <p:cNvGrpSpPr/>
          <p:nvPr/>
        </p:nvGrpSpPr>
        <p:grpSpPr>
          <a:xfrm>
            <a:off x="5612386" y="1513779"/>
            <a:ext cx="2521230" cy="2521230"/>
            <a:chOff x="7348978" y="2100350"/>
            <a:chExt cx="3453318" cy="345331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5672765-4D5B-3D45-A059-14599D27354D}"/>
                </a:ext>
              </a:extLst>
            </p:cNvPr>
            <p:cNvSpPr/>
            <p:nvPr/>
          </p:nvSpPr>
          <p:spPr bwMode="auto">
            <a:xfrm>
              <a:off x="7348978" y="2100350"/>
              <a:ext cx="3453318" cy="3453318"/>
            </a:xfrm>
            <a:prstGeom prst="ellipse">
              <a:avLst/>
            </a:prstGeom>
            <a:solidFill>
              <a:schemeClr val="accent4"/>
            </a:solidFill>
            <a:ln w="7620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08F8174-FE5B-2C4C-AD01-5F628BDD83B3}"/>
                </a:ext>
              </a:extLst>
            </p:cNvPr>
            <p:cNvSpPr/>
            <p:nvPr/>
          </p:nvSpPr>
          <p:spPr bwMode="auto">
            <a:xfrm>
              <a:off x="7570440" y="2708572"/>
              <a:ext cx="2228521" cy="222852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200" dirty="0">
                <a:solidFill>
                  <a:srgbClr val="000000"/>
                </a:solidFill>
              </a:endParaRP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ED64B34-2EC3-0D49-8E7A-4788D5A23381}"/>
              </a:ext>
            </a:extLst>
          </p:cNvPr>
          <p:cNvCxnSpPr>
            <a:cxnSpLocks/>
          </p:cNvCxnSpPr>
          <p:nvPr/>
        </p:nvCxnSpPr>
        <p:spPr>
          <a:xfrm flipH="1">
            <a:off x="5182915" y="2727100"/>
            <a:ext cx="1690087" cy="0"/>
          </a:xfrm>
          <a:prstGeom prst="straightConnector1">
            <a:avLst/>
          </a:prstGeom>
          <a:ln w="63500" cmpd="sng">
            <a:solidFill>
              <a:srgbClr val="FF0000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3923F48-FB8A-3A46-A3F2-C7B21BEB548F}"/>
              </a:ext>
            </a:extLst>
          </p:cNvPr>
          <p:cNvSpPr txBox="1"/>
          <p:nvPr/>
        </p:nvSpPr>
        <p:spPr>
          <a:xfrm>
            <a:off x="4754791" y="2268708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V</a:t>
            </a:r>
            <a:r>
              <a:rPr lang="en-US" baseline="-25000" dirty="0">
                <a:solidFill>
                  <a:srgbClr val="FF0000"/>
                </a:solidFill>
              </a:rPr>
              <a:t>HS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A6930A-FE25-1541-816D-BC9910F43AF2}"/>
              </a:ext>
            </a:extLst>
          </p:cNvPr>
          <p:cNvSpPr txBox="1"/>
          <p:nvPr/>
        </p:nvSpPr>
        <p:spPr>
          <a:xfrm>
            <a:off x="4722398" y="2731281"/>
            <a:ext cx="8899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1350" i="1" dirty="0">
                <a:solidFill>
                  <a:srgbClr val="0000FF"/>
                </a:solidFill>
              </a:rPr>
              <a:t>ρ</a:t>
            </a:r>
            <a:r>
              <a:rPr lang="en-US" sz="1350" i="1" dirty="0">
                <a:solidFill>
                  <a:srgbClr val="0000FF"/>
                </a:solidFill>
              </a:rPr>
              <a:t>R          </a:t>
            </a:r>
          </a:p>
          <a:p>
            <a:pPr algn="r"/>
            <a:r>
              <a:rPr lang="en-US" sz="1350" dirty="0">
                <a:solidFill>
                  <a:srgbClr val="0000FF"/>
                </a:solidFill>
              </a:rPr>
              <a:t>minimum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ECAC0EA-8025-9C4E-8C64-E0E0D64363E5}"/>
              </a:ext>
            </a:extLst>
          </p:cNvPr>
          <p:cNvCxnSpPr>
            <a:cxnSpLocks/>
          </p:cNvCxnSpPr>
          <p:nvPr/>
        </p:nvCxnSpPr>
        <p:spPr>
          <a:xfrm flipV="1">
            <a:off x="6891639" y="1085843"/>
            <a:ext cx="0" cy="1685502"/>
          </a:xfrm>
          <a:prstGeom prst="straightConnector1">
            <a:avLst/>
          </a:prstGeom>
          <a:ln w="63500" cmpd="sng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Down Arrow 29">
            <a:extLst>
              <a:ext uri="{FF2B5EF4-FFF2-40B4-BE49-F238E27FC236}">
                <a16:creationId xmlns:a16="http://schemas.microsoft.com/office/drawing/2014/main" id="{EBEC27F1-2D50-814B-82A6-9814B79F0674}"/>
              </a:ext>
            </a:extLst>
          </p:cNvPr>
          <p:cNvSpPr/>
          <p:nvPr/>
        </p:nvSpPr>
        <p:spPr bwMode="auto">
          <a:xfrm rot="5400000">
            <a:off x="7832636" y="2400896"/>
            <a:ext cx="874279" cy="741648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CE1EF1C-908F-E14E-8AC7-54B4008859D1}"/>
              </a:ext>
            </a:extLst>
          </p:cNvPr>
          <p:cNvCxnSpPr>
            <a:cxnSpLocks/>
          </p:cNvCxnSpPr>
          <p:nvPr/>
        </p:nvCxnSpPr>
        <p:spPr>
          <a:xfrm rot="10380000" flipV="1">
            <a:off x="6788933" y="1092124"/>
            <a:ext cx="0" cy="1685502"/>
          </a:xfrm>
          <a:prstGeom prst="straightConnector1">
            <a:avLst/>
          </a:prstGeom>
          <a:ln w="63500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4AB6741-75D6-D340-BEBF-E8AC50C08864}"/>
              </a:ext>
            </a:extLst>
          </p:cNvPr>
          <p:cNvSpPr txBox="1"/>
          <p:nvPr/>
        </p:nvSpPr>
        <p:spPr>
          <a:xfrm>
            <a:off x="5878396" y="1060918"/>
            <a:ext cx="83869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350" dirty="0"/>
              <a:t>Fill tube </a:t>
            </a:r>
          </a:p>
          <a:p>
            <a:pPr algn="r"/>
            <a:r>
              <a:rPr lang="en-US" sz="1350" dirty="0"/>
              <a:t>(7˚)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1FEA88F-5AA7-8E47-8AE5-B7545CC97499}"/>
              </a:ext>
            </a:extLst>
          </p:cNvPr>
          <p:cNvCxnSpPr>
            <a:cxnSpLocks/>
          </p:cNvCxnSpPr>
          <p:nvPr/>
        </p:nvCxnSpPr>
        <p:spPr>
          <a:xfrm flipH="1">
            <a:off x="5191329" y="2797157"/>
            <a:ext cx="1690087" cy="0"/>
          </a:xfrm>
          <a:prstGeom prst="straightConnector1">
            <a:avLst/>
          </a:prstGeom>
          <a:ln w="63500" cmpd="sng">
            <a:solidFill>
              <a:srgbClr val="0000FF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705946" y="4440550"/>
            <a:ext cx="2470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/>
              <a:t>nTOF</a:t>
            </a:r>
            <a:r>
              <a:rPr lang="en-US" sz="800" b="1" dirty="0"/>
              <a:t>:	neutron time-of-flight</a:t>
            </a:r>
          </a:p>
          <a:p>
            <a:r>
              <a:rPr lang="en-US" sz="800" b="1" dirty="0"/>
              <a:t>FNAD:	flange neutron activation diagnostics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752838" y="4452582"/>
            <a:ext cx="1045424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461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22"/>
    </mc:Choice>
    <mc:Fallback xmlns="">
      <p:transition spd="slow" advTm="32722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100" dirty="0"/>
              <a:t>On “antipodal” shot with imposed drive asymmetry and low </a:t>
            </a:r>
            <a:r>
              <a:rPr lang="el-GR" sz="2100" i="1" dirty="0"/>
              <a:t>ρ</a:t>
            </a:r>
            <a:r>
              <a:rPr lang="en-US" sz="2100" i="1" dirty="0" err="1"/>
              <a:t>R</a:t>
            </a:r>
            <a:r>
              <a:rPr lang="en-US" sz="2100" baseline="-25000" dirty="0" err="1"/>
              <a:t>fuel</a:t>
            </a:r>
            <a:r>
              <a:rPr lang="en-US" sz="2100" dirty="0"/>
              <a:t>,* velocity correction eliminates the observed FNAD asymmetry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41427" y="4324529"/>
            <a:ext cx="120257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 err="1"/>
              <a:t>T</a:t>
            </a:r>
            <a:r>
              <a:rPr lang="en-US" sz="1350" baseline="-25000" dirty="0" err="1"/>
              <a:t>i</a:t>
            </a:r>
            <a:r>
              <a:rPr lang="en-US" sz="1350" dirty="0"/>
              <a:t> = 4.27 keV</a:t>
            </a:r>
          </a:p>
          <a:p>
            <a:r>
              <a:rPr lang="en-US" sz="1350" dirty="0" err="1"/>
              <a:t>dsr</a:t>
            </a:r>
            <a:r>
              <a:rPr lang="en-US" sz="1350" dirty="0"/>
              <a:t> = 0.44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152841"/>
              </p:ext>
            </p:extLst>
          </p:nvPr>
        </p:nvGraphicFramePr>
        <p:xfrm>
          <a:off x="151548" y="3585757"/>
          <a:ext cx="3710079" cy="427610"/>
        </p:xfrm>
        <a:graphic>
          <a:graphicData uri="http://schemas.openxmlformats.org/drawingml/2006/table">
            <a:tbl>
              <a:tblPr/>
              <a:tblGrid>
                <a:gridCol w="1082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04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37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37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09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N171022-002-999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km/sec</a:t>
                      </a:r>
                    </a:p>
                  </a:txBody>
                  <a:tcPr marL="7144" marR="7144" marT="71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θ</a:t>
                      </a:r>
                      <a:endParaRPr lang="en-US" sz="900" b="1" i="1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ɸ</a:t>
                      </a:r>
                      <a:endParaRPr lang="en-US" sz="900" b="1" i="1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6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nTOF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 velocity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121 [+16, -14]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177˚ [+3,-14]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itchFamily="2" charset="0"/>
                        </a:rPr>
                        <a:t>171˚ [±180]</a:t>
                      </a:r>
                    </a:p>
                  </a:txBody>
                  <a:tcPr marL="7144" marR="7144" marT="714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2CFD7D6B-F8F4-2C41-85EF-DCA537A0EBC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639" y="993420"/>
            <a:ext cx="3278124" cy="327812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7438883-EA97-A844-A7B1-2EDF014DB3BD}"/>
              </a:ext>
            </a:extLst>
          </p:cNvPr>
          <p:cNvGrpSpPr/>
          <p:nvPr/>
        </p:nvGrpSpPr>
        <p:grpSpPr>
          <a:xfrm>
            <a:off x="4605836" y="1292731"/>
            <a:ext cx="2097570" cy="2659233"/>
            <a:chOff x="2887700" y="1856210"/>
            <a:chExt cx="2796760" cy="354564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904285D-306E-AF4B-B2AB-D93A2CAF96B9}"/>
                </a:ext>
              </a:extLst>
            </p:cNvPr>
            <p:cNvGrpSpPr/>
            <p:nvPr/>
          </p:nvGrpSpPr>
          <p:grpSpPr>
            <a:xfrm>
              <a:off x="2887700" y="3620982"/>
              <a:ext cx="2796760" cy="1780873"/>
              <a:chOff x="2887700" y="3620982"/>
              <a:chExt cx="2796760" cy="1780873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8A04276-902C-8E44-829B-231D6D42695D}"/>
                  </a:ext>
                </a:extLst>
              </p:cNvPr>
              <p:cNvSpPr txBox="1"/>
              <p:nvPr/>
            </p:nvSpPr>
            <p:spPr>
              <a:xfrm>
                <a:off x="3059381" y="5124856"/>
                <a:ext cx="26250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50" i="1" dirty="0"/>
                  <a:t>Velocity corrected: V</a:t>
                </a:r>
                <a:r>
                  <a:rPr lang="en-US" sz="750" i="1" baseline="-25000" dirty="0"/>
                  <a:t>HS</a:t>
                </a:r>
                <a:r>
                  <a:rPr lang="en-US" sz="750" i="1" dirty="0"/>
                  <a:t> = 121 ± 15 km/sec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0F2D156-1C97-C446-9552-25DEC76EBBA3}"/>
                  </a:ext>
                </a:extLst>
              </p:cNvPr>
              <p:cNvSpPr txBox="1"/>
              <p:nvPr/>
            </p:nvSpPr>
            <p:spPr>
              <a:xfrm>
                <a:off x="2887700" y="3620982"/>
                <a:ext cx="406523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b)</a:t>
                </a: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B8AFC16-1036-B84E-82F8-A5AD3EAE5A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39523" y="3713780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AB91A10-EF6D-F44D-BCAB-57CD22871D94}"/>
                </a:ext>
              </a:extLst>
            </p:cNvPr>
            <p:cNvGrpSpPr/>
            <p:nvPr/>
          </p:nvGrpSpPr>
          <p:grpSpPr>
            <a:xfrm>
              <a:off x="2887700" y="1856210"/>
              <a:ext cx="715079" cy="529463"/>
              <a:chOff x="2887700" y="1856210"/>
              <a:chExt cx="715079" cy="529463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042033D-4893-6A41-926C-3B7410079F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45579" y="1928473"/>
                <a:ext cx="457200" cy="457200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19BCF15-F8BF-6049-AA92-24A1F64FA9AC}"/>
                  </a:ext>
                </a:extLst>
              </p:cNvPr>
              <p:cNvSpPr txBox="1"/>
              <p:nvPr/>
            </p:nvSpPr>
            <p:spPr>
              <a:xfrm>
                <a:off x="2887700" y="1856210"/>
                <a:ext cx="406523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a)</a:t>
                </a: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17F5F57-46CE-B641-A235-970A38A5A069}"/>
              </a:ext>
            </a:extLst>
          </p:cNvPr>
          <p:cNvSpPr txBox="1"/>
          <p:nvPr/>
        </p:nvSpPr>
        <p:spPr>
          <a:xfrm>
            <a:off x="7251413" y="1768645"/>
            <a:ext cx="182614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u="sng" dirty="0">
                <a:solidFill>
                  <a:srgbClr val="FF0000"/>
                </a:solidFill>
              </a:rPr>
              <a:t>Before correction:</a:t>
            </a:r>
          </a:p>
          <a:p>
            <a:pPr algn="ctr"/>
            <a:r>
              <a:rPr lang="en-US" sz="1350" i="1" dirty="0">
                <a:solidFill>
                  <a:srgbClr val="FF0000"/>
                </a:solidFill>
              </a:rPr>
              <a:t>P</a:t>
            </a:r>
            <a:r>
              <a:rPr lang="en-US" sz="1350" baseline="-25000" dirty="0">
                <a:solidFill>
                  <a:srgbClr val="FF0000"/>
                </a:solidFill>
              </a:rPr>
              <a:t>1</a:t>
            </a:r>
            <a:r>
              <a:rPr lang="en-US" sz="1350" dirty="0">
                <a:solidFill>
                  <a:srgbClr val="FF0000"/>
                </a:solidFill>
              </a:rPr>
              <a:t>/</a:t>
            </a:r>
            <a:r>
              <a:rPr lang="en-US" sz="1350" i="1" dirty="0">
                <a:solidFill>
                  <a:srgbClr val="FF0000"/>
                </a:solidFill>
              </a:rPr>
              <a:t>P</a:t>
            </a:r>
            <a:r>
              <a:rPr lang="en-US" sz="1350" baseline="-25000" dirty="0">
                <a:solidFill>
                  <a:srgbClr val="FF0000"/>
                </a:solidFill>
              </a:rPr>
              <a:t>0</a:t>
            </a:r>
            <a:r>
              <a:rPr lang="en-US" sz="1350" dirty="0">
                <a:solidFill>
                  <a:srgbClr val="FF0000"/>
                </a:solidFill>
              </a:rPr>
              <a:t> = -4.3% ± 0.5%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6E00BA-FEF0-E948-AE53-645919CA304F}"/>
              </a:ext>
            </a:extLst>
          </p:cNvPr>
          <p:cNvSpPr txBox="1"/>
          <p:nvPr/>
        </p:nvSpPr>
        <p:spPr>
          <a:xfrm>
            <a:off x="7251412" y="3068029"/>
            <a:ext cx="182614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u="sng" dirty="0">
                <a:solidFill>
                  <a:srgbClr val="0000FF"/>
                </a:solidFill>
              </a:rPr>
              <a:t>After correction:</a:t>
            </a:r>
          </a:p>
          <a:p>
            <a:pPr algn="ctr"/>
            <a:r>
              <a:rPr lang="en-US" sz="1350" i="1" dirty="0">
                <a:solidFill>
                  <a:srgbClr val="0000FF"/>
                </a:solidFill>
              </a:rPr>
              <a:t>P</a:t>
            </a:r>
            <a:r>
              <a:rPr lang="en-US" sz="1350" baseline="-25000" dirty="0">
                <a:solidFill>
                  <a:srgbClr val="0000FF"/>
                </a:solidFill>
              </a:rPr>
              <a:t>1</a:t>
            </a:r>
            <a:r>
              <a:rPr lang="en-US" sz="1350" dirty="0">
                <a:solidFill>
                  <a:srgbClr val="0000FF"/>
                </a:solidFill>
              </a:rPr>
              <a:t>/</a:t>
            </a:r>
            <a:r>
              <a:rPr lang="en-US" sz="1350" i="1" dirty="0">
                <a:solidFill>
                  <a:srgbClr val="0000FF"/>
                </a:solidFill>
              </a:rPr>
              <a:t>P</a:t>
            </a:r>
            <a:r>
              <a:rPr lang="en-US" sz="1350" baseline="-25000" dirty="0">
                <a:solidFill>
                  <a:srgbClr val="0000FF"/>
                </a:solidFill>
              </a:rPr>
              <a:t>0</a:t>
            </a:r>
            <a:r>
              <a:rPr lang="en-US" sz="1350" dirty="0">
                <a:solidFill>
                  <a:srgbClr val="0000FF"/>
                </a:solidFill>
              </a:rPr>
              <a:t> = -0.4% ± 0.6%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4BC54A-876E-5B43-B342-82D51F86958D}"/>
              </a:ext>
            </a:extLst>
          </p:cNvPr>
          <p:cNvSpPr txBox="1"/>
          <p:nvPr/>
        </p:nvSpPr>
        <p:spPr>
          <a:xfrm>
            <a:off x="0" y="1"/>
            <a:ext cx="643125" cy="2192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25" dirty="0"/>
              <a:t>Test case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0E82A8-5B85-B742-9E05-5F4D44109134}"/>
              </a:ext>
            </a:extLst>
          </p:cNvPr>
          <p:cNvSpPr txBox="1"/>
          <p:nvPr/>
        </p:nvSpPr>
        <p:spPr>
          <a:xfrm>
            <a:off x="1986997" y="4385519"/>
            <a:ext cx="5170006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Entire FNAD mode-1 is accounted for by velocity correction, as expected.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3642B4-FE1C-FF4E-AAFA-D7AA49AFD8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1" y="1040927"/>
            <a:ext cx="4114800" cy="246888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351419" y="4866501"/>
            <a:ext cx="3254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*See D. Schlossberg, this session (BO6:7)</a:t>
            </a:r>
          </a:p>
        </p:txBody>
      </p:sp>
    </p:spTree>
    <p:extLst>
      <p:ext uri="{BB962C8B-B14F-4D97-AF65-F5344CB8AC3E}">
        <p14:creationId xmlns:p14="http://schemas.microsoft.com/office/powerpoint/2010/main" val="10667498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F8059A0C-505A-F645-A243-6AC4327A9518}"/>
              </a:ext>
            </a:extLst>
          </p:cNvPr>
          <p:cNvSpPr/>
          <p:nvPr/>
        </p:nvSpPr>
        <p:spPr bwMode="auto">
          <a:xfrm>
            <a:off x="6030247" y="1071219"/>
            <a:ext cx="2877074" cy="1997564"/>
          </a:xfrm>
          <a:prstGeom prst="rect">
            <a:avLst/>
          </a:prstGeom>
          <a:solidFill>
            <a:srgbClr val="DBECCA"/>
          </a:solidFill>
          <a:ln>
            <a:solidFill>
              <a:srgbClr val="00B05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1800" dirty="0"/>
              <a:t>To interpret flange NAD data, hotspot velocity must be accounted for: change in activation, </a:t>
            </a:r>
            <a:r>
              <a:rPr lang="en-US" sz="1800" dirty="0" err="1"/>
              <a:t>fluence</a:t>
            </a:r>
            <a:r>
              <a:rPr lang="en-US" sz="1800" dirty="0"/>
              <a:t>, and scattering</a:t>
            </a: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70ADB0EF-C34D-654B-BCA9-6D8C27F7E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9588366"/>
              </p:ext>
            </p:extLst>
          </p:nvPr>
        </p:nvGraphicFramePr>
        <p:xfrm>
          <a:off x="401266" y="3186172"/>
          <a:ext cx="5310058" cy="1390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95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0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200" dirty="0"/>
                        <a:t>Effect</a:t>
                      </a:r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Magnitude of Activation Change</a:t>
                      </a:r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200" dirty="0"/>
                        <a:t>1. Δ</a:t>
                      </a:r>
                      <a:r>
                        <a:rPr lang="en-US" sz="1200" i="1" dirty="0"/>
                        <a:t>E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>
                          <a:sym typeface="Wingdings"/>
                        </a:rPr>
                        <a:t> activation</a:t>
                      </a:r>
                      <a:endParaRPr lang="en-US" sz="1200" b="1" dirty="0"/>
                    </a:p>
                  </a:txBody>
                  <a:tcPr marL="68580" marR="68580" marT="34290" marB="3429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2.81% cos </a:t>
                      </a:r>
                      <a:r>
                        <a:rPr lang="en-US" sz="1200" i="1" dirty="0"/>
                        <a:t>θ</a:t>
                      </a:r>
                      <a:r>
                        <a:rPr lang="en-US" sz="1200" dirty="0"/>
                        <a:t> / (100 km/s)</a:t>
                      </a:r>
                      <a:endParaRPr lang="en-US" sz="1200" b="1" dirty="0"/>
                    </a:p>
                  </a:txBody>
                  <a:tcPr marL="68580" marR="68580" marT="34290" marB="3429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200" dirty="0"/>
                        <a:t>2. Kinematic </a:t>
                      </a:r>
                      <a:r>
                        <a:rPr lang="en-US" sz="1200" dirty="0" err="1"/>
                        <a:t>ΔFluence</a:t>
                      </a:r>
                      <a:endParaRPr lang="en-US" sz="1200" dirty="0"/>
                    </a:p>
                  </a:txBody>
                  <a:tcPr marL="68580" marR="68580" marT="34290" marB="34290">
                    <a:solidFill>
                      <a:srgbClr val="DBEC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0.39% cos </a:t>
                      </a:r>
                      <a:r>
                        <a:rPr lang="en-US" sz="1200" i="1" dirty="0"/>
                        <a:t>θ</a:t>
                      </a:r>
                      <a:r>
                        <a:rPr lang="en-US" sz="1200" dirty="0"/>
                        <a:t> / (100 km/s)</a:t>
                      </a:r>
                    </a:p>
                  </a:txBody>
                  <a:tcPr marL="68580" marR="68580" marT="34290" marB="34290">
                    <a:solidFill>
                      <a:srgbClr val="DBEC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3. Δ</a:t>
                      </a:r>
                      <a:r>
                        <a:rPr lang="en-US" sz="1200" i="1" dirty="0"/>
                        <a:t>E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>
                          <a:sym typeface="Wingdings"/>
                        </a:rPr>
                        <a:t> scattering</a:t>
                      </a:r>
                      <a:endParaRPr lang="en-US" sz="1200" dirty="0"/>
                    </a:p>
                  </a:txBody>
                  <a:tcPr marL="68580" marR="68580" marT="34290" marB="34290">
                    <a:solidFill>
                      <a:srgbClr val="EDF0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0.078% cos </a:t>
                      </a:r>
                      <a:r>
                        <a:rPr lang="en-US" sz="1200" i="1" dirty="0"/>
                        <a:t>θ</a:t>
                      </a:r>
                      <a:r>
                        <a:rPr lang="en-US" sz="1200" dirty="0"/>
                        <a:t> / (100 km/s) / (1 g/cm</a:t>
                      </a:r>
                      <a:r>
                        <a:rPr lang="en-US" sz="1200" baseline="30000" dirty="0"/>
                        <a:t>2</a:t>
                      </a:r>
                      <a:r>
                        <a:rPr lang="en-US" sz="1200" dirty="0"/>
                        <a:t>) </a:t>
                      </a:r>
                    </a:p>
                  </a:txBody>
                  <a:tcPr marL="68580" marR="68580" marT="34290" marB="34290">
                    <a:solidFill>
                      <a:srgbClr val="ED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TOTAL:</a:t>
                      </a:r>
                      <a:endParaRPr lang="en-US" sz="1200" b="1" i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3.2% cos </a:t>
                      </a:r>
                      <a:r>
                        <a:rPr lang="en-US" sz="1200" i="1" dirty="0">
                          <a:solidFill>
                            <a:schemeClr val="bg1"/>
                          </a:solidFill>
                        </a:rPr>
                        <a:t>θ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 / (100 km/s)</a:t>
                      </a:r>
                      <a:endParaRPr lang="en-US" sz="1200" b="1" i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556482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E39F5711-3997-A245-A93D-8854276AE276}"/>
              </a:ext>
            </a:extLst>
          </p:cNvPr>
          <p:cNvSpPr txBox="1"/>
          <p:nvPr/>
        </p:nvSpPr>
        <p:spPr>
          <a:xfrm>
            <a:off x="6006046" y="1099086"/>
            <a:ext cx="28729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#2: Change in neutron </a:t>
            </a:r>
            <a:r>
              <a:rPr lang="en-US" sz="1100" dirty="0" err="1"/>
              <a:t>fluence</a:t>
            </a:r>
            <a:r>
              <a:rPr lang="en-US" sz="1100" dirty="0"/>
              <a:t> with velocity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97E982-880D-5348-B8D7-5E4B0103F383}"/>
              </a:ext>
            </a:extLst>
          </p:cNvPr>
          <p:cNvGrpSpPr/>
          <p:nvPr/>
        </p:nvGrpSpPr>
        <p:grpSpPr>
          <a:xfrm>
            <a:off x="6400690" y="1347773"/>
            <a:ext cx="2111984" cy="1578562"/>
            <a:chOff x="5020126" y="2183793"/>
            <a:chExt cx="3125234" cy="233589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56FAAFA-1933-BE4F-A8F6-80BAD1C529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</a:blip>
            <a:srcRect t="5777" b="1284"/>
            <a:stretch/>
          </p:blipFill>
          <p:spPr>
            <a:xfrm>
              <a:off x="5020126" y="2183793"/>
              <a:ext cx="3125234" cy="233589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6BDE75D-ED33-9240-8864-3405AE83E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83707" y="3809308"/>
              <a:ext cx="1565829" cy="379595"/>
            </a:xfrm>
            <a:prstGeom prst="rect">
              <a:avLst/>
            </a:prstGeom>
          </p:spPr>
        </p:pic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B3302907-8887-BF48-A4A6-3F3068459519}"/>
              </a:ext>
            </a:extLst>
          </p:cNvPr>
          <p:cNvSpPr/>
          <p:nvPr/>
        </p:nvSpPr>
        <p:spPr bwMode="auto">
          <a:xfrm>
            <a:off x="6030247" y="3096649"/>
            <a:ext cx="2877074" cy="1997564"/>
          </a:xfrm>
          <a:prstGeom prst="rect">
            <a:avLst/>
          </a:prstGeom>
          <a:solidFill>
            <a:srgbClr val="EDF0F7"/>
          </a:solidFill>
          <a:ln>
            <a:solidFill>
              <a:schemeClr val="accent4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DA4D672-CFBB-924E-89DC-E741B68BDCDC}"/>
              </a:ext>
            </a:extLst>
          </p:cNvPr>
          <p:cNvSpPr txBox="1"/>
          <p:nvPr/>
        </p:nvSpPr>
        <p:spPr>
          <a:xfrm>
            <a:off x="6006046" y="3124516"/>
            <a:ext cx="28392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#3: Change scattering with neutron energy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06D596F-C9C7-BF4C-94A5-A0391DE758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690" y="3383215"/>
            <a:ext cx="2211908" cy="16662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553E82-D225-5A46-931E-5958BE897600}"/>
              </a:ext>
            </a:extLst>
          </p:cNvPr>
          <p:cNvSpPr txBox="1"/>
          <p:nvPr/>
        </p:nvSpPr>
        <p:spPr>
          <a:xfrm rot="16200000">
            <a:off x="5476599" y="4089938"/>
            <a:ext cx="148957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n,T</a:t>
            </a:r>
            <a:r>
              <a:rPr lang="en-US" sz="1350" dirty="0"/>
              <a:t> cross section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3786E08-1435-E14B-B248-8937E7D16132}"/>
              </a:ext>
            </a:extLst>
          </p:cNvPr>
          <p:cNvSpPr/>
          <p:nvPr/>
        </p:nvSpPr>
        <p:spPr bwMode="auto">
          <a:xfrm>
            <a:off x="401266" y="1071221"/>
            <a:ext cx="5310057" cy="2053296"/>
          </a:xfrm>
          <a:prstGeom prst="rect">
            <a:avLst/>
          </a:prstGeom>
          <a:solidFill>
            <a:srgbClr val="F2DCDB"/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7B428A-52A8-DE41-8B44-AB8A8345631D}"/>
              </a:ext>
            </a:extLst>
          </p:cNvPr>
          <p:cNvSpPr/>
          <p:nvPr/>
        </p:nvSpPr>
        <p:spPr bwMode="auto">
          <a:xfrm>
            <a:off x="868194" y="1391574"/>
            <a:ext cx="1663430" cy="1378895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A393D92-5B38-6F40-A1AE-F62CD372D35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8793" y="1202659"/>
            <a:ext cx="2313452" cy="2036702"/>
          </a:xfrm>
          <a:prstGeom prst="rect">
            <a:avLst/>
          </a:prstGeom>
          <a:noFill/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C0A622B-0A1A-0446-AC2E-77D16964EA55}"/>
              </a:ext>
            </a:extLst>
          </p:cNvPr>
          <p:cNvSpPr txBox="1"/>
          <p:nvPr/>
        </p:nvSpPr>
        <p:spPr>
          <a:xfrm>
            <a:off x="2814812" y="2154241"/>
            <a:ext cx="28791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Shift in activation is interpolated from ENDF: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46F3CF-C133-EE4D-9066-AA1129EDCF7D}"/>
              </a:ext>
            </a:extLst>
          </p:cNvPr>
          <p:cNvSpPr txBox="1"/>
          <p:nvPr/>
        </p:nvSpPr>
        <p:spPr>
          <a:xfrm>
            <a:off x="401266" y="1060614"/>
            <a:ext cx="36086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#1: Change in activation with neutron energy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DE13300-47DB-8A4B-9CC8-48D6E101DF60}"/>
              </a:ext>
            </a:extLst>
          </p:cNvPr>
          <p:cNvCxnSpPr/>
          <p:nvPr/>
        </p:nvCxnSpPr>
        <p:spPr>
          <a:xfrm>
            <a:off x="1539040" y="2223578"/>
            <a:ext cx="402872" cy="0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E4F2843-7D66-EC46-AC9A-5825E1820858}"/>
              </a:ext>
            </a:extLst>
          </p:cNvPr>
          <p:cNvSpPr txBox="1"/>
          <p:nvPr/>
        </p:nvSpPr>
        <p:spPr>
          <a:xfrm>
            <a:off x="1904190" y="2113852"/>
            <a:ext cx="4154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Δ</a:t>
            </a:r>
            <a:r>
              <a:rPr lang="en-US" sz="1350" i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209D7D-F22A-C846-9DBE-6DE81E972396}"/>
              </a:ext>
            </a:extLst>
          </p:cNvPr>
          <p:cNvSpPr txBox="1"/>
          <p:nvPr/>
        </p:nvSpPr>
        <p:spPr>
          <a:xfrm>
            <a:off x="0" y="1"/>
            <a:ext cx="938077" cy="2192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25" dirty="0"/>
              <a:t>Method: FNADs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10AB1E2-775E-304F-98DE-8F88BF75EC35}"/>
              </a:ext>
            </a:extLst>
          </p:cNvPr>
          <p:cNvCxnSpPr>
            <a:cxnSpLocks/>
          </p:cNvCxnSpPr>
          <p:nvPr/>
        </p:nvCxnSpPr>
        <p:spPr>
          <a:xfrm rot="5400000">
            <a:off x="1530634" y="1669663"/>
            <a:ext cx="402872" cy="0"/>
          </a:xfrm>
          <a:prstGeom prst="straightConnector1">
            <a:avLst/>
          </a:prstGeom>
          <a:ln w="28575" cmpd="sng">
            <a:solidFill>
              <a:srgbClr val="0000FF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B099ED5C-ADC5-884B-940C-FE5C01942499}"/>
              </a:ext>
            </a:extLst>
          </p:cNvPr>
          <p:cNvSpPr txBox="1"/>
          <p:nvPr/>
        </p:nvSpPr>
        <p:spPr>
          <a:xfrm>
            <a:off x="845674" y="1425758"/>
            <a:ext cx="8595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rgbClr val="0000FF"/>
                </a:solidFill>
              </a:rPr>
              <a:t>F</a:t>
            </a:r>
            <a:r>
              <a:rPr lang="en-US" sz="1100" dirty="0">
                <a:solidFill>
                  <a:srgbClr val="0000FF"/>
                </a:solidFill>
              </a:rPr>
              <a:t> = 1 – </a:t>
            </a:r>
            <a:r>
              <a:rPr lang="en-US" sz="1100" dirty="0" err="1">
                <a:solidFill>
                  <a:srgbClr val="0000FF"/>
                </a:solidFill>
              </a:rPr>
              <a:t>dsr</a:t>
            </a:r>
            <a:endParaRPr lang="en-US" sz="1100" dirty="0">
              <a:solidFill>
                <a:srgbClr val="0000FF"/>
              </a:solidFill>
            </a:endParaRPr>
          </a:p>
          <a:p>
            <a:r>
              <a:rPr lang="en-US" sz="1100" dirty="0">
                <a:solidFill>
                  <a:srgbClr val="0000FF"/>
                </a:solidFill>
              </a:rPr>
              <a:t>   ∝    –</a:t>
            </a:r>
            <a:r>
              <a:rPr lang="el-GR" sz="1100" i="1" dirty="0">
                <a:solidFill>
                  <a:srgbClr val="0000FF"/>
                </a:solidFill>
              </a:rPr>
              <a:t>ρ</a:t>
            </a:r>
            <a:r>
              <a:rPr lang="en-US" sz="1100" i="1" dirty="0">
                <a:solidFill>
                  <a:srgbClr val="0000FF"/>
                </a:solidFill>
              </a:rPr>
              <a:t>R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021870-8975-B045-8DDD-CF367C4C2D91}"/>
              </a:ext>
            </a:extLst>
          </p:cNvPr>
          <p:cNvSpPr txBox="1"/>
          <p:nvPr/>
        </p:nvSpPr>
        <p:spPr>
          <a:xfrm>
            <a:off x="1244383" y="4845506"/>
            <a:ext cx="48269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For more info: H. Rinderknecht </a:t>
            </a:r>
            <a:r>
              <a:rPr lang="en-US" sz="1100" i="1" dirty="0"/>
              <a:t>et al., </a:t>
            </a:r>
            <a:r>
              <a:rPr lang="en-US" sz="1100" dirty="0"/>
              <a:t>Rev. Sci. </a:t>
            </a:r>
            <a:r>
              <a:rPr lang="en-US" sz="1100" dirty="0" err="1"/>
              <a:t>Instrum</a:t>
            </a:r>
            <a:r>
              <a:rPr lang="en-US" sz="1100" dirty="0"/>
              <a:t>. </a:t>
            </a:r>
            <a:r>
              <a:rPr lang="en-US" sz="1100" b="1" dirty="0"/>
              <a:t>89</a:t>
            </a:r>
            <a:r>
              <a:rPr lang="en-US" sz="1100" dirty="0"/>
              <a:t>, 10I125 (2018).</a:t>
            </a:r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5657571"/>
              </p:ext>
            </p:extLst>
          </p:nvPr>
        </p:nvGraphicFramePr>
        <p:xfrm>
          <a:off x="3308350" y="1474788"/>
          <a:ext cx="1808163" cy="617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9" name="Equation" r:id="rId7" imgW="1155600" imgH="393480" progId="Equation.DSMT4">
                  <p:embed/>
                </p:oleObj>
              </mc:Choice>
              <mc:Fallback>
                <p:oleObj name="Equation" r:id="rId7" imgW="1155600" imgH="39348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08350" y="1474788"/>
                        <a:ext cx="1808163" cy="617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3076556"/>
              </p:ext>
            </p:extLst>
          </p:nvPr>
        </p:nvGraphicFramePr>
        <p:xfrm>
          <a:off x="3576638" y="2400300"/>
          <a:ext cx="1262062" cy="668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0" name="Equation" r:id="rId9" imgW="888840" imgH="469800" progId="Equation.DSMT4">
                  <p:embed/>
                </p:oleObj>
              </mc:Choice>
              <mc:Fallback>
                <p:oleObj name="Equation" r:id="rId9" imgW="888840" imgH="469800" progId="Equation.DSMT4">
                  <p:embed/>
                  <p:pic>
                    <p:nvPicPr>
                      <p:cNvPr id="33" name="Object 3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576638" y="2400300"/>
                        <a:ext cx="1262062" cy="668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02715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11F644-DBF7-1548-9A7A-3F27E015F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533" y="1025235"/>
            <a:ext cx="2899955" cy="27432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04B7BD4-0786-8B4C-BBC1-0ECB2BE85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5" y="165102"/>
            <a:ext cx="8098971" cy="754380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In cryogenic implosions, the corrected FNAD mode-1 amplitude </a:t>
            </a:r>
            <a:br>
              <a:rPr lang="en-US" sz="2000" dirty="0"/>
            </a:br>
            <a:r>
              <a:rPr lang="en-US" sz="2000" dirty="0"/>
              <a:t>(∝  </a:t>
            </a:r>
            <a:r>
              <a:rPr lang="el-GR" sz="2000" i="1" dirty="0"/>
              <a:t>ρ</a:t>
            </a:r>
            <a:r>
              <a:rPr lang="en-US" sz="2000" i="1" dirty="0"/>
              <a:t>R</a:t>
            </a:r>
            <a:r>
              <a:rPr lang="en-US" sz="2000" dirty="0"/>
              <a:t> asymmetry) increases linearly with hotspot velocity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43928F-1F59-3F4E-9C9F-03B063D535E8}"/>
              </a:ext>
            </a:extLst>
          </p:cNvPr>
          <p:cNvSpPr txBox="1"/>
          <p:nvPr/>
        </p:nvSpPr>
        <p:spPr>
          <a:xfrm>
            <a:off x="0" y="1"/>
            <a:ext cx="829073" cy="2192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25" dirty="0"/>
              <a:t>Result #2: </a:t>
            </a:r>
            <a:r>
              <a:rPr lang="el-GR" sz="825" dirty="0"/>
              <a:t>ρ</a:t>
            </a:r>
            <a:r>
              <a:rPr lang="en-US" sz="825" dirty="0"/>
              <a:t>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8EEF78-F80D-924B-A29F-D40CB528AE19}"/>
              </a:ext>
            </a:extLst>
          </p:cNvPr>
          <p:cNvSpPr txBox="1"/>
          <p:nvPr/>
        </p:nvSpPr>
        <p:spPr>
          <a:xfrm>
            <a:off x="649940" y="4270573"/>
            <a:ext cx="7770642" cy="3000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225"/>
              </a:spcAft>
            </a:pPr>
            <a:r>
              <a:rPr lang="en-US" sz="1350" dirty="0"/>
              <a:t>High velocities (&gt; 50 km/sec) and mode-1 amplitudes (&gt; 4%) are observed in all campaigns.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EFC0299-9210-0442-B8EF-F7762EECB78A}"/>
              </a:ext>
            </a:extLst>
          </p:cNvPr>
          <p:cNvCxnSpPr>
            <a:cxnSpLocks/>
          </p:cNvCxnSpPr>
          <p:nvPr/>
        </p:nvCxnSpPr>
        <p:spPr>
          <a:xfrm flipV="1">
            <a:off x="3545113" y="1222794"/>
            <a:ext cx="2187140" cy="2242686"/>
          </a:xfrm>
          <a:prstGeom prst="line">
            <a:avLst/>
          </a:prstGeom>
          <a:ln w="28575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EE2B74F-45CC-3E4A-85D1-1C6F22C230FA}"/>
              </a:ext>
            </a:extLst>
          </p:cNvPr>
          <p:cNvSpPr txBox="1"/>
          <p:nvPr/>
        </p:nvSpPr>
        <p:spPr>
          <a:xfrm>
            <a:off x="4011043" y="3620691"/>
            <a:ext cx="1196931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Velocity (km/s)</a:t>
            </a:r>
          </a:p>
          <a:p>
            <a:endParaRPr lang="en-US" sz="11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5B8E0D-6BD0-4C4C-B848-F7482FCCB3AE}"/>
              </a:ext>
            </a:extLst>
          </p:cNvPr>
          <p:cNvSpPr txBox="1"/>
          <p:nvPr/>
        </p:nvSpPr>
        <p:spPr>
          <a:xfrm>
            <a:off x="3661177" y="961069"/>
            <a:ext cx="199315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FNAD amplitude vs Velocity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642DE5-F500-9545-817B-4F2328A8659C}"/>
              </a:ext>
            </a:extLst>
          </p:cNvPr>
          <p:cNvSpPr txBox="1"/>
          <p:nvPr/>
        </p:nvSpPr>
        <p:spPr>
          <a:xfrm rot="16200000">
            <a:off x="2211516" y="2273174"/>
            <a:ext cx="1976823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Mode-1 amplitude, corrected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1179370"/>
              </p:ext>
            </p:extLst>
          </p:nvPr>
        </p:nvGraphicFramePr>
        <p:xfrm>
          <a:off x="2575916" y="2104614"/>
          <a:ext cx="357094" cy="511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7" name="Equation" r:id="rId4" imgW="291960" imgH="419040" progId="Equation.DSMT4">
                  <p:embed/>
                </p:oleObj>
              </mc:Choice>
              <mc:Fallback>
                <p:oleObj name="Equation" r:id="rId4" imgW="291960" imgH="41904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75916" y="2104614"/>
                        <a:ext cx="357094" cy="5119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2647383"/>
              </p:ext>
            </p:extLst>
          </p:nvPr>
        </p:nvGraphicFramePr>
        <p:xfrm>
          <a:off x="5973706" y="1111884"/>
          <a:ext cx="1855841" cy="607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8" name="Equation" r:id="rId6" imgW="1396800" imgH="457200" progId="Equation.DSMT4">
                  <p:embed/>
                </p:oleObj>
              </mc:Choice>
              <mc:Fallback>
                <p:oleObj name="Equation" r:id="rId6" imgW="1396800" imgH="45720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73706" y="1111884"/>
                        <a:ext cx="1855841" cy="6073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765887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872A218-592B-3548-861B-5F2761971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434" y="1084584"/>
            <a:ext cx="3262448" cy="30861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FDBDD20-0A35-A142-B103-30752BB17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86" y="1084584"/>
            <a:ext cx="3262448" cy="3086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422" y="165102"/>
            <a:ext cx="8543036" cy="754380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The residual FNAD mode-1 is in the same direction as the </a:t>
            </a:r>
            <a:br>
              <a:rPr lang="en-US" sz="2000" dirty="0"/>
            </a:br>
            <a:r>
              <a:rPr lang="en-US" sz="2000" dirty="0"/>
              <a:t>hotspot velocity: mean velocity and low </a:t>
            </a:r>
            <a:r>
              <a:rPr lang="el-GR" sz="2000" i="1" dirty="0"/>
              <a:t>ρ</a:t>
            </a:r>
            <a:r>
              <a:rPr lang="en-US" sz="2000" i="1" dirty="0"/>
              <a:t>R</a:t>
            </a:r>
            <a:r>
              <a:rPr lang="en-US" sz="2000" dirty="0"/>
              <a:t> are toward </a:t>
            </a:r>
            <a:r>
              <a:rPr lang="en-US" sz="2000" i="1" dirty="0" err="1"/>
              <a:t>ɸ</a:t>
            </a:r>
            <a:r>
              <a:rPr lang="en-US" sz="2000" dirty="0"/>
              <a:t> = 90˚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9F2E4C-B026-0C4B-BDEB-2511F29CD907}"/>
              </a:ext>
            </a:extLst>
          </p:cNvPr>
          <p:cNvSpPr txBox="1"/>
          <p:nvPr/>
        </p:nvSpPr>
        <p:spPr>
          <a:xfrm rot="16200000">
            <a:off x="329186" y="2422825"/>
            <a:ext cx="1704313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Mode-1 </a:t>
            </a:r>
            <a:r>
              <a:rPr lang="en-US" sz="1350" i="1" dirty="0"/>
              <a:t>θ</a:t>
            </a:r>
            <a:r>
              <a:rPr lang="en-US" sz="1350" dirty="0"/>
              <a:t> (degrees)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3FB636-98AE-8443-B8D4-8FB042F191B7}"/>
              </a:ext>
            </a:extLst>
          </p:cNvPr>
          <p:cNvSpPr txBox="1"/>
          <p:nvPr/>
        </p:nvSpPr>
        <p:spPr>
          <a:xfrm>
            <a:off x="1934656" y="4001691"/>
            <a:ext cx="1713995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Velocity </a:t>
            </a:r>
            <a:r>
              <a:rPr lang="en-US" sz="1350" i="1" dirty="0" err="1"/>
              <a:t>θ</a:t>
            </a:r>
            <a:r>
              <a:rPr lang="en-US" sz="1350" dirty="0"/>
              <a:t> (degrees)</a:t>
            </a:r>
          </a:p>
          <a:p>
            <a:endParaRPr lang="en-US" sz="135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8E77BD-2D93-C848-B92A-74AD65154FCD}"/>
              </a:ext>
            </a:extLst>
          </p:cNvPr>
          <p:cNvSpPr txBox="1"/>
          <p:nvPr/>
        </p:nvSpPr>
        <p:spPr>
          <a:xfrm>
            <a:off x="5536773" y="4001691"/>
            <a:ext cx="1712392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Velocity </a:t>
            </a:r>
            <a:r>
              <a:rPr lang="en-US" sz="1350" i="1" dirty="0" err="1"/>
              <a:t>ɸ</a:t>
            </a:r>
            <a:r>
              <a:rPr lang="en-US" sz="1350" dirty="0"/>
              <a:t> (degrees)</a:t>
            </a:r>
          </a:p>
          <a:p>
            <a:endParaRPr lang="en-US" sz="13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B65A75-F415-6B4F-BFBE-FABD45C249C0}"/>
              </a:ext>
            </a:extLst>
          </p:cNvPr>
          <p:cNvSpPr txBox="1"/>
          <p:nvPr/>
        </p:nvSpPr>
        <p:spPr>
          <a:xfrm rot="16200000">
            <a:off x="3833468" y="2422825"/>
            <a:ext cx="1702709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Mode-1 </a:t>
            </a:r>
            <a:r>
              <a:rPr lang="en-US" sz="1350" i="1" dirty="0"/>
              <a:t>ɸ</a:t>
            </a:r>
            <a:r>
              <a:rPr lang="en-US" sz="1350" dirty="0"/>
              <a:t> (degrees)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65D8D7-B183-924E-977D-36D0EE4948FF}"/>
              </a:ext>
            </a:extLst>
          </p:cNvPr>
          <p:cNvSpPr txBox="1"/>
          <p:nvPr/>
        </p:nvSpPr>
        <p:spPr>
          <a:xfrm>
            <a:off x="1795075" y="1007189"/>
            <a:ext cx="1993154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Polar Direction </a:t>
            </a:r>
            <a:r>
              <a:rPr lang="en-US" sz="1350" dirty="0" err="1"/>
              <a:t>θ</a:t>
            </a:r>
            <a:endParaRPr lang="en-US" sz="13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851CC8-04B6-E940-8FBC-1575839DD7C4}"/>
              </a:ext>
            </a:extLst>
          </p:cNvPr>
          <p:cNvSpPr txBox="1"/>
          <p:nvPr/>
        </p:nvSpPr>
        <p:spPr>
          <a:xfrm>
            <a:off x="5396392" y="1007189"/>
            <a:ext cx="1993154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Azimuthal Direction </a:t>
            </a:r>
            <a:r>
              <a:rPr lang="en-US" sz="1350" dirty="0" err="1"/>
              <a:t>ɸ</a:t>
            </a:r>
            <a:endParaRPr lang="en-US" sz="135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E7FE8F-D923-2C48-B732-CF467CD98D1F}"/>
              </a:ext>
            </a:extLst>
          </p:cNvPr>
          <p:cNvSpPr txBox="1"/>
          <p:nvPr/>
        </p:nvSpPr>
        <p:spPr>
          <a:xfrm>
            <a:off x="0" y="1"/>
            <a:ext cx="1093569" cy="2192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25" dirty="0"/>
              <a:t>Result #3: direction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78D73D-0DB4-8D45-92D4-9348858F30E7}"/>
              </a:ext>
            </a:extLst>
          </p:cNvPr>
          <p:cNvSpPr txBox="1"/>
          <p:nvPr/>
        </p:nvSpPr>
        <p:spPr>
          <a:xfrm>
            <a:off x="7668208" y="4159149"/>
            <a:ext cx="13234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80060"/>
            <a:r>
              <a:rPr lang="en-US" sz="1350" i="1" dirty="0">
                <a:solidFill>
                  <a:srgbClr val="FF0000"/>
                </a:solidFill>
              </a:rPr>
              <a:t>HDC:	18 shots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4ECB15-D37A-1C44-AF57-74CF544429A3}"/>
              </a:ext>
            </a:extLst>
          </p:cNvPr>
          <p:cNvSpPr txBox="1"/>
          <p:nvPr/>
        </p:nvSpPr>
        <p:spPr>
          <a:xfrm>
            <a:off x="45293" y="4515928"/>
            <a:ext cx="29258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Showing analyzed shots, FY16—18</a:t>
            </a:r>
          </a:p>
        </p:txBody>
      </p:sp>
    </p:spTree>
    <p:extLst>
      <p:ext uri="{BB962C8B-B14F-4D97-AF65-F5344CB8AC3E}">
        <p14:creationId xmlns:p14="http://schemas.microsoft.com/office/powerpoint/2010/main" val="29555819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929EBC0-9F1D-1C46-B3C9-6652B933C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434" y="1084584"/>
            <a:ext cx="3262448" cy="30861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647D37E-CB4F-204C-B8A3-C1C0B351F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86" y="1084584"/>
            <a:ext cx="3262448" cy="3086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3FB636-98AE-8443-B8D4-8FB042F191B7}"/>
              </a:ext>
            </a:extLst>
          </p:cNvPr>
          <p:cNvSpPr txBox="1"/>
          <p:nvPr/>
        </p:nvSpPr>
        <p:spPr>
          <a:xfrm>
            <a:off x="1934656" y="4001691"/>
            <a:ext cx="1713995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Velocity </a:t>
            </a:r>
            <a:r>
              <a:rPr lang="en-US" sz="1350" i="1" dirty="0" err="1"/>
              <a:t>θ</a:t>
            </a:r>
            <a:r>
              <a:rPr lang="en-US" sz="1350" dirty="0"/>
              <a:t> (degrees)</a:t>
            </a:r>
          </a:p>
          <a:p>
            <a:endParaRPr lang="en-US" sz="135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8E77BD-2D93-C848-B92A-74AD65154FCD}"/>
              </a:ext>
            </a:extLst>
          </p:cNvPr>
          <p:cNvSpPr txBox="1"/>
          <p:nvPr/>
        </p:nvSpPr>
        <p:spPr>
          <a:xfrm>
            <a:off x="5536773" y="4001691"/>
            <a:ext cx="1712392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Velocity </a:t>
            </a:r>
            <a:r>
              <a:rPr lang="en-US" sz="1350" i="1" dirty="0" err="1"/>
              <a:t>ɸ</a:t>
            </a:r>
            <a:r>
              <a:rPr lang="en-US" sz="1350" dirty="0"/>
              <a:t> (degrees)</a:t>
            </a:r>
          </a:p>
          <a:p>
            <a:endParaRPr lang="en-US" sz="135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E7FE8F-D923-2C48-B732-CF467CD98D1F}"/>
              </a:ext>
            </a:extLst>
          </p:cNvPr>
          <p:cNvSpPr txBox="1"/>
          <p:nvPr/>
        </p:nvSpPr>
        <p:spPr>
          <a:xfrm>
            <a:off x="0" y="1"/>
            <a:ext cx="1093569" cy="2192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25" dirty="0"/>
              <a:t>Result #3: direction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DD4ACB-6229-A74C-A7E4-F45F12C7EB85}"/>
              </a:ext>
            </a:extLst>
          </p:cNvPr>
          <p:cNvSpPr txBox="1"/>
          <p:nvPr/>
        </p:nvSpPr>
        <p:spPr>
          <a:xfrm>
            <a:off x="7668208" y="4159149"/>
            <a:ext cx="132343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80060"/>
            <a:r>
              <a:rPr lang="en-US" sz="1350" i="1" dirty="0">
                <a:solidFill>
                  <a:srgbClr val="FF0000"/>
                </a:solidFill>
              </a:rPr>
              <a:t>HDC:	18 shots</a:t>
            </a:r>
          </a:p>
          <a:p>
            <a:pPr defTabSz="480060"/>
            <a:r>
              <a:rPr lang="en-US" sz="1350" i="1" dirty="0">
                <a:solidFill>
                  <a:srgbClr val="0000FF"/>
                </a:solidFill>
              </a:rPr>
              <a:t>BF:	10 shots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CBEA6D-7FB8-744F-A99E-CBD5FF0B4710}"/>
              </a:ext>
            </a:extLst>
          </p:cNvPr>
          <p:cNvSpPr txBox="1"/>
          <p:nvPr/>
        </p:nvSpPr>
        <p:spPr>
          <a:xfrm>
            <a:off x="45293" y="4515928"/>
            <a:ext cx="29258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Showing analyzed shots, FY16—18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06422" y="165102"/>
            <a:ext cx="8543036" cy="754380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The residual FNAD mode-1 is in the same direction as the </a:t>
            </a:r>
            <a:br>
              <a:rPr lang="en-US" sz="2000" dirty="0"/>
            </a:br>
            <a:r>
              <a:rPr lang="en-US" sz="2000" dirty="0"/>
              <a:t>hotspot velocity: mean velocity and low </a:t>
            </a:r>
            <a:r>
              <a:rPr lang="el-GR" sz="2000" i="1" dirty="0"/>
              <a:t>ρ</a:t>
            </a:r>
            <a:r>
              <a:rPr lang="en-US" sz="2000" i="1" dirty="0"/>
              <a:t>R</a:t>
            </a:r>
            <a:r>
              <a:rPr lang="en-US" sz="2000" dirty="0"/>
              <a:t> are toward </a:t>
            </a:r>
            <a:r>
              <a:rPr lang="en-US" sz="2000" i="1" dirty="0" err="1"/>
              <a:t>ɸ</a:t>
            </a:r>
            <a:r>
              <a:rPr lang="en-US" sz="2000" dirty="0"/>
              <a:t> = 90˚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9F2E4C-B026-0C4B-BDEB-2511F29CD907}"/>
              </a:ext>
            </a:extLst>
          </p:cNvPr>
          <p:cNvSpPr txBox="1"/>
          <p:nvPr/>
        </p:nvSpPr>
        <p:spPr>
          <a:xfrm rot="16200000">
            <a:off x="329186" y="2422825"/>
            <a:ext cx="1704313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Mode-1 </a:t>
            </a:r>
            <a:r>
              <a:rPr lang="en-US" sz="1350" i="1" dirty="0"/>
              <a:t>θ</a:t>
            </a:r>
            <a:r>
              <a:rPr lang="en-US" sz="1350" dirty="0"/>
              <a:t> (degrees)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B65A75-F415-6B4F-BFBE-FABD45C249C0}"/>
              </a:ext>
            </a:extLst>
          </p:cNvPr>
          <p:cNvSpPr txBox="1"/>
          <p:nvPr/>
        </p:nvSpPr>
        <p:spPr>
          <a:xfrm rot="16200000">
            <a:off x="3833468" y="2422825"/>
            <a:ext cx="1702709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Mode-1 </a:t>
            </a:r>
            <a:r>
              <a:rPr lang="en-US" sz="1350" i="1" dirty="0"/>
              <a:t>ɸ</a:t>
            </a:r>
            <a:r>
              <a:rPr lang="en-US" sz="1350" dirty="0"/>
              <a:t> (degrees)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65D8D7-B183-924E-977D-36D0EE4948FF}"/>
              </a:ext>
            </a:extLst>
          </p:cNvPr>
          <p:cNvSpPr txBox="1"/>
          <p:nvPr/>
        </p:nvSpPr>
        <p:spPr>
          <a:xfrm>
            <a:off x="1795075" y="1007189"/>
            <a:ext cx="1993154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Polar Direction </a:t>
            </a:r>
            <a:r>
              <a:rPr lang="en-US" sz="1350" dirty="0" err="1"/>
              <a:t>θ</a:t>
            </a:r>
            <a:endParaRPr lang="en-US" sz="135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851CC8-04B6-E940-8FBC-1575839DD7C4}"/>
              </a:ext>
            </a:extLst>
          </p:cNvPr>
          <p:cNvSpPr txBox="1"/>
          <p:nvPr/>
        </p:nvSpPr>
        <p:spPr>
          <a:xfrm>
            <a:off x="5396392" y="1007189"/>
            <a:ext cx="1993154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Azimuthal Direction </a:t>
            </a:r>
            <a:r>
              <a:rPr lang="en-US" sz="1350" dirty="0" err="1"/>
              <a:t>ɸ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6628894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ED032D-A597-8043-B3D9-72223F30E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435" y="1084584"/>
            <a:ext cx="3262448" cy="3086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266F5D-FE19-364A-B45E-146B58DBD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86" y="1084584"/>
            <a:ext cx="3262448" cy="3086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3A6E201-81F1-BF45-AC21-0F841576662E}"/>
              </a:ext>
            </a:extLst>
          </p:cNvPr>
          <p:cNvSpPr txBox="1"/>
          <p:nvPr/>
        </p:nvSpPr>
        <p:spPr>
          <a:xfrm>
            <a:off x="1934656" y="4001691"/>
            <a:ext cx="1713995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Velocity </a:t>
            </a:r>
            <a:r>
              <a:rPr lang="en-US" sz="1350" i="1" dirty="0" err="1"/>
              <a:t>θ</a:t>
            </a:r>
            <a:r>
              <a:rPr lang="en-US" sz="1350" dirty="0"/>
              <a:t> (degrees)</a:t>
            </a:r>
          </a:p>
          <a:p>
            <a:endParaRPr lang="en-US" sz="135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B31B0D-24CF-F247-908D-C97B2A003EB4}"/>
              </a:ext>
            </a:extLst>
          </p:cNvPr>
          <p:cNvSpPr txBox="1"/>
          <p:nvPr/>
        </p:nvSpPr>
        <p:spPr>
          <a:xfrm>
            <a:off x="5536773" y="4001691"/>
            <a:ext cx="1712392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Velocity </a:t>
            </a:r>
            <a:r>
              <a:rPr lang="en-US" sz="1350" i="1" dirty="0" err="1"/>
              <a:t>ɸ</a:t>
            </a:r>
            <a:r>
              <a:rPr lang="en-US" sz="1350" dirty="0"/>
              <a:t> (degrees)</a:t>
            </a:r>
          </a:p>
          <a:p>
            <a:endParaRPr lang="en-US" sz="135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91BC0B-2B97-584B-A0CE-F101F40B408E}"/>
              </a:ext>
            </a:extLst>
          </p:cNvPr>
          <p:cNvSpPr txBox="1"/>
          <p:nvPr/>
        </p:nvSpPr>
        <p:spPr>
          <a:xfrm>
            <a:off x="0" y="1"/>
            <a:ext cx="1093569" cy="2192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25" dirty="0"/>
              <a:t>Result #3: direction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9DE172-E8BC-7149-814F-44993BAFD22B}"/>
              </a:ext>
            </a:extLst>
          </p:cNvPr>
          <p:cNvSpPr txBox="1"/>
          <p:nvPr/>
        </p:nvSpPr>
        <p:spPr>
          <a:xfrm>
            <a:off x="2827753" y="4509522"/>
            <a:ext cx="14590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with V &gt; 40 km/s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138287-C443-6445-B2F1-BFA69E980BFB}"/>
              </a:ext>
            </a:extLst>
          </p:cNvPr>
          <p:cNvSpPr txBox="1"/>
          <p:nvPr/>
        </p:nvSpPr>
        <p:spPr>
          <a:xfrm>
            <a:off x="7668208" y="4159149"/>
            <a:ext cx="1563890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80060"/>
            <a:r>
              <a:rPr lang="en-US" sz="1350" i="1" dirty="0">
                <a:solidFill>
                  <a:srgbClr val="FF0000"/>
                </a:solidFill>
              </a:rPr>
              <a:t>HDC:	14/18 shots</a:t>
            </a:r>
          </a:p>
          <a:p>
            <a:pPr defTabSz="480060"/>
            <a:r>
              <a:rPr lang="en-US" sz="1350" i="1" dirty="0">
                <a:solidFill>
                  <a:srgbClr val="0000FF"/>
                </a:solidFill>
              </a:rPr>
              <a:t>BF:	9/10 shots</a:t>
            </a:r>
          </a:p>
          <a:p>
            <a:pPr defTabSz="480060"/>
            <a:r>
              <a:rPr lang="en-US" sz="1350" i="1" dirty="0"/>
              <a:t>CH:	6/14 shots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19B2A2-3117-FF4E-840F-2C4F21A3499E}"/>
              </a:ext>
            </a:extLst>
          </p:cNvPr>
          <p:cNvSpPr txBox="1"/>
          <p:nvPr/>
        </p:nvSpPr>
        <p:spPr>
          <a:xfrm>
            <a:off x="45293" y="4515928"/>
            <a:ext cx="29258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Showing analyzed shots, FY16—18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06422" y="165102"/>
            <a:ext cx="8543036" cy="754380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The residual FNAD mode-1 is in the same direction as the </a:t>
            </a:r>
            <a:br>
              <a:rPr lang="en-US" sz="2000" dirty="0"/>
            </a:br>
            <a:r>
              <a:rPr lang="en-US" sz="2000" dirty="0"/>
              <a:t>hotspot velocity: mean velocity and low </a:t>
            </a:r>
            <a:r>
              <a:rPr lang="el-GR" sz="2000" i="1" dirty="0"/>
              <a:t>ρ</a:t>
            </a:r>
            <a:r>
              <a:rPr lang="en-US" sz="2000" i="1" dirty="0"/>
              <a:t>R</a:t>
            </a:r>
            <a:r>
              <a:rPr lang="en-US" sz="2000" dirty="0"/>
              <a:t> are toward </a:t>
            </a:r>
            <a:r>
              <a:rPr lang="en-US" sz="2000" i="1" dirty="0" err="1"/>
              <a:t>ɸ</a:t>
            </a:r>
            <a:r>
              <a:rPr lang="en-US" sz="2000" dirty="0"/>
              <a:t> = 90˚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9F2E4C-B026-0C4B-BDEB-2511F29CD907}"/>
              </a:ext>
            </a:extLst>
          </p:cNvPr>
          <p:cNvSpPr txBox="1"/>
          <p:nvPr/>
        </p:nvSpPr>
        <p:spPr>
          <a:xfrm rot="16200000">
            <a:off x="329186" y="2422825"/>
            <a:ext cx="1704313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Mode-1 </a:t>
            </a:r>
            <a:r>
              <a:rPr lang="en-US" sz="1350" i="1" dirty="0"/>
              <a:t>θ</a:t>
            </a:r>
            <a:r>
              <a:rPr lang="en-US" sz="1350" dirty="0"/>
              <a:t> (degrees)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B65A75-F415-6B4F-BFBE-FABD45C249C0}"/>
              </a:ext>
            </a:extLst>
          </p:cNvPr>
          <p:cNvSpPr txBox="1"/>
          <p:nvPr/>
        </p:nvSpPr>
        <p:spPr>
          <a:xfrm rot="16200000">
            <a:off x="3833468" y="2422825"/>
            <a:ext cx="1702709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Mode-1 </a:t>
            </a:r>
            <a:r>
              <a:rPr lang="en-US" sz="1350" i="1" dirty="0"/>
              <a:t>ɸ</a:t>
            </a:r>
            <a:r>
              <a:rPr lang="en-US" sz="1350" dirty="0"/>
              <a:t> (degrees)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65D8D7-B183-924E-977D-36D0EE4948FF}"/>
              </a:ext>
            </a:extLst>
          </p:cNvPr>
          <p:cNvSpPr txBox="1"/>
          <p:nvPr/>
        </p:nvSpPr>
        <p:spPr>
          <a:xfrm>
            <a:off x="1795075" y="1007189"/>
            <a:ext cx="1993154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Polar Direction </a:t>
            </a:r>
            <a:r>
              <a:rPr lang="en-US" sz="1350" dirty="0" err="1"/>
              <a:t>θ</a:t>
            </a:r>
            <a:endParaRPr lang="en-US" sz="135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B851CC8-04B6-E940-8FBC-1575839DD7C4}"/>
              </a:ext>
            </a:extLst>
          </p:cNvPr>
          <p:cNvSpPr txBox="1"/>
          <p:nvPr/>
        </p:nvSpPr>
        <p:spPr>
          <a:xfrm>
            <a:off x="5396392" y="1007189"/>
            <a:ext cx="1993154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Azimuthal Direction </a:t>
            </a:r>
            <a:r>
              <a:rPr lang="en-US" sz="1350" dirty="0" err="1"/>
              <a:t>ɸ</a:t>
            </a:r>
            <a:endParaRPr lang="en-US" sz="1350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5967663" y="3302668"/>
            <a:ext cx="296996" cy="348916"/>
          </a:xfrm>
          <a:prstGeom prst="straightConnector1">
            <a:avLst/>
          </a:prstGeom>
          <a:ln w="57150">
            <a:solidFill>
              <a:srgbClr val="E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3681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C1626EE-6FF9-954C-9BAB-BA223DD77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125" y="2750934"/>
            <a:ext cx="2130201" cy="20150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400" dirty="0"/>
              <a:t>A cohesive picture of azimuthal asymmetry emerges from comparing hotspot velocity and </a:t>
            </a:r>
            <a:r>
              <a:rPr lang="el-GR" sz="2400" i="1" dirty="0"/>
              <a:t>ρ</a:t>
            </a:r>
            <a:r>
              <a:rPr lang="en-US" sz="2400" i="1" dirty="0"/>
              <a:t>R</a:t>
            </a:r>
            <a:r>
              <a:rPr lang="en-US" sz="2400" dirty="0"/>
              <a:t> mode-1 amplitude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2870"/>
            <a:ext cx="702436" cy="2135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defTabSz="457189"/>
            <a:r>
              <a:rPr lang="en-US" sz="788" dirty="0">
                <a:solidFill>
                  <a:prstClr val="black"/>
                </a:solidFill>
                <a:latin typeface="Calibri"/>
                <a:ea typeface=""/>
                <a:cs typeface="Calibri"/>
              </a:rPr>
              <a:t>Future Work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91753" y="2466716"/>
            <a:ext cx="2826636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Model development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6381327" y="2750933"/>
            <a:ext cx="2762674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altLang="zh-CN" sz="1350" dirty="0">
                <a:solidFill>
                  <a:prstClr val="black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Analytical model for comparing magnitude of burn-averaged &lt;</a:t>
            </a:r>
            <a:r>
              <a:rPr lang="en-US" altLang="zh-CN" sz="1350" i="1" dirty="0">
                <a:solidFill>
                  <a:prstClr val="black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V</a:t>
            </a:r>
            <a:r>
              <a:rPr lang="en-US" altLang="zh-CN" sz="1350" dirty="0">
                <a:solidFill>
                  <a:prstClr val="black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&gt;, </a:t>
            </a:r>
            <a:r>
              <a:rPr lang="el-GR" altLang="zh-CN" sz="1350" i="1" dirty="0">
                <a:solidFill>
                  <a:prstClr val="black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ρ</a:t>
            </a:r>
            <a:r>
              <a:rPr lang="en-US" altLang="zh-CN" sz="1350" i="1" dirty="0">
                <a:solidFill>
                  <a:prstClr val="black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R</a:t>
            </a:r>
            <a:r>
              <a:rPr lang="en-US" altLang="zh-CN" sz="1350" dirty="0">
                <a:solidFill>
                  <a:prstClr val="black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mode-1 (Springer)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Impact on performance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906439" y="995880"/>
            <a:ext cx="2811951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Test hypotheses &amp; fix asymmetry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891753" y="1309790"/>
            <a:ext cx="3100957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lvl="1" indent="-214313">
              <a:buFont typeface="Arial" panose="020B0604020202020204" pitchFamily="34" charset="0"/>
              <a:buChar char="•"/>
            </a:pPr>
            <a:r>
              <a:rPr lang="en-US" sz="1350" strike="sngStrike" dirty="0">
                <a:latin typeface="Calibri" panose="020F0502020204030204" pitchFamily="34" charset="0"/>
                <a:cs typeface="Calibri" panose="020F0502020204030204" pitchFamily="34" charset="0"/>
              </a:rPr>
              <a:t>Hohlraum positioning offset</a:t>
            </a:r>
          </a:p>
          <a:p>
            <a:pPr marL="214313" lvl="1" indent="-214313">
              <a:buFont typeface="Arial" panose="020B0604020202020204" pitchFamily="34" charset="0"/>
              <a:buChar char="•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Fill tube (5 </a:t>
            </a:r>
            <a:r>
              <a:rPr lang="en-US" sz="1350" i="1" dirty="0">
                <a:latin typeface="Calibri" panose="020F0502020204030204" pitchFamily="34" charset="0"/>
                <a:cs typeface="Calibri" panose="020F0502020204030204" pitchFamily="34" charset="0"/>
              </a:rPr>
              <a:t>µ</a:t>
            </a: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m vs 10 </a:t>
            </a:r>
            <a:r>
              <a:rPr lang="en-US" sz="1350" i="1" dirty="0">
                <a:latin typeface="Calibri" panose="020F0502020204030204" pitchFamily="34" charset="0"/>
                <a:cs typeface="Calibri" panose="020F0502020204030204" pitchFamily="34" charset="0"/>
              </a:rPr>
              <a:t>µ</a:t>
            </a: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m)</a:t>
            </a:r>
          </a:p>
          <a:p>
            <a:pPr marL="214313" lvl="1" indent="-214313">
              <a:buFont typeface="Arial" panose="020B0604020202020204" pitchFamily="34" charset="0"/>
              <a:buChar char="•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Diagnostic patches (this summer)</a:t>
            </a:r>
            <a:endParaRPr lang="en-US" sz="1350" strike="sngStrik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lvl="1" indent="-214313">
              <a:buFont typeface="Arial" panose="020B0604020202020204" pitchFamily="34" charset="0"/>
              <a:buChar char="•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350" i="1" dirty="0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 unconverted light asymmetry</a:t>
            </a:r>
          </a:p>
          <a:p>
            <a:pPr marL="214313" lvl="1" indent="-214313">
              <a:buFont typeface="Arial" panose="020B0604020202020204" pitchFamily="34" charset="0"/>
              <a:buChar char="•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735B4A8-9517-3246-96FC-263CC644B29A}"/>
              </a:ext>
            </a:extLst>
          </p:cNvPr>
          <p:cNvSpPr txBox="1"/>
          <p:nvPr/>
        </p:nvSpPr>
        <p:spPr>
          <a:xfrm>
            <a:off x="312244" y="995880"/>
            <a:ext cx="3205981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Additional diagnostic comparisons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249531D-82AE-BB46-81DA-854B51D8648A}"/>
              </a:ext>
            </a:extLst>
          </p:cNvPr>
          <p:cNvSpPr/>
          <p:nvPr/>
        </p:nvSpPr>
        <p:spPr>
          <a:xfrm>
            <a:off x="328335" y="1226238"/>
            <a:ext cx="337498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altLang="zh-CN" sz="135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Downscattered</a:t>
            </a:r>
            <a:r>
              <a:rPr lang="en-US" altLang="zh-CN" sz="135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ratio (MRS, </a:t>
            </a:r>
            <a:r>
              <a:rPr lang="en-US" altLang="zh-CN" sz="1350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nTOF</a:t>
            </a:r>
            <a:r>
              <a:rPr lang="en-US" altLang="zh-CN" sz="135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, NIS)</a:t>
            </a:r>
          </a:p>
          <a:p>
            <a:pPr marL="214313" indent="-214313">
              <a:buFont typeface="Arial" charset="0"/>
              <a:buChar char="•"/>
            </a:pPr>
            <a:endParaRPr lang="en-US" altLang="zh-CN" sz="1350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14313" indent="-214313">
              <a:buFont typeface="Arial" charset="0"/>
              <a:buChar char="•"/>
            </a:pPr>
            <a:endParaRPr lang="en-US" altLang="zh-CN" sz="1350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14313" indent="-214313">
              <a:buFont typeface="Arial" charset="0"/>
              <a:buChar char="•"/>
            </a:pPr>
            <a:endParaRPr lang="en-US" altLang="zh-CN" sz="1350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14313" indent="-214313">
              <a:buFont typeface="Arial" charset="0"/>
              <a:buChar char="•"/>
            </a:pPr>
            <a:endParaRPr lang="en-US" altLang="zh-CN" sz="1350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14313" indent="-214313">
              <a:buFont typeface="Arial" charset="0"/>
              <a:buChar char="•"/>
            </a:pPr>
            <a:endParaRPr lang="en-US" altLang="zh-CN" sz="1350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14313" indent="-214313">
              <a:buFont typeface="Arial" charset="0"/>
              <a:buChar char="•"/>
            </a:pPr>
            <a:endParaRPr lang="en-US" altLang="zh-CN" sz="1350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14313" indent="-214313">
              <a:buFont typeface="Arial" charset="0"/>
              <a:buChar char="•"/>
            </a:pPr>
            <a:endParaRPr lang="en-US" altLang="zh-CN" sz="1350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14313" indent="-214313">
              <a:buFont typeface="Arial" charset="0"/>
              <a:buChar char="•"/>
            </a:pPr>
            <a:endParaRPr lang="en-US" altLang="zh-CN" sz="1350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14313" indent="-214313">
              <a:buFont typeface="Arial" charset="0"/>
              <a:buChar char="•"/>
            </a:pPr>
            <a:r>
              <a:rPr lang="en-US" altLang="zh-CN" sz="1350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X-ray late-time images </a:t>
            </a:r>
          </a:p>
          <a:p>
            <a:pPr marL="214313" indent="-214313">
              <a:buFont typeface="Arial" charset="0"/>
              <a:buChar char="•"/>
            </a:pPr>
            <a:endParaRPr lang="en-US" sz="1350" dirty="0">
              <a:solidFill>
                <a:prstClr val="black"/>
              </a:solidFill>
              <a:latin typeface="Calibri" charset="0"/>
              <a:cs typeface="Calibri" charset="0"/>
            </a:endParaRPr>
          </a:p>
          <a:p>
            <a:pPr marL="214313" indent="-214313">
              <a:buFont typeface="Arial" charset="0"/>
              <a:buChar char="•"/>
            </a:pPr>
            <a:endParaRPr lang="en-US" sz="1350" dirty="0">
              <a:solidFill>
                <a:prstClr val="black"/>
              </a:solidFill>
              <a:latin typeface="Calibri" charset="0"/>
              <a:cs typeface="Calibri" charset="0"/>
            </a:endParaRPr>
          </a:p>
          <a:p>
            <a:pPr marL="214313" indent="-214313">
              <a:buFont typeface="Arial" charset="0"/>
              <a:buChar char="•"/>
            </a:pPr>
            <a:endParaRPr lang="en-US" sz="1350" dirty="0">
              <a:solidFill>
                <a:prstClr val="black"/>
              </a:solidFill>
              <a:latin typeface="Calibri" charset="0"/>
              <a:cs typeface="Calibri" charset="0"/>
            </a:endParaRPr>
          </a:p>
          <a:p>
            <a:pPr marL="214313" indent="-214313">
              <a:buFont typeface="Arial" charset="0"/>
              <a:buChar char="•"/>
            </a:pPr>
            <a:endParaRPr lang="en-US" sz="1350" dirty="0">
              <a:solidFill>
                <a:prstClr val="black"/>
              </a:solidFill>
              <a:latin typeface="Calibri" charset="0"/>
              <a:cs typeface="Calibri" charset="0"/>
            </a:endParaRPr>
          </a:p>
          <a:p>
            <a:pPr marL="214313" indent="-214313">
              <a:buFont typeface="Arial" charset="0"/>
              <a:buChar char="•"/>
            </a:pPr>
            <a:endParaRPr lang="en-US" sz="1350" dirty="0">
              <a:solidFill>
                <a:prstClr val="black"/>
              </a:solidFill>
              <a:latin typeface="Calibri" charset="0"/>
              <a:cs typeface="Calibri" charset="0"/>
            </a:endParaRPr>
          </a:p>
          <a:p>
            <a:pPr marL="214313" indent="-214313">
              <a:buFont typeface="Arial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Calibri" charset="0"/>
                <a:cs typeface="Calibri" charset="0"/>
              </a:rPr>
              <a:t>Neutron imaging (</a:t>
            </a:r>
            <a:r>
              <a:rPr lang="en-US" sz="1350" dirty="0" err="1">
                <a:solidFill>
                  <a:prstClr val="black"/>
                </a:solidFill>
                <a:latin typeface="Calibri" charset="0"/>
                <a:cs typeface="Calibri" charset="0"/>
              </a:rPr>
              <a:t>Volegov</a:t>
            </a:r>
            <a:r>
              <a:rPr lang="en-US" sz="1350" dirty="0">
                <a:solidFill>
                  <a:prstClr val="black"/>
                </a:solidFill>
                <a:latin typeface="Calibri" charset="0"/>
                <a:cs typeface="Calibri" charset="0"/>
              </a:rPr>
              <a:t>, Casey, …)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85ABDBF-9055-A143-8ABD-E664CC16073C}"/>
              </a:ext>
            </a:extLst>
          </p:cNvPr>
          <p:cNvGrpSpPr/>
          <p:nvPr/>
        </p:nvGrpSpPr>
        <p:grpSpPr>
          <a:xfrm>
            <a:off x="2688743" y="1523242"/>
            <a:ext cx="1349593" cy="1384216"/>
            <a:chOff x="1020996" y="2579517"/>
            <a:chExt cx="1799457" cy="1845622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9AB44F0B-EBCF-3A43-A003-C93719487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1278018" y="2862697"/>
              <a:ext cx="1542435" cy="1465214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25A7511-35FE-3D4F-A4BA-9F58683BBFBD}"/>
                </a:ext>
              </a:extLst>
            </p:cNvPr>
            <p:cNvSpPr txBox="1"/>
            <p:nvPr/>
          </p:nvSpPr>
          <p:spPr>
            <a:xfrm>
              <a:off x="1634163" y="2579517"/>
              <a:ext cx="827577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FNAD fit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BD26895-0909-AF4E-BF6F-10A17DDFFD07}"/>
                </a:ext>
              </a:extLst>
            </p:cNvPr>
            <p:cNvGrpSpPr/>
            <p:nvPr/>
          </p:nvGrpSpPr>
          <p:grpSpPr>
            <a:xfrm>
              <a:off x="1020996" y="2858055"/>
              <a:ext cx="1179256" cy="1567084"/>
              <a:chOff x="1211832" y="2773728"/>
              <a:chExt cx="976833" cy="1298089"/>
            </a:xfrm>
          </p:grpSpPr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43460AB8-C9FD-7842-B8A0-3B2C95D64B5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7425" y="3341642"/>
                <a:ext cx="711554" cy="0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AC577C90-56ED-224A-8A5D-B248058A0B52}"/>
                  </a:ext>
                </a:extLst>
              </p:cNvPr>
              <p:cNvSpPr txBox="1"/>
              <p:nvPr/>
            </p:nvSpPr>
            <p:spPr>
              <a:xfrm>
                <a:off x="1228150" y="3212452"/>
                <a:ext cx="248219" cy="1976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514350"/>
                <a:r>
                  <a:rPr lang="en-US" sz="563" dirty="0"/>
                  <a:t>0</a:t>
                </a:r>
              </a:p>
            </p:txBody>
          </p: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AA85D456-B6B5-B74B-B3A0-A518862A45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58301" y="3341642"/>
                <a:ext cx="0" cy="601878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D55B971F-AB6C-1142-8B19-3AE3BB6EB5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7425" y="3344725"/>
                <a:ext cx="716471" cy="87972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A5242B8C-8CFB-4744-B111-F8512F1250ED}"/>
                  </a:ext>
                </a:extLst>
              </p:cNvPr>
              <p:cNvSpPr txBox="1"/>
              <p:nvPr/>
            </p:nvSpPr>
            <p:spPr>
              <a:xfrm>
                <a:off x="1896186" y="3874162"/>
                <a:ext cx="292479" cy="1976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514350"/>
                <a:r>
                  <a:rPr lang="en-US" sz="563" dirty="0"/>
                  <a:t>90</a:t>
                </a: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3A8A30A2-842F-344C-8083-2F2AD4AC14A3}"/>
                  </a:ext>
                </a:extLst>
              </p:cNvPr>
              <p:cNvSpPr txBox="1"/>
              <p:nvPr/>
            </p:nvSpPr>
            <p:spPr>
              <a:xfrm>
                <a:off x="1211832" y="3395533"/>
                <a:ext cx="423493" cy="1976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514350"/>
                <a:r>
                  <a:rPr lang="en-US" sz="563" dirty="0"/>
                  <a:t>7 (FT)</a:t>
                </a:r>
              </a:p>
            </p:txBody>
          </p: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5FCCBABA-9189-B14D-9F31-DBB46F809C5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70657" y="2853994"/>
                <a:ext cx="488814" cy="48881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02973040-5C0A-1940-BC98-F24A5696AA2D}"/>
                  </a:ext>
                </a:extLst>
              </p:cNvPr>
              <p:cNvSpPr txBox="1"/>
              <p:nvPr/>
            </p:nvSpPr>
            <p:spPr>
              <a:xfrm>
                <a:off x="1343587" y="2773728"/>
                <a:ext cx="336742" cy="1976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514350"/>
                <a:r>
                  <a:rPr lang="en-US" sz="563" dirty="0"/>
                  <a:t>315</a:t>
                </a:r>
              </a:p>
            </p:txBody>
          </p:sp>
        </p:grpSp>
      </p:grpSp>
      <p:sp>
        <p:nvSpPr>
          <p:cNvPr id="51" name="Content Placeholder 4">
            <a:extLst>
              <a:ext uri="{FF2B5EF4-FFF2-40B4-BE49-F238E27FC236}">
                <a16:creationId xmlns:a16="http://schemas.microsoft.com/office/drawing/2014/main" id="{2CD3B3B9-B46D-0D44-A45B-6F7CFE42BD36}"/>
              </a:ext>
            </a:extLst>
          </p:cNvPr>
          <p:cNvSpPr txBox="1">
            <a:spLocks/>
          </p:cNvSpPr>
          <p:nvPr/>
        </p:nvSpPr>
        <p:spPr>
          <a:xfrm>
            <a:off x="-2262609" y="2437556"/>
            <a:ext cx="683078" cy="35661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18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200" kern="120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lvl="1" indent="0" defTabSz="685800">
              <a:buNone/>
            </a:pPr>
            <a:endParaRPr lang="en-US" sz="12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A1C03B-2DD6-9B4E-9FB5-E8D49620A3DA}"/>
              </a:ext>
            </a:extLst>
          </p:cNvPr>
          <p:cNvGrpSpPr/>
          <p:nvPr/>
        </p:nvGrpSpPr>
        <p:grpSpPr>
          <a:xfrm>
            <a:off x="494213" y="1695940"/>
            <a:ext cx="1466141" cy="1203653"/>
            <a:chOff x="3701800" y="2821197"/>
            <a:chExt cx="1954855" cy="1604871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332F2B7-E220-9B41-B121-D8D9CEB090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5917"/>
            <a:stretch/>
          </p:blipFill>
          <p:spPr>
            <a:xfrm>
              <a:off x="4067422" y="2821197"/>
              <a:ext cx="1361321" cy="1451414"/>
            </a:xfrm>
            <a:prstGeom prst="rect">
              <a:avLst/>
            </a:prstGeom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4402013-AEF2-DB4D-A721-FCB60A0B5171}"/>
                </a:ext>
              </a:extLst>
            </p:cNvPr>
            <p:cNvGrpSpPr/>
            <p:nvPr/>
          </p:nvGrpSpPr>
          <p:grpSpPr>
            <a:xfrm>
              <a:off x="3701800" y="2858984"/>
              <a:ext cx="1179256" cy="1567084"/>
              <a:chOff x="1211832" y="2773728"/>
              <a:chExt cx="976833" cy="1298089"/>
            </a:xfrm>
          </p:grpSpPr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94263B87-5107-1A48-8BB5-D79278F3934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7425" y="3341642"/>
                <a:ext cx="711554" cy="0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3635CF4B-8224-D847-BCDC-47D8072A0761}"/>
                  </a:ext>
                </a:extLst>
              </p:cNvPr>
              <p:cNvSpPr txBox="1"/>
              <p:nvPr/>
            </p:nvSpPr>
            <p:spPr>
              <a:xfrm>
                <a:off x="1228150" y="3212452"/>
                <a:ext cx="248219" cy="1976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514350"/>
                <a:r>
                  <a:rPr lang="en-US" sz="563" dirty="0"/>
                  <a:t>0</a:t>
                </a:r>
              </a:p>
            </p:txBody>
          </p: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A844516C-1E52-8E4F-9964-20B57C9895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58301" y="3341642"/>
                <a:ext cx="0" cy="601878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0CE0E612-0534-3D4C-9010-56C54EF45C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7425" y="3344725"/>
                <a:ext cx="716471" cy="87972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D0FEB0E0-66A7-C244-AB88-2FE09D86DC74}"/>
                  </a:ext>
                </a:extLst>
              </p:cNvPr>
              <p:cNvSpPr txBox="1"/>
              <p:nvPr/>
            </p:nvSpPr>
            <p:spPr>
              <a:xfrm>
                <a:off x="1896186" y="3874162"/>
                <a:ext cx="292479" cy="1976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514350"/>
                <a:r>
                  <a:rPr lang="en-US" sz="563" dirty="0"/>
                  <a:t>90</a:t>
                </a: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34A95C3E-BAF9-9B4E-A5AE-94E1B46DC2C6}"/>
                  </a:ext>
                </a:extLst>
              </p:cNvPr>
              <p:cNvSpPr txBox="1"/>
              <p:nvPr/>
            </p:nvSpPr>
            <p:spPr>
              <a:xfrm>
                <a:off x="1211832" y="3395533"/>
                <a:ext cx="423493" cy="1976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514350"/>
                <a:r>
                  <a:rPr lang="en-US" sz="563" dirty="0"/>
                  <a:t>7 (FT)</a:t>
                </a:r>
              </a:p>
            </p:txBody>
          </p: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8C8BFAFE-CE8D-D347-8E15-C35969ADED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70657" y="2853994"/>
                <a:ext cx="488814" cy="48881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EF2F720F-436B-AF43-8851-DF2583CE1E38}"/>
                  </a:ext>
                </a:extLst>
              </p:cNvPr>
              <p:cNvSpPr txBox="1"/>
              <p:nvPr/>
            </p:nvSpPr>
            <p:spPr>
              <a:xfrm>
                <a:off x="1343587" y="2773728"/>
                <a:ext cx="336742" cy="1976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514350"/>
                <a:r>
                  <a:rPr lang="en-US" sz="563" dirty="0"/>
                  <a:t>315</a:t>
                </a:r>
              </a:p>
            </p:txBody>
          </p:sp>
        </p:grp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804A106-7131-3F46-A747-2DBA3C1FD635}"/>
                </a:ext>
              </a:extLst>
            </p:cNvPr>
            <p:cNvSpPr/>
            <p:nvPr/>
          </p:nvSpPr>
          <p:spPr>
            <a:xfrm>
              <a:off x="5183876" y="3613658"/>
              <a:ext cx="47277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50" dirty="0"/>
                <a:t>SpecE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59B0CE5-68D7-BE44-BCAC-6BE76E6CB735}"/>
                </a:ext>
              </a:extLst>
            </p:cNvPr>
            <p:cNvSpPr/>
            <p:nvPr/>
          </p:nvSpPr>
          <p:spPr>
            <a:xfrm>
              <a:off x="4589277" y="3244286"/>
              <a:ext cx="52834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50" dirty="0"/>
                <a:t>SpecNP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CF7F9FC-C596-C345-854F-487FCC1002EA}"/>
                </a:ext>
              </a:extLst>
            </p:cNvPr>
            <p:cNvSpPr/>
            <p:nvPr/>
          </p:nvSpPr>
          <p:spPr>
            <a:xfrm>
              <a:off x="3916536" y="3149808"/>
              <a:ext cx="417208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50" dirty="0"/>
                <a:t>MRS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8E2C117-EB55-734A-AC48-7D915A2C56A2}"/>
                </a:ext>
              </a:extLst>
            </p:cNvPr>
            <p:cNvSpPr/>
            <p:nvPr/>
          </p:nvSpPr>
          <p:spPr>
            <a:xfrm>
              <a:off x="4184305" y="2874844"/>
              <a:ext cx="477053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50" dirty="0"/>
                <a:t>NITOF</a:t>
              </a: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D904B0D6-3A98-CC47-92DF-B9B6070B24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759"/>
          <a:stretch/>
        </p:blipFill>
        <p:spPr>
          <a:xfrm>
            <a:off x="1894813" y="1455812"/>
            <a:ext cx="293726" cy="15272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8E5BA64-3268-DE44-BD8E-50D420DDF9DF}"/>
              </a:ext>
            </a:extLst>
          </p:cNvPr>
          <p:cNvGrpSpPr/>
          <p:nvPr/>
        </p:nvGrpSpPr>
        <p:grpSpPr>
          <a:xfrm>
            <a:off x="2247419" y="3071656"/>
            <a:ext cx="1121233" cy="1172015"/>
            <a:chOff x="4367718" y="4421028"/>
            <a:chExt cx="1493894" cy="1561554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0B264054-883B-614B-916C-4C3A8A6EA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98383" y="4450218"/>
              <a:ext cx="1400175" cy="1485900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9B9CD358-4538-004F-BE42-A00BDD8AE3EA}"/>
                </a:ext>
              </a:extLst>
            </p:cNvPr>
            <p:cNvSpPr txBox="1"/>
            <p:nvPr/>
          </p:nvSpPr>
          <p:spPr>
            <a:xfrm>
              <a:off x="4630575" y="4421028"/>
              <a:ext cx="1231037" cy="276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 dirty="0">
                  <a:solidFill>
                    <a:schemeClr val="bg1"/>
                  </a:solidFill>
                </a:rPr>
                <a:t>BT -150ps</a:t>
              </a: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5D53EC73-F6E4-3F44-89DD-7ABC57C40399}"/>
                </a:ext>
              </a:extLst>
            </p:cNvPr>
            <p:cNvGrpSpPr/>
            <p:nvPr/>
          </p:nvGrpSpPr>
          <p:grpSpPr>
            <a:xfrm>
              <a:off x="4367718" y="4700696"/>
              <a:ext cx="900052" cy="1281886"/>
              <a:chOff x="1253049" y="2804639"/>
              <a:chExt cx="900052" cy="1281886"/>
            </a:xfrm>
          </p:grpSpPr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2CED1074-EF45-164E-8F61-9D849FD717C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7425" y="3341642"/>
                <a:ext cx="711554" cy="0"/>
              </a:xfrm>
              <a:prstGeom prst="line">
                <a:avLst/>
              </a:prstGeom>
              <a:ln w="6350" cmpd="sng">
                <a:solidFill>
                  <a:schemeClr val="bg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66182EB0-1F86-164E-86B7-9BEF5F373001}"/>
                  </a:ext>
                </a:extLst>
              </p:cNvPr>
              <p:cNvSpPr txBox="1"/>
              <p:nvPr/>
            </p:nvSpPr>
            <p:spPr>
              <a:xfrm>
                <a:off x="1465142" y="3178072"/>
                <a:ext cx="299439" cy="2384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514350"/>
                <a:r>
                  <a:rPr lang="en-US" sz="563" dirty="0">
                    <a:solidFill>
                      <a:prstClr val="white"/>
                    </a:solidFill>
                  </a:rPr>
                  <a:t>0</a:t>
                </a:r>
              </a:p>
            </p:txBody>
          </p: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203D2B18-951E-4047-8B64-F0EA2E24FC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58301" y="3341642"/>
                <a:ext cx="0" cy="546601"/>
              </a:xfrm>
              <a:prstGeom prst="line">
                <a:avLst/>
              </a:prstGeom>
              <a:ln w="6350" cmpd="sng">
                <a:solidFill>
                  <a:schemeClr val="bg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883B317C-FC40-5246-8510-C11733CB795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7425" y="3344725"/>
                <a:ext cx="716471" cy="87972"/>
              </a:xfrm>
              <a:prstGeom prst="line">
                <a:avLst/>
              </a:prstGeom>
              <a:ln w="6350" cmpd="sng">
                <a:solidFill>
                  <a:schemeClr val="bg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4D64FBAA-1A65-CD43-8668-EC41F23F85EE}"/>
                  </a:ext>
                </a:extLst>
              </p:cNvPr>
              <p:cNvSpPr txBox="1"/>
              <p:nvPr/>
            </p:nvSpPr>
            <p:spPr>
              <a:xfrm>
                <a:off x="1800269" y="3848085"/>
                <a:ext cx="352832" cy="2384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514350"/>
                <a:r>
                  <a:rPr lang="en-US" sz="563" dirty="0">
                    <a:solidFill>
                      <a:prstClr val="white"/>
                    </a:solidFill>
                  </a:rPr>
                  <a:t>90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D024D54A-9F3B-4E4D-9930-AD663042EAD8}"/>
                  </a:ext>
                </a:extLst>
              </p:cNvPr>
              <p:cNvSpPr txBox="1"/>
              <p:nvPr/>
            </p:nvSpPr>
            <p:spPr>
              <a:xfrm>
                <a:off x="1253049" y="3394782"/>
                <a:ext cx="510880" cy="2384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514350"/>
                <a:r>
                  <a:rPr lang="en-US" sz="563" dirty="0">
                    <a:solidFill>
                      <a:prstClr val="white"/>
                    </a:solidFill>
                  </a:rPr>
                  <a:t>7 (FT)</a:t>
                </a:r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1B6E55A8-A904-594C-BA32-1A89E2C354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70657" y="2853994"/>
                <a:ext cx="488814" cy="488813"/>
              </a:xfrm>
              <a:prstGeom prst="line">
                <a:avLst/>
              </a:prstGeom>
              <a:ln w="6350" cmpd="sng">
                <a:solidFill>
                  <a:schemeClr val="bg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328003CA-B54B-B948-9363-F4E1A6CED643}"/>
                  </a:ext>
                </a:extLst>
              </p:cNvPr>
              <p:cNvSpPr txBox="1"/>
              <p:nvPr/>
            </p:nvSpPr>
            <p:spPr>
              <a:xfrm>
                <a:off x="1322056" y="2804639"/>
                <a:ext cx="406228" cy="2384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514350"/>
                <a:r>
                  <a:rPr lang="en-US" sz="563" dirty="0">
                    <a:solidFill>
                      <a:prstClr val="white"/>
                    </a:solidFill>
                  </a:rPr>
                  <a:t>315</a:t>
                </a:r>
              </a:p>
            </p:txBody>
          </p:sp>
        </p:grp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55522B2D-5EE9-6141-BC32-E0ECD6F7DA78}"/>
              </a:ext>
            </a:extLst>
          </p:cNvPr>
          <p:cNvSpPr txBox="1"/>
          <p:nvPr/>
        </p:nvSpPr>
        <p:spPr>
          <a:xfrm>
            <a:off x="1052268" y="1530029"/>
            <a:ext cx="4283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DSR</a:t>
            </a:r>
          </a:p>
        </p:txBody>
      </p:sp>
    </p:spTree>
    <p:extLst>
      <p:ext uri="{BB962C8B-B14F-4D97-AF65-F5344CB8AC3E}">
        <p14:creationId xmlns:p14="http://schemas.microsoft.com/office/powerpoint/2010/main" val="26594868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15" y="165102"/>
            <a:ext cx="8941443" cy="754380"/>
          </a:xfrm>
        </p:spPr>
        <p:txBody>
          <a:bodyPr/>
          <a:lstStyle/>
          <a:p>
            <a:r>
              <a:rPr lang="en-US" dirty="0"/>
              <a:t>Spherical harmonic (“Y</a:t>
            </a:r>
            <a:r>
              <a:rPr lang="en-US" b="0" baseline="-25000" dirty="0"/>
              <a:t>ℓ</a:t>
            </a:r>
            <a:r>
              <a:rPr lang="en-US" i="1" baseline="-25000" dirty="0"/>
              <a:t>m</a:t>
            </a:r>
            <a:r>
              <a:rPr lang="en-US" dirty="0"/>
              <a:t>”) normalization:  amplitude = (max </a:t>
            </a:r>
            <a:r>
              <a:rPr lang="mr-IN" dirty="0"/>
              <a:t>–</a:t>
            </a:r>
            <a:r>
              <a:rPr lang="en-US" dirty="0"/>
              <a:t> mean)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9364" y="1264586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ℓ</a:t>
            </a:r>
            <a:r>
              <a:rPr lang="en-US" sz="1350" dirty="0"/>
              <a:t> = 0: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993" y="991428"/>
            <a:ext cx="1371600" cy="8750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7855" y="1147970"/>
            <a:ext cx="15985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</a:t>
            </a:r>
            <a:r>
              <a:rPr lang="en-US" sz="1350" baseline="-25000" dirty="0"/>
              <a:t>00</a:t>
            </a:r>
            <a:r>
              <a:rPr lang="en-US" sz="1350" dirty="0"/>
              <a:t> = 1 </a:t>
            </a:r>
            <a:r>
              <a:rPr lang="en-US" sz="1350" dirty="0">
                <a:sym typeface="Wingdings"/>
              </a:rPr>
              <a:t> data = 1</a:t>
            </a:r>
            <a:endParaRPr lang="en-US" sz="1350" dirty="0"/>
          </a:p>
        </p:txBody>
      </p:sp>
      <p:grpSp>
        <p:nvGrpSpPr>
          <p:cNvPr id="25" name="Group 24"/>
          <p:cNvGrpSpPr/>
          <p:nvPr/>
        </p:nvGrpSpPr>
        <p:grpSpPr>
          <a:xfrm>
            <a:off x="840656" y="1862610"/>
            <a:ext cx="7019534" cy="1608182"/>
            <a:chOff x="-403127" y="2655468"/>
            <a:chExt cx="9359378" cy="2144243"/>
          </a:xfrm>
        </p:grpSpPr>
        <p:sp>
          <p:nvSpPr>
            <p:cNvPr id="6" name="TextBox 5"/>
            <p:cNvSpPr txBox="1"/>
            <p:nvPr/>
          </p:nvSpPr>
          <p:spPr>
            <a:xfrm>
              <a:off x="-403127" y="3322060"/>
              <a:ext cx="778419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ℓ</a:t>
              </a:r>
              <a:r>
                <a:rPr lang="en-US" sz="1350" dirty="0"/>
                <a:t> = 1: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77836" y="4061047"/>
              <a:ext cx="157778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i="1" dirty="0"/>
                <a:t>a</a:t>
              </a:r>
              <a:r>
                <a:rPr lang="en-US" sz="1350" baseline="-25000" dirty="0"/>
                <a:t>1,-1</a:t>
              </a:r>
              <a:r>
                <a:rPr lang="en-US" sz="1350" dirty="0"/>
                <a:t> = 0.1 </a:t>
              </a:r>
              <a:r>
                <a:rPr lang="en-US" sz="1350" dirty="0">
                  <a:sym typeface="Wingdings"/>
                </a:rPr>
                <a:t> </a:t>
              </a:r>
            </a:p>
            <a:p>
              <a:r>
                <a:rPr lang="en-US" sz="825" dirty="0">
                  <a:sym typeface="Wingdings"/>
                </a:rPr>
                <a:t>(max </a:t>
              </a:r>
              <a:r>
                <a:rPr lang="mr-IN" sz="825" dirty="0">
                  <a:sym typeface="Wingdings"/>
                </a:rPr>
                <a:t>–</a:t>
              </a:r>
              <a:r>
                <a:rPr lang="en-US" sz="825" dirty="0">
                  <a:sym typeface="Wingdings"/>
                </a:rPr>
                <a:t> mean) = 0.1, </a:t>
              </a:r>
            </a:p>
            <a:p>
              <a:r>
                <a:rPr lang="en-US" sz="825" dirty="0">
                  <a:sym typeface="Wingdings"/>
                </a:rPr>
                <a:t>(mean </a:t>
              </a:r>
              <a:r>
                <a:rPr lang="mr-IN" sz="825" dirty="0">
                  <a:sym typeface="Wingdings"/>
                </a:rPr>
                <a:t>–</a:t>
              </a:r>
              <a:r>
                <a:rPr lang="en-US" sz="825" dirty="0">
                  <a:sym typeface="Wingdings"/>
                </a:rPr>
                <a:t> min) = 0.1</a:t>
              </a:r>
              <a:endParaRPr lang="en-US" sz="825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987318" y="2655468"/>
              <a:ext cx="970779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50" dirty="0"/>
                <a:t> </a:t>
              </a:r>
              <a:r>
                <a:rPr lang="en-US" sz="1350" i="1" dirty="0"/>
                <a:t>m</a:t>
              </a:r>
              <a:r>
                <a:rPr lang="en-US" sz="1350" dirty="0"/>
                <a:t> = -1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8308" y="2963244"/>
              <a:ext cx="1828800" cy="116452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53139" y="2943170"/>
              <a:ext cx="1828800" cy="1180135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3153447" y="2655468"/>
              <a:ext cx="893835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50" dirty="0"/>
                <a:t> </a:t>
              </a:r>
              <a:r>
                <a:rPr lang="en-US" sz="1350" i="1" dirty="0"/>
                <a:t>m</a:t>
              </a:r>
              <a:r>
                <a:rPr lang="en-US" sz="1350" dirty="0"/>
                <a:t> = 0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259931" y="2655468"/>
              <a:ext cx="1028487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50" dirty="0"/>
                <a:t> </a:t>
              </a:r>
              <a:r>
                <a:rPr lang="en-US" sz="1350" i="1" dirty="0"/>
                <a:t>m</a:t>
              </a:r>
              <a:r>
                <a:rPr lang="en-US" sz="1350" dirty="0"/>
                <a:t> = +1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37485" y="4041676"/>
              <a:ext cx="155213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i="1" dirty="0"/>
                <a:t>a</a:t>
              </a:r>
              <a:r>
                <a:rPr lang="en-US" sz="1350" baseline="-25000" dirty="0"/>
                <a:t>1,0</a:t>
              </a:r>
              <a:r>
                <a:rPr lang="en-US" sz="1350" dirty="0"/>
                <a:t> = 0.1 </a:t>
              </a:r>
              <a:r>
                <a:rPr lang="en-US" sz="1350" dirty="0">
                  <a:sym typeface="Wingdings"/>
                </a:rPr>
                <a:t> </a:t>
              </a:r>
            </a:p>
            <a:p>
              <a:r>
                <a:rPr lang="en-US" sz="825" dirty="0">
                  <a:sym typeface="Wingdings"/>
                </a:rPr>
                <a:t>(max </a:t>
              </a:r>
              <a:r>
                <a:rPr lang="mr-IN" sz="825" dirty="0">
                  <a:sym typeface="Wingdings"/>
                </a:rPr>
                <a:t>–</a:t>
              </a:r>
              <a:r>
                <a:rPr lang="en-US" sz="825" dirty="0">
                  <a:sym typeface="Wingdings"/>
                </a:rPr>
                <a:t> mean) = 0.1, </a:t>
              </a:r>
            </a:p>
            <a:p>
              <a:r>
                <a:rPr lang="en-US" sz="825" dirty="0">
                  <a:sym typeface="Wingdings"/>
                </a:rPr>
                <a:t>(mean </a:t>
              </a:r>
              <a:r>
                <a:rPr lang="mr-IN" sz="825" dirty="0">
                  <a:sym typeface="Wingdings"/>
                </a:rPr>
                <a:t>–</a:t>
              </a:r>
              <a:r>
                <a:rPr lang="en-US" sz="825" dirty="0">
                  <a:sym typeface="Wingdings"/>
                </a:rPr>
                <a:t> min) = 0.1</a:t>
              </a:r>
              <a:endParaRPr lang="en-US" sz="825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71486" y="4035592"/>
              <a:ext cx="161625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i="1" dirty="0"/>
                <a:t>a</a:t>
              </a:r>
              <a:r>
                <a:rPr lang="en-US" sz="1350" baseline="-25000" dirty="0"/>
                <a:t>1,+1</a:t>
              </a:r>
              <a:r>
                <a:rPr lang="en-US" sz="1350" dirty="0"/>
                <a:t> = 0.1 </a:t>
              </a:r>
              <a:r>
                <a:rPr lang="en-US" sz="1350" dirty="0">
                  <a:sym typeface="Wingdings"/>
                </a:rPr>
                <a:t> </a:t>
              </a:r>
            </a:p>
            <a:p>
              <a:r>
                <a:rPr lang="en-US" sz="825" dirty="0">
                  <a:sym typeface="Wingdings"/>
                </a:rPr>
                <a:t>(max </a:t>
              </a:r>
              <a:r>
                <a:rPr lang="mr-IN" sz="825" dirty="0">
                  <a:sym typeface="Wingdings"/>
                </a:rPr>
                <a:t>–</a:t>
              </a:r>
              <a:r>
                <a:rPr lang="en-US" sz="825" dirty="0">
                  <a:sym typeface="Wingdings"/>
                </a:rPr>
                <a:t> mean) = 0.1, </a:t>
              </a:r>
            </a:p>
            <a:p>
              <a:r>
                <a:rPr lang="en-US" sz="825" dirty="0">
                  <a:sym typeface="Wingdings"/>
                </a:rPr>
                <a:t>(mean </a:t>
              </a:r>
              <a:r>
                <a:rPr lang="mr-IN" sz="825" dirty="0">
                  <a:sym typeface="Wingdings"/>
                </a:rPr>
                <a:t>–</a:t>
              </a:r>
              <a:r>
                <a:rPr lang="en-US" sz="825" dirty="0">
                  <a:sym typeface="Wingdings"/>
                </a:rPr>
                <a:t> min) = 0.1</a:t>
              </a:r>
              <a:endParaRPr lang="en-US" sz="825" dirty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82611" y="2959548"/>
              <a:ext cx="1828800" cy="114737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12467" y="2970587"/>
              <a:ext cx="2043784" cy="1125298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849364" y="3863579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ℓ</a:t>
            </a:r>
            <a:r>
              <a:rPr lang="en-US" sz="1350" dirty="0"/>
              <a:t> = 2: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63664" y="3460521"/>
            <a:ext cx="72808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 </a:t>
            </a:r>
            <a:r>
              <a:rPr lang="en-US" sz="1350" i="1" dirty="0"/>
              <a:t>m</a:t>
            </a:r>
            <a:r>
              <a:rPr lang="en-US" sz="1350" dirty="0"/>
              <a:t> = -2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365070" y="3450339"/>
            <a:ext cx="67037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 </a:t>
            </a:r>
            <a:r>
              <a:rPr lang="en-US" sz="1350" i="1" dirty="0"/>
              <a:t>m</a:t>
            </a:r>
            <a:r>
              <a:rPr lang="en-US" sz="1350" dirty="0"/>
              <a:t> = 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668718" y="3443780"/>
            <a:ext cx="77136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 </a:t>
            </a:r>
            <a:r>
              <a:rPr lang="en-US" sz="1350" i="1" dirty="0"/>
              <a:t>m</a:t>
            </a:r>
            <a:r>
              <a:rPr lang="en-US" sz="1350" dirty="0"/>
              <a:t> = +1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047912" y="3460521"/>
            <a:ext cx="72808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 </a:t>
            </a:r>
            <a:r>
              <a:rPr lang="en-US" sz="1350" i="1" dirty="0"/>
              <a:t>m</a:t>
            </a:r>
            <a:r>
              <a:rPr lang="en-US" sz="1350" dirty="0"/>
              <a:t> = -1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998097" y="3460521"/>
            <a:ext cx="77136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 </a:t>
            </a:r>
            <a:r>
              <a:rPr lang="en-US" sz="1350" i="1" dirty="0"/>
              <a:t>m</a:t>
            </a:r>
            <a:r>
              <a:rPr lang="en-US" sz="1350" dirty="0"/>
              <a:t> = +2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49518" y="4488359"/>
            <a:ext cx="1183337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i="1" dirty="0"/>
              <a:t>a</a:t>
            </a:r>
            <a:r>
              <a:rPr lang="en-US" sz="1350" baseline="-25000" dirty="0"/>
              <a:t>2,-2</a:t>
            </a:r>
            <a:r>
              <a:rPr lang="en-US" sz="1350" dirty="0"/>
              <a:t> = 0.1 </a:t>
            </a:r>
            <a:r>
              <a:rPr lang="en-US" sz="1350" dirty="0">
                <a:sym typeface="Wingdings"/>
              </a:rPr>
              <a:t> </a:t>
            </a:r>
          </a:p>
          <a:p>
            <a:r>
              <a:rPr lang="en-US" sz="825" dirty="0">
                <a:sym typeface="Wingdings"/>
              </a:rPr>
              <a:t>(max </a:t>
            </a:r>
            <a:r>
              <a:rPr lang="mr-IN" sz="825" dirty="0">
                <a:sym typeface="Wingdings"/>
              </a:rPr>
              <a:t>–</a:t>
            </a:r>
            <a:r>
              <a:rPr lang="en-US" sz="825" dirty="0">
                <a:sym typeface="Wingdings"/>
              </a:rPr>
              <a:t> mean) = 0.1, </a:t>
            </a:r>
          </a:p>
          <a:p>
            <a:r>
              <a:rPr lang="en-US" sz="825" dirty="0">
                <a:sym typeface="Wingdings"/>
              </a:rPr>
              <a:t>(mean </a:t>
            </a:r>
            <a:r>
              <a:rPr lang="mr-IN" sz="825" dirty="0">
                <a:sym typeface="Wingdings"/>
              </a:rPr>
              <a:t>–</a:t>
            </a:r>
            <a:r>
              <a:rPr lang="en-US" sz="825" dirty="0">
                <a:sym typeface="Wingdings"/>
              </a:rPr>
              <a:t> min) = 0.1</a:t>
            </a:r>
            <a:endParaRPr lang="en-US" sz="825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8415" y="3696244"/>
            <a:ext cx="1234440" cy="80136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5451" y="3705498"/>
            <a:ext cx="1234440" cy="78286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32487" y="3703153"/>
            <a:ext cx="1234440" cy="78755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9523" y="3698424"/>
            <a:ext cx="1234440" cy="79701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66560" y="3703985"/>
            <a:ext cx="1234440" cy="78589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841002" y="4482004"/>
            <a:ext cx="1183337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i="1" dirty="0"/>
              <a:t>a</a:t>
            </a:r>
            <a:r>
              <a:rPr lang="en-US" sz="1350" baseline="-25000" dirty="0"/>
              <a:t>2,-1</a:t>
            </a:r>
            <a:r>
              <a:rPr lang="en-US" sz="1350" dirty="0"/>
              <a:t> = 0.1 </a:t>
            </a:r>
            <a:r>
              <a:rPr lang="en-US" sz="1350" dirty="0">
                <a:sym typeface="Wingdings"/>
              </a:rPr>
              <a:t> </a:t>
            </a:r>
          </a:p>
          <a:p>
            <a:r>
              <a:rPr lang="en-US" sz="825" dirty="0">
                <a:sym typeface="Wingdings"/>
              </a:rPr>
              <a:t>(max </a:t>
            </a:r>
            <a:r>
              <a:rPr lang="mr-IN" sz="825" dirty="0">
                <a:sym typeface="Wingdings"/>
              </a:rPr>
              <a:t>–</a:t>
            </a:r>
            <a:r>
              <a:rPr lang="en-US" sz="825" dirty="0">
                <a:sym typeface="Wingdings"/>
              </a:rPr>
              <a:t> mean) = 0.1, </a:t>
            </a:r>
          </a:p>
          <a:p>
            <a:r>
              <a:rPr lang="en-US" sz="825" dirty="0">
                <a:sym typeface="Wingdings"/>
              </a:rPr>
              <a:t>(mean </a:t>
            </a:r>
            <a:r>
              <a:rPr lang="mr-IN" sz="825" dirty="0">
                <a:sym typeface="Wingdings"/>
              </a:rPr>
              <a:t>–</a:t>
            </a:r>
            <a:r>
              <a:rPr lang="en-US" sz="825" dirty="0">
                <a:sym typeface="Wingdings"/>
              </a:rPr>
              <a:t> min) = 0.1</a:t>
            </a:r>
            <a:endParaRPr lang="en-US" sz="825" dirty="0"/>
          </a:p>
        </p:txBody>
      </p:sp>
      <p:sp>
        <p:nvSpPr>
          <p:cNvPr id="33" name="TextBox 32"/>
          <p:cNvSpPr txBox="1"/>
          <p:nvPr/>
        </p:nvSpPr>
        <p:spPr>
          <a:xfrm>
            <a:off x="5448304" y="4493695"/>
            <a:ext cx="1212191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i="1" dirty="0"/>
              <a:t>a</a:t>
            </a:r>
            <a:r>
              <a:rPr lang="en-US" sz="1350" baseline="-25000" dirty="0"/>
              <a:t>2,+1</a:t>
            </a:r>
            <a:r>
              <a:rPr lang="en-US" sz="1350" dirty="0"/>
              <a:t> = 0.1 </a:t>
            </a:r>
            <a:r>
              <a:rPr lang="en-US" sz="1350" dirty="0">
                <a:sym typeface="Wingdings"/>
              </a:rPr>
              <a:t> </a:t>
            </a:r>
          </a:p>
          <a:p>
            <a:r>
              <a:rPr lang="en-US" sz="825" dirty="0">
                <a:sym typeface="Wingdings"/>
              </a:rPr>
              <a:t>(max </a:t>
            </a:r>
            <a:r>
              <a:rPr lang="mr-IN" sz="825" dirty="0">
                <a:sym typeface="Wingdings"/>
              </a:rPr>
              <a:t>–</a:t>
            </a:r>
            <a:r>
              <a:rPr lang="en-US" sz="825" dirty="0">
                <a:sym typeface="Wingdings"/>
              </a:rPr>
              <a:t> mean) = 0.1, </a:t>
            </a:r>
          </a:p>
          <a:p>
            <a:r>
              <a:rPr lang="en-US" sz="825" dirty="0">
                <a:sym typeface="Wingdings"/>
              </a:rPr>
              <a:t>(mean </a:t>
            </a:r>
            <a:r>
              <a:rPr lang="mr-IN" sz="825" dirty="0">
                <a:sym typeface="Wingdings"/>
              </a:rPr>
              <a:t>–</a:t>
            </a:r>
            <a:r>
              <a:rPr lang="en-US" sz="825" dirty="0">
                <a:sym typeface="Wingdings"/>
              </a:rPr>
              <a:t> min) = 0.1</a:t>
            </a:r>
            <a:endParaRPr lang="en-US" sz="825" dirty="0"/>
          </a:p>
        </p:txBody>
      </p:sp>
      <p:sp>
        <p:nvSpPr>
          <p:cNvPr id="34" name="TextBox 33"/>
          <p:cNvSpPr txBox="1"/>
          <p:nvPr/>
        </p:nvSpPr>
        <p:spPr>
          <a:xfrm>
            <a:off x="6774309" y="4488359"/>
            <a:ext cx="1212191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i="1" dirty="0"/>
              <a:t>a</a:t>
            </a:r>
            <a:r>
              <a:rPr lang="en-US" sz="1350" baseline="-25000" dirty="0"/>
              <a:t>2,+2</a:t>
            </a:r>
            <a:r>
              <a:rPr lang="en-US" sz="1350" dirty="0"/>
              <a:t> = 0.1 </a:t>
            </a:r>
            <a:r>
              <a:rPr lang="en-US" sz="1350" dirty="0">
                <a:sym typeface="Wingdings"/>
              </a:rPr>
              <a:t> </a:t>
            </a:r>
          </a:p>
          <a:p>
            <a:r>
              <a:rPr lang="en-US" sz="825" dirty="0">
                <a:sym typeface="Wingdings"/>
              </a:rPr>
              <a:t>(max </a:t>
            </a:r>
            <a:r>
              <a:rPr lang="mr-IN" sz="825" dirty="0">
                <a:sym typeface="Wingdings"/>
              </a:rPr>
              <a:t>–</a:t>
            </a:r>
            <a:r>
              <a:rPr lang="en-US" sz="825" dirty="0">
                <a:sym typeface="Wingdings"/>
              </a:rPr>
              <a:t> mean) = 0.1, </a:t>
            </a:r>
          </a:p>
          <a:p>
            <a:r>
              <a:rPr lang="en-US" sz="825" dirty="0">
                <a:sym typeface="Wingdings"/>
              </a:rPr>
              <a:t>(mean </a:t>
            </a:r>
            <a:r>
              <a:rPr lang="mr-IN" sz="825" dirty="0">
                <a:sym typeface="Wingdings"/>
              </a:rPr>
              <a:t>–</a:t>
            </a:r>
            <a:r>
              <a:rPr lang="en-US" sz="825" dirty="0">
                <a:sym typeface="Wingdings"/>
              </a:rPr>
              <a:t> min) = 0.1</a:t>
            </a:r>
            <a:endParaRPr lang="en-US" sz="825" dirty="0"/>
          </a:p>
        </p:txBody>
      </p:sp>
      <p:sp>
        <p:nvSpPr>
          <p:cNvPr id="35" name="TextBox 34"/>
          <p:cNvSpPr txBox="1"/>
          <p:nvPr/>
        </p:nvSpPr>
        <p:spPr>
          <a:xfrm>
            <a:off x="4132487" y="4488359"/>
            <a:ext cx="1164101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i="1" dirty="0"/>
              <a:t>a</a:t>
            </a:r>
            <a:r>
              <a:rPr lang="en-US" sz="1350" baseline="-25000" dirty="0"/>
              <a:t>2,0</a:t>
            </a:r>
            <a:r>
              <a:rPr lang="en-US" sz="1350" dirty="0"/>
              <a:t> = 0.1 </a:t>
            </a:r>
            <a:r>
              <a:rPr lang="en-US" sz="1350" dirty="0">
                <a:sym typeface="Wingdings"/>
              </a:rPr>
              <a:t> </a:t>
            </a:r>
          </a:p>
          <a:p>
            <a:r>
              <a:rPr lang="en-US" sz="825" dirty="0">
                <a:sym typeface="Wingdings"/>
              </a:rPr>
              <a:t>(max </a:t>
            </a:r>
            <a:r>
              <a:rPr lang="mr-IN" sz="825" dirty="0">
                <a:sym typeface="Wingdings"/>
              </a:rPr>
              <a:t>–</a:t>
            </a:r>
            <a:r>
              <a:rPr lang="en-US" sz="825" dirty="0">
                <a:sym typeface="Wingdings"/>
              </a:rPr>
              <a:t> mean) = 0.1, </a:t>
            </a:r>
          </a:p>
          <a:p>
            <a:r>
              <a:rPr lang="en-US" sz="825" dirty="0">
                <a:solidFill>
                  <a:srgbClr val="FF0000"/>
                </a:solidFill>
                <a:sym typeface="Wingdings"/>
              </a:rPr>
              <a:t>(mean </a:t>
            </a:r>
            <a:r>
              <a:rPr lang="mr-IN" sz="825" dirty="0">
                <a:solidFill>
                  <a:srgbClr val="FF0000"/>
                </a:solidFill>
                <a:sym typeface="Wingdings"/>
              </a:rPr>
              <a:t>–</a:t>
            </a:r>
            <a:r>
              <a:rPr lang="en-US" sz="825" dirty="0">
                <a:solidFill>
                  <a:srgbClr val="FF0000"/>
                </a:solidFill>
                <a:sym typeface="Wingdings"/>
              </a:rPr>
              <a:t> min) = 0.05</a:t>
            </a:r>
            <a:endParaRPr lang="en-US" sz="825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7048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0212C-C125-114E-B202-9004872D7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 conversion from FNAD variation to absolute </a:t>
            </a:r>
            <a:r>
              <a:rPr lang="el-GR" dirty="0"/>
              <a:t>ρ</a:t>
            </a:r>
            <a:r>
              <a:rPr lang="en-US" dirty="0" err="1"/>
              <a:t>R</a:t>
            </a:r>
            <a:r>
              <a:rPr lang="en-US" baseline="-25000" dirty="0" err="1"/>
              <a:t>fuel</a:t>
            </a:r>
            <a:r>
              <a:rPr lang="en-US" dirty="0"/>
              <a:t>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D94E67-C9D9-8D40-ABA6-24193F849982}"/>
              </a:ext>
            </a:extLst>
          </p:cNvPr>
          <p:cNvGrpSpPr/>
          <p:nvPr/>
        </p:nvGrpSpPr>
        <p:grpSpPr>
          <a:xfrm>
            <a:off x="3829276" y="1111169"/>
            <a:ext cx="3288204" cy="3433341"/>
            <a:chOff x="4389120" y="2467327"/>
            <a:chExt cx="4744048" cy="495344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05ADF56-750C-6740-BC41-0CED46B1A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9613" y="4838935"/>
              <a:ext cx="4303061" cy="258183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5C6B5C9-F714-DC4C-9D09-881A90AA9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3" t="50728" r="5183" b="4463"/>
            <a:stretch/>
          </p:blipFill>
          <p:spPr>
            <a:xfrm>
              <a:off x="4389120" y="2467327"/>
              <a:ext cx="4744048" cy="2371607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B273223-6FC9-6B46-A658-3A6A4361CAE1}"/>
              </a:ext>
            </a:extLst>
          </p:cNvPr>
          <p:cNvGrpSpPr/>
          <p:nvPr/>
        </p:nvGrpSpPr>
        <p:grpSpPr>
          <a:xfrm>
            <a:off x="123025" y="913551"/>
            <a:ext cx="3658030" cy="3985706"/>
            <a:chOff x="1599294" y="1353511"/>
            <a:chExt cx="4877373" cy="531427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00C4212-537E-0F4F-B4AA-53B73577B2C8}"/>
                </a:ext>
              </a:extLst>
            </p:cNvPr>
            <p:cNvSpPr txBox="1"/>
            <p:nvPr/>
          </p:nvSpPr>
          <p:spPr>
            <a:xfrm>
              <a:off x="1663649" y="1353511"/>
              <a:ext cx="4813018" cy="5314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Say any scattering removes a neutron from activation.  </a:t>
              </a:r>
            </a:p>
            <a:p>
              <a:endParaRPr lang="en-US" sz="1100" dirty="0"/>
            </a:p>
            <a:p>
              <a:pPr algn="ctr"/>
              <a:r>
                <a:rPr lang="en-US" sz="1100" dirty="0"/>
                <a:t>    </a:t>
              </a:r>
            </a:p>
            <a:p>
              <a:endParaRPr lang="en-US" sz="1100" dirty="0"/>
            </a:p>
            <a:p>
              <a:r>
                <a:rPr lang="en-US" sz="1100" dirty="0"/>
                <a:t>Then the observed activation is normalized as:</a:t>
              </a:r>
            </a:p>
            <a:p>
              <a:endParaRPr lang="en-US" sz="1100" dirty="0"/>
            </a:p>
            <a:p>
              <a:endParaRPr lang="en-US" sz="1100" dirty="0"/>
            </a:p>
            <a:p>
              <a:endParaRPr lang="en-US" sz="1100" dirty="0"/>
            </a:p>
            <a:p>
              <a:endParaRPr lang="en-US" sz="1100" dirty="0"/>
            </a:p>
            <a:p>
              <a:r>
                <a:rPr lang="en-US" sz="1100" dirty="0"/>
                <a:t>We care about </a:t>
              </a:r>
              <a:r>
                <a:rPr lang="el-GR" sz="1100" dirty="0"/>
                <a:t>ρ</a:t>
              </a:r>
              <a:r>
                <a:rPr lang="en-US" sz="1100" dirty="0"/>
                <a:t>R(θ), and </a:t>
              </a:r>
              <a:r>
                <a:rPr lang="en-US" sz="1100" dirty="0" err="1"/>
                <a:t>σ</a:t>
              </a:r>
              <a:r>
                <a:rPr lang="en-US" sz="1100" baseline="-25000" dirty="0" err="1"/>
                <a:t>DT</a:t>
              </a:r>
              <a:r>
                <a:rPr lang="en-US" sz="1100" dirty="0"/>
                <a:t> is nearly constant. So we can solve for Δ</a:t>
              </a:r>
              <a:r>
                <a:rPr lang="el-GR" sz="1100" dirty="0"/>
                <a:t>ρ</a:t>
              </a:r>
              <a:r>
                <a:rPr lang="en-US" sz="1100" dirty="0"/>
                <a:t>R = </a:t>
              </a:r>
              <a:r>
                <a:rPr lang="el-GR" sz="1100" dirty="0"/>
                <a:t>ρ</a:t>
              </a:r>
              <a:r>
                <a:rPr lang="en-US" sz="1100" dirty="0"/>
                <a:t>R - &lt;</a:t>
              </a:r>
              <a:r>
                <a:rPr lang="el-GR" sz="1100" dirty="0"/>
                <a:t>ρ</a:t>
              </a:r>
              <a:r>
                <a:rPr lang="en-US" sz="1100" dirty="0"/>
                <a:t>R&gt;:</a:t>
              </a:r>
            </a:p>
            <a:p>
              <a:endParaRPr lang="en-US" sz="1100" dirty="0"/>
            </a:p>
            <a:p>
              <a:endParaRPr lang="en-US" sz="1100" dirty="0"/>
            </a:p>
            <a:p>
              <a:endParaRPr lang="en-US" sz="1100" dirty="0"/>
            </a:p>
            <a:p>
              <a:endParaRPr lang="en-US" sz="1100" dirty="0"/>
            </a:p>
            <a:p>
              <a:r>
                <a:rPr lang="en-US" sz="1100" dirty="0"/>
                <a:t>We can use the formula &lt;</a:t>
              </a:r>
              <a:r>
                <a:rPr lang="el-GR" sz="1100" dirty="0"/>
                <a:t>ρ</a:t>
              </a:r>
              <a:r>
                <a:rPr lang="en-US" sz="1100" dirty="0"/>
                <a:t>R&gt; = 18.8 DSR g/cm</a:t>
              </a:r>
              <a:r>
                <a:rPr lang="en-US" sz="1100" baseline="30000" dirty="0"/>
                <a:t>2</a:t>
              </a:r>
              <a:r>
                <a:rPr lang="en-US" sz="1100" dirty="0"/>
                <a:t> to get the relative variation:</a:t>
              </a:r>
            </a:p>
            <a:p>
              <a:endParaRPr lang="en-US" sz="1100" dirty="0"/>
            </a:p>
            <a:p>
              <a:endParaRPr lang="en-US" sz="1100" dirty="0"/>
            </a:p>
            <a:p>
              <a:endParaRPr lang="en-US" sz="1100" dirty="0"/>
            </a:p>
            <a:p>
              <a:endParaRPr lang="en-US" sz="1100" dirty="0"/>
            </a:p>
            <a:p>
              <a:r>
                <a:rPr lang="en-US" sz="1100" dirty="0"/>
                <a:t>This means a 10% variation in Y implies an 80—90% variation in </a:t>
              </a:r>
              <a:r>
                <a:rPr lang="el-GR" sz="1100" dirty="0"/>
                <a:t>ρ</a:t>
              </a:r>
              <a:r>
                <a:rPr lang="en-US" sz="1100" dirty="0"/>
                <a:t>R.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6E31DA8-76E0-544B-B276-CF68938FC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9294" y="4004103"/>
              <a:ext cx="4673600" cy="4826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61BFEA6-B45A-3048-8E9D-561256EAB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29494" y="5374321"/>
              <a:ext cx="4013200" cy="508000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F05BCC4-2CE7-8244-8E76-3F5A42E8D83B}"/>
                </a:ext>
              </a:extLst>
            </p:cNvPr>
            <p:cNvGrpSpPr/>
            <p:nvPr/>
          </p:nvGrpSpPr>
          <p:grpSpPr>
            <a:xfrm>
              <a:off x="1727944" y="2723729"/>
              <a:ext cx="4488922" cy="508000"/>
              <a:chOff x="203944" y="2816329"/>
              <a:chExt cx="4488922" cy="50800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59B2D44-D7FC-6E43-81CD-09266869BD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2938"/>
              <a:stretch/>
            </p:blipFill>
            <p:spPr>
              <a:xfrm>
                <a:off x="690283" y="2816329"/>
                <a:ext cx="4002583" cy="50800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1B3AF33-DD80-7F40-8F4D-77E7B96548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4375" r="26418"/>
              <a:stretch/>
            </p:blipFill>
            <p:spPr>
              <a:xfrm>
                <a:off x="203944" y="2841729"/>
                <a:ext cx="430307" cy="482600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E4036F6-82E9-F945-95F2-331FF5604F1C}"/>
                </a:ext>
              </a:extLst>
            </p:cNvPr>
            <p:cNvGrpSpPr/>
            <p:nvPr/>
          </p:nvGrpSpPr>
          <p:grpSpPr>
            <a:xfrm>
              <a:off x="2796990" y="1755390"/>
              <a:ext cx="2218605" cy="254000"/>
              <a:chOff x="1272989" y="1847990"/>
              <a:chExt cx="2218605" cy="25400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47B7127-F44E-C442-BA6D-E28EA44A6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32594" y="1847990"/>
                <a:ext cx="2159000" cy="254000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0048137-8ADD-5D47-9A69-D40966110F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6169" r="28844" b="59514"/>
              <a:stretch/>
            </p:blipFill>
            <p:spPr>
              <a:xfrm>
                <a:off x="1272989" y="1848572"/>
                <a:ext cx="233082" cy="195381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C60BE20-7038-0742-A496-C33A7D97D173}"/>
              </a:ext>
            </a:extLst>
          </p:cNvPr>
          <p:cNvSpPr txBox="1"/>
          <p:nvPr/>
        </p:nvSpPr>
        <p:spPr>
          <a:xfrm>
            <a:off x="6891774" y="3284365"/>
            <a:ext cx="2252226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u="sng" dirty="0">
                <a:solidFill>
                  <a:srgbClr val="FF0000"/>
                </a:solidFill>
              </a:rPr>
              <a:t>CAVEAT:</a:t>
            </a:r>
          </a:p>
          <a:p>
            <a:r>
              <a:rPr lang="en-US" sz="1350" dirty="0">
                <a:solidFill>
                  <a:srgbClr val="FF0000"/>
                </a:solidFill>
              </a:rPr>
              <a:t>Neutron scattering &amp; finite hotspot sizes inhibit direct areal density inference.  Due to finite sources, FNADs cannot resolve high modes.</a:t>
            </a:r>
          </a:p>
        </p:txBody>
      </p:sp>
    </p:spTree>
    <p:extLst>
      <p:ext uri="{BB962C8B-B14F-4D97-AF65-F5344CB8AC3E}">
        <p14:creationId xmlns:p14="http://schemas.microsoft.com/office/powerpoint/2010/main" val="8465763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E6E95-6FF8-554C-A58E-1479DC6E6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Appendix:  simple fill-tube model</a:t>
            </a:r>
          </a:p>
        </p:txBody>
      </p:sp>
    </p:spTree>
    <p:extLst>
      <p:ext uri="{BB962C8B-B14F-4D97-AF65-F5344CB8AC3E}">
        <p14:creationId xmlns:p14="http://schemas.microsoft.com/office/powerpoint/2010/main" val="183924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Many thanks to my collaborators: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98672"/>
            <a:ext cx="8229600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en-US" sz="1600" b="0" dirty="0"/>
              <a:t>D.T. Casey, R. </a:t>
            </a:r>
            <a:r>
              <a:rPr lang="en-US" sz="1600" b="0" dirty="0" err="1"/>
              <a:t>Bionta</a:t>
            </a:r>
            <a:r>
              <a:rPr lang="en-US" sz="1600" b="0" dirty="0"/>
              <a:t>, R. </a:t>
            </a:r>
            <a:r>
              <a:rPr lang="en-US" sz="1600" b="0" dirty="0" err="1"/>
              <a:t>Hatarik</a:t>
            </a:r>
            <a:r>
              <a:rPr lang="en-US" sz="1600" b="0" dirty="0"/>
              <a:t>, A. Moore, E. </a:t>
            </a:r>
            <a:r>
              <a:rPr lang="en-US" sz="1600" b="0" dirty="0" err="1"/>
              <a:t>Hartouni</a:t>
            </a:r>
            <a:r>
              <a:rPr lang="en-US" sz="1600" b="0" dirty="0"/>
              <a:t>, D. Schlossberg, 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sz="1600" b="0" dirty="0"/>
              <a:t>G. Grim, O. Landen, P. Patel</a:t>
            </a:r>
          </a:p>
          <a:p>
            <a:pPr marL="0" indent="0" algn="ctr">
              <a:spcBef>
                <a:spcPts val="600"/>
              </a:spcBef>
              <a:buNone/>
            </a:pPr>
            <a:endParaRPr lang="en-US" sz="1600" b="0" dirty="0"/>
          </a:p>
          <a:p>
            <a:pPr marL="0" indent="0" algn="ctr">
              <a:spcBef>
                <a:spcPts val="600"/>
              </a:spcBef>
              <a:buNone/>
            </a:pPr>
            <a:r>
              <a:rPr lang="en-US" sz="1600" b="0" i="1" dirty="0"/>
              <a:t>Lawrence Livermore National Laboratory</a:t>
            </a:r>
          </a:p>
        </p:txBody>
      </p:sp>
      <p:sp>
        <p:nvSpPr>
          <p:cNvPr id="4" name="Rectangle 3"/>
          <p:cNvSpPr/>
          <p:nvPr/>
        </p:nvSpPr>
        <p:spPr>
          <a:xfrm>
            <a:off x="9730" y="4372005"/>
            <a:ext cx="53696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200" i="1" dirty="0">
                <a:latin typeface="Calibri" panose="020F0502020204030204" pitchFamily="34" charset="0"/>
                <a:ea typeface="Times New Roman" panose="02020603050405020304" pitchFamily="18" charset="0"/>
              </a:rPr>
              <a:t>This work was performed under the auspices of the U.S. Department of Energy by Lawrence Livermore National Laboratory under Contract DE-AC52-07NA27344.</a:t>
            </a:r>
            <a:endParaRPr lang="en-US" sz="1200" i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37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0"/>
    </mc:Choice>
    <mc:Fallback xmlns="">
      <p:transition spd="slow" advTm="584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508" y="165102"/>
            <a:ext cx="8851240" cy="75438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100" dirty="0"/>
              <a:t>Velocity and FNAD data for a series of HDC implosions with 5/10µm fill tubes can test the hypothesis that fill-tube jets are causing these effects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628901" y="870032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143001" y="-138499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1143001" y="3502210"/>
            <a:ext cx="2057400" cy="1028700"/>
            <a:chOff x="-1828800" y="5205115"/>
            <a:chExt cx="4572000" cy="22860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>
            <a:xfrm>
              <a:off x="-1828800" y="5205115"/>
              <a:ext cx="4572000" cy="2286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86356" y="5333837"/>
              <a:ext cx="1268867" cy="461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50" dirty="0"/>
                <a:t>N161030</a:t>
              </a:r>
            </a:p>
          </p:txBody>
        </p:sp>
      </p:grp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1167251" y="1148186"/>
            <a:ext cx="2057400" cy="1028700"/>
            <a:chOff x="-1828800" y="795130"/>
            <a:chExt cx="4572000" cy="22860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>
            <a:xfrm>
              <a:off x="-1828800" y="795130"/>
              <a:ext cx="4572000" cy="2286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86356" y="934334"/>
              <a:ext cx="1268867" cy="461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50" dirty="0"/>
                <a:t>N170226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919350" y="3045178"/>
            <a:ext cx="2057399" cy="1028700"/>
            <a:chOff x="6368465" y="4338533"/>
            <a:chExt cx="2743199" cy="13716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>
            <a:xfrm>
              <a:off x="6368465" y="4338533"/>
              <a:ext cx="2743199" cy="13716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973304" y="4423720"/>
              <a:ext cx="7613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50" dirty="0"/>
                <a:t>N170524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919350" y="1016156"/>
            <a:ext cx="2057399" cy="1028700"/>
            <a:chOff x="6368465" y="1354875"/>
            <a:chExt cx="2743199" cy="13716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>
            <a:xfrm>
              <a:off x="6368465" y="1354875"/>
              <a:ext cx="2743199" cy="13716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973304" y="1428394"/>
              <a:ext cx="7613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50" dirty="0"/>
                <a:t>N170601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919350" y="1996751"/>
            <a:ext cx="2057399" cy="1028700"/>
            <a:chOff x="6368465" y="2733896"/>
            <a:chExt cx="2743199" cy="137160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>
            <a:xfrm>
              <a:off x="6368465" y="2733896"/>
              <a:ext cx="2743199" cy="137160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973304" y="2814207"/>
              <a:ext cx="7613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50"/>
                <a:t>N170821</a:t>
              </a:r>
              <a:endParaRPr lang="en-US" sz="750" dirty="0"/>
            </a:p>
          </p:txBody>
        </p:sp>
      </p:grp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143001" y="2225200"/>
            <a:ext cx="2057400" cy="1028700"/>
            <a:chOff x="-1828800" y="3081130"/>
            <a:chExt cx="4572000" cy="2286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>
            <a:xfrm>
              <a:off x="-1828800" y="3081130"/>
              <a:ext cx="4572000" cy="22860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86358" y="3201726"/>
              <a:ext cx="1268867" cy="461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50"/>
                <a:t>N161023</a:t>
              </a:r>
            </a:p>
          </p:txBody>
        </p:sp>
      </p:grpSp>
      <p:pic>
        <p:nvPicPr>
          <p:cNvPr id="29699" name="Picture 3" descr="cid:image001.png@01D3905B.CCA07D90"/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710" y="1314191"/>
            <a:ext cx="2602581" cy="264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1B08976-F982-AE46-909E-57A26C6977CE}"/>
              </a:ext>
            </a:extLst>
          </p:cNvPr>
          <p:cNvSpPr txBox="1"/>
          <p:nvPr/>
        </p:nvSpPr>
        <p:spPr>
          <a:xfrm>
            <a:off x="0" y="1"/>
            <a:ext cx="1204176" cy="2192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25" dirty="0"/>
              <a:t>What about fill tubes?</a:t>
            </a:r>
          </a:p>
        </p:txBody>
      </p:sp>
    </p:spTree>
    <p:extLst>
      <p:ext uri="{BB962C8B-B14F-4D97-AF65-F5344CB8AC3E}">
        <p14:creationId xmlns:p14="http://schemas.microsoft.com/office/powerpoint/2010/main" val="24462649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665" y="165102"/>
            <a:ext cx="8600670" cy="75438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100" dirty="0"/>
              <a:t>Comparing HDC implosions with 5µm vs 10µm fill tubes: </a:t>
            </a:r>
            <a:br>
              <a:rPr lang="en-US" sz="2100" dirty="0"/>
            </a:br>
            <a:r>
              <a:rPr lang="en-US" sz="2100" dirty="0"/>
              <a:t>hotspot velocity is ~60 km/sec for both cases, in the direction </a:t>
            </a:r>
            <a:r>
              <a:rPr lang="en-US" sz="2100" dirty="0" err="1"/>
              <a:t>ɸ</a:t>
            </a:r>
            <a:r>
              <a:rPr lang="en-US" sz="2100" dirty="0"/>
              <a:t> = 90˚± 40˚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438776" y="870032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143001" y="-138499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pic>
        <p:nvPicPr>
          <p:cNvPr id="29699" name="Picture 3" descr="cid:image001.png@01D3905B.CCA07D90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38" y="1123947"/>
            <a:ext cx="2941763" cy="29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9699EAE-6810-A947-BF2D-E4E5EAB33BF6}"/>
              </a:ext>
            </a:extLst>
          </p:cNvPr>
          <p:cNvSpPr txBox="1"/>
          <p:nvPr/>
        </p:nvSpPr>
        <p:spPr>
          <a:xfrm>
            <a:off x="0" y="1"/>
            <a:ext cx="1204176" cy="2192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25" dirty="0"/>
              <a:t>What about fill tubes?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7A6886F-E0DC-D04F-82E3-3720E4F0C4F5}"/>
              </a:ext>
            </a:extLst>
          </p:cNvPr>
          <p:cNvGrpSpPr>
            <a:grpSpLocks noChangeAspect="1"/>
          </p:cNvGrpSpPr>
          <p:nvPr/>
        </p:nvGrpSpPr>
        <p:grpSpPr>
          <a:xfrm>
            <a:off x="3235959" y="1249972"/>
            <a:ext cx="5806922" cy="2743200"/>
            <a:chOff x="5121381" y="2010969"/>
            <a:chExt cx="6774743" cy="320040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3D13530-81D6-6749-A9F0-8D67EC96CC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49" r="11049"/>
            <a:stretch/>
          </p:blipFill>
          <p:spPr>
            <a:xfrm>
              <a:off x="8571936" y="2010969"/>
              <a:ext cx="3324188" cy="32004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F7DA748-D784-D04F-A5B2-BB83650E32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r="11111"/>
            <a:stretch/>
          </p:blipFill>
          <p:spPr>
            <a:xfrm>
              <a:off x="5121381" y="2010969"/>
              <a:ext cx="3318932" cy="320040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F5D9D04-1489-224A-AF49-D36FF158843A}"/>
                </a:ext>
              </a:extLst>
            </p:cNvPr>
            <p:cNvSpPr txBox="1"/>
            <p:nvPr/>
          </p:nvSpPr>
          <p:spPr>
            <a:xfrm>
              <a:off x="9986117" y="3464412"/>
              <a:ext cx="51841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/>
                <a:t>161023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03B1462-2130-6D4E-BE45-A4E7566A0333}"/>
                </a:ext>
              </a:extLst>
            </p:cNvPr>
            <p:cNvSpPr txBox="1"/>
            <p:nvPr/>
          </p:nvSpPr>
          <p:spPr>
            <a:xfrm>
              <a:off x="9302851" y="2536225"/>
              <a:ext cx="51841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/>
                <a:t>170226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4A9F588-0FD6-7A48-A77E-A1413C5AE436}"/>
                </a:ext>
              </a:extLst>
            </p:cNvPr>
            <p:cNvSpPr/>
            <p:nvPr/>
          </p:nvSpPr>
          <p:spPr>
            <a:xfrm>
              <a:off x="9179601" y="3432284"/>
              <a:ext cx="518411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" dirty="0"/>
                <a:t>170524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779FC91-00D3-5A44-8073-CE77D2B3464A}"/>
                </a:ext>
              </a:extLst>
            </p:cNvPr>
            <p:cNvSpPr/>
            <p:nvPr/>
          </p:nvSpPr>
          <p:spPr>
            <a:xfrm>
              <a:off x="9661472" y="2879280"/>
              <a:ext cx="518411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" dirty="0"/>
                <a:t>170601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B0754B6-C36A-7348-A1C7-32AC53C615BD}"/>
                </a:ext>
              </a:extLst>
            </p:cNvPr>
            <p:cNvSpPr/>
            <p:nvPr/>
          </p:nvSpPr>
          <p:spPr>
            <a:xfrm>
              <a:off x="9806732" y="3156165"/>
              <a:ext cx="518411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" dirty="0"/>
                <a:t>170821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E2D3D1C-46EC-4F4F-B80B-522F5BBF6335}"/>
                </a:ext>
              </a:extLst>
            </p:cNvPr>
            <p:cNvSpPr/>
            <p:nvPr/>
          </p:nvSpPr>
          <p:spPr>
            <a:xfrm>
              <a:off x="10009141" y="3828147"/>
              <a:ext cx="518411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" dirty="0"/>
                <a:t>161030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4CB49ECB-7861-A540-9AA2-664F2F6EA713}"/>
              </a:ext>
            </a:extLst>
          </p:cNvPr>
          <p:cNvSpPr txBox="1"/>
          <p:nvPr/>
        </p:nvSpPr>
        <p:spPr>
          <a:xfrm rot="16200000">
            <a:off x="4872937" y="3071945"/>
            <a:ext cx="473206" cy="403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75" dirty="0"/>
              <a:t>161023</a:t>
            </a:r>
          </a:p>
          <a:p>
            <a:r>
              <a:rPr lang="en-US" sz="675" dirty="0"/>
              <a:t>161030</a:t>
            </a:r>
          </a:p>
          <a:p>
            <a:r>
              <a:rPr lang="en-US" sz="675" dirty="0"/>
              <a:t>170821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DDE39C5-02BF-194F-9CBC-DE8746C086AF}"/>
              </a:ext>
            </a:extLst>
          </p:cNvPr>
          <p:cNvSpPr txBox="1"/>
          <p:nvPr/>
        </p:nvSpPr>
        <p:spPr>
          <a:xfrm rot="16200000">
            <a:off x="4123757" y="3077180"/>
            <a:ext cx="473206" cy="403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75" dirty="0"/>
              <a:t>170226</a:t>
            </a:r>
          </a:p>
          <a:p>
            <a:r>
              <a:rPr lang="en-US" sz="675" dirty="0"/>
              <a:t>170524</a:t>
            </a:r>
          </a:p>
          <a:p>
            <a:r>
              <a:rPr lang="en-US" sz="675" dirty="0"/>
              <a:t>170601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DDAB642-7E85-794E-8CE7-161581FB55BB}"/>
              </a:ext>
            </a:extLst>
          </p:cNvPr>
          <p:cNvSpPr txBox="1"/>
          <p:nvPr/>
        </p:nvSpPr>
        <p:spPr>
          <a:xfrm>
            <a:off x="6583020" y="1492714"/>
            <a:ext cx="12805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5 µm       </a:t>
            </a:r>
          </a:p>
          <a:p>
            <a:endParaRPr lang="en-US" sz="1200" dirty="0">
              <a:solidFill>
                <a:srgbClr val="FF0000"/>
              </a:solidFill>
            </a:endParaRPr>
          </a:p>
          <a:p>
            <a:endParaRPr lang="en-US" sz="1200" dirty="0">
              <a:solidFill>
                <a:srgbClr val="FF0000"/>
              </a:solidFill>
            </a:endParaRPr>
          </a:p>
          <a:p>
            <a:endParaRPr lang="en-US" sz="1200" dirty="0">
              <a:solidFill>
                <a:srgbClr val="FF0000"/>
              </a:solidFill>
            </a:endParaRPr>
          </a:p>
          <a:p>
            <a:endParaRPr lang="en-US" sz="1200" dirty="0">
              <a:solidFill>
                <a:srgbClr val="FF0000"/>
              </a:solidFill>
            </a:endParaRPr>
          </a:p>
          <a:p>
            <a:endParaRPr lang="en-US" sz="1200" dirty="0">
              <a:solidFill>
                <a:srgbClr val="FF0000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10 µm</a:t>
            </a:r>
          </a:p>
        </p:txBody>
      </p:sp>
    </p:spTree>
    <p:extLst>
      <p:ext uri="{BB962C8B-B14F-4D97-AF65-F5344CB8AC3E}">
        <p14:creationId xmlns:p14="http://schemas.microsoft.com/office/powerpoint/2010/main" val="34628034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680" y="165102"/>
            <a:ext cx="7724559" cy="754380"/>
          </a:xfrm>
        </p:spPr>
        <p:txBody>
          <a:bodyPr/>
          <a:lstStyle/>
          <a:p>
            <a:pPr algn="ctr"/>
            <a:r>
              <a:rPr lang="en-US" dirty="0"/>
              <a:t>FNAD data tells a similar story: mode-1 asymmetry ~ 3—5%, with systematic variation in the direction of asymmetry 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143001" y="-138499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3EFEBC-0560-D04D-AE20-C13567109874}"/>
              </a:ext>
            </a:extLst>
          </p:cNvPr>
          <p:cNvSpPr txBox="1"/>
          <p:nvPr/>
        </p:nvSpPr>
        <p:spPr>
          <a:xfrm>
            <a:off x="0" y="1"/>
            <a:ext cx="1204176" cy="2192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25" dirty="0"/>
              <a:t>What about fill tubes?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9E092A8-E0CD-5442-B8E3-722E4BD9F7DB}"/>
              </a:ext>
            </a:extLst>
          </p:cNvPr>
          <p:cNvGrpSpPr>
            <a:grpSpLocks noChangeAspect="1"/>
          </p:cNvGrpSpPr>
          <p:nvPr/>
        </p:nvGrpSpPr>
        <p:grpSpPr>
          <a:xfrm>
            <a:off x="3361879" y="1249972"/>
            <a:ext cx="5668739" cy="2743200"/>
            <a:chOff x="5226920" y="2010969"/>
            <a:chExt cx="6613528" cy="32004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3164223-1B35-1245-8B3D-2E5797218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3" r="14603"/>
            <a:stretch/>
          </p:blipFill>
          <p:spPr>
            <a:xfrm>
              <a:off x="5226920" y="2010969"/>
              <a:ext cx="3020930" cy="32004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6D5110C-05C0-FC44-A53F-80ACE05F8E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30" r="11430"/>
            <a:stretch/>
          </p:blipFill>
          <p:spPr>
            <a:xfrm>
              <a:off x="8548718" y="2010969"/>
              <a:ext cx="3291730" cy="3200400"/>
            </a:xfrm>
            <a:prstGeom prst="rect">
              <a:avLst/>
            </a:prstGeom>
          </p:spPr>
        </p:pic>
        <p:grpSp>
          <p:nvGrpSpPr>
            <p:cNvPr id="41" name="Group 40"/>
            <p:cNvGrpSpPr/>
            <p:nvPr/>
          </p:nvGrpSpPr>
          <p:grpSpPr>
            <a:xfrm>
              <a:off x="9158223" y="2563796"/>
              <a:ext cx="2481921" cy="1560359"/>
              <a:chOff x="1454377" y="4759128"/>
              <a:chExt cx="1927600" cy="1211864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2037095" y="5602002"/>
                <a:ext cx="402627" cy="167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/>
                  <a:t>161023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2979350" y="4911487"/>
                <a:ext cx="402627" cy="167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/>
                  <a:t>170226</a:t>
                </a: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1454377" y="5003820"/>
                <a:ext cx="402627" cy="1673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" dirty="0"/>
                  <a:t>170524</a:t>
                </a: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1847680" y="4759128"/>
                <a:ext cx="402627" cy="1673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" dirty="0"/>
                  <a:t>170601</a:t>
                </a: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2232185" y="5172653"/>
                <a:ext cx="402627" cy="1673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" dirty="0"/>
                  <a:t>170821</a:t>
                </a: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2037096" y="5803666"/>
                <a:ext cx="402627" cy="1673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" dirty="0"/>
                  <a:t>161030</a:t>
                </a: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6D9ECD8-7411-0740-8263-719A57A92318}"/>
                </a:ext>
              </a:extLst>
            </p:cNvPr>
            <p:cNvSpPr txBox="1"/>
            <p:nvPr/>
          </p:nvSpPr>
          <p:spPr>
            <a:xfrm rot="16200000">
              <a:off x="6989821" y="4136602"/>
              <a:ext cx="552074" cy="4712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dirty="0"/>
                <a:t>161023</a:t>
              </a:r>
            </a:p>
            <a:p>
              <a:r>
                <a:rPr lang="en-US" sz="675" dirty="0"/>
                <a:t>161030</a:t>
              </a:r>
            </a:p>
            <a:p>
              <a:r>
                <a:rPr lang="en-US" sz="675" dirty="0"/>
                <a:t>170821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B82454B-1318-C644-8F7B-F784F7ADCA4F}"/>
                </a:ext>
              </a:extLst>
            </p:cNvPr>
            <p:cNvSpPr txBox="1"/>
            <p:nvPr/>
          </p:nvSpPr>
          <p:spPr>
            <a:xfrm rot="16200000">
              <a:off x="6115776" y="4142712"/>
              <a:ext cx="552074" cy="4712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dirty="0"/>
                <a:t>170226</a:t>
              </a:r>
            </a:p>
            <a:p>
              <a:r>
                <a:rPr lang="en-US" sz="675" dirty="0"/>
                <a:t>170524</a:t>
              </a:r>
            </a:p>
            <a:p>
              <a:r>
                <a:rPr lang="en-US" sz="675" dirty="0"/>
                <a:t>170601</a:t>
              </a:r>
            </a:p>
          </p:txBody>
        </p:sp>
      </p:grpSp>
      <p:pic>
        <p:nvPicPr>
          <p:cNvPr id="53" name="Picture 3" descr="cid:image001.png@01D3905B.CCA07D90">
            <a:extLst>
              <a:ext uri="{FF2B5EF4-FFF2-40B4-BE49-F238E27FC236}">
                <a16:creationId xmlns:a16="http://schemas.microsoft.com/office/drawing/2014/main" id="{B9CEB043-0C5C-8341-8095-402338230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38" y="1123947"/>
            <a:ext cx="2941763" cy="29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FBE7E13F-A03F-CE4F-917A-3E33C42D082D}"/>
              </a:ext>
            </a:extLst>
          </p:cNvPr>
          <p:cNvSpPr txBox="1"/>
          <p:nvPr/>
        </p:nvSpPr>
        <p:spPr>
          <a:xfrm>
            <a:off x="6583020" y="1492714"/>
            <a:ext cx="12805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5 µm       </a:t>
            </a:r>
          </a:p>
          <a:p>
            <a:endParaRPr lang="en-US" sz="1200" dirty="0">
              <a:solidFill>
                <a:srgbClr val="FF0000"/>
              </a:solidFill>
            </a:endParaRPr>
          </a:p>
          <a:p>
            <a:endParaRPr lang="en-US" sz="1200" dirty="0">
              <a:solidFill>
                <a:srgbClr val="FF0000"/>
              </a:solidFill>
            </a:endParaRPr>
          </a:p>
          <a:p>
            <a:endParaRPr lang="en-US" sz="1200" dirty="0">
              <a:solidFill>
                <a:srgbClr val="FF0000"/>
              </a:solidFill>
            </a:endParaRPr>
          </a:p>
          <a:p>
            <a:endParaRPr lang="en-US" sz="1200" dirty="0">
              <a:solidFill>
                <a:srgbClr val="FF0000"/>
              </a:solidFill>
            </a:endParaRPr>
          </a:p>
          <a:p>
            <a:endParaRPr lang="en-US" sz="1200" dirty="0">
              <a:solidFill>
                <a:srgbClr val="FF0000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10 µm</a:t>
            </a:r>
          </a:p>
        </p:txBody>
      </p:sp>
    </p:spTree>
    <p:extLst>
      <p:ext uri="{BB962C8B-B14F-4D97-AF65-F5344CB8AC3E}">
        <p14:creationId xmlns:p14="http://schemas.microsoft.com/office/powerpoint/2010/main" val="20244177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074" y="165102"/>
            <a:ext cx="8121836" cy="754380"/>
          </a:xfrm>
        </p:spPr>
        <p:txBody>
          <a:bodyPr>
            <a:normAutofit fontScale="90000"/>
          </a:bodyPr>
          <a:lstStyle/>
          <a:p>
            <a:r>
              <a:rPr lang="en-US" sz="1800" dirty="0"/>
              <a:t>The systematic difference in asymmetry direction suggests a hypothesis:</a:t>
            </a:r>
            <a:br>
              <a:rPr lang="en-US" sz="1800" dirty="0"/>
            </a:br>
            <a:r>
              <a:rPr lang="en-US" sz="1800" dirty="0"/>
              <a:t>1. All hotspots have average velocity V</a:t>
            </a:r>
            <a:r>
              <a:rPr lang="en-US" sz="1800" baseline="-25000" dirty="0"/>
              <a:t>HS</a:t>
            </a:r>
            <a:br>
              <a:rPr lang="en-US" sz="1800" dirty="0"/>
            </a:br>
            <a:r>
              <a:rPr lang="en-US" sz="1800" dirty="0"/>
              <a:t>2. 10 µm fill-tube injects a flow with velocity </a:t>
            </a:r>
            <a:r>
              <a:rPr lang="en-US" sz="1800" dirty="0" err="1"/>
              <a:t>V</a:t>
            </a:r>
            <a:r>
              <a:rPr lang="en-US" sz="1800" baseline="-25000" dirty="0" err="1"/>
              <a:t>jet</a:t>
            </a:r>
            <a:endParaRPr lang="en-US" sz="1800" baseline="-25000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628901" y="870032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143001" y="-138499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00604B-F495-AF44-BE20-F76286346506}"/>
              </a:ext>
            </a:extLst>
          </p:cNvPr>
          <p:cNvSpPr txBox="1"/>
          <p:nvPr/>
        </p:nvSpPr>
        <p:spPr>
          <a:xfrm>
            <a:off x="0" y="1"/>
            <a:ext cx="1204176" cy="2192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25" dirty="0"/>
              <a:t>What about fill tubes?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842C096-B3F1-A446-AB5C-4672BFF70048}"/>
              </a:ext>
            </a:extLst>
          </p:cNvPr>
          <p:cNvGrpSpPr/>
          <p:nvPr/>
        </p:nvGrpSpPr>
        <p:grpSpPr>
          <a:xfrm>
            <a:off x="689030" y="3055144"/>
            <a:ext cx="2408465" cy="1272401"/>
            <a:chOff x="5223596" y="3274051"/>
            <a:chExt cx="3211287" cy="169653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20AD5DD-A41D-4048-B163-A51929223DCC}"/>
                </a:ext>
              </a:extLst>
            </p:cNvPr>
            <p:cNvSpPr/>
            <p:nvPr/>
          </p:nvSpPr>
          <p:spPr bwMode="auto">
            <a:xfrm>
              <a:off x="5302135" y="3444918"/>
              <a:ext cx="1525667" cy="1525667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C2785A6-51D2-DF42-AD6B-98996D8D9CC3}"/>
                </a:ext>
              </a:extLst>
            </p:cNvPr>
            <p:cNvSpPr txBox="1"/>
            <p:nvPr/>
          </p:nvSpPr>
          <p:spPr>
            <a:xfrm>
              <a:off x="5223596" y="3274051"/>
              <a:ext cx="61384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</a:rPr>
                <a:t>V</a:t>
              </a:r>
              <a:r>
                <a:rPr lang="en-US" sz="1350" baseline="-25000" dirty="0">
                  <a:solidFill>
                    <a:srgbClr val="FF0000"/>
                  </a:solidFill>
                </a:rPr>
                <a:t>HS</a:t>
              </a:r>
              <a:endParaRPr lang="en-US" sz="1350" dirty="0">
                <a:solidFill>
                  <a:srgbClr val="FF0000"/>
                </a:solidFill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30F2E99-2BFD-E848-8AA2-15A95C78F6A0}"/>
                </a:ext>
              </a:extLst>
            </p:cNvPr>
            <p:cNvSpPr/>
            <p:nvPr/>
          </p:nvSpPr>
          <p:spPr bwMode="auto">
            <a:xfrm>
              <a:off x="5275385" y="4033331"/>
              <a:ext cx="1148861" cy="414215"/>
            </a:xfrm>
            <a:custGeom>
              <a:avLst/>
              <a:gdLst>
                <a:gd name="connsiteX0" fmla="*/ 39077 w 1148861"/>
                <a:gd name="connsiteY0" fmla="*/ 31261 h 414215"/>
                <a:gd name="connsiteX1" fmla="*/ 109415 w 1148861"/>
                <a:gd name="connsiteY1" fmla="*/ 15631 h 414215"/>
                <a:gd name="connsiteX2" fmla="*/ 171938 w 1148861"/>
                <a:gd name="connsiteY2" fmla="*/ 0 h 414215"/>
                <a:gd name="connsiteX3" fmla="*/ 203200 w 1148861"/>
                <a:gd name="connsiteY3" fmla="*/ 7815 h 414215"/>
                <a:gd name="connsiteX4" fmla="*/ 273538 w 1148861"/>
                <a:gd name="connsiteY4" fmla="*/ 70338 h 414215"/>
                <a:gd name="connsiteX5" fmla="*/ 320430 w 1148861"/>
                <a:gd name="connsiteY5" fmla="*/ 93785 h 414215"/>
                <a:gd name="connsiteX6" fmla="*/ 343877 w 1148861"/>
                <a:gd name="connsiteY6" fmla="*/ 85969 h 414215"/>
                <a:gd name="connsiteX7" fmla="*/ 367323 w 1148861"/>
                <a:gd name="connsiteY7" fmla="*/ 70338 h 414215"/>
                <a:gd name="connsiteX8" fmla="*/ 414215 w 1148861"/>
                <a:gd name="connsiteY8" fmla="*/ 54708 h 414215"/>
                <a:gd name="connsiteX9" fmla="*/ 453292 w 1148861"/>
                <a:gd name="connsiteY9" fmla="*/ 62523 h 414215"/>
                <a:gd name="connsiteX10" fmla="*/ 468923 w 1148861"/>
                <a:gd name="connsiteY10" fmla="*/ 85969 h 414215"/>
                <a:gd name="connsiteX11" fmla="*/ 515815 w 1148861"/>
                <a:gd name="connsiteY11" fmla="*/ 109415 h 414215"/>
                <a:gd name="connsiteX12" fmla="*/ 570523 w 1148861"/>
                <a:gd name="connsiteY12" fmla="*/ 93785 h 414215"/>
                <a:gd name="connsiteX13" fmla="*/ 593969 w 1148861"/>
                <a:gd name="connsiteY13" fmla="*/ 78154 h 414215"/>
                <a:gd name="connsiteX14" fmla="*/ 648677 w 1148861"/>
                <a:gd name="connsiteY14" fmla="*/ 46892 h 414215"/>
                <a:gd name="connsiteX15" fmla="*/ 687753 w 1148861"/>
                <a:gd name="connsiteY15" fmla="*/ 54708 h 414215"/>
                <a:gd name="connsiteX16" fmla="*/ 703384 w 1148861"/>
                <a:gd name="connsiteY16" fmla="*/ 78154 h 414215"/>
                <a:gd name="connsiteX17" fmla="*/ 750277 w 1148861"/>
                <a:gd name="connsiteY17" fmla="*/ 109415 h 414215"/>
                <a:gd name="connsiteX18" fmla="*/ 773723 w 1148861"/>
                <a:gd name="connsiteY18" fmla="*/ 125046 h 414215"/>
                <a:gd name="connsiteX19" fmla="*/ 820615 w 1148861"/>
                <a:gd name="connsiteY19" fmla="*/ 140677 h 414215"/>
                <a:gd name="connsiteX20" fmla="*/ 914400 w 1148861"/>
                <a:gd name="connsiteY20" fmla="*/ 125046 h 414215"/>
                <a:gd name="connsiteX21" fmla="*/ 945661 w 1148861"/>
                <a:gd name="connsiteY21" fmla="*/ 101600 h 414215"/>
                <a:gd name="connsiteX22" fmla="*/ 969107 w 1148861"/>
                <a:gd name="connsiteY22" fmla="*/ 85969 h 414215"/>
                <a:gd name="connsiteX23" fmla="*/ 1031630 w 1148861"/>
                <a:gd name="connsiteY23" fmla="*/ 109415 h 414215"/>
                <a:gd name="connsiteX24" fmla="*/ 1062892 w 1148861"/>
                <a:gd name="connsiteY24" fmla="*/ 156308 h 414215"/>
                <a:gd name="connsiteX25" fmla="*/ 1117600 w 1148861"/>
                <a:gd name="connsiteY25" fmla="*/ 171938 h 414215"/>
                <a:gd name="connsiteX26" fmla="*/ 1133230 w 1148861"/>
                <a:gd name="connsiteY26" fmla="*/ 195385 h 414215"/>
                <a:gd name="connsiteX27" fmla="*/ 1148861 w 1148861"/>
                <a:gd name="connsiteY27" fmla="*/ 273538 h 414215"/>
                <a:gd name="connsiteX28" fmla="*/ 1141046 w 1148861"/>
                <a:gd name="connsiteY28" fmla="*/ 296985 h 414215"/>
                <a:gd name="connsiteX29" fmla="*/ 1094153 w 1148861"/>
                <a:gd name="connsiteY29" fmla="*/ 343877 h 414215"/>
                <a:gd name="connsiteX30" fmla="*/ 1070707 w 1148861"/>
                <a:gd name="connsiteY30" fmla="*/ 336061 h 414215"/>
                <a:gd name="connsiteX31" fmla="*/ 1031630 w 1148861"/>
                <a:gd name="connsiteY31" fmla="*/ 328246 h 414215"/>
                <a:gd name="connsiteX32" fmla="*/ 1000369 w 1148861"/>
                <a:gd name="connsiteY32" fmla="*/ 375138 h 414215"/>
                <a:gd name="connsiteX33" fmla="*/ 930030 w 1148861"/>
                <a:gd name="connsiteY33" fmla="*/ 414215 h 414215"/>
                <a:gd name="connsiteX34" fmla="*/ 836246 w 1148861"/>
                <a:gd name="connsiteY34" fmla="*/ 390769 h 414215"/>
                <a:gd name="connsiteX35" fmla="*/ 812800 w 1148861"/>
                <a:gd name="connsiteY35" fmla="*/ 382954 h 414215"/>
                <a:gd name="connsiteX36" fmla="*/ 789353 w 1148861"/>
                <a:gd name="connsiteY36" fmla="*/ 375138 h 414215"/>
                <a:gd name="connsiteX37" fmla="*/ 719015 w 1148861"/>
                <a:gd name="connsiteY37" fmla="*/ 382954 h 414215"/>
                <a:gd name="connsiteX38" fmla="*/ 695569 w 1148861"/>
                <a:gd name="connsiteY38" fmla="*/ 398585 h 414215"/>
                <a:gd name="connsiteX39" fmla="*/ 672123 w 1148861"/>
                <a:gd name="connsiteY39" fmla="*/ 406400 h 414215"/>
                <a:gd name="connsiteX40" fmla="*/ 609600 w 1148861"/>
                <a:gd name="connsiteY40" fmla="*/ 390769 h 414215"/>
                <a:gd name="connsiteX41" fmla="*/ 570523 w 1148861"/>
                <a:gd name="connsiteY41" fmla="*/ 382954 h 414215"/>
                <a:gd name="connsiteX42" fmla="*/ 523630 w 1148861"/>
                <a:gd name="connsiteY42" fmla="*/ 367323 h 414215"/>
                <a:gd name="connsiteX43" fmla="*/ 492369 w 1148861"/>
                <a:gd name="connsiteY43" fmla="*/ 359508 h 414215"/>
                <a:gd name="connsiteX44" fmla="*/ 414215 w 1148861"/>
                <a:gd name="connsiteY44" fmla="*/ 336061 h 414215"/>
                <a:gd name="connsiteX45" fmla="*/ 367323 w 1148861"/>
                <a:gd name="connsiteY45" fmla="*/ 343877 h 414215"/>
                <a:gd name="connsiteX46" fmla="*/ 343877 w 1148861"/>
                <a:gd name="connsiteY46" fmla="*/ 351692 h 414215"/>
                <a:gd name="connsiteX47" fmla="*/ 296984 w 1148861"/>
                <a:gd name="connsiteY47" fmla="*/ 343877 h 414215"/>
                <a:gd name="connsiteX48" fmla="*/ 273538 w 1148861"/>
                <a:gd name="connsiteY48" fmla="*/ 336061 h 414215"/>
                <a:gd name="connsiteX49" fmla="*/ 226646 w 1148861"/>
                <a:gd name="connsiteY49" fmla="*/ 304800 h 414215"/>
                <a:gd name="connsiteX50" fmla="*/ 179753 w 1148861"/>
                <a:gd name="connsiteY50" fmla="*/ 289169 h 414215"/>
                <a:gd name="connsiteX51" fmla="*/ 156307 w 1148861"/>
                <a:gd name="connsiteY51" fmla="*/ 281354 h 414215"/>
                <a:gd name="connsiteX52" fmla="*/ 70338 w 1148861"/>
                <a:gd name="connsiteY52" fmla="*/ 281354 h 414215"/>
                <a:gd name="connsiteX53" fmla="*/ 46892 w 1148861"/>
                <a:gd name="connsiteY53" fmla="*/ 265723 h 414215"/>
                <a:gd name="connsiteX54" fmla="*/ 15630 w 1148861"/>
                <a:gd name="connsiteY54" fmla="*/ 195385 h 414215"/>
                <a:gd name="connsiteX55" fmla="*/ 0 w 1148861"/>
                <a:gd name="connsiteY55" fmla="*/ 140677 h 414215"/>
                <a:gd name="connsiteX56" fmla="*/ 7815 w 1148861"/>
                <a:gd name="connsiteY56" fmla="*/ 70338 h 414215"/>
                <a:gd name="connsiteX57" fmla="*/ 15630 w 1148861"/>
                <a:gd name="connsiteY57" fmla="*/ 46892 h 414215"/>
                <a:gd name="connsiteX58" fmla="*/ 39077 w 1148861"/>
                <a:gd name="connsiteY58" fmla="*/ 23446 h 414215"/>
                <a:gd name="connsiteX59" fmla="*/ 39077 w 1148861"/>
                <a:gd name="connsiteY59" fmla="*/ 31261 h 41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148861" h="414215">
                  <a:moveTo>
                    <a:pt x="39077" y="31261"/>
                  </a:moveTo>
                  <a:cubicBezTo>
                    <a:pt x="136378" y="15045"/>
                    <a:pt x="48954" y="32120"/>
                    <a:pt x="109415" y="15631"/>
                  </a:cubicBezTo>
                  <a:cubicBezTo>
                    <a:pt x="130140" y="9979"/>
                    <a:pt x="171938" y="0"/>
                    <a:pt x="171938" y="0"/>
                  </a:cubicBezTo>
                  <a:cubicBezTo>
                    <a:pt x="182359" y="2605"/>
                    <a:pt x="193327" y="3584"/>
                    <a:pt x="203200" y="7815"/>
                  </a:cubicBezTo>
                  <a:cubicBezTo>
                    <a:pt x="235043" y="21462"/>
                    <a:pt x="243528" y="50331"/>
                    <a:pt x="273538" y="70338"/>
                  </a:cubicBezTo>
                  <a:cubicBezTo>
                    <a:pt x="303839" y="90539"/>
                    <a:pt x="288073" y="82998"/>
                    <a:pt x="320430" y="93785"/>
                  </a:cubicBezTo>
                  <a:cubicBezTo>
                    <a:pt x="328246" y="91180"/>
                    <a:pt x="336508" y="89653"/>
                    <a:pt x="343877" y="85969"/>
                  </a:cubicBezTo>
                  <a:cubicBezTo>
                    <a:pt x="352278" y="81768"/>
                    <a:pt x="358740" y="74153"/>
                    <a:pt x="367323" y="70338"/>
                  </a:cubicBezTo>
                  <a:cubicBezTo>
                    <a:pt x="382379" y="63646"/>
                    <a:pt x="414215" y="54708"/>
                    <a:pt x="414215" y="54708"/>
                  </a:cubicBezTo>
                  <a:cubicBezTo>
                    <a:pt x="427241" y="57313"/>
                    <a:pt x="441759" y="55933"/>
                    <a:pt x="453292" y="62523"/>
                  </a:cubicBezTo>
                  <a:cubicBezTo>
                    <a:pt x="461447" y="67183"/>
                    <a:pt x="462281" y="79327"/>
                    <a:pt x="468923" y="85969"/>
                  </a:cubicBezTo>
                  <a:cubicBezTo>
                    <a:pt x="484074" y="101120"/>
                    <a:pt x="496745" y="103058"/>
                    <a:pt x="515815" y="109415"/>
                  </a:cubicBezTo>
                  <a:cubicBezTo>
                    <a:pt x="525830" y="106911"/>
                    <a:pt x="559311" y="99391"/>
                    <a:pt x="570523" y="93785"/>
                  </a:cubicBezTo>
                  <a:cubicBezTo>
                    <a:pt x="578924" y="89584"/>
                    <a:pt x="585814" y="82814"/>
                    <a:pt x="593969" y="78154"/>
                  </a:cubicBezTo>
                  <a:cubicBezTo>
                    <a:pt x="663388" y="38485"/>
                    <a:pt x="591545" y="84979"/>
                    <a:pt x="648677" y="46892"/>
                  </a:cubicBezTo>
                  <a:cubicBezTo>
                    <a:pt x="661702" y="49497"/>
                    <a:pt x="676220" y="48117"/>
                    <a:pt x="687753" y="54708"/>
                  </a:cubicBezTo>
                  <a:cubicBezTo>
                    <a:pt x="695908" y="59368"/>
                    <a:pt x="696315" y="71969"/>
                    <a:pt x="703384" y="78154"/>
                  </a:cubicBezTo>
                  <a:cubicBezTo>
                    <a:pt x="717522" y="90524"/>
                    <a:pt x="734646" y="98995"/>
                    <a:pt x="750277" y="109415"/>
                  </a:cubicBezTo>
                  <a:cubicBezTo>
                    <a:pt x="758092" y="114625"/>
                    <a:pt x="764812" y="122076"/>
                    <a:pt x="773723" y="125046"/>
                  </a:cubicBezTo>
                  <a:lnTo>
                    <a:pt x="820615" y="140677"/>
                  </a:lnTo>
                  <a:cubicBezTo>
                    <a:pt x="826477" y="139944"/>
                    <a:pt x="897190" y="133651"/>
                    <a:pt x="914400" y="125046"/>
                  </a:cubicBezTo>
                  <a:cubicBezTo>
                    <a:pt x="926050" y="119221"/>
                    <a:pt x="935062" y="109171"/>
                    <a:pt x="945661" y="101600"/>
                  </a:cubicBezTo>
                  <a:cubicBezTo>
                    <a:pt x="953304" y="96140"/>
                    <a:pt x="961292" y="91179"/>
                    <a:pt x="969107" y="85969"/>
                  </a:cubicBezTo>
                  <a:cubicBezTo>
                    <a:pt x="992751" y="90698"/>
                    <a:pt x="1014556" y="89902"/>
                    <a:pt x="1031630" y="109415"/>
                  </a:cubicBezTo>
                  <a:cubicBezTo>
                    <a:pt x="1044001" y="123553"/>
                    <a:pt x="1045070" y="150368"/>
                    <a:pt x="1062892" y="156308"/>
                  </a:cubicBezTo>
                  <a:cubicBezTo>
                    <a:pt x="1096528" y="167520"/>
                    <a:pt x="1078346" y="162125"/>
                    <a:pt x="1117600" y="171938"/>
                  </a:cubicBezTo>
                  <a:cubicBezTo>
                    <a:pt x="1122810" y="179754"/>
                    <a:pt x="1129029" y="186984"/>
                    <a:pt x="1133230" y="195385"/>
                  </a:cubicBezTo>
                  <a:cubicBezTo>
                    <a:pt x="1144144" y="217214"/>
                    <a:pt x="1145980" y="253367"/>
                    <a:pt x="1148861" y="273538"/>
                  </a:cubicBezTo>
                  <a:cubicBezTo>
                    <a:pt x="1146256" y="281354"/>
                    <a:pt x="1146104" y="290482"/>
                    <a:pt x="1141046" y="296985"/>
                  </a:cubicBezTo>
                  <a:cubicBezTo>
                    <a:pt x="1127475" y="314434"/>
                    <a:pt x="1094153" y="343877"/>
                    <a:pt x="1094153" y="343877"/>
                  </a:cubicBezTo>
                  <a:cubicBezTo>
                    <a:pt x="1086338" y="341272"/>
                    <a:pt x="1077140" y="341207"/>
                    <a:pt x="1070707" y="336061"/>
                  </a:cubicBezTo>
                  <a:cubicBezTo>
                    <a:pt x="1039920" y="311430"/>
                    <a:pt x="1072840" y="300774"/>
                    <a:pt x="1031630" y="328246"/>
                  </a:cubicBezTo>
                  <a:cubicBezTo>
                    <a:pt x="1021210" y="343877"/>
                    <a:pt x="1016000" y="364717"/>
                    <a:pt x="1000369" y="375138"/>
                  </a:cubicBezTo>
                  <a:cubicBezTo>
                    <a:pt x="946622" y="410970"/>
                    <a:pt x="971299" y="400460"/>
                    <a:pt x="930030" y="414215"/>
                  </a:cubicBezTo>
                  <a:cubicBezTo>
                    <a:pt x="866883" y="403691"/>
                    <a:pt x="898174" y="411412"/>
                    <a:pt x="836246" y="390769"/>
                  </a:cubicBezTo>
                  <a:lnTo>
                    <a:pt x="812800" y="382954"/>
                  </a:lnTo>
                  <a:lnTo>
                    <a:pt x="789353" y="375138"/>
                  </a:lnTo>
                  <a:cubicBezTo>
                    <a:pt x="765907" y="377743"/>
                    <a:pt x="741901" y="377232"/>
                    <a:pt x="719015" y="382954"/>
                  </a:cubicBezTo>
                  <a:cubicBezTo>
                    <a:pt x="709903" y="385232"/>
                    <a:pt x="703970" y="394384"/>
                    <a:pt x="695569" y="398585"/>
                  </a:cubicBezTo>
                  <a:cubicBezTo>
                    <a:pt x="688201" y="402269"/>
                    <a:pt x="679938" y="403795"/>
                    <a:pt x="672123" y="406400"/>
                  </a:cubicBezTo>
                  <a:cubicBezTo>
                    <a:pt x="651282" y="401190"/>
                    <a:pt x="630665" y="394982"/>
                    <a:pt x="609600" y="390769"/>
                  </a:cubicBezTo>
                  <a:cubicBezTo>
                    <a:pt x="596574" y="388164"/>
                    <a:pt x="583339" y="386449"/>
                    <a:pt x="570523" y="382954"/>
                  </a:cubicBezTo>
                  <a:cubicBezTo>
                    <a:pt x="554627" y="378619"/>
                    <a:pt x="539615" y="371319"/>
                    <a:pt x="523630" y="367323"/>
                  </a:cubicBezTo>
                  <a:cubicBezTo>
                    <a:pt x="513210" y="364718"/>
                    <a:pt x="502657" y="362594"/>
                    <a:pt x="492369" y="359508"/>
                  </a:cubicBezTo>
                  <a:cubicBezTo>
                    <a:pt x="397214" y="330961"/>
                    <a:pt x="486282" y="354079"/>
                    <a:pt x="414215" y="336061"/>
                  </a:cubicBezTo>
                  <a:cubicBezTo>
                    <a:pt x="398584" y="338666"/>
                    <a:pt x="382792" y="340439"/>
                    <a:pt x="367323" y="343877"/>
                  </a:cubicBezTo>
                  <a:cubicBezTo>
                    <a:pt x="359281" y="345664"/>
                    <a:pt x="352115" y="351692"/>
                    <a:pt x="343877" y="351692"/>
                  </a:cubicBezTo>
                  <a:cubicBezTo>
                    <a:pt x="328030" y="351692"/>
                    <a:pt x="312615" y="346482"/>
                    <a:pt x="296984" y="343877"/>
                  </a:cubicBezTo>
                  <a:cubicBezTo>
                    <a:pt x="289169" y="341272"/>
                    <a:pt x="280739" y="340062"/>
                    <a:pt x="273538" y="336061"/>
                  </a:cubicBezTo>
                  <a:cubicBezTo>
                    <a:pt x="257116" y="326938"/>
                    <a:pt x="244468" y="310741"/>
                    <a:pt x="226646" y="304800"/>
                  </a:cubicBezTo>
                  <a:lnTo>
                    <a:pt x="179753" y="289169"/>
                  </a:lnTo>
                  <a:lnTo>
                    <a:pt x="156307" y="281354"/>
                  </a:lnTo>
                  <a:cubicBezTo>
                    <a:pt x="119695" y="293557"/>
                    <a:pt x="123802" y="295935"/>
                    <a:pt x="70338" y="281354"/>
                  </a:cubicBezTo>
                  <a:cubicBezTo>
                    <a:pt x="61276" y="278883"/>
                    <a:pt x="54707" y="270933"/>
                    <a:pt x="46892" y="265723"/>
                  </a:cubicBezTo>
                  <a:cubicBezTo>
                    <a:pt x="28291" y="209920"/>
                    <a:pt x="40400" y="232540"/>
                    <a:pt x="15630" y="195385"/>
                  </a:cubicBezTo>
                  <a:cubicBezTo>
                    <a:pt x="11945" y="184330"/>
                    <a:pt x="0" y="150489"/>
                    <a:pt x="0" y="140677"/>
                  </a:cubicBezTo>
                  <a:cubicBezTo>
                    <a:pt x="0" y="117086"/>
                    <a:pt x="3937" y="93608"/>
                    <a:pt x="7815" y="70338"/>
                  </a:cubicBezTo>
                  <a:cubicBezTo>
                    <a:pt x="9169" y="62212"/>
                    <a:pt x="11060" y="53746"/>
                    <a:pt x="15630" y="46892"/>
                  </a:cubicBezTo>
                  <a:cubicBezTo>
                    <a:pt x="21761" y="37696"/>
                    <a:pt x="31261" y="31261"/>
                    <a:pt x="39077" y="23446"/>
                  </a:cubicBezTo>
                  <a:lnTo>
                    <a:pt x="39077" y="31261"/>
                  </a:lnTo>
                  <a:close/>
                </a:path>
              </a:pathLst>
            </a:custGeom>
            <a:solidFill>
              <a:srgbClr val="7BB7FF"/>
            </a:solidFill>
            <a:ln>
              <a:solidFill>
                <a:schemeClr val="accent1">
                  <a:lumMod val="75000"/>
                </a:schemeClr>
              </a:solidFill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200" dirty="0">
                <a:solidFill>
                  <a:srgbClr val="000000"/>
                </a:solidFill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C7FB79E-51A7-B44A-B414-13981821DC5F}"/>
                </a:ext>
              </a:extLst>
            </p:cNvPr>
            <p:cNvCxnSpPr>
              <a:cxnSpLocks/>
            </p:cNvCxnSpPr>
            <p:nvPr/>
          </p:nvCxnSpPr>
          <p:spPr>
            <a:xfrm>
              <a:off x="6118875" y="4274177"/>
              <a:ext cx="873722" cy="72013"/>
            </a:xfrm>
            <a:prstGeom prst="straightConnector1">
              <a:avLst/>
            </a:prstGeom>
            <a:ln w="76200" cmpd="sng">
              <a:solidFill>
                <a:srgbClr val="0073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92C2D7D-D04A-4E44-A09D-D243F497A851}"/>
                </a:ext>
              </a:extLst>
            </p:cNvPr>
            <p:cNvSpPr txBox="1"/>
            <p:nvPr/>
          </p:nvSpPr>
          <p:spPr>
            <a:xfrm>
              <a:off x="6960825" y="4211491"/>
              <a:ext cx="56254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 err="1">
                  <a:solidFill>
                    <a:srgbClr val="0073FF"/>
                  </a:solidFill>
                </a:rPr>
                <a:t>V</a:t>
              </a:r>
              <a:r>
                <a:rPr lang="en-US" sz="1350" baseline="-25000" dirty="0" err="1">
                  <a:solidFill>
                    <a:srgbClr val="0073FF"/>
                  </a:solidFill>
                </a:rPr>
                <a:t>jet</a:t>
              </a:r>
              <a:endParaRPr lang="en-US" sz="1350" baseline="-25000" dirty="0">
                <a:solidFill>
                  <a:srgbClr val="0073FF"/>
                </a:solidFill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E9A168A2-4A72-BE4F-997A-66E0A0ED29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71396" y="3790462"/>
              <a:ext cx="454450" cy="496109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0883ECA-75BA-E740-89AF-C40F5163921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97403" y="3640577"/>
              <a:ext cx="418396" cy="630504"/>
            </a:xfrm>
            <a:prstGeom prst="straightConnector1">
              <a:avLst/>
            </a:prstGeom>
            <a:ln w="76200" cmpd="sng">
              <a:solidFill>
                <a:schemeClr val="bg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14D6B20-051E-C64E-9B87-5F785A0A9993}"/>
                </a:ext>
              </a:extLst>
            </p:cNvPr>
            <p:cNvSpPr txBox="1"/>
            <p:nvPr/>
          </p:nvSpPr>
          <p:spPr>
            <a:xfrm>
              <a:off x="6555736" y="3464170"/>
              <a:ext cx="187914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&lt;V&gt; = </a:t>
              </a:r>
              <a:r>
                <a:rPr lang="en-US" sz="1350" dirty="0">
                  <a:solidFill>
                    <a:srgbClr val="FF0000"/>
                  </a:solidFill>
                </a:rPr>
                <a:t>V</a:t>
              </a:r>
              <a:r>
                <a:rPr lang="en-US" sz="1350" baseline="-25000" dirty="0">
                  <a:solidFill>
                    <a:srgbClr val="FF0000"/>
                  </a:solidFill>
                </a:rPr>
                <a:t>HS</a:t>
              </a:r>
              <a:r>
                <a:rPr lang="en-US" sz="1350" dirty="0"/>
                <a:t> + </a:t>
              </a:r>
              <a:r>
                <a:rPr lang="en-US" sz="1350" dirty="0" err="1">
                  <a:solidFill>
                    <a:srgbClr val="0073FF"/>
                  </a:solidFill>
                </a:rPr>
                <a:t>V</a:t>
              </a:r>
              <a:r>
                <a:rPr lang="en-US" sz="1350" baseline="-25000" dirty="0" err="1">
                  <a:solidFill>
                    <a:srgbClr val="0073FF"/>
                  </a:solidFill>
                </a:rPr>
                <a:t>jet</a:t>
              </a:r>
              <a:endParaRPr lang="en-US" sz="1350" baseline="-25000" dirty="0">
                <a:solidFill>
                  <a:srgbClr val="0073FF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F007E76-6644-3D41-8C3F-58709CB54D09}"/>
              </a:ext>
            </a:extLst>
          </p:cNvPr>
          <p:cNvGrpSpPr/>
          <p:nvPr/>
        </p:nvGrpSpPr>
        <p:grpSpPr>
          <a:xfrm>
            <a:off x="434981" y="1342274"/>
            <a:ext cx="1529499" cy="1308362"/>
            <a:chOff x="4788470" y="3226102"/>
            <a:chExt cx="2039332" cy="1744483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62BE7B1-67EF-5046-80F8-23B2EAF07D37}"/>
                </a:ext>
              </a:extLst>
            </p:cNvPr>
            <p:cNvSpPr/>
            <p:nvPr/>
          </p:nvSpPr>
          <p:spPr bwMode="auto">
            <a:xfrm>
              <a:off x="5302135" y="3444918"/>
              <a:ext cx="1525667" cy="1525667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200" dirty="0">
                <a:solidFill>
                  <a:srgbClr val="000000"/>
                </a:solidFill>
              </a:endParaRP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B4D17781-4A3F-C74A-A9E3-857965F3A9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97403" y="3640577"/>
              <a:ext cx="418396" cy="630504"/>
            </a:xfrm>
            <a:prstGeom prst="straightConnector1">
              <a:avLst/>
            </a:prstGeom>
            <a:ln w="76200" cmpd="sng">
              <a:solidFill>
                <a:schemeClr val="bg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F9CA17E-E374-7A4A-A40F-1B12391C905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01711" y="3640577"/>
              <a:ext cx="395153" cy="62280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prstDash val="soli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CA2B67C-05B5-B64B-B06C-1E52CF0A08ED}"/>
                </a:ext>
              </a:extLst>
            </p:cNvPr>
            <p:cNvSpPr txBox="1"/>
            <p:nvPr/>
          </p:nvSpPr>
          <p:spPr>
            <a:xfrm>
              <a:off x="4788470" y="3226102"/>
              <a:ext cx="129992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&lt;V&gt; = </a:t>
              </a:r>
              <a:r>
                <a:rPr lang="en-US" sz="1350" dirty="0">
                  <a:solidFill>
                    <a:srgbClr val="FF0000"/>
                  </a:solidFill>
                </a:rPr>
                <a:t>V</a:t>
              </a:r>
              <a:r>
                <a:rPr lang="en-US" sz="1350" baseline="-25000" dirty="0">
                  <a:solidFill>
                    <a:srgbClr val="FF0000"/>
                  </a:solidFill>
                </a:rPr>
                <a:t>HS</a:t>
              </a:r>
              <a:endParaRPr lang="en-US" sz="1350" baseline="-25000" dirty="0">
                <a:solidFill>
                  <a:srgbClr val="0073FF"/>
                </a:solidFill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EA6AB8D1-4481-5A4A-9D5C-197604913D1B}"/>
              </a:ext>
            </a:extLst>
          </p:cNvPr>
          <p:cNvSpPr txBox="1"/>
          <p:nvPr/>
        </p:nvSpPr>
        <p:spPr>
          <a:xfrm>
            <a:off x="108963" y="1083757"/>
            <a:ext cx="62068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u="sng" dirty="0">
                <a:solidFill>
                  <a:srgbClr val="FF0000"/>
                </a:solidFill>
              </a:rPr>
              <a:t>5 µm: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BB765A2-430E-7048-BFC4-4E33E340E1CC}"/>
              </a:ext>
            </a:extLst>
          </p:cNvPr>
          <p:cNvSpPr txBox="1"/>
          <p:nvPr/>
        </p:nvSpPr>
        <p:spPr>
          <a:xfrm>
            <a:off x="108963" y="2837872"/>
            <a:ext cx="7168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u="sng" dirty="0">
                <a:solidFill>
                  <a:srgbClr val="0000FF"/>
                </a:solidFill>
              </a:rPr>
              <a:t>10 µm:</a:t>
            </a:r>
          </a:p>
        </p:txBody>
      </p:sp>
    </p:spTree>
    <p:extLst>
      <p:ext uri="{BB962C8B-B14F-4D97-AF65-F5344CB8AC3E}">
        <p14:creationId xmlns:p14="http://schemas.microsoft.com/office/powerpoint/2010/main" val="40025851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074" y="165102"/>
            <a:ext cx="8121836" cy="754380"/>
          </a:xfrm>
        </p:spPr>
        <p:txBody>
          <a:bodyPr>
            <a:normAutofit fontScale="90000"/>
          </a:bodyPr>
          <a:lstStyle/>
          <a:p>
            <a:r>
              <a:rPr lang="en-US" sz="1800" dirty="0"/>
              <a:t>The systematic difference in asymmetry direction suggests a hypothesis:</a:t>
            </a:r>
            <a:br>
              <a:rPr lang="en-US" sz="1800" dirty="0"/>
            </a:br>
            <a:r>
              <a:rPr lang="en-US" sz="1800" dirty="0"/>
              <a:t>1. All hotspots have average velocity V</a:t>
            </a:r>
            <a:r>
              <a:rPr lang="en-US" sz="1800" baseline="-25000" dirty="0"/>
              <a:t>HS</a:t>
            </a:r>
            <a:br>
              <a:rPr lang="en-US" sz="1800" dirty="0"/>
            </a:br>
            <a:r>
              <a:rPr lang="en-US" sz="1800" dirty="0"/>
              <a:t>2. 10 µm fill-tube injects a flow with velocity </a:t>
            </a:r>
            <a:r>
              <a:rPr lang="en-US" sz="1800" dirty="0" err="1"/>
              <a:t>V</a:t>
            </a:r>
            <a:r>
              <a:rPr lang="en-US" sz="1800" baseline="-25000" dirty="0" err="1"/>
              <a:t>jet</a:t>
            </a:r>
            <a:endParaRPr lang="en-US" sz="1800" baseline="-25000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628901" y="870032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143001" y="-138499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1FF1AB-70F7-FF45-A417-C407081AF864}"/>
              </a:ext>
            </a:extLst>
          </p:cNvPr>
          <p:cNvSpPr txBox="1"/>
          <p:nvPr/>
        </p:nvSpPr>
        <p:spPr>
          <a:xfrm>
            <a:off x="6060189" y="2611169"/>
            <a:ext cx="2609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V</a:t>
            </a:r>
            <a:r>
              <a:rPr lang="en-US" sz="1200" baseline="-25000" dirty="0">
                <a:solidFill>
                  <a:srgbClr val="FF0000"/>
                </a:solidFill>
              </a:rPr>
              <a:t>HS</a:t>
            </a:r>
            <a:r>
              <a:rPr lang="en-US" sz="1200" dirty="0">
                <a:solidFill>
                  <a:srgbClr val="FF0000"/>
                </a:solidFill>
              </a:rPr>
              <a:t> = 55 km/sec toward (59˚, 61˚)</a:t>
            </a:r>
          </a:p>
          <a:p>
            <a:r>
              <a:rPr lang="en-US" sz="1200" dirty="0" err="1">
                <a:solidFill>
                  <a:srgbClr val="0073FF"/>
                </a:solidFill>
              </a:rPr>
              <a:t>V</a:t>
            </a:r>
            <a:r>
              <a:rPr lang="en-US" sz="1200" baseline="-25000" dirty="0" err="1">
                <a:solidFill>
                  <a:srgbClr val="0073FF"/>
                </a:solidFill>
              </a:rPr>
              <a:t>jet</a:t>
            </a:r>
            <a:r>
              <a:rPr lang="en-US" sz="1200" dirty="0">
                <a:solidFill>
                  <a:srgbClr val="0073FF"/>
                </a:solidFill>
              </a:rPr>
              <a:t> = 66 km/sec toward (118˚, 169˚)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00604B-F495-AF44-BE20-F76286346506}"/>
              </a:ext>
            </a:extLst>
          </p:cNvPr>
          <p:cNvSpPr txBox="1"/>
          <p:nvPr/>
        </p:nvSpPr>
        <p:spPr>
          <a:xfrm>
            <a:off x="0" y="1"/>
            <a:ext cx="1204176" cy="2192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25" dirty="0"/>
              <a:t>What about fill tubes?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7FB064A-9F80-8346-B650-C1E129DD70FF}"/>
              </a:ext>
            </a:extLst>
          </p:cNvPr>
          <p:cNvGrpSpPr/>
          <p:nvPr/>
        </p:nvGrpSpPr>
        <p:grpSpPr>
          <a:xfrm>
            <a:off x="3066907" y="992644"/>
            <a:ext cx="2606040" cy="3787247"/>
            <a:chOff x="4089209" y="1323526"/>
            <a:chExt cx="3474720" cy="5049662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E3B1977-AC85-9A47-9C6A-92012E34A0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53" b="52707"/>
            <a:stretch/>
          </p:blipFill>
          <p:spPr>
            <a:xfrm>
              <a:off x="4089209" y="1323526"/>
              <a:ext cx="3474720" cy="2537754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AB9DF9B-83E4-A94A-A3C3-CC67299C14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886" b="5174"/>
            <a:stretch/>
          </p:blipFill>
          <p:spPr>
            <a:xfrm>
              <a:off x="4089209" y="3835434"/>
              <a:ext cx="3474720" cy="2537754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4D64B43-CCAD-2640-BB05-A3488DFB5227}"/>
              </a:ext>
            </a:extLst>
          </p:cNvPr>
          <p:cNvSpPr txBox="1"/>
          <p:nvPr/>
        </p:nvSpPr>
        <p:spPr>
          <a:xfrm>
            <a:off x="4588471" y="2935942"/>
            <a:ext cx="824265" cy="334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x   data</a:t>
            </a:r>
          </a:p>
          <a:p>
            <a:r>
              <a:rPr lang="en-US" sz="788" dirty="0"/>
              <a:t>o   best model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0F8E6D0-98F0-2944-8DBA-8B8A4E45AAF1}"/>
              </a:ext>
            </a:extLst>
          </p:cNvPr>
          <p:cNvSpPr txBox="1"/>
          <p:nvPr/>
        </p:nvSpPr>
        <p:spPr>
          <a:xfrm>
            <a:off x="3377566" y="4112464"/>
            <a:ext cx="1669047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i="1" dirty="0"/>
              <a:t># fit parameters: 6</a:t>
            </a:r>
          </a:p>
          <a:p>
            <a:r>
              <a:rPr lang="en-US" sz="750" i="1" dirty="0"/>
              <a:t># </a:t>
            </a:r>
            <a:r>
              <a:rPr lang="en-US" sz="750" i="1" dirty="0" err="1"/>
              <a:t>datapts</a:t>
            </a:r>
            <a:r>
              <a:rPr lang="en-US" sz="750" i="1" dirty="0"/>
              <a:t>:  6 x 3 = 18</a:t>
            </a:r>
          </a:p>
          <a:p>
            <a:r>
              <a:rPr lang="en-US" sz="750" i="1" dirty="0"/>
              <a:t>Empirical status: highly speculative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842C096-B3F1-A446-AB5C-4672BFF70048}"/>
              </a:ext>
            </a:extLst>
          </p:cNvPr>
          <p:cNvGrpSpPr/>
          <p:nvPr/>
        </p:nvGrpSpPr>
        <p:grpSpPr>
          <a:xfrm>
            <a:off x="689030" y="3055144"/>
            <a:ext cx="2408465" cy="1272401"/>
            <a:chOff x="5223596" y="3274051"/>
            <a:chExt cx="3211287" cy="169653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20AD5DD-A41D-4048-B163-A51929223DCC}"/>
                </a:ext>
              </a:extLst>
            </p:cNvPr>
            <p:cNvSpPr/>
            <p:nvPr/>
          </p:nvSpPr>
          <p:spPr bwMode="auto">
            <a:xfrm>
              <a:off x="5302135" y="3444918"/>
              <a:ext cx="1525667" cy="1525667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C2785A6-51D2-DF42-AD6B-98996D8D9CC3}"/>
                </a:ext>
              </a:extLst>
            </p:cNvPr>
            <p:cNvSpPr txBox="1"/>
            <p:nvPr/>
          </p:nvSpPr>
          <p:spPr>
            <a:xfrm>
              <a:off x="5223596" y="3274051"/>
              <a:ext cx="61384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</a:rPr>
                <a:t>V</a:t>
              </a:r>
              <a:r>
                <a:rPr lang="en-US" sz="1350" baseline="-25000" dirty="0">
                  <a:solidFill>
                    <a:srgbClr val="FF0000"/>
                  </a:solidFill>
                </a:rPr>
                <a:t>HS</a:t>
              </a:r>
              <a:endParaRPr lang="en-US" sz="1350" dirty="0">
                <a:solidFill>
                  <a:srgbClr val="FF0000"/>
                </a:solidFill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630F2E99-2BFD-E848-8AA2-15A95C78F6A0}"/>
                </a:ext>
              </a:extLst>
            </p:cNvPr>
            <p:cNvSpPr/>
            <p:nvPr/>
          </p:nvSpPr>
          <p:spPr bwMode="auto">
            <a:xfrm>
              <a:off x="5275385" y="4033331"/>
              <a:ext cx="1148861" cy="414215"/>
            </a:xfrm>
            <a:custGeom>
              <a:avLst/>
              <a:gdLst>
                <a:gd name="connsiteX0" fmla="*/ 39077 w 1148861"/>
                <a:gd name="connsiteY0" fmla="*/ 31261 h 414215"/>
                <a:gd name="connsiteX1" fmla="*/ 109415 w 1148861"/>
                <a:gd name="connsiteY1" fmla="*/ 15631 h 414215"/>
                <a:gd name="connsiteX2" fmla="*/ 171938 w 1148861"/>
                <a:gd name="connsiteY2" fmla="*/ 0 h 414215"/>
                <a:gd name="connsiteX3" fmla="*/ 203200 w 1148861"/>
                <a:gd name="connsiteY3" fmla="*/ 7815 h 414215"/>
                <a:gd name="connsiteX4" fmla="*/ 273538 w 1148861"/>
                <a:gd name="connsiteY4" fmla="*/ 70338 h 414215"/>
                <a:gd name="connsiteX5" fmla="*/ 320430 w 1148861"/>
                <a:gd name="connsiteY5" fmla="*/ 93785 h 414215"/>
                <a:gd name="connsiteX6" fmla="*/ 343877 w 1148861"/>
                <a:gd name="connsiteY6" fmla="*/ 85969 h 414215"/>
                <a:gd name="connsiteX7" fmla="*/ 367323 w 1148861"/>
                <a:gd name="connsiteY7" fmla="*/ 70338 h 414215"/>
                <a:gd name="connsiteX8" fmla="*/ 414215 w 1148861"/>
                <a:gd name="connsiteY8" fmla="*/ 54708 h 414215"/>
                <a:gd name="connsiteX9" fmla="*/ 453292 w 1148861"/>
                <a:gd name="connsiteY9" fmla="*/ 62523 h 414215"/>
                <a:gd name="connsiteX10" fmla="*/ 468923 w 1148861"/>
                <a:gd name="connsiteY10" fmla="*/ 85969 h 414215"/>
                <a:gd name="connsiteX11" fmla="*/ 515815 w 1148861"/>
                <a:gd name="connsiteY11" fmla="*/ 109415 h 414215"/>
                <a:gd name="connsiteX12" fmla="*/ 570523 w 1148861"/>
                <a:gd name="connsiteY12" fmla="*/ 93785 h 414215"/>
                <a:gd name="connsiteX13" fmla="*/ 593969 w 1148861"/>
                <a:gd name="connsiteY13" fmla="*/ 78154 h 414215"/>
                <a:gd name="connsiteX14" fmla="*/ 648677 w 1148861"/>
                <a:gd name="connsiteY14" fmla="*/ 46892 h 414215"/>
                <a:gd name="connsiteX15" fmla="*/ 687753 w 1148861"/>
                <a:gd name="connsiteY15" fmla="*/ 54708 h 414215"/>
                <a:gd name="connsiteX16" fmla="*/ 703384 w 1148861"/>
                <a:gd name="connsiteY16" fmla="*/ 78154 h 414215"/>
                <a:gd name="connsiteX17" fmla="*/ 750277 w 1148861"/>
                <a:gd name="connsiteY17" fmla="*/ 109415 h 414215"/>
                <a:gd name="connsiteX18" fmla="*/ 773723 w 1148861"/>
                <a:gd name="connsiteY18" fmla="*/ 125046 h 414215"/>
                <a:gd name="connsiteX19" fmla="*/ 820615 w 1148861"/>
                <a:gd name="connsiteY19" fmla="*/ 140677 h 414215"/>
                <a:gd name="connsiteX20" fmla="*/ 914400 w 1148861"/>
                <a:gd name="connsiteY20" fmla="*/ 125046 h 414215"/>
                <a:gd name="connsiteX21" fmla="*/ 945661 w 1148861"/>
                <a:gd name="connsiteY21" fmla="*/ 101600 h 414215"/>
                <a:gd name="connsiteX22" fmla="*/ 969107 w 1148861"/>
                <a:gd name="connsiteY22" fmla="*/ 85969 h 414215"/>
                <a:gd name="connsiteX23" fmla="*/ 1031630 w 1148861"/>
                <a:gd name="connsiteY23" fmla="*/ 109415 h 414215"/>
                <a:gd name="connsiteX24" fmla="*/ 1062892 w 1148861"/>
                <a:gd name="connsiteY24" fmla="*/ 156308 h 414215"/>
                <a:gd name="connsiteX25" fmla="*/ 1117600 w 1148861"/>
                <a:gd name="connsiteY25" fmla="*/ 171938 h 414215"/>
                <a:gd name="connsiteX26" fmla="*/ 1133230 w 1148861"/>
                <a:gd name="connsiteY26" fmla="*/ 195385 h 414215"/>
                <a:gd name="connsiteX27" fmla="*/ 1148861 w 1148861"/>
                <a:gd name="connsiteY27" fmla="*/ 273538 h 414215"/>
                <a:gd name="connsiteX28" fmla="*/ 1141046 w 1148861"/>
                <a:gd name="connsiteY28" fmla="*/ 296985 h 414215"/>
                <a:gd name="connsiteX29" fmla="*/ 1094153 w 1148861"/>
                <a:gd name="connsiteY29" fmla="*/ 343877 h 414215"/>
                <a:gd name="connsiteX30" fmla="*/ 1070707 w 1148861"/>
                <a:gd name="connsiteY30" fmla="*/ 336061 h 414215"/>
                <a:gd name="connsiteX31" fmla="*/ 1031630 w 1148861"/>
                <a:gd name="connsiteY31" fmla="*/ 328246 h 414215"/>
                <a:gd name="connsiteX32" fmla="*/ 1000369 w 1148861"/>
                <a:gd name="connsiteY32" fmla="*/ 375138 h 414215"/>
                <a:gd name="connsiteX33" fmla="*/ 930030 w 1148861"/>
                <a:gd name="connsiteY33" fmla="*/ 414215 h 414215"/>
                <a:gd name="connsiteX34" fmla="*/ 836246 w 1148861"/>
                <a:gd name="connsiteY34" fmla="*/ 390769 h 414215"/>
                <a:gd name="connsiteX35" fmla="*/ 812800 w 1148861"/>
                <a:gd name="connsiteY35" fmla="*/ 382954 h 414215"/>
                <a:gd name="connsiteX36" fmla="*/ 789353 w 1148861"/>
                <a:gd name="connsiteY36" fmla="*/ 375138 h 414215"/>
                <a:gd name="connsiteX37" fmla="*/ 719015 w 1148861"/>
                <a:gd name="connsiteY37" fmla="*/ 382954 h 414215"/>
                <a:gd name="connsiteX38" fmla="*/ 695569 w 1148861"/>
                <a:gd name="connsiteY38" fmla="*/ 398585 h 414215"/>
                <a:gd name="connsiteX39" fmla="*/ 672123 w 1148861"/>
                <a:gd name="connsiteY39" fmla="*/ 406400 h 414215"/>
                <a:gd name="connsiteX40" fmla="*/ 609600 w 1148861"/>
                <a:gd name="connsiteY40" fmla="*/ 390769 h 414215"/>
                <a:gd name="connsiteX41" fmla="*/ 570523 w 1148861"/>
                <a:gd name="connsiteY41" fmla="*/ 382954 h 414215"/>
                <a:gd name="connsiteX42" fmla="*/ 523630 w 1148861"/>
                <a:gd name="connsiteY42" fmla="*/ 367323 h 414215"/>
                <a:gd name="connsiteX43" fmla="*/ 492369 w 1148861"/>
                <a:gd name="connsiteY43" fmla="*/ 359508 h 414215"/>
                <a:gd name="connsiteX44" fmla="*/ 414215 w 1148861"/>
                <a:gd name="connsiteY44" fmla="*/ 336061 h 414215"/>
                <a:gd name="connsiteX45" fmla="*/ 367323 w 1148861"/>
                <a:gd name="connsiteY45" fmla="*/ 343877 h 414215"/>
                <a:gd name="connsiteX46" fmla="*/ 343877 w 1148861"/>
                <a:gd name="connsiteY46" fmla="*/ 351692 h 414215"/>
                <a:gd name="connsiteX47" fmla="*/ 296984 w 1148861"/>
                <a:gd name="connsiteY47" fmla="*/ 343877 h 414215"/>
                <a:gd name="connsiteX48" fmla="*/ 273538 w 1148861"/>
                <a:gd name="connsiteY48" fmla="*/ 336061 h 414215"/>
                <a:gd name="connsiteX49" fmla="*/ 226646 w 1148861"/>
                <a:gd name="connsiteY49" fmla="*/ 304800 h 414215"/>
                <a:gd name="connsiteX50" fmla="*/ 179753 w 1148861"/>
                <a:gd name="connsiteY50" fmla="*/ 289169 h 414215"/>
                <a:gd name="connsiteX51" fmla="*/ 156307 w 1148861"/>
                <a:gd name="connsiteY51" fmla="*/ 281354 h 414215"/>
                <a:gd name="connsiteX52" fmla="*/ 70338 w 1148861"/>
                <a:gd name="connsiteY52" fmla="*/ 281354 h 414215"/>
                <a:gd name="connsiteX53" fmla="*/ 46892 w 1148861"/>
                <a:gd name="connsiteY53" fmla="*/ 265723 h 414215"/>
                <a:gd name="connsiteX54" fmla="*/ 15630 w 1148861"/>
                <a:gd name="connsiteY54" fmla="*/ 195385 h 414215"/>
                <a:gd name="connsiteX55" fmla="*/ 0 w 1148861"/>
                <a:gd name="connsiteY55" fmla="*/ 140677 h 414215"/>
                <a:gd name="connsiteX56" fmla="*/ 7815 w 1148861"/>
                <a:gd name="connsiteY56" fmla="*/ 70338 h 414215"/>
                <a:gd name="connsiteX57" fmla="*/ 15630 w 1148861"/>
                <a:gd name="connsiteY57" fmla="*/ 46892 h 414215"/>
                <a:gd name="connsiteX58" fmla="*/ 39077 w 1148861"/>
                <a:gd name="connsiteY58" fmla="*/ 23446 h 414215"/>
                <a:gd name="connsiteX59" fmla="*/ 39077 w 1148861"/>
                <a:gd name="connsiteY59" fmla="*/ 31261 h 41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148861" h="414215">
                  <a:moveTo>
                    <a:pt x="39077" y="31261"/>
                  </a:moveTo>
                  <a:cubicBezTo>
                    <a:pt x="136378" y="15045"/>
                    <a:pt x="48954" y="32120"/>
                    <a:pt x="109415" y="15631"/>
                  </a:cubicBezTo>
                  <a:cubicBezTo>
                    <a:pt x="130140" y="9979"/>
                    <a:pt x="171938" y="0"/>
                    <a:pt x="171938" y="0"/>
                  </a:cubicBezTo>
                  <a:cubicBezTo>
                    <a:pt x="182359" y="2605"/>
                    <a:pt x="193327" y="3584"/>
                    <a:pt x="203200" y="7815"/>
                  </a:cubicBezTo>
                  <a:cubicBezTo>
                    <a:pt x="235043" y="21462"/>
                    <a:pt x="243528" y="50331"/>
                    <a:pt x="273538" y="70338"/>
                  </a:cubicBezTo>
                  <a:cubicBezTo>
                    <a:pt x="303839" y="90539"/>
                    <a:pt x="288073" y="82998"/>
                    <a:pt x="320430" y="93785"/>
                  </a:cubicBezTo>
                  <a:cubicBezTo>
                    <a:pt x="328246" y="91180"/>
                    <a:pt x="336508" y="89653"/>
                    <a:pt x="343877" y="85969"/>
                  </a:cubicBezTo>
                  <a:cubicBezTo>
                    <a:pt x="352278" y="81768"/>
                    <a:pt x="358740" y="74153"/>
                    <a:pt x="367323" y="70338"/>
                  </a:cubicBezTo>
                  <a:cubicBezTo>
                    <a:pt x="382379" y="63646"/>
                    <a:pt x="414215" y="54708"/>
                    <a:pt x="414215" y="54708"/>
                  </a:cubicBezTo>
                  <a:cubicBezTo>
                    <a:pt x="427241" y="57313"/>
                    <a:pt x="441759" y="55933"/>
                    <a:pt x="453292" y="62523"/>
                  </a:cubicBezTo>
                  <a:cubicBezTo>
                    <a:pt x="461447" y="67183"/>
                    <a:pt x="462281" y="79327"/>
                    <a:pt x="468923" y="85969"/>
                  </a:cubicBezTo>
                  <a:cubicBezTo>
                    <a:pt x="484074" y="101120"/>
                    <a:pt x="496745" y="103058"/>
                    <a:pt x="515815" y="109415"/>
                  </a:cubicBezTo>
                  <a:cubicBezTo>
                    <a:pt x="525830" y="106911"/>
                    <a:pt x="559311" y="99391"/>
                    <a:pt x="570523" y="93785"/>
                  </a:cubicBezTo>
                  <a:cubicBezTo>
                    <a:pt x="578924" y="89584"/>
                    <a:pt x="585814" y="82814"/>
                    <a:pt x="593969" y="78154"/>
                  </a:cubicBezTo>
                  <a:cubicBezTo>
                    <a:pt x="663388" y="38485"/>
                    <a:pt x="591545" y="84979"/>
                    <a:pt x="648677" y="46892"/>
                  </a:cubicBezTo>
                  <a:cubicBezTo>
                    <a:pt x="661702" y="49497"/>
                    <a:pt x="676220" y="48117"/>
                    <a:pt x="687753" y="54708"/>
                  </a:cubicBezTo>
                  <a:cubicBezTo>
                    <a:pt x="695908" y="59368"/>
                    <a:pt x="696315" y="71969"/>
                    <a:pt x="703384" y="78154"/>
                  </a:cubicBezTo>
                  <a:cubicBezTo>
                    <a:pt x="717522" y="90524"/>
                    <a:pt x="734646" y="98995"/>
                    <a:pt x="750277" y="109415"/>
                  </a:cubicBezTo>
                  <a:cubicBezTo>
                    <a:pt x="758092" y="114625"/>
                    <a:pt x="764812" y="122076"/>
                    <a:pt x="773723" y="125046"/>
                  </a:cubicBezTo>
                  <a:lnTo>
                    <a:pt x="820615" y="140677"/>
                  </a:lnTo>
                  <a:cubicBezTo>
                    <a:pt x="826477" y="139944"/>
                    <a:pt x="897190" y="133651"/>
                    <a:pt x="914400" y="125046"/>
                  </a:cubicBezTo>
                  <a:cubicBezTo>
                    <a:pt x="926050" y="119221"/>
                    <a:pt x="935062" y="109171"/>
                    <a:pt x="945661" y="101600"/>
                  </a:cubicBezTo>
                  <a:cubicBezTo>
                    <a:pt x="953304" y="96140"/>
                    <a:pt x="961292" y="91179"/>
                    <a:pt x="969107" y="85969"/>
                  </a:cubicBezTo>
                  <a:cubicBezTo>
                    <a:pt x="992751" y="90698"/>
                    <a:pt x="1014556" y="89902"/>
                    <a:pt x="1031630" y="109415"/>
                  </a:cubicBezTo>
                  <a:cubicBezTo>
                    <a:pt x="1044001" y="123553"/>
                    <a:pt x="1045070" y="150368"/>
                    <a:pt x="1062892" y="156308"/>
                  </a:cubicBezTo>
                  <a:cubicBezTo>
                    <a:pt x="1096528" y="167520"/>
                    <a:pt x="1078346" y="162125"/>
                    <a:pt x="1117600" y="171938"/>
                  </a:cubicBezTo>
                  <a:cubicBezTo>
                    <a:pt x="1122810" y="179754"/>
                    <a:pt x="1129029" y="186984"/>
                    <a:pt x="1133230" y="195385"/>
                  </a:cubicBezTo>
                  <a:cubicBezTo>
                    <a:pt x="1144144" y="217214"/>
                    <a:pt x="1145980" y="253367"/>
                    <a:pt x="1148861" y="273538"/>
                  </a:cubicBezTo>
                  <a:cubicBezTo>
                    <a:pt x="1146256" y="281354"/>
                    <a:pt x="1146104" y="290482"/>
                    <a:pt x="1141046" y="296985"/>
                  </a:cubicBezTo>
                  <a:cubicBezTo>
                    <a:pt x="1127475" y="314434"/>
                    <a:pt x="1094153" y="343877"/>
                    <a:pt x="1094153" y="343877"/>
                  </a:cubicBezTo>
                  <a:cubicBezTo>
                    <a:pt x="1086338" y="341272"/>
                    <a:pt x="1077140" y="341207"/>
                    <a:pt x="1070707" y="336061"/>
                  </a:cubicBezTo>
                  <a:cubicBezTo>
                    <a:pt x="1039920" y="311430"/>
                    <a:pt x="1072840" y="300774"/>
                    <a:pt x="1031630" y="328246"/>
                  </a:cubicBezTo>
                  <a:cubicBezTo>
                    <a:pt x="1021210" y="343877"/>
                    <a:pt x="1016000" y="364717"/>
                    <a:pt x="1000369" y="375138"/>
                  </a:cubicBezTo>
                  <a:cubicBezTo>
                    <a:pt x="946622" y="410970"/>
                    <a:pt x="971299" y="400460"/>
                    <a:pt x="930030" y="414215"/>
                  </a:cubicBezTo>
                  <a:cubicBezTo>
                    <a:pt x="866883" y="403691"/>
                    <a:pt x="898174" y="411412"/>
                    <a:pt x="836246" y="390769"/>
                  </a:cubicBezTo>
                  <a:lnTo>
                    <a:pt x="812800" y="382954"/>
                  </a:lnTo>
                  <a:lnTo>
                    <a:pt x="789353" y="375138"/>
                  </a:lnTo>
                  <a:cubicBezTo>
                    <a:pt x="765907" y="377743"/>
                    <a:pt x="741901" y="377232"/>
                    <a:pt x="719015" y="382954"/>
                  </a:cubicBezTo>
                  <a:cubicBezTo>
                    <a:pt x="709903" y="385232"/>
                    <a:pt x="703970" y="394384"/>
                    <a:pt x="695569" y="398585"/>
                  </a:cubicBezTo>
                  <a:cubicBezTo>
                    <a:pt x="688201" y="402269"/>
                    <a:pt x="679938" y="403795"/>
                    <a:pt x="672123" y="406400"/>
                  </a:cubicBezTo>
                  <a:cubicBezTo>
                    <a:pt x="651282" y="401190"/>
                    <a:pt x="630665" y="394982"/>
                    <a:pt x="609600" y="390769"/>
                  </a:cubicBezTo>
                  <a:cubicBezTo>
                    <a:pt x="596574" y="388164"/>
                    <a:pt x="583339" y="386449"/>
                    <a:pt x="570523" y="382954"/>
                  </a:cubicBezTo>
                  <a:cubicBezTo>
                    <a:pt x="554627" y="378619"/>
                    <a:pt x="539615" y="371319"/>
                    <a:pt x="523630" y="367323"/>
                  </a:cubicBezTo>
                  <a:cubicBezTo>
                    <a:pt x="513210" y="364718"/>
                    <a:pt x="502657" y="362594"/>
                    <a:pt x="492369" y="359508"/>
                  </a:cubicBezTo>
                  <a:cubicBezTo>
                    <a:pt x="397214" y="330961"/>
                    <a:pt x="486282" y="354079"/>
                    <a:pt x="414215" y="336061"/>
                  </a:cubicBezTo>
                  <a:cubicBezTo>
                    <a:pt x="398584" y="338666"/>
                    <a:pt x="382792" y="340439"/>
                    <a:pt x="367323" y="343877"/>
                  </a:cubicBezTo>
                  <a:cubicBezTo>
                    <a:pt x="359281" y="345664"/>
                    <a:pt x="352115" y="351692"/>
                    <a:pt x="343877" y="351692"/>
                  </a:cubicBezTo>
                  <a:cubicBezTo>
                    <a:pt x="328030" y="351692"/>
                    <a:pt x="312615" y="346482"/>
                    <a:pt x="296984" y="343877"/>
                  </a:cubicBezTo>
                  <a:cubicBezTo>
                    <a:pt x="289169" y="341272"/>
                    <a:pt x="280739" y="340062"/>
                    <a:pt x="273538" y="336061"/>
                  </a:cubicBezTo>
                  <a:cubicBezTo>
                    <a:pt x="257116" y="326938"/>
                    <a:pt x="244468" y="310741"/>
                    <a:pt x="226646" y="304800"/>
                  </a:cubicBezTo>
                  <a:lnTo>
                    <a:pt x="179753" y="289169"/>
                  </a:lnTo>
                  <a:lnTo>
                    <a:pt x="156307" y="281354"/>
                  </a:lnTo>
                  <a:cubicBezTo>
                    <a:pt x="119695" y="293557"/>
                    <a:pt x="123802" y="295935"/>
                    <a:pt x="70338" y="281354"/>
                  </a:cubicBezTo>
                  <a:cubicBezTo>
                    <a:pt x="61276" y="278883"/>
                    <a:pt x="54707" y="270933"/>
                    <a:pt x="46892" y="265723"/>
                  </a:cubicBezTo>
                  <a:cubicBezTo>
                    <a:pt x="28291" y="209920"/>
                    <a:pt x="40400" y="232540"/>
                    <a:pt x="15630" y="195385"/>
                  </a:cubicBezTo>
                  <a:cubicBezTo>
                    <a:pt x="11945" y="184330"/>
                    <a:pt x="0" y="150489"/>
                    <a:pt x="0" y="140677"/>
                  </a:cubicBezTo>
                  <a:cubicBezTo>
                    <a:pt x="0" y="117086"/>
                    <a:pt x="3937" y="93608"/>
                    <a:pt x="7815" y="70338"/>
                  </a:cubicBezTo>
                  <a:cubicBezTo>
                    <a:pt x="9169" y="62212"/>
                    <a:pt x="11060" y="53746"/>
                    <a:pt x="15630" y="46892"/>
                  </a:cubicBezTo>
                  <a:cubicBezTo>
                    <a:pt x="21761" y="37696"/>
                    <a:pt x="31261" y="31261"/>
                    <a:pt x="39077" y="23446"/>
                  </a:cubicBezTo>
                  <a:lnTo>
                    <a:pt x="39077" y="31261"/>
                  </a:lnTo>
                  <a:close/>
                </a:path>
              </a:pathLst>
            </a:custGeom>
            <a:solidFill>
              <a:srgbClr val="7BB7FF"/>
            </a:solidFill>
            <a:ln>
              <a:solidFill>
                <a:schemeClr val="accent1">
                  <a:lumMod val="75000"/>
                </a:schemeClr>
              </a:solidFill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200" dirty="0">
                <a:solidFill>
                  <a:srgbClr val="000000"/>
                </a:solidFill>
              </a:endParaRP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6C7FB79E-51A7-B44A-B414-13981821DC5F}"/>
                </a:ext>
              </a:extLst>
            </p:cNvPr>
            <p:cNvCxnSpPr>
              <a:cxnSpLocks/>
            </p:cNvCxnSpPr>
            <p:nvPr/>
          </p:nvCxnSpPr>
          <p:spPr>
            <a:xfrm>
              <a:off x="6118875" y="4274177"/>
              <a:ext cx="873722" cy="72013"/>
            </a:xfrm>
            <a:prstGeom prst="straightConnector1">
              <a:avLst/>
            </a:prstGeom>
            <a:ln w="76200" cmpd="sng">
              <a:solidFill>
                <a:srgbClr val="0073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92C2D7D-D04A-4E44-A09D-D243F497A851}"/>
                </a:ext>
              </a:extLst>
            </p:cNvPr>
            <p:cNvSpPr txBox="1"/>
            <p:nvPr/>
          </p:nvSpPr>
          <p:spPr>
            <a:xfrm>
              <a:off x="6960825" y="4211491"/>
              <a:ext cx="56254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 err="1">
                  <a:solidFill>
                    <a:srgbClr val="0073FF"/>
                  </a:solidFill>
                </a:rPr>
                <a:t>V</a:t>
              </a:r>
              <a:r>
                <a:rPr lang="en-US" sz="1350" baseline="-25000" dirty="0" err="1">
                  <a:solidFill>
                    <a:srgbClr val="0073FF"/>
                  </a:solidFill>
                </a:rPr>
                <a:t>jet</a:t>
              </a:r>
              <a:endParaRPr lang="en-US" sz="1350" baseline="-25000" dirty="0">
                <a:solidFill>
                  <a:srgbClr val="0073FF"/>
                </a:solidFill>
              </a:endParaRP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E9A168A2-4A72-BE4F-997A-66E0A0ED29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71396" y="3790462"/>
              <a:ext cx="454450" cy="496109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F0883ECA-75BA-E740-89AF-C40F5163921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97403" y="3640577"/>
              <a:ext cx="418396" cy="630504"/>
            </a:xfrm>
            <a:prstGeom prst="straightConnector1">
              <a:avLst/>
            </a:prstGeom>
            <a:ln w="76200" cmpd="sng">
              <a:solidFill>
                <a:schemeClr val="bg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14D6B20-051E-C64E-9B87-5F785A0A9993}"/>
                </a:ext>
              </a:extLst>
            </p:cNvPr>
            <p:cNvSpPr txBox="1"/>
            <p:nvPr/>
          </p:nvSpPr>
          <p:spPr>
            <a:xfrm>
              <a:off x="6555736" y="3464170"/>
              <a:ext cx="187914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&lt;V&gt; = </a:t>
              </a:r>
              <a:r>
                <a:rPr lang="en-US" sz="1350" dirty="0">
                  <a:solidFill>
                    <a:srgbClr val="FF0000"/>
                  </a:solidFill>
                </a:rPr>
                <a:t>V</a:t>
              </a:r>
              <a:r>
                <a:rPr lang="en-US" sz="1350" baseline="-25000" dirty="0">
                  <a:solidFill>
                    <a:srgbClr val="FF0000"/>
                  </a:solidFill>
                </a:rPr>
                <a:t>HS</a:t>
              </a:r>
              <a:r>
                <a:rPr lang="en-US" sz="1350" dirty="0"/>
                <a:t> + </a:t>
              </a:r>
              <a:r>
                <a:rPr lang="en-US" sz="1350" dirty="0" err="1">
                  <a:solidFill>
                    <a:srgbClr val="0073FF"/>
                  </a:solidFill>
                </a:rPr>
                <a:t>V</a:t>
              </a:r>
              <a:r>
                <a:rPr lang="en-US" sz="1350" baseline="-25000" dirty="0" err="1">
                  <a:solidFill>
                    <a:srgbClr val="0073FF"/>
                  </a:solidFill>
                </a:rPr>
                <a:t>jet</a:t>
              </a:r>
              <a:endParaRPr lang="en-US" sz="1350" baseline="-25000" dirty="0">
                <a:solidFill>
                  <a:srgbClr val="0073FF"/>
                </a:solidFill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F007E76-6644-3D41-8C3F-58709CB54D09}"/>
              </a:ext>
            </a:extLst>
          </p:cNvPr>
          <p:cNvGrpSpPr/>
          <p:nvPr/>
        </p:nvGrpSpPr>
        <p:grpSpPr>
          <a:xfrm>
            <a:off x="434981" y="1342274"/>
            <a:ext cx="1529499" cy="1308362"/>
            <a:chOff x="4788470" y="3226102"/>
            <a:chExt cx="2039332" cy="1744483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362BE7B1-67EF-5046-80F8-23B2EAF07D37}"/>
                </a:ext>
              </a:extLst>
            </p:cNvPr>
            <p:cNvSpPr/>
            <p:nvPr/>
          </p:nvSpPr>
          <p:spPr bwMode="auto">
            <a:xfrm>
              <a:off x="5302135" y="3444918"/>
              <a:ext cx="1525667" cy="1525667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200" dirty="0">
                <a:solidFill>
                  <a:srgbClr val="000000"/>
                </a:solidFill>
              </a:endParaRP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B4D17781-4A3F-C74A-A9E3-857965F3A9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97403" y="3640577"/>
              <a:ext cx="418396" cy="630504"/>
            </a:xfrm>
            <a:prstGeom prst="straightConnector1">
              <a:avLst/>
            </a:prstGeom>
            <a:ln w="76200" cmpd="sng">
              <a:solidFill>
                <a:schemeClr val="bg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9F9CA17E-E374-7A4A-A40F-1B12391C905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01711" y="3640577"/>
              <a:ext cx="395153" cy="62280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prstDash val="soli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CA2B67C-05B5-B64B-B06C-1E52CF0A08ED}"/>
                </a:ext>
              </a:extLst>
            </p:cNvPr>
            <p:cNvSpPr txBox="1"/>
            <p:nvPr/>
          </p:nvSpPr>
          <p:spPr>
            <a:xfrm>
              <a:off x="4788470" y="3226102"/>
              <a:ext cx="129992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&lt;V&gt; = </a:t>
              </a:r>
              <a:r>
                <a:rPr lang="en-US" sz="1350" dirty="0">
                  <a:solidFill>
                    <a:srgbClr val="FF0000"/>
                  </a:solidFill>
                </a:rPr>
                <a:t>V</a:t>
              </a:r>
              <a:r>
                <a:rPr lang="en-US" sz="1350" baseline="-25000" dirty="0">
                  <a:solidFill>
                    <a:srgbClr val="FF0000"/>
                  </a:solidFill>
                </a:rPr>
                <a:t>HS</a:t>
              </a:r>
              <a:endParaRPr lang="en-US" sz="1350" baseline="-25000" dirty="0">
                <a:solidFill>
                  <a:srgbClr val="0073FF"/>
                </a:solidFill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EA6AB8D1-4481-5A4A-9D5C-197604913D1B}"/>
              </a:ext>
            </a:extLst>
          </p:cNvPr>
          <p:cNvSpPr txBox="1"/>
          <p:nvPr/>
        </p:nvSpPr>
        <p:spPr>
          <a:xfrm>
            <a:off x="108963" y="1083757"/>
            <a:ext cx="62068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u="sng" dirty="0">
                <a:solidFill>
                  <a:srgbClr val="FF0000"/>
                </a:solidFill>
              </a:rPr>
              <a:t>5 µm: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BB765A2-430E-7048-BFC4-4E33E340E1CC}"/>
              </a:ext>
            </a:extLst>
          </p:cNvPr>
          <p:cNvSpPr txBox="1"/>
          <p:nvPr/>
        </p:nvSpPr>
        <p:spPr>
          <a:xfrm>
            <a:off x="108963" y="2837872"/>
            <a:ext cx="7168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u="sng" dirty="0">
                <a:solidFill>
                  <a:srgbClr val="0000FF"/>
                </a:solidFill>
              </a:rPr>
              <a:t>10 µm: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92CC76-0EDE-C14B-9E1F-F6EC1ABF178F}"/>
              </a:ext>
            </a:extLst>
          </p:cNvPr>
          <p:cNvSpPr txBox="1"/>
          <p:nvPr/>
        </p:nvSpPr>
        <p:spPr>
          <a:xfrm>
            <a:off x="5526211" y="2120235"/>
            <a:ext cx="367777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Assuming the weight of the two features is the same, the best fit with this hypothesis is:</a:t>
            </a:r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181986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64" y="1507193"/>
            <a:ext cx="4553712" cy="294183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64" y="1507193"/>
            <a:ext cx="4553712" cy="29418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C194A8-F156-B641-821F-116343051980}"/>
              </a:ext>
            </a:extLst>
          </p:cNvPr>
          <p:cNvSpPr txBox="1"/>
          <p:nvPr/>
        </p:nvSpPr>
        <p:spPr>
          <a:xfrm>
            <a:off x="0" y="1"/>
            <a:ext cx="968535" cy="2192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25" dirty="0"/>
              <a:t>Method: Velocity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6850EC4-595D-F44E-AF12-8A0EEB164EC7}"/>
              </a:ext>
            </a:extLst>
          </p:cNvPr>
          <p:cNvSpPr txBox="1">
            <a:spLocks/>
          </p:cNvSpPr>
          <p:nvPr/>
        </p:nvSpPr>
        <p:spPr>
          <a:xfrm>
            <a:off x="591292" y="152614"/>
            <a:ext cx="7948551" cy="754380"/>
          </a:xfrm>
          <a:prstGeom prst="rect">
            <a:avLst/>
          </a:prstGeom>
          <a:effectLst/>
        </p:spPr>
        <p:txBody>
          <a:bodyPr vert="horz" lIns="0" rIns="3429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3200" b="1" kern="120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2400" dirty="0">
                <a:solidFill>
                  <a:schemeClr val="tx2"/>
                </a:solidFill>
              </a:rPr>
              <a:t>DT- and DD-neutron spectra are sensitive to hotspot velocity:  net velocity produces a Doppler shift in neutron energy 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ADB60ED-39E3-294E-AEB4-41436509E7B4}"/>
              </a:ext>
            </a:extLst>
          </p:cNvPr>
          <p:cNvGrpSpPr/>
          <p:nvPr/>
        </p:nvGrpSpPr>
        <p:grpSpPr>
          <a:xfrm>
            <a:off x="1672237" y="1776520"/>
            <a:ext cx="156745" cy="2407457"/>
            <a:chOff x="951770" y="3520326"/>
            <a:chExt cx="64119" cy="98480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A1D0F63-73FA-2043-B9E5-62F6689B7326}"/>
                </a:ext>
              </a:extLst>
            </p:cNvPr>
            <p:cNvCxnSpPr>
              <a:cxnSpLocks/>
            </p:cNvCxnSpPr>
            <p:nvPr/>
          </p:nvCxnSpPr>
          <p:spPr>
            <a:xfrm>
              <a:off x="951770" y="3523114"/>
              <a:ext cx="0" cy="982019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85840C8-5944-2F40-B13E-60AEF980D204}"/>
                </a:ext>
              </a:extLst>
            </p:cNvPr>
            <p:cNvCxnSpPr>
              <a:cxnSpLocks/>
            </p:cNvCxnSpPr>
            <p:nvPr/>
          </p:nvCxnSpPr>
          <p:spPr>
            <a:xfrm>
              <a:off x="1015889" y="3520326"/>
              <a:ext cx="0" cy="982019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59E99B6-FA7E-8A4D-AF0A-6B4437196706}"/>
              </a:ext>
            </a:extLst>
          </p:cNvPr>
          <p:cNvSpPr txBox="1"/>
          <p:nvPr/>
        </p:nvSpPr>
        <p:spPr>
          <a:xfrm>
            <a:off x="892116" y="1407846"/>
            <a:ext cx="3547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DT-neutron time-of-flight (</a:t>
            </a:r>
            <a:r>
              <a:rPr lang="en-US" sz="1400" b="1" dirty="0" err="1"/>
              <a:t>nTOF</a:t>
            </a:r>
            <a:r>
              <a:rPr lang="en-US" sz="1400" b="1" dirty="0"/>
              <a:t>) signal*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91360" y="3260335"/>
            <a:ext cx="4087064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Each detector measures </a:t>
            </a:r>
            <a:r>
              <a:rPr lang="en-US" sz="1400" b="1" dirty="0">
                <a:solidFill>
                  <a:srgbClr val="FF0000"/>
                </a:solidFill>
              </a:rPr>
              <a:t>the hotspot velocity </a:t>
            </a:r>
            <a:r>
              <a:rPr lang="en-US" sz="1400" b="1" dirty="0"/>
              <a:t>projected along </a:t>
            </a:r>
            <a:r>
              <a:rPr lang="en-US" sz="1400" b="1" dirty="0">
                <a:solidFill>
                  <a:srgbClr val="2C35FF"/>
                </a:solidFill>
              </a:rPr>
              <a:t>its line of sight</a:t>
            </a: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9424533"/>
              </p:ext>
            </p:extLst>
          </p:nvPr>
        </p:nvGraphicFramePr>
        <p:xfrm>
          <a:off x="1270950" y="1745063"/>
          <a:ext cx="223520" cy="365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1" name="Equation" r:id="rId5" imgW="139680" imgH="228600" progId="Equation.DSMT4">
                  <p:embed/>
                </p:oleObj>
              </mc:Choice>
              <mc:Fallback>
                <p:oleObj name="Equation" r:id="rId5" imgW="1396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70950" y="1745063"/>
                        <a:ext cx="223520" cy="3657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5584628"/>
              </p:ext>
            </p:extLst>
          </p:nvPr>
        </p:nvGraphicFramePr>
        <p:xfrm>
          <a:off x="6546850" y="38703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2" name="Equation" r:id="rId7" imgW="114120" imgH="177480" progId="Equation.DSMT4">
                  <p:embed/>
                </p:oleObj>
              </mc:Choice>
              <mc:Fallback>
                <p:oleObj name="Equation" r:id="rId7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546850" y="38703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9643233"/>
              </p:ext>
            </p:extLst>
          </p:nvPr>
        </p:nvGraphicFramePr>
        <p:xfrm>
          <a:off x="1966913" y="1758950"/>
          <a:ext cx="1647825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3" name="Equation" r:id="rId9" imgW="1028520" imgH="228600" progId="Equation.DSMT4">
                  <p:embed/>
                </p:oleObj>
              </mc:Choice>
              <mc:Fallback>
                <p:oleObj name="Equation" r:id="rId9" imgW="1028520" imgH="228600" progId="Equation.DSMT4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966913" y="1758950"/>
                        <a:ext cx="1647825" cy="366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1939091"/>
              </p:ext>
            </p:extLst>
          </p:nvPr>
        </p:nvGraphicFramePr>
        <p:xfrm>
          <a:off x="5480050" y="2130425"/>
          <a:ext cx="2743200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4" name="Equation" r:id="rId11" imgW="1790640" imgH="444240" progId="Equation.DSMT4">
                  <p:embed/>
                </p:oleObj>
              </mc:Choice>
              <mc:Fallback>
                <p:oleObj name="Equation" r:id="rId11" imgW="179064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480050" y="2130425"/>
                        <a:ext cx="2743200" cy="681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5953685"/>
              </p:ext>
            </p:extLst>
          </p:nvPr>
        </p:nvGraphicFramePr>
        <p:xfrm>
          <a:off x="6146800" y="3860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5" name="Equation" r:id="rId13" imgW="914400" imgH="198720" progId="Equation.DSMT4">
                  <p:embed/>
                </p:oleObj>
              </mc:Choice>
              <mc:Fallback>
                <p:oleObj name="Equation" r:id="rId13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146800" y="3860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4551476"/>
            <a:ext cx="390033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0"/>
            <a:r>
              <a:rPr lang="en-US" sz="1100" i="1" dirty="0"/>
              <a:t>*R. </a:t>
            </a:r>
            <a:r>
              <a:rPr lang="en-US" sz="1100" i="1" dirty="0" err="1"/>
              <a:t>Hatarik</a:t>
            </a:r>
            <a:r>
              <a:rPr lang="en-US" sz="1100" i="1" dirty="0"/>
              <a:t> et al., J. Appl. Phys. </a:t>
            </a:r>
            <a:r>
              <a:rPr lang="en-US" sz="1100" b="1" i="1" dirty="0"/>
              <a:t>118</a:t>
            </a:r>
            <a:r>
              <a:rPr lang="en-US" sz="1100" i="1" dirty="0"/>
              <a:t>, 184502 (2015).</a:t>
            </a:r>
          </a:p>
        </p:txBody>
      </p:sp>
    </p:spTree>
    <p:extLst>
      <p:ext uri="{BB962C8B-B14F-4D97-AF65-F5344CB8AC3E}">
        <p14:creationId xmlns:p14="http://schemas.microsoft.com/office/powerpoint/2010/main" val="20090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56"/>
    </mc:Choice>
    <mc:Fallback xmlns="">
      <p:transition spd="slow" advTm="3215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C194A8-F156-B641-821F-116343051980}"/>
              </a:ext>
            </a:extLst>
          </p:cNvPr>
          <p:cNvSpPr txBox="1"/>
          <p:nvPr/>
        </p:nvSpPr>
        <p:spPr>
          <a:xfrm>
            <a:off x="0" y="1"/>
            <a:ext cx="968535" cy="2192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25" dirty="0"/>
              <a:t>Method: Velocity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6850EC4-595D-F44E-AF12-8A0EEB164EC7}"/>
              </a:ext>
            </a:extLst>
          </p:cNvPr>
          <p:cNvSpPr txBox="1">
            <a:spLocks/>
          </p:cNvSpPr>
          <p:nvPr/>
        </p:nvSpPr>
        <p:spPr>
          <a:xfrm>
            <a:off x="481699" y="152614"/>
            <a:ext cx="8167736" cy="754380"/>
          </a:xfrm>
          <a:prstGeom prst="rect">
            <a:avLst/>
          </a:prstGeom>
          <a:effectLst/>
        </p:spPr>
        <p:txBody>
          <a:bodyPr vert="horz" lIns="0" rIns="3429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3200" b="1" kern="120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2400" dirty="0">
                <a:solidFill>
                  <a:schemeClr val="tx2"/>
                </a:solidFill>
              </a:rPr>
              <a:t>On the NIF, DT- and DD-neutron spectra are used to measure the mean hotspot velocity on up to four </a:t>
            </a:r>
            <a:r>
              <a:rPr lang="en-US" sz="2400" dirty="0" err="1">
                <a:solidFill>
                  <a:schemeClr val="tx2"/>
                </a:solidFill>
              </a:rPr>
              <a:t>nTOF</a:t>
            </a:r>
            <a:r>
              <a:rPr lang="en-US" sz="2400" dirty="0">
                <a:solidFill>
                  <a:schemeClr val="tx2"/>
                </a:solidFill>
              </a:rPr>
              <a:t> lines of sight 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-10672" y="942733"/>
            <a:ext cx="5069685" cy="3813747"/>
            <a:chOff x="4131164" y="942733"/>
            <a:chExt cx="5069685" cy="381374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BFDC87E-C623-CA4F-AB88-BA24383D8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299148" y="998859"/>
              <a:ext cx="4815917" cy="375762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06E75B8-0B09-8E46-BD3E-BAFED8BAD256}"/>
                </a:ext>
              </a:extLst>
            </p:cNvPr>
            <p:cNvSpPr/>
            <p:nvPr/>
          </p:nvSpPr>
          <p:spPr bwMode="auto">
            <a:xfrm>
              <a:off x="5660021" y="998859"/>
              <a:ext cx="1085126" cy="155716"/>
            </a:xfrm>
            <a:prstGeom prst="rect">
              <a:avLst/>
            </a:prstGeom>
            <a:solidFill>
              <a:schemeClr val="bg1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4B2A18F-A22A-B141-973B-29343B827575}"/>
                </a:ext>
              </a:extLst>
            </p:cNvPr>
            <p:cNvSpPr txBox="1"/>
            <p:nvPr/>
          </p:nvSpPr>
          <p:spPr>
            <a:xfrm>
              <a:off x="5239958" y="942733"/>
              <a:ext cx="203453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err="1">
                  <a:solidFill>
                    <a:srgbClr val="0000FF"/>
                  </a:solidFill>
                </a:rPr>
                <a:t>nTOF</a:t>
              </a:r>
              <a:r>
                <a:rPr lang="en-US" sz="1050" b="1" dirty="0">
                  <a:solidFill>
                    <a:srgbClr val="0000FF"/>
                  </a:solidFill>
                </a:rPr>
                <a:t> 21m SPEC-NP (18-304)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51AA08B-1952-4348-826C-30A01922B963}"/>
                </a:ext>
              </a:extLst>
            </p:cNvPr>
            <p:cNvSpPr/>
            <p:nvPr/>
          </p:nvSpPr>
          <p:spPr bwMode="auto">
            <a:xfrm>
              <a:off x="8003171" y="2680702"/>
              <a:ext cx="1085126" cy="155716"/>
            </a:xfrm>
            <a:prstGeom prst="rect">
              <a:avLst/>
            </a:prstGeom>
            <a:solidFill>
              <a:schemeClr val="bg1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4EDCBA2-053E-4148-810D-1DE001988F0A}"/>
                </a:ext>
              </a:extLst>
            </p:cNvPr>
            <p:cNvSpPr txBox="1"/>
            <p:nvPr/>
          </p:nvSpPr>
          <p:spPr>
            <a:xfrm>
              <a:off x="7918126" y="2444532"/>
              <a:ext cx="128272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err="1">
                  <a:solidFill>
                    <a:srgbClr val="0000FF"/>
                  </a:solidFill>
                </a:rPr>
                <a:t>nTOF</a:t>
              </a:r>
              <a:r>
                <a:rPr lang="en-US" sz="1050" b="1" dirty="0">
                  <a:solidFill>
                    <a:srgbClr val="0000FF"/>
                  </a:solidFill>
                </a:rPr>
                <a:t> 20m </a:t>
              </a:r>
            </a:p>
            <a:p>
              <a:pPr algn="ctr"/>
              <a:r>
                <a:rPr lang="en-US" sz="1050" b="1" dirty="0">
                  <a:solidFill>
                    <a:srgbClr val="0000FF"/>
                  </a:solidFill>
                </a:rPr>
                <a:t>SPEC-E (90-175)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DDB5280-DE9F-314B-AEC0-719098F0D734}"/>
                </a:ext>
              </a:extLst>
            </p:cNvPr>
            <p:cNvSpPr/>
            <p:nvPr/>
          </p:nvSpPr>
          <p:spPr bwMode="auto">
            <a:xfrm>
              <a:off x="5266840" y="4472977"/>
              <a:ext cx="1085126" cy="225784"/>
            </a:xfrm>
            <a:prstGeom prst="rect">
              <a:avLst/>
            </a:prstGeom>
            <a:solidFill>
              <a:schemeClr val="bg1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2B4CCDF-8C0F-1B42-A86E-20BA06EC3693}"/>
                </a:ext>
              </a:extLst>
            </p:cNvPr>
            <p:cNvSpPr/>
            <p:nvPr/>
          </p:nvSpPr>
          <p:spPr bwMode="auto">
            <a:xfrm>
              <a:off x="4301113" y="4256409"/>
              <a:ext cx="886962" cy="495206"/>
            </a:xfrm>
            <a:prstGeom prst="rect">
              <a:avLst/>
            </a:prstGeom>
            <a:solidFill>
              <a:schemeClr val="bg1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C3F6611-7A78-324D-BE89-B0F1B0246CAF}"/>
                </a:ext>
              </a:extLst>
            </p:cNvPr>
            <p:cNvSpPr txBox="1"/>
            <p:nvPr/>
          </p:nvSpPr>
          <p:spPr>
            <a:xfrm>
              <a:off x="4376883" y="4472977"/>
              <a:ext cx="202651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err="1">
                  <a:solidFill>
                    <a:srgbClr val="0000FF"/>
                  </a:solidFill>
                </a:rPr>
                <a:t>nTOF</a:t>
              </a:r>
              <a:r>
                <a:rPr lang="en-US" sz="1050" b="1" dirty="0">
                  <a:solidFill>
                    <a:srgbClr val="0000FF"/>
                  </a:solidFill>
                </a:rPr>
                <a:t> 18m SPEC-SP (161-57)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9206E73-1E16-6A48-AD26-AF47AB72CCD5}"/>
                </a:ext>
              </a:extLst>
            </p:cNvPr>
            <p:cNvSpPr/>
            <p:nvPr/>
          </p:nvSpPr>
          <p:spPr bwMode="auto">
            <a:xfrm>
              <a:off x="4458575" y="3023602"/>
              <a:ext cx="897197" cy="225784"/>
            </a:xfrm>
            <a:prstGeom prst="rect">
              <a:avLst/>
            </a:prstGeom>
            <a:solidFill>
              <a:schemeClr val="bg1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DDAACD8-3F48-0B41-A33B-40D824082A21}"/>
                </a:ext>
              </a:extLst>
            </p:cNvPr>
            <p:cNvSpPr txBox="1"/>
            <p:nvPr/>
          </p:nvSpPr>
          <p:spPr>
            <a:xfrm>
              <a:off x="4131164" y="2869076"/>
              <a:ext cx="136127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err="1">
                  <a:solidFill>
                    <a:srgbClr val="0000FF"/>
                  </a:solidFill>
                </a:rPr>
                <a:t>nTOF</a:t>
              </a:r>
              <a:r>
                <a:rPr lang="en-US" sz="1050" b="1" dirty="0">
                  <a:solidFill>
                    <a:srgbClr val="0000FF"/>
                  </a:solidFill>
                </a:rPr>
                <a:t> 20m </a:t>
              </a:r>
            </a:p>
            <a:p>
              <a:pPr algn="ctr"/>
              <a:r>
                <a:rPr lang="en-US" sz="1050" b="1" dirty="0">
                  <a:solidFill>
                    <a:srgbClr val="0000FF"/>
                  </a:solidFill>
                </a:rPr>
                <a:t>SPEC-A (115-319)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1350598" y="4848345"/>
            <a:ext cx="35285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/>
              <a:t>R. </a:t>
            </a:r>
            <a:r>
              <a:rPr lang="en-US" sz="1100" i="1" dirty="0" err="1"/>
              <a:t>Hatarik</a:t>
            </a:r>
            <a:r>
              <a:rPr lang="en-US" sz="1100" i="1" dirty="0"/>
              <a:t> et al., Rev. Sci. </a:t>
            </a:r>
            <a:r>
              <a:rPr lang="en-US" sz="1100" i="1" dirty="0" err="1"/>
              <a:t>Instrum</a:t>
            </a:r>
            <a:r>
              <a:rPr lang="en-US" sz="1100" i="1" dirty="0"/>
              <a:t>. </a:t>
            </a:r>
            <a:r>
              <a:rPr lang="en-US" sz="1100" b="1" i="1" dirty="0"/>
              <a:t>89</a:t>
            </a:r>
            <a:r>
              <a:rPr lang="en-US" sz="1100" i="1" dirty="0"/>
              <a:t>, 10I138 (2018).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112640" y="1218618"/>
            <a:ext cx="3856310" cy="3462800"/>
            <a:chOff x="260565" y="1218618"/>
            <a:chExt cx="3856310" cy="3462800"/>
          </a:xfrm>
        </p:grpSpPr>
        <p:grpSp>
          <p:nvGrpSpPr>
            <p:cNvPr id="8" name="Group 7"/>
            <p:cNvGrpSpPr/>
            <p:nvPr/>
          </p:nvGrpSpPr>
          <p:grpSpPr>
            <a:xfrm>
              <a:off x="260565" y="1218618"/>
              <a:ext cx="3836516" cy="2504110"/>
              <a:chOff x="628664" y="1623720"/>
              <a:chExt cx="3836516" cy="250411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9C7662C7-77EE-3045-A166-E2EE8B9A6B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992" r="4434"/>
              <a:stretch/>
            </p:blipFill>
            <p:spPr>
              <a:xfrm>
                <a:off x="628664" y="1887550"/>
                <a:ext cx="3836516" cy="2240280"/>
              </a:xfrm>
              <a:prstGeom prst="rect">
                <a:avLst/>
              </a:prstGeom>
            </p:spPr>
          </p:pic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E8B204B-0F58-B948-A620-F1F9A01648E4}"/>
                  </a:ext>
                </a:extLst>
              </p:cNvPr>
              <p:cNvSpPr txBox="1"/>
              <p:nvPr/>
            </p:nvSpPr>
            <p:spPr>
              <a:xfrm>
                <a:off x="1066347" y="1623720"/>
                <a:ext cx="2934804" cy="2539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/>
                  <a:t>NTOF velocities: N160207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67E1749-D158-AF4A-B595-ADF5FF4FCD4B}"/>
                  </a:ext>
                </a:extLst>
              </p:cNvPr>
              <p:cNvSpPr txBox="1"/>
              <p:nvPr/>
            </p:nvSpPr>
            <p:spPr>
              <a:xfrm>
                <a:off x="1674885" y="2828695"/>
                <a:ext cx="695875" cy="261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solidFill>
                      <a:srgbClr val="0000FF"/>
                    </a:solidFill>
                  </a:rPr>
                  <a:t>SPEC-E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9B5A284E-D0C6-F744-8022-B25031AD3548}"/>
                  </a:ext>
                </a:extLst>
              </p:cNvPr>
              <p:cNvSpPr txBox="1"/>
              <p:nvPr/>
            </p:nvSpPr>
            <p:spPr>
              <a:xfrm>
                <a:off x="1309705" y="3562726"/>
                <a:ext cx="783040" cy="261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rgbClr val="0000FF"/>
                    </a:solidFill>
                  </a:rPr>
                  <a:t>SPEC-SP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B9D6DED-5392-C244-978F-C31793DB462D}"/>
                  </a:ext>
                </a:extLst>
              </p:cNvPr>
              <p:cNvSpPr txBox="1"/>
              <p:nvPr/>
            </p:nvSpPr>
            <p:spPr>
              <a:xfrm>
                <a:off x="3420921" y="3197646"/>
                <a:ext cx="695875" cy="261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solidFill>
                      <a:srgbClr val="0000FF"/>
                    </a:solidFill>
                  </a:rPr>
                  <a:t>SPEC-A</a:t>
                </a:r>
              </a:p>
            </p:txBody>
          </p:sp>
          <p:grpSp>
            <p:nvGrpSpPr>
              <p:cNvPr id="61" name="Group 60"/>
              <p:cNvGrpSpPr/>
              <p:nvPr/>
            </p:nvGrpSpPr>
            <p:grpSpPr>
              <a:xfrm>
                <a:off x="914009" y="1788076"/>
                <a:ext cx="248786" cy="230832"/>
                <a:chOff x="545910" y="1382974"/>
                <a:chExt cx="248786" cy="230832"/>
              </a:xfrm>
            </p:grpSpPr>
            <p:sp>
              <p:nvSpPr>
                <p:cNvPr id="62" name="Rectangle 61"/>
                <p:cNvSpPr/>
                <p:nvPr/>
              </p:nvSpPr>
              <p:spPr>
                <a:xfrm>
                  <a:off x="612464" y="1430736"/>
                  <a:ext cx="118280" cy="14127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545910" y="1382974"/>
                  <a:ext cx="24878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>
                      <a:solidFill>
                        <a:srgbClr val="373737"/>
                      </a:solidFill>
                    </a:rPr>
                    <a:t>0</a:t>
                  </a:r>
                </a:p>
              </p:txBody>
            </p:sp>
          </p:grpSp>
        </p:grpSp>
        <p:grpSp>
          <p:nvGrpSpPr>
            <p:cNvPr id="29" name="Group 28"/>
            <p:cNvGrpSpPr/>
            <p:nvPr/>
          </p:nvGrpSpPr>
          <p:grpSpPr>
            <a:xfrm>
              <a:off x="260565" y="1218618"/>
              <a:ext cx="3856310" cy="2505276"/>
              <a:chOff x="544157" y="1353395"/>
              <a:chExt cx="3404089" cy="2211488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2E77692-A03E-7E46-A5EC-2B38E708E0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992" r="3991"/>
              <a:stretch/>
            </p:blipFill>
            <p:spPr>
              <a:xfrm>
                <a:off x="544157" y="1586286"/>
                <a:ext cx="3404089" cy="1978597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E8B204B-0F58-B948-A620-F1F9A01648E4}"/>
                  </a:ext>
                </a:extLst>
              </p:cNvPr>
              <p:cNvSpPr txBox="1"/>
              <p:nvPr/>
            </p:nvSpPr>
            <p:spPr>
              <a:xfrm>
                <a:off x="930514" y="1353395"/>
                <a:ext cx="2590646" cy="22414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 err="1"/>
                  <a:t>nTOF</a:t>
                </a:r>
                <a:r>
                  <a:rPr lang="en-US" sz="1050" dirty="0"/>
                  <a:t> velocities: N160207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67E1749-D158-AF4A-B595-ADF5FF4FCD4B}"/>
                  </a:ext>
                </a:extLst>
              </p:cNvPr>
              <p:cNvSpPr txBox="1"/>
              <p:nvPr/>
            </p:nvSpPr>
            <p:spPr>
              <a:xfrm>
                <a:off x="2155736" y="2284417"/>
                <a:ext cx="579027" cy="2037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solidFill>
                      <a:srgbClr val="00F0FF"/>
                    </a:solidFill>
                  </a:rPr>
                  <a:t>−23 km/s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9608D4D-9E9A-E348-A98F-BDB1B936EA11}"/>
                  </a:ext>
                </a:extLst>
              </p:cNvPr>
              <p:cNvSpPr txBox="1"/>
              <p:nvPr/>
            </p:nvSpPr>
            <p:spPr>
              <a:xfrm>
                <a:off x="1990264" y="1836859"/>
                <a:ext cx="1287954" cy="2241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rgbClr val="FF0000"/>
                    </a:solidFill>
                  </a:rPr>
                  <a:t>119 km/s @ (21˚,49˚)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B8AF783-47E5-CC49-8CB6-6C0C0EF77AD5}"/>
                  </a:ext>
                </a:extLst>
              </p:cNvPr>
              <p:cNvSpPr/>
              <p:nvPr/>
            </p:nvSpPr>
            <p:spPr>
              <a:xfrm>
                <a:off x="1998319" y="1693009"/>
                <a:ext cx="700833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50" dirty="0">
                    <a:solidFill>
                      <a:srgbClr val="FF0000"/>
                    </a:solidFill>
                  </a:rPr>
                  <a:t>Best Fit:</a:t>
                </a: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730744" y="3850421"/>
              <a:ext cx="3066616" cy="830997"/>
              <a:chOff x="4354848" y="3779698"/>
              <a:chExt cx="3066616" cy="830997"/>
            </a:xfrm>
          </p:grpSpPr>
          <p:sp>
            <p:nvSpPr>
              <p:cNvPr id="51" name="TextBox 50"/>
              <p:cNvSpPr txBox="1"/>
              <p:nvPr/>
            </p:nvSpPr>
            <p:spPr>
              <a:xfrm>
                <a:off x="4354848" y="3779698"/>
                <a:ext cx="3066616" cy="83099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i="1" dirty="0"/>
                  <a:t>A best-fit hotspot velocity (</a:t>
                </a:r>
                <a:r>
                  <a:rPr lang="en-US" sz="1200" i="1" dirty="0">
                    <a:solidFill>
                      <a:srgbClr val="FF0000"/>
                    </a:solidFill>
                  </a:rPr>
                  <a:t>x</a:t>
                </a:r>
                <a:r>
                  <a:rPr lang="en-US" sz="1200" i="1" dirty="0"/>
                  <a:t>) and uncertainty boundary is found, using:</a:t>
                </a:r>
              </a:p>
              <a:p>
                <a:pPr algn="ctr"/>
                <a:r>
                  <a:rPr lang="en-US" sz="1100" i="1" dirty="0"/>
                  <a:t> </a:t>
                </a:r>
              </a:p>
              <a:p>
                <a:pPr algn="ctr"/>
                <a:endParaRPr lang="en-US" sz="1100" i="1" dirty="0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38F5FBA-149A-8944-86EB-A53EDED80340}"/>
                  </a:ext>
                </a:extLst>
              </p:cNvPr>
              <p:cNvSpPr txBox="1"/>
              <p:nvPr/>
            </p:nvSpPr>
            <p:spPr>
              <a:xfrm>
                <a:off x="4875280" y="4222288"/>
                <a:ext cx="2025752" cy="30008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/>
                  <a:t> 𝛘</a:t>
                </a:r>
                <a:r>
                  <a:rPr lang="en-US" sz="1350" baseline="30000" dirty="0"/>
                  <a:t>2</a:t>
                </a:r>
                <a:r>
                  <a:rPr lang="en-US" sz="1350" dirty="0"/>
                  <a:t> ≤ min(𝛘</a:t>
                </a:r>
                <a:r>
                  <a:rPr lang="en-US" sz="1350" baseline="30000" dirty="0"/>
                  <a:t>2</a:t>
                </a:r>
                <a:r>
                  <a:rPr lang="en-US" sz="1350" dirty="0"/>
                  <a:t>) + 𝛘</a:t>
                </a:r>
                <a:r>
                  <a:rPr lang="en-US" sz="1350" baseline="30000" dirty="0"/>
                  <a:t>2</a:t>
                </a:r>
                <a:r>
                  <a:rPr lang="en-US" sz="1350" baseline="-25000" dirty="0"/>
                  <a:t>limit</a:t>
                </a: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545910" y="1382974"/>
              <a:ext cx="248786" cy="230832"/>
              <a:chOff x="545910" y="1382974"/>
              <a:chExt cx="248786" cy="230832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612464" y="1430736"/>
                <a:ext cx="118280" cy="1412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545910" y="1382974"/>
                <a:ext cx="2487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solidFill>
                      <a:srgbClr val="373737"/>
                    </a:solidFill>
                  </a:rPr>
                  <a:t>0</a:t>
                </a: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67E1749-D158-AF4A-B595-ADF5FF4FCD4B}"/>
                </a:ext>
              </a:extLst>
            </p:cNvPr>
            <p:cNvSpPr txBox="1"/>
            <p:nvPr/>
          </p:nvSpPr>
          <p:spPr>
            <a:xfrm>
              <a:off x="2833991" y="2745940"/>
              <a:ext cx="69442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008BFF"/>
                  </a:solidFill>
                </a:rPr>
                <a:t>−</a:t>
              </a:r>
              <a:r>
                <a:rPr lang="en-US" sz="200" dirty="0">
                  <a:solidFill>
                    <a:srgbClr val="008BFF"/>
                  </a:solidFill>
                </a:rPr>
                <a:t> </a:t>
              </a:r>
              <a:r>
                <a:rPr lang="en-US" sz="900" dirty="0">
                  <a:solidFill>
                    <a:srgbClr val="008BFF"/>
                  </a:solidFill>
                </a:rPr>
                <a:t>45 km/s 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67E1749-D158-AF4A-B595-ADF5FF4FCD4B}"/>
                </a:ext>
              </a:extLst>
            </p:cNvPr>
            <p:cNvSpPr txBox="1"/>
            <p:nvPr/>
          </p:nvSpPr>
          <p:spPr>
            <a:xfrm>
              <a:off x="1135833" y="3172956"/>
              <a:ext cx="69923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000090"/>
                  </a:solidFill>
                </a:rPr>
                <a:t>−</a:t>
              </a:r>
              <a:r>
                <a:rPr lang="en-US" sz="300" dirty="0">
                  <a:solidFill>
                    <a:srgbClr val="000090"/>
                  </a:solidFill>
                </a:rPr>
                <a:t> </a:t>
              </a:r>
              <a:r>
                <a:rPr lang="en-US" sz="900" dirty="0">
                  <a:solidFill>
                    <a:srgbClr val="000090"/>
                  </a:solidFill>
                </a:rPr>
                <a:t>91 km/s 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316739" y="2101174"/>
            <a:ext cx="897197" cy="7742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9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58"/>
    </mc:Choice>
    <mc:Fallback xmlns="">
      <p:transition spd="slow" advTm="3695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33" y="1114345"/>
            <a:ext cx="4919472" cy="29508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33" y="1114345"/>
            <a:ext cx="4919471" cy="29508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766" y="1091887"/>
            <a:ext cx="3145536" cy="29733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766" y="1091887"/>
            <a:ext cx="3145536" cy="29733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766" y="1091887"/>
            <a:ext cx="3145536" cy="29733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E36C96-40BC-E349-B76E-E8C29F7AB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422" y="165102"/>
            <a:ext cx="8417378" cy="754380"/>
          </a:xfrm>
        </p:spPr>
        <p:txBody>
          <a:bodyPr>
            <a:normAutofit/>
          </a:bodyPr>
          <a:lstStyle/>
          <a:p>
            <a:pPr algn="ctr"/>
            <a:r>
              <a:rPr lang="en-US" sz="1800" dirty="0"/>
              <a:t>Looking at a group of cryogenic DT implosions, a pattern emerges: </a:t>
            </a:r>
            <a:br>
              <a:rPr lang="en-US" sz="1800" dirty="0"/>
            </a:br>
            <a:r>
              <a:rPr lang="en-US" sz="1800" dirty="0"/>
              <a:t>hotspot velocity tends toward </a:t>
            </a:r>
            <a:r>
              <a:rPr lang="en-US" sz="1800" i="1" dirty="0"/>
              <a:t>ɸ</a:t>
            </a:r>
            <a:r>
              <a:rPr lang="en-US" sz="1800" dirty="0"/>
              <a:t> ~ 90˚ on the equator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6575C-C16A-9546-A8EC-B25DCB4BDF1F}"/>
              </a:ext>
            </a:extLst>
          </p:cNvPr>
          <p:cNvSpPr txBox="1"/>
          <p:nvPr/>
        </p:nvSpPr>
        <p:spPr>
          <a:xfrm>
            <a:off x="0" y="1"/>
            <a:ext cx="1063112" cy="2192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25" dirty="0"/>
              <a:t>Result #1: Velocity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4FCACF-C09D-E24F-A54A-5C3F3B2720CB}"/>
              </a:ext>
            </a:extLst>
          </p:cNvPr>
          <p:cNvSpPr txBox="1"/>
          <p:nvPr/>
        </p:nvSpPr>
        <p:spPr>
          <a:xfrm>
            <a:off x="45293" y="4515928"/>
            <a:ext cx="29258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Showing analyzed shots, FY16—18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F4ACAE-ED17-DA44-A9AC-FCA532695505}"/>
              </a:ext>
            </a:extLst>
          </p:cNvPr>
          <p:cNvSpPr txBox="1"/>
          <p:nvPr/>
        </p:nvSpPr>
        <p:spPr>
          <a:xfrm>
            <a:off x="7638128" y="4159149"/>
            <a:ext cx="13234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80060"/>
            <a:r>
              <a:rPr lang="en-US" sz="1350" i="1" dirty="0">
                <a:solidFill>
                  <a:srgbClr val="FF0000"/>
                </a:solidFill>
              </a:rPr>
              <a:t>HDC:	20 shots</a:t>
            </a:r>
          </a:p>
        </p:txBody>
      </p:sp>
    </p:spTree>
    <p:extLst>
      <p:ext uri="{BB962C8B-B14F-4D97-AF65-F5344CB8AC3E}">
        <p14:creationId xmlns:p14="http://schemas.microsoft.com/office/powerpoint/2010/main" val="139506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75"/>
    </mc:Choice>
    <mc:Fallback xmlns="">
      <p:transition spd="slow" advTm="4377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911" y="1100530"/>
            <a:ext cx="3136392" cy="29646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D73656-7DF6-1547-98BC-C02B14952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33" y="1116249"/>
            <a:ext cx="4914900" cy="29489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7817A8-1558-3846-9FA1-6B44BC6BBF47}"/>
              </a:ext>
            </a:extLst>
          </p:cNvPr>
          <p:cNvSpPr txBox="1"/>
          <p:nvPr/>
        </p:nvSpPr>
        <p:spPr>
          <a:xfrm>
            <a:off x="0" y="1"/>
            <a:ext cx="1063112" cy="2192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25" dirty="0"/>
              <a:t>Result #1: Velocity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F4ACAE-ED17-DA44-A9AC-FCA532695505}"/>
              </a:ext>
            </a:extLst>
          </p:cNvPr>
          <p:cNvSpPr txBox="1"/>
          <p:nvPr/>
        </p:nvSpPr>
        <p:spPr>
          <a:xfrm>
            <a:off x="7638128" y="4159149"/>
            <a:ext cx="1563890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80060"/>
            <a:r>
              <a:rPr lang="en-US" sz="1350" i="1" dirty="0">
                <a:solidFill>
                  <a:srgbClr val="FF0000"/>
                </a:solidFill>
              </a:rPr>
              <a:t>HDC:	15/20 shots</a:t>
            </a:r>
          </a:p>
          <a:p>
            <a:pPr defTabSz="480060"/>
            <a:r>
              <a:rPr lang="en-US" sz="1350" i="1" dirty="0">
                <a:solidFill>
                  <a:srgbClr val="0000FF"/>
                </a:solidFill>
              </a:rPr>
              <a:t>BF:	9/10 shots</a:t>
            </a:r>
          </a:p>
          <a:p>
            <a:pPr defTabSz="480060"/>
            <a:r>
              <a:rPr lang="en-US" sz="1350" i="1" dirty="0"/>
              <a:t>CH:	4/15 shots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00614B-5D16-7A48-A328-82AE5E783076}"/>
              </a:ext>
            </a:extLst>
          </p:cNvPr>
          <p:cNvSpPr txBox="1"/>
          <p:nvPr/>
        </p:nvSpPr>
        <p:spPr>
          <a:xfrm>
            <a:off x="45293" y="4515928"/>
            <a:ext cx="42482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Showing analyzed shots, FY16—18 with V &gt; 40 km/s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A2C459-5038-7B4C-A661-33E294DCA562}"/>
              </a:ext>
            </a:extLst>
          </p:cNvPr>
          <p:cNvSpPr txBox="1"/>
          <p:nvPr/>
        </p:nvSpPr>
        <p:spPr>
          <a:xfrm>
            <a:off x="6793185" y="3452978"/>
            <a:ext cx="16898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/>
              <a:t>Only V &gt; 40 km/sec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BE36C96-40BC-E349-B76E-E8C29F7AB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422" y="165102"/>
            <a:ext cx="8417378" cy="754380"/>
          </a:xfrm>
        </p:spPr>
        <p:txBody>
          <a:bodyPr>
            <a:normAutofit/>
          </a:bodyPr>
          <a:lstStyle/>
          <a:p>
            <a:pPr algn="ctr"/>
            <a:r>
              <a:rPr lang="en-US" sz="1800" dirty="0"/>
              <a:t>Looking at a group of cryogenic DT implosions, a pattern emerges: </a:t>
            </a:r>
            <a:br>
              <a:rPr lang="en-US" sz="1800" dirty="0"/>
            </a:br>
            <a:r>
              <a:rPr lang="en-US" sz="1800" dirty="0"/>
              <a:t>hotspot velocity tends toward </a:t>
            </a:r>
            <a:r>
              <a:rPr lang="en-US" sz="1800" i="1" dirty="0"/>
              <a:t>ɸ</a:t>
            </a:r>
            <a:r>
              <a:rPr lang="en-US" sz="1800" dirty="0"/>
              <a:t> ~ 90˚ on the equator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33" y="1114345"/>
            <a:ext cx="4919472" cy="29508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911" y="1100530"/>
            <a:ext cx="3136392" cy="29646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33" y="1114345"/>
            <a:ext cx="4919471" cy="295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9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78"/>
    </mc:Choice>
    <mc:Fallback xmlns="">
      <p:transition spd="slow" advTm="21578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951" y="420624"/>
            <a:ext cx="7606098" cy="246888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Nuclear activation detectors (NADs) diagnose variations in neutron fluence due to scattering in fuel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BA8BC5-C997-FD40-BFB3-BC97D74EEDCB}"/>
              </a:ext>
            </a:extLst>
          </p:cNvPr>
          <p:cNvSpPr txBox="1"/>
          <p:nvPr/>
        </p:nvSpPr>
        <p:spPr>
          <a:xfrm>
            <a:off x="0" y="4549857"/>
            <a:ext cx="41569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C. Yeamans and D. </a:t>
            </a:r>
            <a:r>
              <a:rPr lang="en-US" sz="1100" i="1" dirty="0" err="1"/>
              <a:t>Bleuel</a:t>
            </a:r>
            <a:r>
              <a:rPr lang="en-US" sz="1100" i="1" dirty="0"/>
              <a:t>, Fusion Sci. Technol. </a:t>
            </a:r>
            <a:r>
              <a:rPr lang="en-US" sz="1100" b="1" i="1" dirty="0"/>
              <a:t>72</a:t>
            </a:r>
            <a:r>
              <a:rPr lang="en-US" sz="1100" i="1" dirty="0"/>
              <a:t>, 120 (2017).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292486-90FE-0343-8CB6-80DEBEF774A5}"/>
              </a:ext>
            </a:extLst>
          </p:cNvPr>
          <p:cNvSpPr txBox="1"/>
          <p:nvPr/>
        </p:nvSpPr>
        <p:spPr>
          <a:xfrm>
            <a:off x="1227264" y="1042765"/>
            <a:ext cx="20553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aseline="30000" dirty="0"/>
              <a:t>90</a:t>
            </a:r>
            <a:r>
              <a:rPr lang="en-US" sz="1200" dirty="0"/>
              <a:t>Zr(n,2n)</a:t>
            </a:r>
            <a:r>
              <a:rPr lang="en-US" sz="1200" baseline="30000" dirty="0"/>
              <a:t>89</a:t>
            </a:r>
            <a:r>
              <a:rPr lang="en-US" sz="1200" dirty="0"/>
              <a:t>Zr cross-section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5952084-6351-934B-869B-D5560B69F73D}"/>
              </a:ext>
            </a:extLst>
          </p:cNvPr>
          <p:cNvGrpSpPr/>
          <p:nvPr/>
        </p:nvGrpSpPr>
        <p:grpSpPr>
          <a:xfrm>
            <a:off x="4082780" y="1389830"/>
            <a:ext cx="4960278" cy="2506545"/>
            <a:chOff x="4892777" y="3870861"/>
            <a:chExt cx="4031703" cy="203731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4643465-3509-964F-AD43-C116F345C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60416" y="4123980"/>
              <a:ext cx="2896424" cy="178419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FB00F42-9430-B340-9B38-5EBCB4DD1F70}"/>
                </a:ext>
              </a:extLst>
            </p:cNvPr>
            <p:cNvSpPr txBox="1"/>
            <p:nvPr/>
          </p:nvSpPr>
          <p:spPr>
            <a:xfrm>
              <a:off x="5866819" y="3870861"/>
              <a:ext cx="2083626" cy="225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Normalized flange NAD activation: 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6DAE02A-8984-8C48-94AB-9CB5421DDE88}"/>
                </a:ext>
              </a:extLst>
            </p:cNvPr>
            <p:cNvSpPr txBox="1"/>
            <p:nvPr/>
          </p:nvSpPr>
          <p:spPr>
            <a:xfrm>
              <a:off x="4892777" y="4272252"/>
              <a:ext cx="684292" cy="225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Detectors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85917A2-F778-904D-8EEC-BF5FF0CBD83C}"/>
                </a:ext>
              </a:extLst>
            </p:cNvPr>
            <p:cNvCxnSpPr>
              <a:cxnSpLocks/>
            </p:cNvCxnSpPr>
            <p:nvPr/>
          </p:nvCxnSpPr>
          <p:spPr>
            <a:xfrm>
              <a:off x="5581890" y="4404953"/>
              <a:ext cx="228858" cy="191371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3FD85DA-1D58-D341-A8A4-79AD8CF86E7D}"/>
                </a:ext>
              </a:extLst>
            </p:cNvPr>
            <p:cNvSpPr txBox="1"/>
            <p:nvPr/>
          </p:nvSpPr>
          <p:spPr>
            <a:xfrm>
              <a:off x="6584703" y="5182859"/>
              <a:ext cx="2339777" cy="375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/>
                <a:t>Spherical harmonic </a:t>
              </a:r>
            </a:p>
            <a:p>
              <a:pPr algn="r"/>
              <a:r>
                <a:rPr lang="en-US" sz="1200" i="1" dirty="0"/>
                <a:t>fit to the data (modes 1, 2)</a:t>
              </a: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6150AA1-2A90-AB43-B77A-AED74B6A824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729" y="1084584"/>
            <a:ext cx="3070379" cy="2703082"/>
          </a:xfrm>
          <a:prstGeom prst="rect">
            <a:avLst/>
          </a:prstGeom>
          <a:noFill/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10CF96B-A494-1141-A2B0-0E01C25AC636}"/>
              </a:ext>
            </a:extLst>
          </p:cNvPr>
          <p:cNvCxnSpPr>
            <a:cxnSpLocks/>
          </p:cNvCxnSpPr>
          <p:nvPr/>
        </p:nvCxnSpPr>
        <p:spPr>
          <a:xfrm rot="5400000">
            <a:off x="2062348" y="1704384"/>
            <a:ext cx="534686" cy="0"/>
          </a:xfrm>
          <a:prstGeom prst="straightConnector1">
            <a:avLst/>
          </a:prstGeom>
          <a:ln w="28575" cmpd="sng">
            <a:solidFill>
              <a:srgbClr val="0000FF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25AAAF2E-F7F9-8843-B5EA-A358BC569FD5}"/>
              </a:ext>
            </a:extLst>
          </p:cNvPr>
          <p:cNvSpPr txBox="1"/>
          <p:nvPr/>
        </p:nvSpPr>
        <p:spPr>
          <a:xfrm>
            <a:off x="1201186" y="1396646"/>
            <a:ext cx="941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"/>
            <a:r>
              <a:rPr lang="en-US" sz="1200" i="1" dirty="0">
                <a:solidFill>
                  <a:srgbClr val="0000FF"/>
                </a:solidFill>
              </a:rPr>
              <a:t>F</a:t>
            </a:r>
            <a:r>
              <a:rPr lang="en-US" sz="1200" dirty="0">
                <a:solidFill>
                  <a:srgbClr val="0000FF"/>
                </a:solidFill>
              </a:rPr>
              <a:t>	= 1	– </a:t>
            </a:r>
            <a:r>
              <a:rPr lang="en-US" sz="1200" dirty="0" err="1">
                <a:solidFill>
                  <a:srgbClr val="0000FF"/>
                </a:solidFill>
              </a:rPr>
              <a:t>dsr</a:t>
            </a:r>
            <a:endParaRPr lang="en-US" sz="1200" dirty="0">
              <a:solidFill>
                <a:srgbClr val="0000FF"/>
              </a:solidFill>
            </a:endParaRPr>
          </a:p>
          <a:p>
            <a:pPr defTabSz="137160"/>
            <a:r>
              <a:rPr lang="en-US" sz="1200" dirty="0">
                <a:solidFill>
                  <a:srgbClr val="0000FF"/>
                </a:solidFill>
              </a:rPr>
              <a:t>	∝   	–</a:t>
            </a:r>
            <a:r>
              <a:rPr lang="el-GR" sz="1200" i="1" dirty="0">
                <a:solidFill>
                  <a:srgbClr val="0000FF"/>
                </a:solidFill>
              </a:rPr>
              <a:t>ρ</a:t>
            </a:r>
            <a:r>
              <a:rPr lang="en-US" sz="1200" i="1" dirty="0">
                <a:solidFill>
                  <a:srgbClr val="0000FF"/>
                </a:solidFill>
              </a:rPr>
              <a:t>R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A9988F-6B1C-E843-AD9C-8F69712D3186}"/>
              </a:ext>
            </a:extLst>
          </p:cNvPr>
          <p:cNvSpPr txBox="1"/>
          <p:nvPr/>
        </p:nvSpPr>
        <p:spPr>
          <a:xfrm>
            <a:off x="0" y="1"/>
            <a:ext cx="734496" cy="2192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25" dirty="0"/>
              <a:t>Method: </a:t>
            </a:r>
            <a:r>
              <a:rPr lang="el-GR" sz="825" i="1" dirty="0"/>
              <a:t>ρ</a:t>
            </a:r>
            <a:r>
              <a:rPr lang="en-US" sz="825" i="1" dirty="0"/>
              <a:t>R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3459188"/>
              </p:ext>
            </p:extLst>
          </p:nvPr>
        </p:nvGraphicFramePr>
        <p:xfrm>
          <a:off x="1184275" y="3698875"/>
          <a:ext cx="2055813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63" name="Equation" r:id="rId6" imgW="1447560" imgH="393480" progId="Equation.DSMT4">
                  <p:embed/>
                </p:oleObj>
              </mc:Choice>
              <mc:Fallback>
                <p:oleObj name="Equation" r:id="rId6" imgW="14475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84275" y="3698875"/>
                        <a:ext cx="2055813" cy="560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2019263"/>
              </p:ext>
            </p:extLst>
          </p:nvPr>
        </p:nvGraphicFramePr>
        <p:xfrm>
          <a:off x="7805738" y="1289050"/>
          <a:ext cx="33655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64" name="Equation" r:id="rId8" imgW="266400" imgH="431640" progId="Equation.DSMT4">
                  <p:embed/>
                </p:oleObj>
              </mc:Choice>
              <mc:Fallback>
                <p:oleObj name="Equation" r:id="rId8" imgW="266400" imgH="431640" progId="Equation.DSMT4">
                  <p:embed/>
                  <p:pic>
                    <p:nvPicPr>
                      <p:cNvPr id="33" name="Object 3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805738" y="1289050"/>
                        <a:ext cx="336550" cy="54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253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81"/>
    </mc:Choice>
    <mc:Fallback xmlns="">
      <p:transition spd="slow" advTm="49481"/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LLE colors">
      <a:dk1>
        <a:srgbClr val="000000"/>
      </a:dk1>
      <a:lt1>
        <a:srgbClr val="FFFFFF"/>
      </a:lt1>
      <a:dk2>
        <a:srgbClr val="023992"/>
      </a:dk2>
      <a:lt2>
        <a:srgbClr val="D62230"/>
      </a:lt2>
      <a:accent1>
        <a:srgbClr val="F27A18"/>
      </a:accent1>
      <a:accent2>
        <a:srgbClr val="FFEA4E"/>
      </a:accent2>
      <a:accent3>
        <a:srgbClr val="019E54"/>
      </a:accent3>
      <a:accent4>
        <a:srgbClr val="0063B4"/>
      </a:accent4>
      <a:accent5>
        <a:srgbClr val="008EDC"/>
      </a:accent5>
      <a:accent6>
        <a:srgbClr val="822685"/>
      </a:accent6>
      <a:hlink>
        <a:srgbClr val="053A92"/>
      </a:hlink>
      <a:folHlink>
        <a:srgbClr val="4A8ED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2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16x9_PPT_tempalate18" id="{A31BD571-8746-C041-8420-DD0076481370}" vid="{94BEDEBA-7A5F-CA40-B7DA-3270EA3FF3EA}"/>
    </a:ext>
  </a:extLst>
</a:theme>
</file>

<file path=ppt/theme/theme2.xml><?xml version="1.0" encoding="utf-8"?>
<a:theme xmlns:a="http://schemas.openxmlformats.org/drawingml/2006/main" name="LLNL_201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gradFill flip="none" rotWithShape="1">
          <a:gsLst>
            <a:gs pos="0">
              <a:schemeClr val="bg1">
                <a:lumMod val="65000"/>
                <a:tint val="66000"/>
                <a:satMod val="160000"/>
              </a:schemeClr>
            </a:gs>
            <a:gs pos="50000">
              <a:schemeClr val="bg1">
                <a:lumMod val="65000"/>
                <a:tint val="44500"/>
                <a:satMod val="160000"/>
              </a:schemeClr>
            </a:gs>
            <a:gs pos="100000">
              <a:schemeClr val="bg1">
                <a:lumMod val="65000"/>
                <a:tint val="23500"/>
                <a:satMod val="160000"/>
              </a:schemeClr>
            </a:gs>
          </a:gsLst>
          <a:lin ang="16200000" scaled="1"/>
          <a:tileRect/>
        </a:gradFill>
        <a:ln>
          <a:solidFill>
            <a:schemeClr val="accent1">
              <a:lumMod val="75000"/>
            </a:schemeClr>
          </a:solidFill>
          <a:headEnd/>
          <a:tailEnd/>
        </a:ln>
      </a:spPr>
      <a:bodyPr rtlCol="0"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 w="28575" cmpd="sng">
          <a:solidFill>
            <a:schemeClr val="accent1">
              <a:lumMod val="7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LNL_2016" id="{EE8E0FB7-E83C-A541-ADD7-D514513A63CD}" vid="{AEEA9DD7-311B-C345-9EF5-5F8098ED82C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schemas.microsoft.com/sharepoint/v3/field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16x9_PPT_template</Template>
  <TotalTime>4551</TotalTime>
  <Words>3156</Words>
  <Application>Microsoft Macintosh PowerPoint</Application>
  <PresentationFormat>On-screen Show (16:9)</PresentationFormat>
  <Paragraphs>681</Paragraphs>
  <Slides>44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Arial</vt:lpstr>
      <vt:lpstr>Calibri</vt:lpstr>
      <vt:lpstr>Helvetica</vt:lpstr>
      <vt:lpstr>Lucida Grande</vt:lpstr>
      <vt:lpstr>Mangal</vt:lpstr>
      <vt:lpstr>Times New Roman</vt:lpstr>
      <vt:lpstr>Wingdings</vt:lpstr>
      <vt:lpstr>Wingdings 2</vt:lpstr>
      <vt:lpstr>Office Theme</vt:lpstr>
      <vt:lpstr>LLNL_2016</vt:lpstr>
      <vt:lpstr>Equation</vt:lpstr>
      <vt:lpstr>Signatures of Systematic Azimuthal Asymmetry  in Nuclear Diagnosis of ICF Implosions on the NIF</vt:lpstr>
      <vt:lpstr>Signatures of Systematic Azimuthal Asymmetry  in Nuclear Diagnosis of ICF Implosions on the NIF</vt:lpstr>
      <vt:lpstr>Combining nTOF hotspot velocities and FNAD ρR maps improves understanding of stagnation asymmetry in NIF experiments</vt:lpstr>
      <vt:lpstr>Many thanks to my collaborators:</vt:lpstr>
      <vt:lpstr>PowerPoint Presentation</vt:lpstr>
      <vt:lpstr>PowerPoint Presentation</vt:lpstr>
      <vt:lpstr>Looking at a group of cryogenic DT implosions, a pattern emerges:  hotspot velocity tends toward ɸ ~ 90˚ on the equator</vt:lpstr>
      <vt:lpstr>Looking at a group of cryogenic DT implosions, a pattern emerges:  hotspot velocity tends toward ɸ ~ 90˚ on the equator</vt:lpstr>
      <vt:lpstr>Nuclear activation detectors (NADs) diagnose variations in neutron fluence due to scattering in fuel</vt:lpstr>
      <vt:lpstr>However, a neutron energy shift from hotspot flow velocity  can cause an “offset” (mode 1) in activation patterns</vt:lpstr>
      <vt:lpstr>Using the mean hotspot velocity, we can correct FNAD data to infer areal-density variation (ρR)</vt:lpstr>
      <vt:lpstr>In cryogenic implosions, the corrected FNAD mode-1 amplitude  (∝  ρR asymmetry) increases linearly with hotspot velocity</vt:lpstr>
      <vt:lpstr>The residual FNAD mode-1 is in the same direction as the hotspot velocity on most shots</vt:lpstr>
      <vt:lpstr>The residual FNAD mode-1 is in the same direction as the  hotspot velocity: mean velocity and low ρR are toward ɸ = 90˚</vt:lpstr>
      <vt:lpstr>The following picture emerges from the data: low ρR and velocity in one direction can be caused by reduced compression on that side</vt:lpstr>
      <vt:lpstr>The following picture emerges from the data: low ρR and velocity in one direction can be caused by reduced compression on that side</vt:lpstr>
      <vt:lpstr>The following picture emerges from the data: low ρR and velocity in one direction can be caused by reduced compression on that side</vt:lpstr>
      <vt:lpstr>Combining nTOF hotspot velocities and FNAD ρR maps improves understanding of stagnation asymmetry in NIF experiments</vt:lpstr>
      <vt:lpstr>Appendix – backup slides</vt:lpstr>
      <vt:lpstr>The source of the ɸ = 90˚ asymmetry is currently under investigation</vt:lpstr>
      <vt:lpstr>Azimuthal asymmetry is suggested by many diagnostics: we are now beginning to put together the pieces of this mode-1 puzzle</vt:lpstr>
      <vt:lpstr>PowerPoint Presentation</vt:lpstr>
      <vt:lpstr>PowerPoint Presentation</vt:lpstr>
      <vt:lpstr>Uncertainties in the measurements allow a range of solutions: an envelope of “acceptable” mean velocity is calculated using a reduced 𝛘2 method</vt:lpstr>
      <vt:lpstr>Regardless of the number of detectors, the 𝛘2 limit to contain the true velocity 68% of the time is 𝛘2limit = 3.45</vt:lpstr>
      <vt:lpstr>(At least) three “perpendicular” detectors are needed: without SPEC-E or SPEC-A, sensitivity along one horizontal axis is lost</vt:lpstr>
      <vt:lpstr>(At least) three “perpendicular” detectors are needed: without SPEC-E or SPEC-A, sensitivity along one horizontal axis is lost</vt:lpstr>
      <vt:lpstr>Looking at a group of cryogenic DT implosions, a pattern emerges:  hotspot velocity tends towards ɸ ~ 90˚ on the equator.</vt:lpstr>
      <vt:lpstr>Looking at a group of cryogenic DT implosions, a pattern emerges:  hotspot velocity tends towards ɸ ~ 90˚ on the equator.</vt:lpstr>
      <vt:lpstr>On “antipodal” shot with imposed drive asymmetry and low ρRfuel,* velocity correction eliminates the observed FNAD asymmetry</vt:lpstr>
      <vt:lpstr>To interpret flange NAD data, hotspot velocity must be accounted for: change in activation, fluence, and scattering</vt:lpstr>
      <vt:lpstr>In cryogenic implosions, the corrected FNAD mode-1 amplitude  (∝  ρR asymmetry) increases linearly with hotspot velocity</vt:lpstr>
      <vt:lpstr>The residual FNAD mode-1 is in the same direction as the  hotspot velocity: mean velocity and low ρR are toward ɸ = 90˚</vt:lpstr>
      <vt:lpstr>The residual FNAD mode-1 is in the same direction as the  hotspot velocity: mean velocity and low ρR are toward ɸ = 90˚</vt:lpstr>
      <vt:lpstr>The residual FNAD mode-1 is in the same direction as the  hotspot velocity: mean velocity and low ρR are toward ɸ = 90˚</vt:lpstr>
      <vt:lpstr>A cohesive picture of azimuthal asymmetry emerges from comparing hotspot velocity and ρR mode-1 amplitude</vt:lpstr>
      <vt:lpstr>Spherical harmonic (“Yℓm”) normalization:  amplitude = (max – mean)</vt:lpstr>
      <vt:lpstr>On conversion from FNAD variation to absolute ρRfuel:</vt:lpstr>
      <vt:lpstr>Appendix:  simple fill-tube model</vt:lpstr>
      <vt:lpstr>Velocity and FNAD data for a series of HDC implosions with 5/10µm fill tubes can test the hypothesis that fill-tube jets are causing these effects</vt:lpstr>
      <vt:lpstr>Comparing HDC implosions with 5µm vs 10µm fill tubes:  hotspot velocity is ~60 km/sec for both cases, in the direction ɸ = 90˚± 40˚</vt:lpstr>
      <vt:lpstr>FNAD data tells a similar story: mode-1 asymmetry ~ 3—5%, with systematic variation in the direction of asymmetry </vt:lpstr>
      <vt:lpstr>The systematic difference in asymmetry direction suggests a hypothesis: 1. All hotspots have average velocity VHS 2. 10 µm fill-tube injects a flow with velocity Vjet</vt:lpstr>
      <vt:lpstr>The systematic difference in asymmetry direction suggests a hypothesis: 1. All hotspots have average velocity VHS 2. 10 µm fill-tube injects a flow with velocity Vjet</vt:lpstr>
    </vt:vector>
  </TitlesOfParts>
  <Manager/>
  <Company>LLE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HRIN</dc:creator>
  <cp:keywords/>
  <dc:description/>
  <cp:lastModifiedBy>Microsoft Office User</cp:lastModifiedBy>
  <cp:revision>299</cp:revision>
  <dcterms:created xsi:type="dcterms:W3CDTF">2018-08-03T13:14:55Z</dcterms:created>
  <dcterms:modified xsi:type="dcterms:W3CDTF">2018-12-07T12:53:33Z</dcterms:modified>
  <cp:category/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