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9" r:id="rId2"/>
    <p:sldId id="336" r:id="rId3"/>
    <p:sldId id="411" r:id="rId4"/>
    <p:sldId id="410" r:id="rId5"/>
    <p:sldId id="409" r:id="rId6"/>
    <p:sldId id="405" r:id="rId7"/>
    <p:sldId id="404" r:id="rId8"/>
    <p:sldId id="416" r:id="rId9"/>
    <p:sldId id="415" r:id="rId10"/>
    <p:sldId id="414" r:id="rId11"/>
    <p:sldId id="413" r:id="rId12"/>
    <p:sldId id="412" r:id="rId13"/>
    <p:sldId id="417" r:id="rId14"/>
    <p:sldId id="373" r:id="rId15"/>
    <p:sldId id="387" r:id="rId16"/>
    <p:sldId id="386" r:id="rId17"/>
    <p:sldId id="385" r:id="rId18"/>
    <p:sldId id="394" r:id="rId19"/>
    <p:sldId id="374" r:id="rId20"/>
    <p:sldId id="388" r:id="rId21"/>
    <p:sldId id="389" r:id="rId22"/>
    <p:sldId id="390" r:id="rId23"/>
    <p:sldId id="391" r:id="rId24"/>
    <p:sldId id="392" r:id="rId25"/>
    <p:sldId id="393" r:id="rId26"/>
    <p:sldId id="429" r:id="rId27"/>
    <p:sldId id="398" r:id="rId28"/>
    <p:sldId id="400" r:id="rId29"/>
    <p:sldId id="397" r:id="rId30"/>
    <p:sldId id="401" r:id="rId31"/>
    <p:sldId id="425" r:id="rId32"/>
    <p:sldId id="419" r:id="rId33"/>
    <p:sldId id="421" r:id="rId34"/>
    <p:sldId id="422" r:id="rId35"/>
    <p:sldId id="426" r:id="rId36"/>
    <p:sldId id="427" r:id="rId37"/>
    <p:sldId id="381" r:id="rId38"/>
    <p:sldId id="403" r:id="rId39"/>
    <p:sldId id="430" r:id="rId40"/>
    <p:sldId id="431" r:id="rId41"/>
  </p:sldIdLst>
  <p:sldSz cx="9144000" cy="5143500" type="screen16x9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0"/>
    <a:srgbClr val="003D80"/>
    <a:srgbClr val="008C55"/>
    <a:srgbClr val="00AB67"/>
    <a:srgbClr val="CB87E4"/>
    <a:srgbClr val="B90FB5"/>
    <a:srgbClr val="CE5421"/>
    <a:srgbClr val="0079C0"/>
    <a:srgbClr val="004FA3"/>
    <a:srgbClr val="5C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730" autoAdjust="0"/>
  </p:normalViewPr>
  <p:slideViewPr>
    <p:cSldViewPr snapToGrid="0">
      <p:cViewPr varScale="1">
        <p:scale>
          <a:sx n="190" d="100"/>
          <a:sy n="190" d="100"/>
        </p:scale>
        <p:origin x="60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8171018-4721-4466-B8BF-B69F58BE5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4BE9217-0810-4954-982F-9EF51EC3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4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6D73-04F2-40B0-9EEA-57B14C463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70372" cy="3263504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800" b="1">
                <a:solidFill>
                  <a:srgbClr val="004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9071" y="4830536"/>
            <a:ext cx="9144000" cy="326571"/>
          </a:xfrm>
          <a:prstGeom prst="rect">
            <a:avLst/>
          </a:prstGeom>
          <a:gradFill flip="none" rotWithShape="1">
            <a:gsLst>
              <a:gs pos="100000">
                <a:srgbClr val="004FA3"/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 descr="UR_standard_col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" y="4838642"/>
            <a:ext cx="1476828" cy="3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r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6450"/>
            <a:ext cx="82486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3863"/>
            <a:ext cx="82359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357313"/>
            <a:ext cx="82518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13" y="4792663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92663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792663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cs typeface="+mn-cs"/>
              </a:defRPr>
            </a:lvl1pPr>
          </a:lstStyle>
          <a:p>
            <a:pPr>
              <a:defRPr/>
            </a:pPr>
            <a:fld id="{ABDCB738-5362-43B2-87AD-4F0AA6D6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9525" y="4830763"/>
            <a:ext cx="9144000" cy="3270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4FA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/>
              <a:t> </a:t>
            </a:r>
          </a:p>
        </p:txBody>
      </p:sp>
      <p:pic>
        <p:nvPicPr>
          <p:cNvPr id="1033" name="Picture 11" descr="UR_standard_col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38700"/>
            <a:ext cx="14779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ts val="2400"/>
        </a:lnSpc>
        <a:spcBef>
          <a:spcPct val="4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7013" algn="l" rtl="0" eaLnBrk="0" fontAlgn="base" hangingPunct="0">
        <a:lnSpc>
          <a:spcPts val="2400"/>
        </a:lnSpc>
        <a:spcBef>
          <a:spcPct val="4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2pPr>
      <a:lvl3pPr marL="1144588" indent="-227013" algn="l" rtl="0" eaLnBrk="0" fontAlgn="base" hangingPunct="0">
        <a:lnSpc>
          <a:spcPts val="2400"/>
        </a:lnSpc>
        <a:spcBef>
          <a:spcPct val="40000"/>
        </a:spcBef>
        <a:spcAft>
          <a:spcPct val="0"/>
        </a:spcAft>
        <a:buChar char="-"/>
        <a:defRPr sz="1200" b="1">
          <a:solidFill>
            <a:schemeClr val="tx1"/>
          </a:solidFill>
          <a:latin typeface="+mn-lt"/>
        </a:defRPr>
      </a:lvl3pPr>
      <a:lvl4pPr marL="1943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6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27099" y="1135777"/>
            <a:ext cx="6855188" cy="48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b="0" dirty="0"/>
              <a:t>Cherenkov radiation from a plasma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8551" y="4196926"/>
            <a:ext cx="37473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60</a:t>
            </a:r>
            <a:r>
              <a:rPr lang="en-US" sz="1600" baseline="30000" dirty="0"/>
              <a:t>th</a:t>
            </a:r>
            <a:r>
              <a:rPr lang="en-US" sz="1600" dirty="0"/>
              <a:t> Annual APS DPP Meeting</a:t>
            </a:r>
          </a:p>
          <a:p>
            <a:pPr algn="r"/>
            <a:r>
              <a:rPr lang="en-US" sz="1600" dirty="0"/>
              <a:t>Portland, OR Nov 5</a:t>
            </a:r>
            <a:r>
              <a:rPr lang="en-US" sz="1600" baseline="30000" dirty="0"/>
              <a:t>th</a:t>
            </a:r>
            <a:r>
              <a:rPr lang="en-US" sz="1600" dirty="0"/>
              <a:t>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75" y="4192769"/>
            <a:ext cx="5800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J.P. Palastro, T.M. </a:t>
            </a:r>
            <a:r>
              <a:rPr lang="en-US" sz="1600" dirty="0" err="1">
                <a:solidFill>
                  <a:srgbClr val="004FA3"/>
                </a:solidFill>
                <a:latin typeface="Arial"/>
                <a:cs typeface="Arial"/>
              </a:rPr>
              <a:t>Antonsen</a:t>
            </a:r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 Jr., L. Nguyen, A. </a:t>
            </a:r>
            <a:r>
              <a:rPr lang="en-US" sz="1600" dirty="0" err="1">
                <a:solidFill>
                  <a:srgbClr val="004FA3"/>
                </a:solidFill>
                <a:latin typeface="Arial"/>
                <a:cs typeface="Arial"/>
              </a:rPr>
              <a:t>Colaïtis</a:t>
            </a:r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, </a:t>
            </a:r>
          </a:p>
          <a:p>
            <a:r>
              <a:rPr lang="en-US" sz="1600" dirty="0">
                <a:solidFill>
                  <a:srgbClr val="004FA3"/>
                </a:solidFill>
                <a:latin typeface="Arial"/>
                <a:cs typeface="Arial"/>
              </a:rPr>
              <a:t>R.K. Follett, D. Turnbull, J. Vieira, and D.H. </a:t>
            </a:r>
            <a:r>
              <a:rPr lang="en-US" sz="1600" dirty="0" err="1">
                <a:solidFill>
                  <a:srgbClr val="004FA3"/>
                </a:solidFill>
                <a:latin typeface="Arial"/>
                <a:cs typeface="Arial"/>
              </a:rPr>
              <a:t>Froula</a:t>
            </a:r>
            <a:endParaRPr lang="en-US" sz="1600" dirty="0">
              <a:solidFill>
                <a:srgbClr val="004FA3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5997D-8ED4-6C4A-A5D0-508DE1F7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9" y="1934611"/>
            <a:ext cx="8430567" cy="17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95421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6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027544" y="1999812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02067" y="2374622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20537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7040904" y="2629719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9779" y="289715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296525" y="2862367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9F9456-A7A0-BD45-A4F6-368F0949EAF9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34737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40841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4550792" y="1610026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12093" y="1996333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8780" y="2388540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577249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7594137" y="2626240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9779" y="289715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638744" y="289123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7877594" y="2848449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FB33B-80DD-614E-96EF-946FA610608B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43141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300067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3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118033" y="1236951"/>
            <a:ext cx="3752069" cy="338481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12486" y="1598910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49771" y="1996333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7657" y="2392019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02647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8129973" y="2615801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9779" y="289715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638744" y="2891238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76987" y="2884876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389073" y="2851930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B4F1B-3E44-D242-B450-35242D4078AA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366598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36088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2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118033" y="1236951"/>
            <a:ext cx="3752069" cy="338481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12486" y="1598910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49771" y="1996333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7657" y="2392019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02647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973972" y="1887642"/>
            <a:ext cx="1901078" cy="1054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FA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990306" y="2924284"/>
            <a:ext cx="2295595" cy="10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46099" y="2012909"/>
            <a:ext cx="635482" cy="9156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FA3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71809"/>
              </p:ext>
            </p:extLst>
          </p:nvPr>
        </p:nvGraphicFramePr>
        <p:xfrm>
          <a:off x="6511391" y="2617852"/>
          <a:ext cx="236184" cy="29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3" name="Equation" r:id="rId5" imgW="190500" imgH="241300" progId="Equation.DSMT4">
                  <p:embed/>
                </p:oleObj>
              </mc:Choice>
              <mc:Fallback>
                <p:oleObj name="Equation" r:id="rId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1391" y="2617852"/>
                        <a:ext cx="236184" cy="29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EA7F3-719B-2B40-98FA-E8267DA27E9B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163505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42365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8" name="Equation" r:id="rId4" imgW="1397000" imgH="584200" progId="Equation.DSMT4">
                  <p:embed/>
                </p:oleObj>
              </mc:Choice>
              <mc:Fallback>
                <p:oleObj name="Equation" r:id="rId4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31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82" y="1880761"/>
            <a:ext cx="48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Two options: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07914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6" name="Equation" r:id="rId4" imgW="1397000" imgH="584200" progId="Equation.DSMT4">
                  <p:embed/>
                </p:oleObj>
              </mc:Choice>
              <mc:Fallback>
                <p:oleObj name="Equation" r:id="rId4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0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45461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9" name="Equation" r:id="rId4" imgW="1397000" imgH="584200" progId="Equation.DSMT4">
                  <p:embed/>
                </p:oleObj>
              </mc:Choice>
              <mc:Fallback>
                <p:oleObj name="Equation" r:id="rId4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9982" y="1880761"/>
            <a:ext cx="48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Two options: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1" y="2471789"/>
            <a:ext cx="375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1. Reduce the phase velocity </a:t>
            </a:r>
          </a:p>
          <a:p>
            <a:r>
              <a:rPr lang="en-US" sz="1800" dirty="0"/>
              <a:t>    an applied magnetic field admits </a:t>
            </a:r>
          </a:p>
          <a:p>
            <a:r>
              <a:rPr lang="en-US" sz="1800" dirty="0"/>
              <a:t>    an electromagnetic mode with a </a:t>
            </a:r>
          </a:p>
          <a:p>
            <a:r>
              <a:rPr lang="en-US" sz="1800" dirty="0"/>
              <a:t>    subluminal phase velocity*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71033"/>
              </p:ext>
            </p:extLst>
          </p:nvPr>
        </p:nvGraphicFramePr>
        <p:xfrm>
          <a:off x="3653691" y="3991070"/>
          <a:ext cx="601476" cy="30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0" name="Equation" r:id="rId6" imgW="469900" imgH="241300" progId="Equation.DSMT4">
                  <p:embed/>
                </p:oleObj>
              </mc:Choice>
              <mc:Fallback>
                <p:oleObj name="Equation" r:id="rId6" imgW="46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3691" y="3991070"/>
                        <a:ext cx="601476" cy="30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40415" y="3966609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59761"/>
              </p:ext>
            </p:extLst>
          </p:nvPr>
        </p:nvGraphicFramePr>
        <p:xfrm>
          <a:off x="915325" y="3748554"/>
          <a:ext cx="23034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1" name="Equation" r:id="rId8" imgW="1841500" imgH="584200" progId="Equation.DSMT4">
                  <p:embed/>
                </p:oleObj>
              </mc:Choice>
              <mc:Fallback>
                <p:oleObj name="Equation" r:id="rId8" imgW="1841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5325" y="3748554"/>
                        <a:ext cx="2303463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6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004910" y="2356540"/>
            <a:ext cx="3690855" cy="2179541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99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0" dirty="0"/>
              <a:t>Dispersion in a simple plasma precludes Cherenkov emission: </a:t>
            </a:r>
            <a:br>
              <a:rPr lang="en-US" sz="2100" b="0" dirty="0"/>
            </a:br>
            <a:r>
              <a:rPr lang="en-US" sz="2100" b="0" dirty="0"/>
              <a:t>the phase velocity exceeds </a:t>
            </a:r>
            <a:r>
              <a:rPr lang="en-US" sz="2100" b="0" i="1" dirty="0"/>
              <a:t>c</a:t>
            </a:r>
            <a:r>
              <a:rPr lang="en-US" sz="2100" b="0" dirty="0"/>
              <a:t> and thus the driver velocity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93" y="1219101"/>
            <a:ext cx="407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Phase velocity in plasma: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82" y="1880761"/>
            <a:ext cx="48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Two options: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1" y="2471789"/>
            <a:ext cx="375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1. Reduce the phase velocity </a:t>
            </a:r>
          </a:p>
          <a:p>
            <a:r>
              <a:rPr lang="en-US" sz="1800" dirty="0"/>
              <a:t>    an applied magnetic field admits </a:t>
            </a:r>
          </a:p>
          <a:p>
            <a:r>
              <a:rPr lang="en-US" sz="1800" dirty="0"/>
              <a:t>    an electromagnetic mode with a </a:t>
            </a:r>
          </a:p>
          <a:p>
            <a:r>
              <a:rPr lang="en-US" sz="1800" dirty="0"/>
              <a:t>    subluminal phase velocity*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147" y="2479161"/>
            <a:ext cx="374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2. Increase the driver velocity </a:t>
            </a:r>
          </a:p>
          <a:p>
            <a:r>
              <a:rPr lang="en-US" sz="1800" dirty="0"/>
              <a:t>    a </a:t>
            </a:r>
            <a:r>
              <a:rPr lang="en-US" sz="1800" dirty="0">
                <a:solidFill>
                  <a:srgbClr val="FF0000"/>
                </a:solidFill>
              </a:rPr>
              <a:t>Flying Focus </a:t>
            </a:r>
            <a:r>
              <a:rPr lang="en-US" sz="1800" dirty="0"/>
              <a:t>can drive a </a:t>
            </a:r>
          </a:p>
          <a:p>
            <a:r>
              <a:rPr lang="en-US" sz="1800" dirty="0"/>
              <a:t>    superluminal </a:t>
            </a:r>
            <a:r>
              <a:rPr lang="en-US" sz="1800" dirty="0" err="1"/>
              <a:t>ponderomotive</a:t>
            </a:r>
            <a:r>
              <a:rPr lang="en-US" sz="1800" dirty="0"/>
              <a:t> </a:t>
            </a:r>
          </a:p>
          <a:p>
            <a:r>
              <a:rPr lang="en-US" sz="1800" dirty="0"/>
              <a:t>    current—</a:t>
            </a:r>
            <a:r>
              <a:rPr lang="en-US" sz="1800" dirty="0">
                <a:solidFill>
                  <a:srgbClr val="FF0000"/>
                </a:solidFill>
              </a:rPr>
              <a:t>novel mechanism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12186"/>
              </p:ext>
            </p:extLst>
          </p:nvPr>
        </p:nvGraphicFramePr>
        <p:xfrm>
          <a:off x="3653691" y="3991070"/>
          <a:ext cx="601476" cy="30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0" name="Equation" r:id="rId4" imgW="469900" imgH="241300" progId="Equation.DSMT4">
                  <p:embed/>
                </p:oleObj>
              </mc:Choice>
              <mc:Fallback>
                <p:oleObj name="Equation" r:id="rId4" imgW="46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3691" y="3991070"/>
                        <a:ext cx="601476" cy="308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40415" y="3966609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90065"/>
              </p:ext>
            </p:extLst>
          </p:nvPr>
        </p:nvGraphicFramePr>
        <p:xfrm>
          <a:off x="5921375" y="3679825"/>
          <a:ext cx="18430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1" name="Equation" r:id="rId6" imgW="1473200" imgH="584200" progId="Equation.DSMT4">
                  <p:embed/>
                </p:oleObj>
              </mc:Choice>
              <mc:Fallback>
                <p:oleObj name="Equation" r:id="rId6" imgW="1473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1375" y="3679825"/>
                        <a:ext cx="184308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27626" y="4856708"/>
            <a:ext cx="3745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*W. </a:t>
            </a:r>
            <a:r>
              <a:rPr lang="en-US" sz="1200" dirty="0" err="1">
                <a:solidFill>
                  <a:schemeClr val="bg1"/>
                </a:solidFill>
              </a:rPr>
              <a:t>Sollfrey</a:t>
            </a:r>
            <a:r>
              <a:rPr lang="en-US" sz="1200" dirty="0">
                <a:solidFill>
                  <a:schemeClr val="bg1"/>
                </a:solidFill>
              </a:rPr>
              <a:t> &amp; H.T. </a:t>
            </a:r>
            <a:r>
              <a:rPr lang="en-US" sz="1200" dirty="0" err="1">
                <a:solidFill>
                  <a:schemeClr val="bg1"/>
                </a:solidFill>
              </a:rPr>
              <a:t>Yura</a:t>
            </a:r>
            <a:r>
              <a:rPr lang="en-US" sz="1200" dirty="0">
                <a:solidFill>
                  <a:schemeClr val="bg1"/>
                </a:solidFill>
              </a:rPr>
              <a:t>, Phys. Rev. 139, 48  (1965).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07914"/>
              </p:ext>
            </p:extLst>
          </p:nvPr>
        </p:nvGraphicFramePr>
        <p:xfrm>
          <a:off x="3493707" y="1030040"/>
          <a:ext cx="17478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2" name="Equation" r:id="rId8" imgW="1397000" imgH="584200" progId="Equation.DSMT4">
                  <p:embed/>
                </p:oleObj>
              </mc:Choice>
              <mc:Fallback>
                <p:oleObj name="Equation" r:id="rId8" imgW="1397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3707" y="1030040"/>
                        <a:ext cx="174783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96181"/>
              </p:ext>
            </p:extLst>
          </p:nvPr>
        </p:nvGraphicFramePr>
        <p:xfrm>
          <a:off x="915988" y="3748088"/>
          <a:ext cx="2303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3" name="Equation" r:id="rId10" imgW="1841500" imgH="584200" progId="Equation.DSMT4">
                  <p:embed/>
                </p:oleObj>
              </mc:Choice>
              <mc:Fallback>
                <p:oleObj name="Equation" r:id="rId10" imgW="1841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5988" y="3748088"/>
                        <a:ext cx="2303462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48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cxnSp>
          <p:nvCxnSpPr>
            <p:cNvPr id="122" name="Straight Connector 121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4" name="Group 123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01" name="Freeform 200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6" name="Arc 135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7" name="Group 136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126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>
              <a:stCxn id="127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5" name="Straight Arrow Connector 204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TextBox 205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59077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0" name="Group 129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0" name="Freeform 209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8" name="Arc 147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4" name="Straight Connector 143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Rectangle 135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>
              <a:stCxn id="136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Isosceles Triangle 140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6" name="Straight Arrow Connector 215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Box 218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46D6ABCE-C00A-7445-BC3A-8F54678C4066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FAC4E6-88CF-2749-9621-2EA3E22F223A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14257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905" y="43865"/>
            <a:ext cx="8369615" cy="871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b="0" dirty="0"/>
              <a:t>The superluminal ponderomotive force of </a:t>
            </a:r>
            <a:r>
              <a:rPr lang="en-US" sz="2200" b="0" dirty="0">
                <a:solidFill>
                  <a:srgbClr val="008C55"/>
                </a:solidFill>
              </a:rPr>
              <a:t>a “flying focus” can drive Cherenkov radiation in a plasma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710" y="1196025"/>
            <a:ext cx="81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>
                <a:solidFill>
                  <a:srgbClr val="FF0000"/>
                </a:solidFill>
              </a:rPr>
              <a:t> simple plasma precludes Cherenkov radiation</a:t>
            </a:r>
            <a:r>
              <a:rPr lang="en-US" sz="1800" dirty="0"/>
              <a:t>: the phase velocity of electromagnetic radiation exceeds </a:t>
            </a:r>
            <a:r>
              <a:rPr lang="en-US" sz="1800" i="1" dirty="0"/>
              <a:t>c</a:t>
            </a:r>
            <a:r>
              <a:rPr lang="en-US" sz="1800" dirty="0"/>
              <a:t>, and thus the velocity of typical drivers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0" y="2022655"/>
            <a:ext cx="831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8000"/>
                </a:solidFill>
              </a:rPr>
              <a:t>flying focus provides a superluminal driver</a:t>
            </a:r>
            <a:r>
              <a:rPr lang="en-US" sz="1800" dirty="0"/>
              <a:t>: the peak intensity of a pulse focused by a chromatic lens travels at a velocity determined by the chirp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1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5" name="Isosceles Triangle 214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Isosceles Triangle 215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oup 127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3" name="Freeform 212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1" name="Freeform 210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9" name="Arc 148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0" name="Group 149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5" name="Straight Connector 144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>
              <a:stCxn id="133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Isosceles Triangle 135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7" name="Straight Arrow Connector 216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Arrow Connector 218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" name="TextBox 219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CA2B8192-E642-414F-A20D-F9EF17A21059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FBCB0CA-FA12-9749-B2F2-1B9B1B85CBDC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7" name="Isosceles Triangle 216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Isosceles Triangle 217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oup 127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5" name="Freeform 214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3" name="Freeform 212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1" name="Arc 150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2" name="Group 151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7" name="Straight Connector 146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>
              <a:stCxn id="133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Isosceles Triangle 135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3" name="Isosceles Triangle 142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219" name="Straight Arrow Connector 218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Arrow Connector 219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Arrow Connector 220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TextBox 221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5CD8CD43-A295-284E-B7DF-08A98E6A40C0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C218F68-20A6-EF46-A12F-58B7F3C092EC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963717" y="2157209"/>
            <a:ext cx="3463032" cy="2278032"/>
            <a:chOff x="762000" y="2164680"/>
            <a:chExt cx="3463032" cy="22780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8" name="Isosceles Triangle 217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Isosceles Triangle 218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8" name="Group 127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6" name="Freeform 215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4" name="Freeform 213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2" name="Arc 151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8" name="Straight Connector 147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>
              <a:stCxn id="133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Isosceles Triangle 139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4" name="Isosceles Triangle 143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2" name="Isosceles Triangle 141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20" name="Straight Arrow Connector 219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Straight Arrow Connector 220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Straight Arrow Connector 221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3" name="TextBox 222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1586470C-AE65-3B44-A9CC-1655FDDC7731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CD7B158-BCA1-FF4F-8000-73663C8176DC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63717" y="2157209"/>
            <a:ext cx="3463032" cy="2283497"/>
            <a:chOff x="762000" y="2164680"/>
            <a:chExt cx="3463032" cy="2283497"/>
          </a:xfrm>
        </p:grpSpPr>
        <p:grpSp>
          <p:nvGrpSpPr>
            <p:cNvPr id="123" name="Group 122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6" name="Isosceles Triangle 215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Isosceles Triangle 216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6" name="Group 125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4" name="Freeform 213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0" name="Arc 149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6" name="Straight Connector 145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ctangle 128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stCxn id="129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Isosceles Triangle 132"/>
            <p:cNvSpPr/>
            <p:nvPr/>
          </p:nvSpPr>
          <p:spPr>
            <a:xfrm rot="5400000">
              <a:off x="3085817" y="4054190"/>
              <a:ext cx="209548" cy="578425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2" name="Isosceles Triangle 141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Isosceles Triangle 139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8" name="Straight Arrow Connector 217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Arrow Connector 218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Arrow Connector 219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Box 220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735304" y="4250763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endParaRPr lang="en-US" sz="1800" dirty="0"/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EA3A30A1-8D0E-1E48-9411-AF423B40726D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A242F5C-BF75-D842-B743-10DED316257F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395755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963717" y="2157209"/>
            <a:ext cx="3463032" cy="2283497"/>
            <a:chOff x="762000" y="2164680"/>
            <a:chExt cx="3463032" cy="2283497"/>
          </a:xfrm>
        </p:grpSpPr>
        <p:grpSp>
          <p:nvGrpSpPr>
            <p:cNvPr id="120" name="Group 119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4" name="Isosceles Triangle 213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Isosceles Triangle 214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4" name="Group 123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0" name="Freeform 209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8" name="Arc 147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4" name="Straight Connector 143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126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/>
            <p:cNvCxnSpPr>
              <a:stCxn id="127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Isosceles Triangle 128"/>
            <p:cNvSpPr/>
            <p:nvPr/>
          </p:nvSpPr>
          <p:spPr>
            <a:xfrm rot="5400000">
              <a:off x="3085817" y="4054190"/>
              <a:ext cx="209548" cy="578425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0" name="Isosceles Triangle 139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4" name="Isosceles Triangle 133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6" name="Straight Arrow Connector 215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Box 218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735304" y="4250763"/>
            <a:ext cx="81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&lt;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endParaRPr lang="en-US" sz="1800" dirty="0"/>
          </a:p>
        </p:txBody>
      </p:sp>
      <p:cxnSp>
        <p:nvCxnSpPr>
          <p:cNvPr id="222" name="Straight Arrow Connector 221"/>
          <p:cNvCxnSpPr/>
          <p:nvPr/>
        </p:nvCxnSpPr>
        <p:spPr bwMode="auto">
          <a:xfrm>
            <a:off x="2848348" y="2778275"/>
            <a:ext cx="836196" cy="15562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3176431" y="3132801"/>
            <a:ext cx="39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v</a:t>
            </a:r>
            <a:r>
              <a:rPr lang="en-US" sz="1800" baseline="-25000" dirty="0" err="1">
                <a:solidFill>
                  <a:srgbClr val="000000"/>
                </a:solidFill>
              </a:rPr>
              <a:t>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808D11B0-02EB-B749-B3FB-8FB58FE64F22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E37FBBE-4DB2-9648-94E9-64EE50187F8F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1924032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7416" y="1399477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minimum spot size </a:t>
            </a:r>
          </a:p>
          <a:p>
            <a:r>
              <a:rPr lang="en-US" sz="1800" dirty="0"/>
              <a:t>     from the Rayleigh range </a:t>
            </a:r>
          </a:p>
        </p:txBody>
      </p:sp>
      <p:pic>
        <p:nvPicPr>
          <p:cNvPr id="3" name="Picture 2" descr="TC14178a Palast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35" y="2114174"/>
            <a:ext cx="2893347" cy="2409979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43088" y="1026746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flying focus: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49373" y="16597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53337" y="1411720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Decouples the velocity of the peak </a:t>
            </a:r>
          </a:p>
          <a:p>
            <a:r>
              <a:rPr lang="en-US" sz="1800" dirty="0"/>
              <a:t>     intensity from the group velocity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63717" y="2157209"/>
            <a:ext cx="3463032" cy="2283497"/>
            <a:chOff x="762000" y="2164680"/>
            <a:chExt cx="3463032" cy="2283497"/>
          </a:xfrm>
        </p:grpSpPr>
        <p:grpSp>
          <p:nvGrpSpPr>
            <p:cNvPr id="123" name="Group 122"/>
            <p:cNvGrpSpPr/>
            <p:nvPr/>
          </p:nvGrpSpPr>
          <p:grpSpPr>
            <a:xfrm>
              <a:off x="2706748" y="3067045"/>
              <a:ext cx="587823" cy="185260"/>
              <a:chOff x="2697223" y="3080463"/>
              <a:chExt cx="587823" cy="187567"/>
            </a:xfrm>
          </p:grpSpPr>
          <p:sp>
            <p:nvSpPr>
              <p:cNvPr id="216" name="Isosceles Triangle 215"/>
              <p:cNvSpPr/>
              <p:nvPr/>
            </p:nvSpPr>
            <p:spPr>
              <a:xfrm rot="5400000">
                <a:off x="2710370" y="3105900"/>
                <a:ext cx="115722" cy="142016"/>
              </a:xfrm>
              <a:prstGeom prst="triangle">
                <a:avLst>
                  <a:gd name="adj" fmla="val 48223"/>
                </a:avLst>
              </a:prstGeom>
              <a:gradFill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Isosceles Triangle 216"/>
              <p:cNvSpPr/>
              <p:nvPr/>
            </p:nvSpPr>
            <p:spPr>
              <a:xfrm rot="16200000" flipH="1">
                <a:off x="2966849" y="2949834"/>
                <a:ext cx="187567" cy="448826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FFFF00"/>
                  </a:gs>
                  <a:gs pos="48000">
                    <a:srgbClr val="00AB67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 bwMode="auto">
            <a:xfrm flipH="1">
              <a:off x="3488511" y="2406004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>
              <a:off x="2647061" y="2406003"/>
              <a:ext cx="0" cy="20367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6" name="Group 125"/>
            <p:cNvGrpSpPr/>
            <p:nvPr/>
          </p:nvGrpSpPr>
          <p:grpSpPr>
            <a:xfrm>
              <a:off x="1406450" y="2269802"/>
              <a:ext cx="2818582" cy="590001"/>
              <a:chOff x="1135253" y="76209"/>
              <a:chExt cx="1006428" cy="603795"/>
            </a:xfrm>
          </p:grpSpPr>
          <p:sp>
            <p:nvSpPr>
              <p:cNvPr id="214" name="Freeform 213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401791" y="2265242"/>
              <a:ext cx="1685242" cy="590001"/>
              <a:chOff x="1135253" y="76209"/>
              <a:chExt cx="1006428" cy="603795"/>
            </a:xfrm>
          </p:grpSpPr>
          <p:sp>
            <p:nvSpPr>
              <p:cNvPr id="212" name="Freeform 211"/>
              <p:cNvSpPr/>
              <p:nvPr/>
            </p:nvSpPr>
            <p:spPr>
              <a:xfrm>
                <a:off x="1135841" y="76209"/>
                <a:ext cx="1005840" cy="287182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1135253" y="392821"/>
                <a:ext cx="1005841" cy="287183"/>
              </a:xfrm>
              <a:custGeom>
                <a:avLst/>
                <a:gdLst>
                  <a:gd name="connsiteX0" fmla="*/ 0 w 1442875"/>
                  <a:gd name="connsiteY0" fmla="*/ 0 h 274800"/>
                  <a:gd name="connsiteX1" fmla="*/ 684931 w 1442875"/>
                  <a:gd name="connsiteY1" fmla="*/ 215562 h 274800"/>
                  <a:gd name="connsiteX2" fmla="*/ 1088241 w 1442875"/>
                  <a:gd name="connsiteY2" fmla="*/ 274668 h 274800"/>
                  <a:gd name="connsiteX3" fmla="*/ 1442875 w 1442875"/>
                  <a:gd name="connsiteY3" fmla="*/ 205132 h 27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2875" h="274800">
                    <a:moveTo>
                      <a:pt x="0" y="0"/>
                    </a:moveTo>
                    <a:cubicBezTo>
                      <a:pt x="251779" y="84892"/>
                      <a:pt x="503558" y="169784"/>
                      <a:pt x="684931" y="215562"/>
                    </a:cubicBezTo>
                    <a:cubicBezTo>
                      <a:pt x="866305" y="261340"/>
                      <a:pt x="961917" y="276406"/>
                      <a:pt x="1088241" y="274668"/>
                    </a:cubicBezTo>
                    <a:cubicBezTo>
                      <a:pt x="1214565" y="272930"/>
                      <a:pt x="1328720" y="239031"/>
                      <a:pt x="1442875" y="20513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1402983" y="2164680"/>
              <a:ext cx="86412" cy="768570"/>
              <a:chOff x="3093720" y="1328928"/>
              <a:chExt cx="365760" cy="3657601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3093721" y="1328929"/>
                <a:ext cx="182880" cy="3657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3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3093720" y="1328928"/>
                <a:ext cx="365760" cy="3657600"/>
                <a:chOff x="3093720" y="1328928"/>
                <a:chExt cx="365760" cy="4358976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3276600" y="1328928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6" name="Group 18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0" name="Arc 149"/>
                <p:cNvSpPr/>
                <p:nvPr/>
              </p:nvSpPr>
              <p:spPr>
                <a:xfrm>
                  <a:off x="3093720" y="3234096"/>
                  <a:ext cx="365760" cy="548640"/>
                </a:xfrm>
                <a:prstGeom prst="arc">
                  <a:avLst>
                    <a:gd name="adj1" fmla="val 16200000"/>
                    <a:gd name="adj2" fmla="val 5399373"/>
                  </a:avLst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 flipV="1">
                  <a:off x="3276600" y="3782736"/>
                  <a:ext cx="182880" cy="1905168"/>
                  <a:chOff x="3276600" y="1328928"/>
                  <a:chExt cx="182880" cy="1905168"/>
                </a:xfrm>
              </p:grpSpPr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3276600" y="1905000"/>
                    <a:ext cx="182880" cy="365760"/>
                    <a:chOff x="3276600" y="1905000"/>
                    <a:chExt cx="182880" cy="365760"/>
                  </a:xfrm>
                </p:grpSpPr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3276600" y="2273976"/>
                    <a:ext cx="182880" cy="411480"/>
                    <a:chOff x="3276600" y="1905000"/>
                    <a:chExt cx="182880" cy="365760"/>
                  </a:xfrm>
                </p:grpSpPr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3276600" y="2685456"/>
                    <a:ext cx="182880" cy="548640"/>
                    <a:chOff x="3276600" y="1905000"/>
                    <a:chExt cx="182880" cy="365760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276600" y="1630680"/>
                    <a:ext cx="182880" cy="274320"/>
                    <a:chOff x="3276600" y="1905000"/>
                    <a:chExt cx="182880" cy="365760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3276600" y="1447800"/>
                    <a:ext cx="182880" cy="182880"/>
                    <a:chOff x="3276600" y="1905000"/>
                    <a:chExt cx="182880" cy="365760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276600" y="1328928"/>
                    <a:ext cx="182880" cy="118872"/>
                    <a:chOff x="3276600" y="1905000"/>
                    <a:chExt cx="182880" cy="365760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276600" y="190500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H="1">
                      <a:off x="3276600" y="190500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3276600" y="2087880"/>
                      <a:ext cx="18288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H="1">
                      <a:off x="3276600" y="2087880"/>
                      <a:ext cx="182880" cy="18288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46" name="Straight Connector 145"/>
              <p:cNvCxnSpPr/>
              <p:nvPr/>
            </p:nvCxnSpPr>
            <p:spPr>
              <a:xfrm>
                <a:off x="3093720" y="13289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1264920" y="3157728"/>
                <a:ext cx="3657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093721" y="4986528"/>
                <a:ext cx="18288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ctangle 128"/>
            <p:cNvSpPr/>
            <p:nvPr/>
          </p:nvSpPr>
          <p:spPr>
            <a:xfrm>
              <a:off x="762000" y="2266252"/>
              <a:ext cx="577893" cy="593552"/>
            </a:xfrm>
            <a:prstGeom prst="rect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0" scaled="0"/>
            </a:gra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stCxn id="129" idx="1"/>
            </p:cNvCxnSpPr>
            <p:nvPr/>
          </p:nvCxnSpPr>
          <p:spPr bwMode="auto">
            <a:xfrm>
              <a:off x="762000" y="2563028"/>
              <a:ext cx="5778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Isosceles Triangle 132"/>
            <p:cNvSpPr/>
            <p:nvPr/>
          </p:nvSpPr>
          <p:spPr>
            <a:xfrm rot="5400000">
              <a:off x="3085817" y="4054190"/>
              <a:ext cx="209548" cy="578425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rot="16200000" flipH="1">
              <a:off x="2827728" y="2508401"/>
              <a:ext cx="206406" cy="567997"/>
            </a:xfrm>
            <a:prstGeom prst="triangle">
              <a:avLst/>
            </a:prstGeom>
            <a:gradFill>
              <a:gsLst>
                <a:gs pos="33000">
                  <a:srgbClr val="FFFF00"/>
                </a:gs>
                <a:gs pos="67000">
                  <a:srgbClr val="00B05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2772543" y="3498850"/>
              <a:ext cx="589778" cy="152976"/>
              <a:chOff x="7291840" y="3358029"/>
              <a:chExt cx="826432" cy="128017"/>
            </a:xfrm>
          </p:grpSpPr>
          <p:sp>
            <p:nvSpPr>
              <p:cNvPr id="142" name="Isosceles Triangle 141"/>
              <p:cNvSpPr/>
              <p:nvPr/>
            </p:nvSpPr>
            <p:spPr>
              <a:xfrm rot="5400000">
                <a:off x="7433572" y="3216297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AB67"/>
                  </a:gs>
                  <a:gs pos="0">
                    <a:srgbClr val="FF0000"/>
                  </a:gs>
                  <a:gs pos="69000">
                    <a:srgbClr val="FFFF00"/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 rot="16200000" flipH="1">
                <a:off x="7848524" y="3216298"/>
                <a:ext cx="128016" cy="411480"/>
              </a:xfrm>
              <a:prstGeom prst="triangle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00B050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Isosceles Triangle 139"/>
            <p:cNvSpPr/>
            <p:nvPr/>
          </p:nvSpPr>
          <p:spPr>
            <a:xfrm rot="5400000">
              <a:off x="2970020" y="3741548"/>
              <a:ext cx="175780" cy="450079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rot="16200000" flipH="1">
              <a:off x="3287713" y="3890962"/>
              <a:ext cx="120650" cy="149225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8" name="Straight Arrow Connector 217"/>
          <p:cNvCxnSpPr/>
          <p:nvPr/>
        </p:nvCxnSpPr>
        <p:spPr bwMode="auto">
          <a:xfrm>
            <a:off x="3423667" y="2782662"/>
            <a:ext cx="295366" cy="174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Straight Arrow Connector 218"/>
          <p:cNvCxnSpPr/>
          <p:nvPr/>
        </p:nvCxnSpPr>
        <p:spPr bwMode="auto">
          <a:xfrm>
            <a:off x="2850135" y="2777889"/>
            <a:ext cx="281284" cy="1756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Straight Arrow Connector 219"/>
          <p:cNvCxnSpPr/>
          <p:nvPr/>
        </p:nvCxnSpPr>
        <p:spPr bwMode="auto">
          <a:xfrm rot="5400000">
            <a:off x="2482163" y="3758280"/>
            <a:ext cx="2561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Box 220"/>
          <p:cNvSpPr txBox="1"/>
          <p:nvPr/>
        </p:nvSpPr>
        <p:spPr>
          <a:xfrm rot="16200000">
            <a:off x="2312145" y="319692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time</a:t>
            </a:r>
          </a:p>
        </p:txBody>
      </p:sp>
      <p:cxnSp>
        <p:nvCxnSpPr>
          <p:cNvPr id="223" name="Straight Arrow Connector 222"/>
          <p:cNvCxnSpPr/>
          <p:nvPr/>
        </p:nvCxnSpPr>
        <p:spPr bwMode="auto">
          <a:xfrm>
            <a:off x="2848348" y="2778275"/>
            <a:ext cx="836196" cy="15562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Rectangle 223"/>
          <p:cNvSpPr/>
          <p:nvPr/>
        </p:nvSpPr>
        <p:spPr>
          <a:xfrm>
            <a:off x="3176431" y="3132801"/>
            <a:ext cx="39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endParaRPr lang="en-US" sz="1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735304" y="4250763"/>
            <a:ext cx="81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baseline="-25000" dirty="0"/>
              <a:t>g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&lt;</a:t>
            </a:r>
            <a:r>
              <a:rPr lang="en-US" sz="1800" baseline="-250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endParaRPr lang="en-US" sz="1800" dirty="0"/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E7356589-E24A-E345-B12B-02E9B5162AC6}"/>
              </a:ext>
            </a:extLst>
          </p:cNvPr>
          <p:cNvSpPr txBox="1">
            <a:spLocks/>
          </p:cNvSpPr>
          <p:nvPr/>
        </p:nvSpPr>
        <p:spPr bwMode="auto">
          <a:xfrm>
            <a:off x="463279" y="66167"/>
            <a:ext cx="7936658" cy="5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0" dirty="0"/>
              <a:t>A chirped laser pulse focused by a chromatic lens</a:t>
            </a:r>
            <a:r>
              <a:rPr lang="en-US" sz="2400" b="0" dirty="0">
                <a:solidFill>
                  <a:srgbClr val="004F80"/>
                </a:solidFill>
              </a:rPr>
              <a:t> </a:t>
            </a:r>
            <a:r>
              <a:rPr lang="en-US" sz="2400" b="0" dirty="0"/>
              <a:t>exhibits a dynamic, or </a:t>
            </a:r>
            <a:r>
              <a:rPr lang="en-US" sz="2400" b="0" dirty="0">
                <a:solidFill>
                  <a:srgbClr val="FF0000"/>
                </a:solidFill>
              </a:rPr>
              <a:t>“flying”</a:t>
            </a:r>
            <a:r>
              <a:rPr lang="en-US" sz="2400" b="0" dirty="0">
                <a:solidFill>
                  <a:srgbClr val="004F80"/>
                </a:solidFill>
              </a:rPr>
              <a:t>,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focus*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620CDA7-97F1-4A40-935D-CEF286B8928F}"/>
              </a:ext>
            </a:extLst>
          </p:cNvPr>
          <p:cNvSpPr txBox="1"/>
          <p:nvPr/>
        </p:nvSpPr>
        <p:spPr>
          <a:xfrm>
            <a:off x="5577046" y="4856708"/>
            <a:ext cx="358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*D.H. </a:t>
            </a:r>
            <a:r>
              <a:rPr lang="en-US" sz="1200" dirty="0" err="1">
                <a:solidFill>
                  <a:schemeClr val="bg1"/>
                </a:solidFill>
              </a:rPr>
              <a:t>Froula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et al.</a:t>
            </a:r>
            <a:r>
              <a:rPr lang="en-US" sz="1200" dirty="0">
                <a:solidFill>
                  <a:schemeClr val="bg1"/>
                </a:solidFill>
              </a:rPr>
              <a:t>, Nat. Photonics 12, 262 (2018).</a:t>
            </a:r>
          </a:p>
        </p:txBody>
      </p:sp>
    </p:spTree>
    <p:extLst>
      <p:ext uri="{BB962C8B-B14F-4D97-AF65-F5344CB8AC3E}">
        <p14:creationId xmlns:p14="http://schemas.microsoft.com/office/powerpoint/2010/main" val="503691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00361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1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</p:spTree>
    <p:extLst>
      <p:ext uri="{BB962C8B-B14F-4D97-AF65-F5344CB8AC3E}">
        <p14:creationId xmlns:p14="http://schemas.microsoft.com/office/powerpoint/2010/main" val="3442497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30161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0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</p:spTree>
    <p:extLst>
      <p:ext uri="{BB962C8B-B14F-4D97-AF65-F5344CB8AC3E}">
        <p14:creationId xmlns:p14="http://schemas.microsoft.com/office/powerpoint/2010/main" val="21012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31890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7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74904" y="2279742"/>
            <a:ext cx="1759500" cy="38725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6073600" y="2091767"/>
            <a:ext cx="14935" cy="186763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37043" y="2278942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473" y="3264642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gradient,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04180"/>
              </p:ext>
            </p:extLst>
          </p:nvPr>
        </p:nvGraphicFramePr>
        <p:xfrm>
          <a:off x="3057149" y="3265947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8" name="Equation" r:id="rId5" imgW="482600" imgH="241300" progId="Equation.DSMT4">
                  <p:embed/>
                </p:oleObj>
              </mc:Choice>
              <mc:Fallback>
                <p:oleObj name="Equation" r:id="rId5" imgW="482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149" y="3265947"/>
                        <a:ext cx="7667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</p:spTree>
    <p:extLst>
      <p:ext uri="{BB962C8B-B14F-4D97-AF65-F5344CB8AC3E}">
        <p14:creationId xmlns:p14="http://schemas.microsoft.com/office/powerpoint/2010/main" val="1173578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847369" y="2291694"/>
            <a:ext cx="1262529" cy="375308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37353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6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645664" y="2039471"/>
            <a:ext cx="68284" cy="270372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7552" y="2290902"/>
            <a:ext cx="111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473" y="3264642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gradient,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78958"/>
              </p:ext>
            </p:extLst>
          </p:nvPr>
        </p:nvGraphicFramePr>
        <p:xfrm>
          <a:off x="3057149" y="3265947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7" name="Equation" r:id="rId5" imgW="482600" imgH="241300" progId="Equation.DSMT4">
                  <p:embed/>
                </p:oleObj>
              </mc:Choice>
              <mc:Fallback>
                <p:oleObj name="Equation" r:id="rId5" imgW="482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149" y="3265947"/>
                        <a:ext cx="7667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74904" y="2279742"/>
            <a:ext cx="1759500" cy="38725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6073600" y="2091767"/>
            <a:ext cx="14935" cy="186763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7043" y="2278942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457" y="3745744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driver,</a:t>
            </a:r>
            <a:r>
              <a:rPr lang="en-US" sz="1800" baseline="-25000" dirty="0"/>
              <a:t>  </a:t>
            </a:r>
            <a:r>
              <a:rPr lang="en-US" sz="1800" dirty="0"/>
              <a:t> 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86894"/>
              </p:ext>
            </p:extLst>
          </p:nvPr>
        </p:nvGraphicFramePr>
        <p:xfrm>
          <a:off x="3328300" y="3758980"/>
          <a:ext cx="1954584" cy="39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8" name="Equation" r:id="rId7" imgW="1384300" imgH="279400" progId="Equation.DSMT4">
                  <p:embed/>
                </p:oleObj>
              </mc:Choice>
              <mc:Fallback>
                <p:oleObj name="Equation" r:id="rId7" imgW="1384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8300" y="3758980"/>
                        <a:ext cx="1954584" cy="39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1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648356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7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61817" y="2758659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146374" y="2633283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510422" y="2847474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0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847369" y="2291694"/>
            <a:ext cx="1262529" cy="375308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02" y="976060"/>
            <a:ext cx="552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Steady-state wave equation for the magnetic field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436772"/>
              </p:ext>
            </p:extLst>
          </p:nvPr>
        </p:nvGraphicFramePr>
        <p:xfrm>
          <a:off x="902174" y="1470213"/>
          <a:ext cx="5622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4" name="Equation" r:id="rId3" imgW="4013200" imgH="469900" progId="Equation.DSMT4">
                  <p:embed/>
                </p:oleObj>
              </mc:Choice>
              <mc:Fallback>
                <p:oleObj name="Equation" r:id="rId3" imgW="4013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174" y="1470213"/>
                        <a:ext cx="562292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86787" y="2294820"/>
            <a:ext cx="1049806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>
          <a:xfrm flipH="1" flipV="1">
            <a:off x="1587690" y="2114642"/>
            <a:ext cx="24000" cy="18017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3710" y="2300020"/>
            <a:ext cx="112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diffraction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645664" y="2039471"/>
            <a:ext cx="68284" cy="270372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57133" y="2296844"/>
            <a:ext cx="1046588" cy="37431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14901" y="2106707"/>
            <a:ext cx="82531" cy="197608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68999" y="2294573"/>
            <a:ext cx="116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refraction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7552" y="2290902"/>
            <a:ext cx="111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857" y="2816806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Ponderomotive excitation of far-field radiation requires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473" y="3264642"/>
            <a:ext cx="21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9457" y="3745744"/>
            <a:ext cx="248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driver,</a:t>
            </a:r>
            <a:r>
              <a:rPr lang="en-US" sz="1800" baseline="-25000" dirty="0"/>
              <a:t>  </a:t>
            </a:r>
            <a:r>
              <a:rPr lang="en-US" sz="1800" dirty="0"/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0918"/>
              </p:ext>
            </p:extLst>
          </p:nvPr>
        </p:nvGraphicFramePr>
        <p:xfrm>
          <a:off x="3057149" y="3265947"/>
          <a:ext cx="766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5" name="Equation" r:id="rId5" imgW="482600" imgH="241300" progId="Equation.DSMT4">
                  <p:embed/>
                </p:oleObj>
              </mc:Choice>
              <mc:Fallback>
                <p:oleObj name="Equation" r:id="rId5" imgW="482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149" y="3265947"/>
                        <a:ext cx="7667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99325"/>
              </p:ext>
            </p:extLst>
          </p:nvPr>
        </p:nvGraphicFramePr>
        <p:xfrm>
          <a:off x="3328300" y="3758980"/>
          <a:ext cx="1954584" cy="39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6" name="Equation" r:id="rId7" imgW="1384300" imgH="279400" progId="Equation.DSMT4">
                  <p:embed/>
                </p:oleObj>
              </mc:Choice>
              <mc:Fallback>
                <p:oleObj name="Equation" r:id="rId7" imgW="1384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8300" y="3758980"/>
                        <a:ext cx="1954584" cy="39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08948" y="4219086"/>
            <a:ext cx="500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Equivalent to the </a:t>
            </a:r>
            <a:r>
              <a:rPr lang="en-US" sz="1800" dirty="0">
                <a:solidFill>
                  <a:srgbClr val="FF0000"/>
                </a:solidFill>
              </a:rPr>
              <a:t>Cherenkov condition</a:t>
            </a:r>
            <a:r>
              <a:rPr lang="en-US" sz="1800" dirty="0"/>
              <a:t>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22043"/>
              </p:ext>
            </p:extLst>
          </p:nvPr>
        </p:nvGraphicFramePr>
        <p:xfrm>
          <a:off x="5305919" y="4230998"/>
          <a:ext cx="1463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7" name="Equation" r:id="rId9" imgW="977900" imgH="266700" progId="Equation.DSMT4">
                  <p:embed/>
                </p:oleObj>
              </mc:Choice>
              <mc:Fallback>
                <p:oleObj name="Equation" r:id="rId9" imgW="97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05919" y="4230998"/>
                        <a:ext cx="14636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63162"/>
              </p:ext>
            </p:extLst>
          </p:nvPr>
        </p:nvGraphicFramePr>
        <p:xfrm>
          <a:off x="7769560" y="4308570"/>
          <a:ext cx="285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8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9560" y="4308570"/>
                        <a:ext cx="2857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H="1">
            <a:off x="6970245" y="3178095"/>
            <a:ext cx="1232097" cy="1161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6973231" y="4335557"/>
            <a:ext cx="1811452" cy="72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40701"/>
              </p:ext>
            </p:extLst>
          </p:nvPr>
        </p:nvGraphicFramePr>
        <p:xfrm>
          <a:off x="7344364" y="3957760"/>
          <a:ext cx="247711" cy="31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79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44364" y="3957760"/>
                        <a:ext cx="247711" cy="31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4652"/>
              </p:ext>
            </p:extLst>
          </p:nvPr>
        </p:nvGraphicFramePr>
        <p:xfrm>
          <a:off x="7314115" y="3386796"/>
          <a:ext cx="270009" cy="3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80" name="Equation" r:id="rId15" imgW="190500" imgH="266700" progId="Equation.DSMT4">
                  <p:embed/>
                </p:oleObj>
              </mc:Choice>
              <mc:Fallback>
                <p:oleObj name="Equation" r:id="rId15" imgW="190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14115" y="3386796"/>
                        <a:ext cx="270009" cy="37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487920" y="3822022"/>
            <a:ext cx="89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emission</a:t>
            </a:r>
          </a:p>
          <a:p>
            <a:pPr algn="ctr"/>
            <a:r>
              <a:rPr lang="en-US" sz="1400" dirty="0"/>
              <a:t>angle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66654" y="1815354"/>
            <a:ext cx="218087" cy="1189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22101" y="1579690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52493" y="1550607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4857" y="1542334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 potential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74904" y="2279742"/>
            <a:ext cx="1759500" cy="387257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6073600" y="2091767"/>
            <a:ext cx="14935" cy="186763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7043" y="2278942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H="1" flipV="1">
            <a:off x="7954538" y="3419705"/>
            <a:ext cx="823950" cy="9230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7870378" y="3497651"/>
            <a:ext cx="89347" cy="900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7945413" y="3502025"/>
            <a:ext cx="84162" cy="866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4F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838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307890" y="2856859"/>
            <a:ext cx="6348538" cy="1262821"/>
            <a:chOff x="1135253" y="76209"/>
            <a:chExt cx="1006428" cy="603795"/>
          </a:xfrm>
        </p:grpSpPr>
        <p:sp>
          <p:nvSpPr>
            <p:cNvPr id="113" name="Freeform 112"/>
            <p:cNvSpPr/>
            <p:nvPr/>
          </p:nvSpPr>
          <p:spPr>
            <a:xfrm>
              <a:off x="1135841" y="76209"/>
              <a:ext cx="1005840" cy="287182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 flipV="1">
              <a:off x="1135253" y="392821"/>
              <a:ext cx="1005841" cy="287183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97502" y="2847099"/>
            <a:ext cx="2976698" cy="1262821"/>
            <a:chOff x="1135253" y="76209"/>
            <a:chExt cx="1006428" cy="603795"/>
          </a:xfrm>
        </p:grpSpPr>
        <p:sp>
          <p:nvSpPr>
            <p:cNvPr id="111" name="Freeform 110"/>
            <p:cNvSpPr/>
            <p:nvPr/>
          </p:nvSpPr>
          <p:spPr>
            <a:xfrm>
              <a:off x="1135841" y="76209"/>
              <a:ext cx="1005840" cy="287182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flipV="1">
              <a:off x="1135253" y="392821"/>
              <a:ext cx="1005841" cy="287183"/>
            </a:xfrm>
            <a:custGeom>
              <a:avLst/>
              <a:gdLst>
                <a:gd name="connsiteX0" fmla="*/ 0 w 1442875"/>
                <a:gd name="connsiteY0" fmla="*/ 0 h 274800"/>
                <a:gd name="connsiteX1" fmla="*/ 684931 w 1442875"/>
                <a:gd name="connsiteY1" fmla="*/ 215562 h 274800"/>
                <a:gd name="connsiteX2" fmla="*/ 1088241 w 1442875"/>
                <a:gd name="connsiteY2" fmla="*/ 274668 h 274800"/>
                <a:gd name="connsiteX3" fmla="*/ 1442875 w 1442875"/>
                <a:gd name="connsiteY3" fmla="*/ 205132 h 2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75" h="274800">
                  <a:moveTo>
                    <a:pt x="0" y="0"/>
                  </a:moveTo>
                  <a:cubicBezTo>
                    <a:pt x="251779" y="84892"/>
                    <a:pt x="503558" y="169784"/>
                    <a:pt x="684931" y="215562"/>
                  </a:cubicBezTo>
                  <a:cubicBezTo>
                    <a:pt x="866305" y="261340"/>
                    <a:pt x="961917" y="276406"/>
                    <a:pt x="1088241" y="274668"/>
                  </a:cubicBezTo>
                  <a:cubicBezTo>
                    <a:pt x="1214565" y="272930"/>
                    <a:pt x="1328720" y="239031"/>
                    <a:pt x="1442875" y="2051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59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8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8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Rectangle 128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830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1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900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900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Rectangle 143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sp>
        <p:nvSpPr>
          <p:cNvPr id="32" name="Isosceles Triangle 31"/>
          <p:cNvSpPr/>
          <p:nvPr/>
        </p:nvSpPr>
        <p:spPr>
          <a:xfrm rot="16200000" flipH="1">
            <a:off x="4689025" y="2846548"/>
            <a:ext cx="441784" cy="1266515"/>
          </a:xfrm>
          <a:prstGeom prst="triangle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c 141"/>
          <p:cNvSpPr/>
          <p:nvPr/>
        </p:nvSpPr>
        <p:spPr bwMode="auto">
          <a:xfrm>
            <a:off x="3920011" y="3317761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575656" y="2804358"/>
            <a:ext cx="229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78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0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9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9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Arc 127"/>
          <p:cNvSpPr/>
          <p:nvPr/>
        </p:nvSpPr>
        <p:spPr bwMode="auto">
          <a:xfrm>
            <a:off x="4269893" y="313632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21634" y="3274386"/>
            <a:ext cx="1310722" cy="396526"/>
            <a:chOff x="2697223" y="3080463"/>
            <a:chExt cx="587823" cy="187567"/>
          </a:xfrm>
        </p:grpSpPr>
        <p:sp>
          <p:nvSpPr>
            <p:cNvPr id="115" name="Isosceles Triangle 114"/>
            <p:cNvSpPr/>
            <p:nvPr/>
          </p:nvSpPr>
          <p:spPr>
            <a:xfrm rot="5400000">
              <a:off x="2710370" y="3105900"/>
              <a:ext cx="115722" cy="142016"/>
            </a:xfrm>
            <a:prstGeom prst="triangle">
              <a:avLst>
                <a:gd name="adj" fmla="val 48223"/>
              </a:avLst>
            </a:prstGeom>
            <a:gradFill>
              <a:gsLst>
                <a:gs pos="100000">
                  <a:srgbClr val="FFFF00"/>
                </a:gs>
                <a:gs pos="0">
                  <a:srgbClr val="FF00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/>
          </p:nvSpPr>
          <p:spPr>
            <a:xfrm rot="16200000" flipH="1">
              <a:off x="2966849" y="2949834"/>
              <a:ext cx="187567" cy="448826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FFFF00"/>
                </a:gs>
                <a:gs pos="48000">
                  <a:srgbClr val="00AB67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Arc 126"/>
          <p:cNvSpPr/>
          <p:nvPr/>
        </p:nvSpPr>
        <p:spPr bwMode="auto">
          <a:xfrm>
            <a:off x="4593860" y="330480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682442" y="281083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402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58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7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7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Arc 128"/>
          <p:cNvSpPr/>
          <p:nvPr/>
        </p:nvSpPr>
        <p:spPr bwMode="auto">
          <a:xfrm>
            <a:off x="4405974" y="2961360"/>
            <a:ext cx="1107971" cy="10173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 bwMode="auto">
          <a:xfrm>
            <a:off x="3161951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166146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35655" y="3312422"/>
            <a:ext cx="1315084" cy="327426"/>
            <a:chOff x="7291840" y="3358029"/>
            <a:chExt cx="826432" cy="128017"/>
          </a:xfrm>
        </p:grpSpPr>
        <p:sp>
          <p:nvSpPr>
            <p:cNvPr id="36" name="Isosceles Triangle 35"/>
            <p:cNvSpPr/>
            <p:nvPr/>
          </p:nvSpPr>
          <p:spPr>
            <a:xfrm rot="5400000">
              <a:off x="7433572" y="3216297"/>
              <a:ext cx="128016" cy="411480"/>
            </a:xfrm>
            <a:prstGeom prst="triangle">
              <a:avLst/>
            </a:prstGeom>
            <a:gradFill>
              <a:gsLst>
                <a:gs pos="100000">
                  <a:srgbClr val="00AB67"/>
                </a:gs>
                <a:gs pos="0">
                  <a:srgbClr val="FF0000"/>
                </a:gs>
                <a:gs pos="69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6200000" flipH="1">
              <a:off x="7848524" y="3216298"/>
              <a:ext cx="128016" cy="411480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Arc 126"/>
          <p:cNvSpPr/>
          <p:nvPr/>
        </p:nvSpPr>
        <p:spPr bwMode="auto">
          <a:xfrm>
            <a:off x="5144622" y="331776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/>
          <p:cNvSpPr/>
          <p:nvPr/>
        </p:nvSpPr>
        <p:spPr bwMode="auto">
          <a:xfrm>
            <a:off x="4840093" y="314280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116560" y="280435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921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0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899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899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34"/>
          <p:cNvSpPr/>
          <p:nvPr/>
        </p:nvSpPr>
        <p:spPr bwMode="auto">
          <a:xfrm>
            <a:off x="3161950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166145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78722" y="3293102"/>
            <a:ext cx="1315091" cy="376235"/>
            <a:chOff x="5262899" y="3182942"/>
            <a:chExt cx="1315091" cy="376235"/>
          </a:xfrm>
        </p:grpSpPr>
        <p:sp>
          <p:nvSpPr>
            <p:cNvPr id="116" name="Isosceles Triangle 115"/>
            <p:cNvSpPr/>
            <p:nvPr/>
          </p:nvSpPr>
          <p:spPr>
            <a:xfrm rot="5400000">
              <a:off x="5576573" y="2869268"/>
              <a:ext cx="376235" cy="1003584"/>
            </a:xfrm>
            <a:prstGeom prst="triangle">
              <a:avLst/>
            </a:prstGeom>
            <a:gradFill>
              <a:gsLst>
                <a:gs pos="100000">
                  <a:schemeClr val="accent1"/>
                </a:gs>
                <a:gs pos="0">
                  <a:srgbClr val="FF0000"/>
                </a:gs>
                <a:gs pos="80000">
                  <a:srgbClr val="00AB67"/>
                </a:gs>
                <a:gs pos="48000">
                  <a:srgbClr val="FFFF00"/>
                </a:gs>
              </a:gsLst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 rot="16200000" flipH="1">
              <a:off x="6282502" y="3202534"/>
              <a:ext cx="258236" cy="332741"/>
            </a:xfrm>
            <a:prstGeom prst="triangle">
              <a:avLst/>
            </a:prstGeom>
            <a:gradFill>
              <a:gsLst>
                <a:gs pos="100000">
                  <a:srgbClr val="00B0F0"/>
                </a:gs>
                <a:gs pos="0">
                  <a:srgbClr val="00B050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Arc 129"/>
          <p:cNvSpPr/>
          <p:nvPr/>
        </p:nvSpPr>
        <p:spPr bwMode="auto">
          <a:xfrm>
            <a:off x="5928641" y="331776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 bwMode="auto">
          <a:xfrm>
            <a:off x="5604674" y="314928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 bwMode="auto">
          <a:xfrm>
            <a:off x="5177035" y="2967840"/>
            <a:ext cx="1107971" cy="10173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 bwMode="auto">
          <a:xfrm>
            <a:off x="4645729" y="2766960"/>
            <a:ext cx="1636173" cy="139008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783933" y="281083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069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905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The superluminal </a:t>
            </a:r>
            <a:r>
              <a:rPr lang="en-US" sz="2400" b="0" dirty="0" err="1"/>
              <a:t>ponderomotive</a:t>
            </a:r>
            <a:r>
              <a:rPr lang="en-US" sz="2400" b="0" dirty="0"/>
              <a:t> force of a flying focus </a:t>
            </a:r>
            <a:br>
              <a:rPr lang="en-US" sz="2400" b="0" dirty="0"/>
            </a:br>
            <a:r>
              <a:rPr lang="en-US" sz="2400" b="0" dirty="0"/>
              <a:t>can drive far-field electromagnetic radiation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300162" y="2631861"/>
            <a:ext cx="192681" cy="1645023"/>
            <a:chOff x="3093720" y="1328928"/>
            <a:chExt cx="365760" cy="3657601"/>
          </a:xfrm>
        </p:grpSpPr>
        <p:sp>
          <p:nvSpPr>
            <p:cNvPr id="39" name="Rectangle 38"/>
            <p:cNvSpPr/>
            <p:nvPr/>
          </p:nvSpPr>
          <p:spPr>
            <a:xfrm>
              <a:off x="3093721" y="1328929"/>
              <a:ext cx="182880" cy="36576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3000">
                  <a:schemeClr val="bg1"/>
                </a:gs>
                <a:gs pos="6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93720" y="1328928"/>
              <a:ext cx="365760" cy="3657600"/>
              <a:chOff x="3093720" y="1328928"/>
              <a:chExt cx="365760" cy="435897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276600" y="1328928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9" name="Arc 48"/>
              <p:cNvSpPr/>
              <p:nvPr/>
            </p:nvSpPr>
            <p:spPr>
              <a:xfrm>
                <a:off x="3093720" y="3234096"/>
                <a:ext cx="365760" cy="548640"/>
              </a:xfrm>
              <a:prstGeom prst="arc">
                <a:avLst>
                  <a:gd name="adj1" fmla="val 16200000"/>
                  <a:gd name="adj2" fmla="val 5399373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flipV="1">
                <a:off x="3276600" y="3782736"/>
                <a:ext cx="182880" cy="1905168"/>
                <a:chOff x="3276600" y="1328928"/>
                <a:chExt cx="182880" cy="190516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3276600" y="1905000"/>
                  <a:ext cx="182880" cy="365760"/>
                  <a:chOff x="3276600" y="1905000"/>
                  <a:chExt cx="182880" cy="36576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3276600" y="2273976"/>
                  <a:ext cx="182880" cy="411480"/>
                  <a:chOff x="3276600" y="1905000"/>
                  <a:chExt cx="182880" cy="365760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3276600" y="2685456"/>
                  <a:ext cx="182880" cy="548640"/>
                  <a:chOff x="3276600" y="1905000"/>
                  <a:chExt cx="182880" cy="36576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276600" y="1630680"/>
                  <a:ext cx="182880" cy="274320"/>
                  <a:chOff x="3276600" y="1905000"/>
                  <a:chExt cx="182880" cy="36576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276600" y="1447800"/>
                  <a:ext cx="182880" cy="182880"/>
                  <a:chOff x="3276600" y="1905000"/>
                  <a:chExt cx="182880" cy="36576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276600" y="1328928"/>
                  <a:ext cx="182880" cy="118872"/>
                  <a:chOff x="3276600" y="1905000"/>
                  <a:chExt cx="182880" cy="365760"/>
                </a:xfrm>
              </p:grpSpPr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76600" y="190500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3276600" y="190500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76600" y="2087880"/>
                    <a:ext cx="18288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276600" y="2087880"/>
                    <a:ext cx="182880" cy="18288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5" name="Straight Connector 44"/>
            <p:cNvCxnSpPr/>
            <p:nvPr/>
          </p:nvCxnSpPr>
          <p:spPr>
            <a:xfrm>
              <a:off x="3093720" y="13289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264920" y="3157728"/>
              <a:ext cx="36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93721" y="4986528"/>
              <a:ext cx="182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70901" y="2849263"/>
            <a:ext cx="1288581" cy="1270421"/>
          </a:xfrm>
          <a:prstGeom prst="rect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>
            <a:off x="870901" y="3484473"/>
            <a:ext cx="12885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Rectangle 114"/>
          <p:cNvSpPr/>
          <p:nvPr/>
        </p:nvSpPr>
        <p:spPr bwMode="auto">
          <a:xfrm>
            <a:off x="3161951" y="3317760"/>
            <a:ext cx="4846563" cy="330480"/>
          </a:xfrm>
          <a:prstGeom prst="rect">
            <a:avLst/>
          </a:prstGeom>
          <a:gradFill flip="none" rotWithShape="1">
            <a:gsLst>
              <a:gs pos="0">
                <a:srgbClr val="CB87E4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6172072" y="2846732"/>
            <a:ext cx="448509" cy="1289769"/>
          </a:xfrm>
          <a:prstGeom prst="triangle">
            <a:avLst/>
          </a:prstGeom>
          <a:gradFill>
            <a:gsLst>
              <a:gs pos="33000">
                <a:srgbClr val="FFFF00"/>
              </a:gs>
              <a:gs pos="67000">
                <a:srgbClr val="00B050"/>
              </a:gs>
              <a:gs pos="0">
                <a:srgbClr val="FF0000"/>
              </a:gs>
              <a:gs pos="100000">
                <a:srgbClr val="00B0F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/>
          <p:cNvSpPr/>
          <p:nvPr/>
        </p:nvSpPr>
        <p:spPr bwMode="auto">
          <a:xfrm>
            <a:off x="6699686" y="3324240"/>
            <a:ext cx="343406" cy="3369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/>
        </p:nvSpPr>
        <p:spPr bwMode="auto">
          <a:xfrm>
            <a:off x="6388679" y="3155760"/>
            <a:ext cx="667374" cy="67392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c 123"/>
          <p:cNvSpPr/>
          <p:nvPr/>
        </p:nvSpPr>
        <p:spPr bwMode="auto">
          <a:xfrm>
            <a:off x="5954560" y="2980800"/>
            <a:ext cx="1107971" cy="101736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c 124"/>
          <p:cNvSpPr/>
          <p:nvPr/>
        </p:nvSpPr>
        <p:spPr bwMode="auto">
          <a:xfrm>
            <a:off x="5429734" y="2792880"/>
            <a:ext cx="1636173" cy="139008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c 125"/>
          <p:cNvSpPr/>
          <p:nvPr/>
        </p:nvSpPr>
        <p:spPr bwMode="auto">
          <a:xfrm>
            <a:off x="5112245" y="2604960"/>
            <a:ext cx="1957038" cy="1730400"/>
          </a:xfrm>
          <a:prstGeom prst="arc">
            <a:avLst>
              <a:gd name="adj1" fmla="val 17411644"/>
              <a:gd name="adj2" fmla="val 408478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7166146" y="3760038"/>
            <a:ext cx="126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B87E4"/>
                </a:solidFill>
              </a:rPr>
              <a:t>preformed </a:t>
            </a:r>
          </a:p>
          <a:p>
            <a:r>
              <a:rPr lang="en-US" sz="1800" dirty="0">
                <a:solidFill>
                  <a:srgbClr val="CB87E4"/>
                </a:solidFill>
              </a:rPr>
              <a:t>plasma 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438353" y="2810838"/>
            <a:ext cx="229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Cherenkov, </a:t>
            </a:r>
            <a:r>
              <a:rPr lang="en-US" sz="1800" dirty="0" err="1"/>
              <a:t>v</a:t>
            </a:r>
            <a:r>
              <a:rPr lang="en-US" sz="1800" baseline="-25000" dirty="0" err="1"/>
              <a:t>d</a:t>
            </a:r>
            <a:r>
              <a:rPr lang="en-US" sz="1800" dirty="0"/>
              <a:t> = </a:t>
            </a:r>
            <a:r>
              <a:rPr lang="en-US" sz="1800" dirty="0" err="1"/>
              <a:t>v</a:t>
            </a:r>
            <a:r>
              <a:rPr lang="en-US" sz="1800" baseline="-25000" dirty="0" err="1"/>
              <a:t>p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72296" y="1041940"/>
            <a:ext cx="602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/>
              <a:t>Ponderomotive</a:t>
            </a:r>
            <a:r>
              <a:rPr lang="en-US" sz="1800" dirty="0"/>
              <a:t> excitation of far-field radiation requires: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59586" y="1480491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Density gradient—</a:t>
            </a:r>
            <a:r>
              <a:rPr lang="en-US" sz="1800" dirty="0">
                <a:solidFill>
                  <a:srgbClr val="FF0000"/>
                </a:solidFill>
              </a:rPr>
              <a:t>preformed plasma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676" y="1935703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Superluminal driver—</a:t>
            </a:r>
            <a:r>
              <a:rPr lang="en-US" sz="1800" dirty="0">
                <a:solidFill>
                  <a:srgbClr val="FF0000"/>
                </a:solidFill>
              </a:rPr>
              <a:t>flying focus</a:t>
            </a:r>
            <a:r>
              <a:rPr lang="en-US" sz="1800" baseline="-25000" dirty="0">
                <a:solidFill>
                  <a:srgbClr val="FF0000"/>
                </a:solidFill>
              </a:rPr>
              <a:t>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271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646535" y="2244843"/>
            <a:ext cx="1382059" cy="57851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434" y="48962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We have extended the </a:t>
            </a:r>
            <a:r>
              <a:rPr lang="en-US" sz="2200" b="0" dirty="0" err="1"/>
              <a:t>quasistatic</a:t>
            </a:r>
            <a:r>
              <a:rPr lang="en-US" sz="2200" b="0" dirty="0"/>
              <a:t> model of </a:t>
            </a:r>
            <a:r>
              <a:rPr lang="en-US" sz="2200" b="0" dirty="0" err="1"/>
              <a:t>ponderomotively</a:t>
            </a:r>
            <a:r>
              <a:rPr lang="en-US" sz="2200" b="0" dirty="0"/>
              <a:t> driven </a:t>
            </a:r>
            <a:r>
              <a:rPr lang="en-US" sz="2200" b="0" dirty="0" err="1"/>
              <a:t>wakefields</a:t>
            </a:r>
            <a:r>
              <a:rPr lang="en-US" sz="2200" b="0" dirty="0"/>
              <a:t> to model Cherenkov emission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830" y="1003906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Dynamic wave equation for B-field (a</a:t>
            </a:r>
            <a:r>
              <a:rPr lang="en-US" sz="1800" baseline="-25000" dirty="0"/>
              <a:t>0</a:t>
            </a:r>
            <a:r>
              <a:rPr lang="en-US" sz="1800" dirty="0"/>
              <a:t>&lt;1) in moving frame: </a:t>
            </a:r>
            <a:r>
              <a:rPr lang="en-US" sz="1800" i="1" dirty="0" err="1"/>
              <a:t>ξ</a:t>
            </a:r>
            <a:r>
              <a:rPr lang="en-US" sz="1800" i="1" dirty="0"/>
              <a:t> = </a:t>
            </a:r>
            <a:r>
              <a:rPr lang="en-US" sz="1800" i="1" dirty="0" err="1"/>
              <a:t>ct</a:t>
            </a:r>
            <a:r>
              <a:rPr lang="en-US" sz="1800" i="1" dirty="0"/>
              <a:t> -z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01871"/>
              </p:ext>
            </p:extLst>
          </p:nvPr>
        </p:nvGraphicFramePr>
        <p:xfrm>
          <a:off x="945875" y="1443075"/>
          <a:ext cx="50466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2" name="Equation" r:id="rId3" imgW="3581400" imgH="546100" progId="Equation.DSMT4">
                  <p:embed/>
                </p:oleObj>
              </mc:Choice>
              <mc:Fallback>
                <p:oleObj name="Equation" r:id="rId3" imgW="3581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5875" y="1443075"/>
                        <a:ext cx="50466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42628"/>
              </p:ext>
            </p:extLst>
          </p:nvPr>
        </p:nvGraphicFramePr>
        <p:xfrm>
          <a:off x="973731" y="2791123"/>
          <a:ext cx="1954923" cy="61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3" name="Equation" r:id="rId5" imgW="1422400" imgH="444500" progId="Equation.DSMT4">
                  <p:embed/>
                </p:oleObj>
              </mc:Choice>
              <mc:Fallback>
                <p:oleObj name="Equation" r:id="rId5" imgW="1422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731" y="2791123"/>
                        <a:ext cx="1954923" cy="61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68938" y="2221631"/>
            <a:ext cx="1329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electrostatic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5998702" y="1882060"/>
            <a:ext cx="188213" cy="86607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46685" y="1848098"/>
            <a:ext cx="164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density gradient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77077" y="1819015"/>
            <a:ext cx="1659389" cy="60092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9441" y="1803271"/>
            <a:ext cx="1645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ponderomotive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potential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438405" y="2024006"/>
            <a:ext cx="14942" cy="254000"/>
          </a:xfrm>
          <a:prstGeom prst="line">
            <a:avLst/>
          </a:prstGeom>
          <a:ln w="38100">
            <a:solidFill>
              <a:srgbClr val="16518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8536" y="235998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Current density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31116"/>
              </p:ext>
            </p:extLst>
          </p:nvPr>
        </p:nvGraphicFramePr>
        <p:xfrm>
          <a:off x="925513" y="3933825"/>
          <a:ext cx="28717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4" name="Equation" r:id="rId7" imgW="2108200" imgH="546100" progId="Equation.DSMT4">
                  <p:embed/>
                </p:oleObj>
              </mc:Choice>
              <mc:Fallback>
                <p:oleObj name="Equation" r:id="rId7" imgW="2108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513" y="3933825"/>
                        <a:ext cx="2871787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6061" y="350360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Electrostatic potential</a:t>
            </a:r>
          </a:p>
        </p:txBody>
      </p:sp>
      <p:pic>
        <p:nvPicPr>
          <p:cNvPr id="2" name="Picture 1" descr="TC14564 Palastr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4" y="3032409"/>
            <a:ext cx="4223653" cy="17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34" y="78846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Simulation setup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1366" y="1353848"/>
            <a:ext cx="577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simulations have large radial domains to allow </a:t>
            </a:r>
          </a:p>
          <a:p>
            <a:r>
              <a:rPr lang="en-US" sz="1800" dirty="0"/>
              <a:t>     the radiation to propagate into the quasi-</a:t>
            </a:r>
            <a:r>
              <a:rPr lang="en-US" sz="1800" dirty="0" err="1"/>
              <a:t>farfield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86405" y="2134289"/>
            <a:ext cx="1986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4FA3"/>
                </a:solidFill>
              </a:rPr>
              <a:t>background density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69979" y="1087092"/>
            <a:ext cx="2394301" cy="38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8000"/>
                </a:solidFill>
              </a:rPr>
              <a:t>Laser parameters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1781" y="1413166"/>
            <a:ext cx="2380577" cy="1541714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56871" y="1441588"/>
            <a:ext cx="176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Arial"/>
                <a:cs typeface="Arial"/>
              </a:rPr>
              <a:t>λ</a:t>
            </a:r>
            <a:r>
              <a:rPr lang="en-US" sz="1800" dirty="0">
                <a:latin typeface="Arial"/>
                <a:cs typeface="Arial"/>
              </a:rPr>
              <a:t> = 920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519" y="2145548"/>
            <a:ext cx="234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focal length = 0.2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867" y="2502550"/>
            <a:ext cx="226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focal spot = 5.8 </a:t>
            </a:r>
            <a:r>
              <a:rPr lang="en-US" sz="1800" i="1" dirty="0" err="1">
                <a:latin typeface="Arial"/>
                <a:cs typeface="Arial"/>
              </a:rPr>
              <a:t>μ</a:t>
            </a:r>
            <a:r>
              <a:rPr lang="en-US" sz="1800" dirty="0" err="1">
                <a:latin typeface="Arial"/>
                <a:cs typeface="Arial"/>
              </a:rPr>
              <a:t>m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50144" y="3043768"/>
            <a:ext cx="2269608" cy="35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008000"/>
                </a:solidFill>
              </a:rPr>
              <a:t>Plasma parameters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4024" y="3370841"/>
            <a:ext cx="2238506" cy="1236439"/>
          </a:xfrm>
          <a:prstGeom prst="round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130" y="3786559"/>
            <a:ext cx="178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length = 9 mm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464" y="4153311"/>
            <a:ext cx="19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radius = 10 </a:t>
            </a:r>
            <a:r>
              <a:rPr lang="en-US" sz="1800" i="1" dirty="0" err="1">
                <a:latin typeface="Arial"/>
                <a:cs typeface="Arial"/>
              </a:rPr>
              <a:t>μ</a:t>
            </a:r>
            <a:r>
              <a:rPr lang="en-US" sz="1800" dirty="0" err="1">
                <a:latin typeface="Arial"/>
                <a:cs typeface="Arial"/>
              </a:rPr>
              <a:t>m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116" y="3425555"/>
            <a:ext cx="213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baseline="-25000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 = 1.3x10</a:t>
            </a:r>
            <a:r>
              <a:rPr lang="en-US" sz="1800" baseline="30000" dirty="0">
                <a:latin typeface="Arial"/>
                <a:cs typeface="Arial"/>
              </a:rPr>
              <a:t>18</a:t>
            </a:r>
            <a:r>
              <a:rPr lang="en-US" sz="1800" dirty="0">
                <a:latin typeface="Arial"/>
                <a:cs typeface="Arial"/>
              </a:rPr>
              <a:t> cm</a:t>
            </a:r>
            <a:r>
              <a:rPr lang="en-US" sz="1800" baseline="30000" dirty="0">
                <a:latin typeface="Arial"/>
                <a:cs typeface="Arial"/>
              </a:rPr>
              <a:t>-3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456" y="1792508"/>
            <a:ext cx="166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Arial"/>
                <a:cs typeface="Arial"/>
              </a:rPr>
              <a:t>Δλ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= 60 nm</a:t>
            </a:r>
          </a:p>
        </p:txBody>
      </p:sp>
      <p:pic>
        <p:nvPicPr>
          <p:cNvPr id="4" name="Picture 3" descr="TC14563 Palast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68" y="2457164"/>
            <a:ext cx="4825340" cy="23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0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434" y="78846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0" dirty="0"/>
              <a:t>Far-field radiation occurs when the focal velocity exceeds the speed 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616" y="978448"/>
            <a:ext cx="829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simulation exhibits the expected behavior: no far-field emission</a:t>
            </a:r>
          </a:p>
          <a:p>
            <a:r>
              <a:rPr lang="en-US" sz="1800" dirty="0"/>
              <a:t>     for focal velocities &lt;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0528" y="1756539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v</a:t>
            </a:r>
            <a:r>
              <a:rPr lang="en-US" sz="1600" baseline="-25000" dirty="0" err="1">
                <a:solidFill>
                  <a:srgbClr val="FF0000"/>
                </a:solidFill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 = 0.95 (small + chirp)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30495" y="1694091"/>
            <a:ext cx="229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8000"/>
                </a:solidFill>
              </a:rPr>
              <a:t>v</a:t>
            </a:r>
            <a:r>
              <a:rPr lang="en-US" sz="1600" baseline="-25000" dirty="0" err="1">
                <a:solidFill>
                  <a:srgbClr val="008000"/>
                </a:solidFill>
              </a:rPr>
              <a:t>d</a:t>
            </a:r>
            <a:r>
              <a:rPr lang="en-US" sz="1600" dirty="0">
                <a:solidFill>
                  <a:srgbClr val="008000"/>
                </a:solidFill>
              </a:rPr>
              <a:t> = 1.06 (small - chirp)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979" y="2230017"/>
            <a:ext cx="143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laser intensity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5537" y="2239713"/>
            <a:ext cx="19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Cherenkov rad. </a:t>
            </a:r>
            <a:r>
              <a:rPr lang="en-US" sz="1600" dirty="0" err="1">
                <a:solidFill>
                  <a:srgbClr val="FF0000"/>
                </a:solidFill>
              </a:rPr>
              <a:t>rS</a:t>
            </a:r>
            <a:r>
              <a:rPr lang="en-US" sz="1600" baseline="-25000" dirty="0" err="1">
                <a:solidFill>
                  <a:srgbClr val="FF0000"/>
                </a:solidFill>
              </a:rPr>
              <a:t>z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4025" y="2246850"/>
            <a:ext cx="143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laser intensity</a:t>
            </a:r>
          </a:p>
        </p:txBody>
      </p:sp>
      <p:pic>
        <p:nvPicPr>
          <p:cNvPr id="13" name="THz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216" b="27811"/>
          <a:stretch>
            <a:fillRect/>
          </a:stretch>
        </p:blipFill>
        <p:spPr>
          <a:xfrm>
            <a:off x="0" y="2547222"/>
            <a:ext cx="9144000" cy="22618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50042" y="2242276"/>
            <a:ext cx="19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Cherenkov rad. </a:t>
            </a:r>
            <a:r>
              <a:rPr lang="en-US" sz="1600" dirty="0" err="1">
                <a:solidFill>
                  <a:srgbClr val="008000"/>
                </a:solidFill>
              </a:rPr>
              <a:t>rS</a:t>
            </a:r>
            <a:r>
              <a:rPr lang="en-US" sz="1600" baseline="-25000" dirty="0" err="1">
                <a:solidFill>
                  <a:srgbClr val="008000"/>
                </a:solidFill>
              </a:rPr>
              <a:t>z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46500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3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5668300" y="2395116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297992" y="2758659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382549" y="2628827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840176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</p:spTree>
    <p:extLst>
      <p:ext uri="{BB962C8B-B14F-4D97-AF65-F5344CB8AC3E}">
        <p14:creationId xmlns:p14="http://schemas.microsoft.com/office/powerpoint/2010/main" val="1744670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905" y="43865"/>
            <a:ext cx="8369615" cy="871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b="0" dirty="0"/>
              <a:t>The superluminal ponderomotive force of </a:t>
            </a:r>
            <a:r>
              <a:rPr lang="en-US" sz="2200" b="0" dirty="0">
                <a:solidFill>
                  <a:srgbClr val="008C55"/>
                </a:solidFill>
              </a:rPr>
              <a:t>a “flying focus” can drive Cherenkov radiation in a plasma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710" y="1196025"/>
            <a:ext cx="81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>
                <a:solidFill>
                  <a:srgbClr val="FF0000"/>
                </a:solidFill>
              </a:rPr>
              <a:t> simple plasma precludes Cherenkov radiation</a:t>
            </a:r>
            <a:r>
              <a:rPr lang="en-US" sz="1800" dirty="0"/>
              <a:t>: the phase velocity of electromagnetic radiation exceeds </a:t>
            </a:r>
            <a:r>
              <a:rPr lang="en-US" sz="1800" i="1" dirty="0"/>
              <a:t>c</a:t>
            </a:r>
            <a:r>
              <a:rPr lang="en-US" sz="1800" dirty="0"/>
              <a:t>, and thus the velocity of typical drivers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10" y="2022655"/>
            <a:ext cx="831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8000"/>
                </a:solidFill>
              </a:rPr>
              <a:t>flying focus provides a superluminal driver</a:t>
            </a:r>
            <a:r>
              <a:rPr lang="en-US" sz="1800" dirty="0"/>
              <a:t>: the peak intensity of a pulse focused by a chromatic lens travels at a velocity determined by the chirp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8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86216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0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5250056" y="1996527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04476" y="2395116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07431" y="2758659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591987" y="2628827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34205" y="289289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7250141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FD130-0A7B-9840-A7C8-9380907478F7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28879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39228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4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4774815" y="1589998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231" y="2005440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13914" y="2399572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07957" y="2754202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796969" y="2633283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34205" y="289289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836037" y="289320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7740317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E371E-ADAD-DF4B-B25C-AA94BD2EDD83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93220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9794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0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369915" y="1205952"/>
            <a:ext cx="3752069" cy="338481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3271" y="1589998"/>
            <a:ext cx="2879612" cy="265456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31319" y="2023264"/>
            <a:ext cx="1934508" cy="1860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45634" y="2412940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939676" y="2767571"/>
            <a:ext cx="317108" cy="33184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7019776" y="2637739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31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outrun the driver </a:t>
            </a:r>
          </a:p>
          <a:p>
            <a:r>
              <a:rPr lang="en-US" sz="1800" dirty="0"/>
              <a:t>     and </a:t>
            </a:r>
            <a:r>
              <a:rPr lang="en-US" sz="1800" dirty="0">
                <a:solidFill>
                  <a:srgbClr val="FF0000"/>
                </a:solidFill>
              </a:rPr>
              <a:t>fail to constructively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interfere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188713" y="289227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24766" y="2892587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34205" y="289289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836037" y="289320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64487" y="2893516"/>
            <a:ext cx="59592" cy="6853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8199299" y="2851930"/>
            <a:ext cx="285192" cy="1381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will not emit far-field radiation when excited by a </a:t>
            </a:r>
            <a:br>
              <a:rPr lang="en-US" sz="2200" b="0" dirty="0"/>
            </a:br>
            <a:r>
              <a:rPr lang="en-US" sz="2200" b="0" dirty="0"/>
              <a:t>driver traveling slower than the phase velocity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B61B0-B60B-B34C-8D93-3FFF1518DF2A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84718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39499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3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5900154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5917039" y="2640157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210936" y="2865847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8A7BE-08B2-FD4E-8DB8-D54DD4350E60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60149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8" y="1040453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 velocity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238301"/>
              </p:ext>
            </p:extLst>
          </p:nvPr>
        </p:nvGraphicFramePr>
        <p:xfrm>
          <a:off x="2119304" y="1042034"/>
          <a:ext cx="798290" cy="41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9" name="Equation" r:id="rId3" imgW="508000" imgH="266700" progId="Equation.DSMT4">
                  <p:embed/>
                </p:oleObj>
              </mc:Choice>
              <mc:Fallback>
                <p:oleObj name="Equation" r:id="rId3" imgW="508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04" y="1042034"/>
                        <a:ext cx="798290" cy="41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5414040" y="2381581"/>
            <a:ext cx="1098575" cy="107233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56866" y="2831305"/>
            <a:ext cx="183254" cy="194597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6473753" y="2629719"/>
            <a:ext cx="151151" cy="304800"/>
          </a:xfrm>
          <a:custGeom>
            <a:avLst/>
            <a:gdLst>
              <a:gd name="T0" fmla="*/ 0 w 946150"/>
              <a:gd name="T1" fmla="*/ 304824 h 1047750"/>
              <a:gd name="T2" fmla="*/ 61781 w 946150"/>
              <a:gd name="T3" fmla="*/ 0 h 1047750"/>
              <a:gd name="T4" fmla="*/ 122738 w 946150"/>
              <a:gd name="T5" fmla="*/ 302977 h 1047750"/>
              <a:gd name="T6" fmla="*/ 0 60000 65536"/>
              <a:gd name="T7" fmla="*/ 0 60000 65536"/>
              <a:gd name="T8" fmla="*/ 0 60000 65536"/>
              <a:gd name="T9" fmla="*/ 0 w 946150"/>
              <a:gd name="T10" fmla="*/ 0 h 1047750"/>
              <a:gd name="T11" fmla="*/ 946150 w 946150"/>
              <a:gd name="T12" fmla="*/ 1047750 h 1047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6150" h="1047750">
                <a:moveTo>
                  <a:pt x="0" y="1047750"/>
                </a:moveTo>
                <a:cubicBezTo>
                  <a:pt x="159279" y="524404"/>
                  <a:pt x="318558" y="1058"/>
                  <a:pt x="476250" y="0"/>
                </a:cubicBezTo>
                <a:cubicBezTo>
                  <a:pt x="633942" y="-1058"/>
                  <a:pt x="838200" y="921808"/>
                  <a:pt x="946150" y="1041400"/>
                </a:cubicBezTo>
              </a:path>
            </a:pathLst>
          </a:custGeom>
          <a:gradFill rotWithShape="1">
            <a:gsLst>
              <a:gs pos="0">
                <a:srgbClr val="00AB67"/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pitchFamily="-1" charset="0"/>
              <a:ea typeface="+mn-ea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63958" y="289653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22012" y="2896849"/>
            <a:ext cx="59592" cy="685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760689" y="2865847"/>
            <a:ext cx="285192" cy="138140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1434" y="47094"/>
            <a:ext cx="8235950" cy="8440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200" b="0" dirty="0"/>
              <a:t>A medium can emit far-field radiation when excited by a driver traveling faster than the phase velocity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406" y="2934916"/>
            <a:ext cx="2994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The phase fronts of the</a:t>
            </a:r>
          </a:p>
          <a:p>
            <a:r>
              <a:rPr lang="en-US" sz="1800" dirty="0"/>
              <a:t>     radiation fall behind the </a:t>
            </a:r>
          </a:p>
          <a:p>
            <a:r>
              <a:rPr lang="en-US" sz="1800" dirty="0"/>
              <a:t>     driver and </a:t>
            </a:r>
            <a:r>
              <a:rPr lang="en-US" sz="1800" dirty="0">
                <a:solidFill>
                  <a:srgbClr val="008000"/>
                </a:solidFill>
              </a:rPr>
              <a:t>constructively 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interfere, resulting in</a:t>
            </a:r>
          </a:p>
          <a:p>
            <a:r>
              <a:rPr lang="en-US" sz="1800" dirty="0">
                <a:solidFill>
                  <a:srgbClr val="008000"/>
                </a:solidFill>
              </a:rPr>
              <a:t>     Cherenkov </a:t>
            </a:r>
            <a:r>
              <a:rPr lang="en-US" sz="1800" dirty="0" err="1">
                <a:solidFill>
                  <a:srgbClr val="008000"/>
                </a:solidFill>
              </a:rPr>
              <a:t>emisson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49476-B22E-7D41-93B2-C4FE6920E9E4}"/>
              </a:ext>
            </a:extLst>
          </p:cNvPr>
          <p:cNvSpPr txBox="1"/>
          <p:nvPr/>
        </p:nvSpPr>
        <p:spPr>
          <a:xfrm>
            <a:off x="757519" y="1709151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A driver excites dipole </a:t>
            </a:r>
            <a:br>
              <a:rPr lang="en-US" sz="1800" dirty="0"/>
            </a:br>
            <a:r>
              <a:rPr lang="en-US" sz="1800" dirty="0"/>
              <a:t>oscillations in the medium </a:t>
            </a:r>
            <a:br>
              <a:rPr lang="en-US" sz="1800" dirty="0"/>
            </a:br>
            <a:r>
              <a:rPr lang="en-US" sz="1800" dirty="0"/>
              <a:t>that radiate</a:t>
            </a:r>
          </a:p>
        </p:txBody>
      </p:sp>
    </p:spTree>
    <p:extLst>
      <p:ext uri="{BB962C8B-B14F-4D97-AF65-F5344CB8AC3E}">
        <p14:creationId xmlns:p14="http://schemas.microsoft.com/office/powerpoint/2010/main" val="2010442808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PT_template">
  <a:themeElements>
    <a:clrScheme name="Custom 3">
      <a:dk1>
        <a:srgbClr val="000000"/>
      </a:dk1>
      <a:lt1>
        <a:srgbClr val="FFFFFF"/>
      </a:lt1>
      <a:dk2>
        <a:srgbClr val="6A1616"/>
      </a:dk2>
      <a:lt2>
        <a:srgbClr val="083368"/>
      </a:lt2>
      <a:accent1>
        <a:srgbClr val="00AEEF"/>
      </a:accent1>
      <a:accent2>
        <a:srgbClr val="0831DE"/>
      </a:accent2>
      <a:accent3>
        <a:srgbClr val="0D4F9F"/>
      </a:accent3>
      <a:accent4>
        <a:srgbClr val="000000"/>
      </a:accent4>
      <a:accent5>
        <a:srgbClr val="AAD3F6"/>
      </a:accent5>
      <a:accent6>
        <a:srgbClr val="D42C2C"/>
      </a:accent6>
      <a:hlink>
        <a:srgbClr val="FFFF00"/>
      </a:hlink>
      <a:folHlink>
        <a:srgbClr val="D42C2C"/>
      </a:folHlink>
    </a:clrScheme>
    <a:fontScheme name="LLE_template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004F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LE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E_template_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7545</TotalTime>
  <Words>1842</Words>
  <Application>Microsoft Macintosh PowerPoint</Application>
  <PresentationFormat>On-screen Show (16:9)</PresentationFormat>
  <Paragraphs>306</Paragraphs>
  <Slides>40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16x9_PPT_template</vt:lpstr>
      <vt:lpstr>Equation</vt:lpstr>
      <vt:lpstr>PowerPoint Presentation</vt:lpstr>
      <vt:lpstr>The superluminal ponderomotive force of a “flying focus” can drive Cherenkov radiation in a plasma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will not emit far-field radiation when excited by a  driver traveling slower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A medium can emit far-field radiation when excited by a driver traveling faster than the phase velocity</vt:lpstr>
      <vt:lpstr>Dispersion in a simple plasma precludes Cherenkov emission:  the phase velocity exceeds c and thus the driver velocity</vt:lpstr>
      <vt:lpstr>Dispersion in a simple plasma precludes Cherenkov emission:  the phase velocity exceeds c and thus the driver velocity</vt:lpstr>
      <vt:lpstr>Dispersion in a simple plasma precludes Cherenkov emission:  the phase velocity exceeds c and thus the driver velocity</vt:lpstr>
      <vt:lpstr>Dispersion in a simple plasma precludes Cherenkov emission:  the phase velocity exceeds c and thus the driver velocity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The superluminal ponderomotive force of a flying focus  can drive far-field electromagnetic radiation</vt:lpstr>
      <vt:lpstr>We have extended the quasistatic model of ponderomotively driven wakefields to model Cherenkov emission </vt:lpstr>
      <vt:lpstr>Simulation setup </vt:lpstr>
      <vt:lpstr>Far-field radiation occurs when the focal velocity exceeds the speed of light</vt:lpstr>
      <vt:lpstr>The superluminal ponderomotive force of a “flying focus” can drive Cherenkov radiation in a plasma</vt:lpstr>
    </vt:vector>
  </TitlesOfParts>
  <Company>LLE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Shots throughout the day</dc:title>
  <dc:creator>Robert Henchen</dc:creator>
  <cp:lastModifiedBy>Microsoft Office User</cp:lastModifiedBy>
  <cp:revision>549</cp:revision>
  <cp:lastPrinted>1999-06-23T19:00:23Z</cp:lastPrinted>
  <dcterms:created xsi:type="dcterms:W3CDTF">2014-11-23T23:49:20Z</dcterms:created>
  <dcterms:modified xsi:type="dcterms:W3CDTF">2018-11-02T20:00:54Z</dcterms:modified>
</cp:coreProperties>
</file>