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compatMode="1" strictFirstAndLastChars="0" saveSubsetFonts="1">
  <p:sldMasterIdLst>
    <p:sldMasterId id="2147483648" r:id="rId1"/>
  </p:sldMasterIdLst>
  <p:notesMasterIdLst>
    <p:notesMasterId r:id="rId13"/>
  </p:notesMasterIdLst>
  <p:handoutMasterIdLst>
    <p:handoutMasterId r:id="rId14"/>
  </p:handoutMasterIdLst>
  <p:sldIdLst>
    <p:sldId id="270" r:id="rId2"/>
    <p:sldId id="275" r:id="rId3"/>
    <p:sldId id="279" r:id="rId4"/>
    <p:sldId id="305" r:id="rId5"/>
    <p:sldId id="306" r:id="rId6"/>
    <p:sldId id="311" r:id="rId7"/>
    <p:sldId id="310" r:id="rId8"/>
    <p:sldId id="299" r:id="rId9"/>
    <p:sldId id="307" r:id="rId10"/>
    <p:sldId id="296" r:id="rId11"/>
    <p:sldId id="292" r:id="rId12"/>
  </p:sldIdLst>
  <p:sldSz cx="9144000" cy="5143500" type="screen16x9"/>
  <p:notesSz cx="6991350" cy="9282113"/>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6796" autoAdjust="0"/>
    <p:restoredTop sz="87341" autoAdjust="0"/>
  </p:normalViewPr>
  <p:slideViewPr>
    <p:cSldViewPr snapToGrid="0">
      <p:cViewPr varScale="1">
        <p:scale>
          <a:sx n="253" d="100"/>
          <a:sy n="253" d="100"/>
        </p:scale>
        <p:origin x="864" y="160"/>
      </p:cViewPr>
      <p:guideLst>
        <p:guide orient="horz" pos="162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Lst>
  </p:outlineViewPr>
  <p:notesTextViewPr>
    <p:cViewPr>
      <p:scale>
        <a:sx n="1" d="1"/>
        <a:sy n="1" d="1"/>
      </p:scale>
      <p:origin x="0" y="0"/>
    </p:cViewPr>
  </p:notesTextViewPr>
  <p:sorterViewPr>
    <p:cViewPr>
      <p:scale>
        <a:sx n="200" d="100"/>
        <a:sy n="200" d="100"/>
      </p:scale>
      <p:origin x="0" y="0"/>
    </p:cViewPr>
  </p:sorterViewPr>
  <p:notesViewPr>
    <p:cSldViewPr snapToGrid="0">
      <p:cViewPr varScale="1">
        <p:scale>
          <a:sx n="81" d="100"/>
          <a:sy n="81" d="100"/>
        </p:scale>
        <p:origin x="3192" y="1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8" Type="http://schemas.openxmlformats.org/officeDocument/2006/relationships/slide" Target="slides/slide8.xml"/><Relationship Id="rId3" Type="http://schemas.openxmlformats.org/officeDocument/2006/relationships/slide" Target="slides/slide3.xml"/><Relationship Id="rId7" Type="http://schemas.openxmlformats.org/officeDocument/2006/relationships/slide" Target="slides/slide7.xml"/><Relationship Id="rId2" Type="http://schemas.openxmlformats.org/officeDocument/2006/relationships/slide" Target="slides/slide2.xml"/><Relationship Id="rId1" Type="http://schemas.openxmlformats.org/officeDocument/2006/relationships/slide" Target="slides/slide1.xml"/><Relationship Id="rId6" Type="http://schemas.openxmlformats.org/officeDocument/2006/relationships/slide" Target="slides/slide6.xml"/><Relationship Id="rId11" Type="http://schemas.openxmlformats.org/officeDocument/2006/relationships/slide" Target="slides/slide11.xml"/><Relationship Id="rId5" Type="http://schemas.openxmlformats.org/officeDocument/2006/relationships/slide" Target="slides/slide5.xml"/><Relationship Id="rId10" Type="http://schemas.openxmlformats.org/officeDocument/2006/relationships/slide" Target="slides/slide10.xml"/><Relationship Id="rId4" Type="http://schemas.openxmlformats.org/officeDocument/2006/relationships/slide" Target="slides/slide4.xml"/><Relationship Id="rId9"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6370" name="Rectangle 2">
            <a:extLst>
              <a:ext uri="{FF2B5EF4-FFF2-40B4-BE49-F238E27FC236}">
                <a16:creationId xmlns:a16="http://schemas.microsoft.com/office/drawing/2014/main" id="{1E2DC717-EDFE-7B49-9B26-ACEBFECB0E50}"/>
              </a:ext>
            </a:extLst>
          </p:cNvPr>
          <p:cNvSpPr>
            <a:spLocks noGrp="1" noChangeArrowheads="1"/>
          </p:cNvSpPr>
          <p:nvPr>
            <p:ph type="hdr" sz="quarter"/>
          </p:nvPr>
        </p:nvSpPr>
        <p:spPr bwMode="auto">
          <a:xfrm>
            <a:off x="0" y="0"/>
            <a:ext cx="304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186371" name="Rectangle 3">
            <a:extLst>
              <a:ext uri="{FF2B5EF4-FFF2-40B4-BE49-F238E27FC236}">
                <a16:creationId xmlns:a16="http://schemas.microsoft.com/office/drawing/2014/main" id="{2044ED3C-92ED-F640-85B0-1C0A7CF1E3CB}"/>
              </a:ext>
            </a:extLst>
          </p:cNvPr>
          <p:cNvSpPr>
            <a:spLocks noGrp="1" noChangeArrowheads="1"/>
          </p:cNvSpPr>
          <p:nvPr>
            <p:ph type="dt" sz="quarter" idx="1"/>
          </p:nvPr>
        </p:nvSpPr>
        <p:spPr bwMode="auto">
          <a:xfrm>
            <a:off x="3962400" y="0"/>
            <a:ext cx="304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186372" name="Rectangle 4">
            <a:extLst>
              <a:ext uri="{FF2B5EF4-FFF2-40B4-BE49-F238E27FC236}">
                <a16:creationId xmlns:a16="http://schemas.microsoft.com/office/drawing/2014/main" id="{81DC1E1F-29F0-7F40-AC5F-9F347A05D7C9}"/>
              </a:ext>
            </a:extLst>
          </p:cNvPr>
          <p:cNvSpPr>
            <a:spLocks noGrp="1" noChangeArrowheads="1"/>
          </p:cNvSpPr>
          <p:nvPr>
            <p:ph type="ftr" sz="quarter" idx="2"/>
          </p:nvPr>
        </p:nvSpPr>
        <p:spPr bwMode="auto">
          <a:xfrm>
            <a:off x="0" y="8839200"/>
            <a:ext cx="304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186373" name="Rectangle 5">
            <a:extLst>
              <a:ext uri="{FF2B5EF4-FFF2-40B4-BE49-F238E27FC236}">
                <a16:creationId xmlns:a16="http://schemas.microsoft.com/office/drawing/2014/main" id="{423A692F-C45A-774D-BCB1-C69BED5456EC}"/>
              </a:ext>
            </a:extLst>
          </p:cNvPr>
          <p:cNvSpPr>
            <a:spLocks noGrp="1" noChangeArrowheads="1"/>
          </p:cNvSpPr>
          <p:nvPr>
            <p:ph type="sldNum" sz="quarter" idx="3"/>
          </p:nvPr>
        </p:nvSpPr>
        <p:spPr bwMode="auto">
          <a:xfrm>
            <a:off x="3962400" y="8839200"/>
            <a:ext cx="304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49D5ED00-3CA0-B74B-BB6C-DF9493AC2A5A}" type="slidenum">
              <a:rPr lang="en-US"/>
              <a:pPr>
                <a:defRPr/>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52AA1DA8-DA90-D941-BC2B-3A5C59D3CB45}"/>
              </a:ext>
            </a:extLst>
          </p:cNvPr>
          <p:cNvSpPr>
            <a:spLocks noGrp="1" noChangeArrowheads="1"/>
          </p:cNvSpPr>
          <p:nvPr>
            <p:ph type="hdr" sz="quarter"/>
          </p:nvPr>
        </p:nvSpPr>
        <p:spPr bwMode="auto">
          <a:xfrm>
            <a:off x="0" y="0"/>
            <a:ext cx="304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en-US"/>
          </a:p>
        </p:txBody>
      </p:sp>
      <p:sp>
        <p:nvSpPr>
          <p:cNvPr id="44035" name="Rectangle 3">
            <a:extLst>
              <a:ext uri="{FF2B5EF4-FFF2-40B4-BE49-F238E27FC236}">
                <a16:creationId xmlns:a16="http://schemas.microsoft.com/office/drawing/2014/main" id="{E0716B50-1950-CE40-9CB1-E2A9FE37227D}"/>
              </a:ext>
            </a:extLst>
          </p:cNvPr>
          <p:cNvSpPr>
            <a:spLocks noGrp="1" noChangeArrowheads="1"/>
          </p:cNvSpPr>
          <p:nvPr>
            <p:ph type="dt" idx="1"/>
          </p:nvPr>
        </p:nvSpPr>
        <p:spPr bwMode="auto">
          <a:xfrm>
            <a:off x="3962400" y="0"/>
            <a:ext cx="304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en-US"/>
          </a:p>
        </p:txBody>
      </p:sp>
      <p:sp>
        <p:nvSpPr>
          <p:cNvPr id="2052" name="Rectangle 4">
            <a:extLst>
              <a:ext uri="{FF2B5EF4-FFF2-40B4-BE49-F238E27FC236}">
                <a16:creationId xmlns:a16="http://schemas.microsoft.com/office/drawing/2014/main" id="{FA5338EB-CE57-0F4A-9D5D-B7F5348A28FE}"/>
              </a:ext>
            </a:extLst>
          </p:cNvPr>
          <p:cNvSpPr>
            <a:spLocks noGrp="1" noRot="1" noChangeAspect="1" noChangeArrowheads="1" noTextEdit="1"/>
          </p:cNvSpPr>
          <p:nvPr>
            <p:ph type="sldImg" idx="2"/>
          </p:nvPr>
        </p:nvSpPr>
        <p:spPr bwMode="auto">
          <a:xfrm>
            <a:off x="352425" y="685800"/>
            <a:ext cx="6229350" cy="35052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4037" name="Rectangle 5">
            <a:extLst>
              <a:ext uri="{FF2B5EF4-FFF2-40B4-BE49-F238E27FC236}">
                <a16:creationId xmlns:a16="http://schemas.microsoft.com/office/drawing/2014/main" id="{2FC1E8AB-79AA-9E47-BF98-4E3331345F6E}"/>
              </a:ext>
            </a:extLst>
          </p:cNvPr>
          <p:cNvSpPr>
            <a:spLocks noGrp="1" noChangeArrowheads="1"/>
          </p:cNvSpPr>
          <p:nvPr>
            <p:ph type="body" sz="quarter" idx="3"/>
          </p:nvPr>
        </p:nvSpPr>
        <p:spPr bwMode="auto">
          <a:xfrm>
            <a:off x="914400" y="4419600"/>
            <a:ext cx="51816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4038" name="Rectangle 6">
            <a:extLst>
              <a:ext uri="{FF2B5EF4-FFF2-40B4-BE49-F238E27FC236}">
                <a16:creationId xmlns:a16="http://schemas.microsoft.com/office/drawing/2014/main" id="{B83DFD51-23EB-F348-962C-79F6E8679F70}"/>
              </a:ext>
            </a:extLst>
          </p:cNvPr>
          <p:cNvSpPr>
            <a:spLocks noGrp="1" noChangeArrowheads="1"/>
          </p:cNvSpPr>
          <p:nvPr>
            <p:ph type="ftr" sz="quarter" idx="4"/>
          </p:nvPr>
        </p:nvSpPr>
        <p:spPr bwMode="auto">
          <a:xfrm>
            <a:off x="0" y="8839200"/>
            <a:ext cx="304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en-US"/>
          </a:p>
        </p:txBody>
      </p:sp>
      <p:sp>
        <p:nvSpPr>
          <p:cNvPr id="44039" name="Rectangle 7">
            <a:extLst>
              <a:ext uri="{FF2B5EF4-FFF2-40B4-BE49-F238E27FC236}">
                <a16:creationId xmlns:a16="http://schemas.microsoft.com/office/drawing/2014/main" id="{6D738926-4F82-A348-8CFE-1F3258AD0FA3}"/>
              </a:ext>
            </a:extLst>
          </p:cNvPr>
          <p:cNvSpPr>
            <a:spLocks noGrp="1" noChangeArrowheads="1"/>
          </p:cNvSpPr>
          <p:nvPr>
            <p:ph type="sldNum" sz="quarter" idx="5"/>
          </p:nvPr>
        </p:nvSpPr>
        <p:spPr bwMode="auto">
          <a:xfrm>
            <a:off x="3962400" y="8839200"/>
            <a:ext cx="304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7CA0A525-AACE-F142-B2FF-B7149CCDAA48}" type="slidenum">
              <a:rPr lang="en-US"/>
              <a:pPr>
                <a:defRPr/>
              </a:pPr>
              <a:t>‹#›</a:t>
            </a:fld>
            <a:endParaRPr 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Slide Image Placeholder 1">
            <a:extLst>
              <a:ext uri="{FF2B5EF4-FFF2-40B4-BE49-F238E27FC236}">
                <a16:creationId xmlns:a16="http://schemas.microsoft.com/office/drawing/2014/main" id="{8265E471-73A5-4A44-8BDD-FA9751D52415}"/>
              </a:ext>
            </a:extLst>
          </p:cNvPr>
          <p:cNvSpPr>
            <a:spLocks noGrp="1" noRot="1" noChangeAspect="1" noChangeArrowheads="1" noTextEdit="1"/>
          </p:cNvSpPr>
          <p:nvPr>
            <p:ph type="sldImg"/>
          </p:nvPr>
        </p:nvSpPr>
        <p:spPr>
          <a:ln/>
        </p:spPr>
      </p:sp>
      <p:sp>
        <p:nvSpPr>
          <p:cNvPr id="5122" name="Notes Placeholder 2">
            <a:extLst>
              <a:ext uri="{FF2B5EF4-FFF2-40B4-BE49-F238E27FC236}">
                <a16:creationId xmlns:a16="http://schemas.microsoft.com/office/drawing/2014/main" id="{AD600B7F-3DF2-C646-8736-ADC5B470D397}"/>
              </a:ext>
            </a:extLst>
          </p:cNvPr>
          <p:cNvSpPr>
            <a:spLocks noGrp="1" noChangeArrowheads="1"/>
          </p:cNvSpPr>
          <p:nvPr>
            <p:ph type="body" idx="1"/>
          </p:nvPr>
        </p:nvSpPr>
        <p:spPr>
          <a:noFill/>
        </p:spPr>
        <p:txBody>
          <a:bodyPr/>
          <a:lstStyle/>
          <a:p>
            <a:r>
              <a:rPr lang="en-US" altLang="en-US"/>
              <a:t>Read title</a:t>
            </a:r>
          </a:p>
          <a:p>
            <a:r>
              <a:rPr lang="en-US" altLang="en-US"/>
              <a:t>Talk about target in center</a:t>
            </a:r>
          </a:p>
          <a:p>
            <a:r>
              <a:rPr lang="en-US" altLang="en-US"/>
              <a:t>Same target specs, only varied D:T fill ratio</a:t>
            </a:r>
          </a:p>
          <a:p>
            <a:endParaRPr lang="en-US" altLang="en-US"/>
          </a:p>
          <a:p>
            <a:r>
              <a:rPr lang="en-US" altLang="en-US"/>
              <a:t>Talk about chart of left</a:t>
            </a:r>
          </a:p>
          <a:p>
            <a:r>
              <a:rPr lang="en-US" altLang="en-US"/>
              <a:t>Yield is normalized to the average D:T 50:50 yield for both 1D and experiment</a:t>
            </a:r>
          </a:p>
          <a:p>
            <a:r>
              <a:rPr lang="en-US" altLang="en-US"/>
              <a:t>Shows that yield scales due to composition</a:t>
            </a:r>
          </a:p>
          <a:p>
            <a:endParaRPr lang="en-US" altLang="en-US"/>
          </a:p>
          <a:p>
            <a:r>
              <a:rPr lang="en-US" altLang="en-US"/>
              <a:t>Talk about chart on right</a:t>
            </a:r>
          </a:p>
          <a:p>
            <a:r>
              <a:rPr lang="en-US" altLang="en-US"/>
              <a:t>Say how experiment measures multiple lines of sight</a:t>
            </a:r>
          </a:p>
          <a:p>
            <a:r>
              <a:rPr lang="en-US" altLang="en-US"/>
              <a:t>Ion temperature is inferred from neutron time of flight spectrum</a:t>
            </a:r>
          </a:p>
          <a:p>
            <a:r>
              <a:rPr lang="en-US" altLang="en-US"/>
              <a:t>We get a delta T</a:t>
            </a:r>
          </a:p>
          <a:p>
            <a:r>
              <a:rPr lang="en-US" altLang="en-US"/>
              <a:t>Say that all targets had similar levels of delta T which says that RT rates should be comparable</a:t>
            </a:r>
          </a:p>
          <a:p>
            <a:r>
              <a:rPr lang="en-US" altLang="en-US"/>
              <a:t>Due to the level of errors, it’s difficult to make any conclusive statement about each D:T performance </a:t>
            </a:r>
          </a:p>
          <a:p>
            <a:endParaRPr lang="en-US" altLang="en-US"/>
          </a:p>
          <a:p>
            <a:endParaRPr lang="en-US" altLang="en-US"/>
          </a:p>
        </p:txBody>
      </p:sp>
      <p:sp>
        <p:nvSpPr>
          <p:cNvPr id="5123" name="Slide Number Placeholder 3">
            <a:extLst>
              <a:ext uri="{FF2B5EF4-FFF2-40B4-BE49-F238E27FC236}">
                <a16:creationId xmlns:a16="http://schemas.microsoft.com/office/drawing/2014/main" id="{F5187538-F79F-B045-BDF9-CBEC622EBD54}"/>
              </a:ext>
            </a:extLst>
          </p:cNvPr>
          <p:cNvSpPr>
            <a:spLocks noGrp="1"/>
          </p:cNvSpPr>
          <p:nvPr>
            <p:ph type="sldNum" sz="quarter" idx="5"/>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3DCD77C7-3A98-E148-98C9-8ACAA0B82F49}" type="slidenum">
              <a:rPr lang="en-US" altLang="en-US" sz="1200" smtClean="0">
                <a:latin typeface="Times New Roman" panose="02020603050405020304" pitchFamily="18" charset="0"/>
              </a:rPr>
              <a:pPr/>
              <a:t>1</a:t>
            </a:fld>
            <a:endParaRPr lang="en-US" altLang="en-US" sz="1200">
              <a:latin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a:extLst>
              <a:ext uri="{FF2B5EF4-FFF2-40B4-BE49-F238E27FC236}">
                <a16:creationId xmlns:a16="http://schemas.microsoft.com/office/drawing/2014/main" id="{D174B7EA-8C70-A24A-A303-02A8D9DEAF24}"/>
              </a:ext>
            </a:extLst>
          </p:cNvPr>
          <p:cNvSpPr>
            <a:spLocks noGrp="1" noRot="1" noChangeAspect="1" noChangeArrowheads="1" noTextEdit="1"/>
          </p:cNvSpPr>
          <p:nvPr>
            <p:ph type="sldImg"/>
          </p:nvPr>
        </p:nvSpPr>
        <p:spPr>
          <a:ln/>
        </p:spPr>
      </p:sp>
      <p:sp>
        <p:nvSpPr>
          <p:cNvPr id="23554" name="Notes Placeholder 2">
            <a:extLst>
              <a:ext uri="{FF2B5EF4-FFF2-40B4-BE49-F238E27FC236}">
                <a16:creationId xmlns:a16="http://schemas.microsoft.com/office/drawing/2014/main" id="{3FCD5EEE-A887-B645-9467-FF24F46DAE8E}"/>
              </a:ext>
            </a:extLst>
          </p:cNvPr>
          <p:cNvSpPr>
            <a:spLocks noGrp="1" noChangeArrowheads="1"/>
          </p:cNvSpPr>
          <p:nvPr>
            <p:ph type="body" idx="1"/>
          </p:nvPr>
        </p:nvSpPr>
        <p:spPr>
          <a:noFill/>
        </p:spPr>
        <p:txBody>
          <a:bodyPr/>
          <a:lstStyle/>
          <a:p>
            <a:r>
              <a:rPr lang="en-US" altLang="en-US"/>
              <a:t>Read the title</a:t>
            </a:r>
          </a:p>
          <a:p>
            <a:endParaRPr lang="en-US" altLang="en-US"/>
          </a:p>
          <a:p>
            <a:r>
              <a:rPr lang="en-US" altLang="en-US"/>
              <a:t>Talk about the dots in the chart</a:t>
            </a:r>
          </a:p>
          <a:p>
            <a:endParaRPr lang="en-US" altLang="en-US"/>
          </a:p>
          <a:p>
            <a:r>
              <a:rPr lang="en-US" altLang="en-US"/>
              <a:t>Then read the first bullet</a:t>
            </a:r>
          </a:p>
          <a:p>
            <a:endParaRPr lang="en-US" altLang="en-US"/>
          </a:p>
          <a:p>
            <a:r>
              <a:rPr lang="en-US" altLang="en-US"/>
              <a:t>Then compare two regions indicated by the grey boxes</a:t>
            </a:r>
          </a:p>
        </p:txBody>
      </p:sp>
      <p:sp>
        <p:nvSpPr>
          <p:cNvPr id="23555" name="Slide Number Placeholder 3">
            <a:extLst>
              <a:ext uri="{FF2B5EF4-FFF2-40B4-BE49-F238E27FC236}">
                <a16:creationId xmlns:a16="http://schemas.microsoft.com/office/drawing/2014/main" id="{8206C259-4FDA-5849-9FD0-1BE080F83BEB}"/>
              </a:ext>
            </a:extLst>
          </p:cNvPr>
          <p:cNvSpPr>
            <a:spLocks noGrp="1"/>
          </p:cNvSpPr>
          <p:nvPr>
            <p:ph type="sldNum" sz="quarter" idx="5"/>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08C5EC96-8B9F-D249-BD9F-6B8A5AC67C00}" type="slidenum">
              <a:rPr lang="en-US" altLang="en-US" sz="1200" smtClean="0">
                <a:latin typeface="Times New Roman" panose="02020603050405020304" pitchFamily="18" charset="0"/>
              </a:rPr>
              <a:pPr/>
              <a:t>10</a:t>
            </a:fld>
            <a:endParaRPr lang="en-US" altLang="en-US" sz="1200">
              <a:latin typeface="Times New Roman" panose="02020603050405020304"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970528F0-47C2-7843-993F-A24139CD62DA}"/>
              </a:ext>
            </a:extLst>
          </p:cNvPr>
          <p:cNvSpPr>
            <a:spLocks noGrp="1" noRot="1" noChangeAspect="1" noChangeArrowheads="1" noTextEdit="1"/>
          </p:cNvSpPr>
          <p:nvPr>
            <p:ph type="sldImg"/>
          </p:nvPr>
        </p:nvSpPr>
        <p:spPr>
          <a:ln/>
        </p:spPr>
      </p:sp>
      <p:sp>
        <p:nvSpPr>
          <p:cNvPr id="25602" name="Notes Placeholder 2">
            <a:extLst>
              <a:ext uri="{FF2B5EF4-FFF2-40B4-BE49-F238E27FC236}">
                <a16:creationId xmlns:a16="http://schemas.microsoft.com/office/drawing/2014/main" id="{C98D5130-044F-AC4F-B274-495760984416}"/>
              </a:ext>
            </a:extLst>
          </p:cNvPr>
          <p:cNvSpPr>
            <a:spLocks noGrp="1" noChangeArrowheads="1"/>
          </p:cNvSpPr>
          <p:nvPr>
            <p:ph type="body" idx="1"/>
          </p:nvPr>
        </p:nvSpPr>
        <p:spPr>
          <a:noFill/>
        </p:spPr>
        <p:txBody>
          <a:bodyPr/>
          <a:lstStyle/>
          <a:p>
            <a:r>
              <a:rPr lang="en-US" altLang="en-US"/>
              <a:t>Read the title</a:t>
            </a:r>
          </a:p>
          <a:p>
            <a:endParaRPr lang="en-US" altLang="en-US"/>
          </a:p>
          <a:p>
            <a:r>
              <a:rPr lang="en-US" altLang="en-US"/>
              <a:t>Read the bullets</a:t>
            </a:r>
          </a:p>
        </p:txBody>
      </p:sp>
      <p:sp>
        <p:nvSpPr>
          <p:cNvPr id="25603" name="Slide Number Placeholder 3">
            <a:extLst>
              <a:ext uri="{FF2B5EF4-FFF2-40B4-BE49-F238E27FC236}">
                <a16:creationId xmlns:a16="http://schemas.microsoft.com/office/drawing/2014/main" id="{6CC6D4B2-0FB7-E445-A32A-9E6641F99D0E}"/>
              </a:ext>
            </a:extLst>
          </p:cNvPr>
          <p:cNvSpPr>
            <a:spLocks noGrp="1"/>
          </p:cNvSpPr>
          <p:nvPr>
            <p:ph type="sldNum" sz="quarter" idx="5"/>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D2EAEC6C-9DC9-434C-9137-45BCDCD741B4}" type="slidenum">
              <a:rPr lang="en-US" altLang="en-US" sz="1200" smtClean="0">
                <a:latin typeface="Times New Roman" panose="02020603050405020304" pitchFamily="18" charset="0"/>
              </a:rPr>
              <a:pPr/>
              <a:t>11</a:t>
            </a:fld>
            <a:endParaRPr lang="en-US" altLang="en-US" sz="1200">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lide Image Placeholder 1">
            <a:extLst>
              <a:ext uri="{FF2B5EF4-FFF2-40B4-BE49-F238E27FC236}">
                <a16:creationId xmlns:a16="http://schemas.microsoft.com/office/drawing/2014/main" id="{68CCE86A-099D-BF41-A347-460951E75232}"/>
              </a:ext>
            </a:extLst>
          </p:cNvPr>
          <p:cNvSpPr>
            <a:spLocks noGrp="1" noRot="1" noChangeAspect="1" noChangeArrowheads="1" noTextEdit="1"/>
          </p:cNvSpPr>
          <p:nvPr>
            <p:ph type="sldImg"/>
          </p:nvPr>
        </p:nvSpPr>
        <p:spPr>
          <a:ln/>
        </p:spPr>
      </p:sp>
      <p:sp>
        <p:nvSpPr>
          <p:cNvPr id="7170" name="Notes Placeholder 2">
            <a:extLst>
              <a:ext uri="{FF2B5EF4-FFF2-40B4-BE49-F238E27FC236}">
                <a16:creationId xmlns:a16="http://schemas.microsoft.com/office/drawing/2014/main" id="{97285838-5673-9447-99B9-AC2DC77BB735}"/>
              </a:ext>
            </a:extLst>
          </p:cNvPr>
          <p:cNvSpPr>
            <a:spLocks noGrp="1" noChangeArrowheads="1"/>
          </p:cNvSpPr>
          <p:nvPr>
            <p:ph type="body" idx="1"/>
          </p:nvPr>
        </p:nvSpPr>
        <p:spPr>
          <a:noFill/>
        </p:spPr>
        <p:txBody>
          <a:bodyPr/>
          <a:lstStyle/>
          <a:p>
            <a:r>
              <a:rPr lang="en-US" altLang="en-US"/>
              <a:t>Read title, read bullets, move on</a:t>
            </a:r>
          </a:p>
          <a:p>
            <a:endParaRPr lang="en-US" altLang="en-US"/>
          </a:p>
          <a:p>
            <a:r>
              <a:rPr lang="en-US" altLang="en-US"/>
              <a:t>Title:</a:t>
            </a:r>
          </a:p>
          <a:p>
            <a:r>
              <a:rPr lang="en-US" altLang="en-US"/>
              <a:t>The atwood number during deceleration is determined by radiation heating of the pusher in room temperature implosions</a:t>
            </a:r>
          </a:p>
          <a:p>
            <a:endParaRPr lang="en-US" altLang="en-US"/>
          </a:p>
          <a:p>
            <a:r>
              <a:rPr lang="en-US" altLang="en-US"/>
              <a:t>Observed Ti variation was marginally influenced by altering the Atwood number, suggesting that deceleration RT growth levels were similar</a:t>
            </a:r>
          </a:p>
        </p:txBody>
      </p:sp>
      <p:sp>
        <p:nvSpPr>
          <p:cNvPr id="7171" name="Slide Number Placeholder 3">
            <a:extLst>
              <a:ext uri="{FF2B5EF4-FFF2-40B4-BE49-F238E27FC236}">
                <a16:creationId xmlns:a16="http://schemas.microsoft.com/office/drawing/2014/main" id="{B29775F3-0946-B644-B11F-1B5A4BC5A6DF}"/>
              </a:ext>
            </a:extLst>
          </p:cNvPr>
          <p:cNvSpPr>
            <a:spLocks noGrp="1"/>
          </p:cNvSpPr>
          <p:nvPr>
            <p:ph type="sldNum" sz="quarter" idx="5"/>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443A3D07-53F8-7C43-B74B-005725630501}" type="slidenum">
              <a:rPr lang="en-US" altLang="en-US" sz="1200" smtClean="0">
                <a:latin typeface="Times New Roman" panose="02020603050405020304" pitchFamily="18" charset="0"/>
              </a:rPr>
              <a:pPr/>
              <a:t>2</a:t>
            </a:fld>
            <a:endParaRPr lang="en-US" altLang="en-US" sz="1200">
              <a:latin typeface="Times New Roman"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Slide Image Placeholder 1">
            <a:extLst>
              <a:ext uri="{FF2B5EF4-FFF2-40B4-BE49-F238E27FC236}">
                <a16:creationId xmlns:a16="http://schemas.microsoft.com/office/drawing/2014/main" id="{711ADB3B-7E99-574B-9E84-B94B667E0654}"/>
              </a:ext>
            </a:extLst>
          </p:cNvPr>
          <p:cNvSpPr>
            <a:spLocks noGrp="1" noRot="1" noChangeAspect="1" noChangeArrowheads="1" noTextEdit="1"/>
          </p:cNvSpPr>
          <p:nvPr>
            <p:ph type="sldImg"/>
          </p:nvPr>
        </p:nvSpPr>
        <p:spPr>
          <a:ln/>
        </p:spPr>
      </p:sp>
      <p:sp>
        <p:nvSpPr>
          <p:cNvPr id="9218" name="Notes Placeholder 2">
            <a:extLst>
              <a:ext uri="{FF2B5EF4-FFF2-40B4-BE49-F238E27FC236}">
                <a16:creationId xmlns:a16="http://schemas.microsoft.com/office/drawing/2014/main" id="{03ED2B3F-20D5-5A4E-A918-90066DE82A76}"/>
              </a:ext>
            </a:extLst>
          </p:cNvPr>
          <p:cNvSpPr>
            <a:spLocks noGrp="1" noChangeArrowheads="1"/>
          </p:cNvSpPr>
          <p:nvPr>
            <p:ph type="body" idx="1"/>
          </p:nvPr>
        </p:nvSpPr>
        <p:spPr>
          <a:noFill/>
        </p:spPr>
        <p:txBody>
          <a:bodyPr/>
          <a:lstStyle/>
          <a:p>
            <a:endParaRPr lang="en-US" altLang="en-US"/>
          </a:p>
        </p:txBody>
      </p:sp>
      <p:sp>
        <p:nvSpPr>
          <p:cNvPr id="9219" name="Slide Number Placeholder 3">
            <a:extLst>
              <a:ext uri="{FF2B5EF4-FFF2-40B4-BE49-F238E27FC236}">
                <a16:creationId xmlns:a16="http://schemas.microsoft.com/office/drawing/2014/main" id="{A36EE9B6-F6B2-0D45-91CC-91C689D4F3EE}"/>
              </a:ext>
            </a:extLst>
          </p:cNvPr>
          <p:cNvSpPr>
            <a:spLocks noGrp="1"/>
          </p:cNvSpPr>
          <p:nvPr>
            <p:ph type="sldNum" sz="quarter" idx="5"/>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E361D928-D69C-3A42-AACD-26B49D5F33B3}" type="slidenum">
              <a:rPr lang="en-US" altLang="en-US" sz="1200" smtClean="0">
                <a:latin typeface="Times New Roman" panose="02020603050405020304" pitchFamily="18" charset="0"/>
              </a:rPr>
              <a:pPr/>
              <a:t>3</a:t>
            </a:fld>
            <a:endParaRPr lang="en-US" altLang="en-US" sz="1200">
              <a:latin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a:extLst>
              <a:ext uri="{FF2B5EF4-FFF2-40B4-BE49-F238E27FC236}">
                <a16:creationId xmlns:a16="http://schemas.microsoft.com/office/drawing/2014/main" id="{94A69659-117D-0D45-8D11-0B24BD32F02C}"/>
              </a:ext>
            </a:extLst>
          </p:cNvPr>
          <p:cNvSpPr>
            <a:spLocks noGrp="1" noRot="1" noChangeAspect="1" noChangeArrowheads="1" noTextEdit="1"/>
          </p:cNvSpPr>
          <p:nvPr>
            <p:ph type="sldImg"/>
          </p:nvPr>
        </p:nvSpPr>
        <p:spPr>
          <a:ln/>
        </p:spPr>
      </p:sp>
      <p:sp>
        <p:nvSpPr>
          <p:cNvPr id="11266" name="Notes Placeholder 2">
            <a:extLst>
              <a:ext uri="{FF2B5EF4-FFF2-40B4-BE49-F238E27FC236}">
                <a16:creationId xmlns:a16="http://schemas.microsoft.com/office/drawing/2014/main" id="{99D30B8C-74D0-7D46-83B6-1C83C92B9BE6}"/>
              </a:ext>
            </a:extLst>
          </p:cNvPr>
          <p:cNvSpPr>
            <a:spLocks noGrp="1" noChangeArrowheads="1"/>
          </p:cNvSpPr>
          <p:nvPr>
            <p:ph type="body" idx="1"/>
          </p:nvPr>
        </p:nvSpPr>
        <p:spPr>
          <a:noFill/>
        </p:spPr>
        <p:txBody>
          <a:bodyPr/>
          <a:lstStyle/>
          <a:p>
            <a:r>
              <a:rPr lang="en-US" altLang="en-US"/>
              <a:t>Read title</a:t>
            </a:r>
          </a:p>
          <a:p>
            <a:endParaRPr lang="en-US" altLang="en-US"/>
          </a:p>
          <a:p>
            <a:r>
              <a:rPr lang="en-US" altLang="en-US"/>
              <a:t>Compare LHS cryo vs warm</a:t>
            </a:r>
          </a:p>
          <a:p>
            <a:r>
              <a:rPr lang="en-US" altLang="en-US"/>
              <a:t>    mass density profiles in 1D</a:t>
            </a:r>
          </a:p>
          <a:p>
            <a:r>
              <a:rPr lang="en-US" altLang="en-US"/>
              <a:t>    note difference in materials, cryo is all DT, warm is CH + DT </a:t>
            </a:r>
          </a:p>
          <a:p>
            <a:endParaRPr lang="en-US" altLang="en-US"/>
          </a:p>
          <a:p>
            <a:r>
              <a:rPr lang="en-US" altLang="en-US"/>
              <a:t>Talk about material interface</a:t>
            </a:r>
          </a:p>
          <a:p>
            <a:r>
              <a:rPr lang="en-US" altLang="en-US"/>
              <a:t>    at the interface, there is a jump in density</a:t>
            </a:r>
          </a:p>
          <a:p>
            <a:r>
              <a:rPr lang="en-US" altLang="en-US"/>
              <a:t>    this interface is unstable, which sets up favorable conditions for classical RT growth to occur</a:t>
            </a:r>
          </a:p>
          <a:p>
            <a:endParaRPr lang="en-US" altLang="en-US"/>
          </a:p>
          <a:p>
            <a:endParaRPr lang="en-US" altLang="en-US"/>
          </a:p>
          <a:p>
            <a:r>
              <a:rPr lang="en-US" altLang="en-US"/>
              <a:t>Add pressure to show gradient in warm</a:t>
            </a:r>
          </a:p>
          <a:p>
            <a:endParaRPr lang="en-US" altLang="en-US"/>
          </a:p>
          <a:p>
            <a:r>
              <a:rPr lang="en-US" altLang="en-US"/>
              <a:t>Talk about atwood number and D:T ratios</a:t>
            </a:r>
          </a:p>
          <a:p>
            <a:r>
              <a:rPr lang="en-US" altLang="en-US"/>
              <a:t>    RT growth is highly dependent on this nondim Atwood number, which can be found by these 2 equations</a:t>
            </a:r>
          </a:p>
          <a:p>
            <a:r>
              <a:rPr lang="en-US" altLang="en-US"/>
              <a:t>    ratio of mass densities is determined by ion mass and atomic number</a:t>
            </a:r>
          </a:p>
          <a:p>
            <a:endParaRPr lang="en-US" altLang="en-US"/>
          </a:p>
          <a:p>
            <a:r>
              <a:rPr lang="en-US" altLang="en-US"/>
              <a:t>Experimentally, the atwood number was varied by setting the D:T ratio in the gas fill, which changes the mi of the fuel.</a:t>
            </a:r>
          </a:p>
          <a:p>
            <a:r>
              <a:rPr lang="en-US" altLang="en-US"/>
              <a:t>This was done to influence the RT growth rates estimated by classical theory (this leads into the next slide)</a:t>
            </a:r>
          </a:p>
          <a:p>
            <a:endParaRPr lang="en-US" altLang="en-US"/>
          </a:p>
        </p:txBody>
      </p:sp>
      <p:sp>
        <p:nvSpPr>
          <p:cNvPr id="11267" name="Slide Number Placeholder 3">
            <a:extLst>
              <a:ext uri="{FF2B5EF4-FFF2-40B4-BE49-F238E27FC236}">
                <a16:creationId xmlns:a16="http://schemas.microsoft.com/office/drawing/2014/main" id="{3B967196-88A3-1041-BDDC-6E8B45FBB721}"/>
              </a:ext>
            </a:extLst>
          </p:cNvPr>
          <p:cNvSpPr>
            <a:spLocks noGrp="1"/>
          </p:cNvSpPr>
          <p:nvPr>
            <p:ph type="sldNum" sz="quarter" idx="5"/>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3FF1483F-91DF-4742-BE2B-B5F3CC829427}" type="slidenum">
              <a:rPr lang="en-US" altLang="en-US" sz="1200" smtClean="0">
                <a:latin typeface="Times New Roman" panose="02020603050405020304" pitchFamily="18" charset="0"/>
              </a:rPr>
              <a:pPr/>
              <a:t>4</a:t>
            </a:fld>
            <a:endParaRPr lang="en-US" altLang="en-US" sz="1200">
              <a:latin typeface="Times New Roman" panose="020206030504050203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a:extLst>
              <a:ext uri="{FF2B5EF4-FFF2-40B4-BE49-F238E27FC236}">
                <a16:creationId xmlns:a16="http://schemas.microsoft.com/office/drawing/2014/main" id="{7B776A7B-122C-7643-915A-7A5DAC79AC75}"/>
              </a:ext>
            </a:extLst>
          </p:cNvPr>
          <p:cNvSpPr>
            <a:spLocks noGrp="1" noRot="1" noChangeAspect="1" noChangeArrowheads="1" noTextEdit="1"/>
          </p:cNvSpPr>
          <p:nvPr>
            <p:ph type="sldImg"/>
          </p:nvPr>
        </p:nvSpPr>
        <p:spPr>
          <a:ln/>
        </p:spPr>
      </p:sp>
      <p:sp>
        <p:nvSpPr>
          <p:cNvPr id="13314" name="Notes Placeholder 2">
            <a:extLst>
              <a:ext uri="{FF2B5EF4-FFF2-40B4-BE49-F238E27FC236}">
                <a16:creationId xmlns:a16="http://schemas.microsoft.com/office/drawing/2014/main" id="{935AF46E-BB4D-8644-8A05-DC1EC58D2B6B}"/>
              </a:ext>
            </a:extLst>
          </p:cNvPr>
          <p:cNvSpPr>
            <a:spLocks noGrp="1" noChangeArrowheads="1"/>
          </p:cNvSpPr>
          <p:nvPr>
            <p:ph type="body" idx="1"/>
          </p:nvPr>
        </p:nvSpPr>
        <p:spPr>
          <a:noFill/>
        </p:spPr>
        <p:txBody>
          <a:bodyPr/>
          <a:lstStyle/>
          <a:p>
            <a:r>
              <a:rPr lang="en-US" altLang="en-US"/>
              <a:t>Read title</a:t>
            </a:r>
          </a:p>
          <a:p>
            <a:endParaRPr lang="en-US" altLang="en-US"/>
          </a:p>
          <a:p>
            <a:r>
              <a:rPr lang="en-US" altLang="en-US"/>
              <a:t>Change 1e23 location</a:t>
            </a:r>
          </a:p>
          <a:p>
            <a:endParaRPr lang="en-US" altLang="en-US"/>
          </a:p>
          <a:p>
            <a:endParaRPr lang="en-US" altLang="en-US"/>
          </a:p>
          <a:p>
            <a:r>
              <a:rPr lang="en-US" altLang="en-US"/>
              <a:t>Intro left chart</a:t>
            </a:r>
          </a:p>
          <a:p>
            <a:r>
              <a:rPr lang="en-US" altLang="en-US"/>
              <a:t>2D simulations with small amp, single mode perturbations, showed growth in 50:50 but practically none in 10:90 as expected</a:t>
            </a:r>
          </a:p>
          <a:p>
            <a:endParaRPr lang="en-US" altLang="en-US"/>
          </a:p>
          <a:p>
            <a:r>
              <a:rPr lang="en-US" altLang="en-US"/>
              <a:t>In 1D, RT growth factors can be estimated using simple scaling equations and the distance that the material interface travels during free-fall, as shown in the chart on the right. This distance is found by taking the difference in the radius of the material interface at the start of the deceleration to the radius at peak-neutron production. This distance, or delta R is then plugged into the scaling equation here, alongside the Atwood number and wave number for the perturbation in questions. Here I use a mode number of L= 40. This scaling then tells us that the 50:50 has a growth factor of 5 compared to 10:90 which has no growth due to the negative Atwood number.</a:t>
            </a:r>
          </a:p>
          <a:p>
            <a:endParaRPr lang="en-US" altLang="en-US"/>
          </a:p>
          <a:p>
            <a:r>
              <a:rPr lang="en-US" altLang="en-US"/>
              <a:t>Classical linear RT growth rates are shown here with the Atwood number estimated using the DT ion mass</a:t>
            </a:r>
          </a:p>
          <a:p>
            <a:r>
              <a:rPr lang="en-US" altLang="en-US"/>
              <a:t>Perturbation levels scaled as shown here, and using the Atwood number with the free fall delta R</a:t>
            </a:r>
          </a:p>
          <a:p>
            <a:endParaRPr lang="en-US" altLang="en-US"/>
          </a:p>
          <a:p>
            <a:endParaRPr lang="en-US" altLang="en-US"/>
          </a:p>
          <a:p>
            <a:endParaRPr lang="en-US" altLang="en-US"/>
          </a:p>
          <a:p>
            <a:endParaRPr lang="en-US" altLang="en-US"/>
          </a:p>
          <a:p>
            <a:r>
              <a:rPr lang="en-US" altLang="en-US"/>
              <a:t>H:D:T 	Atwood</a:t>
            </a:r>
          </a:p>
          <a:p>
            <a:r>
              <a:rPr lang="en-US" altLang="en-US"/>
              <a:t>0:10:90 	-0.02</a:t>
            </a:r>
          </a:p>
          <a:p>
            <a:r>
              <a:rPr lang="en-US" altLang="en-US"/>
              <a:t>10:10:80	 0.19</a:t>
            </a:r>
          </a:p>
          <a:p>
            <a:r>
              <a:rPr lang="en-US" altLang="en-US"/>
              <a:t>50:50	 0.32</a:t>
            </a:r>
          </a:p>
          <a:p>
            <a:r>
              <a:rPr lang="en-US" altLang="en-US"/>
              <a:t>7:47:46	 0.38</a:t>
            </a:r>
          </a:p>
        </p:txBody>
      </p:sp>
      <p:sp>
        <p:nvSpPr>
          <p:cNvPr id="13315" name="Slide Number Placeholder 3">
            <a:extLst>
              <a:ext uri="{FF2B5EF4-FFF2-40B4-BE49-F238E27FC236}">
                <a16:creationId xmlns:a16="http://schemas.microsoft.com/office/drawing/2014/main" id="{1DD8BBB4-3B8A-AF41-BC2E-5F128898B233}"/>
              </a:ext>
            </a:extLst>
          </p:cNvPr>
          <p:cNvSpPr>
            <a:spLocks noGrp="1"/>
          </p:cNvSpPr>
          <p:nvPr>
            <p:ph type="sldNum" sz="quarter" idx="5"/>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6C3E4D36-699C-EE4C-BEE6-E2D9814B88D5}" type="slidenum">
              <a:rPr lang="en-US" altLang="en-US" sz="1200" smtClean="0">
                <a:latin typeface="Times New Roman" panose="02020603050405020304" pitchFamily="18" charset="0"/>
              </a:rPr>
              <a:pPr/>
              <a:t>5</a:t>
            </a:fld>
            <a:endParaRPr lang="en-US" altLang="en-US" sz="1200">
              <a:latin typeface="Times New Roman" panose="02020603050405020304"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a:extLst>
              <a:ext uri="{FF2B5EF4-FFF2-40B4-BE49-F238E27FC236}">
                <a16:creationId xmlns:a16="http://schemas.microsoft.com/office/drawing/2014/main" id="{5A735A13-3C8C-A54F-B5EA-E118B6B12F8D}"/>
              </a:ext>
            </a:extLst>
          </p:cNvPr>
          <p:cNvSpPr>
            <a:spLocks noGrp="1" noRot="1" noChangeAspect="1" noChangeArrowheads="1" noTextEdit="1"/>
          </p:cNvSpPr>
          <p:nvPr>
            <p:ph type="sldImg"/>
          </p:nvPr>
        </p:nvSpPr>
        <p:spPr>
          <a:ln/>
        </p:spPr>
      </p:sp>
      <p:sp>
        <p:nvSpPr>
          <p:cNvPr id="15362" name="Notes Placeholder 2">
            <a:extLst>
              <a:ext uri="{FF2B5EF4-FFF2-40B4-BE49-F238E27FC236}">
                <a16:creationId xmlns:a16="http://schemas.microsoft.com/office/drawing/2014/main" id="{7EF2993C-1EE2-7948-AD3F-1DC96D506781}"/>
              </a:ext>
            </a:extLst>
          </p:cNvPr>
          <p:cNvSpPr>
            <a:spLocks noGrp="1" noChangeArrowheads="1"/>
          </p:cNvSpPr>
          <p:nvPr>
            <p:ph type="body" idx="1"/>
          </p:nvPr>
        </p:nvSpPr>
        <p:spPr>
          <a:noFill/>
        </p:spPr>
        <p:txBody>
          <a:bodyPr/>
          <a:lstStyle/>
          <a:p>
            <a:r>
              <a:rPr lang="en-US" altLang="en-US" b="1" dirty="0">
                <a:latin typeface="Arial Bold"/>
                <a:ea typeface="Helvetica Neue" panose="02000503000000020004" pitchFamily="2" charset="0"/>
                <a:cs typeface="Helvetica Neue" panose="02000503000000020004" pitchFamily="2" charset="0"/>
              </a:rPr>
              <a:t>Read title</a:t>
            </a:r>
          </a:p>
          <a:p>
            <a:endParaRPr lang="en-US" altLang="en-US" b="1" dirty="0">
              <a:latin typeface="Arial Bold"/>
              <a:ea typeface="Helvetica Neue" panose="02000503000000020004" pitchFamily="2" charset="0"/>
              <a:cs typeface="Helvetica Neue" panose="02000503000000020004" pitchFamily="2" charset="0"/>
            </a:endParaRPr>
          </a:p>
          <a:p>
            <a:r>
              <a:rPr lang="en-US" altLang="en-US" b="1" dirty="0">
                <a:latin typeface="Arial Bold"/>
                <a:ea typeface="Helvetica Neue" panose="02000503000000020004" pitchFamily="2" charset="0"/>
                <a:cs typeface="Helvetica Neue" panose="02000503000000020004" pitchFamily="2" charset="0"/>
              </a:rPr>
              <a:t>During the deceleration phase, the fuel in the target gets hot enough to release energy through radiation transport. This deposition of energy into the cold shell causes the shell to expand inwards. As shown in the chart on the left, this expansion of the shell inwards causes the density near the material interface to increase more than it would if radiation effects were not taken into account. The solid line shows the density with radiation effects while the dashed line shows what the shell would look like without it. You can see with your eyes how much the density local to the interface jumps as you move into the shell from the gas. </a:t>
            </a:r>
          </a:p>
          <a:p>
            <a:endParaRPr lang="en-US" altLang="en-US" b="1" dirty="0">
              <a:latin typeface="Arial Bold"/>
              <a:ea typeface="Helvetica Neue" panose="02000503000000020004" pitchFamily="2" charset="0"/>
              <a:cs typeface="Helvetica Neue" panose="02000503000000020004" pitchFamily="2" charset="0"/>
            </a:endParaRPr>
          </a:p>
          <a:p>
            <a:r>
              <a:rPr lang="en-US" altLang="en-US" b="1" dirty="0">
                <a:latin typeface="Arial Bold"/>
                <a:ea typeface="Helvetica Neue" panose="02000503000000020004" pitchFamily="2" charset="0"/>
                <a:cs typeface="Helvetica Neue" panose="02000503000000020004" pitchFamily="2" charset="0"/>
              </a:rPr>
              <a:t>If you then calculate the effective Atwood number, or the Atwood number at the scale length of a particular perturbation, you can then see how the Atwood number changes with respect to each L mode. On the right I show how the D:T ratios of 10:90 and 50:50 react to the increase in Atwood number due to radiation absorption in the shell. Once again, the solid lines correspond to radiation included and dashed lines for the case when radiation effects are neglected. The point I mean to make with this chart is two-fold. First, the Atwood number depends on the scale-length of the perturbation, so different modes grow and different rates, and second, radiation causes the Atwood number to increase. The rate at which it does this though is different for each D:T ratio. This leads me then to the point in the yellow box here. Which is (read box)</a:t>
            </a:r>
          </a:p>
          <a:p>
            <a:endParaRPr lang="en-US" altLang="en-US" b="1" dirty="0">
              <a:latin typeface="Arial Bold"/>
              <a:ea typeface="Helvetica Neue" panose="02000503000000020004" pitchFamily="2" charset="0"/>
              <a:cs typeface="Helvetica Neue" panose="02000503000000020004" pitchFamily="2" charset="0"/>
            </a:endParaRPr>
          </a:p>
          <a:p>
            <a:endParaRPr lang="en-US" altLang="en-US" b="1" dirty="0">
              <a:latin typeface="Arial Bold"/>
              <a:ea typeface="Helvetica Neue" panose="02000503000000020004" pitchFamily="2" charset="0"/>
              <a:cs typeface="Helvetica Neue" panose="02000503000000020004" pitchFamily="2" charset="0"/>
            </a:endParaRPr>
          </a:p>
          <a:p>
            <a:endParaRPr lang="en-US" altLang="en-US" b="1" dirty="0">
              <a:latin typeface="Arial Bold"/>
              <a:ea typeface="Helvetica Neue" panose="02000503000000020004" pitchFamily="2" charset="0"/>
              <a:cs typeface="Helvetica Neue" panose="02000503000000020004" pitchFamily="2" charset="0"/>
            </a:endParaRPr>
          </a:p>
          <a:p>
            <a:endParaRPr lang="en-US" altLang="en-US" b="1" dirty="0">
              <a:latin typeface="Arial Bold"/>
              <a:ea typeface="Helvetica Neue" panose="02000503000000020004" pitchFamily="2" charset="0"/>
              <a:cs typeface="Helvetica Neue" panose="02000503000000020004" pitchFamily="2" charset="0"/>
            </a:endParaRPr>
          </a:p>
          <a:p>
            <a:endParaRPr lang="en-US" altLang="en-US" b="1" dirty="0">
              <a:latin typeface="Arial Bold"/>
              <a:ea typeface="Helvetica Neue" panose="02000503000000020004" pitchFamily="2" charset="0"/>
              <a:cs typeface="Helvetica Neue" panose="02000503000000020004" pitchFamily="2" charset="0"/>
            </a:endParaRPr>
          </a:p>
          <a:p>
            <a:r>
              <a:rPr lang="en-US" altLang="en-US" b="1" dirty="0">
                <a:latin typeface="Arial Bold"/>
                <a:ea typeface="Helvetica Neue" panose="02000503000000020004" pitchFamily="2" charset="0"/>
                <a:cs typeface="Helvetica Neue" panose="02000503000000020004" pitchFamily="2" charset="0"/>
              </a:rPr>
              <a:t>Radiation transport raises the effective Atwood number by increasing the density near the material interface through mass ablation</a:t>
            </a:r>
          </a:p>
          <a:p>
            <a:endParaRPr lang="en-US" altLang="en-US" b="1" dirty="0">
              <a:latin typeface="Arial Bold"/>
              <a:ea typeface="Helvetica Neue" panose="02000503000000020004" pitchFamily="2" charset="0"/>
              <a:cs typeface="Helvetica Neue" panose="02000503000000020004" pitchFamily="2" charset="0"/>
            </a:endParaRPr>
          </a:p>
          <a:p>
            <a:r>
              <a:rPr lang="en-US" altLang="en-US" dirty="0"/>
              <a:t>The increase factor in D:T 10:90 due to radiation effects is roughly 6x compared to 4x in D:T 50:50</a:t>
            </a:r>
          </a:p>
          <a:p>
            <a:endParaRPr lang="en-US" altLang="en-US" sz="500" dirty="0"/>
          </a:p>
          <a:p>
            <a:r>
              <a:rPr lang="en-US" altLang="en-US" dirty="0"/>
              <a:t>This non-constant Atwood number increase due to radiation can explain why the difference between 10:90 and 50:50 was smaller than expected</a:t>
            </a:r>
          </a:p>
          <a:p>
            <a:endParaRPr lang="en-US" altLang="en-US" dirty="0"/>
          </a:p>
          <a:p>
            <a:endParaRPr lang="en-US" altLang="en-US" dirty="0"/>
          </a:p>
          <a:p>
            <a:endParaRPr lang="en-US" altLang="en-US" dirty="0"/>
          </a:p>
          <a:p>
            <a:r>
              <a:rPr lang="en-US" altLang="en-US" dirty="0"/>
              <a:t>New title: Perturbation growth is effected by radiation transport during deceleration phase</a:t>
            </a:r>
          </a:p>
        </p:txBody>
      </p:sp>
      <p:sp>
        <p:nvSpPr>
          <p:cNvPr id="15363" name="Slide Number Placeholder 3">
            <a:extLst>
              <a:ext uri="{FF2B5EF4-FFF2-40B4-BE49-F238E27FC236}">
                <a16:creationId xmlns:a16="http://schemas.microsoft.com/office/drawing/2014/main" id="{5C839C32-AE13-AB42-9ECF-C87E46E90E25}"/>
              </a:ext>
            </a:extLst>
          </p:cNvPr>
          <p:cNvSpPr>
            <a:spLocks noGrp="1"/>
          </p:cNvSpPr>
          <p:nvPr>
            <p:ph type="sldNum" sz="quarter" idx="5"/>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93EE0A01-108C-1743-88ED-CF9E98404931}" type="slidenum">
              <a:rPr lang="en-US" altLang="en-US" sz="1200" smtClean="0">
                <a:latin typeface="Times New Roman" panose="02020603050405020304" pitchFamily="18" charset="0"/>
              </a:rPr>
              <a:pPr/>
              <a:t>6</a:t>
            </a:fld>
            <a:endParaRPr lang="en-US" altLang="en-US" sz="1200">
              <a:latin typeface="Times New Roman" panose="02020603050405020304"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a:extLst>
              <a:ext uri="{FF2B5EF4-FFF2-40B4-BE49-F238E27FC236}">
                <a16:creationId xmlns:a16="http://schemas.microsoft.com/office/drawing/2014/main" id="{7782D69F-62C4-4C4A-8864-B8F6CF22ADEA}"/>
              </a:ext>
            </a:extLst>
          </p:cNvPr>
          <p:cNvSpPr>
            <a:spLocks noGrp="1" noRot="1" noChangeAspect="1" noChangeArrowheads="1" noTextEdit="1"/>
          </p:cNvSpPr>
          <p:nvPr>
            <p:ph type="sldImg"/>
          </p:nvPr>
        </p:nvSpPr>
        <p:spPr>
          <a:ln/>
        </p:spPr>
      </p:sp>
      <p:sp>
        <p:nvSpPr>
          <p:cNvPr id="17410" name="Notes Placeholder 2">
            <a:extLst>
              <a:ext uri="{FF2B5EF4-FFF2-40B4-BE49-F238E27FC236}">
                <a16:creationId xmlns:a16="http://schemas.microsoft.com/office/drawing/2014/main" id="{38422D67-DA8A-1A45-B332-60BDB058C0F4}"/>
              </a:ext>
            </a:extLst>
          </p:cNvPr>
          <p:cNvSpPr>
            <a:spLocks noGrp="1" noChangeArrowheads="1"/>
          </p:cNvSpPr>
          <p:nvPr>
            <p:ph type="body" idx="1"/>
          </p:nvPr>
        </p:nvSpPr>
        <p:spPr>
          <a:noFill/>
        </p:spPr>
        <p:txBody>
          <a:bodyPr/>
          <a:lstStyle/>
          <a:p>
            <a:r>
              <a:rPr lang="en-US" altLang="en-US"/>
              <a:t>Read title</a:t>
            </a:r>
          </a:p>
          <a:p>
            <a:endParaRPr lang="en-US" altLang="en-US"/>
          </a:p>
          <a:p>
            <a:r>
              <a:rPr lang="en-US" altLang="en-US"/>
              <a:t>Talk about new Atwood number, calculated for a particular mode. Note that 10:90 and 50:50 are closer and 10:90 is positive, due to radiation effects</a:t>
            </a:r>
          </a:p>
          <a:p>
            <a:endParaRPr lang="en-US" altLang="en-US"/>
          </a:p>
          <a:p>
            <a:r>
              <a:rPr lang="en-US" altLang="en-US"/>
              <a:t>Nonlinear RT bubble velocity scales like this. Rates are much closer and nonlinear RT perturbation growth becomes linear in time with the bubble velocity</a:t>
            </a:r>
          </a:p>
          <a:p>
            <a:endParaRPr lang="en-US" altLang="en-US"/>
          </a:p>
          <a:p>
            <a:r>
              <a:rPr lang="en-US" altLang="en-US"/>
              <a:t>On Right I have 2D draco results at early time and bang time, colored by the material. These show growth evolution at the interface and how similar they are to each other. The perturbation is detailed here and the rates were fairly insensitive to the mode number chosen</a:t>
            </a:r>
          </a:p>
          <a:p>
            <a:endParaRPr lang="en-US" altLang="en-US"/>
          </a:p>
          <a:p>
            <a:r>
              <a:rPr lang="en-US" altLang="en-US"/>
              <a:t>Knowing this, we then have a theoretical basis by which we can better interpret the data from the experiment</a:t>
            </a:r>
          </a:p>
        </p:txBody>
      </p:sp>
      <p:sp>
        <p:nvSpPr>
          <p:cNvPr id="17411" name="Slide Number Placeholder 3">
            <a:extLst>
              <a:ext uri="{FF2B5EF4-FFF2-40B4-BE49-F238E27FC236}">
                <a16:creationId xmlns:a16="http://schemas.microsoft.com/office/drawing/2014/main" id="{58B980AE-CDF5-D449-B26F-28681AC8F53B}"/>
              </a:ext>
            </a:extLst>
          </p:cNvPr>
          <p:cNvSpPr>
            <a:spLocks noGrp="1"/>
          </p:cNvSpPr>
          <p:nvPr>
            <p:ph type="sldNum" sz="quarter" idx="5"/>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09197000-122D-FC46-822B-D7AA773A409B}" type="slidenum">
              <a:rPr lang="en-US" altLang="en-US" sz="1200" smtClean="0">
                <a:latin typeface="Times New Roman" panose="02020603050405020304" pitchFamily="18" charset="0"/>
              </a:rPr>
              <a:pPr/>
              <a:t>7</a:t>
            </a:fld>
            <a:endParaRPr lang="en-US" altLang="en-US" sz="1200">
              <a:latin typeface="Times New Roman" panose="02020603050405020304"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a:extLst>
              <a:ext uri="{FF2B5EF4-FFF2-40B4-BE49-F238E27FC236}">
                <a16:creationId xmlns:a16="http://schemas.microsoft.com/office/drawing/2014/main" id="{A3B3C934-5F6D-A742-9CC3-53DB8DD849D8}"/>
              </a:ext>
            </a:extLst>
          </p:cNvPr>
          <p:cNvSpPr>
            <a:spLocks noGrp="1" noRot="1" noChangeAspect="1" noChangeArrowheads="1" noTextEdit="1"/>
          </p:cNvSpPr>
          <p:nvPr>
            <p:ph type="sldImg"/>
          </p:nvPr>
        </p:nvSpPr>
        <p:spPr>
          <a:ln/>
        </p:spPr>
      </p:sp>
      <p:sp>
        <p:nvSpPr>
          <p:cNvPr id="19458" name="Notes Placeholder 2">
            <a:extLst>
              <a:ext uri="{FF2B5EF4-FFF2-40B4-BE49-F238E27FC236}">
                <a16:creationId xmlns:a16="http://schemas.microsoft.com/office/drawing/2014/main" id="{2A4E7F4D-CF80-0940-87C5-B35746722501}"/>
              </a:ext>
            </a:extLst>
          </p:cNvPr>
          <p:cNvSpPr>
            <a:spLocks noGrp="1" noChangeArrowheads="1"/>
          </p:cNvSpPr>
          <p:nvPr>
            <p:ph type="body" idx="1"/>
          </p:nvPr>
        </p:nvSpPr>
        <p:spPr>
          <a:noFill/>
        </p:spPr>
        <p:txBody>
          <a:bodyPr/>
          <a:lstStyle/>
          <a:p>
            <a:r>
              <a:rPr lang="en-US" altLang="en-US"/>
              <a:t>Read title</a:t>
            </a:r>
          </a:p>
          <a:p>
            <a:endParaRPr lang="en-US" altLang="en-US"/>
          </a:p>
          <a:p>
            <a:r>
              <a:rPr lang="en-US" altLang="en-US"/>
              <a:t>Read chart title</a:t>
            </a:r>
          </a:p>
          <a:p>
            <a:r>
              <a:rPr lang="en-US" altLang="en-US"/>
              <a:t>Read bullets</a:t>
            </a:r>
          </a:p>
          <a:p>
            <a:endParaRPr lang="en-US" altLang="en-US"/>
          </a:p>
          <a:p>
            <a:r>
              <a:rPr lang="en-US" altLang="en-US"/>
              <a:t>Next slide</a:t>
            </a:r>
          </a:p>
        </p:txBody>
      </p:sp>
      <p:sp>
        <p:nvSpPr>
          <p:cNvPr id="19459" name="Slide Number Placeholder 3">
            <a:extLst>
              <a:ext uri="{FF2B5EF4-FFF2-40B4-BE49-F238E27FC236}">
                <a16:creationId xmlns:a16="http://schemas.microsoft.com/office/drawing/2014/main" id="{0AB4A883-2A13-E348-931B-2C5D4CB3592F}"/>
              </a:ext>
            </a:extLst>
          </p:cNvPr>
          <p:cNvSpPr>
            <a:spLocks noGrp="1"/>
          </p:cNvSpPr>
          <p:nvPr>
            <p:ph type="sldNum" sz="quarter" idx="5"/>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6F09FA42-3A9F-C94F-B528-BC6CCEF3BC9F}" type="slidenum">
              <a:rPr lang="en-US" altLang="en-US" sz="1200" smtClean="0">
                <a:latin typeface="Times New Roman" panose="02020603050405020304" pitchFamily="18" charset="0"/>
              </a:rPr>
              <a:pPr/>
              <a:t>8</a:t>
            </a:fld>
            <a:endParaRPr lang="en-US" altLang="en-US" sz="1200">
              <a:latin typeface="Times New Roman" panose="02020603050405020304"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a:extLst>
              <a:ext uri="{FF2B5EF4-FFF2-40B4-BE49-F238E27FC236}">
                <a16:creationId xmlns:a16="http://schemas.microsoft.com/office/drawing/2014/main" id="{4E01A0FD-B020-754A-9C64-EFD1CAE56451}"/>
              </a:ext>
            </a:extLst>
          </p:cNvPr>
          <p:cNvSpPr>
            <a:spLocks noGrp="1" noRot="1" noChangeAspect="1" noChangeArrowheads="1" noTextEdit="1"/>
          </p:cNvSpPr>
          <p:nvPr>
            <p:ph type="sldImg"/>
          </p:nvPr>
        </p:nvSpPr>
        <p:spPr>
          <a:ln/>
        </p:spPr>
      </p:sp>
      <p:sp>
        <p:nvSpPr>
          <p:cNvPr id="21506" name="Notes Placeholder 2">
            <a:extLst>
              <a:ext uri="{FF2B5EF4-FFF2-40B4-BE49-F238E27FC236}">
                <a16:creationId xmlns:a16="http://schemas.microsoft.com/office/drawing/2014/main" id="{BCB791AD-626C-DB49-829E-62B997596FEA}"/>
              </a:ext>
            </a:extLst>
          </p:cNvPr>
          <p:cNvSpPr>
            <a:spLocks noGrp="1" noChangeArrowheads="1"/>
          </p:cNvSpPr>
          <p:nvPr>
            <p:ph type="body" idx="1"/>
          </p:nvPr>
        </p:nvSpPr>
        <p:spPr>
          <a:noFill/>
        </p:spPr>
        <p:txBody>
          <a:bodyPr/>
          <a:lstStyle/>
          <a:p>
            <a:r>
              <a:rPr lang="en-US" altLang="en-US"/>
              <a:t>Add yoc and Ti with and without protium, update min exp tion</a:t>
            </a:r>
          </a:p>
          <a:p>
            <a:endParaRPr lang="en-US" altLang="en-US"/>
          </a:p>
          <a:p>
            <a:r>
              <a:rPr lang="en-US" altLang="en-US"/>
              <a:t>Read title</a:t>
            </a:r>
          </a:p>
          <a:p>
            <a:endParaRPr lang="en-US" altLang="en-US"/>
          </a:p>
          <a:p>
            <a:r>
              <a:rPr lang="en-US" altLang="en-US"/>
              <a:t>Read the first bullet</a:t>
            </a:r>
          </a:p>
          <a:p>
            <a:r>
              <a:rPr lang="en-US" altLang="en-US"/>
              <a:t>Reference the table with new HDT ratios</a:t>
            </a:r>
          </a:p>
          <a:p>
            <a:endParaRPr lang="en-US" altLang="en-US"/>
          </a:p>
          <a:p>
            <a:r>
              <a:rPr lang="en-US" altLang="en-US"/>
              <a:t>Talk about yield scaling now that protium is accounted for</a:t>
            </a:r>
          </a:p>
          <a:p>
            <a:r>
              <a:rPr lang="en-US" altLang="en-US"/>
              <a:t>YOC is now quite high and consistent across D:T ratios</a:t>
            </a:r>
          </a:p>
          <a:p>
            <a:r>
              <a:rPr lang="en-US" altLang="en-US"/>
              <a:t>Consistency suggests that the physics is fairly consistent across the D:T ratios</a:t>
            </a:r>
          </a:p>
          <a:p>
            <a:endParaRPr lang="en-US" altLang="en-US"/>
          </a:p>
          <a:p>
            <a:r>
              <a:rPr lang="en-US" altLang="en-US"/>
              <a:t>Talk about ion temp chart</a:t>
            </a:r>
          </a:p>
          <a:p>
            <a:r>
              <a:rPr lang="en-US" altLang="en-US"/>
              <a:t>These are minimum exp values, taken to be the closest to the true thermal temp, since inferred measurements are influenced by neutron weighted fuel flow</a:t>
            </a:r>
          </a:p>
          <a:p>
            <a:r>
              <a:rPr lang="en-US" altLang="en-US"/>
              <a:t>Simulations show increase ion temps for 10:90 which would also cause higher radiation effects (if time to talk about this)</a:t>
            </a:r>
          </a:p>
          <a:p>
            <a:endParaRPr lang="en-US" altLang="en-US"/>
          </a:p>
        </p:txBody>
      </p:sp>
      <p:sp>
        <p:nvSpPr>
          <p:cNvPr id="21507" name="Slide Number Placeholder 3">
            <a:extLst>
              <a:ext uri="{FF2B5EF4-FFF2-40B4-BE49-F238E27FC236}">
                <a16:creationId xmlns:a16="http://schemas.microsoft.com/office/drawing/2014/main" id="{A0BAE2BF-D380-B944-B243-27D8952DE177}"/>
              </a:ext>
            </a:extLst>
          </p:cNvPr>
          <p:cNvSpPr>
            <a:spLocks noGrp="1"/>
          </p:cNvSpPr>
          <p:nvPr>
            <p:ph type="sldNum" sz="quarter" idx="5"/>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D979EEF0-FB24-1848-93E9-F7239B108EEB}" type="slidenum">
              <a:rPr lang="en-US" altLang="en-US" sz="1200" smtClean="0">
                <a:latin typeface="Times New Roman" panose="02020603050405020304" pitchFamily="18" charset="0"/>
              </a:rPr>
              <a:pPr/>
              <a:t>9</a:t>
            </a:fld>
            <a:endParaRPr lang="en-US" altLang="en-US" sz="1200">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solidFill>
                  <a:srgbClr val="004FA3"/>
                </a:solidFill>
                <a:latin typeface="Arial Bold"/>
                <a:ea typeface="Helvetica Neue" charset="0"/>
                <a:cs typeface="Helvetica Neue"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b="1" i="0">
                <a:latin typeface="Arial Bold"/>
                <a:ea typeface="Helvetica Neue" charset="0"/>
                <a:cs typeface="Helvetica Neue" charset="0"/>
              </a:defRPr>
            </a:lvl1pPr>
            <a:lvl2pPr>
              <a:defRPr b="1" i="0">
                <a:latin typeface="Arial Bold"/>
                <a:ea typeface="Helvetica Neue" charset="0"/>
                <a:cs typeface="Helvetica Neue" charset="0"/>
              </a:defRPr>
            </a:lvl2pPr>
            <a:lvl3pPr>
              <a:defRPr b="1" i="0">
                <a:latin typeface="Arial Bold"/>
                <a:ea typeface="Helvetica Neue" charset="0"/>
                <a:cs typeface="Helvetica Neue" charset="0"/>
              </a:defRPr>
            </a:lvl3pPr>
            <a:lvl4pPr>
              <a:defRPr b="1" i="0">
                <a:latin typeface="Arial Bold"/>
                <a:ea typeface="Helvetica Neue" charset="0"/>
                <a:cs typeface="Helvetica Neue" charset="0"/>
              </a:defRPr>
            </a:lvl4pPr>
            <a:lvl5pPr>
              <a:defRPr b="1" i="0">
                <a:latin typeface="Arial Bold"/>
                <a:ea typeface="Helvetica Neue" charset="0"/>
                <a:cs typeface="Helvetica Neue"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a:extLst>
              <a:ext uri="{FF2B5EF4-FFF2-40B4-BE49-F238E27FC236}">
                <a16:creationId xmlns:a16="http://schemas.microsoft.com/office/drawing/2014/main" id="{C3ECC736-1974-C244-8798-3D8C5713CDA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58DB9C2-5AB8-8C42-90DA-B9732858628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B25AEC4-187B-734B-A163-4A97BA843E72}"/>
              </a:ext>
            </a:extLst>
          </p:cNvPr>
          <p:cNvSpPr>
            <a:spLocks noGrp="1" noChangeArrowheads="1"/>
          </p:cNvSpPr>
          <p:nvPr>
            <p:ph type="sldNum" sz="quarter" idx="12"/>
          </p:nvPr>
        </p:nvSpPr>
        <p:spPr>
          <a:ln/>
        </p:spPr>
        <p:txBody>
          <a:bodyPr/>
          <a:lstStyle>
            <a:lvl1pPr>
              <a:defRPr/>
            </a:lvl1pPr>
          </a:lstStyle>
          <a:p>
            <a:pPr>
              <a:defRPr/>
            </a:pPr>
            <a:fld id="{7B42284E-9BE7-2B45-9642-3B0110F35EAF}" type="slidenum">
              <a:rPr lang="en-US"/>
              <a:pPr>
                <a:defRPr/>
              </a:pPr>
              <a:t>‹#›</a:t>
            </a:fld>
            <a:endParaRPr lang="en-US" dirty="0"/>
          </a:p>
        </p:txBody>
      </p:sp>
    </p:spTree>
    <p:extLst>
      <p:ext uri="{BB962C8B-B14F-4D97-AF65-F5344CB8AC3E}">
        <p14:creationId xmlns:p14="http://schemas.microsoft.com/office/powerpoint/2010/main" val="2279931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p:nvPr>
        </p:nvSpPr>
        <p:spPr>
          <a:xfrm>
            <a:off x="454025" y="124287"/>
            <a:ext cx="8235950" cy="790113"/>
          </a:xfrm>
        </p:spPr>
        <p:txBody>
          <a:bodyPr anchor="b"/>
          <a:lstStyle>
            <a:lvl1pPr>
              <a:lnSpc>
                <a:spcPct val="100000"/>
              </a:lnSpc>
              <a:defRPr>
                <a:solidFill>
                  <a:srgbClr val="0651A0"/>
                </a:solidFill>
              </a:defRPr>
            </a:lvl1pPr>
          </a:lstStyle>
          <a:p>
            <a:r>
              <a:rPr lang="en-US" dirty="0"/>
              <a:t>Click to edit Master title style</a:t>
            </a:r>
          </a:p>
        </p:txBody>
      </p:sp>
      <p:sp>
        <p:nvSpPr>
          <p:cNvPr id="3" name="Content Placeholder 2"/>
          <p:cNvSpPr>
            <a:spLocks noGrp="1"/>
          </p:cNvSpPr>
          <p:nvPr>
            <p:ph idx="1"/>
          </p:nvPr>
        </p:nvSpPr>
        <p:spPr>
          <a:xfrm>
            <a:off x="438151" y="1357313"/>
            <a:ext cx="3976177" cy="3486150"/>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idx="13"/>
          </p:nvPr>
        </p:nvSpPr>
        <p:spPr>
          <a:xfrm>
            <a:off x="4414329" y="1357313"/>
            <a:ext cx="4275646" cy="3486150"/>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a:extLst>
              <a:ext uri="{FF2B5EF4-FFF2-40B4-BE49-F238E27FC236}">
                <a16:creationId xmlns:a16="http://schemas.microsoft.com/office/drawing/2014/main" id="{04F6957B-EDD6-F941-9AF5-5F583AB09391}"/>
              </a:ext>
            </a:extLst>
          </p:cNvPr>
          <p:cNvSpPr>
            <a:spLocks noGrp="1" noChangeArrowheads="1"/>
          </p:cNvSpPr>
          <p:nvPr>
            <p:ph type="dt" sz="half" idx="14"/>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0EDAF92-1B60-DF46-9D9E-6C6D44F6052D}"/>
              </a:ext>
            </a:extLst>
          </p:cNvPr>
          <p:cNvSpPr>
            <a:spLocks noGrp="1" noChangeArrowheads="1"/>
          </p:cNvSpPr>
          <p:nvPr>
            <p:ph type="ftr" sz="quarter" idx="15"/>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F7315F92-EBDE-074F-8401-ECCF2B9B0DBE}"/>
              </a:ext>
            </a:extLst>
          </p:cNvPr>
          <p:cNvSpPr>
            <a:spLocks noGrp="1" noChangeArrowheads="1"/>
          </p:cNvSpPr>
          <p:nvPr>
            <p:ph type="sldNum" sz="quarter" idx="16"/>
          </p:nvPr>
        </p:nvSpPr>
        <p:spPr>
          <a:ln/>
        </p:spPr>
        <p:txBody>
          <a:bodyPr/>
          <a:lstStyle>
            <a:lvl1pPr>
              <a:defRPr/>
            </a:lvl1pPr>
          </a:lstStyle>
          <a:p>
            <a:pPr>
              <a:defRPr/>
            </a:pPr>
            <a:fld id="{FC2F0A21-3646-E04F-8FFC-D94B525768BD}" type="slidenum">
              <a:rPr lang="en-US"/>
              <a:pPr>
                <a:defRPr/>
              </a:pPr>
              <a:t>‹#›</a:t>
            </a:fld>
            <a:endParaRPr lang="en-US" dirty="0"/>
          </a:p>
        </p:txBody>
      </p:sp>
    </p:spTree>
    <p:extLst>
      <p:ext uri="{BB962C8B-B14F-4D97-AF65-F5344CB8AC3E}">
        <p14:creationId xmlns:p14="http://schemas.microsoft.com/office/powerpoint/2010/main" val="52643841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burst.png">
            <a:extLst>
              <a:ext uri="{FF2B5EF4-FFF2-40B4-BE49-F238E27FC236}">
                <a16:creationId xmlns:a16="http://schemas.microsoft.com/office/drawing/2014/main" id="{563EE51E-C2CD-5D42-A245-2FE5E91297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806450"/>
            <a:ext cx="824865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a:extLst>
              <a:ext uri="{FF2B5EF4-FFF2-40B4-BE49-F238E27FC236}">
                <a16:creationId xmlns:a16="http://schemas.microsoft.com/office/drawing/2014/main" id="{45A23B05-D6DB-C34F-AE85-756C02638F06}"/>
              </a:ext>
            </a:extLst>
          </p:cNvPr>
          <p:cNvSpPr>
            <a:spLocks noGrp="1" noChangeArrowheads="1"/>
          </p:cNvSpPr>
          <p:nvPr>
            <p:ph type="title"/>
          </p:nvPr>
        </p:nvSpPr>
        <p:spPr bwMode="auto">
          <a:xfrm>
            <a:off x="454025" y="423863"/>
            <a:ext cx="8235950" cy="25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ctr" anchorCtr="0" compatLnSpc="1">
            <a:prstTxWarp prst="textNoShape">
              <a:avLst/>
            </a:prstTxWarp>
          </a:bodyPr>
          <a:lstStyle/>
          <a:p>
            <a:pPr lvl="0"/>
            <a:r>
              <a:rPr lang="en-US" altLang="en-US"/>
              <a:t>Click to edit Master title style</a:t>
            </a:r>
          </a:p>
        </p:txBody>
      </p:sp>
      <p:sp>
        <p:nvSpPr>
          <p:cNvPr id="1028" name="Rectangle 3">
            <a:extLst>
              <a:ext uri="{FF2B5EF4-FFF2-40B4-BE49-F238E27FC236}">
                <a16:creationId xmlns:a16="http://schemas.microsoft.com/office/drawing/2014/main" id="{42242EE1-077A-8F48-A3B9-9B1A21EF65F9}"/>
              </a:ext>
            </a:extLst>
          </p:cNvPr>
          <p:cNvSpPr>
            <a:spLocks noGrp="1" noChangeArrowheads="1"/>
          </p:cNvSpPr>
          <p:nvPr>
            <p:ph type="body" idx="1"/>
          </p:nvPr>
        </p:nvSpPr>
        <p:spPr bwMode="auto">
          <a:xfrm>
            <a:off x="438150" y="1357313"/>
            <a:ext cx="8251825" cy="348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sp>
        <p:nvSpPr>
          <p:cNvPr id="2" name="Rectangle 4">
            <a:extLst>
              <a:ext uri="{FF2B5EF4-FFF2-40B4-BE49-F238E27FC236}">
                <a16:creationId xmlns:a16="http://schemas.microsoft.com/office/drawing/2014/main" id="{6B6CB366-9463-E84C-BC75-A577AEE5B007}"/>
              </a:ext>
            </a:extLst>
          </p:cNvPr>
          <p:cNvSpPr>
            <a:spLocks noGrp="1" noChangeArrowheads="1"/>
          </p:cNvSpPr>
          <p:nvPr>
            <p:ph type="dt" sz="half" idx="2"/>
          </p:nvPr>
        </p:nvSpPr>
        <p:spPr bwMode="auto">
          <a:xfrm>
            <a:off x="11113" y="4792663"/>
            <a:ext cx="19050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800" dirty="0">
                <a:latin typeface="Arial" charset="0"/>
              </a:defRPr>
            </a:lvl1pPr>
          </a:lstStyle>
          <a:p>
            <a:pPr>
              <a:defRPr/>
            </a:pPr>
            <a:endParaRPr lang="en-US"/>
          </a:p>
        </p:txBody>
      </p:sp>
      <p:sp>
        <p:nvSpPr>
          <p:cNvPr id="1029" name="Rectangle 5">
            <a:extLst>
              <a:ext uri="{FF2B5EF4-FFF2-40B4-BE49-F238E27FC236}">
                <a16:creationId xmlns:a16="http://schemas.microsoft.com/office/drawing/2014/main" id="{2F210E8F-C412-1E49-9D20-9CD0D423F9C6}"/>
              </a:ext>
            </a:extLst>
          </p:cNvPr>
          <p:cNvSpPr>
            <a:spLocks noGrp="1" noChangeArrowheads="1"/>
          </p:cNvSpPr>
          <p:nvPr>
            <p:ph type="ftr" sz="quarter" idx="3"/>
          </p:nvPr>
        </p:nvSpPr>
        <p:spPr bwMode="auto">
          <a:xfrm>
            <a:off x="3124200" y="4792663"/>
            <a:ext cx="28956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800">
                <a:latin typeface="Arial" charset="0"/>
              </a:defRPr>
            </a:lvl1pPr>
          </a:lstStyle>
          <a:p>
            <a:pPr>
              <a:defRPr/>
            </a:pPr>
            <a:endParaRPr lang="en-US"/>
          </a:p>
        </p:txBody>
      </p:sp>
      <p:sp>
        <p:nvSpPr>
          <p:cNvPr id="1031" name="Rectangle 7">
            <a:extLst>
              <a:ext uri="{FF2B5EF4-FFF2-40B4-BE49-F238E27FC236}">
                <a16:creationId xmlns:a16="http://schemas.microsoft.com/office/drawing/2014/main" id="{C103BC93-8511-244A-901B-06E7E6A2DFF2}"/>
              </a:ext>
            </a:extLst>
          </p:cNvPr>
          <p:cNvSpPr>
            <a:spLocks noChangeArrowheads="1"/>
          </p:cNvSpPr>
          <p:nvPr/>
        </p:nvSpPr>
        <p:spPr bwMode="auto">
          <a:xfrm>
            <a:off x="9525" y="4830763"/>
            <a:ext cx="9144000" cy="327025"/>
          </a:xfrm>
          <a:prstGeom prst="rect">
            <a:avLst/>
          </a:prstGeom>
          <a:gradFill rotWithShape="1">
            <a:gsLst>
              <a:gs pos="0">
                <a:srgbClr val="FFFFFF"/>
              </a:gs>
              <a:gs pos="100000">
                <a:srgbClr val="004FA3"/>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a:t> </a:t>
            </a:r>
          </a:p>
        </p:txBody>
      </p:sp>
      <p:pic>
        <p:nvPicPr>
          <p:cNvPr id="1032" name="Picture 11" descr="UR_standard_color.eps">
            <a:extLst>
              <a:ext uri="{FF2B5EF4-FFF2-40B4-BE49-F238E27FC236}">
                <a16:creationId xmlns:a16="http://schemas.microsoft.com/office/drawing/2014/main" id="{0023FEFF-222F-1145-A1F0-A2FF533D1B1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538" y="4838700"/>
            <a:ext cx="1477962"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Rectangle 6">
            <a:extLst>
              <a:ext uri="{FF2B5EF4-FFF2-40B4-BE49-F238E27FC236}">
                <a16:creationId xmlns:a16="http://schemas.microsoft.com/office/drawing/2014/main" id="{E154B489-6C8B-8643-8030-5CAB137B7EB9}"/>
              </a:ext>
            </a:extLst>
          </p:cNvPr>
          <p:cNvSpPr>
            <a:spLocks noGrp="1" noChangeArrowheads="1"/>
          </p:cNvSpPr>
          <p:nvPr>
            <p:ph type="sldNum" sz="quarter" idx="4"/>
          </p:nvPr>
        </p:nvSpPr>
        <p:spPr bwMode="auto">
          <a:xfrm>
            <a:off x="7239000" y="4792663"/>
            <a:ext cx="19050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800" b="1" smtClean="0">
                <a:solidFill>
                  <a:schemeClr val="accent3"/>
                </a:solidFill>
                <a:latin typeface="Arial" charset="0"/>
              </a:defRPr>
            </a:lvl1pPr>
          </a:lstStyle>
          <a:p>
            <a:pPr>
              <a:defRPr/>
            </a:pPr>
            <a:fld id="{46709207-531D-E14C-919E-C4CFB7A052BE}"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l" rtl="0" fontAlgn="base">
        <a:lnSpc>
          <a:spcPts val="2800"/>
        </a:lnSpc>
        <a:spcBef>
          <a:spcPct val="0"/>
        </a:spcBef>
        <a:spcAft>
          <a:spcPct val="0"/>
        </a:spcAft>
        <a:defRPr sz="1600" b="1">
          <a:solidFill>
            <a:srgbClr val="004FA3"/>
          </a:solidFill>
          <a:latin typeface="+mj-lt"/>
          <a:ea typeface="+mj-ea"/>
          <a:cs typeface="+mj-cs"/>
        </a:defRPr>
      </a:lvl1pPr>
      <a:lvl2pPr algn="l" rtl="0" fontAlgn="base">
        <a:lnSpc>
          <a:spcPts val="2800"/>
        </a:lnSpc>
        <a:spcBef>
          <a:spcPct val="0"/>
        </a:spcBef>
        <a:spcAft>
          <a:spcPct val="0"/>
        </a:spcAft>
        <a:defRPr sz="1600" b="1">
          <a:solidFill>
            <a:srgbClr val="004FA3"/>
          </a:solidFill>
          <a:latin typeface="Arial" charset="0"/>
        </a:defRPr>
      </a:lvl2pPr>
      <a:lvl3pPr algn="l" rtl="0" fontAlgn="base">
        <a:lnSpc>
          <a:spcPts val="2800"/>
        </a:lnSpc>
        <a:spcBef>
          <a:spcPct val="0"/>
        </a:spcBef>
        <a:spcAft>
          <a:spcPct val="0"/>
        </a:spcAft>
        <a:defRPr sz="1600" b="1">
          <a:solidFill>
            <a:srgbClr val="004FA3"/>
          </a:solidFill>
          <a:latin typeface="Arial" charset="0"/>
        </a:defRPr>
      </a:lvl3pPr>
      <a:lvl4pPr algn="l" rtl="0" fontAlgn="base">
        <a:lnSpc>
          <a:spcPts val="2800"/>
        </a:lnSpc>
        <a:spcBef>
          <a:spcPct val="0"/>
        </a:spcBef>
        <a:spcAft>
          <a:spcPct val="0"/>
        </a:spcAft>
        <a:defRPr sz="1600" b="1">
          <a:solidFill>
            <a:srgbClr val="004FA3"/>
          </a:solidFill>
          <a:latin typeface="Arial" charset="0"/>
        </a:defRPr>
      </a:lvl4pPr>
      <a:lvl5pPr algn="l" rtl="0" fontAlgn="base">
        <a:lnSpc>
          <a:spcPts val="2800"/>
        </a:lnSpc>
        <a:spcBef>
          <a:spcPct val="0"/>
        </a:spcBef>
        <a:spcAft>
          <a:spcPct val="0"/>
        </a:spcAft>
        <a:defRPr sz="1600" b="1">
          <a:solidFill>
            <a:srgbClr val="004FA3"/>
          </a:solidFill>
          <a:latin typeface="Arial" charset="0"/>
        </a:defRPr>
      </a:lvl5pPr>
      <a:lvl6pPr marL="457200" algn="l" rtl="0" eaLnBrk="1" fontAlgn="base" hangingPunct="1">
        <a:lnSpc>
          <a:spcPts val="2800"/>
        </a:lnSpc>
        <a:spcBef>
          <a:spcPct val="0"/>
        </a:spcBef>
        <a:spcAft>
          <a:spcPct val="0"/>
        </a:spcAft>
        <a:defRPr sz="2400" b="1">
          <a:solidFill>
            <a:schemeClr val="tx2"/>
          </a:solidFill>
          <a:latin typeface="Arial" charset="0"/>
        </a:defRPr>
      </a:lvl6pPr>
      <a:lvl7pPr marL="914400" algn="l" rtl="0" eaLnBrk="1" fontAlgn="base" hangingPunct="1">
        <a:lnSpc>
          <a:spcPts val="2800"/>
        </a:lnSpc>
        <a:spcBef>
          <a:spcPct val="0"/>
        </a:spcBef>
        <a:spcAft>
          <a:spcPct val="0"/>
        </a:spcAft>
        <a:defRPr sz="2400" b="1">
          <a:solidFill>
            <a:schemeClr val="tx2"/>
          </a:solidFill>
          <a:latin typeface="Arial" charset="0"/>
        </a:defRPr>
      </a:lvl7pPr>
      <a:lvl8pPr marL="1371600" algn="l" rtl="0" eaLnBrk="1" fontAlgn="base" hangingPunct="1">
        <a:lnSpc>
          <a:spcPts val="2800"/>
        </a:lnSpc>
        <a:spcBef>
          <a:spcPct val="0"/>
        </a:spcBef>
        <a:spcAft>
          <a:spcPct val="0"/>
        </a:spcAft>
        <a:defRPr sz="2400" b="1">
          <a:solidFill>
            <a:schemeClr val="tx2"/>
          </a:solidFill>
          <a:latin typeface="Arial" charset="0"/>
        </a:defRPr>
      </a:lvl8pPr>
      <a:lvl9pPr marL="1828800" algn="l" rtl="0" eaLnBrk="1" fontAlgn="base" hangingPunct="1">
        <a:lnSpc>
          <a:spcPts val="2800"/>
        </a:lnSpc>
        <a:spcBef>
          <a:spcPct val="0"/>
        </a:spcBef>
        <a:spcAft>
          <a:spcPct val="0"/>
        </a:spcAft>
        <a:defRPr sz="2400" b="1">
          <a:solidFill>
            <a:schemeClr val="tx2"/>
          </a:solidFill>
          <a:latin typeface="Arial" charset="0"/>
        </a:defRPr>
      </a:lvl9pPr>
    </p:titleStyle>
    <p:bodyStyle>
      <a:lvl1pPr marL="227013" indent="-227013" algn="l" rtl="0" fontAlgn="base">
        <a:lnSpc>
          <a:spcPts val="2400"/>
        </a:lnSpc>
        <a:spcBef>
          <a:spcPct val="40000"/>
        </a:spcBef>
        <a:spcAft>
          <a:spcPct val="0"/>
        </a:spcAft>
        <a:buChar char="•"/>
        <a:defRPr sz="1200" b="1">
          <a:solidFill>
            <a:schemeClr val="tx1"/>
          </a:solidFill>
          <a:latin typeface="+mn-lt"/>
          <a:ea typeface="+mn-ea"/>
          <a:cs typeface="+mn-cs"/>
        </a:defRPr>
      </a:lvl1pPr>
      <a:lvl2pPr marL="681038" indent="-227013" algn="l" rtl="0" fontAlgn="base">
        <a:lnSpc>
          <a:spcPts val="2400"/>
        </a:lnSpc>
        <a:spcBef>
          <a:spcPct val="40000"/>
        </a:spcBef>
        <a:spcAft>
          <a:spcPct val="0"/>
        </a:spcAft>
        <a:buChar char="–"/>
        <a:defRPr sz="1200" b="1">
          <a:solidFill>
            <a:schemeClr val="tx1"/>
          </a:solidFill>
          <a:latin typeface="+mn-lt"/>
        </a:defRPr>
      </a:lvl2pPr>
      <a:lvl3pPr marL="1144588" indent="-227013" algn="l" rtl="0" fontAlgn="base">
        <a:lnSpc>
          <a:spcPts val="2400"/>
        </a:lnSpc>
        <a:spcBef>
          <a:spcPct val="40000"/>
        </a:spcBef>
        <a:spcAft>
          <a:spcPct val="0"/>
        </a:spcAft>
        <a:buChar char="-"/>
        <a:defRPr sz="1200" b="1">
          <a:solidFill>
            <a:schemeClr val="tx1"/>
          </a:solidFill>
          <a:latin typeface="+mn-lt"/>
        </a:defRPr>
      </a:lvl3pPr>
      <a:lvl4pPr marL="1943100" indent="-228600" algn="l" rtl="0" fontAlgn="base">
        <a:spcBef>
          <a:spcPct val="20000"/>
        </a:spcBef>
        <a:spcAft>
          <a:spcPct val="0"/>
        </a:spcAft>
        <a:buChar char="–"/>
        <a:defRPr>
          <a:solidFill>
            <a:schemeClr val="tx1"/>
          </a:solidFill>
          <a:latin typeface="+mn-lt"/>
        </a:defRPr>
      </a:lvl4pPr>
      <a:lvl5pPr marL="2286000" indent="-228600" algn="l" rtl="0" fontAlgn="base">
        <a:spcBef>
          <a:spcPct val="20000"/>
        </a:spcBef>
        <a:spcAft>
          <a:spcPct val="0"/>
        </a:spcAft>
        <a:buChar char="»"/>
        <a:defRPr>
          <a:solidFill>
            <a:schemeClr val="tx1"/>
          </a:solidFill>
          <a:latin typeface="+mn-lt"/>
        </a:defRPr>
      </a:lvl5pPr>
      <a:lvl6pPr marL="2743200" indent="-228600" algn="l" rtl="0" eaLnBrk="1" fontAlgn="base" hangingPunct="1">
        <a:spcBef>
          <a:spcPct val="20000"/>
        </a:spcBef>
        <a:spcAft>
          <a:spcPct val="0"/>
        </a:spcAft>
        <a:buChar char="»"/>
        <a:defRPr>
          <a:solidFill>
            <a:schemeClr val="tx1"/>
          </a:solidFill>
          <a:latin typeface="+mn-lt"/>
        </a:defRPr>
      </a:lvl6pPr>
      <a:lvl7pPr marL="3200400" indent="-228600" algn="l" rtl="0" eaLnBrk="1" fontAlgn="base" hangingPunct="1">
        <a:spcBef>
          <a:spcPct val="20000"/>
        </a:spcBef>
        <a:spcAft>
          <a:spcPct val="0"/>
        </a:spcAft>
        <a:buChar char="»"/>
        <a:defRPr>
          <a:solidFill>
            <a:schemeClr val="tx1"/>
          </a:solidFill>
          <a:latin typeface="+mn-lt"/>
        </a:defRPr>
      </a:lvl7pPr>
      <a:lvl8pPr marL="3657600" indent="-228600" algn="l" rtl="0" eaLnBrk="1" fontAlgn="base" hangingPunct="1">
        <a:spcBef>
          <a:spcPct val="20000"/>
        </a:spcBef>
        <a:spcAft>
          <a:spcPct val="0"/>
        </a:spcAft>
        <a:buChar char="»"/>
        <a:defRPr>
          <a:solidFill>
            <a:schemeClr val="tx1"/>
          </a:solidFill>
          <a:latin typeface="+mn-lt"/>
        </a:defRPr>
      </a:lvl8pPr>
      <a:lvl9pPr marL="41148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png"/><Relationship Id="rId4" Type="http://schemas.openxmlformats.org/officeDocument/2006/relationships/image" Target="../media/image46.png"/></Relationships>
</file>

<file path=ppt/slides/_rels/slide1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7.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_rels/slide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9.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8">
            <a:extLst>
              <a:ext uri="{FF2B5EF4-FFF2-40B4-BE49-F238E27FC236}">
                <a16:creationId xmlns:a16="http://schemas.microsoft.com/office/drawing/2014/main" id="{CA926848-1A9E-1C42-BD8C-C2A8F1C3FF4C}"/>
              </a:ext>
            </a:extLst>
          </p:cNvPr>
          <p:cNvSpPr>
            <a:spLocks noGrp="1" noChangeArrowheads="1"/>
          </p:cNvSpPr>
          <p:nvPr>
            <p:ph type="title"/>
          </p:nvPr>
        </p:nvSpPr>
        <p:spPr>
          <a:xfrm>
            <a:off x="454025" y="371475"/>
            <a:ext cx="8235950" cy="250825"/>
          </a:xfrm>
        </p:spPr>
        <p:txBody>
          <a:bodyPr anchor="t"/>
          <a:lstStyle/>
          <a:p>
            <a:pPr>
              <a:lnSpc>
                <a:spcPct val="100000"/>
              </a:lnSpc>
            </a:pPr>
            <a:r>
              <a:rPr lang="en-US" altLang="en-US" dirty="0">
                <a:solidFill>
                  <a:srgbClr val="0651A0"/>
                </a:solidFill>
                <a:ea typeface="Helvetica Neue" panose="02000503000000020004" pitchFamily="2" charset="0"/>
                <a:cs typeface="Helvetica Neue" panose="02000503000000020004" pitchFamily="2" charset="0"/>
              </a:rPr>
              <a:t>Deceleration-Phase Rayleigh–Taylor Growth Effects on the Performance of Direct-Drive Implosions</a:t>
            </a:r>
          </a:p>
        </p:txBody>
      </p:sp>
      <p:sp>
        <p:nvSpPr>
          <p:cNvPr id="4098" name="Rectangle 9">
            <a:extLst>
              <a:ext uri="{FF2B5EF4-FFF2-40B4-BE49-F238E27FC236}">
                <a16:creationId xmlns:a16="http://schemas.microsoft.com/office/drawing/2014/main" id="{A53375BF-0545-FF42-84A8-1165C7C46197}"/>
              </a:ext>
            </a:extLst>
          </p:cNvPr>
          <p:cNvSpPr>
            <a:spLocks noGrp="1" noChangeArrowheads="1"/>
          </p:cNvSpPr>
          <p:nvPr>
            <p:ph type="body" idx="1"/>
          </p:nvPr>
        </p:nvSpPr>
        <p:spPr>
          <a:xfrm>
            <a:off x="392113" y="3906838"/>
            <a:ext cx="3405187" cy="863600"/>
          </a:xfrm>
        </p:spPr>
        <p:txBody>
          <a:bodyPr/>
          <a:lstStyle/>
          <a:p>
            <a:pPr marL="0" indent="0">
              <a:lnSpc>
                <a:spcPct val="100000"/>
              </a:lnSpc>
              <a:spcBef>
                <a:spcPct val="0"/>
              </a:spcBef>
              <a:buFontTx/>
              <a:buNone/>
            </a:pPr>
            <a:r>
              <a:rPr lang="en-US" altLang="en-US" sz="1400" dirty="0">
                <a:ea typeface="Helvetica Neue" panose="02000503000000020004" pitchFamily="2" charset="0"/>
                <a:cs typeface="Helvetica Neue" panose="02000503000000020004" pitchFamily="2" charset="0"/>
              </a:rPr>
              <a:t>S. C. Miller</a:t>
            </a:r>
          </a:p>
          <a:p>
            <a:pPr marL="0" indent="0">
              <a:lnSpc>
                <a:spcPct val="100000"/>
              </a:lnSpc>
              <a:spcBef>
                <a:spcPct val="0"/>
              </a:spcBef>
              <a:buFontTx/>
              <a:buNone/>
            </a:pPr>
            <a:r>
              <a:rPr lang="en-US" altLang="en-US" sz="1400" dirty="0">
                <a:ea typeface="Helvetica Neue" panose="02000503000000020004" pitchFamily="2" charset="0"/>
                <a:cs typeface="Helvetica Neue" panose="02000503000000020004" pitchFamily="2" charset="0"/>
              </a:rPr>
              <a:t>University of Rochester</a:t>
            </a:r>
          </a:p>
          <a:p>
            <a:pPr marL="0" indent="0">
              <a:lnSpc>
                <a:spcPct val="100000"/>
              </a:lnSpc>
              <a:spcBef>
                <a:spcPct val="0"/>
              </a:spcBef>
              <a:buFontTx/>
              <a:buNone/>
            </a:pPr>
            <a:r>
              <a:rPr lang="en-US" altLang="en-US" sz="1400" dirty="0">
                <a:ea typeface="Helvetica Neue" panose="02000503000000020004" pitchFamily="2" charset="0"/>
                <a:cs typeface="Helvetica Neue" panose="02000503000000020004" pitchFamily="2" charset="0"/>
              </a:rPr>
              <a:t>Laboratory for Laser Energetics</a:t>
            </a:r>
          </a:p>
        </p:txBody>
      </p:sp>
      <p:sp>
        <p:nvSpPr>
          <p:cNvPr id="8" name="Rectangle 9">
            <a:extLst>
              <a:ext uri="{FF2B5EF4-FFF2-40B4-BE49-F238E27FC236}">
                <a16:creationId xmlns:a16="http://schemas.microsoft.com/office/drawing/2014/main" id="{21042C17-0D7A-AE41-8A7A-09F4BE068654}"/>
              </a:ext>
            </a:extLst>
          </p:cNvPr>
          <p:cNvSpPr txBox="1">
            <a:spLocks noChangeArrowheads="1"/>
          </p:cNvSpPr>
          <p:nvPr/>
        </p:nvSpPr>
        <p:spPr bwMode="auto">
          <a:xfrm>
            <a:off x="5284788" y="3602038"/>
            <a:ext cx="3405187" cy="116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lvl1pPr marL="227013" indent="-227013" algn="l" rtl="0" eaLnBrk="1" fontAlgn="base" hangingPunct="1">
              <a:lnSpc>
                <a:spcPts val="2400"/>
              </a:lnSpc>
              <a:spcBef>
                <a:spcPct val="40000"/>
              </a:spcBef>
              <a:spcAft>
                <a:spcPct val="0"/>
              </a:spcAft>
              <a:buChar char="•"/>
              <a:defRPr sz="1200" b="1">
                <a:solidFill>
                  <a:schemeClr val="tx1"/>
                </a:solidFill>
                <a:latin typeface="+mn-lt"/>
                <a:ea typeface="+mn-ea"/>
                <a:cs typeface="+mn-cs"/>
              </a:defRPr>
            </a:lvl1pPr>
            <a:lvl2pPr marL="681038" indent="-227013" algn="l" rtl="0" eaLnBrk="1" fontAlgn="base" hangingPunct="1">
              <a:lnSpc>
                <a:spcPts val="2400"/>
              </a:lnSpc>
              <a:spcBef>
                <a:spcPct val="40000"/>
              </a:spcBef>
              <a:spcAft>
                <a:spcPct val="0"/>
              </a:spcAft>
              <a:buChar char="–"/>
              <a:defRPr sz="1200" b="1">
                <a:solidFill>
                  <a:schemeClr val="tx1"/>
                </a:solidFill>
                <a:latin typeface="+mn-lt"/>
              </a:defRPr>
            </a:lvl2pPr>
            <a:lvl3pPr marL="1144588" indent="-227013" algn="l" rtl="0" eaLnBrk="1" fontAlgn="base" hangingPunct="1">
              <a:lnSpc>
                <a:spcPts val="2400"/>
              </a:lnSpc>
              <a:spcBef>
                <a:spcPct val="40000"/>
              </a:spcBef>
              <a:spcAft>
                <a:spcPct val="0"/>
              </a:spcAft>
              <a:buChar char="-"/>
              <a:defRPr sz="1200" b="1">
                <a:solidFill>
                  <a:schemeClr val="tx1"/>
                </a:solidFill>
                <a:latin typeface="+mn-lt"/>
              </a:defRPr>
            </a:lvl3pPr>
            <a:lvl4pPr marL="1943100" indent="-228600" algn="l" rtl="0" eaLnBrk="1" fontAlgn="base" hangingPunct="1">
              <a:spcBef>
                <a:spcPct val="20000"/>
              </a:spcBef>
              <a:spcAft>
                <a:spcPct val="0"/>
              </a:spcAft>
              <a:buChar char="–"/>
              <a:defRPr>
                <a:solidFill>
                  <a:schemeClr val="tx1"/>
                </a:solidFill>
                <a:latin typeface="+mn-lt"/>
              </a:defRPr>
            </a:lvl4pPr>
            <a:lvl5pPr marL="2286000" indent="-228600" algn="l" rtl="0" eaLnBrk="1" fontAlgn="base" hangingPunct="1">
              <a:spcBef>
                <a:spcPct val="20000"/>
              </a:spcBef>
              <a:spcAft>
                <a:spcPct val="0"/>
              </a:spcAft>
              <a:buChar char="»"/>
              <a:defRPr>
                <a:solidFill>
                  <a:schemeClr val="tx1"/>
                </a:solidFill>
                <a:latin typeface="+mn-lt"/>
              </a:defRPr>
            </a:lvl5pPr>
            <a:lvl6pPr marL="2743200" indent="-228600" algn="l" rtl="0" eaLnBrk="1" fontAlgn="base" hangingPunct="1">
              <a:spcBef>
                <a:spcPct val="20000"/>
              </a:spcBef>
              <a:spcAft>
                <a:spcPct val="0"/>
              </a:spcAft>
              <a:buChar char="»"/>
              <a:defRPr>
                <a:solidFill>
                  <a:schemeClr val="tx1"/>
                </a:solidFill>
                <a:latin typeface="+mn-lt"/>
              </a:defRPr>
            </a:lvl6pPr>
            <a:lvl7pPr marL="3200400" indent="-228600" algn="l" rtl="0" eaLnBrk="1" fontAlgn="base" hangingPunct="1">
              <a:spcBef>
                <a:spcPct val="20000"/>
              </a:spcBef>
              <a:spcAft>
                <a:spcPct val="0"/>
              </a:spcAft>
              <a:buChar char="»"/>
              <a:defRPr>
                <a:solidFill>
                  <a:schemeClr val="tx1"/>
                </a:solidFill>
                <a:latin typeface="+mn-lt"/>
              </a:defRPr>
            </a:lvl7pPr>
            <a:lvl8pPr marL="3657600" indent="-228600" algn="l" rtl="0" eaLnBrk="1" fontAlgn="base" hangingPunct="1">
              <a:spcBef>
                <a:spcPct val="20000"/>
              </a:spcBef>
              <a:spcAft>
                <a:spcPct val="0"/>
              </a:spcAft>
              <a:buChar char="»"/>
              <a:defRPr>
                <a:solidFill>
                  <a:schemeClr val="tx1"/>
                </a:solidFill>
                <a:latin typeface="+mn-lt"/>
              </a:defRPr>
            </a:lvl8pPr>
            <a:lvl9pPr marL="4114800" indent="-228600" algn="l" rtl="0" eaLnBrk="1" fontAlgn="base" hangingPunct="1">
              <a:spcBef>
                <a:spcPct val="20000"/>
              </a:spcBef>
              <a:spcAft>
                <a:spcPct val="0"/>
              </a:spcAft>
              <a:buChar char="»"/>
              <a:defRPr>
                <a:solidFill>
                  <a:schemeClr val="tx1"/>
                </a:solidFill>
                <a:latin typeface="+mn-lt"/>
              </a:defRPr>
            </a:lvl9pPr>
          </a:lstStyle>
          <a:p>
            <a:pPr marL="0" indent="0" algn="r">
              <a:lnSpc>
                <a:spcPct val="100000"/>
              </a:lnSpc>
              <a:spcBef>
                <a:spcPts val="0"/>
              </a:spcBef>
              <a:buFontTx/>
              <a:buNone/>
              <a:defRPr/>
            </a:pPr>
            <a:r>
              <a:rPr lang="en-US" sz="1400" kern="0" dirty="0">
                <a:latin typeface="Arial Bold"/>
                <a:ea typeface="Helvetica Neue" panose="02000503000000020004" pitchFamily="2" charset="0"/>
                <a:cs typeface="Helvetica Neue" panose="02000503000000020004" pitchFamily="2" charset="0"/>
              </a:rPr>
              <a:t>60th Annual Meeting of the</a:t>
            </a:r>
          </a:p>
          <a:p>
            <a:pPr marL="0" indent="0" algn="r">
              <a:lnSpc>
                <a:spcPct val="100000"/>
              </a:lnSpc>
              <a:spcBef>
                <a:spcPts val="0"/>
              </a:spcBef>
              <a:buFontTx/>
              <a:buNone/>
              <a:defRPr/>
            </a:pPr>
            <a:r>
              <a:rPr lang="en-US" sz="1400" kern="0" dirty="0">
                <a:latin typeface="Arial Bold"/>
                <a:ea typeface="Helvetica Neue" panose="02000503000000020004" pitchFamily="2" charset="0"/>
                <a:cs typeface="Helvetica Neue" panose="02000503000000020004" pitchFamily="2" charset="0"/>
              </a:rPr>
              <a:t>American Physical Society</a:t>
            </a:r>
          </a:p>
          <a:p>
            <a:pPr marL="0" indent="0" algn="r">
              <a:lnSpc>
                <a:spcPct val="100000"/>
              </a:lnSpc>
              <a:spcBef>
                <a:spcPts val="0"/>
              </a:spcBef>
              <a:buFontTx/>
              <a:buNone/>
              <a:defRPr/>
            </a:pPr>
            <a:r>
              <a:rPr lang="en-US" sz="1400" kern="0" dirty="0">
                <a:latin typeface="Arial Bold"/>
                <a:ea typeface="Helvetica Neue" panose="02000503000000020004" pitchFamily="2" charset="0"/>
                <a:cs typeface="Helvetica Neue" panose="02000503000000020004" pitchFamily="2" charset="0"/>
              </a:rPr>
              <a:t>Division of Plasma Physics</a:t>
            </a:r>
          </a:p>
          <a:p>
            <a:pPr marL="0" indent="0" algn="r">
              <a:lnSpc>
                <a:spcPct val="100000"/>
              </a:lnSpc>
              <a:spcBef>
                <a:spcPts val="0"/>
              </a:spcBef>
              <a:buFontTx/>
              <a:buNone/>
              <a:defRPr/>
            </a:pPr>
            <a:r>
              <a:rPr lang="en-US" sz="1400" kern="0" dirty="0">
                <a:latin typeface="Arial Bold"/>
                <a:ea typeface="Helvetica Neue" panose="02000503000000020004" pitchFamily="2" charset="0"/>
                <a:cs typeface="Helvetica Neue" panose="02000503000000020004" pitchFamily="2" charset="0"/>
              </a:rPr>
              <a:t>Portland, OR</a:t>
            </a:r>
          </a:p>
          <a:p>
            <a:pPr marL="0" indent="0" algn="r">
              <a:lnSpc>
                <a:spcPct val="100000"/>
              </a:lnSpc>
              <a:spcBef>
                <a:spcPts val="0"/>
              </a:spcBef>
              <a:buFontTx/>
              <a:buNone/>
              <a:defRPr/>
            </a:pPr>
            <a:r>
              <a:rPr lang="en-US" sz="1400" kern="0" dirty="0">
                <a:latin typeface="Arial Bold"/>
                <a:ea typeface="Helvetica Neue" panose="02000503000000020004" pitchFamily="2" charset="0"/>
                <a:cs typeface="Helvetica Neue" panose="02000503000000020004" pitchFamily="2" charset="0"/>
              </a:rPr>
              <a:t>5</a:t>
            </a:r>
            <a:r>
              <a:rPr lang="en-US" sz="1400" dirty="0">
                <a:latin typeface="Arial Bold"/>
                <a:ea typeface="Helvetica Neue" panose="02000503000000020004" pitchFamily="2" charset="0"/>
                <a:cs typeface="Helvetica Neue" panose="02000503000000020004" pitchFamily="2" charset="0"/>
              </a:rPr>
              <a:t>–</a:t>
            </a:r>
            <a:r>
              <a:rPr lang="en-US" sz="1400" kern="0" dirty="0">
                <a:latin typeface="Arial Bold"/>
                <a:ea typeface="Helvetica Neue" panose="02000503000000020004" pitchFamily="2" charset="0"/>
                <a:cs typeface="Helvetica Neue" panose="02000503000000020004" pitchFamily="2" charset="0"/>
              </a:rPr>
              <a:t>9 November 2018 </a:t>
            </a:r>
          </a:p>
          <a:p>
            <a:pPr marL="0" indent="0" algn="r">
              <a:lnSpc>
                <a:spcPct val="100000"/>
              </a:lnSpc>
              <a:spcBef>
                <a:spcPts val="0"/>
              </a:spcBef>
              <a:buFontTx/>
              <a:buNone/>
              <a:defRPr/>
            </a:pPr>
            <a:endParaRPr lang="en-US" sz="1400" kern="0" dirty="0">
              <a:latin typeface="Arial Bold"/>
              <a:ea typeface="Helvetica Neue" panose="02000503000000020004" pitchFamily="2" charset="0"/>
              <a:cs typeface="Helvetica Neue" panose="02000503000000020004" pitchFamily="2" charset="0"/>
            </a:endParaRPr>
          </a:p>
        </p:txBody>
      </p:sp>
      <p:pic>
        <p:nvPicPr>
          <p:cNvPr id="4100" name="Picture 13">
            <a:extLst>
              <a:ext uri="{FF2B5EF4-FFF2-40B4-BE49-F238E27FC236}">
                <a16:creationId xmlns:a16="http://schemas.microsoft.com/office/drawing/2014/main" id="{5AAF31D7-B494-6E47-81E9-EF8F165C32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663" y="1095375"/>
            <a:ext cx="3473450" cy="260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19">
            <a:extLst>
              <a:ext uri="{FF2B5EF4-FFF2-40B4-BE49-F238E27FC236}">
                <a16:creationId xmlns:a16="http://schemas.microsoft.com/office/drawing/2014/main" id="{082915EE-3BB1-104E-8247-69010D1101B2}"/>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37175" y="1095375"/>
            <a:ext cx="3473450" cy="260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TextBox 27">
            <a:extLst>
              <a:ext uri="{FF2B5EF4-FFF2-40B4-BE49-F238E27FC236}">
                <a16:creationId xmlns:a16="http://schemas.microsoft.com/office/drawing/2014/main" id="{1DEC86DF-DAC5-2D4C-82A9-0726D57EBA9E}"/>
              </a:ext>
            </a:extLst>
          </p:cNvPr>
          <p:cNvSpPr txBox="1">
            <a:spLocks noChangeArrowheads="1"/>
          </p:cNvSpPr>
          <p:nvPr/>
        </p:nvSpPr>
        <p:spPr bwMode="auto">
          <a:xfrm>
            <a:off x="3848100" y="2189163"/>
            <a:ext cx="15541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altLang="en-US" sz="900" b="1" dirty="0">
                <a:latin typeface="Arial Bold"/>
                <a:ea typeface="Helvetica Neue" panose="02000503000000020004" pitchFamily="2" charset="0"/>
                <a:cs typeface="Helvetica Neue" panose="02000503000000020004" pitchFamily="2" charset="0"/>
              </a:rPr>
              <a:t>OMEGA direct-drive </a:t>
            </a:r>
          </a:p>
          <a:p>
            <a:pPr algn="ctr"/>
            <a:r>
              <a:rPr lang="en-US" altLang="en-US" sz="900" b="1" dirty="0">
                <a:latin typeface="Arial Bold"/>
                <a:ea typeface="Helvetica Neue" panose="02000503000000020004" pitchFamily="2" charset="0"/>
                <a:cs typeface="Helvetica Neue" panose="02000503000000020004" pitchFamily="2" charset="0"/>
              </a:rPr>
              <a:t>room-temperature target</a:t>
            </a:r>
          </a:p>
        </p:txBody>
      </p:sp>
      <p:pic>
        <p:nvPicPr>
          <p:cNvPr id="4103" name="Picture 2">
            <a:extLst>
              <a:ext uri="{FF2B5EF4-FFF2-40B4-BE49-F238E27FC236}">
                <a16:creationId xmlns:a16="http://schemas.microsoft.com/office/drawing/2014/main" id="{94941BFF-BD03-864A-AAEF-BCC9EC142C76}"/>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2534" r="14987" b="5009"/>
          <a:stretch>
            <a:fillRect/>
          </a:stretch>
        </p:blipFill>
        <p:spPr bwMode="auto">
          <a:xfrm>
            <a:off x="3673475" y="2527300"/>
            <a:ext cx="1622425" cy="165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A82CF-B313-2C4F-A11D-CDC2F5FAD0E7}"/>
              </a:ext>
            </a:extLst>
          </p:cNvPr>
          <p:cNvSpPr>
            <a:spLocks noGrp="1" noRot="1" noChangeAspect="1" noMove="1" noResize="1" noEditPoints="1" noAdjustHandles="1" noChangeArrowheads="1" noChangeShapeType="1" noTextEdit="1"/>
          </p:cNvSpPr>
          <p:nvPr>
            <p:ph type="title"/>
          </p:nvPr>
        </p:nvSpPr>
        <p:spPr>
          <a:blipFill>
            <a:blip r:embed="rId3"/>
            <a:stretch>
              <a:fillRect l="-1698" b="-9524"/>
            </a:stretch>
          </a:blipFill>
          <a:extLst/>
        </p:spPr>
        <p:txBody>
          <a:bodyPr/>
          <a:lstStyle/>
          <a:p>
            <a:r>
              <a:rPr lang="en-US">
                <a:noFill/>
              </a:rPr>
              <a:t> </a:t>
            </a:r>
          </a:p>
        </p:txBody>
      </p:sp>
      <p:sp>
        <p:nvSpPr>
          <p:cNvPr id="3" name="Content Placeholder 2">
            <a:extLst>
              <a:ext uri="{FF2B5EF4-FFF2-40B4-BE49-F238E27FC236}">
                <a16:creationId xmlns:a16="http://schemas.microsoft.com/office/drawing/2014/main" id="{3AB4FEB2-5373-A041-B411-8CF53CBDB541}"/>
              </a:ext>
            </a:extLst>
          </p:cNvPr>
          <p:cNvSpPr>
            <a:spLocks noGrp="1" noRot="1" noChangeAspect="1" noMove="1" noResize="1" noEditPoints="1" noAdjustHandles="1" noChangeArrowheads="1" noChangeShapeType="1" noTextEdit="1"/>
          </p:cNvSpPr>
          <p:nvPr>
            <p:ph idx="1"/>
          </p:nvPr>
        </p:nvSpPr>
        <p:spPr>
          <a:xfrm>
            <a:off x="5634297" y="1289301"/>
            <a:ext cx="3055678" cy="2639769"/>
          </a:xfrm>
          <a:blipFill>
            <a:blip r:embed="rId4"/>
            <a:stretch>
              <a:fillRect l="-3333" r="-2500"/>
            </a:stretch>
          </a:blipFill>
          <a:extLst/>
        </p:spPr>
        <p:txBody>
          <a:bodyPr/>
          <a:lstStyle/>
          <a:p>
            <a:r>
              <a:rPr lang="en-US">
                <a:noFill/>
              </a:rPr>
              <a:t> </a:t>
            </a:r>
          </a:p>
        </p:txBody>
      </p:sp>
      <p:sp>
        <p:nvSpPr>
          <p:cNvPr id="4" name="Slide Number Placeholder 3">
            <a:extLst>
              <a:ext uri="{FF2B5EF4-FFF2-40B4-BE49-F238E27FC236}">
                <a16:creationId xmlns:a16="http://schemas.microsoft.com/office/drawing/2014/main" id="{DB1CEA98-11E0-5845-B5AC-588FE038B67F}"/>
              </a:ext>
            </a:extLst>
          </p:cNvPr>
          <p:cNvSpPr>
            <a:spLocks noGrp="1"/>
          </p:cNvSpPr>
          <p:nvPr>
            <p:ph type="sldNum" sz="quarter" idx="16"/>
          </p:nvPr>
        </p:nvSpPr>
        <p:spPr/>
        <p:txBody>
          <a:bodyPr/>
          <a:lstStyle/>
          <a:p>
            <a:pPr>
              <a:defRPr/>
            </a:pPr>
            <a:fld id="{AA45DD4A-796D-9C40-A1DB-3C9A62753554}" type="slidenum">
              <a:rPr lang="en-US">
                <a:latin typeface="Arial Bold"/>
                <a:ea typeface="Helvetica Neue" panose="02000503000000020004" pitchFamily="2" charset="0"/>
                <a:cs typeface="Helvetica Neue" panose="02000503000000020004" pitchFamily="2" charset="0"/>
              </a:rPr>
              <a:pPr>
                <a:defRPr/>
              </a:pPr>
              <a:t>10</a:t>
            </a:fld>
            <a:endParaRPr lang="en-US" dirty="0">
              <a:latin typeface="Arial Bold"/>
              <a:ea typeface="Helvetica Neue" panose="02000503000000020004" pitchFamily="2" charset="0"/>
              <a:cs typeface="Helvetica Neue" panose="02000503000000020004" pitchFamily="2" charset="0"/>
            </a:endParaRPr>
          </a:p>
        </p:txBody>
      </p:sp>
      <p:sp>
        <p:nvSpPr>
          <p:cNvPr id="22532" name="TextBox 11">
            <a:extLst>
              <a:ext uri="{FF2B5EF4-FFF2-40B4-BE49-F238E27FC236}">
                <a16:creationId xmlns:a16="http://schemas.microsoft.com/office/drawing/2014/main" id="{DB3E02AC-1F9C-4447-BED2-E7302937D6EC}"/>
              </a:ext>
            </a:extLst>
          </p:cNvPr>
          <p:cNvSpPr txBox="1">
            <a:spLocks noChangeArrowheads="1"/>
          </p:cNvSpPr>
          <p:nvPr/>
        </p:nvSpPr>
        <p:spPr bwMode="auto">
          <a:xfrm>
            <a:off x="5778500" y="4675188"/>
            <a:ext cx="231933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600" b="1" dirty="0">
                <a:latin typeface="Arial Bold"/>
                <a:ea typeface="Helvetica Neue" panose="02000503000000020004" pitchFamily="2" charset="0"/>
                <a:cs typeface="Helvetica Neue" panose="02000503000000020004" pitchFamily="2" charset="0"/>
              </a:rPr>
              <a:t>* F. </a:t>
            </a:r>
            <a:r>
              <a:rPr lang="en-US" altLang="en-US" sz="600" b="1" dirty="0" err="1">
                <a:latin typeface="Arial Bold"/>
                <a:ea typeface="Helvetica Neue" panose="02000503000000020004" pitchFamily="2" charset="0"/>
                <a:cs typeface="Helvetica Neue" panose="02000503000000020004" pitchFamily="2" charset="0"/>
              </a:rPr>
              <a:t>Weilacher</a:t>
            </a:r>
            <a:r>
              <a:rPr lang="en-US" altLang="en-US" sz="600" b="1" dirty="0">
                <a:latin typeface="Arial Bold"/>
                <a:ea typeface="Helvetica Neue" panose="02000503000000020004" pitchFamily="2" charset="0"/>
                <a:cs typeface="Helvetica Neue" panose="02000503000000020004" pitchFamily="2" charset="0"/>
              </a:rPr>
              <a:t> et al., Physics of Plasmas 25, 042704 (2018).</a:t>
            </a:r>
          </a:p>
        </p:txBody>
      </p:sp>
      <p:cxnSp>
        <p:nvCxnSpPr>
          <p:cNvPr id="22533" name="Straight Connector 12">
            <a:extLst>
              <a:ext uri="{FF2B5EF4-FFF2-40B4-BE49-F238E27FC236}">
                <a16:creationId xmlns:a16="http://schemas.microsoft.com/office/drawing/2014/main" id="{90297C91-A4BA-F74A-B184-DEE53F878044}"/>
              </a:ext>
            </a:extLst>
          </p:cNvPr>
          <p:cNvCxnSpPr>
            <a:cxnSpLocks noChangeShapeType="1"/>
          </p:cNvCxnSpPr>
          <p:nvPr/>
        </p:nvCxnSpPr>
        <p:spPr bwMode="auto">
          <a:xfrm>
            <a:off x="5849938" y="4679950"/>
            <a:ext cx="914400" cy="0"/>
          </a:xfrm>
          <a:prstGeom prst="line">
            <a:avLst/>
          </a:prstGeom>
          <a:no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2534" name="Picture 39">
            <a:extLst>
              <a:ext uri="{FF2B5EF4-FFF2-40B4-BE49-F238E27FC236}">
                <a16:creationId xmlns:a16="http://schemas.microsoft.com/office/drawing/2014/main" id="{EE063799-C309-A34B-A821-A0B66D289FF4}"/>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9713" y="949325"/>
            <a:ext cx="48768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Rectangle 40">
            <a:extLst>
              <a:ext uri="{FF2B5EF4-FFF2-40B4-BE49-F238E27FC236}">
                <a16:creationId xmlns:a16="http://schemas.microsoft.com/office/drawing/2014/main" id="{914BD50C-AAB9-B74E-B7BC-656B1132073F}"/>
              </a:ext>
            </a:extLst>
          </p:cNvPr>
          <p:cNvSpPr/>
          <p:nvPr/>
        </p:nvSpPr>
        <p:spPr bwMode="auto">
          <a:xfrm>
            <a:off x="1128713" y="3149600"/>
            <a:ext cx="3475037" cy="382588"/>
          </a:xfrm>
          <a:prstGeom prst="rect">
            <a:avLst/>
          </a:prstGeom>
          <a:solidFill>
            <a:schemeClr val="bg2">
              <a:lumMod val="20000"/>
              <a:lumOff val="80000"/>
              <a:alpha val="33000"/>
            </a:schemeClr>
          </a:solidFill>
          <a:ln w="9525" cap="flat" cmpd="sng" algn="ctr">
            <a:solidFill>
              <a:schemeClr val="tx1"/>
            </a:solidFill>
            <a:prstDash val="solid"/>
            <a:round/>
            <a:headEnd type="none" w="med" len="med"/>
            <a:tailEnd type="none" w="med" len="med"/>
          </a:ln>
          <a:effectLst/>
          <a:extLst/>
        </p:spPr>
        <p:txBody>
          <a:bodyPr anchor="ctr"/>
          <a:lstStyle/>
          <a:p>
            <a:pPr algn="ctr">
              <a:defRPr/>
            </a:pPr>
            <a:r>
              <a:rPr lang="en-US" sz="1100" b="1" dirty="0">
                <a:latin typeface="Arial Bold"/>
                <a:ea typeface="Helvetica Neue" panose="02000503000000020004" pitchFamily="2" charset="0"/>
                <a:cs typeface="Helvetica Neue" panose="02000503000000020004" pitchFamily="2" charset="0"/>
              </a:rPr>
              <a:t>         Low Modes Only</a:t>
            </a:r>
          </a:p>
        </p:txBody>
      </p:sp>
      <p:sp>
        <p:nvSpPr>
          <p:cNvPr id="42" name="Rectangle 41">
            <a:extLst>
              <a:ext uri="{FF2B5EF4-FFF2-40B4-BE49-F238E27FC236}">
                <a16:creationId xmlns:a16="http://schemas.microsoft.com/office/drawing/2014/main" id="{7DE5113A-6239-9B4E-B09A-EC78CDD9D386}"/>
              </a:ext>
            </a:extLst>
          </p:cNvPr>
          <p:cNvSpPr/>
          <p:nvPr/>
        </p:nvSpPr>
        <p:spPr bwMode="auto">
          <a:xfrm>
            <a:off x="1128713" y="3792538"/>
            <a:ext cx="3475037" cy="109537"/>
          </a:xfrm>
          <a:prstGeom prst="rect">
            <a:avLst/>
          </a:prstGeom>
          <a:solidFill>
            <a:schemeClr val="bg2">
              <a:lumMod val="20000"/>
              <a:lumOff val="80000"/>
              <a:alpha val="33000"/>
            </a:schemeClr>
          </a:solidFill>
          <a:ln w="9525" cap="flat" cmpd="sng" algn="ctr">
            <a:solidFill>
              <a:schemeClr val="tx1"/>
            </a:solidFill>
            <a:prstDash val="solid"/>
            <a:round/>
            <a:headEnd type="none" w="med" len="med"/>
            <a:tailEnd type="none" w="med" len="med"/>
          </a:ln>
          <a:effectLst/>
          <a:extLst/>
        </p:spPr>
        <p:txBody>
          <a:bodyPr anchor="ctr"/>
          <a:lstStyle/>
          <a:p>
            <a:pPr algn="ctr">
              <a:defRPr/>
            </a:pPr>
            <a:r>
              <a:rPr lang="en-US" sz="1100" b="1" dirty="0">
                <a:latin typeface="Arial Bold"/>
                <a:ea typeface="Helvetica Neue" panose="02000503000000020004" pitchFamily="2" charset="0"/>
                <a:cs typeface="Helvetica Neue" panose="02000503000000020004" pitchFamily="2" charset="0"/>
              </a:rPr>
              <a:t>             </a:t>
            </a:r>
          </a:p>
        </p:txBody>
      </p:sp>
      <p:sp>
        <p:nvSpPr>
          <p:cNvPr id="22537" name="Rectangle 43">
            <a:extLst>
              <a:ext uri="{FF2B5EF4-FFF2-40B4-BE49-F238E27FC236}">
                <a16:creationId xmlns:a16="http://schemas.microsoft.com/office/drawing/2014/main" id="{E156EB53-F04B-C040-B8D9-B269176A93DD}"/>
              </a:ext>
            </a:extLst>
          </p:cNvPr>
          <p:cNvSpPr>
            <a:spLocks noChangeArrowheads="1"/>
          </p:cNvSpPr>
          <p:nvPr/>
        </p:nvSpPr>
        <p:spPr bwMode="auto">
          <a:xfrm>
            <a:off x="3876675" y="4202113"/>
            <a:ext cx="1428750" cy="2619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100" b="1" dirty="0">
                <a:latin typeface="Arial Bold"/>
                <a:ea typeface="Helvetica Neue" panose="02000503000000020004" pitchFamily="2" charset="0"/>
                <a:cs typeface="Helvetica Neue" panose="02000503000000020004" pitchFamily="2" charset="0"/>
              </a:rPr>
              <a:t>Low + High Modes</a:t>
            </a:r>
          </a:p>
        </p:txBody>
      </p:sp>
      <p:cxnSp>
        <p:nvCxnSpPr>
          <p:cNvPr id="22538" name="Straight Arrow Connector 44">
            <a:extLst>
              <a:ext uri="{FF2B5EF4-FFF2-40B4-BE49-F238E27FC236}">
                <a16:creationId xmlns:a16="http://schemas.microsoft.com/office/drawing/2014/main" id="{93C668C9-0276-344D-9A44-7B299373AC64}"/>
              </a:ext>
            </a:extLst>
          </p:cNvPr>
          <p:cNvCxnSpPr>
            <a:cxnSpLocks/>
            <a:stCxn id="22537" idx="1"/>
          </p:cNvCxnSpPr>
          <p:nvPr/>
        </p:nvCxnSpPr>
        <p:spPr bwMode="auto">
          <a:xfrm flipH="1" flipV="1">
            <a:off x="3405188" y="3825875"/>
            <a:ext cx="471487" cy="506413"/>
          </a:xfrm>
          <a:prstGeom prst="straightConnector1">
            <a:avLst/>
          </a:prstGeom>
          <a:noFill/>
          <a:ln w="9525" algn="ctr">
            <a:solidFill>
              <a:schemeClr val="tx1"/>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8" name="Rectangle 57">
            <a:extLst>
              <a:ext uri="{FF2B5EF4-FFF2-40B4-BE49-F238E27FC236}">
                <a16:creationId xmlns:a16="http://schemas.microsoft.com/office/drawing/2014/main" id="{2414F1A1-B734-364C-B1CA-79ED4D7BAC29}"/>
              </a:ext>
            </a:extLst>
          </p:cNvPr>
          <p:cNvSpPr/>
          <p:nvPr/>
        </p:nvSpPr>
        <p:spPr>
          <a:xfrm>
            <a:off x="1247775" y="4491038"/>
            <a:ext cx="3236913" cy="254000"/>
          </a:xfrm>
          <a:prstGeom prst="rect">
            <a:avLst/>
          </a:prstGeom>
        </p:spPr>
        <p:txBody>
          <a:bodyPr wrap="none">
            <a:spAutoFit/>
          </a:bodyPr>
          <a:lstStyle/>
          <a:p>
            <a:pPr>
              <a:defRPr/>
            </a:pPr>
            <a:r>
              <a:rPr lang="en-US" sz="1050" b="1" dirty="0">
                <a:latin typeface="Arial Bold"/>
                <a:ea typeface="Helvetica Neue" panose="02000503000000020004" pitchFamily="2" charset="0"/>
                <a:cs typeface="Helvetica Neue" panose="02000503000000020004" pitchFamily="2" charset="0"/>
              </a:rPr>
              <a:t>Overlay: 2-D DRACO hydro + IRIS3D* inferred T</a:t>
            </a:r>
            <a:r>
              <a:rPr lang="en-US" sz="1050" b="1" baseline="-25000" dirty="0">
                <a:latin typeface="Arial Bold"/>
                <a:ea typeface="Helvetica Neue" panose="02000503000000020004" pitchFamily="2" charset="0"/>
                <a:cs typeface="Helvetica Neue" panose="02000503000000020004" pitchFamily="2" charset="0"/>
              </a:rPr>
              <a:t>i</a:t>
            </a:r>
          </a:p>
        </p:txBody>
      </p:sp>
      <p:pic>
        <p:nvPicPr>
          <p:cNvPr id="7" name="fluid_movie_stream.avi">
            <a:hlinkClick r:id="" action="ppaction://media"/>
            <a:extLst>
              <a:ext uri="{FF2B5EF4-FFF2-40B4-BE49-F238E27FC236}">
                <a16:creationId xmlns:a16="http://schemas.microsoft.com/office/drawing/2014/main" id="{9417FDEE-982F-5C47-A961-02A73A48AD6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b="15665"/>
          <a:stretch>
            <a:fillRect/>
          </a:stretch>
        </p:blipFill>
        <p:spPr bwMode="auto">
          <a:xfrm>
            <a:off x="5934075" y="2114550"/>
            <a:ext cx="2455863" cy="207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a:extLst>
              <a:ext uri="{FF2B5EF4-FFF2-40B4-BE49-F238E27FC236}">
                <a16:creationId xmlns:a16="http://schemas.microsoft.com/office/drawing/2014/main" id="{A407AB39-C1D5-044F-9779-9D45055CF970}"/>
              </a:ext>
            </a:extLst>
          </p:cNvPr>
          <p:cNvSpPr>
            <a:spLocks noGrp="1" noChangeArrowheads="1"/>
          </p:cNvSpPr>
          <p:nvPr>
            <p:ph type="title"/>
          </p:nvPr>
        </p:nvSpPr>
        <p:spPr>
          <a:xfrm>
            <a:off x="454025" y="423863"/>
            <a:ext cx="8235950" cy="452437"/>
          </a:xfrm>
        </p:spPr>
        <p:txBody>
          <a:bodyPr/>
          <a:lstStyle/>
          <a:p>
            <a:pPr>
              <a:lnSpc>
                <a:spcPct val="100000"/>
              </a:lnSpc>
            </a:pPr>
            <a:r>
              <a:rPr lang="en-US" altLang="en-US" dirty="0">
                <a:solidFill>
                  <a:srgbClr val="0651A0"/>
                </a:solidFill>
                <a:ea typeface="Helvetica Neue" panose="02000503000000020004" pitchFamily="2" charset="0"/>
                <a:cs typeface="Helvetica Neue" panose="02000503000000020004" pitchFamily="2" charset="0"/>
              </a:rPr>
              <a:t>Radiation effects reduce the influence of D:T ratio on RT growth; significant levels of protium are responsible for reduction in yield</a:t>
            </a:r>
          </a:p>
        </p:txBody>
      </p:sp>
      <p:sp>
        <p:nvSpPr>
          <p:cNvPr id="4" name="Slide Number Placeholder 3">
            <a:extLst>
              <a:ext uri="{FF2B5EF4-FFF2-40B4-BE49-F238E27FC236}">
                <a16:creationId xmlns:a16="http://schemas.microsoft.com/office/drawing/2014/main" id="{6711333D-A03A-CA44-BA05-7FA0B6C714C7}"/>
              </a:ext>
            </a:extLst>
          </p:cNvPr>
          <p:cNvSpPr>
            <a:spLocks noGrp="1"/>
          </p:cNvSpPr>
          <p:nvPr>
            <p:ph type="sldNum" sz="quarter" idx="12"/>
          </p:nvPr>
        </p:nvSpPr>
        <p:spPr/>
        <p:txBody>
          <a:bodyPr/>
          <a:lstStyle/>
          <a:p>
            <a:pPr>
              <a:defRPr/>
            </a:pPr>
            <a:fld id="{649864D7-3559-9344-983D-292D2BA55AFB}" type="slidenum">
              <a:rPr lang="en-US">
                <a:latin typeface="Arial Bold"/>
                <a:ea typeface="Helvetica Neue" panose="02000503000000020004" pitchFamily="2" charset="0"/>
                <a:cs typeface="Helvetica Neue" panose="02000503000000020004" pitchFamily="2" charset="0"/>
              </a:rPr>
              <a:pPr>
                <a:defRPr/>
              </a:pPr>
              <a:t>11</a:t>
            </a:fld>
            <a:endParaRPr lang="en-US" dirty="0">
              <a:latin typeface="Arial Bold"/>
              <a:ea typeface="Helvetica Neue" panose="02000503000000020004" pitchFamily="2" charset="0"/>
              <a:cs typeface="Helvetica Neue" panose="02000503000000020004" pitchFamily="2" charset="0"/>
            </a:endParaRPr>
          </a:p>
        </p:txBody>
      </p:sp>
      <p:sp>
        <p:nvSpPr>
          <p:cNvPr id="7" name="Content Placeholder 2">
            <a:extLst>
              <a:ext uri="{FF2B5EF4-FFF2-40B4-BE49-F238E27FC236}">
                <a16:creationId xmlns:a16="http://schemas.microsoft.com/office/drawing/2014/main" id="{DB41F2D9-68BB-EA43-AF5D-3D9AB94BF839}"/>
              </a:ext>
            </a:extLst>
          </p:cNvPr>
          <p:cNvSpPr>
            <a:spLocks noGrp="1" noRot="1" noChangeAspect="1" noMove="1" noResize="1" noEditPoints="1" noAdjustHandles="1" noChangeArrowheads="1" noChangeShapeType="1" noTextEdit="1"/>
          </p:cNvSpPr>
          <p:nvPr>
            <p:ph idx="1"/>
          </p:nvPr>
        </p:nvSpPr>
        <p:spPr>
          <a:xfrm>
            <a:off x="1234440" y="1230313"/>
            <a:ext cx="6675120" cy="3474720"/>
          </a:xfrm>
          <a:blipFill>
            <a:blip r:embed="rId3"/>
            <a:stretch>
              <a:fillRect l="-1139" r="-1518"/>
            </a:stretch>
          </a:blipFill>
          <a:extLst/>
        </p:spPr>
        <p:txBody>
          <a:bodyPr/>
          <a:lstStyle/>
          <a:p>
            <a:r>
              <a:rPr lang="en-US" dirty="0">
                <a:noFill/>
              </a:rPr>
              <a:t> </a:t>
            </a:r>
          </a:p>
        </p:txBody>
      </p:sp>
      <p:sp>
        <p:nvSpPr>
          <p:cNvPr id="24580" name="Rectangle 7">
            <a:extLst>
              <a:ext uri="{FF2B5EF4-FFF2-40B4-BE49-F238E27FC236}">
                <a16:creationId xmlns:a16="http://schemas.microsoft.com/office/drawing/2014/main" id="{BF718F25-BCF5-3A48-A178-8CE0D6EC3FDA}"/>
              </a:ext>
            </a:extLst>
          </p:cNvPr>
          <p:cNvSpPr>
            <a:spLocks noChangeArrowheads="1"/>
          </p:cNvSpPr>
          <p:nvPr/>
        </p:nvSpPr>
        <p:spPr bwMode="auto">
          <a:xfrm>
            <a:off x="454025" y="147638"/>
            <a:ext cx="1646238" cy="247650"/>
          </a:xfrm>
          <a:prstGeom prst="rect">
            <a:avLst/>
          </a:prstGeom>
          <a:solidFill>
            <a:srgbClr val="0651A0"/>
          </a:solidFill>
          <a:ln w="9525" algn="ctr">
            <a:solidFill>
              <a:schemeClr val="tx1"/>
            </a:solidFill>
            <a:round/>
            <a:headEnd/>
            <a:tailEnd/>
          </a:ln>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b="1" dirty="0">
              <a:latin typeface="Arial Bold"/>
              <a:ea typeface="Helvetica Neue" panose="02000503000000020004" pitchFamily="2" charset="0"/>
              <a:cs typeface="Helvetica Neue" panose="02000503000000020004" pitchFamily="2" charset="0"/>
            </a:endParaRPr>
          </a:p>
        </p:txBody>
      </p:sp>
      <p:sp>
        <p:nvSpPr>
          <p:cNvPr id="24581" name="TextBox 8">
            <a:extLst>
              <a:ext uri="{FF2B5EF4-FFF2-40B4-BE49-F238E27FC236}">
                <a16:creationId xmlns:a16="http://schemas.microsoft.com/office/drawing/2014/main" id="{C2F2FCD0-4C21-394C-9D2C-F927D072FD96}"/>
              </a:ext>
            </a:extLst>
          </p:cNvPr>
          <p:cNvSpPr txBox="1">
            <a:spLocks noChangeAspect="1" noChangeArrowheads="1"/>
          </p:cNvSpPr>
          <p:nvPr/>
        </p:nvSpPr>
        <p:spPr bwMode="auto">
          <a:xfrm>
            <a:off x="454025" y="133350"/>
            <a:ext cx="19669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100" b="1" dirty="0">
                <a:solidFill>
                  <a:schemeClr val="bg1"/>
                </a:solidFill>
                <a:latin typeface="Arial Bold"/>
                <a:ea typeface="Helvetica Neue" panose="02000503000000020004" pitchFamily="2" charset="0"/>
                <a:cs typeface="Helvetica Neue" panose="02000503000000020004" pitchFamily="2" charset="0"/>
              </a:rPr>
              <a:t>Summary/Conclusions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6">
            <a:extLst>
              <a:ext uri="{FF2B5EF4-FFF2-40B4-BE49-F238E27FC236}">
                <a16:creationId xmlns:a16="http://schemas.microsoft.com/office/drawing/2014/main" id="{17FFD469-DA53-6F46-ADE8-87DF5A43F576}"/>
              </a:ext>
            </a:extLst>
          </p:cNvPr>
          <p:cNvSpPr>
            <a:spLocks noChangeArrowheads="1"/>
          </p:cNvSpPr>
          <p:nvPr/>
        </p:nvSpPr>
        <p:spPr bwMode="auto">
          <a:xfrm>
            <a:off x="454025" y="136525"/>
            <a:ext cx="822325" cy="228600"/>
          </a:xfrm>
          <a:prstGeom prst="rect">
            <a:avLst/>
          </a:prstGeom>
          <a:solidFill>
            <a:srgbClr val="0651A0"/>
          </a:solidFill>
          <a:ln w="9525" algn="ctr">
            <a:solidFill>
              <a:schemeClr val="tx1"/>
            </a:solidFill>
            <a:round/>
            <a:headEnd/>
            <a:tailEnd/>
          </a:ln>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b="1" dirty="0">
              <a:latin typeface="Arial Bold"/>
              <a:ea typeface="Helvetica Neue" panose="02000503000000020004" pitchFamily="2" charset="0"/>
              <a:cs typeface="Helvetica Neue" panose="02000503000000020004" pitchFamily="2" charset="0"/>
            </a:endParaRPr>
          </a:p>
        </p:txBody>
      </p:sp>
      <p:sp>
        <p:nvSpPr>
          <p:cNvPr id="6146" name="Title 1">
            <a:extLst>
              <a:ext uri="{FF2B5EF4-FFF2-40B4-BE49-F238E27FC236}">
                <a16:creationId xmlns:a16="http://schemas.microsoft.com/office/drawing/2014/main" id="{BBC0E426-50AB-834B-A420-43DC75B8A920}"/>
              </a:ext>
            </a:extLst>
          </p:cNvPr>
          <p:cNvSpPr>
            <a:spLocks noGrp="1" noChangeArrowheads="1"/>
          </p:cNvSpPr>
          <p:nvPr>
            <p:ph type="title"/>
          </p:nvPr>
        </p:nvSpPr>
        <p:spPr>
          <a:xfrm>
            <a:off x="454025" y="417513"/>
            <a:ext cx="7629525" cy="452437"/>
          </a:xfrm>
        </p:spPr>
        <p:txBody>
          <a:bodyPr/>
          <a:lstStyle/>
          <a:p>
            <a:pPr>
              <a:lnSpc>
                <a:spcPct val="100000"/>
              </a:lnSpc>
            </a:pPr>
            <a:r>
              <a:rPr lang="en-US" altLang="en-US" dirty="0">
                <a:solidFill>
                  <a:srgbClr val="0651A0"/>
                </a:solidFill>
                <a:ea typeface="Helvetica Neue" panose="02000503000000020004" pitchFamily="2" charset="0"/>
                <a:cs typeface="Helvetica Neue" panose="02000503000000020004" pitchFamily="2" charset="0"/>
              </a:rPr>
              <a:t>The Atwood number during deceleration is primarily determined by radiation heating of the pusher in room-temperature implosions</a:t>
            </a:r>
          </a:p>
        </p:txBody>
      </p:sp>
      <p:sp>
        <p:nvSpPr>
          <p:cNvPr id="3" name="Content Placeholder 2">
            <a:extLst>
              <a:ext uri="{FF2B5EF4-FFF2-40B4-BE49-F238E27FC236}">
                <a16:creationId xmlns:a16="http://schemas.microsoft.com/office/drawing/2014/main" id="{99261A03-95C6-A442-8EEF-379863AD3A3C}"/>
              </a:ext>
            </a:extLst>
          </p:cNvPr>
          <p:cNvSpPr>
            <a:spLocks noGrp="1" noRot="1" noChangeAspect="1" noMove="1" noResize="1" noEditPoints="1" noAdjustHandles="1" noChangeArrowheads="1" noChangeShapeType="1" noTextEdit="1"/>
          </p:cNvSpPr>
          <p:nvPr>
            <p:ph idx="1"/>
          </p:nvPr>
        </p:nvSpPr>
        <p:spPr>
          <a:xfrm>
            <a:off x="1234440" y="1230313"/>
            <a:ext cx="6424792" cy="3474720"/>
          </a:xfrm>
          <a:blipFill>
            <a:blip r:embed="rId3"/>
            <a:stretch>
              <a:fillRect l="-1183"/>
            </a:stretch>
          </a:blipFill>
          <a:extLst/>
        </p:spPr>
        <p:txBody>
          <a:bodyPr/>
          <a:lstStyle/>
          <a:p>
            <a:r>
              <a:rPr lang="en-US" dirty="0">
                <a:noFill/>
              </a:rPr>
              <a:t> </a:t>
            </a:r>
          </a:p>
        </p:txBody>
      </p:sp>
      <p:sp>
        <p:nvSpPr>
          <p:cNvPr id="4" name="Slide Number Placeholder 3">
            <a:extLst>
              <a:ext uri="{FF2B5EF4-FFF2-40B4-BE49-F238E27FC236}">
                <a16:creationId xmlns:a16="http://schemas.microsoft.com/office/drawing/2014/main" id="{075C1A73-5051-8B43-8137-944AADA2E702}"/>
              </a:ext>
            </a:extLst>
          </p:cNvPr>
          <p:cNvSpPr>
            <a:spLocks noGrp="1"/>
          </p:cNvSpPr>
          <p:nvPr>
            <p:ph type="sldNum" sz="quarter" idx="12"/>
          </p:nvPr>
        </p:nvSpPr>
        <p:spPr/>
        <p:txBody>
          <a:bodyPr/>
          <a:lstStyle/>
          <a:p>
            <a:pPr>
              <a:defRPr/>
            </a:pPr>
            <a:fld id="{13D04912-A7D8-3144-BDC9-738635C1929B}" type="slidenum">
              <a:rPr lang="en-US">
                <a:latin typeface="Arial Bold"/>
                <a:ea typeface="Helvetica Neue" panose="02000503000000020004" pitchFamily="2" charset="0"/>
                <a:cs typeface="Helvetica Neue" panose="02000503000000020004" pitchFamily="2" charset="0"/>
              </a:rPr>
              <a:pPr>
                <a:defRPr/>
              </a:pPr>
              <a:t>2</a:t>
            </a:fld>
            <a:endParaRPr lang="en-US" dirty="0">
              <a:latin typeface="Arial Bold"/>
              <a:ea typeface="Helvetica Neue" panose="02000503000000020004" pitchFamily="2" charset="0"/>
              <a:cs typeface="Helvetica Neue" panose="02000503000000020004" pitchFamily="2" charset="0"/>
            </a:endParaRPr>
          </a:p>
        </p:txBody>
      </p:sp>
      <p:sp>
        <p:nvSpPr>
          <p:cNvPr id="6149" name="TextBox 4">
            <a:extLst>
              <a:ext uri="{FF2B5EF4-FFF2-40B4-BE49-F238E27FC236}">
                <a16:creationId xmlns:a16="http://schemas.microsoft.com/office/drawing/2014/main" id="{A5F1A5A7-F1CB-BE4B-A947-13DDDEDB7882}"/>
              </a:ext>
            </a:extLst>
          </p:cNvPr>
          <p:cNvSpPr txBox="1">
            <a:spLocks noChangeAspect="1" noChangeArrowheads="1"/>
          </p:cNvSpPr>
          <p:nvPr/>
        </p:nvSpPr>
        <p:spPr bwMode="auto">
          <a:xfrm>
            <a:off x="454025" y="120650"/>
            <a:ext cx="8255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100" b="1" dirty="0">
                <a:solidFill>
                  <a:schemeClr val="bg1"/>
                </a:solidFill>
                <a:latin typeface="Arial Bold"/>
                <a:ea typeface="Helvetica Neue" panose="02000503000000020004" pitchFamily="2" charset="0"/>
                <a:cs typeface="Helvetica Neue" panose="02000503000000020004" pitchFamily="2" charset="0"/>
              </a:rPr>
              <a:t>Summary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a:extLst>
              <a:ext uri="{FF2B5EF4-FFF2-40B4-BE49-F238E27FC236}">
                <a16:creationId xmlns:a16="http://schemas.microsoft.com/office/drawing/2014/main" id="{00B00A48-50BD-A74B-94D7-6DFAF5D88817}"/>
              </a:ext>
            </a:extLst>
          </p:cNvPr>
          <p:cNvSpPr>
            <a:spLocks noGrp="1" noChangeArrowheads="1"/>
          </p:cNvSpPr>
          <p:nvPr>
            <p:ph type="title"/>
          </p:nvPr>
        </p:nvSpPr>
        <p:spPr>
          <a:xfrm>
            <a:off x="446088" y="604838"/>
            <a:ext cx="8235950" cy="250825"/>
          </a:xfrm>
        </p:spPr>
        <p:txBody>
          <a:bodyPr/>
          <a:lstStyle/>
          <a:p>
            <a:r>
              <a:rPr lang="en-US" altLang="en-US" dirty="0">
                <a:solidFill>
                  <a:srgbClr val="0651A0"/>
                </a:solidFill>
                <a:ea typeface="Helvetica Neue" panose="02000503000000020004" pitchFamily="2" charset="0"/>
                <a:cs typeface="Helvetica Neue" panose="02000503000000020004" pitchFamily="2" charset="0"/>
              </a:rPr>
              <a:t>Collaborators</a:t>
            </a:r>
          </a:p>
        </p:txBody>
      </p:sp>
      <p:sp>
        <p:nvSpPr>
          <p:cNvPr id="8194" name="Content Placeholder 2">
            <a:extLst>
              <a:ext uri="{FF2B5EF4-FFF2-40B4-BE49-F238E27FC236}">
                <a16:creationId xmlns:a16="http://schemas.microsoft.com/office/drawing/2014/main" id="{14649323-5E28-2848-BFC7-486E59F11266}"/>
              </a:ext>
            </a:extLst>
          </p:cNvPr>
          <p:cNvSpPr>
            <a:spLocks noGrp="1" noChangeArrowheads="1"/>
          </p:cNvSpPr>
          <p:nvPr>
            <p:ph idx="1"/>
          </p:nvPr>
        </p:nvSpPr>
        <p:spPr/>
        <p:txBody>
          <a:bodyPr/>
          <a:lstStyle/>
          <a:p>
            <a:pPr marL="0" indent="0" algn="ctr">
              <a:lnSpc>
                <a:spcPct val="100000"/>
              </a:lnSpc>
              <a:buFontTx/>
              <a:buNone/>
            </a:pPr>
            <a:r>
              <a:rPr lang="en-US" altLang="en-US" dirty="0">
                <a:ea typeface="Helvetica Neue" panose="02000503000000020004" pitchFamily="2" charset="0"/>
                <a:cs typeface="Helvetica Neue" panose="02000503000000020004" pitchFamily="2" charset="0"/>
              </a:rPr>
              <a:t>J. P. Knauer, C. J. Forrest, V. Yu. </a:t>
            </a:r>
            <a:r>
              <a:rPr lang="en-US" altLang="en-US" dirty="0" err="1">
                <a:ea typeface="Helvetica Neue" panose="02000503000000020004" pitchFamily="2" charset="0"/>
                <a:cs typeface="Helvetica Neue" panose="02000503000000020004" pitchFamily="2" charset="0"/>
              </a:rPr>
              <a:t>Glebov</a:t>
            </a:r>
            <a:r>
              <a:rPr lang="en-US" altLang="en-US" dirty="0">
                <a:ea typeface="Helvetica Neue" panose="02000503000000020004" pitchFamily="2" charset="0"/>
                <a:cs typeface="Helvetica Neue" panose="02000503000000020004" pitchFamily="2" charset="0"/>
              </a:rPr>
              <a:t>, O. M. Mannion, W. T. </a:t>
            </a:r>
            <a:r>
              <a:rPr lang="en-US" altLang="en-US" dirty="0" err="1">
                <a:ea typeface="Helvetica Neue" panose="02000503000000020004" pitchFamily="2" charset="0"/>
                <a:cs typeface="Helvetica Neue" panose="02000503000000020004" pitchFamily="2" charset="0"/>
              </a:rPr>
              <a:t>Shmayda</a:t>
            </a:r>
            <a:endParaRPr lang="en-US" altLang="en-US" dirty="0">
              <a:ea typeface="Helvetica Neue" panose="02000503000000020004" pitchFamily="2" charset="0"/>
              <a:cs typeface="Helvetica Neue" panose="02000503000000020004" pitchFamily="2" charset="0"/>
            </a:endParaRPr>
          </a:p>
          <a:p>
            <a:pPr marL="0" indent="0" algn="ctr">
              <a:lnSpc>
                <a:spcPct val="100000"/>
              </a:lnSpc>
              <a:buFontTx/>
              <a:buNone/>
            </a:pPr>
            <a:r>
              <a:rPr lang="en-US" altLang="en-US" dirty="0">
                <a:ea typeface="Helvetica Neue" panose="02000503000000020004" pitchFamily="2" charset="0"/>
                <a:cs typeface="Helvetica Neue" panose="02000503000000020004" pitchFamily="2" charset="0"/>
              </a:rPr>
              <a:t>T. J. B. Collins, J. A. </a:t>
            </a:r>
            <a:r>
              <a:rPr lang="en-US" altLang="en-US" dirty="0" err="1">
                <a:ea typeface="Helvetica Neue" panose="02000503000000020004" pitchFamily="2" charset="0"/>
                <a:cs typeface="Helvetica Neue" panose="02000503000000020004" pitchFamily="2" charset="0"/>
              </a:rPr>
              <a:t>Marozas</a:t>
            </a:r>
            <a:r>
              <a:rPr lang="en-US" altLang="en-US" dirty="0">
                <a:ea typeface="Helvetica Neue" panose="02000503000000020004" pitchFamily="2" charset="0"/>
                <a:cs typeface="Helvetica Neue" panose="02000503000000020004" pitchFamily="2" charset="0"/>
              </a:rPr>
              <a:t>, K. S. Anderson</a:t>
            </a:r>
          </a:p>
          <a:p>
            <a:pPr marL="0" indent="0" algn="ctr">
              <a:lnSpc>
                <a:spcPct val="100000"/>
              </a:lnSpc>
              <a:buFontTx/>
              <a:buNone/>
            </a:pPr>
            <a:r>
              <a:rPr lang="en-US" altLang="en-US" dirty="0">
                <a:ea typeface="Helvetica Neue" panose="02000503000000020004" pitchFamily="2" charset="0"/>
                <a:cs typeface="Helvetica Neue" panose="02000503000000020004" pitchFamily="2" charset="0"/>
              </a:rPr>
              <a:t>P. B. Radha, V. N. </a:t>
            </a:r>
            <a:r>
              <a:rPr lang="en-US" altLang="en-US" dirty="0" err="1">
                <a:ea typeface="Helvetica Neue" panose="02000503000000020004" pitchFamily="2" charset="0"/>
                <a:cs typeface="Helvetica Neue" panose="02000503000000020004" pitchFamily="2" charset="0"/>
              </a:rPr>
              <a:t>Goncharov</a:t>
            </a:r>
            <a:endParaRPr lang="en-US" altLang="en-US" dirty="0">
              <a:ea typeface="Helvetica Neue" panose="02000503000000020004" pitchFamily="2" charset="0"/>
              <a:cs typeface="Helvetica Neue" panose="02000503000000020004" pitchFamily="2" charset="0"/>
            </a:endParaRPr>
          </a:p>
          <a:p>
            <a:pPr marL="0" indent="0" algn="ctr">
              <a:lnSpc>
                <a:spcPct val="100000"/>
              </a:lnSpc>
              <a:buFontTx/>
              <a:buNone/>
            </a:pPr>
            <a:endParaRPr lang="en-US" altLang="en-US" dirty="0">
              <a:ea typeface="Helvetica Neue" panose="02000503000000020004" pitchFamily="2" charset="0"/>
              <a:cs typeface="Helvetica Neue" panose="02000503000000020004" pitchFamily="2" charset="0"/>
            </a:endParaRPr>
          </a:p>
          <a:p>
            <a:pPr marL="0" indent="0" algn="ctr">
              <a:lnSpc>
                <a:spcPct val="100000"/>
              </a:lnSpc>
              <a:buFontTx/>
              <a:buNone/>
            </a:pPr>
            <a:r>
              <a:rPr lang="en-US" altLang="en-US" dirty="0">
                <a:solidFill>
                  <a:srgbClr val="184788"/>
                </a:solidFill>
                <a:ea typeface="Helvetica Neue" panose="02000503000000020004" pitchFamily="2" charset="0"/>
                <a:cs typeface="Helvetica Neue" panose="02000503000000020004" pitchFamily="2" charset="0"/>
              </a:rPr>
              <a:t>University of Rochester</a:t>
            </a:r>
          </a:p>
          <a:p>
            <a:pPr marL="0" indent="0" algn="ctr">
              <a:lnSpc>
                <a:spcPct val="100000"/>
              </a:lnSpc>
              <a:buFontTx/>
              <a:buNone/>
            </a:pPr>
            <a:r>
              <a:rPr lang="en-US" altLang="en-US" dirty="0">
                <a:solidFill>
                  <a:srgbClr val="184788"/>
                </a:solidFill>
                <a:ea typeface="Helvetica Neue" panose="02000503000000020004" pitchFamily="2" charset="0"/>
                <a:cs typeface="Helvetica Neue" panose="02000503000000020004" pitchFamily="2" charset="0"/>
              </a:rPr>
              <a:t>Laboratory for Laser Energetics</a:t>
            </a:r>
          </a:p>
        </p:txBody>
      </p:sp>
      <p:sp>
        <p:nvSpPr>
          <p:cNvPr id="4" name="Slide Number Placeholder 3">
            <a:extLst>
              <a:ext uri="{FF2B5EF4-FFF2-40B4-BE49-F238E27FC236}">
                <a16:creationId xmlns:a16="http://schemas.microsoft.com/office/drawing/2014/main" id="{F483E947-78B3-D94B-A0B2-0E4D359C0C1A}"/>
              </a:ext>
            </a:extLst>
          </p:cNvPr>
          <p:cNvSpPr>
            <a:spLocks noGrp="1"/>
          </p:cNvSpPr>
          <p:nvPr>
            <p:ph type="sldNum" sz="quarter" idx="12"/>
          </p:nvPr>
        </p:nvSpPr>
        <p:spPr/>
        <p:txBody>
          <a:bodyPr/>
          <a:lstStyle/>
          <a:p>
            <a:pPr>
              <a:defRPr/>
            </a:pPr>
            <a:fld id="{F5E7969D-9692-C04D-9E04-0C942326CD21}" type="slidenum">
              <a:rPr lang="en-US">
                <a:latin typeface="Arial Bold"/>
                <a:ea typeface="Helvetica Neue" panose="02000503000000020004" pitchFamily="2" charset="0"/>
                <a:cs typeface="Helvetica Neue" panose="02000503000000020004" pitchFamily="2" charset="0"/>
              </a:rPr>
              <a:pPr>
                <a:defRPr/>
              </a:pPr>
              <a:t>3</a:t>
            </a:fld>
            <a:endParaRPr lang="en-US" dirty="0">
              <a:latin typeface="Arial Bold"/>
              <a:ea typeface="Helvetica Neue" panose="02000503000000020004" pitchFamily="2" charset="0"/>
              <a:cs typeface="Helvetica Neue" panose="02000503000000020004" pitchFamily="2"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1">
            <a:extLst>
              <a:ext uri="{FF2B5EF4-FFF2-40B4-BE49-F238E27FC236}">
                <a16:creationId xmlns:a16="http://schemas.microsoft.com/office/drawing/2014/main" id="{D7C16C11-7524-8B42-A400-138B323F6F11}"/>
              </a:ext>
            </a:extLst>
          </p:cNvPr>
          <p:cNvSpPr>
            <a:spLocks noGrp="1" noChangeArrowheads="1"/>
          </p:cNvSpPr>
          <p:nvPr>
            <p:ph type="title"/>
          </p:nvPr>
        </p:nvSpPr>
        <p:spPr>
          <a:xfrm>
            <a:off x="454025" y="290513"/>
            <a:ext cx="8235950" cy="788987"/>
          </a:xfrm>
        </p:spPr>
        <p:txBody>
          <a:bodyPr/>
          <a:lstStyle/>
          <a:p>
            <a:r>
              <a:rPr lang="en-US" altLang="en-US" dirty="0">
                <a:latin typeface="Arial Bold"/>
                <a:ea typeface="Helvetica Neue" panose="02000503000000020004" pitchFamily="2" charset="0"/>
                <a:cs typeface="Helvetica Neue" panose="02000503000000020004" pitchFamily="2" charset="0"/>
              </a:rPr>
              <a:t>Room–temperature implosions are classically RT–unstable during the deceleration phase due to the finite Atwood number at the material interface</a:t>
            </a:r>
          </a:p>
        </p:txBody>
      </p:sp>
      <p:sp>
        <p:nvSpPr>
          <p:cNvPr id="4" name="Slide Number Placeholder 3">
            <a:extLst>
              <a:ext uri="{FF2B5EF4-FFF2-40B4-BE49-F238E27FC236}">
                <a16:creationId xmlns:a16="http://schemas.microsoft.com/office/drawing/2014/main" id="{B702D59C-1F6E-1146-ACA6-6141978488A4}"/>
              </a:ext>
            </a:extLst>
          </p:cNvPr>
          <p:cNvSpPr>
            <a:spLocks noGrp="1"/>
          </p:cNvSpPr>
          <p:nvPr>
            <p:ph type="sldNum" sz="quarter" idx="16"/>
          </p:nvPr>
        </p:nvSpPr>
        <p:spPr/>
        <p:txBody>
          <a:bodyPr/>
          <a:lstStyle/>
          <a:p>
            <a:pPr>
              <a:defRPr/>
            </a:pPr>
            <a:fld id="{7C516745-0A42-DE4F-9FD3-1F4141FB387C}" type="slidenum">
              <a:rPr lang="en-US">
                <a:latin typeface="Arial Bold"/>
                <a:ea typeface="Helvetica Neue" panose="02000503000000020004" pitchFamily="2" charset="0"/>
                <a:cs typeface="Helvetica Neue" panose="02000503000000020004" pitchFamily="2" charset="0"/>
              </a:rPr>
              <a:pPr>
                <a:defRPr/>
              </a:pPr>
              <a:t>4</a:t>
            </a:fld>
            <a:endParaRPr lang="en-US" dirty="0">
              <a:latin typeface="Arial Bold"/>
              <a:ea typeface="Helvetica Neue" panose="02000503000000020004" pitchFamily="2" charset="0"/>
              <a:cs typeface="Helvetica Neue" panose="02000503000000020004" pitchFamily="2" charset="0"/>
            </a:endParaRPr>
          </a:p>
        </p:txBody>
      </p:sp>
      <p:pic>
        <p:nvPicPr>
          <p:cNvPr id="10243" name="Content Placeholder 9">
            <a:extLst>
              <a:ext uri="{FF2B5EF4-FFF2-40B4-BE49-F238E27FC236}">
                <a16:creationId xmlns:a16="http://schemas.microsoft.com/office/drawing/2014/main" id="{6F73C65C-2D92-FF46-A348-6A7919845C46}"/>
              </a:ext>
            </a:extLst>
          </p:cNvPr>
          <p:cNvPicPr>
            <a:picLocks noGrp="1" noChangeAspect="1" noChangeArrowheads="1"/>
          </p:cNvPicPr>
          <p:nvPr>
            <p:ph idx="13"/>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923925" y="1152525"/>
            <a:ext cx="3289300" cy="3603625"/>
          </a:xfrm>
        </p:spPr>
      </p:pic>
      <p:sp>
        <p:nvSpPr>
          <p:cNvPr id="5" name="Rectangle 4">
            <a:extLst>
              <a:ext uri="{FF2B5EF4-FFF2-40B4-BE49-F238E27FC236}">
                <a16:creationId xmlns:a16="http://schemas.microsoft.com/office/drawing/2014/main" id="{F1E00335-D47D-6E44-8111-CE0B157E3D8F}"/>
              </a:ext>
            </a:extLst>
          </p:cNvPr>
          <p:cNvSpPr>
            <a:spLocks noRot="1" noChangeAspect="1" noMove="1" noResize="1" noEditPoints="1" noAdjustHandles="1" noChangeArrowheads="1" noChangeShapeType="1" noTextEdit="1"/>
          </p:cNvSpPr>
          <p:nvPr/>
        </p:nvSpPr>
        <p:spPr>
          <a:xfrm>
            <a:off x="344904" y="6024858"/>
            <a:ext cx="4644621" cy="307777"/>
          </a:xfrm>
          <a:prstGeom prst="rect">
            <a:avLst/>
          </a:prstGeom>
          <a:blipFill>
            <a:blip r:embed="rId4"/>
            <a:stretch>
              <a:fillRect l="-272" b="-15385"/>
            </a:stretch>
          </a:blipFill>
        </p:spPr>
        <p:txBody>
          <a:bodyPr/>
          <a:lstStyle/>
          <a:p>
            <a:r>
              <a:rPr lang="en-US">
                <a:noFill/>
              </a:rPr>
              <a:t> </a:t>
            </a:r>
          </a:p>
        </p:txBody>
      </p:sp>
      <p:graphicFrame>
        <p:nvGraphicFramePr>
          <p:cNvPr id="12" name="Table 11">
            <a:extLst>
              <a:ext uri="{FF2B5EF4-FFF2-40B4-BE49-F238E27FC236}">
                <a16:creationId xmlns:a16="http://schemas.microsoft.com/office/drawing/2014/main" id="{46A48CB0-F2D2-4749-A4C8-9D1C8CDA4DB0}"/>
              </a:ext>
            </a:extLst>
          </p:cNvPr>
          <p:cNvGraphicFramePr>
            <a:graphicFrameLocks noGrp="1"/>
          </p:cNvGraphicFramePr>
          <p:nvPr/>
        </p:nvGraphicFramePr>
        <p:xfrm>
          <a:off x="5326539" y="1330977"/>
          <a:ext cx="1797280" cy="1280160"/>
        </p:xfrm>
        <a:graphic>
          <a:graphicData uri="http://schemas.openxmlformats.org/drawingml/2006/table">
            <a:tbl>
              <a:tblPr firstRow="1" bandRow="1">
                <a:tableStyleId>{69012ECD-51FC-41F1-AA8D-1B2483CD663E}</a:tableStyleId>
              </a:tblPr>
              <a:tblGrid>
                <a:gridCol w="685985">
                  <a:extLst>
                    <a:ext uri="{9D8B030D-6E8A-4147-A177-3AD203B41FA5}">
                      <a16:colId xmlns:a16="http://schemas.microsoft.com/office/drawing/2014/main" val="20000"/>
                    </a:ext>
                  </a:extLst>
                </a:gridCol>
                <a:gridCol w="1111295">
                  <a:extLst>
                    <a:ext uri="{9D8B030D-6E8A-4147-A177-3AD203B41FA5}">
                      <a16:colId xmlns:a16="http://schemas.microsoft.com/office/drawing/2014/main" val="20001"/>
                    </a:ext>
                  </a:extLst>
                </a:gridCol>
              </a:tblGrid>
              <a:tr h="457200">
                <a:tc>
                  <a:txBody>
                    <a:bodyPr/>
                    <a:lstStyle/>
                    <a:p>
                      <a:pPr algn="ctr"/>
                      <a:r>
                        <a:rPr lang="en-US" sz="1200" b="1" i="0" dirty="0">
                          <a:solidFill>
                            <a:schemeClr val="bg1"/>
                          </a:solidFill>
                          <a:latin typeface="Arial Bold"/>
                          <a:ea typeface="Helvetica Neue" panose="02000503000000020004" pitchFamily="2" charset="0"/>
                          <a:cs typeface="Helvetica Neue" panose="02000503000000020004" pitchFamily="2" charset="0"/>
                        </a:rPr>
                        <a:t>D:T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C78BE"/>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62500" r="-1136" b="-191667"/>
                      </a:stretch>
                    </a:blipFill>
                  </a:tcPr>
                </a:tc>
                <a:extLst>
                  <a:ext uri="{0D108BD9-81ED-4DB2-BD59-A6C34878D82A}">
                    <a16:rowId xmlns:a16="http://schemas.microsoft.com/office/drawing/2014/main" val="10000"/>
                  </a:ext>
                </a:extLst>
              </a:tr>
              <a:tr h="274320">
                <a:tc>
                  <a:txBody>
                    <a:bodyPr/>
                    <a:lstStyle/>
                    <a:p>
                      <a:pPr algn="ctr"/>
                      <a:r>
                        <a:rPr lang="en-US" sz="1200" b="1" i="0" dirty="0">
                          <a:latin typeface="Arial Bold"/>
                          <a:ea typeface="Helvetica Neue" panose="02000503000000020004" pitchFamily="2" charset="0"/>
                          <a:cs typeface="Helvetica Neue" panose="02000503000000020004" pitchFamily="2" charset="0"/>
                        </a:rPr>
                        <a:t>10:90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i="0" dirty="0">
                          <a:latin typeface="Arial Bold"/>
                          <a:ea typeface="Helvetica Neue" panose="02000503000000020004" pitchFamily="2" charset="0"/>
                          <a:cs typeface="Helvetica Neue" panose="02000503000000020004" pitchFamily="2" charset="0"/>
                        </a:rPr>
                        <a:t>–0.02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74320">
                <a:tc>
                  <a:txBody>
                    <a:bodyPr/>
                    <a:lstStyle/>
                    <a:p>
                      <a:pPr algn="ctr"/>
                      <a:r>
                        <a:rPr lang="en-US" sz="1200" b="1" i="0" dirty="0">
                          <a:latin typeface="Arial Bold"/>
                          <a:ea typeface="Helvetica Neue" panose="02000503000000020004" pitchFamily="2" charset="0"/>
                          <a:cs typeface="Helvetica Neue" panose="02000503000000020004" pitchFamily="2" charset="0"/>
                        </a:rPr>
                        <a:t>25:75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i="0" dirty="0">
                          <a:solidFill>
                            <a:schemeClr val="bg1"/>
                          </a:solidFill>
                          <a:latin typeface="Arial Bold"/>
                          <a:ea typeface="Helvetica Neue" panose="02000503000000020004" pitchFamily="2" charset="0"/>
                          <a:cs typeface="Helvetica Neue" panose="02000503000000020004" pitchFamily="2" charset="0"/>
                        </a:rPr>
                        <a:t>-</a:t>
                      </a:r>
                      <a:r>
                        <a:rPr lang="en-US" sz="1200" b="1" i="0" dirty="0">
                          <a:latin typeface="Arial Bold"/>
                          <a:ea typeface="Helvetica Neue" panose="02000503000000020004" pitchFamily="2" charset="0"/>
                          <a:cs typeface="Helvetica Neue" panose="02000503000000020004" pitchFamily="2" charset="0"/>
                        </a:rPr>
                        <a:t>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74320">
                <a:tc>
                  <a:txBody>
                    <a:bodyPr/>
                    <a:lstStyle/>
                    <a:p>
                      <a:pPr algn="ctr"/>
                      <a:r>
                        <a:rPr lang="en-US" sz="1200" b="1" i="0" dirty="0">
                          <a:latin typeface="Arial Bold"/>
                          <a:ea typeface="Helvetica Neue" panose="02000503000000020004" pitchFamily="2" charset="0"/>
                          <a:cs typeface="Helvetica Neue" panose="02000503000000020004" pitchFamily="2" charset="0"/>
                        </a:rPr>
                        <a:t>50:50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i="0" dirty="0">
                          <a:solidFill>
                            <a:schemeClr val="bg1"/>
                          </a:solidFill>
                          <a:latin typeface="Arial Bold"/>
                          <a:ea typeface="Helvetica Neue" panose="02000503000000020004" pitchFamily="2" charset="0"/>
                          <a:cs typeface="Helvetica Neue" panose="02000503000000020004" pitchFamily="2" charset="0"/>
                        </a:rPr>
                        <a:t>-</a:t>
                      </a:r>
                      <a:r>
                        <a:rPr lang="en-US" sz="1200" b="1" i="0" dirty="0">
                          <a:latin typeface="Arial Bold"/>
                          <a:ea typeface="Helvetica Neue" panose="02000503000000020004" pitchFamily="2" charset="0"/>
                          <a:cs typeface="Helvetica Neue" panose="02000503000000020004" pitchFamily="2" charset="0"/>
                        </a:rPr>
                        <a:t>0.05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13" name="TextBox 12">
            <a:extLst>
              <a:ext uri="{FF2B5EF4-FFF2-40B4-BE49-F238E27FC236}">
                <a16:creationId xmlns:a16="http://schemas.microsoft.com/office/drawing/2014/main" id="{B376DD61-DC75-2D4F-97A7-58DC2E06474D}"/>
              </a:ext>
            </a:extLst>
          </p:cNvPr>
          <p:cNvSpPr txBox="1">
            <a:spLocks noRot="1" noChangeAspect="1" noMove="1" noResize="1" noEditPoints="1" noAdjustHandles="1" noChangeArrowheads="1" noChangeShapeType="1" noTextEdit="1"/>
          </p:cNvSpPr>
          <p:nvPr/>
        </p:nvSpPr>
        <p:spPr>
          <a:xfrm>
            <a:off x="4880235" y="2798472"/>
            <a:ext cx="2689889" cy="597279"/>
          </a:xfrm>
          <a:prstGeom prst="rect">
            <a:avLst/>
          </a:prstGeom>
          <a:blipFill>
            <a:blip r:embed="rId6"/>
            <a:stretch>
              <a:fillRect t="-58333" b="-97917"/>
            </a:stretch>
          </a:blipFill>
        </p:spPr>
        <p:txBody>
          <a:bodyPr/>
          <a:lstStyle/>
          <a:p>
            <a:r>
              <a:rPr lang="en-US">
                <a:noFill/>
              </a:rPr>
              <a:t> </a:t>
            </a:r>
          </a:p>
        </p:txBody>
      </p:sp>
      <p:sp>
        <p:nvSpPr>
          <p:cNvPr id="14" name="TextBox 13">
            <a:extLst>
              <a:ext uri="{FF2B5EF4-FFF2-40B4-BE49-F238E27FC236}">
                <a16:creationId xmlns:a16="http://schemas.microsoft.com/office/drawing/2014/main" id="{6C25FC9A-4D1F-9C4F-B357-F547B72A9133}"/>
              </a:ext>
            </a:extLst>
          </p:cNvPr>
          <p:cNvSpPr txBox="1">
            <a:spLocks noRot="1" noChangeAspect="1" noMove="1" noResize="1" noEditPoints="1" noAdjustHandles="1" noChangeArrowheads="1" noChangeShapeType="1" noTextEdit="1"/>
          </p:cNvSpPr>
          <p:nvPr/>
        </p:nvSpPr>
        <p:spPr>
          <a:xfrm>
            <a:off x="4882617" y="3739403"/>
            <a:ext cx="2685125" cy="459678"/>
          </a:xfrm>
          <a:prstGeom prst="rect">
            <a:avLst/>
          </a:prstGeom>
          <a:blipFill>
            <a:blip r:embed="rId7"/>
            <a:stretch>
              <a:fillRect b="-5263"/>
            </a:stretch>
          </a:blipFill>
        </p:spPr>
        <p:txBody>
          <a:bodyPr/>
          <a:lstStyle/>
          <a:p>
            <a:r>
              <a:rPr lang="en-US">
                <a:noFill/>
              </a:rPr>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a:extLst>
              <a:ext uri="{FF2B5EF4-FFF2-40B4-BE49-F238E27FC236}">
                <a16:creationId xmlns:a16="http://schemas.microsoft.com/office/drawing/2014/main" id="{4BF7A937-7248-224E-8C89-66BBC00FCE4F}"/>
              </a:ext>
            </a:extLst>
          </p:cNvPr>
          <p:cNvSpPr>
            <a:spLocks noGrp="1" noChangeArrowheads="1"/>
          </p:cNvSpPr>
          <p:nvPr>
            <p:ph type="title"/>
          </p:nvPr>
        </p:nvSpPr>
        <p:spPr>
          <a:xfrm>
            <a:off x="454025" y="123825"/>
            <a:ext cx="8235950" cy="790575"/>
          </a:xfrm>
        </p:spPr>
        <p:txBody>
          <a:bodyPr/>
          <a:lstStyle/>
          <a:p>
            <a:r>
              <a:rPr lang="en-US" altLang="en-US" dirty="0">
                <a:latin typeface="Arial Bold"/>
                <a:ea typeface="Helvetica Neue" panose="02000503000000020004" pitchFamily="2" charset="0"/>
                <a:cs typeface="Helvetica Neue" panose="02000503000000020004" pitchFamily="2" charset="0"/>
              </a:rPr>
              <a:t>Single-mode, small-amplitude perturbation simulations demonstrated classic linear RT growth rates that scaled according to their difference in Atwood numbers</a:t>
            </a:r>
          </a:p>
        </p:txBody>
      </p:sp>
      <p:sp>
        <p:nvSpPr>
          <p:cNvPr id="4" name="Slide Number Placeholder 3">
            <a:extLst>
              <a:ext uri="{FF2B5EF4-FFF2-40B4-BE49-F238E27FC236}">
                <a16:creationId xmlns:a16="http://schemas.microsoft.com/office/drawing/2014/main" id="{79A18149-EE1F-5441-8F47-FFE183EFAA85}"/>
              </a:ext>
            </a:extLst>
          </p:cNvPr>
          <p:cNvSpPr>
            <a:spLocks noGrp="1"/>
          </p:cNvSpPr>
          <p:nvPr>
            <p:ph type="sldNum" sz="quarter" idx="16"/>
          </p:nvPr>
        </p:nvSpPr>
        <p:spPr/>
        <p:txBody>
          <a:bodyPr/>
          <a:lstStyle/>
          <a:p>
            <a:pPr>
              <a:defRPr/>
            </a:pPr>
            <a:fld id="{21DFA7F9-EBD4-8D43-AB35-673E21A6AA45}" type="slidenum">
              <a:rPr lang="en-US">
                <a:latin typeface="Arial Bold"/>
                <a:ea typeface="Helvetica Neue" panose="02000503000000020004" pitchFamily="2" charset="0"/>
                <a:cs typeface="Helvetica Neue" panose="02000503000000020004" pitchFamily="2" charset="0"/>
              </a:rPr>
              <a:pPr>
                <a:defRPr/>
              </a:pPr>
              <a:t>5</a:t>
            </a:fld>
            <a:endParaRPr lang="en-US" dirty="0">
              <a:latin typeface="Arial Bold"/>
              <a:ea typeface="Helvetica Neue" panose="02000503000000020004" pitchFamily="2" charset="0"/>
              <a:cs typeface="Helvetica Neue" panose="02000503000000020004" pitchFamily="2" charset="0"/>
            </a:endParaRPr>
          </a:p>
        </p:txBody>
      </p:sp>
      <p:sp>
        <p:nvSpPr>
          <p:cNvPr id="12291" name="TextBox 8">
            <a:extLst>
              <a:ext uri="{FF2B5EF4-FFF2-40B4-BE49-F238E27FC236}">
                <a16:creationId xmlns:a16="http://schemas.microsoft.com/office/drawing/2014/main" id="{633E1C28-2A27-AC4C-A074-D0713DC6B771}"/>
              </a:ext>
            </a:extLst>
          </p:cNvPr>
          <p:cNvSpPr txBox="1">
            <a:spLocks noChangeArrowheads="1"/>
          </p:cNvSpPr>
          <p:nvPr/>
        </p:nvSpPr>
        <p:spPr bwMode="auto">
          <a:xfrm>
            <a:off x="1001713" y="3560763"/>
            <a:ext cx="268446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100" b="1" dirty="0">
                <a:latin typeface="Arial Bold"/>
                <a:ea typeface="Helvetica Neue" panose="02000503000000020004" pitchFamily="2" charset="0"/>
                <a:cs typeface="Helvetica Neue" panose="02000503000000020004" pitchFamily="2" charset="0"/>
              </a:rPr>
              <a:t>Linear Rayleigh–Taylor Growth Rates</a:t>
            </a:r>
          </a:p>
        </p:txBody>
      </p:sp>
      <p:grpSp>
        <p:nvGrpSpPr>
          <p:cNvPr id="12292" name="Group 32">
            <a:extLst>
              <a:ext uri="{FF2B5EF4-FFF2-40B4-BE49-F238E27FC236}">
                <a16:creationId xmlns:a16="http://schemas.microsoft.com/office/drawing/2014/main" id="{4A41FD3A-EBA7-774C-AF57-7F1B6D05E2A4}"/>
              </a:ext>
            </a:extLst>
          </p:cNvPr>
          <p:cNvGrpSpPr>
            <a:grpSpLocks noChangeAspect="1"/>
          </p:cNvGrpSpPr>
          <p:nvPr/>
        </p:nvGrpSpPr>
        <p:grpSpPr bwMode="auto">
          <a:xfrm>
            <a:off x="385763" y="1174750"/>
            <a:ext cx="4022725" cy="2339975"/>
            <a:chOff x="4801142" y="1248887"/>
            <a:chExt cx="2981529" cy="1733059"/>
          </a:xfrm>
        </p:grpSpPr>
        <p:pic>
          <p:nvPicPr>
            <p:cNvPr id="12312" name="Picture 9">
              <a:extLst>
                <a:ext uri="{FF2B5EF4-FFF2-40B4-BE49-F238E27FC236}">
                  <a16:creationId xmlns:a16="http://schemas.microsoft.com/office/drawing/2014/main" id="{2BDA1244-F172-BB46-9735-F10A16F66D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1142" y="1278217"/>
              <a:ext cx="2981529" cy="1703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13" name="TextBox 10">
              <a:extLst>
                <a:ext uri="{FF2B5EF4-FFF2-40B4-BE49-F238E27FC236}">
                  <a16:creationId xmlns:a16="http://schemas.microsoft.com/office/drawing/2014/main" id="{A4506C7A-559A-EE47-AD07-00A7C0751A45}"/>
                </a:ext>
              </a:extLst>
            </p:cNvPr>
            <p:cNvSpPr txBox="1">
              <a:spLocks noChangeArrowheads="1"/>
            </p:cNvSpPr>
            <p:nvPr/>
          </p:nvSpPr>
          <p:spPr bwMode="auto">
            <a:xfrm>
              <a:off x="5176745" y="1248887"/>
              <a:ext cx="2367748" cy="193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100" b="1" dirty="0">
                  <a:latin typeface="Arial Bold"/>
                  <a:ea typeface="Helvetica Neue" panose="02000503000000020004" pitchFamily="2" charset="0"/>
                  <a:cs typeface="Helvetica Neue" panose="02000503000000020004" pitchFamily="2" charset="0"/>
                </a:rPr>
                <a:t>Single-mode, small-amplitude perturbations</a:t>
              </a:r>
            </a:p>
          </p:txBody>
        </p:sp>
        <p:sp>
          <p:nvSpPr>
            <p:cNvPr id="12314" name="TextBox 25">
              <a:extLst>
                <a:ext uri="{FF2B5EF4-FFF2-40B4-BE49-F238E27FC236}">
                  <a16:creationId xmlns:a16="http://schemas.microsoft.com/office/drawing/2014/main" id="{4E7AA27D-1B62-6C4E-8039-C8674A872E96}"/>
                </a:ext>
              </a:extLst>
            </p:cNvPr>
            <p:cNvSpPr txBox="1">
              <a:spLocks noChangeArrowheads="1"/>
            </p:cNvSpPr>
            <p:nvPr/>
          </p:nvSpPr>
          <p:spPr bwMode="auto">
            <a:xfrm>
              <a:off x="6085283" y="2503339"/>
              <a:ext cx="1286162" cy="159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altLang="en-US" sz="800" b="1" dirty="0">
                  <a:solidFill>
                    <a:schemeClr val="bg1"/>
                  </a:solidFill>
                  <a:latin typeface="Arial Bold"/>
                  <a:ea typeface="Helvetica Neue" panose="02000503000000020004" pitchFamily="2" charset="0"/>
                  <a:cs typeface="Helvetica Neue" panose="02000503000000020004" pitchFamily="2" charset="0"/>
                </a:rPr>
                <a:t>DT Neutron Rates</a:t>
              </a:r>
            </a:p>
          </p:txBody>
        </p:sp>
      </p:grpSp>
      <p:grpSp>
        <p:nvGrpSpPr>
          <p:cNvPr id="12293" name="Group 73">
            <a:extLst>
              <a:ext uri="{FF2B5EF4-FFF2-40B4-BE49-F238E27FC236}">
                <a16:creationId xmlns:a16="http://schemas.microsoft.com/office/drawing/2014/main" id="{052714AF-196E-9649-B02E-3FE96D3F1EAE}"/>
              </a:ext>
            </a:extLst>
          </p:cNvPr>
          <p:cNvGrpSpPr>
            <a:grpSpLocks/>
          </p:cNvGrpSpPr>
          <p:nvPr/>
        </p:nvGrpSpPr>
        <p:grpSpPr bwMode="auto">
          <a:xfrm>
            <a:off x="5035550" y="1050925"/>
            <a:ext cx="3654425" cy="3654425"/>
            <a:chOff x="5035163" y="1132585"/>
            <a:chExt cx="3654811" cy="3654811"/>
          </a:xfrm>
        </p:grpSpPr>
        <p:pic>
          <p:nvPicPr>
            <p:cNvPr id="12304" name="Picture 41">
              <a:extLst>
                <a:ext uri="{FF2B5EF4-FFF2-40B4-BE49-F238E27FC236}">
                  <a16:creationId xmlns:a16="http://schemas.microsoft.com/office/drawing/2014/main" id="{C1686502-BF20-5540-9B20-271D0F8A65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5163" y="1132585"/>
              <a:ext cx="3654811" cy="3654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305" name="Straight Connector 43">
              <a:extLst>
                <a:ext uri="{FF2B5EF4-FFF2-40B4-BE49-F238E27FC236}">
                  <a16:creationId xmlns:a16="http://schemas.microsoft.com/office/drawing/2014/main" id="{164AB203-29DE-6744-B9DE-76425DF728D1}"/>
                </a:ext>
              </a:extLst>
            </p:cNvPr>
            <p:cNvCxnSpPr>
              <a:cxnSpLocks noChangeShapeType="1"/>
            </p:cNvCxnSpPr>
            <p:nvPr/>
          </p:nvCxnSpPr>
          <p:spPr bwMode="auto">
            <a:xfrm>
              <a:off x="5943152" y="2253087"/>
              <a:ext cx="915376" cy="1895495"/>
            </a:xfrm>
            <a:prstGeom prst="line">
              <a:avLst/>
            </a:prstGeom>
            <a:noFill/>
            <a:ln w="9525" algn="ctr">
              <a:solidFill>
                <a:schemeClr val="tx1"/>
              </a:solidFill>
              <a:prstDash val="lg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06" name="Straight Connector 48">
              <a:extLst>
                <a:ext uri="{FF2B5EF4-FFF2-40B4-BE49-F238E27FC236}">
                  <a16:creationId xmlns:a16="http://schemas.microsoft.com/office/drawing/2014/main" id="{E202B02E-A8B0-3F45-A27B-3856DE1B32FC}"/>
                </a:ext>
              </a:extLst>
            </p:cNvPr>
            <p:cNvCxnSpPr>
              <a:cxnSpLocks noChangeShapeType="1"/>
            </p:cNvCxnSpPr>
            <p:nvPr/>
          </p:nvCxnSpPr>
          <p:spPr bwMode="auto">
            <a:xfrm>
              <a:off x="7239000" y="3283482"/>
              <a:ext cx="0" cy="318836"/>
            </a:xfrm>
            <a:prstGeom prst="line">
              <a:avLst/>
            </a:prstGeom>
            <a:noFill/>
            <a:ln w="9525" algn="ctr">
              <a:solidFill>
                <a:schemeClr val="tx1"/>
              </a:solidFill>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07" name="Straight Connector 66">
              <a:extLst>
                <a:ext uri="{FF2B5EF4-FFF2-40B4-BE49-F238E27FC236}">
                  <a16:creationId xmlns:a16="http://schemas.microsoft.com/office/drawing/2014/main" id="{0C6D047F-57C7-7C4A-9F5D-F2ECFBB42804}"/>
                </a:ext>
              </a:extLst>
            </p:cNvPr>
            <p:cNvCxnSpPr>
              <a:cxnSpLocks noChangeShapeType="1"/>
            </p:cNvCxnSpPr>
            <p:nvPr/>
          </p:nvCxnSpPr>
          <p:spPr bwMode="auto">
            <a:xfrm>
              <a:off x="6618904" y="3279724"/>
              <a:ext cx="914400" cy="0"/>
            </a:xfrm>
            <a:prstGeom prst="line">
              <a:avLst/>
            </a:prstGeom>
            <a:no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08" name="Straight Connector 67">
              <a:extLst>
                <a:ext uri="{FF2B5EF4-FFF2-40B4-BE49-F238E27FC236}">
                  <a16:creationId xmlns:a16="http://schemas.microsoft.com/office/drawing/2014/main" id="{23361F28-62EE-F74A-8B64-84665EC15C06}"/>
                </a:ext>
              </a:extLst>
            </p:cNvPr>
            <p:cNvCxnSpPr>
              <a:cxnSpLocks noChangeShapeType="1"/>
            </p:cNvCxnSpPr>
            <p:nvPr/>
          </p:nvCxnSpPr>
          <p:spPr bwMode="auto">
            <a:xfrm>
              <a:off x="6619204" y="3613026"/>
              <a:ext cx="914400" cy="0"/>
            </a:xfrm>
            <a:prstGeom prst="line">
              <a:avLst/>
            </a:prstGeom>
            <a:no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09" name="Straight Connector 69">
              <a:extLst>
                <a:ext uri="{FF2B5EF4-FFF2-40B4-BE49-F238E27FC236}">
                  <a16:creationId xmlns:a16="http://schemas.microsoft.com/office/drawing/2014/main" id="{4DD971D6-E905-934E-A5DB-3574CC71C678}"/>
                </a:ext>
              </a:extLst>
            </p:cNvPr>
            <p:cNvCxnSpPr>
              <a:cxnSpLocks noChangeShapeType="1"/>
            </p:cNvCxnSpPr>
            <p:nvPr/>
          </p:nvCxnSpPr>
          <p:spPr bwMode="auto">
            <a:xfrm flipV="1">
              <a:off x="6606504" y="3286657"/>
              <a:ext cx="2147" cy="548640"/>
            </a:xfrm>
            <a:prstGeom prst="line">
              <a:avLst/>
            </a:prstGeom>
            <a:no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2" name="TextBox 71">
              <a:extLst>
                <a:ext uri="{FF2B5EF4-FFF2-40B4-BE49-F238E27FC236}">
                  <a16:creationId xmlns:a16="http://schemas.microsoft.com/office/drawing/2014/main" id="{D1D72B11-99E5-CC4F-955E-31F0E45BD10B}"/>
                </a:ext>
              </a:extLst>
            </p:cNvPr>
            <p:cNvSpPr txBox="1">
              <a:spLocks noRot="1" noChangeAspect="1" noMove="1" noResize="1" noEditPoints="1" noAdjustHandles="1" noChangeArrowheads="1" noChangeShapeType="1" noTextEdit="1"/>
            </p:cNvSpPr>
            <p:nvPr/>
          </p:nvSpPr>
          <p:spPr>
            <a:xfrm>
              <a:off x="7360003" y="3327280"/>
              <a:ext cx="276165" cy="215444"/>
            </a:xfrm>
            <a:prstGeom prst="rect">
              <a:avLst/>
            </a:prstGeom>
            <a:blipFill>
              <a:blip r:embed="rId5"/>
              <a:stretch>
                <a:fillRect l="-13636" r="-9091" b="-5556"/>
              </a:stretch>
            </a:blipFill>
          </p:spPr>
          <p:txBody>
            <a:bodyPr/>
            <a:lstStyle/>
            <a:p>
              <a:r>
                <a:rPr lang="en-US">
                  <a:noFill/>
                </a:rPr>
                <a:t> </a:t>
              </a:r>
            </a:p>
          </p:txBody>
        </p:sp>
        <p:sp>
          <p:nvSpPr>
            <p:cNvPr id="12311" name="Rectangle 72">
              <a:extLst>
                <a:ext uri="{FF2B5EF4-FFF2-40B4-BE49-F238E27FC236}">
                  <a16:creationId xmlns:a16="http://schemas.microsoft.com/office/drawing/2014/main" id="{9A0C2C8B-2174-B243-A059-3AF41DE1AF4F}"/>
                </a:ext>
              </a:extLst>
            </p:cNvPr>
            <p:cNvSpPr>
              <a:spLocks noChangeArrowheads="1"/>
            </p:cNvSpPr>
            <p:nvPr/>
          </p:nvSpPr>
          <p:spPr bwMode="auto">
            <a:xfrm>
              <a:off x="6260252" y="4057678"/>
              <a:ext cx="70083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altLang="en-US" sz="700" b="1" dirty="0">
                  <a:solidFill>
                    <a:schemeClr val="bg1"/>
                  </a:solidFill>
                  <a:latin typeface="Arial Bold"/>
                  <a:ea typeface="Helvetica Neue" panose="02000503000000020004" pitchFamily="2" charset="0"/>
                  <a:cs typeface="Helvetica Neue" panose="02000503000000020004" pitchFamily="2" charset="0"/>
                </a:rPr>
                <a:t>DT Neutron </a:t>
              </a:r>
            </a:p>
            <a:p>
              <a:pPr algn="ctr"/>
              <a:r>
                <a:rPr lang="en-US" altLang="en-US" sz="700" b="1" dirty="0">
                  <a:solidFill>
                    <a:schemeClr val="bg1"/>
                  </a:solidFill>
                  <a:latin typeface="Arial Bold"/>
                  <a:ea typeface="Helvetica Neue" panose="02000503000000020004" pitchFamily="2" charset="0"/>
                  <a:cs typeface="Helvetica Neue" panose="02000503000000020004" pitchFamily="2" charset="0"/>
                </a:rPr>
                <a:t>Rate</a:t>
              </a:r>
            </a:p>
          </p:txBody>
        </p:sp>
      </p:grpSp>
      <p:sp>
        <p:nvSpPr>
          <p:cNvPr id="12294" name="TextBox 74">
            <a:extLst>
              <a:ext uri="{FF2B5EF4-FFF2-40B4-BE49-F238E27FC236}">
                <a16:creationId xmlns:a16="http://schemas.microsoft.com/office/drawing/2014/main" id="{EFD312B8-FED9-5740-AD88-33802D02427D}"/>
              </a:ext>
            </a:extLst>
          </p:cNvPr>
          <p:cNvSpPr txBox="1">
            <a:spLocks noChangeArrowheads="1"/>
          </p:cNvSpPr>
          <p:nvPr/>
        </p:nvSpPr>
        <p:spPr bwMode="auto">
          <a:xfrm>
            <a:off x="6042025" y="1174750"/>
            <a:ext cx="17002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100" b="1" dirty="0">
                <a:latin typeface="Arial Bold"/>
                <a:ea typeface="Helvetica Neue" panose="02000503000000020004" pitchFamily="2" charset="0"/>
                <a:cs typeface="Helvetica Neue" panose="02000503000000020004" pitchFamily="2" charset="0"/>
              </a:rPr>
              <a:t>Free-fall growth factor</a:t>
            </a:r>
          </a:p>
        </p:txBody>
      </p:sp>
      <p:grpSp>
        <p:nvGrpSpPr>
          <p:cNvPr id="12295" name="Group 80">
            <a:extLst>
              <a:ext uri="{FF2B5EF4-FFF2-40B4-BE49-F238E27FC236}">
                <a16:creationId xmlns:a16="http://schemas.microsoft.com/office/drawing/2014/main" id="{FA059D85-A8B6-8B40-9A2C-85A3BCA2441C}"/>
              </a:ext>
            </a:extLst>
          </p:cNvPr>
          <p:cNvGrpSpPr>
            <a:grpSpLocks/>
          </p:cNvGrpSpPr>
          <p:nvPr/>
        </p:nvGrpSpPr>
        <p:grpSpPr bwMode="auto">
          <a:xfrm>
            <a:off x="982663" y="3830638"/>
            <a:ext cx="2655887" cy="392112"/>
            <a:chOff x="982493" y="3945437"/>
            <a:chExt cx="2656753" cy="391774"/>
          </a:xfrm>
        </p:grpSpPr>
        <p:sp>
          <p:nvSpPr>
            <p:cNvPr id="76" name="Rectangle 75">
              <a:extLst>
                <a:ext uri="{FF2B5EF4-FFF2-40B4-BE49-F238E27FC236}">
                  <a16:creationId xmlns:a16="http://schemas.microsoft.com/office/drawing/2014/main" id="{0834FD64-70AA-BF41-B689-F7DB6B9D98C0}"/>
                </a:ext>
              </a:extLst>
            </p:cNvPr>
            <p:cNvSpPr>
              <a:spLocks noRot="1" noChangeAspect="1" noMove="1" noResize="1" noEditPoints="1" noAdjustHandles="1" noChangeArrowheads="1" noChangeShapeType="1" noTextEdit="1"/>
            </p:cNvSpPr>
            <p:nvPr/>
          </p:nvSpPr>
          <p:spPr>
            <a:xfrm>
              <a:off x="982493" y="3945437"/>
              <a:ext cx="1275477" cy="391774"/>
            </a:xfrm>
            <a:prstGeom prst="rect">
              <a:avLst/>
            </a:prstGeom>
            <a:blipFill>
              <a:blip r:embed="rId6"/>
              <a:stretch>
                <a:fillRect t="-125806" b="-180645"/>
              </a:stretch>
            </a:blipFill>
          </p:spPr>
          <p:txBody>
            <a:bodyPr/>
            <a:lstStyle/>
            <a:p>
              <a:r>
                <a:rPr lang="en-US">
                  <a:noFill/>
                </a:rPr>
                <a:t> </a:t>
              </a:r>
            </a:p>
          </p:txBody>
        </p:sp>
        <p:sp>
          <p:nvSpPr>
            <p:cNvPr id="78" name="Rectangle 77">
              <a:extLst>
                <a:ext uri="{FF2B5EF4-FFF2-40B4-BE49-F238E27FC236}">
                  <a16:creationId xmlns:a16="http://schemas.microsoft.com/office/drawing/2014/main" id="{C08FDEAE-A115-8448-ABA9-F90F2A3D1C55}"/>
                </a:ext>
              </a:extLst>
            </p:cNvPr>
            <p:cNvSpPr>
              <a:spLocks noRot="1" noChangeAspect="1" noMove="1" noResize="1" noEditPoints="1" noAdjustHandles="1" noChangeArrowheads="1" noChangeShapeType="1" noTextEdit="1"/>
            </p:cNvSpPr>
            <p:nvPr/>
          </p:nvSpPr>
          <p:spPr>
            <a:xfrm>
              <a:off x="2257970" y="3945437"/>
              <a:ext cx="1381276" cy="391774"/>
            </a:xfrm>
            <a:prstGeom prst="rect">
              <a:avLst/>
            </a:prstGeom>
            <a:blipFill>
              <a:blip r:embed="rId7"/>
              <a:stretch>
                <a:fillRect t="-125806" b="-180645"/>
              </a:stretch>
            </a:blipFill>
          </p:spPr>
          <p:txBody>
            <a:bodyPr/>
            <a:lstStyle/>
            <a:p>
              <a:r>
                <a:rPr lang="en-US">
                  <a:noFill/>
                </a:rPr>
                <a:t> </a:t>
              </a:r>
            </a:p>
          </p:txBody>
        </p:sp>
      </p:grpSp>
      <p:grpSp>
        <p:nvGrpSpPr>
          <p:cNvPr id="12296" name="Group 82">
            <a:extLst>
              <a:ext uri="{FF2B5EF4-FFF2-40B4-BE49-F238E27FC236}">
                <a16:creationId xmlns:a16="http://schemas.microsoft.com/office/drawing/2014/main" id="{5F886135-4A78-FF4A-9058-B86DDFC50060}"/>
              </a:ext>
            </a:extLst>
          </p:cNvPr>
          <p:cNvGrpSpPr>
            <a:grpSpLocks/>
          </p:cNvGrpSpPr>
          <p:nvPr/>
        </p:nvGrpSpPr>
        <p:grpSpPr bwMode="auto">
          <a:xfrm>
            <a:off x="554038" y="4237038"/>
            <a:ext cx="2078037" cy="569912"/>
            <a:chOff x="554545" y="4274897"/>
            <a:chExt cx="2077826" cy="569521"/>
          </a:xfrm>
        </p:grpSpPr>
        <p:sp>
          <p:nvSpPr>
            <p:cNvPr id="35" name="TextBox 34">
              <a:extLst>
                <a:ext uri="{FF2B5EF4-FFF2-40B4-BE49-F238E27FC236}">
                  <a16:creationId xmlns:a16="http://schemas.microsoft.com/office/drawing/2014/main" id="{7B882ED4-AE7E-2D44-8917-88E7E0A706D2}"/>
                </a:ext>
              </a:extLst>
            </p:cNvPr>
            <p:cNvSpPr txBox="1">
              <a:spLocks noRot="1" noChangeAspect="1" noMove="1" noResize="1" noEditPoints="1" noAdjustHandles="1" noChangeArrowheads="1" noChangeShapeType="1" noTextEdit="1"/>
            </p:cNvSpPr>
            <p:nvPr/>
          </p:nvSpPr>
          <p:spPr>
            <a:xfrm>
              <a:off x="554546" y="4274897"/>
              <a:ext cx="2077825" cy="317587"/>
            </a:xfrm>
            <a:prstGeom prst="rect">
              <a:avLst/>
            </a:prstGeom>
            <a:blipFill>
              <a:blip r:embed="rId8"/>
              <a:stretch>
                <a:fillRect b="-3846"/>
              </a:stretch>
            </a:blipFill>
          </p:spPr>
          <p:txBody>
            <a:bodyPr/>
            <a:lstStyle/>
            <a:p>
              <a:r>
                <a:rPr lang="en-US">
                  <a:noFill/>
                </a:rPr>
                <a:t> </a:t>
              </a:r>
            </a:p>
          </p:txBody>
        </p:sp>
        <p:sp>
          <p:nvSpPr>
            <p:cNvPr id="80" name="TextBox 79">
              <a:extLst>
                <a:ext uri="{FF2B5EF4-FFF2-40B4-BE49-F238E27FC236}">
                  <a16:creationId xmlns:a16="http://schemas.microsoft.com/office/drawing/2014/main" id="{26A96CE2-7FA3-7D4F-9806-7E2254871846}"/>
                </a:ext>
              </a:extLst>
            </p:cNvPr>
            <p:cNvSpPr txBox="1">
              <a:spLocks noRot="1" noChangeAspect="1" noMove="1" noResize="1" noEditPoints="1" noAdjustHandles="1" noChangeArrowheads="1" noChangeShapeType="1" noTextEdit="1"/>
            </p:cNvSpPr>
            <p:nvPr/>
          </p:nvSpPr>
          <p:spPr>
            <a:xfrm>
              <a:off x="554545" y="4567419"/>
              <a:ext cx="2077825" cy="276999"/>
            </a:xfrm>
            <a:prstGeom prst="rect">
              <a:avLst/>
            </a:prstGeom>
            <a:blipFill>
              <a:blip r:embed="rId9"/>
              <a:stretch>
                <a:fillRect b="-9091"/>
              </a:stretch>
            </a:blipFill>
          </p:spPr>
          <p:txBody>
            <a:bodyPr/>
            <a:lstStyle/>
            <a:p>
              <a:r>
                <a:rPr lang="en-US">
                  <a:noFill/>
                </a:rPr>
                <a:t> </a:t>
              </a:r>
            </a:p>
          </p:txBody>
        </p:sp>
      </p:grpSp>
      <p:sp>
        <p:nvSpPr>
          <p:cNvPr id="82" name="Rectangle 81">
            <a:extLst>
              <a:ext uri="{FF2B5EF4-FFF2-40B4-BE49-F238E27FC236}">
                <a16:creationId xmlns:a16="http://schemas.microsoft.com/office/drawing/2014/main" id="{6193BEE0-0C35-8442-9F1D-9F0CF23678BF}"/>
              </a:ext>
            </a:extLst>
          </p:cNvPr>
          <p:cNvSpPr>
            <a:spLocks noRot="1" noChangeAspect="1" noMove="1" noResize="1" noEditPoints="1" noAdjustHandles="1" noChangeArrowheads="1" noChangeShapeType="1" noTextEdit="1"/>
          </p:cNvSpPr>
          <p:nvPr/>
        </p:nvSpPr>
        <p:spPr>
          <a:xfrm>
            <a:off x="2604996" y="4258344"/>
            <a:ext cx="1734321" cy="526426"/>
          </a:xfrm>
          <a:prstGeom prst="rect">
            <a:avLst/>
          </a:prstGeom>
          <a:blipFill>
            <a:blip r:embed="rId10"/>
            <a:stretch>
              <a:fillRect/>
            </a:stretch>
          </a:blipFill>
        </p:spPr>
        <p:txBody>
          <a:bodyPr/>
          <a:lstStyle/>
          <a:p>
            <a:r>
              <a:rPr lang="en-US">
                <a:noFill/>
              </a:rPr>
              <a:t> </a:t>
            </a:r>
          </a:p>
        </p:txBody>
      </p:sp>
      <p:sp>
        <p:nvSpPr>
          <p:cNvPr id="12298" name="Rectangle 2">
            <a:extLst>
              <a:ext uri="{FF2B5EF4-FFF2-40B4-BE49-F238E27FC236}">
                <a16:creationId xmlns:a16="http://schemas.microsoft.com/office/drawing/2014/main" id="{8B769ECA-54E9-0F43-838C-CFBF51152BBC}"/>
              </a:ext>
            </a:extLst>
          </p:cNvPr>
          <p:cNvSpPr>
            <a:spLocks noChangeArrowheads="1"/>
          </p:cNvSpPr>
          <p:nvPr/>
        </p:nvSpPr>
        <p:spPr bwMode="auto">
          <a:xfrm>
            <a:off x="7742238" y="1296988"/>
            <a:ext cx="600075" cy="176212"/>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
        <p:nvSpPr>
          <p:cNvPr id="12299" name="Rectangle 26">
            <a:extLst>
              <a:ext uri="{FF2B5EF4-FFF2-40B4-BE49-F238E27FC236}">
                <a16:creationId xmlns:a16="http://schemas.microsoft.com/office/drawing/2014/main" id="{B927533A-5B77-5343-82BB-79D1617C7BB7}"/>
              </a:ext>
            </a:extLst>
          </p:cNvPr>
          <p:cNvSpPr>
            <a:spLocks noChangeArrowheads="1"/>
          </p:cNvSpPr>
          <p:nvPr/>
        </p:nvSpPr>
        <p:spPr bwMode="auto">
          <a:xfrm>
            <a:off x="3590925" y="1371600"/>
            <a:ext cx="428625" cy="109538"/>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38">
            <a:extLst>
              <a:ext uri="{FF2B5EF4-FFF2-40B4-BE49-F238E27FC236}">
                <a16:creationId xmlns:a16="http://schemas.microsoft.com/office/drawing/2014/main" id="{1F579026-05A3-3A4D-BE1D-342F03C3844E}"/>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92688" y="1027113"/>
            <a:ext cx="3654425" cy="304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8" name="Picture 40">
            <a:extLst>
              <a:ext uri="{FF2B5EF4-FFF2-40B4-BE49-F238E27FC236}">
                <a16:creationId xmlns:a16="http://schemas.microsoft.com/office/drawing/2014/main" id="{F9B51EF0-5C4F-9A46-8727-B5770BEC09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275" y="1027113"/>
            <a:ext cx="36576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4E7C49A9-3DC5-494E-8930-88A90D908F05}"/>
              </a:ext>
            </a:extLst>
          </p:cNvPr>
          <p:cNvSpPr>
            <a:spLocks noGrp="1"/>
          </p:cNvSpPr>
          <p:nvPr>
            <p:ph type="title"/>
          </p:nvPr>
        </p:nvSpPr>
        <p:spPr>
          <a:extLst/>
        </p:spPr>
        <p:txBody>
          <a:bodyPr/>
          <a:lstStyle/>
          <a:p>
            <a:pPr>
              <a:defRPr/>
            </a:pPr>
            <a:r>
              <a:rPr lang="en-US" dirty="0">
                <a:latin typeface="Arial Bold"/>
                <a:ea typeface="Helvetica Neue" panose="02000503000000020004" pitchFamily="2" charset="0"/>
                <a:cs typeface="Helvetica Neue" panose="02000503000000020004" pitchFamily="2" charset="0"/>
              </a:rPr>
              <a:t>Perturbation growth is affected by radiation transport during the deceleration phase</a:t>
            </a:r>
            <a:endParaRPr lang="en-US" strike="sngStrike" dirty="0">
              <a:latin typeface="Arial Bold"/>
              <a:ea typeface="Helvetica Neue" panose="02000503000000020004" pitchFamily="2" charset="0"/>
              <a:cs typeface="Helvetica Neue" panose="02000503000000020004" pitchFamily="2" charset="0"/>
            </a:endParaRPr>
          </a:p>
        </p:txBody>
      </p:sp>
      <p:sp>
        <p:nvSpPr>
          <p:cNvPr id="4" name="Slide Number Placeholder 3">
            <a:extLst>
              <a:ext uri="{FF2B5EF4-FFF2-40B4-BE49-F238E27FC236}">
                <a16:creationId xmlns:a16="http://schemas.microsoft.com/office/drawing/2014/main" id="{B8F8D7BD-8944-E241-826E-0100D0C824CF}"/>
              </a:ext>
            </a:extLst>
          </p:cNvPr>
          <p:cNvSpPr>
            <a:spLocks noGrp="1"/>
          </p:cNvSpPr>
          <p:nvPr>
            <p:ph type="sldNum" sz="quarter" idx="16"/>
          </p:nvPr>
        </p:nvSpPr>
        <p:spPr/>
        <p:txBody>
          <a:bodyPr/>
          <a:lstStyle/>
          <a:p>
            <a:pPr>
              <a:defRPr/>
            </a:pPr>
            <a:fld id="{A3CB8D9F-8AF9-7242-868E-E927D61610C9}" type="slidenum">
              <a:rPr lang="en-US">
                <a:latin typeface="Arial Bold"/>
                <a:ea typeface="Helvetica Neue" panose="02000503000000020004" pitchFamily="2" charset="0"/>
                <a:cs typeface="Helvetica Neue" panose="02000503000000020004" pitchFamily="2" charset="0"/>
              </a:rPr>
              <a:pPr>
                <a:defRPr/>
              </a:pPr>
              <a:t>6</a:t>
            </a:fld>
            <a:endParaRPr lang="en-US" dirty="0">
              <a:latin typeface="Arial Bold"/>
              <a:ea typeface="Helvetica Neue" panose="02000503000000020004" pitchFamily="2" charset="0"/>
              <a:cs typeface="Helvetica Neue" panose="02000503000000020004" pitchFamily="2" charset="0"/>
            </a:endParaRPr>
          </a:p>
        </p:txBody>
      </p:sp>
      <p:sp>
        <p:nvSpPr>
          <p:cNvPr id="8" name="TextBox 7">
            <a:extLst>
              <a:ext uri="{FF2B5EF4-FFF2-40B4-BE49-F238E27FC236}">
                <a16:creationId xmlns:a16="http://schemas.microsoft.com/office/drawing/2014/main" id="{2607D941-C8A3-034A-9DDC-DAC8820C001C}"/>
              </a:ext>
            </a:extLst>
          </p:cNvPr>
          <p:cNvSpPr txBox="1">
            <a:spLocks noRot="1" noChangeAspect="1" noMove="1" noResize="1" noEditPoints="1" noAdjustHandles="1" noChangeArrowheads="1" noChangeShapeType="1" noTextEdit="1"/>
          </p:cNvSpPr>
          <p:nvPr/>
        </p:nvSpPr>
        <p:spPr>
          <a:xfrm>
            <a:off x="5601335" y="3263942"/>
            <a:ext cx="1097280" cy="253916"/>
          </a:xfrm>
          <a:prstGeom prst="rect">
            <a:avLst/>
          </a:prstGeom>
          <a:blipFill>
            <a:blip r:embed="rId5"/>
            <a:stretch>
              <a:fillRect b="-4545"/>
            </a:stretch>
          </a:blipFill>
          <a:ln>
            <a:solidFill>
              <a:schemeClr val="tx1"/>
            </a:solidFill>
          </a:ln>
        </p:spPr>
        <p:txBody>
          <a:bodyPr/>
          <a:lstStyle/>
          <a:p>
            <a:r>
              <a:rPr lang="en-US">
                <a:noFill/>
              </a:rPr>
              <a:t> </a:t>
            </a:r>
          </a:p>
        </p:txBody>
      </p:sp>
      <p:sp>
        <p:nvSpPr>
          <p:cNvPr id="14342" name="Left Brace 8">
            <a:extLst>
              <a:ext uri="{FF2B5EF4-FFF2-40B4-BE49-F238E27FC236}">
                <a16:creationId xmlns:a16="http://schemas.microsoft.com/office/drawing/2014/main" id="{B950F00B-3261-D141-9FC9-A130F1C411D8}"/>
              </a:ext>
            </a:extLst>
          </p:cNvPr>
          <p:cNvSpPr>
            <a:spLocks/>
          </p:cNvSpPr>
          <p:nvPr/>
        </p:nvSpPr>
        <p:spPr bwMode="auto">
          <a:xfrm>
            <a:off x="7154863" y="2770188"/>
            <a:ext cx="90487" cy="639762"/>
          </a:xfrm>
          <a:prstGeom prst="leftBrace">
            <a:avLst>
              <a:gd name="adj1" fmla="val 8412"/>
              <a:gd name="adj2" fmla="val 50000"/>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b="1" dirty="0">
              <a:latin typeface="Arial Bold"/>
              <a:ea typeface="Helvetica Neue" panose="02000503000000020004" pitchFamily="2" charset="0"/>
              <a:cs typeface="Helvetica Neue" panose="02000503000000020004" pitchFamily="2" charset="0"/>
            </a:endParaRPr>
          </a:p>
        </p:txBody>
      </p:sp>
      <p:cxnSp>
        <p:nvCxnSpPr>
          <p:cNvPr id="14343" name="Straight Arrow Connector 9">
            <a:extLst>
              <a:ext uri="{FF2B5EF4-FFF2-40B4-BE49-F238E27FC236}">
                <a16:creationId xmlns:a16="http://schemas.microsoft.com/office/drawing/2014/main" id="{50A54EE8-2F92-A44F-A65B-C3A897B3CBCC}"/>
              </a:ext>
            </a:extLst>
          </p:cNvPr>
          <p:cNvCxnSpPr>
            <a:cxnSpLocks noChangeShapeType="1"/>
            <a:stCxn id="8" idx="3"/>
            <a:endCxn id="14342" idx="1"/>
          </p:cNvCxnSpPr>
          <p:nvPr/>
        </p:nvCxnSpPr>
        <p:spPr bwMode="auto">
          <a:xfrm flipV="1">
            <a:off x="6699250" y="3089275"/>
            <a:ext cx="455613" cy="301625"/>
          </a:xfrm>
          <a:prstGeom prst="straightConnector1">
            <a:avLst/>
          </a:prstGeom>
          <a:noFill/>
          <a:ln w="9525" algn="ctr">
            <a:solidFill>
              <a:schemeClr val="tx1"/>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TextBox 13">
            <a:extLst>
              <a:ext uri="{FF2B5EF4-FFF2-40B4-BE49-F238E27FC236}">
                <a16:creationId xmlns:a16="http://schemas.microsoft.com/office/drawing/2014/main" id="{67C4993A-4935-E144-B6C3-C9CC1A3AB21C}"/>
              </a:ext>
            </a:extLst>
          </p:cNvPr>
          <p:cNvSpPr txBox="1">
            <a:spLocks noRot="1" noChangeAspect="1" noMove="1" noResize="1" noEditPoints="1" noAdjustHandles="1" noChangeArrowheads="1" noChangeShapeType="1" noTextEdit="1"/>
          </p:cNvSpPr>
          <p:nvPr/>
        </p:nvSpPr>
        <p:spPr>
          <a:xfrm>
            <a:off x="7968339" y="2411994"/>
            <a:ext cx="964646" cy="415498"/>
          </a:xfrm>
          <a:prstGeom prst="rect">
            <a:avLst/>
          </a:prstGeom>
          <a:blipFill>
            <a:blip r:embed="rId6"/>
            <a:stretch>
              <a:fillRect b="-2857"/>
            </a:stretch>
          </a:blipFill>
          <a:ln>
            <a:solidFill>
              <a:schemeClr val="tx1"/>
            </a:solidFill>
          </a:ln>
        </p:spPr>
        <p:txBody>
          <a:bodyPr/>
          <a:lstStyle/>
          <a:p>
            <a:r>
              <a:rPr lang="en-US">
                <a:noFill/>
              </a:rPr>
              <a:t> </a:t>
            </a:r>
          </a:p>
        </p:txBody>
      </p:sp>
      <p:sp>
        <p:nvSpPr>
          <p:cNvPr id="14345" name="Left Brace 14">
            <a:extLst>
              <a:ext uri="{FF2B5EF4-FFF2-40B4-BE49-F238E27FC236}">
                <a16:creationId xmlns:a16="http://schemas.microsoft.com/office/drawing/2014/main" id="{7E0C86E3-36D9-B841-A41C-782406BA9707}"/>
              </a:ext>
            </a:extLst>
          </p:cNvPr>
          <p:cNvSpPr>
            <a:spLocks/>
          </p:cNvSpPr>
          <p:nvPr/>
        </p:nvSpPr>
        <p:spPr bwMode="auto">
          <a:xfrm flipH="1">
            <a:off x="7292975" y="2636838"/>
            <a:ext cx="90488" cy="385762"/>
          </a:xfrm>
          <a:prstGeom prst="leftBrace">
            <a:avLst>
              <a:gd name="adj1" fmla="val 8408"/>
              <a:gd name="adj2" fmla="val 50000"/>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b="1" dirty="0">
              <a:latin typeface="Arial Bold"/>
              <a:ea typeface="Helvetica Neue" panose="02000503000000020004" pitchFamily="2" charset="0"/>
              <a:cs typeface="Helvetica Neue" panose="02000503000000020004" pitchFamily="2" charset="0"/>
            </a:endParaRPr>
          </a:p>
        </p:txBody>
      </p:sp>
      <p:cxnSp>
        <p:nvCxnSpPr>
          <p:cNvPr id="14346" name="Straight Arrow Connector 15">
            <a:extLst>
              <a:ext uri="{FF2B5EF4-FFF2-40B4-BE49-F238E27FC236}">
                <a16:creationId xmlns:a16="http://schemas.microsoft.com/office/drawing/2014/main" id="{C92D3D9C-120A-3647-897A-98E8DDF6450C}"/>
              </a:ext>
            </a:extLst>
          </p:cNvPr>
          <p:cNvCxnSpPr>
            <a:cxnSpLocks/>
            <a:stCxn id="14" idx="1"/>
            <a:endCxn id="14345" idx="1"/>
          </p:cNvCxnSpPr>
          <p:nvPr/>
        </p:nvCxnSpPr>
        <p:spPr bwMode="auto">
          <a:xfrm flipH="1">
            <a:off x="7383463" y="2619375"/>
            <a:ext cx="584200" cy="209550"/>
          </a:xfrm>
          <a:prstGeom prst="straightConnector1">
            <a:avLst/>
          </a:prstGeom>
          <a:noFill/>
          <a:ln w="9525" algn="ctr">
            <a:solidFill>
              <a:schemeClr val="tx1"/>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347" name="Rectangle 42">
            <a:extLst>
              <a:ext uri="{FF2B5EF4-FFF2-40B4-BE49-F238E27FC236}">
                <a16:creationId xmlns:a16="http://schemas.microsoft.com/office/drawing/2014/main" id="{0FCE34B0-A947-354E-8D44-3578500480C4}"/>
              </a:ext>
            </a:extLst>
          </p:cNvPr>
          <p:cNvSpPr>
            <a:spLocks noChangeArrowheads="1"/>
          </p:cNvSpPr>
          <p:nvPr/>
        </p:nvSpPr>
        <p:spPr bwMode="auto">
          <a:xfrm>
            <a:off x="2255838" y="4295775"/>
            <a:ext cx="4632325" cy="273050"/>
          </a:xfrm>
          <a:prstGeom prst="rect">
            <a:avLst/>
          </a:prstGeom>
          <a:solidFill>
            <a:srgbClr val="0C78BE"/>
          </a:solidFill>
          <a:ln w="9525" algn="ctr">
            <a:solidFill>
              <a:schemeClr val="tx1"/>
            </a:solidFill>
            <a:round/>
            <a:headEnd/>
            <a:tailEnd/>
          </a:ln>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altLang="en-US" sz="1200" b="1" dirty="0">
                <a:solidFill>
                  <a:schemeClr val="bg1"/>
                </a:solidFill>
                <a:latin typeface="Arial Bold"/>
                <a:ea typeface="Helvetica Neue" panose="02000503000000020004" pitchFamily="2" charset="0"/>
                <a:cs typeface="Helvetica Neue" panose="02000503000000020004" pitchFamily="2" charset="0"/>
              </a:rPr>
              <a:t>Radiation transport increases the effective Atwood number.</a:t>
            </a:r>
          </a:p>
        </p:txBody>
      </p:sp>
      <p:sp>
        <p:nvSpPr>
          <p:cNvPr id="14348" name="Rectangle 66">
            <a:extLst>
              <a:ext uri="{FF2B5EF4-FFF2-40B4-BE49-F238E27FC236}">
                <a16:creationId xmlns:a16="http://schemas.microsoft.com/office/drawing/2014/main" id="{B38DEDC0-369B-214C-A4C1-296B0D12B96C}"/>
              </a:ext>
            </a:extLst>
          </p:cNvPr>
          <p:cNvSpPr>
            <a:spLocks noChangeArrowheads="1"/>
          </p:cNvSpPr>
          <p:nvPr/>
        </p:nvSpPr>
        <p:spPr bwMode="auto">
          <a:xfrm>
            <a:off x="777875" y="957263"/>
            <a:ext cx="32559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altLang="en-US" sz="1200" b="1" dirty="0">
                <a:latin typeface="Arial Bold"/>
                <a:ea typeface="Helvetica Neue" panose="02000503000000020004" pitchFamily="2" charset="0"/>
                <a:cs typeface="Helvetica Neue" panose="02000503000000020004" pitchFamily="2" charset="0"/>
              </a:rPr>
              <a:t>D:T 50:50 density profile </a:t>
            </a:r>
          </a:p>
          <a:p>
            <a:pPr algn="ctr"/>
            <a:r>
              <a:rPr lang="en-US" altLang="en-US" sz="1200" b="1" dirty="0">
                <a:latin typeface="Arial Bold"/>
                <a:ea typeface="Helvetica Neue" panose="02000503000000020004" pitchFamily="2" charset="0"/>
                <a:cs typeface="Helvetica Neue" panose="02000503000000020004" pitchFamily="2" charset="0"/>
              </a:rPr>
              <a:t>at peak neutron production</a:t>
            </a:r>
          </a:p>
        </p:txBody>
      </p:sp>
      <p:sp>
        <p:nvSpPr>
          <p:cNvPr id="14349" name="Rectangle 67">
            <a:extLst>
              <a:ext uri="{FF2B5EF4-FFF2-40B4-BE49-F238E27FC236}">
                <a16:creationId xmlns:a16="http://schemas.microsoft.com/office/drawing/2014/main" id="{5B106FF9-C2AE-5448-8D53-4D6D0D5EBA68}"/>
              </a:ext>
            </a:extLst>
          </p:cNvPr>
          <p:cNvSpPr>
            <a:spLocks noChangeArrowheads="1"/>
          </p:cNvSpPr>
          <p:nvPr/>
        </p:nvSpPr>
        <p:spPr bwMode="auto">
          <a:xfrm>
            <a:off x="5783263" y="957263"/>
            <a:ext cx="2184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altLang="en-US" sz="1200" b="1" dirty="0">
                <a:latin typeface="Arial Bold"/>
                <a:ea typeface="Helvetica Neue" panose="02000503000000020004" pitchFamily="2" charset="0"/>
                <a:cs typeface="Helvetica Neue" panose="02000503000000020004" pitchFamily="2" charset="0"/>
              </a:rPr>
              <a:t>Effective Atwood Numbers</a:t>
            </a:r>
          </a:p>
          <a:p>
            <a:pPr algn="ctr"/>
            <a:r>
              <a:rPr lang="en-US" altLang="en-US" sz="1200" b="1" dirty="0">
                <a:latin typeface="Arial Bold"/>
                <a:ea typeface="Helvetica Neue" panose="02000503000000020004" pitchFamily="2" charset="0"/>
                <a:cs typeface="Helvetica Neue" panose="02000503000000020004" pitchFamily="2" charset="0"/>
              </a:rPr>
              <a:t>at peak neutron production</a:t>
            </a:r>
          </a:p>
        </p:txBody>
      </p:sp>
      <p:grpSp>
        <p:nvGrpSpPr>
          <p:cNvPr id="14350" name="Group 16">
            <a:extLst>
              <a:ext uri="{FF2B5EF4-FFF2-40B4-BE49-F238E27FC236}">
                <a16:creationId xmlns:a16="http://schemas.microsoft.com/office/drawing/2014/main" id="{31CA8D4E-7173-AF48-BDB7-FA621AFABEB1}"/>
              </a:ext>
            </a:extLst>
          </p:cNvPr>
          <p:cNvGrpSpPr>
            <a:grpSpLocks/>
          </p:cNvGrpSpPr>
          <p:nvPr/>
        </p:nvGrpSpPr>
        <p:grpSpPr bwMode="auto">
          <a:xfrm>
            <a:off x="1133475" y="2009775"/>
            <a:ext cx="1189038" cy="898525"/>
            <a:chOff x="1072137" y="2311399"/>
            <a:chExt cx="1188720" cy="899483"/>
          </a:xfrm>
        </p:grpSpPr>
        <p:pic>
          <p:nvPicPr>
            <p:cNvPr id="14351" name="Picture 4">
              <a:extLst>
                <a:ext uri="{FF2B5EF4-FFF2-40B4-BE49-F238E27FC236}">
                  <a16:creationId xmlns:a16="http://schemas.microsoft.com/office/drawing/2014/main" id="{9FE98E65-2180-5446-B0D5-87AB25A748B5}"/>
                </a:ext>
              </a:extLst>
            </p:cNvPr>
            <p:cNvPicPr>
              <a:picLocks noChangeAspect="1"/>
            </p:cNvPicPr>
            <p:nvPr/>
          </p:nvPicPr>
          <p:blipFill>
            <a:blip r:embed="rId7">
              <a:extLst>
                <a:ext uri="{28A0092B-C50C-407E-A947-70E740481C1C}">
                  <a14:useLocalDpi xmlns:a14="http://schemas.microsoft.com/office/drawing/2010/main" val="0"/>
                </a:ext>
              </a:extLst>
            </a:blip>
            <a:srcRect l="36955" t="62299" r="39281" b="15823"/>
            <a:stretch>
              <a:fillRect/>
            </a:stretch>
          </p:blipFill>
          <p:spPr bwMode="auto">
            <a:xfrm>
              <a:off x="1079613" y="2311399"/>
              <a:ext cx="1162553" cy="89200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4352" name="Freeform 79">
              <a:extLst>
                <a:ext uri="{FF2B5EF4-FFF2-40B4-BE49-F238E27FC236}">
                  <a16:creationId xmlns:a16="http://schemas.microsoft.com/office/drawing/2014/main" id="{3CBB5E07-ACE2-224E-AB89-0A2AD78F6C21}"/>
                </a:ext>
              </a:extLst>
            </p:cNvPr>
            <p:cNvSpPr>
              <a:spLocks noChangeAspect="1"/>
            </p:cNvSpPr>
            <p:nvPr/>
          </p:nvSpPr>
          <p:spPr bwMode="auto">
            <a:xfrm>
              <a:off x="1666497" y="2611883"/>
              <a:ext cx="594360" cy="594360"/>
            </a:xfrm>
            <a:custGeom>
              <a:avLst/>
              <a:gdLst>
                <a:gd name="T0" fmla="*/ 0 w 970060"/>
                <a:gd name="T1" fmla="*/ 0 h 930303"/>
                <a:gd name="T2" fmla="*/ 594360 w 970060"/>
                <a:gd name="T3" fmla="*/ 594360 h 930303"/>
                <a:gd name="T4" fmla="*/ 0 60000 65536"/>
                <a:gd name="T5" fmla="*/ 0 60000 65536"/>
              </a:gdLst>
              <a:ahLst/>
              <a:cxnLst>
                <a:cxn ang="T4">
                  <a:pos x="T0" y="T1"/>
                </a:cxn>
                <a:cxn ang="T5">
                  <a:pos x="T2" y="T3"/>
                </a:cxn>
              </a:cxnLst>
              <a:rect l="0" t="0" r="r" b="b"/>
              <a:pathLst>
                <a:path w="970060" h="930303">
                  <a:moveTo>
                    <a:pt x="0" y="0"/>
                  </a:moveTo>
                  <a:cubicBezTo>
                    <a:pt x="45058" y="620202"/>
                    <a:pt x="384314" y="898498"/>
                    <a:pt x="970060" y="930303"/>
                  </a:cubicBezTo>
                </a:path>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3" name="Freeform 80">
              <a:extLst>
                <a:ext uri="{FF2B5EF4-FFF2-40B4-BE49-F238E27FC236}">
                  <a16:creationId xmlns:a16="http://schemas.microsoft.com/office/drawing/2014/main" id="{0B8E1478-3742-984E-93D1-02A70CA53F94}"/>
                </a:ext>
              </a:extLst>
            </p:cNvPr>
            <p:cNvSpPr>
              <a:spLocks noChangeAspect="1"/>
            </p:cNvSpPr>
            <p:nvPr/>
          </p:nvSpPr>
          <p:spPr bwMode="auto">
            <a:xfrm flipH="1">
              <a:off x="1072137" y="2611883"/>
              <a:ext cx="594360" cy="594360"/>
            </a:xfrm>
            <a:custGeom>
              <a:avLst/>
              <a:gdLst>
                <a:gd name="T0" fmla="*/ 0 w 970060"/>
                <a:gd name="T1" fmla="*/ 0 h 930303"/>
                <a:gd name="T2" fmla="*/ 594360 w 970060"/>
                <a:gd name="T3" fmla="*/ 594360 h 930303"/>
                <a:gd name="T4" fmla="*/ 0 60000 65536"/>
                <a:gd name="T5" fmla="*/ 0 60000 65536"/>
              </a:gdLst>
              <a:ahLst/>
              <a:cxnLst>
                <a:cxn ang="T4">
                  <a:pos x="T0" y="T1"/>
                </a:cxn>
                <a:cxn ang="T5">
                  <a:pos x="T2" y="T3"/>
                </a:cxn>
              </a:cxnLst>
              <a:rect l="0" t="0" r="r" b="b"/>
              <a:pathLst>
                <a:path w="970060" h="930303">
                  <a:moveTo>
                    <a:pt x="0" y="0"/>
                  </a:moveTo>
                  <a:cubicBezTo>
                    <a:pt x="45058" y="620202"/>
                    <a:pt x="384314" y="898498"/>
                    <a:pt x="970060" y="930303"/>
                  </a:cubicBezTo>
                </a:path>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14354" name="Straight Connector 85">
              <a:extLst>
                <a:ext uri="{FF2B5EF4-FFF2-40B4-BE49-F238E27FC236}">
                  <a16:creationId xmlns:a16="http://schemas.microsoft.com/office/drawing/2014/main" id="{065DFC2F-7173-8846-825F-8E758469A205}"/>
                </a:ext>
              </a:extLst>
            </p:cNvPr>
            <p:cNvCxnSpPr>
              <a:cxnSpLocks/>
            </p:cNvCxnSpPr>
            <p:nvPr/>
          </p:nvCxnSpPr>
          <p:spPr bwMode="auto">
            <a:xfrm>
              <a:off x="2107239" y="2611883"/>
              <a:ext cx="0" cy="591520"/>
            </a:xfrm>
            <a:prstGeom prst="line">
              <a:avLst/>
            </a:prstGeom>
            <a:noFill/>
            <a:ln w="9525" algn="ctr">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55" name="Straight Connector 86">
              <a:extLst>
                <a:ext uri="{FF2B5EF4-FFF2-40B4-BE49-F238E27FC236}">
                  <a16:creationId xmlns:a16="http://schemas.microsoft.com/office/drawing/2014/main" id="{272E5B20-99EF-8741-A540-C2B30E2920A1}"/>
                </a:ext>
              </a:extLst>
            </p:cNvPr>
            <p:cNvCxnSpPr>
              <a:cxnSpLocks/>
            </p:cNvCxnSpPr>
            <p:nvPr/>
          </p:nvCxnSpPr>
          <p:spPr bwMode="auto">
            <a:xfrm>
              <a:off x="1211809" y="3117697"/>
              <a:ext cx="1" cy="81951"/>
            </a:xfrm>
            <a:prstGeom prst="line">
              <a:avLst/>
            </a:prstGeom>
            <a:noFill/>
            <a:ln w="9525" algn="ctr">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356" name="Oval 87">
              <a:extLst>
                <a:ext uri="{FF2B5EF4-FFF2-40B4-BE49-F238E27FC236}">
                  <a16:creationId xmlns:a16="http://schemas.microsoft.com/office/drawing/2014/main" id="{8E0D887F-919A-1C49-8283-3CC556B12FB3}"/>
                </a:ext>
              </a:extLst>
            </p:cNvPr>
            <p:cNvSpPr>
              <a:spLocks noChangeAspect="1"/>
            </p:cNvSpPr>
            <p:nvPr/>
          </p:nvSpPr>
          <p:spPr bwMode="auto">
            <a:xfrm>
              <a:off x="2086821" y="2584384"/>
              <a:ext cx="45720" cy="45720"/>
            </a:xfrm>
            <a:prstGeom prst="ellipse">
              <a:avLst/>
            </a:prstGeom>
            <a:solidFill>
              <a:schemeClr val="tx1"/>
            </a:solidFill>
            <a:ln w="9525" algn="ctr">
              <a:solidFill>
                <a:schemeClr val="tx1"/>
              </a:solidFill>
              <a:round/>
              <a:headEnd/>
              <a:tailEnd/>
            </a:ln>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b="1" dirty="0">
                <a:latin typeface="Arial Bold"/>
                <a:ea typeface="Helvetica Neue" panose="02000503000000020004" pitchFamily="2" charset="0"/>
                <a:cs typeface="Helvetica Neue" panose="02000503000000020004" pitchFamily="2" charset="0"/>
              </a:endParaRPr>
            </a:p>
          </p:txBody>
        </p:sp>
        <p:sp>
          <p:nvSpPr>
            <p:cNvPr id="14357" name="Oval 88">
              <a:extLst>
                <a:ext uri="{FF2B5EF4-FFF2-40B4-BE49-F238E27FC236}">
                  <a16:creationId xmlns:a16="http://schemas.microsoft.com/office/drawing/2014/main" id="{1DF6686D-7F42-614E-AC7E-56AA67F0BDEF}"/>
                </a:ext>
              </a:extLst>
            </p:cNvPr>
            <p:cNvSpPr>
              <a:spLocks noChangeAspect="1"/>
            </p:cNvSpPr>
            <p:nvPr/>
          </p:nvSpPr>
          <p:spPr bwMode="auto">
            <a:xfrm>
              <a:off x="1197741" y="3087119"/>
              <a:ext cx="45720" cy="45720"/>
            </a:xfrm>
            <a:prstGeom prst="ellipse">
              <a:avLst/>
            </a:prstGeom>
            <a:solidFill>
              <a:schemeClr val="tx1"/>
            </a:solidFill>
            <a:ln w="9525" algn="ctr">
              <a:solidFill>
                <a:schemeClr val="tx1"/>
              </a:solidFill>
              <a:round/>
              <a:headEnd/>
              <a:tailEnd/>
            </a:ln>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b="1" dirty="0">
                <a:latin typeface="Arial Bold"/>
                <a:ea typeface="Helvetica Neue" panose="02000503000000020004" pitchFamily="2" charset="0"/>
                <a:cs typeface="Helvetica Neue" panose="02000503000000020004" pitchFamily="2" charset="0"/>
              </a:endParaRPr>
            </a:p>
          </p:txBody>
        </p:sp>
        <p:cxnSp>
          <p:nvCxnSpPr>
            <p:cNvPr id="14358" name="Straight Arrow Connector 92">
              <a:extLst>
                <a:ext uri="{FF2B5EF4-FFF2-40B4-BE49-F238E27FC236}">
                  <a16:creationId xmlns:a16="http://schemas.microsoft.com/office/drawing/2014/main" id="{8A47FCDD-91F5-9543-B91E-C4E391CE9029}"/>
                </a:ext>
              </a:extLst>
            </p:cNvPr>
            <p:cNvCxnSpPr>
              <a:cxnSpLocks/>
            </p:cNvCxnSpPr>
            <p:nvPr/>
          </p:nvCxnSpPr>
          <p:spPr bwMode="auto">
            <a:xfrm>
              <a:off x="1666497" y="3086208"/>
              <a:ext cx="440742" cy="0"/>
            </a:xfrm>
            <a:prstGeom prst="straightConnector1">
              <a:avLst/>
            </a:prstGeom>
            <a:noFill/>
            <a:ln w="9525" algn="ctr">
              <a:solidFill>
                <a:schemeClr val="tx1"/>
              </a:solidFill>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4" name="TextBox 93">
              <a:extLst>
                <a:ext uri="{FF2B5EF4-FFF2-40B4-BE49-F238E27FC236}">
                  <a16:creationId xmlns:a16="http://schemas.microsoft.com/office/drawing/2014/main" id="{C04595AF-1F2E-B24B-A033-9CC28D7E1BE7}"/>
                </a:ext>
              </a:extLst>
            </p:cNvPr>
            <p:cNvSpPr txBox="1">
              <a:spLocks noRot="1" noChangeAspect="1" noMove="1" noResize="1" noEditPoints="1" noAdjustHandles="1" noChangeArrowheads="1" noChangeShapeType="1" noTextEdit="1"/>
            </p:cNvSpPr>
            <p:nvPr/>
          </p:nvSpPr>
          <p:spPr>
            <a:xfrm>
              <a:off x="1800381" y="2894705"/>
              <a:ext cx="199350" cy="153888"/>
            </a:xfrm>
            <a:prstGeom prst="rect">
              <a:avLst/>
            </a:prstGeom>
            <a:blipFill>
              <a:blip r:embed="rId8"/>
              <a:stretch>
                <a:fillRect l="-6250" r="-12500" b="-8333"/>
              </a:stretch>
            </a:blipFill>
          </p:spPr>
          <p:txBody>
            <a:bodyPr/>
            <a:lstStyle/>
            <a:p>
              <a:r>
                <a:rPr lang="en-US">
                  <a:noFill/>
                </a:rPr>
                <a:t> </a:t>
              </a:r>
            </a:p>
          </p:txBody>
        </p:sp>
        <p:sp>
          <p:nvSpPr>
            <p:cNvPr id="97" name="TextBox 96">
              <a:extLst>
                <a:ext uri="{FF2B5EF4-FFF2-40B4-BE49-F238E27FC236}">
                  <a16:creationId xmlns:a16="http://schemas.microsoft.com/office/drawing/2014/main" id="{5E0BAC1E-2AE5-8846-B6EE-62A7B4934787}"/>
                </a:ext>
              </a:extLst>
            </p:cNvPr>
            <p:cNvSpPr txBox="1">
              <a:spLocks noRot="1" noChangeAspect="1" noMove="1" noResize="1" noEditPoints="1" noAdjustHandles="1" noChangeArrowheads="1" noChangeShapeType="1" noTextEdit="1"/>
            </p:cNvSpPr>
            <p:nvPr/>
          </p:nvSpPr>
          <p:spPr>
            <a:xfrm>
              <a:off x="1612709" y="2393387"/>
              <a:ext cx="127919" cy="184666"/>
            </a:xfrm>
            <a:prstGeom prst="rect">
              <a:avLst/>
            </a:prstGeom>
            <a:blipFill>
              <a:blip r:embed="rId9"/>
              <a:stretch>
                <a:fillRect l="-40000" r="-20000" b="-33333"/>
              </a:stretch>
            </a:blipFill>
          </p:spPr>
          <p:txBody>
            <a:bodyPr/>
            <a:lstStyle/>
            <a:p>
              <a:r>
                <a:rPr lang="en-US">
                  <a:noFill/>
                </a:rPr>
                <a:t> </a:t>
              </a:r>
            </a:p>
          </p:txBody>
        </p:sp>
        <p:cxnSp>
          <p:nvCxnSpPr>
            <p:cNvPr id="14361" name="Straight Connector 31">
              <a:extLst>
                <a:ext uri="{FF2B5EF4-FFF2-40B4-BE49-F238E27FC236}">
                  <a16:creationId xmlns:a16="http://schemas.microsoft.com/office/drawing/2014/main" id="{C91F8464-05E6-6443-96CC-9D5B411A4028}"/>
                </a:ext>
              </a:extLst>
            </p:cNvPr>
            <p:cNvCxnSpPr>
              <a:cxnSpLocks/>
            </p:cNvCxnSpPr>
            <p:nvPr/>
          </p:nvCxnSpPr>
          <p:spPr bwMode="auto">
            <a:xfrm>
              <a:off x="1666497" y="2596008"/>
              <a:ext cx="2594" cy="614874"/>
            </a:xfrm>
            <a:prstGeom prst="line">
              <a:avLst/>
            </a:prstGeom>
            <a:noFill/>
            <a:ln w="9525" algn="ctr">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5" name="TextBox 34">
              <a:extLst>
                <a:ext uri="{FF2B5EF4-FFF2-40B4-BE49-F238E27FC236}">
                  <a16:creationId xmlns:a16="http://schemas.microsoft.com/office/drawing/2014/main" id="{E28539E1-2B17-904B-A297-334D95B6BEBE}"/>
                </a:ext>
              </a:extLst>
            </p:cNvPr>
            <p:cNvSpPr txBox="1">
              <a:spLocks noRot="1" noChangeAspect="1" noMove="1" noResize="1" noEditPoints="1" noAdjustHandles="1" noChangeArrowheads="1" noChangeShapeType="1" noTextEdit="1"/>
            </p:cNvSpPr>
            <p:nvPr/>
          </p:nvSpPr>
          <p:spPr>
            <a:xfrm>
              <a:off x="2039453" y="2379616"/>
              <a:ext cx="219354" cy="184666"/>
            </a:xfrm>
            <a:prstGeom prst="rect">
              <a:avLst/>
            </a:prstGeom>
            <a:blipFill>
              <a:blip r:embed="rId10"/>
              <a:stretch>
                <a:fillRect l="-10526" b="-33333"/>
              </a:stretch>
            </a:blipFill>
          </p:spPr>
          <p:txBody>
            <a:bodyPr/>
            <a:lstStyle/>
            <a:p>
              <a:r>
                <a:rPr lang="en-US">
                  <a:noFill/>
                </a:rPr>
                <a:t> </a:t>
              </a:r>
            </a:p>
          </p:txBody>
        </p:sp>
        <p:sp>
          <p:nvSpPr>
            <p:cNvPr id="36" name="TextBox 35">
              <a:extLst>
                <a:ext uri="{FF2B5EF4-FFF2-40B4-BE49-F238E27FC236}">
                  <a16:creationId xmlns:a16="http://schemas.microsoft.com/office/drawing/2014/main" id="{25EAFDA5-EE79-1F42-9225-228C1F31CF27}"/>
                </a:ext>
              </a:extLst>
            </p:cNvPr>
            <p:cNvSpPr txBox="1">
              <a:spLocks noRot="1" noChangeAspect="1" noMove="1" noResize="1" noEditPoints="1" noAdjustHandles="1" noChangeArrowheads="1" noChangeShapeType="1" noTextEdit="1"/>
            </p:cNvSpPr>
            <p:nvPr/>
          </p:nvSpPr>
          <p:spPr>
            <a:xfrm>
              <a:off x="1130112" y="2879716"/>
              <a:ext cx="195310" cy="184666"/>
            </a:xfrm>
            <a:prstGeom prst="rect">
              <a:avLst/>
            </a:prstGeom>
            <a:blipFill>
              <a:blip r:embed="rId11"/>
              <a:stretch>
                <a:fillRect l="-18750" b="-25000"/>
              </a:stretch>
            </a:blipFill>
          </p:spPr>
          <p:txBody>
            <a:bodyPr/>
            <a:lstStyle/>
            <a:p>
              <a:r>
                <a:rPr lang="en-US">
                  <a:noFill/>
                </a:rPr>
                <a:t> </a:t>
              </a: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61E3B721-5B6D-FF4F-AA8F-01B27F5DF3B7}"/>
              </a:ext>
            </a:extLst>
          </p:cNvPr>
          <p:cNvSpPr>
            <a:spLocks noGrp="1" noChangeArrowheads="1"/>
          </p:cNvSpPr>
          <p:nvPr>
            <p:ph type="title"/>
          </p:nvPr>
        </p:nvSpPr>
        <p:spPr>
          <a:xfrm>
            <a:off x="454025" y="123825"/>
            <a:ext cx="8235950" cy="790575"/>
          </a:xfrm>
        </p:spPr>
        <p:txBody>
          <a:bodyPr/>
          <a:lstStyle/>
          <a:p>
            <a:r>
              <a:rPr lang="en-US" altLang="en-US" dirty="0">
                <a:latin typeface="Arial Bold"/>
                <a:ea typeface="Helvetica Neue" panose="02000503000000020004" pitchFamily="2" charset="0"/>
                <a:cs typeface="Helvetica Neue" panose="02000503000000020004" pitchFamily="2" charset="0"/>
              </a:rPr>
              <a:t>Nonlinear perturbation growth is expected to be similar for different D:T fuel compositions</a:t>
            </a:r>
          </a:p>
        </p:txBody>
      </p:sp>
      <p:sp>
        <p:nvSpPr>
          <p:cNvPr id="4" name="Slide Number Placeholder 3">
            <a:extLst>
              <a:ext uri="{FF2B5EF4-FFF2-40B4-BE49-F238E27FC236}">
                <a16:creationId xmlns:a16="http://schemas.microsoft.com/office/drawing/2014/main" id="{2D5E1756-0BDA-AD45-BF0F-5D355E9625D1}"/>
              </a:ext>
            </a:extLst>
          </p:cNvPr>
          <p:cNvSpPr>
            <a:spLocks noGrp="1"/>
          </p:cNvSpPr>
          <p:nvPr>
            <p:ph type="sldNum" sz="quarter" idx="16"/>
          </p:nvPr>
        </p:nvSpPr>
        <p:spPr/>
        <p:txBody>
          <a:bodyPr/>
          <a:lstStyle/>
          <a:p>
            <a:pPr>
              <a:defRPr/>
            </a:pPr>
            <a:fld id="{44A086BC-19D9-004B-BED5-EB14292774A2}" type="slidenum">
              <a:rPr lang="en-US">
                <a:latin typeface="Arial Bold"/>
                <a:ea typeface="Helvetica Neue" panose="02000503000000020004" pitchFamily="2" charset="0"/>
                <a:cs typeface="Helvetica Neue" panose="02000503000000020004" pitchFamily="2" charset="0"/>
              </a:rPr>
              <a:pPr>
                <a:defRPr/>
              </a:pPr>
              <a:t>7</a:t>
            </a:fld>
            <a:endParaRPr lang="en-US" dirty="0">
              <a:latin typeface="Arial Bold"/>
              <a:ea typeface="Helvetica Neue" panose="02000503000000020004" pitchFamily="2" charset="0"/>
              <a:cs typeface="Helvetica Neue" panose="02000503000000020004" pitchFamily="2" charset="0"/>
            </a:endParaRPr>
          </a:p>
        </p:txBody>
      </p:sp>
      <p:sp>
        <p:nvSpPr>
          <p:cNvPr id="16387" name="TextBox 11">
            <a:extLst>
              <a:ext uri="{FF2B5EF4-FFF2-40B4-BE49-F238E27FC236}">
                <a16:creationId xmlns:a16="http://schemas.microsoft.com/office/drawing/2014/main" id="{17F0EC99-CD23-654D-9F63-7038F2112277}"/>
              </a:ext>
            </a:extLst>
          </p:cNvPr>
          <p:cNvSpPr txBox="1">
            <a:spLocks noChangeArrowheads="1"/>
          </p:cNvSpPr>
          <p:nvPr/>
        </p:nvSpPr>
        <p:spPr bwMode="auto">
          <a:xfrm>
            <a:off x="5794375" y="4643438"/>
            <a:ext cx="225901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600" b="1" dirty="0">
                <a:latin typeface="Arial Bold"/>
                <a:ea typeface="Helvetica Neue" panose="02000503000000020004" pitchFamily="2" charset="0"/>
                <a:cs typeface="Helvetica Neue" panose="02000503000000020004" pitchFamily="2" charset="0"/>
              </a:rPr>
              <a:t>*V.N. </a:t>
            </a:r>
            <a:r>
              <a:rPr lang="en-US" altLang="en-US" sz="600" b="1" dirty="0" err="1">
                <a:latin typeface="Arial Bold"/>
                <a:ea typeface="Helvetica Neue" panose="02000503000000020004" pitchFamily="2" charset="0"/>
                <a:cs typeface="Helvetica Neue" panose="02000503000000020004" pitchFamily="2" charset="0"/>
              </a:rPr>
              <a:t>Goncharov</a:t>
            </a:r>
            <a:r>
              <a:rPr lang="en-US" altLang="en-US" sz="600" b="1" dirty="0">
                <a:latin typeface="Arial Bold"/>
                <a:ea typeface="Helvetica Neue" panose="02000503000000020004" pitchFamily="2" charset="0"/>
                <a:cs typeface="Helvetica Neue" panose="02000503000000020004" pitchFamily="2" charset="0"/>
              </a:rPr>
              <a:t>, Phys. Rev. Lett., </a:t>
            </a:r>
            <a:r>
              <a:rPr lang="en-US" altLang="en-US" sz="600" b="1" u="sng" dirty="0">
                <a:latin typeface="Arial Bold"/>
                <a:ea typeface="Helvetica Neue" panose="02000503000000020004" pitchFamily="2" charset="0"/>
                <a:cs typeface="Helvetica Neue" panose="02000503000000020004" pitchFamily="2" charset="0"/>
              </a:rPr>
              <a:t>88</a:t>
            </a:r>
            <a:r>
              <a:rPr lang="en-US" altLang="en-US" sz="600" b="1" dirty="0">
                <a:latin typeface="Arial Bold"/>
                <a:ea typeface="Helvetica Neue" panose="02000503000000020004" pitchFamily="2" charset="0"/>
                <a:cs typeface="Helvetica Neue" panose="02000503000000020004" pitchFamily="2" charset="0"/>
              </a:rPr>
              <a:t> (13), 134502 (2002).</a:t>
            </a:r>
          </a:p>
        </p:txBody>
      </p:sp>
      <p:cxnSp>
        <p:nvCxnSpPr>
          <p:cNvPr id="16388" name="Straight Connector 12">
            <a:extLst>
              <a:ext uri="{FF2B5EF4-FFF2-40B4-BE49-F238E27FC236}">
                <a16:creationId xmlns:a16="http://schemas.microsoft.com/office/drawing/2014/main" id="{7D039EC2-B68B-B249-8A64-92C401070F4E}"/>
              </a:ext>
            </a:extLst>
          </p:cNvPr>
          <p:cNvCxnSpPr>
            <a:cxnSpLocks noChangeShapeType="1"/>
          </p:cNvCxnSpPr>
          <p:nvPr/>
        </p:nvCxnSpPr>
        <p:spPr bwMode="auto">
          <a:xfrm>
            <a:off x="5849938" y="4640263"/>
            <a:ext cx="914400" cy="0"/>
          </a:xfrm>
          <a:prstGeom prst="line">
            <a:avLst/>
          </a:prstGeom>
          <a:no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 name="Rectangle 26">
            <a:extLst>
              <a:ext uri="{FF2B5EF4-FFF2-40B4-BE49-F238E27FC236}">
                <a16:creationId xmlns:a16="http://schemas.microsoft.com/office/drawing/2014/main" id="{1AA5CF49-F375-CF45-9ABC-28A76AE9152B}"/>
              </a:ext>
            </a:extLst>
          </p:cNvPr>
          <p:cNvSpPr/>
          <p:nvPr/>
        </p:nvSpPr>
        <p:spPr bwMode="auto">
          <a:xfrm>
            <a:off x="4913313" y="2798763"/>
            <a:ext cx="1004887" cy="692150"/>
          </a:xfrm>
          <a:prstGeom prst="rect">
            <a:avLst/>
          </a:prstGeom>
          <a:solidFill>
            <a:schemeClr val="bg2">
              <a:lumMod val="40000"/>
              <a:lumOff val="60000"/>
            </a:schemeClr>
          </a:solidFill>
          <a:ln w="9525" cap="flat" cmpd="sng" algn="ctr">
            <a:noFill/>
            <a:prstDash val="solid"/>
            <a:round/>
            <a:headEnd type="none" w="med" len="med"/>
            <a:tailEnd type="none" w="med" len="med"/>
          </a:ln>
          <a:effectLst/>
          <a:extLst/>
        </p:spPr>
        <p:txBody>
          <a:bodyPr/>
          <a:lstStyle/>
          <a:p>
            <a:pPr>
              <a:defRPr/>
            </a:pPr>
            <a:endParaRPr lang="en-US" b="1" dirty="0">
              <a:latin typeface="Arial Bold"/>
              <a:ea typeface="Helvetica Neue" panose="02000503000000020004" pitchFamily="2" charset="0"/>
              <a:cs typeface="Helvetica Neue" panose="02000503000000020004" pitchFamily="2" charset="0"/>
            </a:endParaRPr>
          </a:p>
        </p:txBody>
      </p:sp>
      <p:pic>
        <p:nvPicPr>
          <p:cNvPr id="16390" name="Picture 8">
            <a:extLst>
              <a:ext uri="{FF2B5EF4-FFF2-40B4-BE49-F238E27FC236}">
                <a16:creationId xmlns:a16="http://schemas.microsoft.com/office/drawing/2014/main" id="{0B924307-694F-A141-B432-01BA6F4226D8}"/>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r="71812"/>
          <a:stretch>
            <a:fillRect/>
          </a:stretch>
        </p:blipFill>
        <p:spPr bwMode="auto">
          <a:xfrm>
            <a:off x="3860800" y="1422400"/>
            <a:ext cx="1404938" cy="226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9">
            <a:extLst>
              <a:ext uri="{FF2B5EF4-FFF2-40B4-BE49-F238E27FC236}">
                <a16:creationId xmlns:a16="http://schemas.microsoft.com/office/drawing/2014/main" id="{4FE224B3-6E23-0D4B-ADD5-5A3286C41F8B}"/>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r="71455"/>
          <a:stretch>
            <a:fillRect/>
          </a:stretch>
        </p:blipFill>
        <p:spPr bwMode="auto">
          <a:xfrm>
            <a:off x="5619750" y="1417638"/>
            <a:ext cx="1420813" cy="226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392" name="Straight Arrow Connector 5">
            <a:extLst>
              <a:ext uri="{FF2B5EF4-FFF2-40B4-BE49-F238E27FC236}">
                <a16:creationId xmlns:a16="http://schemas.microsoft.com/office/drawing/2014/main" id="{1D9CCC1A-C4F1-8F4B-9458-5EE0E9BCE94A}"/>
              </a:ext>
            </a:extLst>
          </p:cNvPr>
          <p:cNvCxnSpPr>
            <a:cxnSpLocks noChangeShapeType="1"/>
          </p:cNvCxnSpPr>
          <p:nvPr/>
        </p:nvCxnSpPr>
        <p:spPr bwMode="auto">
          <a:xfrm>
            <a:off x="5043488" y="2551113"/>
            <a:ext cx="793750" cy="0"/>
          </a:xfrm>
          <a:prstGeom prst="straightConnector1">
            <a:avLst/>
          </a:prstGeom>
          <a:noFill/>
          <a:ln w="28575" algn="ctr">
            <a:solidFill>
              <a:schemeClr val="tx1"/>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393" name="TextBox 10">
            <a:extLst>
              <a:ext uri="{FF2B5EF4-FFF2-40B4-BE49-F238E27FC236}">
                <a16:creationId xmlns:a16="http://schemas.microsoft.com/office/drawing/2014/main" id="{55974FA3-AA30-FC4A-89A3-A964BE6332B0}"/>
              </a:ext>
            </a:extLst>
          </p:cNvPr>
          <p:cNvSpPr txBox="1">
            <a:spLocks noChangeArrowheads="1"/>
          </p:cNvSpPr>
          <p:nvPr/>
        </p:nvSpPr>
        <p:spPr bwMode="auto">
          <a:xfrm>
            <a:off x="3981450" y="1363663"/>
            <a:ext cx="65563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100" b="1" dirty="0">
                <a:solidFill>
                  <a:schemeClr val="bg1"/>
                </a:solidFill>
                <a:latin typeface="Arial Bold"/>
                <a:ea typeface="Helvetica Neue" panose="02000503000000020004" pitchFamily="2" charset="0"/>
                <a:cs typeface="Helvetica Neue" panose="02000503000000020004" pitchFamily="2" charset="0"/>
              </a:rPr>
              <a:t>10:90</a:t>
            </a:r>
          </a:p>
        </p:txBody>
      </p:sp>
      <p:cxnSp>
        <p:nvCxnSpPr>
          <p:cNvPr id="16394" name="Straight Connector 15">
            <a:extLst>
              <a:ext uri="{FF2B5EF4-FFF2-40B4-BE49-F238E27FC236}">
                <a16:creationId xmlns:a16="http://schemas.microsoft.com/office/drawing/2014/main" id="{AA9FE8BC-E73E-5246-B8E1-B286495763A5}"/>
              </a:ext>
            </a:extLst>
          </p:cNvPr>
          <p:cNvCxnSpPr>
            <a:cxnSpLocks/>
          </p:cNvCxnSpPr>
          <p:nvPr/>
        </p:nvCxnSpPr>
        <p:spPr bwMode="auto">
          <a:xfrm>
            <a:off x="4565650" y="1417638"/>
            <a:ext cx="0" cy="2154237"/>
          </a:xfrm>
          <a:prstGeom prst="line">
            <a:avLst/>
          </a:prstGeom>
          <a:no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395" name="TextBox 16">
            <a:extLst>
              <a:ext uri="{FF2B5EF4-FFF2-40B4-BE49-F238E27FC236}">
                <a16:creationId xmlns:a16="http://schemas.microsoft.com/office/drawing/2014/main" id="{62055319-099C-AE4E-B678-9257ED1F59E2}"/>
              </a:ext>
            </a:extLst>
          </p:cNvPr>
          <p:cNvSpPr txBox="1">
            <a:spLocks noChangeArrowheads="1"/>
          </p:cNvSpPr>
          <p:nvPr/>
        </p:nvSpPr>
        <p:spPr bwMode="auto">
          <a:xfrm>
            <a:off x="4600575" y="1363663"/>
            <a:ext cx="6254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100" b="1" dirty="0">
                <a:solidFill>
                  <a:schemeClr val="bg1"/>
                </a:solidFill>
                <a:latin typeface="Arial Bold"/>
                <a:ea typeface="Helvetica Neue" panose="02000503000000020004" pitchFamily="2" charset="0"/>
                <a:cs typeface="Helvetica Neue" panose="02000503000000020004" pitchFamily="2" charset="0"/>
              </a:rPr>
              <a:t>50:50</a:t>
            </a:r>
          </a:p>
        </p:txBody>
      </p:sp>
      <p:sp>
        <p:nvSpPr>
          <p:cNvPr id="16396" name="TextBox 17">
            <a:extLst>
              <a:ext uri="{FF2B5EF4-FFF2-40B4-BE49-F238E27FC236}">
                <a16:creationId xmlns:a16="http://schemas.microsoft.com/office/drawing/2014/main" id="{46B7A9FB-6E1A-6D4A-B46F-DFD85C465810}"/>
              </a:ext>
            </a:extLst>
          </p:cNvPr>
          <p:cNvSpPr txBox="1">
            <a:spLocks noChangeArrowheads="1"/>
          </p:cNvSpPr>
          <p:nvPr/>
        </p:nvSpPr>
        <p:spPr bwMode="auto">
          <a:xfrm>
            <a:off x="5737225" y="1381125"/>
            <a:ext cx="5953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100" b="1" dirty="0">
                <a:solidFill>
                  <a:schemeClr val="bg1"/>
                </a:solidFill>
                <a:latin typeface="Arial Bold"/>
                <a:ea typeface="Helvetica Neue" panose="02000503000000020004" pitchFamily="2" charset="0"/>
                <a:cs typeface="Helvetica Neue" panose="02000503000000020004" pitchFamily="2" charset="0"/>
              </a:rPr>
              <a:t>10:90</a:t>
            </a:r>
          </a:p>
        </p:txBody>
      </p:sp>
      <p:sp>
        <p:nvSpPr>
          <p:cNvPr id="16397" name="TextBox 19">
            <a:extLst>
              <a:ext uri="{FF2B5EF4-FFF2-40B4-BE49-F238E27FC236}">
                <a16:creationId xmlns:a16="http://schemas.microsoft.com/office/drawing/2014/main" id="{75599F51-D9C2-0A40-988F-D4674C8B032C}"/>
              </a:ext>
            </a:extLst>
          </p:cNvPr>
          <p:cNvSpPr txBox="1">
            <a:spLocks noChangeArrowheads="1"/>
          </p:cNvSpPr>
          <p:nvPr/>
        </p:nvSpPr>
        <p:spPr bwMode="auto">
          <a:xfrm>
            <a:off x="6335713" y="1381125"/>
            <a:ext cx="6175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100" b="1" dirty="0">
                <a:solidFill>
                  <a:schemeClr val="bg1"/>
                </a:solidFill>
                <a:latin typeface="Arial Bold"/>
                <a:ea typeface="Helvetica Neue" panose="02000503000000020004" pitchFamily="2" charset="0"/>
                <a:cs typeface="Helvetica Neue" panose="02000503000000020004" pitchFamily="2" charset="0"/>
              </a:rPr>
              <a:t>50:50</a:t>
            </a:r>
          </a:p>
        </p:txBody>
      </p:sp>
      <p:cxnSp>
        <p:nvCxnSpPr>
          <p:cNvPr id="16398" name="Straight Connector 22">
            <a:extLst>
              <a:ext uri="{FF2B5EF4-FFF2-40B4-BE49-F238E27FC236}">
                <a16:creationId xmlns:a16="http://schemas.microsoft.com/office/drawing/2014/main" id="{8F7AEFC5-8D87-6240-9EA0-56B84EEA05F0}"/>
              </a:ext>
            </a:extLst>
          </p:cNvPr>
          <p:cNvCxnSpPr>
            <a:cxnSpLocks noChangeShapeType="1"/>
          </p:cNvCxnSpPr>
          <p:nvPr/>
        </p:nvCxnSpPr>
        <p:spPr bwMode="auto">
          <a:xfrm>
            <a:off x="6327775" y="1439863"/>
            <a:ext cx="0" cy="2154237"/>
          </a:xfrm>
          <a:prstGeom prst="line">
            <a:avLst/>
          </a:prstGeom>
          <a:no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399" name="TextBox 24">
            <a:extLst>
              <a:ext uri="{FF2B5EF4-FFF2-40B4-BE49-F238E27FC236}">
                <a16:creationId xmlns:a16="http://schemas.microsoft.com/office/drawing/2014/main" id="{1F942C86-39CD-204C-91C2-035DDAC80474}"/>
              </a:ext>
            </a:extLst>
          </p:cNvPr>
          <p:cNvSpPr txBox="1">
            <a:spLocks noChangeArrowheads="1"/>
          </p:cNvSpPr>
          <p:nvPr/>
        </p:nvSpPr>
        <p:spPr bwMode="auto">
          <a:xfrm>
            <a:off x="4979988" y="2906713"/>
            <a:ext cx="8731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altLang="en-US" sz="1200" b="1" dirty="0">
                <a:solidFill>
                  <a:srgbClr val="2E3B8E"/>
                </a:solidFill>
                <a:latin typeface="Arial Bold"/>
                <a:ea typeface="Helvetica Neue" panose="02000503000000020004" pitchFamily="2" charset="0"/>
                <a:cs typeface="Helvetica Neue" panose="02000503000000020004" pitchFamily="2" charset="0"/>
              </a:rPr>
              <a:t>CH Shell</a:t>
            </a:r>
          </a:p>
          <a:p>
            <a:pPr algn="ctr"/>
            <a:r>
              <a:rPr lang="en-US" altLang="en-US" sz="1200" b="1" dirty="0">
                <a:solidFill>
                  <a:srgbClr val="8D021C"/>
                </a:solidFill>
                <a:latin typeface="Arial Bold"/>
                <a:ea typeface="Helvetica Neue" panose="02000503000000020004" pitchFamily="2" charset="0"/>
                <a:cs typeface="Helvetica Neue" panose="02000503000000020004" pitchFamily="2" charset="0"/>
              </a:rPr>
              <a:t>DT Vapor</a:t>
            </a:r>
          </a:p>
        </p:txBody>
      </p:sp>
      <p:pic>
        <p:nvPicPr>
          <p:cNvPr id="16400" name="Picture 27">
            <a:extLst>
              <a:ext uri="{FF2B5EF4-FFF2-40B4-BE49-F238E27FC236}">
                <a16:creationId xmlns:a16="http://schemas.microsoft.com/office/drawing/2014/main" id="{71897D6D-795B-2C4A-BD13-EBBBC7B7843A}"/>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8499" t="63542" r="80013" b="3146"/>
          <a:stretch>
            <a:fillRect/>
          </a:stretch>
        </p:blipFill>
        <p:spPr bwMode="auto">
          <a:xfrm>
            <a:off x="7048500" y="1752600"/>
            <a:ext cx="1376363" cy="18161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cxnSp>
        <p:nvCxnSpPr>
          <p:cNvPr id="16401" name="Straight Arrow Connector 29">
            <a:extLst>
              <a:ext uri="{FF2B5EF4-FFF2-40B4-BE49-F238E27FC236}">
                <a16:creationId xmlns:a16="http://schemas.microsoft.com/office/drawing/2014/main" id="{E54A0763-D9D3-6744-B259-8EA6541A7364}"/>
              </a:ext>
            </a:extLst>
          </p:cNvPr>
          <p:cNvCxnSpPr>
            <a:cxnSpLocks noChangeShapeType="1"/>
            <a:stCxn id="16402" idx="3"/>
            <a:endCxn id="16400" idx="1"/>
          </p:cNvCxnSpPr>
          <p:nvPr/>
        </p:nvCxnSpPr>
        <p:spPr bwMode="auto">
          <a:xfrm flipV="1">
            <a:off x="6570663" y="2660650"/>
            <a:ext cx="477837" cy="554038"/>
          </a:xfrm>
          <a:prstGeom prst="straightConnector1">
            <a:avLst/>
          </a:prstGeom>
          <a:noFill/>
          <a:ln w="28575" algn="ctr">
            <a:solidFill>
              <a:schemeClr val="tx1"/>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402" name="Rectangle 30">
            <a:extLst>
              <a:ext uri="{FF2B5EF4-FFF2-40B4-BE49-F238E27FC236}">
                <a16:creationId xmlns:a16="http://schemas.microsoft.com/office/drawing/2014/main" id="{472F3EAD-2D78-9F45-8A5A-B8D6DB99EC31}"/>
              </a:ext>
            </a:extLst>
          </p:cNvPr>
          <p:cNvSpPr>
            <a:spLocks noChangeArrowheads="1"/>
          </p:cNvSpPr>
          <p:nvPr/>
        </p:nvSpPr>
        <p:spPr bwMode="auto">
          <a:xfrm>
            <a:off x="6081713" y="2827338"/>
            <a:ext cx="488950" cy="774700"/>
          </a:xfrm>
          <a:prstGeom prst="rect">
            <a:avLst/>
          </a:prstGeom>
          <a:noFill/>
          <a:ln w="2857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b="1" dirty="0">
              <a:latin typeface="Arial Bold"/>
              <a:ea typeface="Helvetica Neue" panose="02000503000000020004" pitchFamily="2" charset="0"/>
              <a:cs typeface="Helvetica Neue" panose="02000503000000020004" pitchFamily="2" charset="0"/>
            </a:endParaRPr>
          </a:p>
        </p:txBody>
      </p:sp>
      <p:cxnSp>
        <p:nvCxnSpPr>
          <p:cNvPr id="16403" name="Straight Connector 33">
            <a:extLst>
              <a:ext uri="{FF2B5EF4-FFF2-40B4-BE49-F238E27FC236}">
                <a16:creationId xmlns:a16="http://schemas.microsoft.com/office/drawing/2014/main" id="{B8E317E9-71DA-1145-8F89-D23EA6DF5276}"/>
              </a:ext>
            </a:extLst>
          </p:cNvPr>
          <p:cNvCxnSpPr>
            <a:cxnSpLocks noChangeShapeType="1"/>
          </p:cNvCxnSpPr>
          <p:nvPr/>
        </p:nvCxnSpPr>
        <p:spPr bwMode="auto">
          <a:xfrm>
            <a:off x="7685088" y="1752600"/>
            <a:ext cx="46037" cy="1816100"/>
          </a:xfrm>
          <a:prstGeom prst="line">
            <a:avLst/>
          </a:prstGeom>
          <a:no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404" name="Rectangle 35">
            <a:extLst>
              <a:ext uri="{FF2B5EF4-FFF2-40B4-BE49-F238E27FC236}">
                <a16:creationId xmlns:a16="http://schemas.microsoft.com/office/drawing/2014/main" id="{0E3A87E7-E55D-6F43-87AC-C3817E3B5765}"/>
              </a:ext>
            </a:extLst>
          </p:cNvPr>
          <p:cNvSpPr>
            <a:spLocks noChangeArrowheads="1"/>
          </p:cNvSpPr>
          <p:nvPr/>
        </p:nvSpPr>
        <p:spPr bwMode="auto">
          <a:xfrm>
            <a:off x="3417888" y="962025"/>
            <a:ext cx="22494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altLang="en-US" sz="1200" b="1" dirty="0">
                <a:latin typeface="Arial Bold"/>
                <a:ea typeface="Helvetica Neue" panose="02000503000000020004" pitchFamily="2" charset="0"/>
                <a:cs typeface="Helvetica Neue" panose="02000503000000020004" pitchFamily="2" charset="0"/>
              </a:rPr>
              <a:t>Early Time </a:t>
            </a:r>
          </a:p>
          <a:p>
            <a:pPr algn="ctr"/>
            <a:r>
              <a:rPr lang="en-US" altLang="en-US" sz="1200" b="1" dirty="0">
                <a:latin typeface="Arial Bold"/>
                <a:ea typeface="Helvetica Neue" panose="02000503000000020004" pitchFamily="2" charset="0"/>
                <a:cs typeface="Helvetica Neue" panose="02000503000000020004" pitchFamily="2" charset="0"/>
              </a:rPr>
              <a:t>(near shock convergence)</a:t>
            </a:r>
          </a:p>
        </p:txBody>
      </p:sp>
      <p:sp>
        <p:nvSpPr>
          <p:cNvPr id="16405" name="Rectangle 36">
            <a:extLst>
              <a:ext uri="{FF2B5EF4-FFF2-40B4-BE49-F238E27FC236}">
                <a16:creationId xmlns:a16="http://schemas.microsoft.com/office/drawing/2014/main" id="{3735EAE6-F65D-6E44-B163-3D1C1823232D}"/>
              </a:ext>
            </a:extLst>
          </p:cNvPr>
          <p:cNvSpPr>
            <a:spLocks noChangeArrowheads="1"/>
          </p:cNvSpPr>
          <p:nvPr/>
        </p:nvSpPr>
        <p:spPr bwMode="auto">
          <a:xfrm>
            <a:off x="5849938" y="1060450"/>
            <a:ext cx="981075"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200" b="1" dirty="0">
                <a:latin typeface="Arial Bold"/>
                <a:ea typeface="Helvetica Neue" panose="02000503000000020004" pitchFamily="2" charset="0"/>
                <a:cs typeface="Helvetica Neue" panose="02000503000000020004" pitchFamily="2" charset="0"/>
              </a:rPr>
              <a:t>Bang Time</a:t>
            </a:r>
          </a:p>
        </p:txBody>
      </p:sp>
      <p:sp>
        <p:nvSpPr>
          <p:cNvPr id="38" name="Rectangle 37">
            <a:extLst>
              <a:ext uri="{FF2B5EF4-FFF2-40B4-BE49-F238E27FC236}">
                <a16:creationId xmlns:a16="http://schemas.microsoft.com/office/drawing/2014/main" id="{9741C3F2-89FC-C744-ABBF-D18DD229D31A}"/>
              </a:ext>
            </a:extLst>
          </p:cNvPr>
          <p:cNvSpPr>
            <a:spLocks noRot="1" noChangeAspect="1" noMove="1" noResize="1" noEditPoints="1" noAdjustHandles="1" noChangeArrowheads="1" noChangeShapeType="1" noTextEdit="1"/>
          </p:cNvSpPr>
          <p:nvPr/>
        </p:nvSpPr>
        <p:spPr>
          <a:xfrm>
            <a:off x="4609915" y="3790948"/>
            <a:ext cx="3568797" cy="600164"/>
          </a:xfrm>
          <a:prstGeom prst="rect">
            <a:avLst/>
          </a:prstGeom>
          <a:blipFill>
            <a:blip r:embed="rId5"/>
            <a:stretch>
              <a:fillRect b="-4082"/>
            </a:stretch>
          </a:blipFill>
        </p:spPr>
        <p:txBody>
          <a:bodyPr/>
          <a:lstStyle/>
          <a:p>
            <a:r>
              <a:rPr lang="en-US">
                <a:noFill/>
              </a:rPr>
              <a:t> </a:t>
            </a:r>
          </a:p>
        </p:txBody>
      </p:sp>
      <p:sp>
        <p:nvSpPr>
          <p:cNvPr id="14" name="TextBox 13">
            <a:extLst>
              <a:ext uri="{FF2B5EF4-FFF2-40B4-BE49-F238E27FC236}">
                <a16:creationId xmlns:a16="http://schemas.microsoft.com/office/drawing/2014/main" id="{37EE5DA1-2B7E-3541-AED0-DC7648B5FCCE}"/>
              </a:ext>
            </a:extLst>
          </p:cNvPr>
          <p:cNvSpPr txBox="1">
            <a:spLocks noRot="1" noChangeAspect="1" noMove="1" noResize="1" noEditPoints="1" noAdjustHandles="1" noChangeArrowheads="1" noChangeShapeType="1" noTextEdit="1"/>
          </p:cNvSpPr>
          <p:nvPr/>
        </p:nvSpPr>
        <p:spPr>
          <a:xfrm>
            <a:off x="1680848" y="4225511"/>
            <a:ext cx="549830" cy="184666"/>
          </a:xfrm>
          <a:prstGeom prst="rect">
            <a:avLst/>
          </a:prstGeom>
          <a:blipFill>
            <a:blip r:embed="rId6"/>
            <a:stretch>
              <a:fillRect l="-6818" r="-2273" b="-40000"/>
            </a:stretch>
          </a:blipFill>
        </p:spPr>
        <p:txBody>
          <a:bodyPr/>
          <a:lstStyle/>
          <a:p>
            <a:r>
              <a:rPr lang="en-US">
                <a:noFill/>
              </a:rPr>
              <a:t> </a:t>
            </a:r>
          </a:p>
        </p:txBody>
      </p:sp>
      <p:sp>
        <p:nvSpPr>
          <p:cNvPr id="15" name="TextBox 14">
            <a:extLst>
              <a:ext uri="{FF2B5EF4-FFF2-40B4-BE49-F238E27FC236}">
                <a16:creationId xmlns:a16="http://schemas.microsoft.com/office/drawing/2014/main" id="{6963F2FB-FD12-E744-9F6B-A4857DFD9784}"/>
              </a:ext>
            </a:extLst>
          </p:cNvPr>
          <p:cNvSpPr txBox="1">
            <a:spLocks noRot="1" noChangeAspect="1" noMove="1" noResize="1" noEditPoints="1" noAdjustHandles="1" noChangeArrowheads="1" noChangeShapeType="1" noTextEdit="1"/>
          </p:cNvSpPr>
          <p:nvPr/>
        </p:nvSpPr>
        <p:spPr>
          <a:xfrm>
            <a:off x="344434" y="2448950"/>
            <a:ext cx="3224261" cy="461665"/>
          </a:xfrm>
          <a:prstGeom prst="rect">
            <a:avLst/>
          </a:prstGeom>
          <a:blipFill>
            <a:blip r:embed="rId7"/>
            <a:stretch>
              <a:fillRect b="-8108"/>
            </a:stretch>
          </a:blipFill>
        </p:spPr>
        <p:txBody>
          <a:bodyPr/>
          <a:lstStyle/>
          <a:p>
            <a:r>
              <a:rPr lang="en-US">
                <a:noFill/>
              </a:rPr>
              <a:t> </a:t>
            </a:r>
          </a:p>
        </p:txBody>
      </p:sp>
      <p:grpSp>
        <p:nvGrpSpPr>
          <p:cNvPr id="16409" name="Group 32">
            <a:extLst>
              <a:ext uri="{FF2B5EF4-FFF2-40B4-BE49-F238E27FC236}">
                <a16:creationId xmlns:a16="http://schemas.microsoft.com/office/drawing/2014/main" id="{DCDC7974-EC48-C644-B37F-444FA5FA2F6F}"/>
              </a:ext>
            </a:extLst>
          </p:cNvPr>
          <p:cNvGrpSpPr>
            <a:grpSpLocks/>
          </p:cNvGrpSpPr>
          <p:nvPr/>
        </p:nvGrpSpPr>
        <p:grpSpPr bwMode="auto">
          <a:xfrm>
            <a:off x="711200" y="2927350"/>
            <a:ext cx="2736850" cy="730250"/>
            <a:chOff x="702594" y="2872667"/>
            <a:chExt cx="2738314" cy="730328"/>
          </a:xfrm>
        </p:grpSpPr>
        <p:sp>
          <p:nvSpPr>
            <p:cNvPr id="16415" name="Rectangle 28">
              <a:extLst>
                <a:ext uri="{FF2B5EF4-FFF2-40B4-BE49-F238E27FC236}">
                  <a16:creationId xmlns:a16="http://schemas.microsoft.com/office/drawing/2014/main" id="{4B245ABC-9371-E644-A1AE-447688F8CDC2}"/>
                </a:ext>
              </a:extLst>
            </p:cNvPr>
            <p:cNvSpPr>
              <a:spLocks noChangeArrowheads="1"/>
            </p:cNvSpPr>
            <p:nvPr/>
          </p:nvSpPr>
          <p:spPr bwMode="auto">
            <a:xfrm>
              <a:off x="2369117" y="2879239"/>
              <a:ext cx="82575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sz="1200" b="1" dirty="0">
                <a:latin typeface="Arial Bold"/>
                <a:ea typeface="Helvetica Neue" panose="02000503000000020004" pitchFamily="2" charset="0"/>
                <a:cs typeface="Helvetica Neue" panose="02000503000000020004" pitchFamily="2" charset="0"/>
              </a:endParaRPr>
            </a:p>
          </p:txBody>
        </p:sp>
        <p:sp>
          <p:nvSpPr>
            <p:cNvPr id="35" name="TextBox 34">
              <a:extLst>
                <a:ext uri="{FF2B5EF4-FFF2-40B4-BE49-F238E27FC236}">
                  <a16:creationId xmlns:a16="http://schemas.microsoft.com/office/drawing/2014/main" id="{EC504B22-D73E-5049-8FAB-DF4781FA4A6F}"/>
                </a:ext>
              </a:extLst>
            </p:cNvPr>
            <p:cNvSpPr txBox="1">
              <a:spLocks noRot="1" noChangeAspect="1" noMove="1" noResize="1" noEditPoints="1" noAdjustHandles="1" noChangeArrowheads="1" noChangeShapeType="1" noTextEdit="1"/>
            </p:cNvSpPr>
            <p:nvPr/>
          </p:nvSpPr>
          <p:spPr>
            <a:xfrm>
              <a:off x="702594" y="2872667"/>
              <a:ext cx="2738314" cy="730328"/>
            </a:xfrm>
            <a:prstGeom prst="rect">
              <a:avLst/>
            </a:prstGeom>
            <a:blipFill>
              <a:blip r:embed="rId8"/>
              <a:stretch>
                <a:fillRect/>
              </a:stretch>
            </a:blipFill>
          </p:spPr>
          <p:txBody>
            <a:bodyPr/>
            <a:lstStyle/>
            <a:p>
              <a:r>
                <a:rPr lang="en-US">
                  <a:noFill/>
                </a:rPr>
                <a:t> </a:t>
              </a:r>
            </a:p>
          </p:txBody>
        </p:sp>
      </p:grpSp>
      <p:sp>
        <p:nvSpPr>
          <p:cNvPr id="16410" name="TextBox 40">
            <a:extLst>
              <a:ext uri="{FF2B5EF4-FFF2-40B4-BE49-F238E27FC236}">
                <a16:creationId xmlns:a16="http://schemas.microsoft.com/office/drawing/2014/main" id="{D3CE8C29-BC73-694D-9EC6-D9DCA97CA144}"/>
              </a:ext>
            </a:extLst>
          </p:cNvPr>
          <p:cNvSpPr txBox="1">
            <a:spLocks noChangeArrowheads="1"/>
          </p:cNvSpPr>
          <p:nvPr/>
        </p:nvSpPr>
        <p:spPr bwMode="auto">
          <a:xfrm>
            <a:off x="7188200" y="1704975"/>
            <a:ext cx="61277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100" b="1" dirty="0">
                <a:solidFill>
                  <a:schemeClr val="bg1"/>
                </a:solidFill>
                <a:latin typeface="Arial Bold"/>
                <a:ea typeface="Helvetica Neue" panose="02000503000000020004" pitchFamily="2" charset="0"/>
                <a:cs typeface="Helvetica Neue" panose="02000503000000020004" pitchFamily="2" charset="0"/>
              </a:rPr>
              <a:t>10:90</a:t>
            </a:r>
          </a:p>
        </p:txBody>
      </p:sp>
      <p:sp>
        <p:nvSpPr>
          <p:cNvPr id="16411" name="TextBox 41">
            <a:extLst>
              <a:ext uri="{FF2B5EF4-FFF2-40B4-BE49-F238E27FC236}">
                <a16:creationId xmlns:a16="http://schemas.microsoft.com/office/drawing/2014/main" id="{464709CE-0BCE-854E-AF58-A68138E2D960}"/>
              </a:ext>
            </a:extLst>
          </p:cNvPr>
          <p:cNvSpPr txBox="1">
            <a:spLocks noChangeArrowheads="1"/>
          </p:cNvSpPr>
          <p:nvPr/>
        </p:nvSpPr>
        <p:spPr bwMode="auto">
          <a:xfrm>
            <a:off x="7691438" y="1704975"/>
            <a:ext cx="5572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100" b="1" dirty="0">
                <a:solidFill>
                  <a:schemeClr val="bg1"/>
                </a:solidFill>
                <a:latin typeface="Arial Bold"/>
                <a:ea typeface="Helvetica Neue" panose="02000503000000020004" pitchFamily="2" charset="0"/>
                <a:cs typeface="Helvetica Neue" panose="02000503000000020004" pitchFamily="2" charset="0"/>
              </a:rPr>
              <a:t>50:50</a:t>
            </a:r>
          </a:p>
        </p:txBody>
      </p:sp>
      <p:sp>
        <p:nvSpPr>
          <p:cNvPr id="16412" name="Rectangle 23">
            <a:extLst>
              <a:ext uri="{FF2B5EF4-FFF2-40B4-BE49-F238E27FC236}">
                <a16:creationId xmlns:a16="http://schemas.microsoft.com/office/drawing/2014/main" id="{62B4AD5C-8A44-F847-8B06-D441B67AAB9C}"/>
              </a:ext>
            </a:extLst>
          </p:cNvPr>
          <p:cNvSpPr>
            <a:spLocks noChangeArrowheads="1"/>
          </p:cNvSpPr>
          <p:nvPr/>
        </p:nvSpPr>
        <p:spPr bwMode="auto">
          <a:xfrm>
            <a:off x="922338" y="3711575"/>
            <a:ext cx="20685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altLang="en-US" sz="1200" b="1" dirty="0">
                <a:latin typeface="Arial Bold"/>
                <a:ea typeface="Helvetica Neue" panose="02000503000000020004" pitchFamily="2" charset="0"/>
                <a:cs typeface="Helvetica Neue" panose="02000503000000020004" pitchFamily="2" charset="0"/>
              </a:rPr>
              <a:t>Nonlinear Rayleigh–Taylor </a:t>
            </a:r>
          </a:p>
          <a:p>
            <a:pPr algn="ctr"/>
            <a:r>
              <a:rPr lang="en-US" altLang="en-US" sz="1200" b="1" dirty="0">
                <a:latin typeface="Arial Bold"/>
                <a:ea typeface="Helvetica Neue" panose="02000503000000020004" pitchFamily="2" charset="0"/>
                <a:cs typeface="Helvetica Neue" panose="02000503000000020004" pitchFamily="2" charset="0"/>
              </a:rPr>
              <a:t>Perturbation Growth</a:t>
            </a:r>
          </a:p>
        </p:txBody>
      </p:sp>
      <p:sp>
        <p:nvSpPr>
          <p:cNvPr id="26" name="TextBox 25">
            <a:extLst>
              <a:ext uri="{FF2B5EF4-FFF2-40B4-BE49-F238E27FC236}">
                <a16:creationId xmlns:a16="http://schemas.microsoft.com/office/drawing/2014/main" id="{D910C287-D161-D441-ACC4-C69C8D4BC255}"/>
              </a:ext>
            </a:extLst>
          </p:cNvPr>
          <p:cNvSpPr txBox="1">
            <a:spLocks noRot="1" noChangeAspect="1" noMove="1" noResize="1" noEditPoints="1" noAdjustHandles="1" noChangeArrowheads="1" noChangeShapeType="1" noTextEdit="1"/>
          </p:cNvSpPr>
          <p:nvPr/>
        </p:nvSpPr>
        <p:spPr>
          <a:xfrm>
            <a:off x="1207673" y="1280819"/>
            <a:ext cx="1497782" cy="392352"/>
          </a:xfrm>
          <a:prstGeom prst="rect">
            <a:avLst/>
          </a:prstGeom>
          <a:blipFill>
            <a:blip r:embed="rId9"/>
            <a:stretch>
              <a:fillRect t="-137500" b="-200000"/>
            </a:stretch>
          </a:blipFill>
        </p:spPr>
        <p:txBody>
          <a:bodyPr/>
          <a:lstStyle/>
          <a:p>
            <a:r>
              <a:rPr lang="en-US">
                <a:noFill/>
              </a:rPr>
              <a:t> </a:t>
            </a:r>
          </a:p>
        </p:txBody>
      </p:sp>
      <p:sp>
        <p:nvSpPr>
          <p:cNvPr id="43" name="TextBox 42">
            <a:extLst>
              <a:ext uri="{FF2B5EF4-FFF2-40B4-BE49-F238E27FC236}">
                <a16:creationId xmlns:a16="http://schemas.microsoft.com/office/drawing/2014/main" id="{4736C4CB-AE54-6E4C-B3D3-AE8AF03FF3E5}"/>
              </a:ext>
            </a:extLst>
          </p:cNvPr>
          <p:cNvSpPr txBox="1">
            <a:spLocks noRot="1" noChangeAspect="1" noMove="1" noResize="1" noEditPoints="1" noAdjustHandles="1" noChangeArrowheads="1" noChangeShapeType="1" noTextEdit="1"/>
          </p:cNvSpPr>
          <p:nvPr/>
        </p:nvSpPr>
        <p:spPr>
          <a:xfrm>
            <a:off x="1207674" y="1732888"/>
            <a:ext cx="1497781" cy="392352"/>
          </a:xfrm>
          <a:prstGeom prst="rect">
            <a:avLst/>
          </a:prstGeom>
          <a:blipFill>
            <a:blip r:embed="rId10"/>
            <a:stretch>
              <a:fillRect t="-137500" b="-203125"/>
            </a:stretch>
          </a:blipFill>
        </p:spPr>
        <p:txBody>
          <a:bodyPr/>
          <a:lstStyle/>
          <a:p>
            <a:r>
              <a:rPr lang="en-US">
                <a:noFill/>
              </a:rPr>
              <a: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F0B1E914-3BD5-8C45-A35B-5752E2F1ACAB}"/>
              </a:ext>
            </a:extLst>
          </p:cNvPr>
          <p:cNvSpPr txBox="1">
            <a:spLocks noRot="1" noChangeAspect="1" noMove="1" noResize="1" noEditPoints="1" noAdjustHandles="1" noChangeArrowheads="1" noChangeShapeType="1" noTextEdit="1"/>
          </p:cNvSpPr>
          <p:nvPr/>
        </p:nvSpPr>
        <p:spPr bwMode="auto">
          <a:xfrm>
            <a:off x="4120978" y="2255320"/>
            <a:ext cx="4513840" cy="806175"/>
          </a:xfrm>
          <a:prstGeom prst="rect">
            <a:avLst/>
          </a:prstGeom>
          <a:blipFill>
            <a:blip r:embed="rId3"/>
            <a:stretch>
              <a:fillRect l="-1966"/>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p:sp>
        <p:nvSpPr>
          <p:cNvPr id="2" name="Title 1">
            <a:extLst>
              <a:ext uri="{FF2B5EF4-FFF2-40B4-BE49-F238E27FC236}">
                <a16:creationId xmlns:a16="http://schemas.microsoft.com/office/drawing/2014/main" id="{4FDAA3FF-7CED-4040-901B-752746A9D62C}"/>
              </a:ext>
            </a:extLst>
          </p:cNvPr>
          <p:cNvSpPr>
            <a:spLocks noGrp="1" noRot="1" noChangeAspect="1" noMove="1" noResize="1" noEditPoints="1" noAdjustHandles="1" noChangeArrowheads="1" noChangeShapeType="1" noTextEdit="1"/>
          </p:cNvSpPr>
          <p:nvPr>
            <p:ph type="title"/>
          </p:nvPr>
        </p:nvSpPr>
        <p:spPr>
          <a:xfrm>
            <a:off x="454025" y="124287"/>
            <a:ext cx="7627294" cy="790113"/>
          </a:xfrm>
          <a:blipFill>
            <a:blip r:embed="rId4"/>
            <a:stretch>
              <a:fillRect l="-1833" b="-9524"/>
            </a:stretch>
          </a:blipFill>
          <a:extLst/>
        </p:spPr>
        <p:txBody>
          <a:bodyPr/>
          <a:lstStyle/>
          <a:p>
            <a:r>
              <a:rPr lang="en-US">
                <a:noFill/>
              </a:rPr>
              <a:t> </a:t>
            </a:r>
          </a:p>
        </p:txBody>
      </p:sp>
      <p:sp>
        <p:nvSpPr>
          <p:cNvPr id="4" name="Slide Number Placeholder 3">
            <a:extLst>
              <a:ext uri="{FF2B5EF4-FFF2-40B4-BE49-F238E27FC236}">
                <a16:creationId xmlns:a16="http://schemas.microsoft.com/office/drawing/2014/main" id="{3D287C3C-D6FE-9E4B-8E57-B128AB2D68F8}"/>
              </a:ext>
            </a:extLst>
          </p:cNvPr>
          <p:cNvSpPr>
            <a:spLocks noGrp="1"/>
          </p:cNvSpPr>
          <p:nvPr>
            <p:ph type="sldNum" sz="quarter" idx="16"/>
          </p:nvPr>
        </p:nvSpPr>
        <p:spPr/>
        <p:txBody>
          <a:bodyPr/>
          <a:lstStyle/>
          <a:p>
            <a:pPr>
              <a:defRPr/>
            </a:pPr>
            <a:fld id="{3E768990-1A51-0F4A-83BE-0E75D646FB62}" type="slidenum">
              <a:rPr lang="en-US">
                <a:latin typeface="Arial Bold"/>
                <a:ea typeface="Helvetica Neue" panose="02000503000000020004" pitchFamily="2" charset="0"/>
                <a:cs typeface="Helvetica Neue" panose="02000503000000020004" pitchFamily="2" charset="0"/>
              </a:rPr>
              <a:pPr>
                <a:defRPr/>
              </a:pPr>
              <a:t>8</a:t>
            </a:fld>
            <a:endParaRPr lang="en-US" dirty="0">
              <a:latin typeface="Arial Bold"/>
              <a:ea typeface="Helvetica Neue" panose="02000503000000020004" pitchFamily="2" charset="0"/>
              <a:cs typeface="Helvetica Neue" panose="02000503000000020004" pitchFamily="2" charset="0"/>
            </a:endParaRPr>
          </a:p>
        </p:txBody>
      </p:sp>
      <p:pic>
        <p:nvPicPr>
          <p:cNvPr id="18436" name="Picture 4">
            <a:extLst>
              <a:ext uri="{FF2B5EF4-FFF2-40B4-BE49-F238E27FC236}">
                <a16:creationId xmlns:a16="http://schemas.microsoft.com/office/drawing/2014/main" id="{14A82CDA-1F81-5B48-8926-A434715895A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4025" y="1258888"/>
            <a:ext cx="3381375" cy="2798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437" name="TextBox 6">
            <a:extLst>
              <a:ext uri="{FF2B5EF4-FFF2-40B4-BE49-F238E27FC236}">
                <a16:creationId xmlns:a16="http://schemas.microsoft.com/office/drawing/2014/main" id="{B353BCB5-5ECE-6942-8D4C-36EB820DBD7F}"/>
              </a:ext>
            </a:extLst>
          </p:cNvPr>
          <p:cNvSpPr txBox="1">
            <a:spLocks noChangeArrowheads="1"/>
          </p:cNvSpPr>
          <p:nvPr/>
        </p:nvSpPr>
        <p:spPr bwMode="auto">
          <a:xfrm>
            <a:off x="4121150" y="2125663"/>
            <a:ext cx="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endParaRPr lang="en-US" altLang="en-US" b="1" dirty="0">
              <a:latin typeface="Arial Bold"/>
              <a:ea typeface="Helvetica Neue" panose="02000503000000020004" pitchFamily="2" charset="0"/>
              <a:cs typeface="Helvetica Neue" panose="02000503000000020004" pitchFamily="2" charset="0"/>
            </a:endParaRPr>
          </a:p>
        </p:txBody>
      </p:sp>
      <p:sp>
        <p:nvSpPr>
          <p:cNvPr id="18438" name="TextBox 9">
            <a:extLst>
              <a:ext uri="{FF2B5EF4-FFF2-40B4-BE49-F238E27FC236}">
                <a16:creationId xmlns:a16="http://schemas.microsoft.com/office/drawing/2014/main" id="{829D9EF3-B208-3B4C-BD28-75568F8D4642}"/>
              </a:ext>
            </a:extLst>
          </p:cNvPr>
          <p:cNvSpPr txBox="1">
            <a:spLocks noChangeArrowheads="1"/>
          </p:cNvSpPr>
          <p:nvPr/>
        </p:nvSpPr>
        <p:spPr bwMode="auto">
          <a:xfrm>
            <a:off x="563563" y="4008438"/>
            <a:ext cx="31638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altLang="en-US" sz="1200" b="1" dirty="0">
                <a:latin typeface="Arial Bold"/>
                <a:ea typeface="Helvetica Neue" panose="02000503000000020004" pitchFamily="2" charset="0"/>
                <a:cs typeface="Helvetica Neue" panose="02000503000000020004" pitchFamily="2" charset="0"/>
              </a:rPr>
              <a:t>Six </a:t>
            </a:r>
            <a:r>
              <a:rPr lang="en-US" altLang="en-US" sz="1200" b="1" dirty="0" err="1">
                <a:latin typeface="Arial Bold"/>
                <a:ea typeface="Helvetica Neue" panose="02000503000000020004" pitchFamily="2" charset="0"/>
                <a:cs typeface="Helvetica Neue" panose="02000503000000020004" pitchFamily="2" charset="0"/>
              </a:rPr>
              <a:t>nTOF</a:t>
            </a:r>
            <a:r>
              <a:rPr lang="en-US" altLang="en-US" sz="1200" b="1" dirty="0">
                <a:latin typeface="Arial Bold"/>
                <a:ea typeface="Helvetica Neue" panose="02000503000000020004" pitchFamily="2" charset="0"/>
                <a:cs typeface="Helvetica Neue" panose="02000503000000020004" pitchFamily="2" charset="0"/>
              </a:rPr>
              <a:t> detectors provide multiple line-of-sight (LOS) measurements on OMEGA</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a:extLst>
              <a:ext uri="{FF2B5EF4-FFF2-40B4-BE49-F238E27FC236}">
                <a16:creationId xmlns:a16="http://schemas.microsoft.com/office/drawing/2014/main" id="{33C4F954-37AC-3547-91FE-8C034D282E2F}"/>
              </a:ext>
            </a:extLst>
          </p:cNvPr>
          <p:cNvSpPr>
            <a:spLocks noGrp="1" noChangeArrowheads="1"/>
          </p:cNvSpPr>
          <p:nvPr>
            <p:ph type="title"/>
          </p:nvPr>
        </p:nvSpPr>
        <p:spPr>
          <a:xfrm>
            <a:off x="454025" y="123825"/>
            <a:ext cx="8235950" cy="790575"/>
          </a:xfrm>
        </p:spPr>
        <p:txBody>
          <a:bodyPr/>
          <a:lstStyle/>
          <a:p>
            <a:r>
              <a:rPr lang="en-US" altLang="en-US" dirty="0">
                <a:latin typeface="Arial Bold"/>
                <a:ea typeface="Helvetica Neue" panose="02000503000000020004" pitchFamily="2" charset="0"/>
                <a:cs typeface="Helvetica Neue" panose="02000503000000020004" pitchFamily="2" charset="0"/>
              </a:rPr>
              <a:t>Both simulation and experimental data show that yield performance scales according to the fraction of deuterium and tritium present in the fuel</a:t>
            </a:r>
          </a:p>
        </p:txBody>
      </p:sp>
      <p:sp>
        <p:nvSpPr>
          <p:cNvPr id="3" name="Content Placeholder 2">
            <a:extLst>
              <a:ext uri="{FF2B5EF4-FFF2-40B4-BE49-F238E27FC236}">
                <a16:creationId xmlns:a16="http://schemas.microsoft.com/office/drawing/2014/main" id="{23E98CB0-E4FC-2F44-8C0C-32279A6899FA}"/>
              </a:ext>
            </a:extLst>
          </p:cNvPr>
          <p:cNvSpPr>
            <a:spLocks noGrp="1" noRot="1" noChangeAspect="1" noMove="1" noResize="1" noEditPoints="1" noAdjustHandles="1" noChangeArrowheads="1" noChangeShapeType="1" noTextEdit="1"/>
          </p:cNvSpPr>
          <p:nvPr>
            <p:ph idx="1"/>
          </p:nvPr>
        </p:nvSpPr>
        <p:spPr>
          <a:xfrm>
            <a:off x="568326" y="3386702"/>
            <a:ext cx="3766928" cy="1186699"/>
          </a:xfrm>
          <a:blipFill>
            <a:blip r:embed="rId3"/>
            <a:stretch>
              <a:fillRect l="-2357"/>
            </a:stretch>
          </a:blipFill>
          <a:extLst/>
        </p:spPr>
        <p:txBody>
          <a:bodyPr/>
          <a:lstStyle/>
          <a:p>
            <a:r>
              <a:rPr lang="en-US">
                <a:noFill/>
              </a:rPr>
              <a:t> </a:t>
            </a:r>
          </a:p>
        </p:txBody>
      </p:sp>
      <p:sp>
        <p:nvSpPr>
          <p:cNvPr id="4" name="Slide Number Placeholder 3">
            <a:extLst>
              <a:ext uri="{FF2B5EF4-FFF2-40B4-BE49-F238E27FC236}">
                <a16:creationId xmlns:a16="http://schemas.microsoft.com/office/drawing/2014/main" id="{159C83F4-1408-9744-878B-DA8906AB5275}"/>
              </a:ext>
            </a:extLst>
          </p:cNvPr>
          <p:cNvSpPr>
            <a:spLocks noGrp="1"/>
          </p:cNvSpPr>
          <p:nvPr>
            <p:ph type="sldNum" sz="quarter" idx="16"/>
          </p:nvPr>
        </p:nvSpPr>
        <p:spPr/>
        <p:txBody>
          <a:bodyPr/>
          <a:lstStyle/>
          <a:p>
            <a:pPr>
              <a:defRPr/>
            </a:pPr>
            <a:fld id="{A23A09DF-27A5-2E48-8852-B372AA732519}" type="slidenum">
              <a:rPr lang="en-US">
                <a:latin typeface="Arial Bold"/>
                <a:ea typeface="Helvetica Neue" panose="02000503000000020004" pitchFamily="2" charset="0"/>
                <a:cs typeface="Helvetica Neue" panose="02000503000000020004" pitchFamily="2" charset="0"/>
              </a:rPr>
              <a:pPr>
                <a:defRPr/>
              </a:pPr>
              <a:t>9</a:t>
            </a:fld>
            <a:endParaRPr lang="en-US" dirty="0">
              <a:latin typeface="Arial Bold"/>
              <a:ea typeface="Helvetica Neue" panose="02000503000000020004" pitchFamily="2" charset="0"/>
              <a:cs typeface="Helvetica Neue" panose="02000503000000020004" pitchFamily="2" charset="0"/>
            </a:endParaRPr>
          </a:p>
        </p:txBody>
      </p:sp>
      <p:pic>
        <p:nvPicPr>
          <p:cNvPr id="20484" name="Picture 6">
            <a:extLst>
              <a:ext uri="{FF2B5EF4-FFF2-40B4-BE49-F238E27FC236}">
                <a16:creationId xmlns:a16="http://schemas.microsoft.com/office/drawing/2014/main" id="{E39C9902-0377-164B-BAA4-46559E46C8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1184275"/>
            <a:ext cx="2884488" cy="216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7">
            <a:extLst>
              <a:ext uri="{FF2B5EF4-FFF2-40B4-BE49-F238E27FC236}">
                <a16:creationId xmlns:a16="http://schemas.microsoft.com/office/drawing/2014/main" id="{44EAA5B8-3DFA-4848-A18E-BBBF4746E2A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5188" y="1154113"/>
            <a:ext cx="2925762" cy="219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9">
            <a:extLst>
              <a:ext uri="{FF2B5EF4-FFF2-40B4-BE49-F238E27FC236}">
                <a16:creationId xmlns:a16="http://schemas.microsoft.com/office/drawing/2014/main" id="{0AADCF76-8B34-C14F-843F-20C850673E2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98800" y="1154113"/>
            <a:ext cx="2925763" cy="219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Table 8">
            <a:extLst>
              <a:ext uri="{FF2B5EF4-FFF2-40B4-BE49-F238E27FC236}">
                <a16:creationId xmlns:a16="http://schemas.microsoft.com/office/drawing/2014/main" id="{4F9FD3C4-E74C-AB49-9997-AC8B3E0C6C1F}"/>
              </a:ext>
            </a:extLst>
          </p:cNvPr>
          <p:cNvGraphicFramePr>
            <a:graphicFrameLocks noGrp="1"/>
          </p:cNvGraphicFramePr>
          <p:nvPr/>
        </p:nvGraphicFramePr>
        <p:xfrm>
          <a:off x="4335254" y="3322494"/>
          <a:ext cx="3987864" cy="1463040"/>
        </p:xfrm>
        <a:graphic>
          <a:graphicData uri="http://schemas.openxmlformats.org/drawingml/2006/table">
            <a:tbl>
              <a:tblPr firstRow="1" bandRow="1">
                <a:tableStyleId>{69012ECD-51FC-41F1-AA8D-1B2483CD663E}</a:tableStyleId>
              </a:tblPr>
              <a:tblGrid>
                <a:gridCol w="835121">
                  <a:extLst>
                    <a:ext uri="{9D8B030D-6E8A-4147-A177-3AD203B41FA5}">
                      <a16:colId xmlns:a16="http://schemas.microsoft.com/office/drawing/2014/main" val="20000"/>
                    </a:ext>
                  </a:extLst>
                </a:gridCol>
                <a:gridCol w="1116125">
                  <a:extLst>
                    <a:ext uri="{9D8B030D-6E8A-4147-A177-3AD203B41FA5}">
                      <a16:colId xmlns:a16="http://schemas.microsoft.com/office/drawing/2014/main" val="20001"/>
                    </a:ext>
                  </a:extLst>
                </a:gridCol>
                <a:gridCol w="1084831">
                  <a:extLst>
                    <a:ext uri="{9D8B030D-6E8A-4147-A177-3AD203B41FA5}">
                      <a16:colId xmlns:a16="http://schemas.microsoft.com/office/drawing/2014/main" val="20002"/>
                    </a:ext>
                  </a:extLst>
                </a:gridCol>
                <a:gridCol w="951787">
                  <a:extLst>
                    <a:ext uri="{9D8B030D-6E8A-4147-A177-3AD203B41FA5}">
                      <a16:colId xmlns:a16="http://schemas.microsoft.com/office/drawing/2014/main" val="20003"/>
                    </a:ext>
                  </a:extLst>
                </a:gridCol>
              </a:tblGrid>
              <a:tr h="640080">
                <a:tc>
                  <a:txBody>
                    <a:bodyPr/>
                    <a:lstStyle/>
                    <a:p>
                      <a:pPr marL="0" algn="ctr" defTabSz="914400" rtl="0" eaLnBrk="1" latinLnBrk="0" hangingPunct="1"/>
                      <a:r>
                        <a:rPr lang="en-US" sz="1200" b="1" i="0" kern="1200" dirty="0">
                          <a:solidFill>
                            <a:schemeClr val="bg1"/>
                          </a:solidFill>
                          <a:latin typeface="Arial Bold"/>
                          <a:ea typeface="Helvetica Neue" charset="0"/>
                          <a:cs typeface="Helvetica Neue" charset="0"/>
                        </a:rPr>
                        <a:t>Design</a:t>
                      </a:r>
                    </a:p>
                    <a:p>
                      <a:pPr marL="0" algn="ctr" defTabSz="914400" rtl="0" eaLnBrk="1" latinLnBrk="0" hangingPunct="1"/>
                      <a:r>
                        <a:rPr lang="en-US" sz="1200" b="1" i="0" kern="1200" dirty="0">
                          <a:solidFill>
                            <a:schemeClr val="bg1"/>
                          </a:solidFill>
                          <a:latin typeface="Arial Bold"/>
                          <a:ea typeface="Helvetica Neue" charset="0"/>
                          <a:cs typeface="Helvetica Neue" charset="0"/>
                        </a:rPr>
                        <a:t>D:T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C78BE"/>
                    </a:solidFill>
                  </a:tcPr>
                </a:tc>
                <a:tc>
                  <a:txBody>
                    <a:bodyPr/>
                    <a:lstStyle/>
                    <a:p>
                      <a:pPr marL="0" algn="ctr" defTabSz="914400" rtl="0" eaLnBrk="1" latinLnBrk="0" hangingPunct="1"/>
                      <a:r>
                        <a:rPr lang="en-US" sz="1200" b="1" i="0" kern="1200" dirty="0">
                          <a:solidFill>
                            <a:schemeClr val="bg1"/>
                          </a:solidFill>
                          <a:latin typeface="Arial Bold"/>
                          <a:ea typeface="Helvetica Neue" charset="0"/>
                          <a:cs typeface="Helvetica Neue" charset="0"/>
                        </a:rPr>
                        <a:t>Design Atwood Number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C78BE"/>
                    </a:solid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7"/>
                      <a:stretch>
                        <a:fillRect l="-180233" t="-1961" r="-87209" b="-135294"/>
                      </a:stretch>
                    </a:blipFill>
                  </a:tcPr>
                </a:tc>
                <a:tc>
                  <a:txBody>
                    <a:bodyPr/>
                    <a:lstStyle/>
                    <a:p>
                      <a:pPr algn="ctr"/>
                      <a:r>
                        <a:rPr lang="en-US" sz="1200" b="1" i="0" dirty="0">
                          <a:solidFill>
                            <a:schemeClr val="bg1"/>
                          </a:solidFill>
                          <a:latin typeface="Arial Bold"/>
                          <a:ea typeface="Helvetica Neue" charset="0"/>
                          <a:cs typeface="Helvetica Neue" charset="0"/>
                        </a:rPr>
                        <a:t>New Atwood Number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C78BE"/>
                    </a:solidFill>
                  </a:tcPr>
                </a:tc>
                <a:extLst>
                  <a:ext uri="{0D108BD9-81ED-4DB2-BD59-A6C34878D82A}">
                    <a16:rowId xmlns:a16="http://schemas.microsoft.com/office/drawing/2014/main" val="10000"/>
                  </a:ext>
                </a:extLst>
              </a:tr>
              <a:tr h="274320">
                <a:tc>
                  <a:txBody>
                    <a:bodyPr/>
                    <a:lstStyle/>
                    <a:p>
                      <a:pPr algn="ctr"/>
                      <a:r>
                        <a:rPr lang="en-US" sz="1200" b="1" i="0" dirty="0">
                          <a:latin typeface="Arial Bold"/>
                          <a:ea typeface="Helvetica Neue" charset="0"/>
                          <a:cs typeface="Helvetica Neue" charset="0"/>
                        </a:rPr>
                        <a:t>10:90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t>–</a:t>
                      </a:r>
                      <a:r>
                        <a:rPr lang="en-US" sz="1200" b="1" i="0" dirty="0">
                          <a:latin typeface="Arial Bold"/>
                          <a:ea typeface="Helvetica Neue" charset="0"/>
                          <a:cs typeface="Helvetica Neue" charset="0"/>
                        </a:rPr>
                        <a:t>0.02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i="0" dirty="0">
                          <a:latin typeface="Arial Bold"/>
                          <a:ea typeface="Helvetica Neue" charset="0"/>
                          <a:cs typeface="Helvetica Neue" charset="0"/>
                        </a:rPr>
                        <a:t>12:8:80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i="0" dirty="0">
                          <a:latin typeface="Arial Bold"/>
                          <a:ea typeface="Helvetica Neue" charset="0"/>
                          <a:cs typeface="Helvetica Neue" charset="0"/>
                        </a:rPr>
                        <a:t>0.06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74320">
                <a:tc>
                  <a:txBody>
                    <a:bodyPr/>
                    <a:lstStyle/>
                    <a:p>
                      <a:pPr algn="ctr"/>
                      <a:r>
                        <a:rPr lang="en-US" sz="1200" b="1" i="0" dirty="0">
                          <a:latin typeface="Arial Bold"/>
                          <a:ea typeface="Helvetica Neue" charset="0"/>
                          <a:cs typeface="Helvetica Neue" charset="0"/>
                        </a:rPr>
                        <a:t>25:75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i="0" dirty="0">
                          <a:solidFill>
                            <a:schemeClr val="bg1"/>
                          </a:solidFill>
                          <a:latin typeface="Arial Bold"/>
                          <a:ea typeface="Helvetica Neue" charset="0"/>
                          <a:cs typeface="Helvetica Neue" charset="0"/>
                        </a:rPr>
                        <a:t>-</a:t>
                      </a:r>
                      <a:r>
                        <a:rPr lang="en-US" sz="1200" b="1" i="0" dirty="0">
                          <a:latin typeface="Arial Bold"/>
                          <a:ea typeface="Helvetica Neue" charset="0"/>
                          <a:cs typeface="Helvetica Neue" charset="0"/>
                        </a:rPr>
                        <a:t>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i="0" dirty="0">
                          <a:latin typeface="Arial Bold"/>
                          <a:ea typeface="Helvetica Neue" charset="0"/>
                          <a:cs typeface="Helvetica Neue" charset="0"/>
                        </a:rPr>
                        <a:t>10:22:68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i="0" dirty="0">
                          <a:latin typeface="Arial Bold"/>
                          <a:ea typeface="Helvetica Neue" charset="0"/>
                          <a:cs typeface="Helvetica Neue" charset="0"/>
                        </a:rPr>
                        <a:t>0.09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74320">
                <a:tc>
                  <a:txBody>
                    <a:bodyPr/>
                    <a:lstStyle/>
                    <a:p>
                      <a:pPr algn="ctr"/>
                      <a:r>
                        <a:rPr lang="en-US" sz="1200" b="1" i="0" dirty="0">
                          <a:latin typeface="Arial Bold"/>
                          <a:ea typeface="Helvetica Neue" charset="0"/>
                          <a:cs typeface="Helvetica Neue" charset="0"/>
                        </a:rPr>
                        <a:t>50:50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i="0" dirty="0">
                          <a:solidFill>
                            <a:schemeClr val="bg1"/>
                          </a:solidFill>
                          <a:latin typeface="Arial Bold"/>
                          <a:ea typeface="Helvetica Neue" charset="0"/>
                          <a:cs typeface="Helvetica Neue" charset="0"/>
                        </a:rPr>
                        <a:t>-</a:t>
                      </a:r>
                      <a:r>
                        <a:rPr lang="en-US" sz="1200" b="1" i="0" dirty="0">
                          <a:latin typeface="Arial Bold"/>
                          <a:ea typeface="Helvetica Neue" charset="0"/>
                          <a:cs typeface="Helvetica Neue" charset="0"/>
                        </a:rPr>
                        <a:t>0.05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i="0" dirty="0">
                          <a:latin typeface="Arial Bold"/>
                          <a:ea typeface="Helvetica Neue" charset="0"/>
                          <a:cs typeface="Helvetica Neue" charset="0"/>
                        </a:rPr>
                        <a:t>7:46:47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i="0" dirty="0">
                          <a:latin typeface="Arial Bold"/>
                          <a:ea typeface="Helvetica Neue" charset="0"/>
                          <a:cs typeface="Helvetica Neue" charset="0"/>
                        </a:rPr>
                        <a:t>0.12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cSld>
  <p:clrMapOvr>
    <a:masterClrMapping/>
  </p:clrMapOvr>
</p:sld>
</file>

<file path=ppt/theme/theme1.xml><?xml version="1.0" encoding="utf-8"?>
<a:theme xmlns:a="http://schemas.openxmlformats.org/drawingml/2006/main" name="16x9_PPT_template">
  <a:themeElements>
    <a:clrScheme name="">
      <a:dk1>
        <a:srgbClr val="000000"/>
      </a:dk1>
      <a:lt1>
        <a:srgbClr val="FFFFFF"/>
      </a:lt1>
      <a:dk2>
        <a:srgbClr val="000000"/>
      </a:dk2>
      <a:lt2>
        <a:srgbClr val="808080"/>
      </a:lt2>
      <a:accent1>
        <a:srgbClr val="00AEEF"/>
      </a:accent1>
      <a:accent2>
        <a:srgbClr val="3333CC"/>
      </a:accent2>
      <a:accent3>
        <a:srgbClr val="FFFFFF"/>
      </a:accent3>
      <a:accent4>
        <a:srgbClr val="000000"/>
      </a:accent4>
      <a:accent5>
        <a:srgbClr val="AAD3F6"/>
      </a:accent5>
      <a:accent6>
        <a:srgbClr val="2D2DB9"/>
      </a:accent6>
      <a:hlink>
        <a:srgbClr val="FFF200"/>
      </a:hlink>
      <a:folHlink>
        <a:srgbClr val="F43A3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LLE_template_blu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LE_template_blu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LLE_template_blu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LE_template_blu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LE_template_blu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LE_template_blu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LLE_template_blu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36472</TotalTime>
  <Words>1607</Words>
  <Application>Microsoft Macintosh PowerPoint</Application>
  <PresentationFormat>On-screen Show (16:9)</PresentationFormat>
  <Paragraphs>248</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Times New Roman</vt:lpstr>
      <vt:lpstr>Arial Bold</vt:lpstr>
      <vt:lpstr>Helvetica Neue</vt:lpstr>
      <vt:lpstr>16x9_PPT_template</vt:lpstr>
      <vt:lpstr>Deceleration-Phase Rayleigh–Taylor Growth Effects on the Performance of Direct-Drive Implosions</vt:lpstr>
      <vt:lpstr>The Atwood number during deceleration is primarily determined by radiation heating of the pusher in room-temperature implosions</vt:lpstr>
      <vt:lpstr>Collaborators</vt:lpstr>
      <vt:lpstr>Room–temperature implosions are classically RT–unstable during the deceleration phase due to the finite Atwood number at the material interface</vt:lpstr>
      <vt:lpstr>Single-mode, small-amplitude perturbation simulations demonstrated classic linear RT growth rates that scaled according to their difference in Atwood numbers</vt:lpstr>
      <vt:lpstr>Perturbation growth is affected by radiation transport during the deceleration phase</vt:lpstr>
      <vt:lpstr>Nonlinear perturbation growth is expected to be similar for different D:T fuel compositions</vt:lpstr>
      <vt:lpstr> </vt:lpstr>
      <vt:lpstr>Both simulation and experimental data show that yield performance scales according to the fraction of deuterium and tritium present in the fuel</vt:lpstr>
      <vt:lpstr> </vt:lpstr>
      <vt:lpstr>Radiation effects reduce the influence of D:T ratio on RT growth; significant levels of protium are responsible for reduction in yield</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LLE PowerPoint Template title area</dc:title>
  <dc:creator>Sam Miller</dc:creator>
  <cp:lastModifiedBy>Microsoft Office User</cp:lastModifiedBy>
  <cp:revision>319</cp:revision>
  <cp:lastPrinted>2018-10-25T18:56:59Z</cp:lastPrinted>
  <dcterms:created xsi:type="dcterms:W3CDTF">2017-08-23T18:21:06Z</dcterms:created>
  <dcterms:modified xsi:type="dcterms:W3CDTF">2019-01-02T12:31:15Z</dcterms:modified>
</cp:coreProperties>
</file>