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260" r:id="rId5"/>
    <p:sldId id="258" r:id="rId6"/>
    <p:sldId id="257" r:id="rId7"/>
    <p:sldId id="261" r:id="rId8"/>
    <p:sldId id="267" r:id="rId9"/>
    <p:sldId id="262" r:id="rId10"/>
    <p:sldId id="300" r:id="rId11"/>
    <p:sldId id="279" r:id="rId12"/>
    <p:sldId id="280" r:id="rId13"/>
    <p:sldId id="283" r:id="rId14"/>
    <p:sldId id="282" r:id="rId15"/>
    <p:sldId id="259" r:id="rId16"/>
    <p:sldId id="285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F5"/>
    <a:srgbClr val="ADB2DC"/>
    <a:srgbClr val="13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85900" autoAdjust="0"/>
  </p:normalViewPr>
  <p:slideViewPr>
    <p:cSldViewPr snapToGrid="0" snapToObjects="1">
      <p:cViewPr>
        <p:scale>
          <a:sx n="150" d="100"/>
          <a:sy n="150" d="100"/>
        </p:scale>
        <p:origin x="-48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1D529D-351D-42A4-B302-CBAEC6D3C82E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0FADA1-2596-43D4-A48C-6731AC4A3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B32D41-BEC6-40CC-8AF0-903FEAAA821D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4DF11E-74A0-493B-9F50-58EF13651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C642B-33A0-4274-A9C4-7C37998F2C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2475E-49EB-45DE-9BFC-C76D20C49C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14E3F-BB2A-499F-9DC5-172CAB8583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70041-A10A-4DA4-8968-C57E9EF055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67B8E-4B98-46A0-BCE1-2E5F02EE7B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2FCA98-E278-4D5E-8326-E8BFAE06D6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F2C8E-69EB-4143-9580-92F908A73D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4547F-6189-48B0-8522-62A2E5294147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8900B-A0CD-4E05-B394-198DCE0546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8E5EB-ADF4-430A-961A-4AAF9832EA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30000">
                <a:cs typeface="Arial"/>
              </a:defRPr>
            </a:lvl1pPr>
          </a:lstStyle>
          <a:p>
            <a:pPr>
              <a:defRPr/>
            </a:pPr>
            <a:r>
              <a:rPr lang="en-US" baseline="0">
                <a:cs typeface="+mn-cs"/>
              </a:rPr>
              <a:t>____________</a:t>
            </a:r>
          </a:p>
          <a:p>
            <a:pPr>
              <a:defRPr/>
            </a:pPr>
            <a:r>
              <a:rPr lang="en-US" baseline="0">
                <a:cs typeface="+mn-cs"/>
              </a:rPr>
              <a:t>	*	First reference</a:t>
            </a:r>
          </a:p>
          <a:p>
            <a:pPr>
              <a:defRPr/>
            </a:pPr>
            <a:r>
              <a:rPr lang="en-US" baseline="0">
                <a:cs typeface="+mn-cs"/>
              </a:rPr>
              <a:t>	**	Second reference</a:t>
            </a:r>
          </a:p>
          <a:p>
            <a:pPr>
              <a:defRPr/>
            </a:pPr>
            <a:r>
              <a:rPr lang="en-US"/>
              <a:t>	†	</a:t>
            </a:r>
            <a:r>
              <a:rPr lang="en-US" baseline="0"/>
              <a:t>Third reference</a:t>
            </a:r>
          </a:p>
          <a:p>
            <a:pPr>
              <a:defRPr/>
            </a:pPr>
            <a:r>
              <a:rPr lang="en-US"/>
              <a:t>	‡</a:t>
            </a:r>
            <a:r>
              <a:rPr lang="en-US" baseline="0"/>
              <a:t>	Fourth reference</a:t>
            </a:r>
            <a:endParaRPr lang="en-US" baseline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457200" y="107950"/>
            <a:ext cx="887413" cy="27781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Summary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30000">
                <a:cs typeface="Arial"/>
              </a:defRPr>
            </a:lvl1pPr>
          </a:lstStyle>
          <a:p>
            <a:pPr>
              <a:defRPr/>
            </a:pPr>
            <a:r>
              <a:rPr lang="en-US" baseline="0">
                <a:cs typeface="+mn-cs"/>
              </a:rPr>
              <a:t>____________</a:t>
            </a:r>
          </a:p>
          <a:p>
            <a:pPr>
              <a:defRPr/>
            </a:pPr>
            <a:r>
              <a:rPr lang="en-US" baseline="0">
                <a:cs typeface="+mn-cs"/>
              </a:rPr>
              <a:t>	*	First reference</a:t>
            </a:r>
          </a:p>
          <a:p>
            <a:pPr>
              <a:defRPr/>
            </a:pPr>
            <a:r>
              <a:rPr lang="en-US" baseline="0">
                <a:cs typeface="+mn-cs"/>
              </a:rPr>
              <a:t>	**	Second reference</a:t>
            </a:r>
          </a:p>
          <a:p>
            <a:pPr>
              <a:defRPr/>
            </a:pPr>
            <a:r>
              <a:rPr lang="en-US"/>
              <a:t>	†	</a:t>
            </a:r>
            <a:r>
              <a:rPr lang="en-US" baseline="0"/>
              <a:t>Third reference</a:t>
            </a:r>
          </a:p>
          <a:p>
            <a:pPr>
              <a:defRPr/>
            </a:pPr>
            <a:r>
              <a:rPr lang="en-US"/>
              <a:t>	‡</a:t>
            </a:r>
            <a:r>
              <a:rPr lang="en-US" baseline="0"/>
              <a:t>	Fourth reference</a:t>
            </a:r>
            <a:endParaRPr lang="en-US" baseline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32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457200" y="107950"/>
            <a:ext cx="1766888" cy="27781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Summary/Conclusion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30000">
                <a:cs typeface="Arial"/>
              </a:defRPr>
            </a:lvl1pPr>
          </a:lstStyle>
          <a:p>
            <a:pPr>
              <a:defRPr/>
            </a:pPr>
            <a:r>
              <a:rPr lang="en-US" baseline="0">
                <a:cs typeface="+mn-cs"/>
              </a:rPr>
              <a:t>____________</a:t>
            </a:r>
          </a:p>
          <a:p>
            <a:pPr>
              <a:defRPr/>
            </a:pPr>
            <a:r>
              <a:rPr lang="en-US" baseline="0">
                <a:cs typeface="+mn-cs"/>
              </a:rPr>
              <a:t>	*	First reference</a:t>
            </a:r>
          </a:p>
          <a:p>
            <a:pPr>
              <a:defRPr/>
            </a:pPr>
            <a:r>
              <a:rPr lang="en-US" baseline="0">
                <a:cs typeface="+mn-cs"/>
              </a:rPr>
              <a:t>	**	Second reference</a:t>
            </a:r>
          </a:p>
          <a:p>
            <a:pPr>
              <a:defRPr/>
            </a:pPr>
            <a:r>
              <a:rPr lang="en-US"/>
              <a:t>	†	</a:t>
            </a:r>
            <a:r>
              <a:rPr lang="en-US" baseline="0"/>
              <a:t>Third reference</a:t>
            </a:r>
          </a:p>
          <a:p>
            <a:pPr>
              <a:defRPr/>
            </a:pPr>
            <a:r>
              <a:rPr lang="en-US"/>
              <a:t>	‡</a:t>
            </a:r>
            <a:r>
              <a:rPr lang="en-US" baseline="0"/>
              <a:t>	Fourth reference</a:t>
            </a:r>
            <a:endParaRPr lang="en-US" baseline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0972"/>
            <a:ext cx="7772400" cy="10215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30000">
                <a:cs typeface="Arial"/>
              </a:defRPr>
            </a:lvl1pPr>
          </a:lstStyle>
          <a:p>
            <a:pPr>
              <a:defRPr/>
            </a:pPr>
            <a:r>
              <a:rPr lang="en-US" baseline="0">
                <a:cs typeface="+mn-cs"/>
              </a:rPr>
              <a:t>____________</a:t>
            </a:r>
          </a:p>
          <a:p>
            <a:pPr>
              <a:defRPr/>
            </a:pPr>
            <a:r>
              <a:rPr lang="en-US" baseline="0">
                <a:cs typeface="+mn-cs"/>
              </a:rPr>
              <a:t>	*	First reference</a:t>
            </a:r>
          </a:p>
          <a:p>
            <a:pPr>
              <a:defRPr/>
            </a:pPr>
            <a:r>
              <a:rPr lang="en-US" baseline="0">
                <a:cs typeface="+mn-cs"/>
              </a:rPr>
              <a:t>	**	Second reference</a:t>
            </a:r>
          </a:p>
          <a:p>
            <a:pPr>
              <a:defRPr/>
            </a:pPr>
            <a:r>
              <a:rPr lang="en-US"/>
              <a:t>	†	</a:t>
            </a:r>
            <a:r>
              <a:rPr lang="en-US" baseline="0"/>
              <a:t>Third reference</a:t>
            </a:r>
          </a:p>
          <a:p>
            <a:pPr>
              <a:defRPr/>
            </a:pPr>
            <a:r>
              <a:rPr lang="en-US"/>
              <a:t>	‡</a:t>
            </a:r>
            <a:r>
              <a:rPr lang="en-US" baseline="0"/>
              <a:t>	Fourth reference</a:t>
            </a:r>
            <a:endParaRPr lang="en-US" baseline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519363" y="2808288"/>
          <a:ext cx="4127500" cy="10064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5500">
                  <a:extLst>
                    <a:ext uri="{9D8B030D-6E8A-4147-A177-3AD203B41FA5}"/>
                  </a:extLst>
                </a:gridCol>
                <a:gridCol w="825500">
                  <a:extLst>
                    <a:ext uri="{9D8B030D-6E8A-4147-A177-3AD203B41FA5}"/>
                  </a:extLst>
                </a:gridCol>
                <a:gridCol w="825500">
                  <a:extLst>
                    <a:ext uri="{9D8B030D-6E8A-4147-A177-3AD203B41FA5}"/>
                  </a:extLst>
                </a:gridCol>
                <a:gridCol w="825500">
                  <a:extLst>
                    <a:ext uri="{9D8B030D-6E8A-4147-A177-3AD203B41FA5}"/>
                  </a:extLst>
                </a:gridCol>
                <a:gridCol w="825500">
                  <a:extLst>
                    <a:ext uri="{9D8B030D-6E8A-4147-A177-3AD203B41FA5}"/>
                  </a:extLst>
                </a:gridCol>
              </a:tblGrid>
              <a:tr h="4574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extLst>
                  <a:ext uri="{0D108BD9-81ED-4DB2-BD59-A6C34878D82A}"/>
                </a:extLst>
              </a:tr>
              <a:tr h="2744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extLst>
                  <a:ext uri="{0D108BD9-81ED-4DB2-BD59-A6C34878D82A}"/>
                </a:extLst>
              </a:tr>
              <a:tr h="2744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marL="91475" marR="91475" marT="45749" marB="457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6032500" y="2036763"/>
            <a:ext cx="2727325" cy="400050"/>
            <a:chOff x="5832084" y="1665627"/>
            <a:chExt cx="2999983" cy="400263"/>
          </a:xfrm>
        </p:grpSpPr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 userDrawn="1"/>
          </p:nvCxnSpPr>
          <p:spPr>
            <a:xfrm>
              <a:off x="5832084" y="1665627"/>
              <a:ext cx="457506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4"/>
            <p:cNvSpPr txBox="1">
              <a:spLocks noChangeArrowheads="1"/>
            </p:cNvSpPr>
            <p:nvPr userDrawn="1"/>
          </p:nvSpPr>
          <p:spPr bwMode="auto">
            <a:xfrm>
              <a:off x="5832084" y="1695805"/>
              <a:ext cx="2999983" cy="37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57150" algn="r"/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600" b="1" smtClean="0"/>
                <a:t>	*	First reference</a:t>
              </a:r>
            </a:p>
            <a:p>
              <a:pPr>
                <a:defRPr/>
              </a:pPr>
              <a:r>
                <a:rPr lang="en-US" altLang="en-US" sz="600" b="1" smtClean="0"/>
                <a:t>	**	Second reference</a:t>
              </a:r>
            </a:p>
            <a:p>
              <a:pPr>
                <a:defRPr/>
              </a:pPr>
              <a:r>
                <a:rPr lang="en-US" altLang="en-US" sz="600" b="1" baseline="30000" smtClean="0"/>
                <a:t>	†	</a:t>
              </a:r>
              <a:r>
                <a:rPr lang="en-US" altLang="en-US" sz="600" b="1" smtClean="0"/>
                <a:t>Third reference</a:t>
              </a:r>
            </a:p>
            <a:p>
              <a:pPr>
                <a:defRPr/>
              </a:pPr>
              <a:r>
                <a:rPr lang="en-US" altLang="en-US" sz="600" b="1" baseline="30000" smtClean="0"/>
                <a:t>	‡</a:t>
              </a:r>
              <a:r>
                <a:rPr lang="en-US" altLang="en-US" sz="600" b="1" smtClean="0"/>
                <a:t>	Fourth reference</a:t>
              </a:r>
              <a:endParaRPr lang="en-US" altLang="en-US" sz="600" b="1" baseline="30000" smtClean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165" y="4370406"/>
            <a:ext cx="2257669" cy="276999"/>
          </a:xfrm>
          <a:solidFill>
            <a:schemeClr val="tx2"/>
          </a:solidFill>
          <a:ln w="9525" cmpd="sng">
            <a:solidFill>
              <a:schemeClr val="tx1"/>
            </a:solidFill>
          </a:ln>
        </p:spPr>
        <p:txBody>
          <a:bodyPr wrap="none" lIns="45720" tIns="45720" rIns="45720" bIns="4572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cs typeface="Arial"/>
              </a:defRPr>
            </a:lvl1pPr>
          </a:lstStyle>
          <a:p>
            <a:pPr>
              <a:defRPr/>
            </a:pPr>
            <a:r>
              <a:rPr lang="en-US" baseline="0">
                <a:cs typeface="+mn-cs"/>
              </a:rPr>
              <a:t>____________</a:t>
            </a:r>
          </a:p>
          <a:p>
            <a:pPr>
              <a:defRPr/>
            </a:pPr>
            <a:r>
              <a:rPr lang="en-US" baseline="0">
                <a:cs typeface="+mn-cs"/>
              </a:rPr>
              <a:t>	*	First reference</a:t>
            </a:r>
          </a:p>
          <a:p>
            <a:pPr>
              <a:defRPr/>
            </a:pPr>
            <a:r>
              <a:rPr lang="en-US" baseline="0">
                <a:cs typeface="+mn-cs"/>
              </a:rPr>
              <a:t>	**	Second reference</a:t>
            </a:r>
          </a:p>
          <a:p>
            <a:pPr>
              <a:defRPr/>
            </a:pPr>
            <a:r>
              <a:rPr lang="en-US"/>
              <a:t>	†	</a:t>
            </a:r>
            <a:r>
              <a:rPr lang="en-US" baseline="0"/>
              <a:t>Third reference</a:t>
            </a:r>
          </a:p>
          <a:p>
            <a:pPr>
              <a:defRPr/>
            </a:pPr>
            <a:r>
              <a:rPr lang="en-US"/>
              <a:t>	‡</a:t>
            </a:r>
            <a:r>
              <a:rPr lang="en-US" baseline="0"/>
              <a:t>	Fourth reference</a:t>
            </a:r>
            <a:endParaRPr lang="en-US" baseline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14888"/>
            <a:ext cx="9144000" cy="3286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UR_standard_colo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902200"/>
            <a:ext cx="1092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LLE logo blu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14388"/>
            <a:ext cx="8239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239000" y="4792663"/>
            <a:ext cx="1905000" cy="3429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536CC8-D77C-4C10-998B-31C9C77BAC77}" type="slidenum">
              <a:rPr lang="en-US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1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42068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125" y="4508500"/>
            <a:ext cx="2606675" cy="274638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tabLst>
                <a:tab pos="57150" algn="r"/>
                <a:tab pos="114300" algn="l"/>
              </a:tabLst>
              <a:defRPr sz="600" b="1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____________</a:t>
            </a:r>
          </a:p>
          <a:p>
            <a:pPr>
              <a:defRPr/>
            </a:pPr>
            <a:r>
              <a:rPr lang="en-US"/>
              <a:t>	*	First reference</a:t>
            </a:r>
          </a:p>
          <a:p>
            <a:pPr>
              <a:defRPr/>
            </a:pPr>
            <a:r>
              <a:rPr lang="en-US"/>
              <a:t>	**	Second reference</a:t>
            </a:r>
          </a:p>
          <a:p>
            <a:pPr>
              <a:defRPr/>
            </a:pPr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pPr>
              <a:defRPr/>
            </a:pPr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8" r:id="rId1"/>
    <p:sldLayoutId id="2147493646" r:id="rId2"/>
    <p:sldLayoutId id="2147493649" r:id="rId3"/>
    <p:sldLayoutId id="2147493650" r:id="rId4"/>
    <p:sldLayoutId id="2147493647" r:id="rId5"/>
    <p:sldLayoutId id="2147493651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9pPr>
    </p:titleStyle>
    <p:bodyStyle>
      <a:lvl1pPr marL="227013" indent="-227013" algn="l" defTabSz="457200" rtl="0" eaLnBrk="0" fontAlgn="base" hangingPunct="0">
        <a:spcBef>
          <a:spcPts val="900"/>
        </a:spcBef>
        <a:spcAft>
          <a:spcPct val="0"/>
        </a:spcAft>
        <a:buFont typeface="Lucida Grande" pitchFamily="6" charset="0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－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defTabSz="457200" rtl="0" eaLnBrk="0" fontAlgn="base" hangingPunct="0">
        <a:spcBef>
          <a:spcPts val="200"/>
        </a:spcBef>
        <a:spcAft>
          <a:spcPct val="0"/>
        </a:spcAft>
        <a:buFont typeface="Lucida Grande" pitchFamily="6" charset="0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1775" algn="l" defTabSz="457200" rtl="0" eaLnBrk="0" fontAlgn="base" hangingPunct="0">
        <a:spcBef>
          <a:spcPct val="0"/>
        </a:spcBef>
        <a:spcAft>
          <a:spcPct val="0"/>
        </a:spcAft>
        <a:buFont typeface="Lucida Grande" pitchFamily="6" charset="0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231775" algn="l" defTabSz="457200" rtl="0" eaLnBrk="0" fontAlgn="base" hangingPunct="0">
        <a:spcBef>
          <a:spcPct val="0"/>
        </a:spcBef>
        <a:spcAft>
          <a:spcPct val="0"/>
        </a:spcAft>
        <a:buFont typeface="Lucida Grande" pitchFamily="6" charset="0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0488"/>
            <a:ext cx="36147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258888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9600" cy="246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Integrated Analysis of Nuclear Measurements from the Target-Offset Campaign </a:t>
            </a:r>
            <a:br>
              <a:rPr lang="en-US" altLang="en-US" dirty="0" smtClean="0"/>
            </a:br>
            <a:r>
              <a:rPr lang="en-US" altLang="en-US" dirty="0" smtClean="0"/>
              <a:t>on OMEGA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1275" y="4152900"/>
            <a:ext cx="2589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O. M. Mannion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University of Rochester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Laboratory for Laser Energetics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567488" y="3798888"/>
            <a:ext cx="25892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60</a:t>
            </a:r>
            <a:r>
              <a:rPr lang="en-US" altLang="en-US" baseline="30000">
                <a:solidFill>
                  <a:srgbClr val="000000"/>
                </a:solidFill>
                <a:ea typeface="MS PGothic" pitchFamily="34" charset="-128"/>
              </a:rPr>
              <a:t>th</a:t>
            </a: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 Annual Meeting of the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American Physical Society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Division of Plasma Physics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Portland, OR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MS PGothic" pitchFamily="34" charset="-128"/>
              </a:rPr>
              <a:t>5-9 November 2018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456113" y="1047750"/>
            <a:ext cx="2855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Room-temperature DT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>
                <a:spLocks noChangeArrowheads="1"/>
              </p:cNvSpPr>
              <p:nvPr/>
            </p:nvSpPr>
            <p:spPr bwMode="auto">
              <a:xfrm>
                <a:off x="1128713" y="931863"/>
                <a:ext cx="1989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ts val="900"/>
                  </a:spcBef>
                  <a:buFont typeface="Lucida Grande" pitchFamily="6" charset="0"/>
                  <a:buChar char="•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ts val="400"/>
                  </a:spcBef>
                  <a:buFont typeface="Arial" pitchFamily="34" charset="0"/>
                  <a:buChar char="－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ts val="200"/>
                  </a:spcBef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2-D </a:t>
                </a:r>
                <a:r>
                  <a:rPr lang="en-US" altLang="en-US" i="1" dirty="0">
                    <a:solidFill>
                      <a:srgbClr val="000000"/>
                    </a:solidFill>
                    <a:ea typeface="MS PGothic" pitchFamily="34" charset="-128"/>
                  </a:rPr>
                  <a:t>DRACO</a:t>
                </a:r>
                <a:r>
                  <a:rPr lang="en-US" altLang="en-US" dirty="0">
                    <a:solidFill>
                      <a:srgbClr val="000000"/>
                    </a:solidFill>
                    <a:ea typeface="MS PGothic" pitchFamily="34" charset="-128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simulation with </a:t>
                </a:r>
                <a:r>
                  <a:rPr lang="en-US" altLang="en-US" dirty="0">
                    <a:solidFill>
                      <a:srgbClr val="000000"/>
                    </a:solidFill>
                    <a:ea typeface="MS PGothic" pitchFamily="34" charset="-128"/>
                  </a:rPr>
                  <a:t>40-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m target offset</a:t>
                </a:r>
                <a:endParaRPr lang="en-US" altLang="en-US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8713" y="931863"/>
                <a:ext cx="198913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316" b="-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smtClean="0"/>
              <a:t>In DD experiments, a liquid scintillator measures the primary DD neutron energy spectrum     and provides a measurement of the ion temperature and collective motion of the hot spot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427163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235575" y="1200150"/>
            <a:ext cx="2251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Measured DD nTOF signal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857500"/>
            <a:ext cx="2182813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1390650" y="955675"/>
            <a:ext cx="1377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Detector Model</a:t>
            </a:r>
          </a:p>
        </p:txBody>
      </p:sp>
      <p:pic>
        <p:nvPicPr>
          <p:cNvPr id="15367" name="Picture 2" descr="T:\Projects\Petal nTOF\8x4_pe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2" t="11470" r="27104" b="17339"/>
          <a:stretch>
            <a:fillRect/>
          </a:stretch>
        </p:blipFill>
        <p:spPr bwMode="auto">
          <a:xfrm>
            <a:off x="987425" y="1233488"/>
            <a:ext cx="2058988" cy="161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038"/>
            <a:ext cx="30178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dirty="0" smtClean="0"/>
              <a:t>The inferred hot-spot motion and apparent ion temperature from the primary DD neutron energy spectrum show similar trends in experiment and simulation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189038"/>
            <a:ext cx="30178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554163" y="1006475"/>
            <a:ext cx="204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Inferred hot-spot motion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668963" y="1006475"/>
            <a:ext cx="204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Inferred ion temperature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2935288" y="3009900"/>
            <a:ext cx="828675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TCC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orthogonal </a:t>
            </a:r>
          </a:p>
        </p:txBody>
      </p:sp>
      <p:cxnSp>
        <p:nvCxnSpPr>
          <p:cNvPr id="12" name="Straight Arrow Connector 11"/>
          <p:cNvCxnSpPr>
            <a:stCxn id="16391" idx="0"/>
          </p:cNvCxnSpPr>
          <p:nvPr/>
        </p:nvCxnSpPr>
        <p:spPr>
          <a:xfrm flipH="1" flipV="1">
            <a:off x="2767013" y="2657475"/>
            <a:ext cx="582612" cy="352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5302250" y="3571875"/>
            <a:ext cx="8286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TCC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orthogonal </a:t>
            </a:r>
          </a:p>
        </p:txBody>
      </p:sp>
      <p:cxnSp>
        <p:nvCxnSpPr>
          <p:cNvPr id="15" name="Straight Arrow Connector 14"/>
          <p:cNvCxnSpPr>
            <a:stCxn id="16393" idx="3"/>
          </p:cNvCxnSpPr>
          <p:nvPr/>
        </p:nvCxnSpPr>
        <p:spPr>
          <a:xfrm flipV="1">
            <a:off x="6130925" y="3571875"/>
            <a:ext cx="314325" cy="184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246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Experiments with intentional target offsets have been performed in order to isolate the effect </a:t>
            </a:r>
            <a:br>
              <a:rPr lang="en-US" dirty="0"/>
            </a:br>
            <a:r>
              <a:rPr lang="en-US" dirty="0"/>
              <a:t>of target offset on experimental observables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06600" y="3327400"/>
            <a:ext cx="467995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Future work will extend this analysis to multiple lines of sight to infer the hot-spot center of mass velocity and compare the measured and simulated areal-density variations.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339850" y="1194344"/>
                <a:ext cx="6496050" cy="245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27013" indent="-227013" algn="l" defTabSz="457200" rtl="0" eaLnBrk="0" fontAlgn="base" hangingPunct="0">
                  <a:spcBef>
                    <a:spcPts val="900"/>
                  </a:spcBef>
                  <a:spcAft>
                    <a:spcPct val="0"/>
                  </a:spcAft>
                  <a:buFont typeface="Lucida Grande" pitchFamily="6" charset="0"/>
                  <a:buChar char="•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231775" algn="l" defTabSz="457200" rtl="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－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5425" algn="l" defTabSz="457200" rtl="0" eaLnBrk="0" fontAlgn="base" hangingPunct="0">
                  <a:spcBef>
                    <a:spcPts val="20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8888" indent="-231775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03375" indent="-231775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Random target offsets exist in the current cryogenic system on OMEGA, resulting in 86% of targets being positioned with 15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dirty="0" smtClean="0"/>
                  <a:t>m of target chamber center (TCC)</a:t>
                </a:r>
              </a:p>
              <a:p>
                <a:r>
                  <a:rPr lang="en-US" dirty="0" smtClean="0"/>
                  <a:t>Target offsets seed low-mode asymmetries, which degrade implosion performance</a:t>
                </a:r>
              </a:p>
              <a:p>
                <a:r>
                  <a:rPr lang="en-US" dirty="0" smtClean="0"/>
                  <a:t>Room-temperature experiments with intentional 40-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dirty="0" smtClean="0"/>
                  <a:t>m target offsets have been performed on OMEGA using both DT- and DD-filled capsules</a:t>
                </a:r>
              </a:p>
              <a:p>
                <a:r>
                  <a:rPr lang="en-US" dirty="0" smtClean="0"/>
                  <a:t>2-D radiation-hydrodynamic simulations show agreement with trends observed in measurements of hot-spot motion and ion-temperature asymmetry from nuclear diagnostics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850" y="1194344"/>
                <a:ext cx="6496050" cy="2456112"/>
              </a:xfrm>
              <a:prstGeom prst="rect">
                <a:avLst/>
              </a:prstGeom>
              <a:blipFill rotWithShape="1">
                <a:blip r:embed="rId2"/>
                <a:stretch>
                  <a:fillRect l="-1408" t="-2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smtClean="0"/>
              <a:t>A systematic shift in the inferred collective motion shows a better agreement with simulation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27952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952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911350" y="1068388"/>
            <a:ext cx="14747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DT Experiments 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045200" y="1096963"/>
            <a:ext cx="147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DD Experiments 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397500" y="4613275"/>
            <a:ext cx="3497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*Data have been shifted such that TCC reference shot has no flow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7825" y="3916363"/>
            <a:ext cx="1120775" cy="2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+21 km/s shift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6924675" y="3905250"/>
            <a:ext cx="1119188" cy="246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-21 km/s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246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Experiments with intentional target offsets have been performed in order to isolate the effect </a:t>
            </a:r>
            <a:br>
              <a:rPr lang="en-US" dirty="0" smtClean="0"/>
            </a:br>
            <a:r>
              <a:rPr lang="en-US" dirty="0" smtClean="0"/>
              <a:t>of target offset on experimental observables</a:t>
            </a:r>
            <a:endParaRPr lang="en-US" dirty="0"/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6600" y="3327400"/>
            <a:ext cx="467995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Future work will extend this analysis to multiple lines of sight to </a:t>
            </a:r>
            <a:r>
              <a:rPr lang="en-US" altLang="en-US" dirty="0" smtClean="0"/>
              <a:t>infer the </a:t>
            </a:r>
            <a:r>
              <a:rPr lang="en-US" altLang="en-US" dirty="0"/>
              <a:t>hot-spot center of mass velocity and compare the measured and simulated areal-density variations.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 bwMode="auto">
              <a:xfrm>
                <a:off x="1339850" y="1194344"/>
                <a:ext cx="6496050" cy="245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27013" indent="-227013" algn="l" defTabSz="457200" rtl="0" eaLnBrk="0" fontAlgn="base" hangingPunct="0">
                  <a:spcBef>
                    <a:spcPts val="900"/>
                  </a:spcBef>
                  <a:spcAft>
                    <a:spcPct val="0"/>
                  </a:spcAft>
                  <a:buFont typeface="Lucida Grande" pitchFamily="6" charset="0"/>
                  <a:buChar char="•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231775" algn="l" defTabSz="457200" rtl="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－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5425" algn="l" defTabSz="457200" rtl="0" eaLnBrk="0" fontAlgn="base" hangingPunct="0">
                  <a:spcBef>
                    <a:spcPts val="20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8888" indent="-231775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03375" indent="-231775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Random target offsets exist in the current cryogenic system on OMEGA, resulting in 86% of targets being positioned with 15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dirty="0" smtClean="0"/>
                  <a:t>m of target chamber center (TCC)</a:t>
                </a:r>
              </a:p>
              <a:p>
                <a:r>
                  <a:rPr lang="en-US" dirty="0" smtClean="0"/>
                  <a:t>Target offsets seed low-mode asymmetries, which degrade implosion performance</a:t>
                </a:r>
              </a:p>
              <a:p>
                <a:r>
                  <a:rPr lang="en-US" dirty="0" smtClean="0"/>
                  <a:t>Room-temperature experiments with intentional 40-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dirty="0" smtClean="0"/>
                  <a:t>m target offsets have been performed on OMEGA using both DT- and DD-filled capsules</a:t>
                </a:r>
              </a:p>
              <a:p>
                <a:r>
                  <a:rPr lang="en-US" dirty="0" smtClean="0"/>
                  <a:t>2-D radiation-hydrodynamic simulations show agreement with trends observed in measurements of hot-spot motion and ion-temperature asymmetry from nuclear diagnostics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850" y="1194344"/>
                <a:ext cx="6496050" cy="2456112"/>
              </a:xfrm>
              <a:prstGeom prst="rect">
                <a:avLst/>
              </a:prstGeom>
              <a:blipFill rotWithShape="1">
                <a:blip r:embed="rId3"/>
                <a:stretch>
                  <a:fillRect l="-1408" t="-2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1454150" y="1192213"/>
            <a:ext cx="6467475" cy="2457450"/>
          </a:xfrm>
        </p:spPr>
        <p:txBody>
          <a:bodyPr/>
          <a:lstStyle/>
          <a:p>
            <a:pPr marL="0" indent="0" algn="ctr" eaLnBrk="1" hangingPunct="1">
              <a:buFont typeface="Lucida Grande" pitchFamily="6" charset="0"/>
              <a:buNone/>
            </a:pPr>
            <a:r>
              <a:rPr lang="en-US" altLang="en-US" dirty="0" smtClean="0"/>
              <a:t>K. S. Anderson, C. J. Forrest, V. Yu. </a:t>
            </a:r>
            <a:r>
              <a:rPr lang="en-US" altLang="en-US" dirty="0" err="1" smtClean="0"/>
              <a:t>Glebov</a:t>
            </a:r>
            <a:r>
              <a:rPr lang="en-US" altLang="en-US" dirty="0" smtClean="0"/>
              <a:t>, J. P. </a:t>
            </a:r>
            <a:r>
              <a:rPr lang="en-US" altLang="en-US" dirty="0" err="1" smtClean="0"/>
              <a:t>Knauer</a:t>
            </a:r>
            <a:r>
              <a:rPr lang="en-US" altLang="en-US" dirty="0" smtClean="0"/>
              <a:t>, Z. L. Mohamed, S. P. Regan,     T. C. Sangster, R. C. Shah, and C. </a:t>
            </a:r>
            <a:r>
              <a:rPr lang="en-US" altLang="en-US" dirty="0" err="1" smtClean="0"/>
              <a:t>Stoeckl</a:t>
            </a:r>
            <a:endParaRPr lang="en-US" altLang="en-US" dirty="0" smtClean="0"/>
          </a:p>
          <a:p>
            <a:pPr marL="0" indent="0" algn="ctr"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University of Rochester</a:t>
            </a:r>
          </a:p>
          <a:p>
            <a:pPr marL="0" indent="0" algn="ctr"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Laboratory for Laser Energetics</a:t>
            </a:r>
          </a:p>
          <a:p>
            <a:pPr marL="0" indent="0" algn="ctr" eaLnBrk="1" hangingPunct="1">
              <a:spcBef>
                <a:spcPct val="0"/>
              </a:spcBef>
              <a:buFont typeface="Lucida Grande" pitchFamily="6" charset="0"/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Lucida Grande" pitchFamily="6" charset="0"/>
              <a:buNone/>
            </a:pPr>
            <a:r>
              <a:rPr lang="en-US" altLang="en-US" dirty="0" smtClean="0"/>
              <a:t>M. </a:t>
            </a:r>
            <a:r>
              <a:rPr lang="en-US" altLang="en-US" dirty="0" err="1" smtClean="0"/>
              <a:t>Gatu</a:t>
            </a:r>
            <a:r>
              <a:rPr lang="en-US" altLang="en-US" dirty="0" smtClean="0"/>
              <a:t> Johnson</a:t>
            </a:r>
          </a:p>
          <a:p>
            <a:pPr marL="0" indent="0" algn="ctr"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Plasma Science and Fusion Center</a:t>
            </a:r>
          </a:p>
          <a:p>
            <a:pPr marL="0" indent="0" algn="ctr"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Massachusetts Institute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9997"/>
          <a:stretch>
            <a:fillRect/>
          </a:stretch>
        </p:blipFill>
        <p:spPr bwMode="auto">
          <a:xfrm>
            <a:off x="4389438" y="2319338"/>
            <a:ext cx="20605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912" y="2343150"/>
            <a:ext cx="2454276" cy="24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Isolating the effect of target offset is vital for the accurate interpretation of      	          cryogenic implosion performance </a:t>
            </a:r>
            <a:endParaRPr lang="en-US" dirty="0"/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733425" y="1952625"/>
            <a:ext cx="28209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Histogram of target offset in cryogenic experiments* (N = 53)</a:t>
            </a: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6496050" y="4403725"/>
            <a:ext cx="252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*All cryogenic experiments since 7/11/2017 excluding those with intentional target offset</a:t>
            </a:r>
          </a:p>
          <a:p>
            <a:pPr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sz="800" dirty="0"/>
              <a:t>** K. S. Anderson </a:t>
            </a:r>
            <a:r>
              <a:rPr lang="en-US" altLang="en-US" sz="800" i="1" dirty="0"/>
              <a:t>et al</a:t>
            </a:r>
            <a:r>
              <a:rPr lang="en-US" altLang="en-US" sz="800" dirty="0"/>
              <a:t>., BO6.00009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/>
          </a:p>
        </p:txBody>
      </p:sp>
      <p:pic>
        <p:nvPicPr>
          <p:cNvPr id="922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2343150"/>
            <a:ext cx="203993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410450" y="2009775"/>
            <a:ext cx="1144588" cy="276225"/>
          </a:xfrm>
          <a:prstGeom prst="rect">
            <a:avLst/>
          </a:prstGeom>
          <a:blipFill rotWithShape="1">
            <a:blip r:embed="rId6"/>
            <a:stretch>
              <a:fillRect l="-535" t="-2222" b="-155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04900" y="2784475"/>
            <a:ext cx="70008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8" name="TextBox 3"/>
          <p:cNvSpPr txBox="1">
            <a:spLocks noChangeArrowheads="1"/>
          </p:cNvSpPr>
          <p:nvPr/>
        </p:nvSpPr>
        <p:spPr bwMode="auto">
          <a:xfrm>
            <a:off x="6492875" y="3746500"/>
            <a:ext cx="609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ea typeface="MS PGothic" pitchFamily="34" charset="-128"/>
              </a:rPr>
              <a:t>-12%</a:t>
            </a: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6492875" y="2832100"/>
            <a:ext cx="609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ea typeface="MS PGothic" pitchFamily="34" charset="-128"/>
              </a:rPr>
              <a:t>+12%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6086475" y="2466975"/>
            <a:ext cx="124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ea typeface="MS PGothic" pitchFamily="34" charset="-128"/>
              </a:rPr>
              <a:t>Illumination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ea typeface="MS PGothic" pitchFamily="34" charset="-128"/>
              </a:rPr>
              <a:t>uniformity</a:t>
            </a:r>
          </a:p>
        </p:txBody>
      </p:sp>
      <p:pic>
        <p:nvPicPr>
          <p:cNvPr id="9231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4" t="51894" r="452" b="35136"/>
          <a:stretch>
            <a:fillRect/>
          </a:stretch>
        </p:blipFill>
        <p:spPr bwMode="auto">
          <a:xfrm>
            <a:off x="6675438" y="3014663"/>
            <a:ext cx="119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Box 31"/>
          <p:cNvSpPr txBox="1">
            <a:spLocks noChangeArrowheads="1"/>
          </p:cNvSpPr>
          <p:nvPr/>
        </p:nvSpPr>
        <p:spPr bwMode="auto">
          <a:xfrm>
            <a:off x="4951413" y="2009775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No offset</a:t>
            </a:r>
          </a:p>
        </p:txBody>
      </p:sp>
      <p:sp>
        <p:nvSpPr>
          <p:cNvPr id="9233" name="TextBox 3"/>
          <p:cNvSpPr txBox="1">
            <a:spLocks noChangeArrowheads="1"/>
          </p:cNvSpPr>
          <p:nvPr/>
        </p:nvSpPr>
        <p:spPr bwMode="auto">
          <a:xfrm>
            <a:off x="4022725" y="3741738"/>
            <a:ext cx="609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ea typeface="MS PGothic" pitchFamily="34" charset="-128"/>
              </a:rPr>
              <a:t>-1%</a:t>
            </a:r>
          </a:p>
        </p:txBody>
      </p:sp>
      <p:sp>
        <p:nvSpPr>
          <p:cNvPr id="9234" name="TextBox 16"/>
          <p:cNvSpPr txBox="1">
            <a:spLocks noChangeArrowheads="1"/>
          </p:cNvSpPr>
          <p:nvPr/>
        </p:nvSpPr>
        <p:spPr bwMode="auto">
          <a:xfrm>
            <a:off x="4022725" y="2832100"/>
            <a:ext cx="609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ea typeface="MS PGothic" pitchFamily="34" charset="-128"/>
              </a:rPr>
              <a:t>+1%</a:t>
            </a:r>
          </a:p>
        </p:txBody>
      </p:sp>
      <p:sp>
        <p:nvSpPr>
          <p:cNvPr id="9235" name="TextBox 4"/>
          <p:cNvSpPr txBox="1">
            <a:spLocks noChangeArrowheads="1"/>
          </p:cNvSpPr>
          <p:nvPr/>
        </p:nvSpPr>
        <p:spPr bwMode="auto">
          <a:xfrm>
            <a:off x="3565525" y="2466975"/>
            <a:ext cx="124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ea typeface="MS PGothic" pitchFamily="34" charset="-128"/>
              </a:rPr>
              <a:t>Illumination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ea typeface="MS PGothic" pitchFamily="34" charset="-128"/>
              </a:rPr>
              <a:t>uniformity</a:t>
            </a:r>
          </a:p>
        </p:txBody>
      </p:sp>
      <p:pic>
        <p:nvPicPr>
          <p:cNvPr id="9236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4" t="51894" r="452" b="35136"/>
          <a:stretch>
            <a:fillRect/>
          </a:stretch>
        </p:blipFill>
        <p:spPr bwMode="auto">
          <a:xfrm>
            <a:off x="4114800" y="3014663"/>
            <a:ext cx="119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828674"/>
              </a:xfrm>
            </p:spPr>
            <p:txBody>
              <a:bodyPr/>
              <a:lstStyle/>
              <a:p>
                <a:r>
                  <a:rPr lang="en-US" dirty="0" smtClean="0"/>
                  <a:t>On OMEGA, 86% of cryogenic targets* are positioned within 15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dirty="0" smtClean="0"/>
                  <a:t>m of target chamber center</a:t>
                </a:r>
              </a:p>
              <a:p>
                <a:pPr lvl="1"/>
                <a:r>
                  <a:rPr lang="en-US" dirty="0" smtClean="0"/>
                  <a:t>Room-temperature experiments are positioned within 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dirty="0" smtClean="0"/>
                  <a:t>m of the requested target position</a:t>
                </a:r>
              </a:p>
              <a:p>
                <a:r>
                  <a:rPr lang="en-US" dirty="0" smtClean="0"/>
                  <a:t>Target offsets induce asymmetric laser illumination which seeds low-mode asymmetries**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828674"/>
              </a:xfrm>
              <a:blipFill rotWithShape="1">
                <a:blip r:embed="rId8"/>
                <a:stretch>
                  <a:fillRect l="-1037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5700" y="2469520"/>
                <a:ext cx="64928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15</a:t>
                </a:r>
                <a:r>
                  <a:rPr lang="en-US" sz="105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sz="1050" b="1" dirty="0" smtClean="0"/>
                  <a:t>m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00" y="2469520"/>
                <a:ext cx="649288" cy="253916"/>
              </a:xfrm>
              <a:prstGeom prst="rect">
                <a:avLst/>
              </a:prstGeom>
              <a:blipFill rotWithShape="1">
                <a:blip r:embed="rId9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003550"/>
            <a:ext cx="1371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38263"/>
            <a:ext cx="1531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044825"/>
            <a:ext cx="1371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298575"/>
            <a:ext cx="1371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605088"/>
            <a:ext cx="128588" cy="19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4584700"/>
            <a:ext cx="127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48"/>
          <p:cNvSpPr txBox="1">
            <a:spLocks noChangeArrowheads="1"/>
          </p:cNvSpPr>
          <p:nvPr/>
        </p:nvSpPr>
        <p:spPr bwMode="auto">
          <a:xfrm>
            <a:off x="4043363" y="1006475"/>
            <a:ext cx="1289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TCC reference</a:t>
            </a:r>
          </a:p>
        </p:txBody>
      </p:sp>
      <p:sp>
        <p:nvSpPr>
          <p:cNvPr id="102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18263" y="1006475"/>
            <a:ext cx="1582737" cy="276225"/>
          </a:xfrm>
          <a:prstGeom prst="rect">
            <a:avLst/>
          </a:prstGeom>
          <a:blipFill rotWithShape="1">
            <a:blip r:embed="rId8"/>
            <a:stretch>
              <a:fillRect l="-385" t="-2222" b="-155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2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75113" y="2800350"/>
            <a:ext cx="1225550" cy="276225"/>
          </a:xfrm>
          <a:prstGeom prst="rect">
            <a:avLst/>
          </a:prstGeom>
          <a:blipFill rotWithShape="1">
            <a:blip r:embed="rId9"/>
            <a:stretch>
              <a:fillRect t="-2174" b="-1304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2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650038" y="2781300"/>
            <a:ext cx="1582737" cy="276225"/>
          </a:xfrm>
          <a:prstGeom prst="rect">
            <a:avLst/>
          </a:prstGeom>
          <a:blipFill rotWithShape="1">
            <a:blip r:embed="rId10"/>
            <a:stretch>
              <a:fillRect t="-2174" b="-1304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0253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605088"/>
            <a:ext cx="128588" cy="19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584700"/>
            <a:ext cx="1285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19413"/>
            <a:ext cx="2127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33475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Room-temperature experiments with intentional 40-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sz="1400" dirty="0" smtClean="0"/>
                  <a:t>m target offsets were performed to exacerbate the effect of target offset</a:t>
                </a:r>
                <a:endParaRPr lang="en-US" sz="1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3"/>
                <a:stretch>
                  <a:fillRect l="-1259" t="-57500" b="-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98600"/>
            <a:ext cx="3613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Post-shot simulations* show a dominant low-mode asymmetry in the direction of the target offset</a:t>
            </a:r>
            <a:endParaRPr lang="en-US" dirty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3933825" y="1503363"/>
            <a:ext cx="5165725" cy="232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Signatures of low mode asymmetries manifest in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nuclear </a:t>
            </a: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measurements</a:t>
            </a:r>
          </a:p>
          <a:p>
            <a:pPr marL="640080" lvl="1"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Collective motion of the hot spot shifts the mean energy of the primary neutron energy spectrum</a:t>
            </a:r>
          </a:p>
          <a:p>
            <a:pPr marL="640080" lvl="1"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Flow variations within the hot spot induce non-thermal broadening of the primary neutron energy spectrum**</a:t>
            </a:r>
          </a:p>
          <a:p>
            <a:pPr marL="640080" lvl="1"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Areal-density variations shift the mean energy of secondary protons produced in DD experiments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ea typeface="MS PGothic" pitchFamily="34" charset="-128"/>
              </a:rPr>
              <a:t>Quantities inferred from nuclear measurements show only a weak dependence on </a:t>
            </a:r>
            <a:r>
              <a:rPr lang="en-US" altLang="en-US" dirty="0" smtClean="0">
                <a:ea typeface="MS PGothic" pitchFamily="34" charset="-128"/>
              </a:rPr>
              <a:t>the physics </a:t>
            </a:r>
            <a:r>
              <a:rPr lang="en-US" altLang="en-US" dirty="0">
                <a:ea typeface="MS PGothic" pitchFamily="34" charset="-128"/>
              </a:rPr>
              <a:t>models used in simulations</a:t>
            </a: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5724525" y="4468813"/>
            <a:ext cx="341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sz="900"/>
              <a:t>*K. S. Anderson </a:t>
            </a:r>
            <a:r>
              <a:rPr lang="en-US" altLang="en-US" sz="900" i="1"/>
              <a:t>et al</a:t>
            </a:r>
            <a:r>
              <a:rPr lang="en-US" altLang="en-US" sz="900"/>
              <a:t>., BO6.00009</a:t>
            </a:r>
          </a:p>
          <a:p>
            <a:pPr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sz="900"/>
              <a:t>**T. Murphy, et al. Rev. Sci. Instrum. </a:t>
            </a:r>
            <a:r>
              <a:rPr lang="en-US" altLang="en-US" sz="900" u="sng"/>
              <a:t>68</a:t>
            </a:r>
            <a:r>
              <a:rPr lang="en-US" altLang="en-US" sz="900"/>
              <a:t>, 614 (1997).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/>
              <p:cNvSpPr txBox="1">
                <a:spLocks noChangeArrowheads="1"/>
              </p:cNvSpPr>
              <p:nvPr/>
            </p:nvSpPr>
            <p:spPr bwMode="auto">
              <a:xfrm>
                <a:off x="1035844" y="1041698"/>
                <a:ext cx="1989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ts val="900"/>
                  </a:spcBef>
                  <a:buFont typeface="Lucida Grande" pitchFamily="6" charset="0"/>
                  <a:buChar char="•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ts val="400"/>
                  </a:spcBef>
                  <a:buFont typeface="Arial" pitchFamily="34" charset="0"/>
                  <a:buChar char="－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ts val="200"/>
                  </a:spcBef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2-D </a:t>
                </a:r>
                <a:r>
                  <a:rPr lang="en-US" altLang="en-US" i="1" dirty="0">
                    <a:solidFill>
                      <a:srgbClr val="000000"/>
                    </a:solidFill>
                    <a:ea typeface="MS PGothic" pitchFamily="34" charset="-128"/>
                  </a:rPr>
                  <a:t>DRACO</a:t>
                </a:r>
                <a:r>
                  <a:rPr lang="en-US" altLang="en-US" dirty="0">
                    <a:solidFill>
                      <a:srgbClr val="000000"/>
                    </a:solidFill>
                    <a:ea typeface="MS PGothic" pitchFamily="34" charset="-128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simulation with </a:t>
                </a:r>
                <a:r>
                  <a:rPr lang="en-US" altLang="en-US" dirty="0">
                    <a:solidFill>
                      <a:srgbClr val="000000"/>
                    </a:solidFill>
                    <a:ea typeface="MS PGothic" pitchFamily="34" charset="-128"/>
                  </a:rPr>
                  <a:t>40-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m target offset</a:t>
                </a:r>
                <a:endParaRPr lang="en-US" altLang="en-US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mc:Choice>
        <mc:Fallback xmlns="">
          <p:sp>
            <p:nvSpPr>
              <p:cNvPr id="7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844" y="1041698"/>
                <a:ext cx="198913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07" t="-1316" b="-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98600"/>
            <a:ext cx="3613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</a:t>
            </a:r>
            <a:r>
              <a:rPr lang="en-US" dirty="0" smtClean="0"/>
              <a:t>he code </a:t>
            </a:r>
            <a:r>
              <a:rPr lang="en-US" i="1" dirty="0" smtClean="0"/>
              <a:t>IRIS3D</a:t>
            </a:r>
            <a:r>
              <a:rPr lang="en-US" dirty="0" smtClean="0"/>
              <a:t>* has been used to produce synthetic nuclear spectra from post-shot simulations, which can be compared against experimental data</a:t>
            </a:r>
            <a:endParaRPr lang="en-US" dirty="0"/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6081713" y="4481513"/>
            <a:ext cx="341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sz="900"/>
              <a:t>*F. Weilacher, et al. Phys. Plasmas </a:t>
            </a:r>
            <a:r>
              <a:rPr lang="en-US" altLang="en-US" sz="900" u="sng"/>
              <a:t>25</a:t>
            </a:r>
            <a:r>
              <a:rPr lang="en-US" altLang="en-US" sz="900"/>
              <a:t>, 042704 (2018).</a:t>
            </a:r>
          </a:p>
          <a:p>
            <a:pPr eaLnBrk="1" hangingPunct="1">
              <a:spcBef>
                <a:spcPct val="0"/>
              </a:spcBef>
              <a:buFont typeface="Lucida Grande" pitchFamily="6" charset="0"/>
              <a:buNone/>
            </a:pPr>
            <a:r>
              <a:rPr lang="en-US" altLang="en-US" sz="900"/>
              <a:t>nTOF: neutron time of flight</a:t>
            </a:r>
          </a:p>
        </p:txBody>
      </p:sp>
      <p:pic>
        <p:nvPicPr>
          <p:cNvPr id="1229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263650"/>
            <a:ext cx="30273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6184900" y="1006475"/>
            <a:ext cx="2406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/>
              <a:t>IRIS3D</a:t>
            </a:r>
            <a:r>
              <a:rPr lang="en-US" altLang="en-US"/>
              <a:t> primary nTOF signal</a:t>
            </a: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7739063" y="2795588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DD</a:t>
            </a:r>
          </a:p>
        </p:txBody>
      </p: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6146800" y="1335088"/>
            <a:ext cx="43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DT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062413" y="2501900"/>
            <a:ext cx="1263650" cy="7556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</a:rPr>
              <a:t>IRIS3D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>
                <a:spLocks noChangeArrowheads="1"/>
              </p:cNvSpPr>
              <p:nvPr/>
            </p:nvSpPr>
            <p:spPr bwMode="auto">
              <a:xfrm>
                <a:off x="1035844" y="1041698"/>
                <a:ext cx="1989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ts val="900"/>
                  </a:spcBef>
                  <a:buFont typeface="Lucida Grande" pitchFamily="6" charset="0"/>
                  <a:buChar char="•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ts val="400"/>
                  </a:spcBef>
                  <a:buFont typeface="Arial" pitchFamily="34" charset="0"/>
                  <a:buChar char="－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ts val="200"/>
                  </a:spcBef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Lucida Grande" pitchFamily="6" charset="0"/>
                  <a:buChar char="-"/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2-D </a:t>
                </a:r>
                <a:r>
                  <a:rPr lang="en-US" altLang="en-US" i="1" dirty="0">
                    <a:solidFill>
                      <a:srgbClr val="000000"/>
                    </a:solidFill>
                    <a:ea typeface="MS PGothic" pitchFamily="34" charset="-128"/>
                  </a:rPr>
                  <a:t>DRACO</a:t>
                </a:r>
                <a:r>
                  <a:rPr lang="en-US" altLang="en-US" dirty="0">
                    <a:solidFill>
                      <a:srgbClr val="000000"/>
                    </a:solidFill>
                    <a:ea typeface="MS PGothic" pitchFamily="34" charset="-128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simulation with </a:t>
                </a:r>
                <a:r>
                  <a:rPr lang="en-US" altLang="en-US" dirty="0">
                    <a:solidFill>
                      <a:srgbClr val="000000"/>
                    </a:solidFill>
                    <a:ea typeface="MS PGothic" pitchFamily="34" charset="-128"/>
                  </a:rPr>
                  <a:t>40-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ea typeface="MS PGothic" pitchFamily="34" charset="-128"/>
                  </a:rPr>
                  <a:t>m target offset</a:t>
                </a:r>
                <a:endParaRPr lang="en-US" altLang="en-US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844" y="1041698"/>
                <a:ext cx="198913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07" t="-1316" b="-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smtClean="0"/>
              <a:t>In DT experiments, a fast plastic scintillator measures the primary DT neutron energy spectrum and provides a measurement of the ion temperature and collective motion of the hot spot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857500"/>
            <a:ext cx="2182813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93800"/>
            <a:ext cx="26098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204913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272088" y="1065213"/>
            <a:ext cx="2178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Measured DT nTOF signal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390650" y="955675"/>
            <a:ext cx="1377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Detector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smtClean="0"/>
              <a:t>The inferred hot-spot motion and apparent ion temperature from the primary DT neutron energy spectrum show similar trends in experiment and simulation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038"/>
            <a:ext cx="30178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189038"/>
            <a:ext cx="30178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554163" y="1006475"/>
            <a:ext cx="204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Inferred hot-spot motion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668963" y="1006475"/>
            <a:ext cx="204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Inferred ion temperature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840038" y="3235325"/>
            <a:ext cx="8286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TCC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orthogonal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755900" y="2973388"/>
            <a:ext cx="498475" cy="261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5" name="TextBox 23"/>
          <p:cNvSpPr txBox="1">
            <a:spLocks noChangeArrowheads="1"/>
          </p:cNvSpPr>
          <p:nvPr/>
        </p:nvSpPr>
        <p:spPr bwMode="auto">
          <a:xfrm>
            <a:off x="7118350" y="3713163"/>
            <a:ext cx="457200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TCC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702425" y="3613150"/>
            <a:ext cx="411163" cy="231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7" name="TextBox 27"/>
          <p:cNvSpPr txBox="1">
            <a:spLocks noChangeArrowheads="1"/>
          </p:cNvSpPr>
          <p:nvPr/>
        </p:nvSpPr>
        <p:spPr bwMode="auto">
          <a:xfrm>
            <a:off x="5359400" y="3606800"/>
            <a:ext cx="831850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Orthogonal</a:t>
            </a:r>
          </a:p>
        </p:txBody>
      </p:sp>
      <p:cxnSp>
        <p:nvCxnSpPr>
          <p:cNvPr id="29" name="Straight Arrow Connector 28"/>
          <p:cNvCxnSpPr>
            <a:stCxn id="14347" idx="0"/>
          </p:cNvCxnSpPr>
          <p:nvPr/>
        </p:nvCxnSpPr>
        <p:spPr>
          <a:xfrm flipV="1">
            <a:off x="5775325" y="3276600"/>
            <a:ext cx="685800" cy="33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Box 1"/>
          <p:cNvSpPr txBox="1">
            <a:spLocks noChangeArrowheads="1"/>
          </p:cNvSpPr>
          <p:nvPr/>
        </p:nvSpPr>
        <p:spPr bwMode="auto">
          <a:xfrm>
            <a:off x="2514599" y="4310063"/>
            <a:ext cx="408622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900"/>
              </a:spcBef>
              <a:buFont typeface="Lucida Grande" pitchFamily="6" charset="0"/>
              <a:buChar char="•"/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itchFamily="34" charset="0"/>
              <a:buChar char="－"/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200"/>
              </a:spcBef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6" charset="0"/>
              <a:buChar char="-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Simulated data do not reproduce the systematic flow away from the detector </a:t>
            </a:r>
            <a:r>
              <a:rPr lang="en-US" altLang="en-US" dirty="0" smtClean="0"/>
              <a:t>observed in </a:t>
            </a:r>
            <a:r>
              <a:rPr lang="en-US" altLang="en-US" dirty="0"/>
              <a:t>experiments.</a:t>
            </a:r>
          </a:p>
        </p:txBody>
      </p:sp>
      <p:sp>
        <p:nvSpPr>
          <p:cNvPr id="14350" name="TextBox 1"/>
          <p:cNvSpPr txBox="1">
            <a:spLocks noChangeArrowheads="1"/>
          </p:cNvSpPr>
          <p:nvPr/>
        </p:nvSpPr>
        <p:spPr bwMode="auto">
          <a:xfrm>
            <a:off x="7277100" y="4554538"/>
            <a:ext cx="22621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 b="1"/>
              <a:t>LOS: line of 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E_templat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915334F3-B3A3-1744-A644-FFA68BC07881}" vid="{3E45C9FB-6271-8242-B11A-26F82113B5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1A8FF-79D6-485D-92CD-C8EF0F02A64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LLE_template.potx</Template>
  <TotalTime>9508</TotalTime>
  <Words>895</Words>
  <Application>Microsoft Office PowerPoint</Application>
  <PresentationFormat>On-screen Show (16:9)</PresentationFormat>
  <Paragraphs>109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LLE_template</vt:lpstr>
      <vt:lpstr>Integrated Analysis of Nuclear Measurements from the Target-Offset Campaign  on OMEGA</vt:lpstr>
      <vt:lpstr>Experiments with intentional target offsets have been performed in order to isolate the effect  of target offset on experimental observables</vt:lpstr>
      <vt:lpstr>Collaborators</vt:lpstr>
      <vt:lpstr>Isolating the effect of target offset is vital for the accurate interpretation of                 cryogenic implosion performance </vt:lpstr>
      <vt:lpstr>Room-temperature experiments with intentional 40-μm target offsets were performed to exacerbate the effect of target offset</vt:lpstr>
      <vt:lpstr>Post-shot simulations* show a dominant low-mode asymmetry in the direction of the target offset</vt:lpstr>
      <vt:lpstr>The code IRIS3D* has been used to produce synthetic nuclear spectra from post-shot simulations, which can be compared against experimental data</vt:lpstr>
      <vt:lpstr>In DT experiments, a fast plastic scintillator measures the primary DT neutron energy spectrum and provides a measurement of the ion temperature and collective motion of the hot spot</vt:lpstr>
      <vt:lpstr>The inferred hot-spot motion and apparent ion temperature from the primary DT neutron energy spectrum show similar trends in experiment and simulation</vt:lpstr>
      <vt:lpstr>In DD experiments, a liquid scintillator measures the primary DD neutron energy spectrum     and provides a measurement of the ion temperature and collective motion of the hot spot</vt:lpstr>
      <vt:lpstr>The inferred hot-spot motion and apparent ion temperature from the primary DD neutron energy spectrum show similar trends in experiment and simulation</vt:lpstr>
      <vt:lpstr>Experiments with intentional target offsets have been performed in order to isolate the effect  of target offset on experimental observables</vt:lpstr>
      <vt:lpstr>A systematic shift in the inferred collective motion shows a better agreement with simulation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Owen Mannion</cp:lastModifiedBy>
  <cp:revision>217</cp:revision>
  <dcterms:created xsi:type="dcterms:W3CDTF">2018-10-02T13:04:59Z</dcterms:created>
  <dcterms:modified xsi:type="dcterms:W3CDTF">2018-12-13T14:04:50Z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