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6" r:id="rId2"/>
    <p:sldId id="328" r:id="rId3"/>
    <p:sldId id="329" r:id="rId4"/>
    <p:sldId id="331" r:id="rId5"/>
    <p:sldId id="333" r:id="rId6"/>
    <p:sldId id="348" r:id="rId7"/>
    <p:sldId id="349" r:id="rId8"/>
    <p:sldId id="347" r:id="rId9"/>
    <p:sldId id="346" r:id="rId10"/>
    <p:sldId id="344" r:id="rId11"/>
    <p:sldId id="334" r:id="rId12"/>
    <p:sldId id="350" r:id="rId13"/>
    <p:sldId id="336" r:id="rId14"/>
    <p:sldId id="332" r:id="rId15"/>
    <p:sldId id="342" r:id="rId16"/>
  </p:sldIdLst>
  <p:sldSz cx="9144000" cy="5143500" type="screen16x9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D97"/>
    <a:srgbClr val="25FF2A"/>
    <a:srgbClr val="FBAA29"/>
    <a:srgbClr val="004FA3"/>
    <a:srgbClr val="5C73B8"/>
    <a:srgbClr val="00AB67"/>
    <a:srgbClr val="CE6E19"/>
    <a:srgbClr val="00306F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2" autoAdjust="0"/>
    <p:restoredTop sz="92485" autoAdjust="0"/>
  </p:normalViewPr>
  <p:slideViewPr>
    <p:cSldViewPr snapToGrid="0">
      <p:cViewPr>
        <p:scale>
          <a:sx n="90" d="100"/>
          <a:sy n="90" d="100"/>
        </p:scale>
        <p:origin x="-1013" y="-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1C1CF-7D10-40BB-A303-BA54FCDED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F5ED50-DF47-4A65-B84B-5C4E3F27C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2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930B-3128-4482-8870-81877589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6451"/>
            <a:ext cx="8248650" cy="2822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3863"/>
            <a:ext cx="823595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357313"/>
            <a:ext cx="82518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93456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AA0CC95-8D22-4307-B251-54A7F8C2A0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071" y="4830536"/>
            <a:ext cx="9144000" cy="326571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2" name="Picture 11" descr="UR_standard_col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" y="4838640"/>
            <a:ext cx="1476828" cy="300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2pPr>
      <a:lvl3pPr marL="114458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-"/>
        <a:defRPr sz="1200" b="1">
          <a:solidFill>
            <a:schemeClr val="tx1"/>
          </a:solidFill>
          <a:latin typeface="+mn-lt"/>
        </a:defRPr>
      </a:lvl3pPr>
      <a:lvl4pPr marL="19431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Density Measurements of the Inner Shell Release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1407" y="4032793"/>
            <a:ext cx="2955289" cy="80994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D. </a:t>
            </a:r>
            <a:r>
              <a:rPr lang="en-US" dirty="0" err="1" smtClean="0"/>
              <a:t>Haberberger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University of Rochester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Laboratory for Laser Energetics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43716" y="3989251"/>
            <a:ext cx="3988524" cy="8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/>
              <a:t>60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Annual Meeting of the American Physical Society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/>
              <a:t>Division of Plasma Physics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/>
              <a:t>Portland, OR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/>
              <a:t>5 - 9 November 2018</a:t>
            </a:r>
          </a:p>
        </p:txBody>
      </p:sp>
      <p:pic>
        <p:nvPicPr>
          <p:cNvPr id="3075" name="Picture 3" descr="C:\dhab - LLE\MATLAB\Exp Results-Paper-Conf\13-APS2013_POP\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37496"/>
            <a:ext cx="7037978" cy="26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 t="58898" r="31115" b="17801"/>
          <a:stretch/>
        </p:blipFill>
        <p:spPr bwMode="auto">
          <a:xfrm>
            <a:off x="6502400" y="1587033"/>
            <a:ext cx="2026920" cy="9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6380" y="911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1669" y="911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7120" y="911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3080" y="911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09663"/>
            <a:ext cx="6972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025" y="423863"/>
            <a:ext cx="8235950" cy="25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platform was developed on OMEGA EP to study the position of a driven shell, the location of the low-density plasma, and its profile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4338" y="2581795"/>
            <a:ext cx="1363530" cy="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Aluminum </a:t>
            </a:r>
            <a:r>
              <a:rPr lang="en-US" sz="1400" kern="0" dirty="0" err="1" smtClean="0">
                <a:solidFill>
                  <a:schemeClr val="accent1">
                    <a:lumMod val="75000"/>
                  </a:schemeClr>
                </a:solidFill>
              </a:rPr>
              <a:t>Backlighter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2017" y="2583920"/>
            <a:ext cx="1004091" cy="6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eat shield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64736" y="1413229"/>
            <a:ext cx="1324228" cy="6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37-</a:t>
            </a:r>
            <a:r>
              <a:rPr lang="en-US" sz="1400" i="1" kern="0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m CH shell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4-mm diam.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133156" y="1785257"/>
            <a:ext cx="1045028" cy="849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90495" y="2961653"/>
            <a:ext cx="1004091" cy="8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Tantalum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aperture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hab - LLE\MATLAB\Exp Results-Paper-Conf\18-07-17 FoilThicknessEP-18B\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" y="1613949"/>
            <a:ext cx="5896444" cy="29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x-ray radiography using ~1.5-keV (Al k</a:t>
            </a:r>
            <a:r>
              <a:rPr lang="el-GR" i="1" baseline="-25000" dirty="0" smtClean="0"/>
              <a:t>α</a:t>
            </a:r>
            <a:r>
              <a:rPr lang="en-US" dirty="0" smtClean="0"/>
              <a:t>) photons tracked the driven shell position across 700 </a:t>
            </a:r>
            <a:r>
              <a:rPr lang="en-US" i="1" dirty="0" smtClean="0"/>
              <a:t>µ</a:t>
            </a:r>
            <a:r>
              <a:rPr lang="en-US" dirty="0" smtClean="0"/>
              <a:t>m over 5 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360" y="1807751"/>
            <a:ext cx="2675256" cy="32109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Spatial resolution ~20 </a:t>
            </a:r>
            <a:r>
              <a:rPr lang="en-US" i="1" dirty="0" smtClean="0"/>
              <a:t>µ</a:t>
            </a:r>
            <a:r>
              <a:rPr lang="en-US" dirty="0" smtClean="0"/>
              <a:t>m as measured by </a:t>
            </a:r>
            <a:r>
              <a:rPr lang="en-US" dirty="0" err="1" smtClean="0"/>
              <a:t>undriven</a:t>
            </a:r>
            <a:r>
              <a:rPr lang="en-US" dirty="0" smtClean="0"/>
              <a:t> shell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Spatial synchronization with 4</a:t>
            </a:r>
            <a:r>
              <a:rPr lang="el-GR" i="1" dirty="0" smtClean="0"/>
              <a:t>ω</a:t>
            </a:r>
            <a:r>
              <a:rPr lang="en-US" dirty="0" smtClean="0"/>
              <a:t> diagnostic obtained by </a:t>
            </a:r>
            <a:r>
              <a:rPr lang="en-US" dirty="0" err="1" smtClean="0"/>
              <a:t>undriven</a:t>
            </a:r>
            <a:r>
              <a:rPr lang="en-US" dirty="0" smtClean="0"/>
              <a:t> shell position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Temporal synchronization with </a:t>
            </a:r>
            <a:r>
              <a:rPr lang="en-US" dirty="0"/>
              <a:t>4</a:t>
            </a:r>
            <a:r>
              <a:rPr lang="el-GR" i="1" dirty="0"/>
              <a:t>ω</a:t>
            </a:r>
            <a:r>
              <a:rPr lang="en-US" dirty="0"/>
              <a:t> </a:t>
            </a:r>
            <a:r>
              <a:rPr lang="en-US" dirty="0" smtClean="0"/>
              <a:t>diagnostic obtained through a timing fiducial with an accuracy of ±20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76581" y="1178324"/>
            <a:ext cx="2172933" cy="4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Raw </a:t>
            </a:r>
            <a:r>
              <a:rPr lang="en-US" sz="1400" kern="0" dirty="0"/>
              <a:t>r</a:t>
            </a:r>
            <a:r>
              <a:rPr lang="en-US" sz="1400" kern="0" dirty="0" smtClean="0"/>
              <a:t>adiography </a:t>
            </a:r>
            <a:r>
              <a:rPr lang="en-US" sz="1400" kern="0" dirty="0"/>
              <a:t>s</a:t>
            </a:r>
            <a:r>
              <a:rPr lang="en-US" sz="1400" kern="0" dirty="0" smtClean="0"/>
              <a:t>ignal</a:t>
            </a:r>
            <a:endParaRPr lang="en-US" sz="1400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74364" y="3640442"/>
            <a:ext cx="506477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356447" y="1701072"/>
            <a:ext cx="0" cy="2387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34527" y="1700532"/>
            <a:ext cx="1004091" cy="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bg1"/>
                </a:solidFill>
              </a:rPr>
              <a:t>Start of drive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712807" y="3625202"/>
            <a:ext cx="1722033" cy="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bg1"/>
                </a:solidFill>
              </a:rPr>
              <a:t>Initial shell </a:t>
            </a:r>
            <a:r>
              <a:rPr lang="en-US" sz="1400" kern="0" dirty="0">
                <a:solidFill>
                  <a:schemeClr val="bg1"/>
                </a:solidFill>
              </a:rPr>
              <a:t>p</a:t>
            </a:r>
            <a:r>
              <a:rPr lang="en-US" sz="1400" kern="0" dirty="0" smtClean="0">
                <a:solidFill>
                  <a:schemeClr val="bg1"/>
                </a:solidFill>
              </a:rPr>
              <a:t>osition</a:t>
            </a:r>
          </a:p>
        </p:txBody>
      </p:sp>
    </p:spTree>
    <p:extLst>
      <p:ext uri="{BB962C8B-B14F-4D97-AF65-F5344CB8AC3E}">
        <p14:creationId xmlns:p14="http://schemas.microsoft.com/office/powerpoint/2010/main" val="5606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4</a:t>
            </a:r>
            <a:r>
              <a:rPr lang="el-GR" i="1" dirty="0" smtClean="0"/>
              <a:t>ω</a:t>
            </a:r>
            <a:r>
              <a:rPr lang="en-US" dirty="0" smtClean="0"/>
              <a:t> diagnostic suite was used to track the low-density plasma expansion on the back side of the driven shell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36400" y="1212922"/>
                <a:ext cx="2172933" cy="887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227013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•"/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–"/>
                  <a:defRPr sz="1200" b="1">
                    <a:solidFill>
                      <a:schemeClr val="tx1"/>
                    </a:solidFill>
                    <a:latin typeface="+mn-lt"/>
                  </a:defRPr>
                </a:lvl2pPr>
                <a:lvl3pPr marL="114458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-"/>
                  <a:defRPr sz="1200" b="1">
                    <a:solidFill>
                      <a:schemeClr val="tx1"/>
                    </a:solidFill>
                    <a:latin typeface="+mn-lt"/>
                  </a:defRPr>
                </a:lvl3pPr>
                <a:lvl4pPr marL="1943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286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743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3200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657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4114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kern="0" dirty="0" smtClean="0"/>
                  <a:t>Interferometry</a:t>
                </a:r>
              </a:p>
              <a:p>
                <a:pPr marL="0" indent="0" algn="ctr">
                  <a:buNone/>
                </a:pPr>
                <a:r>
                  <a:rPr lang="en-US" sz="1400" kern="0" dirty="0" smtClean="0"/>
                  <a:t>Signal </a:t>
                </a: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1400" kern="0" dirty="0" smtClean="0"/>
                  <a:t> </a:t>
                </a:r>
                <a:r>
                  <a:rPr lang="el-GR" sz="1400" i="1" kern="0" dirty="0" smtClean="0"/>
                  <a:t>φ</a:t>
                </a:r>
                <a:endParaRPr lang="en-US" sz="1400" i="1" kern="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00" y="1212922"/>
                <a:ext cx="2172933" cy="8874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669299" y="1096367"/>
                <a:ext cx="2172933" cy="1073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227013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•"/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–"/>
                  <a:defRPr sz="1200" b="1">
                    <a:solidFill>
                      <a:schemeClr val="tx1"/>
                    </a:solidFill>
                    <a:latin typeface="+mn-lt"/>
                  </a:defRPr>
                </a:lvl2pPr>
                <a:lvl3pPr marL="114458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-"/>
                  <a:defRPr sz="1200" b="1">
                    <a:solidFill>
                      <a:schemeClr val="tx1"/>
                    </a:solidFill>
                    <a:latin typeface="+mn-lt"/>
                  </a:defRPr>
                </a:lvl3pPr>
                <a:lvl4pPr marL="1943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286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743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3200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657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4114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kern="0" dirty="0" smtClean="0"/>
                  <a:t>Angular Filter </a:t>
                </a:r>
                <a:r>
                  <a:rPr lang="en-US" sz="1400" kern="0" dirty="0" err="1" smtClean="0"/>
                  <a:t>Refractometry</a:t>
                </a:r>
                <a:endParaRPr lang="en-US" sz="1400" kern="0" dirty="0" smtClean="0"/>
              </a:p>
              <a:p>
                <a:pPr marL="0" indent="0" algn="ctr">
                  <a:buNone/>
                </a:pPr>
                <a:r>
                  <a:rPr lang="en-US" sz="1400" kern="0" dirty="0" smtClean="0"/>
                  <a:t>Signal </a:t>
                </a: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1400" kern="0" dirty="0" smtClean="0"/>
                  <a:t> d</a:t>
                </a:r>
                <a:r>
                  <a:rPr lang="el-GR" sz="1400" i="1" kern="0" dirty="0" smtClean="0"/>
                  <a:t>φ</a:t>
                </a:r>
                <a:r>
                  <a:rPr lang="en-US" sz="1400" kern="0" dirty="0" smtClean="0"/>
                  <a:t>/d</a:t>
                </a:r>
                <a:r>
                  <a:rPr lang="en-US" sz="1400" i="1" kern="0" dirty="0" smtClean="0"/>
                  <a:t>x</a:t>
                </a:r>
                <a:endParaRPr lang="en-US" sz="1400" i="1" kern="0" dirty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9299" y="1096367"/>
                <a:ext cx="2172933" cy="1073065"/>
              </a:xfrm>
              <a:prstGeom prst="rect">
                <a:avLst/>
              </a:prstGeom>
              <a:blipFill rotWithShape="1">
                <a:blip r:embed="rId3"/>
                <a:stretch>
                  <a:fillRect t="-5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6840052" y="1315572"/>
                <a:ext cx="2172933" cy="1073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227013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•"/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103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–"/>
                  <a:defRPr sz="1200" b="1">
                    <a:solidFill>
                      <a:schemeClr val="tx1"/>
                    </a:solidFill>
                    <a:latin typeface="+mn-lt"/>
                  </a:defRPr>
                </a:lvl2pPr>
                <a:lvl3pPr marL="1144588" indent="-227013" algn="l" rtl="0" eaLnBrk="1" fontAlgn="base" hangingPunct="1">
                  <a:lnSpc>
                    <a:spcPts val="2400"/>
                  </a:lnSpc>
                  <a:spcBef>
                    <a:spcPct val="40000"/>
                  </a:spcBef>
                  <a:spcAft>
                    <a:spcPct val="0"/>
                  </a:spcAft>
                  <a:buChar char="-"/>
                  <a:defRPr sz="1200" b="1">
                    <a:solidFill>
                      <a:schemeClr val="tx1"/>
                    </a:solidFill>
                    <a:latin typeface="+mn-lt"/>
                  </a:defRPr>
                </a:lvl3pPr>
                <a:lvl4pPr marL="1943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286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743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3200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657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4114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kern="0" dirty="0" err="1" smtClean="0"/>
                  <a:t>Shadowgraphy</a:t>
                </a:r>
                <a:endParaRPr lang="en-US" sz="1400" kern="0" dirty="0" smtClean="0"/>
              </a:p>
              <a:p>
                <a:pPr marL="0" indent="0" algn="ctr">
                  <a:buNone/>
                </a:pPr>
                <a:r>
                  <a:rPr lang="en-US" sz="1400" kern="0" dirty="0" smtClean="0"/>
                  <a:t>Signal </a:t>
                </a: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1400" kern="0" dirty="0" smtClean="0"/>
                  <a:t> d</a:t>
                </a:r>
                <a:r>
                  <a:rPr lang="en-US" sz="1400" kern="0" baseline="30000" dirty="0" smtClean="0"/>
                  <a:t>2</a:t>
                </a:r>
                <a:r>
                  <a:rPr lang="el-GR" sz="1400" i="1" kern="0" dirty="0" smtClean="0"/>
                  <a:t>φ</a:t>
                </a:r>
                <a:r>
                  <a:rPr lang="en-US" sz="1400" kern="0" dirty="0" smtClean="0"/>
                  <a:t>/d</a:t>
                </a:r>
                <a:r>
                  <a:rPr lang="en-US" sz="1400" i="1" kern="0" dirty="0" smtClean="0"/>
                  <a:t>x</a:t>
                </a:r>
                <a:r>
                  <a:rPr lang="en-US" sz="1400" kern="0" baseline="30000" dirty="0" smtClean="0"/>
                  <a:t>2</a:t>
                </a:r>
                <a:endParaRPr lang="en-US" sz="1400" kern="0" baseline="30000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0052" y="1315572"/>
                <a:ext cx="2172933" cy="1073065"/>
              </a:xfrm>
              <a:prstGeom prst="rect">
                <a:avLst/>
              </a:prstGeom>
              <a:blipFill rotWithShape="1">
                <a:blip r:embed="rId4"/>
                <a:stretch>
                  <a:fillRect t="-5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 descr="C:\dhab - LLE\MATLAB\Exp Results-Paper-Conf\18-07-17 FoilThicknessEP-18B\f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" y="2032811"/>
            <a:ext cx="28271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hab - LLE\MATLAB\Exp Results-Paper-Conf\18-07-17 FoilThicknessEP-18B\f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2" y="2057456"/>
            <a:ext cx="28271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hab - LLE\MATLAB\Exp Results-Paper-Conf\18-07-17 FoilThicknessEP-18B\f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78" y="2057456"/>
            <a:ext cx="28271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approximate plasma density profiles were deduced by comparing simulated and experimental </a:t>
            </a:r>
            <a:r>
              <a:rPr lang="en-US" dirty="0" err="1" smtClean="0"/>
              <a:t>interferograms</a:t>
            </a:r>
            <a:r>
              <a:rPr lang="en-US" dirty="0" smtClean="0"/>
              <a:t> using a simple density function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80" y="98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280" y="98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8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560" y="9829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8494" y="1276443"/>
            <a:ext cx="1508305" cy="30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1095" y="1273685"/>
            <a:ext cx="1454766" cy="30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67" y="1276443"/>
            <a:ext cx="1481295" cy="30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 bwMode="auto">
          <a:xfrm>
            <a:off x="2566121" y="1277991"/>
            <a:ext cx="1918413" cy="30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6805" y="4501900"/>
            <a:ext cx="1392394" cy="2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186" y="1499246"/>
                <a:ext cx="1875129" cy="65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𝐞𝐱𝐩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6" y="1499246"/>
                <a:ext cx="1875129" cy="6510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" y="2175109"/>
                <a:ext cx="2399823" cy="665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𝐞𝐱𝐩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𝒇𝒘𝒉𝒎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" y="2175109"/>
                <a:ext cx="2399823" cy="6656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4395" y="4273146"/>
            <a:ext cx="1211332" cy="1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8857" y="4273146"/>
            <a:ext cx="1211332" cy="1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3771" y="4273146"/>
            <a:ext cx="1211332" cy="1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8718" y="4273146"/>
            <a:ext cx="1211332" cy="1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80230" y="1122224"/>
            <a:ext cx="2172933" cy="3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>
                <a:solidFill>
                  <a:srgbClr val="FF0000"/>
                </a:solidFill>
              </a:rPr>
              <a:t>Current analysis</a:t>
            </a:r>
            <a:endParaRPr lang="en-US" sz="1400" kern="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80230" y="2953210"/>
            <a:ext cx="2172933" cy="3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>
                <a:solidFill>
                  <a:srgbClr val="FF0000"/>
                </a:solidFill>
              </a:rPr>
              <a:t>Future analysis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kern="0" dirty="0" smtClean="0"/>
              <a:t>Increase the complexity of the density function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kern="0" dirty="0" smtClean="0"/>
              <a:t>Compare simulated data across all three 4</a:t>
            </a:r>
            <a:r>
              <a:rPr lang="el-GR" sz="1400" i="1" kern="0" dirty="0" smtClean="0"/>
              <a:t>ω</a:t>
            </a:r>
            <a:r>
              <a:rPr lang="en-US" sz="1400" kern="0" dirty="0" smtClean="0"/>
              <a:t> diagnostics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8852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measured shell trajectory along with the low-density released plasma are compared to </a:t>
            </a:r>
            <a:r>
              <a:rPr lang="en-US" i="1" dirty="0" smtClean="0"/>
              <a:t>DRACO</a:t>
            </a:r>
            <a:r>
              <a:rPr lang="en-US" dirty="0" smtClean="0"/>
              <a:t> hydrodynamic simulations</a:t>
            </a:r>
            <a:endParaRPr lang="en-US" dirty="0"/>
          </a:p>
        </p:txBody>
      </p:sp>
      <p:pic>
        <p:nvPicPr>
          <p:cNvPr id="6" name="Picture 3" descr="C:\dhab - LLE\MATLAB\Exp Results-Paper-Conf\13-APS2013_POP\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1536342"/>
            <a:ext cx="7037978" cy="26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5440" y="1182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729" y="1182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180" y="1182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140" y="11828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</a:rPr>
              <a:t> ns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dhab - LLE\MATLAB\Exp Results-Paper-Conf\18-07-17 FoilThicknessEP-18B\f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4" t="58898" r="31115" b="17801"/>
          <a:stretch/>
        </p:blipFill>
        <p:spPr bwMode="auto">
          <a:xfrm>
            <a:off x="6738620" y="1891833"/>
            <a:ext cx="2026920" cy="9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platform was developed to study the time history of the low-density plasma release ahead of a driven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123" y="1560513"/>
            <a:ext cx="6601277" cy="26994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 37-</a:t>
            </a:r>
            <a:r>
              <a:rPr lang="en-US" i="1" dirty="0" smtClean="0"/>
              <a:t>µ</a:t>
            </a:r>
            <a:r>
              <a:rPr lang="en-US" dirty="0" smtClean="0"/>
              <a:t>m-thick CH shell was driven with two UV (351-nm) laser beams with a total of 6 kJ of energy in a 5-ns pulse focused to a 750-</a:t>
            </a:r>
            <a:r>
              <a:rPr lang="en-US" i="1" dirty="0" smtClean="0"/>
              <a:t>µ</a:t>
            </a:r>
            <a:r>
              <a:rPr lang="en-US" dirty="0" smtClean="0"/>
              <a:t>m spot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position of the driven shell was measured using streaked x-ray radiography from an aluminum </a:t>
            </a:r>
            <a:r>
              <a:rPr lang="en-US" dirty="0" err="1" smtClean="0"/>
              <a:t>backlighter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position and density profile of the </a:t>
            </a:r>
            <a:r>
              <a:rPr lang="en-US" dirty="0" err="1" smtClean="0"/>
              <a:t>underdense</a:t>
            </a:r>
            <a:r>
              <a:rPr lang="en-US" dirty="0" smtClean="0"/>
              <a:t> plasma ahead of the shell was simultaneously measured by the 4</a:t>
            </a:r>
            <a:r>
              <a:rPr lang="el-GR" i="1" dirty="0" smtClean="0"/>
              <a:t>ω</a:t>
            </a:r>
            <a:r>
              <a:rPr lang="en-US" dirty="0" smtClean="0"/>
              <a:t> probe using interferometry and angular filter </a:t>
            </a:r>
            <a:r>
              <a:rPr lang="en-US" dirty="0" err="1" smtClean="0"/>
              <a:t>refractometry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results are compared to </a:t>
            </a:r>
            <a:r>
              <a:rPr lang="en-US" i="1" dirty="0" smtClean="0"/>
              <a:t>DRACO</a:t>
            </a:r>
            <a:r>
              <a:rPr lang="en-US" dirty="0" smtClean="0"/>
              <a:t> hydrodynamic simulations showing differences in position and scale length of the released plasma ahead of the shell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0709" y="50602"/>
            <a:ext cx="890690" cy="225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Conclusion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platform was developed to study the time history of the low-density plasma release ahead of a driven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123" y="1560513"/>
            <a:ext cx="6601277" cy="26994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 37-</a:t>
            </a:r>
            <a:r>
              <a:rPr lang="en-US" i="1" dirty="0" smtClean="0"/>
              <a:t>µ</a:t>
            </a:r>
            <a:r>
              <a:rPr lang="en-US" dirty="0" smtClean="0"/>
              <a:t>m-thick CH shell was driven with two UV (351-nm) laser beams with a total of 6 kJ of energy in a 5-ns pulse focused to a 750-</a:t>
            </a:r>
            <a:r>
              <a:rPr lang="en-US" i="1" dirty="0" smtClean="0"/>
              <a:t>µ</a:t>
            </a:r>
            <a:r>
              <a:rPr lang="en-US" dirty="0" smtClean="0"/>
              <a:t>m spot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position of the driven shell was measured using streaked x-ray radiography from an aluminum </a:t>
            </a:r>
            <a:r>
              <a:rPr lang="en-US" dirty="0" err="1" smtClean="0"/>
              <a:t>backlighter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position and density profile of the </a:t>
            </a:r>
            <a:r>
              <a:rPr lang="en-US" dirty="0" err="1" smtClean="0"/>
              <a:t>underdense</a:t>
            </a:r>
            <a:r>
              <a:rPr lang="en-US" dirty="0" smtClean="0"/>
              <a:t> plasma ahead of the shell was simultaneously measured by the 4</a:t>
            </a:r>
            <a:r>
              <a:rPr lang="el-GR" i="1" dirty="0" smtClean="0"/>
              <a:t>ω</a:t>
            </a:r>
            <a:r>
              <a:rPr lang="en-US" dirty="0" smtClean="0"/>
              <a:t> probe using interferometry and angular filter </a:t>
            </a:r>
            <a:r>
              <a:rPr lang="en-US" dirty="0" err="1" smtClean="0"/>
              <a:t>refractometry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results are compared to </a:t>
            </a:r>
            <a:r>
              <a:rPr lang="en-US" i="1" dirty="0" smtClean="0"/>
              <a:t>DRACO</a:t>
            </a:r>
            <a:r>
              <a:rPr lang="en-US" dirty="0" smtClean="0"/>
              <a:t> hydrodynamic simulations showing differences in position and scale length of the released plasma ahead of the shell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3311" y="52507"/>
            <a:ext cx="782617" cy="225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Summary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22" y="1937884"/>
            <a:ext cx="8251825" cy="1741487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A. </a:t>
            </a:r>
            <a:r>
              <a:rPr lang="en-US" dirty="0" err="1" smtClean="0"/>
              <a:t>Shvydky</a:t>
            </a:r>
            <a:r>
              <a:rPr lang="en-US" dirty="0" smtClean="0"/>
              <a:t>, J. P. </a:t>
            </a:r>
            <a:r>
              <a:rPr lang="en-US" dirty="0" err="1" smtClean="0"/>
              <a:t>Knauer</a:t>
            </a:r>
            <a:r>
              <a:rPr lang="en-US" dirty="0" smtClean="0"/>
              <a:t>, S. X. Hu, V. N. </a:t>
            </a:r>
            <a:r>
              <a:rPr lang="en-US" dirty="0" err="1" smtClean="0"/>
              <a:t>Goncharov</a:t>
            </a:r>
            <a:r>
              <a:rPr lang="en-US" dirty="0" smtClean="0"/>
              <a:t>, S. T. </a:t>
            </a:r>
            <a:r>
              <a:rPr lang="en-US" dirty="0" err="1" smtClean="0"/>
              <a:t>Ivancic</a:t>
            </a:r>
            <a:r>
              <a:rPr lang="en-US" dirty="0" smtClean="0"/>
              <a:t>, and D. H. </a:t>
            </a:r>
            <a:r>
              <a:rPr lang="en-US" dirty="0" err="1" smtClean="0"/>
              <a:t>Froula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University of Rochester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Laboratory for Laser Energetics</a:t>
            </a:r>
          </a:p>
        </p:txBody>
      </p:sp>
    </p:spTree>
    <p:extLst>
      <p:ext uri="{BB962C8B-B14F-4D97-AF65-F5344CB8AC3E}">
        <p14:creationId xmlns:p14="http://schemas.microsoft.com/office/powerpoint/2010/main" val="1984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low-density plasma ahead of the inner shell can have a detrimental effect on ICF target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638" y="1539941"/>
            <a:ext cx="4148363" cy="23842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Reducing the </a:t>
            </a:r>
            <a:r>
              <a:rPr lang="en-US" dirty="0" err="1"/>
              <a:t>adiabat</a:t>
            </a:r>
            <a:r>
              <a:rPr lang="en-US" dirty="0"/>
              <a:t> of the implosion </a:t>
            </a:r>
            <a:r>
              <a:rPr lang="en-US" dirty="0" smtClean="0"/>
              <a:t>increases </a:t>
            </a:r>
            <a:r>
              <a:rPr lang="en-US" dirty="0"/>
              <a:t>the convergence ratio which should lead to a larger hot-spot pressure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Experimental </a:t>
            </a:r>
            <a:r>
              <a:rPr lang="en-US" dirty="0"/>
              <a:t>trends have shown a </a:t>
            </a:r>
            <a:r>
              <a:rPr lang="en-US" dirty="0" smtClean="0"/>
              <a:t>saturation </a:t>
            </a:r>
            <a:r>
              <a:rPr lang="en-US" dirty="0"/>
              <a:t>in hot-spot pressure as the </a:t>
            </a:r>
            <a:r>
              <a:rPr lang="en-US" dirty="0" smtClean="0"/>
              <a:t>design </a:t>
            </a:r>
            <a:r>
              <a:rPr lang="en-US" dirty="0" err="1" smtClean="0"/>
              <a:t>adiabat</a:t>
            </a:r>
            <a:r>
              <a:rPr lang="en-US" dirty="0" smtClean="0"/>
              <a:t> decreases</a:t>
            </a: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This could </a:t>
            </a:r>
            <a:r>
              <a:rPr lang="en-US" dirty="0" smtClean="0"/>
              <a:t>be due in part </a:t>
            </a:r>
            <a:r>
              <a:rPr lang="en-US" dirty="0"/>
              <a:t>to </a:t>
            </a:r>
            <a:r>
              <a:rPr lang="en-US" dirty="0" smtClean="0"/>
              <a:t>a low-density </a:t>
            </a:r>
            <a:r>
              <a:rPr lang="en-US" dirty="0"/>
              <a:t>plasma ahead of the shell that extends beyond that predicted by simulations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840" y="1265387"/>
            <a:ext cx="3649465" cy="30784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8669" y="52507"/>
            <a:ext cx="847461" cy="225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Motivation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00385" y="4594900"/>
            <a:ext cx="2595645" cy="2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000" kern="0" dirty="0" smtClean="0"/>
              <a:t>ICF = inertial </a:t>
            </a:r>
            <a:r>
              <a:rPr lang="en-US" sz="1000" kern="0" dirty="0"/>
              <a:t>c</a:t>
            </a:r>
            <a:r>
              <a:rPr lang="en-US" sz="1000" kern="0" dirty="0" smtClean="0"/>
              <a:t>onfinement </a:t>
            </a:r>
            <a:r>
              <a:rPr lang="en-US" sz="1000" kern="0" dirty="0"/>
              <a:t>f</a:t>
            </a:r>
            <a:r>
              <a:rPr lang="en-US" sz="1000" kern="0" dirty="0" smtClean="0"/>
              <a:t>usion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000" kern="0" baseline="-25000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105859" y="4612408"/>
            <a:ext cx="9289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36975" y="4045374"/>
            <a:ext cx="2108635" cy="28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kern="0" dirty="0" smtClean="0"/>
              <a:t>Distance (</a:t>
            </a:r>
            <a:r>
              <a:rPr lang="en-US" sz="1600" i="1" kern="0" dirty="0" smtClean="0"/>
              <a:t>µ</a:t>
            </a:r>
            <a:r>
              <a:rPr lang="en-US" sz="1600" kern="0" dirty="0" smtClean="0"/>
              <a:t>m)</a:t>
            </a:r>
            <a:endParaRPr lang="en-US" sz="1600" kern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39815" y="3804047"/>
            <a:ext cx="2455444" cy="17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kern="0" dirty="0" smtClean="0"/>
              <a:t>100            200            300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892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platform was developed on OMEGA EP to study the position of a driven shell, the location of the low-density plasma, and its profile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26702" y="1483295"/>
            <a:ext cx="4782455" cy="2783211"/>
            <a:chOff x="3003381" y="1218439"/>
            <a:chExt cx="4192947" cy="2059141"/>
          </a:xfrm>
        </p:grpSpPr>
        <p:sp>
          <p:nvSpPr>
            <p:cNvPr id="5" name="Trapezoid 4"/>
            <p:cNvSpPr/>
            <p:nvPr/>
          </p:nvSpPr>
          <p:spPr bwMode="auto">
            <a:xfrm rot="5400000">
              <a:off x="3469556" y="1267377"/>
              <a:ext cx="746760" cy="1679109"/>
            </a:xfrm>
            <a:prstGeom prst="trapezoi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682490" y="1394460"/>
              <a:ext cx="0" cy="142494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703570" y="1793345"/>
              <a:ext cx="0" cy="60431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Arc 7"/>
            <p:cNvSpPr/>
            <p:nvPr/>
          </p:nvSpPr>
          <p:spPr bwMode="auto">
            <a:xfrm>
              <a:off x="5955538" y="1737260"/>
              <a:ext cx="1240790" cy="670560"/>
            </a:xfrm>
            <a:prstGeom prst="arc">
              <a:avLst>
                <a:gd name="adj1" fmla="val 5374907"/>
                <a:gd name="adj2" fmla="val 100802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4671455" y="2944368"/>
              <a:ext cx="10301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703570" y="1231392"/>
              <a:ext cx="0" cy="17800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682490" y="1220321"/>
              <a:ext cx="0" cy="17800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995924" y="1218439"/>
              <a:ext cx="0" cy="17800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719825" y="2950464"/>
              <a:ext cx="2867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6097729" y="2039900"/>
              <a:ext cx="388416" cy="33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227013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103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–"/>
                <a:defRPr sz="1200" b="1">
                  <a:solidFill>
                    <a:schemeClr val="tx1"/>
                  </a:solidFill>
                  <a:latin typeface="+mn-lt"/>
                </a:defRPr>
              </a:lvl2pPr>
              <a:lvl3pPr marL="114458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-"/>
                <a:defRPr sz="1200" b="1">
                  <a:solidFill>
                    <a:schemeClr val="tx1"/>
                  </a:solidFill>
                  <a:latin typeface="+mn-lt"/>
                </a:defRPr>
              </a:lvl3pPr>
              <a:lvl4pPr marL="1943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286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743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3200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657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4114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FontTx/>
                <a:buNone/>
              </a:pPr>
              <a:r>
                <a:rPr lang="en-US" sz="1400" i="1" kern="0" dirty="0" smtClean="0"/>
                <a:t>n</a:t>
              </a:r>
              <a:r>
                <a:rPr lang="en-US" sz="1400" kern="0" baseline="-25000" dirty="0" smtClean="0"/>
                <a:t>e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008170" y="2940204"/>
              <a:ext cx="388416" cy="33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227013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103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–"/>
                <a:defRPr sz="1200" b="1">
                  <a:solidFill>
                    <a:schemeClr val="tx1"/>
                  </a:solidFill>
                  <a:latin typeface="+mn-lt"/>
                </a:defRPr>
              </a:lvl2pPr>
              <a:lvl3pPr marL="114458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-"/>
                <a:defRPr sz="1200" b="1">
                  <a:solidFill>
                    <a:schemeClr val="tx1"/>
                  </a:solidFill>
                  <a:latin typeface="+mn-lt"/>
                </a:defRPr>
              </a:lvl3pPr>
              <a:lvl4pPr marL="1943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286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743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3200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657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4114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FontTx/>
                <a:buNone/>
              </a:pPr>
              <a:r>
                <a:rPr lang="en-US" sz="1400" i="1" kern="0" dirty="0" smtClean="0"/>
                <a:t>x</a:t>
              </a:r>
              <a:r>
                <a:rPr lang="en-US" sz="1400" kern="0" baseline="-25000" dirty="0"/>
                <a:t>1</a:t>
              </a:r>
              <a:endParaRPr lang="en-US" sz="1400" kern="0" baseline="-25000" dirty="0" smtClean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5678730" y="2940204"/>
              <a:ext cx="388416" cy="33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227013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103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–"/>
                <a:defRPr sz="1200" b="1">
                  <a:solidFill>
                    <a:schemeClr val="tx1"/>
                  </a:solidFill>
                  <a:latin typeface="+mn-lt"/>
                </a:defRPr>
              </a:lvl2pPr>
              <a:lvl3pPr marL="1144588" indent="-227013" algn="l" rtl="0" eaLnBrk="1" fontAlgn="base" hangingPunct="1">
                <a:lnSpc>
                  <a:spcPts val="2400"/>
                </a:lnSpc>
                <a:spcBef>
                  <a:spcPct val="40000"/>
                </a:spcBef>
                <a:spcAft>
                  <a:spcPct val="0"/>
                </a:spcAft>
                <a:buChar char="-"/>
                <a:defRPr sz="1200" b="1">
                  <a:solidFill>
                    <a:schemeClr val="tx1"/>
                  </a:solidFill>
                  <a:latin typeface="+mn-lt"/>
                </a:defRPr>
              </a:lvl3pPr>
              <a:lvl4pPr marL="1943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286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743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3200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657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4114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FontTx/>
                <a:buNone/>
              </a:pPr>
              <a:r>
                <a:rPr lang="en-US" sz="1400" i="1" kern="0" dirty="0" smtClean="0"/>
                <a:t>x</a:t>
              </a:r>
              <a:r>
                <a:rPr lang="en-US" sz="1400" kern="0" baseline="-25000" dirty="0" smtClean="0"/>
                <a:t>2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51471" y="1151349"/>
            <a:ext cx="797698" cy="31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/>
              <a:t>Time  </a:t>
            </a:r>
            <a:r>
              <a:rPr lang="en-US" sz="1400" i="1" kern="0" dirty="0" smtClean="0"/>
              <a:t>t</a:t>
            </a:r>
            <a:r>
              <a:rPr lang="en-US" sz="1400" kern="0" baseline="-25000" dirty="0" smtClean="0"/>
              <a:t>0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01001" y="1150083"/>
            <a:ext cx="748285" cy="31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/>
              <a:t>Time  </a:t>
            </a:r>
            <a:r>
              <a:rPr lang="en-US" sz="1400" i="1" kern="0" dirty="0" smtClean="0"/>
              <a:t>t</a:t>
            </a:r>
            <a:r>
              <a:rPr lang="en-US" sz="1400" kern="0" baseline="-25000" dirty="0" smtClean="0"/>
              <a:t>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1032" y="1797693"/>
            <a:ext cx="2359677" cy="20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u="sng" kern="0" dirty="0" smtClean="0"/>
              <a:t>Two drive beams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l-GR" sz="1400" i="1" kern="0" dirty="0" smtClean="0"/>
              <a:t>λ</a:t>
            </a:r>
            <a:r>
              <a:rPr lang="en-US" sz="1400" kern="0" dirty="0" smtClean="0"/>
              <a:t> = 351 nm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/>
              <a:t>750-</a:t>
            </a:r>
            <a:r>
              <a:rPr lang="en-US" sz="1400" i="1" kern="0" dirty="0" smtClean="0"/>
              <a:t>µ</a:t>
            </a:r>
            <a:r>
              <a:rPr lang="en-US" sz="1400" kern="0" dirty="0" smtClean="0"/>
              <a:t>m DPP*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i="1" kern="0" dirty="0" err="1" smtClean="0"/>
              <a:t>E</a:t>
            </a:r>
            <a:r>
              <a:rPr lang="en-US" sz="1400" kern="0" baseline="-25000" dirty="0" err="1"/>
              <a:t>t</a:t>
            </a:r>
            <a:r>
              <a:rPr lang="en-US" sz="1400" kern="0" baseline="-25000" dirty="0" err="1" smtClean="0"/>
              <a:t>otal</a:t>
            </a:r>
            <a:r>
              <a:rPr lang="en-US" sz="1400" kern="0" dirty="0" smtClean="0"/>
              <a:t> = 6 kJ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err="1" smtClean="0"/>
              <a:t>Δ</a:t>
            </a:r>
            <a:r>
              <a:rPr lang="en-US" sz="1400" i="1" kern="0" dirty="0" err="1" smtClean="0"/>
              <a:t>t</a:t>
            </a:r>
            <a:r>
              <a:rPr lang="en-US" sz="1400" kern="0" dirty="0" smtClean="0"/>
              <a:t> = 5 ns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i="1" kern="0" dirty="0" err="1" smtClean="0"/>
              <a:t>I</a:t>
            </a:r>
            <a:r>
              <a:rPr lang="en-US" sz="1400" kern="0" baseline="-25000" dirty="0" err="1" smtClean="0"/>
              <a:t>overlapped</a:t>
            </a:r>
            <a:r>
              <a:rPr lang="en-US" sz="1400" kern="0" dirty="0" smtClean="0"/>
              <a:t> = 8.5 </a:t>
            </a:r>
            <a:r>
              <a:rPr lang="en-US" sz="1400" kern="0" dirty="0">
                <a:latin typeface="Calibri"/>
              </a:rPr>
              <a:t>x</a:t>
            </a:r>
            <a:r>
              <a:rPr lang="en-US" sz="1400" kern="0" dirty="0" smtClean="0"/>
              <a:t> 10</a:t>
            </a:r>
            <a:r>
              <a:rPr lang="en-US" sz="1400" kern="0" baseline="30000" dirty="0" smtClean="0"/>
              <a:t>14</a:t>
            </a:r>
            <a:r>
              <a:rPr lang="en-US" sz="1400" kern="0" dirty="0" smtClean="0"/>
              <a:t> W/cm</a:t>
            </a:r>
            <a:r>
              <a:rPr lang="en-US" sz="1400" kern="0" baseline="30000" dirty="0" smtClean="0"/>
              <a:t>2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endParaRPr lang="en-US" sz="1400" kern="0" baseline="-250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275645" y="4594900"/>
            <a:ext cx="2595645" cy="2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000" kern="0" dirty="0" smtClean="0"/>
              <a:t>DPP = distributed </a:t>
            </a:r>
            <a:r>
              <a:rPr lang="en-US" sz="1000" kern="0" dirty="0"/>
              <a:t>p</a:t>
            </a:r>
            <a:r>
              <a:rPr lang="en-US" sz="1000" kern="0" dirty="0" smtClean="0"/>
              <a:t>hase </a:t>
            </a:r>
            <a:r>
              <a:rPr lang="en-US" sz="1000" kern="0" dirty="0"/>
              <a:t>p</a:t>
            </a:r>
            <a:r>
              <a:rPr lang="en-US" sz="1000" kern="0" dirty="0" smtClean="0"/>
              <a:t>late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000" kern="0" baseline="-25000" dirty="0" smtClean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265879" y="4612408"/>
            <a:ext cx="9289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02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platform was developed on OMEGA EP to study the position of a driven shell, the location of the low-density plasma, and its profile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09663"/>
            <a:ext cx="6972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64736" y="1413229"/>
            <a:ext cx="1324228" cy="6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37-</a:t>
            </a:r>
            <a:r>
              <a:rPr lang="en-US" sz="1400" i="1" kern="0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m CH shell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4-mm diam.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133156" y="1785257"/>
            <a:ext cx="1045028" cy="849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559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09663"/>
            <a:ext cx="6972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025" y="423863"/>
            <a:ext cx="8235950" cy="25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platform was developed on OMEGA EP to study the position of a driven shell, the location of the low-density plasma, and its profile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4736" y="1413229"/>
            <a:ext cx="1324228" cy="6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37-</a:t>
            </a:r>
            <a:r>
              <a:rPr lang="en-US" sz="1400" i="1" kern="0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m CH shell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4-mm diam.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133156" y="1785257"/>
            <a:ext cx="1045028" cy="849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559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09663"/>
            <a:ext cx="6972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025" y="423863"/>
            <a:ext cx="8235950" cy="25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platform was developed on OMEGA EP to study the position of a driven shell, the location of the low-density plasma, and its profile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4736" y="1413229"/>
            <a:ext cx="1324228" cy="6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37-</a:t>
            </a:r>
            <a:r>
              <a:rPr lang="en-US" sz="1400" i="1" kern="0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m CH shell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4-mm diam.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133156" y="1785257"/>
            <a:ext cx="1045028" cy="849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338" y="2581795"/>
            <a:ext cx="1363530" cy="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Aluminum </a:t>
            </a:r>
            <a:r>
              <a:rPr lang="en-US" sz="1400" kern="0" dirty="0" err="1" smtClean="0">
                <a:solidFill>
                  <a:schemeClr val="accent1">
                    <a:lumMod val="75000"/>
                  </a:schemeClr>
                </a:solidFill>
              </a:rPr>
              <a:t>Backlighter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09663"/>
            <a:ext cx="6972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025" y="423863"/>
            <a:ext cx="8235950" cy="25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platform was developed on OMEGA EP to study the position of a driven shell, the location of the low-density plasma, and its profile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4338" y="2581795"/>
            <a:ext cx="1363530" cy="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Aluminum </a:t>
            </a:r>
            <a:r>
              <a:rPr lang="en-US" sz="1400" kern="0" dirty="0" err="1" smtClean="0">
                <a:solidFill>
                  <a:schemeClr val="accent1">
                    <a:lumMod val="75000"/>
                  </a:schemeClr>
                </a:solidFill>
              </a:rPr>
              <a:t>Backlighter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2017" y="2583920"/>
            <a:ext cx="1004091" cy="6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eat shield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64736" y="1413229"/>
            <a:ext cx="1324228" cy="6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37-</a:t>
            </a:r>
            <a:r>
              <a:rPr lang="en-US" sz="1400" i="1" kern="0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m CH shell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4-mm diam.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133156" y="1785257"/>
            <a:ext cx="1045028" cy="849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90495" y="2961653"/>
            <a:ext cx="1004091" cy="8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Tantalum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75000"/>
                  </a:schemeClr>
                </a:solidFill>
              </a:rPr>
              <a:t>aperture</a:t>
            </a:r>
            <a:endParaRPr lang="en-US" sz="1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57573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B9"/>
      </a:accent6>
      <a:hlink>
        <a:srgbClr val="FFF200"/>
      </a:hlink>
      <a:folHlink>
        <a:srgbClr val="F43A3E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27845</TotalTime>
  <Words>854</Words>
  <Application>Microsoft Office PowerPoint</Application>
  <PresentationFormat>On-screen Show (16:9)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16x9_PPT_template</vt:lpstr>
      <vt:lpstr>Density Measurements of the Inner Shell Release</vt:lpstr>
      <vt:lpstr>A platform was developed to study the time history of the low-density plasma release ahead of a driven shell</vt:lpstr>
      <vt:lpstr>Collaborators</vt:lpstr>
      <vt:lpstr>The low-density plasma ahead of the inner shell can have a detrimental effect on ICF target performance</vt:lpstr>
      <vt:lpstr>A platform was developed on OMEGA EP to study the position of a driven shell, the location of the low-density plasma, and its profile</vt:lpstr>
      <vt:lpstr>A platform was developed on OMEGA EP to study the position of a driven shell, the location of the low-density plasma, and its profile</vt:lpstr>
      <vt:lpstr>A platform was developed on OMEGA EP to study the position of a driven shell, the location of the low-density plasma, and its profile</vt:lpstr>
      <vt:lpstr>A platform was developed on OMEGA EP to study the position of a driven shell, the location of the low-density plasma, and its profile</vt:lpstr>
      <vt:lpstr>A platform was developed on OMEGA EP to study the position of a driven shell, the location of the low-density plasma, and its profile</vt:lpstr>
      <vt:lpstr>A platform was developed on OMEGA EP to study the position of a driven shell, the location of the low-density plasma, and its profile</vt:lpstr>
      <vt:lpstr>The x-ray radiography using ~1.5-keV (Al kα) photons tracked the driven shell position across 700 µm over 5 ns </vt:lpstr>
      <vt:lpstr>The 4ω diagnostic suite was used to track the low-density plasma expansion on the back side of the driven shell</vt:lpstr>
      <vt:lpstr>The approximate plasma density profiles were deduced by comparing simulated and experimental interferograms using a simple density function</vt:lpstr>
      <vt:lpstr>The measured shell trajectory along with the low-density released plasma are compared to DRACO hydrodynamic simulations</vt:lpstr>
      <vt:lpstr>A platform was developed to study the time history of the low-density plasma release ahead of a driven shell</vt:lpstr>
    </vt:vector>
  </TitlesOfParts>
  <Company>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LLE PowerPoint Template title area</dc:title>
  <dc:creator>Daniel Haberberger</dc:creator>
  <cp:lastModifiedBy>Daniel Haberberger</cp:lastModifiedBy>
  <cp:revision>344</cp:revision>
  <cp:lastPrinted>1999-06-23T19:00:23Z</cp:lastPrinted>
  <dcterms:created xsi:type="dcterms:W3CDTF">2015-09-29T23:14:14Z</dcterms:created>
  <dcterms:modified xsi:type="dcterms:W3CDTF">2018-11-05T02:17:01Z</dcterms:modified>
</cp:coreProperties>
</file>