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2" r:id="rId3"/>
    <p:sldId id="284" r:id="rId4"/>
    <p:sldId id="274" r:id="rId5"/>
    <p:sldId id="285" r:id="rId6"/>
    <p:sldId id="299" r:id="rId7"/>
    <p:sldId id="290" r:id="rId8"/>
    <p:sldId id="301" r:id="rId9"/>
    <p:sldId id="302" r:id="rId10"/>
    <p:sldId id="276" r:id="rId11"/>
    <p:sldId id="303" r:id="rId12"/>
    <p:sldId id="277" r:id="rId13"/>
    <p:sldId id="310" r:id="rId14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Davies" initials="A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A3"/>
    <a:srgbClr val="E03A3E"/>
    <a:srgbClr val="00AB67"/>
    <a:srgbClr val="5C73B8"/>
    <a:srgbClr val="963D97"/>
    <a:srgbClr val="CE6E19"/>
    <a:srgbClr val="FBAA29"/>
    <a:srgbClr val="00306F"/>
    <a:srgbClr val="EF3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96" autoAdjust="0"/>
    <p:restoredTop sz="84470" autoAdjust="0"/>
  </p:normalViewPr>
  <p:slideViewPr>
    <p:cSldViewPr snapToGrid="0">
      <p:cViewPr varScale="1">
        <p:scale>
          <a:sx n="103" d="100"/>
          <a:sy n="103" d="100"/>
        </p:scale>
        <p:origin x="156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0-24T15:41:53.622" idx="1">
    <p:pos x="7846" y="273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305" cy="45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197" y="0"/>
            <a:ext cx="3056305" cy="45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2805"/>
            <a:ext cx="3056305" cy="45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197" y="8852805"/>
            <a:ext cx="3056305" cy="45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71C1CF-7D10-40BB-A303-BA54FCDEDD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84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305" cy="45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197" y="0"/>
            <a:ext cx="3056305" cy="45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7188" y="687388"/>
            <a:ext cx="6238875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891" y="4426403"/>
            <a:ext cx="5195719" cy="419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2805"/>
            <a:ext cx="3056305" cy="45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197" y="8852805"/>
            <a:ext cx="3056305" cy="45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23" tIns="45811" rIns="91623" bIns="458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AF5ED50-DF47-4A65-B84B-5C4E3F27C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92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 let you voice trail off.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Don’t forget to say picosecond resolution here. </a:t>
            </a:r>
          </a:p>
          <a:p>
            <a:r>
              <a:rPr lang="en-US" baseline="0" dirty="0" smtClean="0"/>
              <a:t>Say “plasma evolution” for the transition to the next slide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5ED50-DF47-4A65-B84B-5C4E3F27C1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3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 figure out a physics model for the initial plasma formation, which can be implemented into hydro-codes for more realistic laser-imprint simulations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Discrepancies have been seen between simulation and OHRV-measurements on laser-imprint-induced shock-velocity modulation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However, as demonstrated in this Letter, this approach grossly </a:t>
            </a:r>
            <a:r>
              <a:rPr lang="en-US" dirty="0" err="1" smtClean="0"/>
              <a:t>underpredicts</a:t>
            </a:r>
            <a:r>
              <a:rPr lang="en-US" dirty="0" smtClean="0"/>
              <a:t> perturbations because the detailed microphysics (material breakdown via multiphoton and tunneling ionization) for the initial plasma formation are not included in most simulations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 more accurately capture the production of imprint-seeded instabilities, the detailed process of initial plasma formation must be included in the calculations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These measurements enables optimization of plasma devices, such as laser-plasma amplifier, which require knowledge of plasma temperature and density dynamics.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5ED50-DF47-4A65-B84B-5C4E3F27C1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 figure out a physics model for the initial plasma formation, which can be implemented into hydro-codes for more realistic laser-imprint simulations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Discrepancies have been seen between simulation and OHRV-measurements on laser-imprint-induced shock-velocity modulation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However, as demonstrated in this Letter, this approach grossly </a:t>
            </a:r>
            <a:r>
              <a:rPr lang="en-US" dirty="0" err="1" smtClean="0"/>
              <a:t>underpredicts</a:t>
            </a:r>
            <a:r>
              <a:rPr lang="en-US" dirty="0" smtClean="0"/>
              <a:t> perturbations because the detailed microphysics (material breakdown via multiphoton and tunneling ionization) for the initial plasma formation are not included in most simulations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To more accurately capture the production of imprint-seeded instabilities, the detailed process of initial plasma formation must be included in the calculations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These measurements enables optimization of plasma devices, such as laser-plasma amplifier, which require knowledge of plasma temperature and density dynamics.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5ED50-DF47-4A65-B84B-5C4E3F27C1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a new gas shot</a:t>
            </a:r>
            <a:r>
              <a:rPr lang="en-US" baseline="0" dirty="0" smtClean="0"/>
              <a:t> probe length. I don’t want the rise time and pulse duration to be convolved with the IAW. For now I will take ((5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rise)/sqrt2)*2 = 7 ps. 60- 7 = 53 </a:t>
            </a:r>
            <a:r>
              <a:rPr lang="en-US" baseline="0" dirty="0" err="1" smtClean="0"/>
              <a:t>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5ED50-DF47-4A65-B84B-5C4E3F27C1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4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time axis to</a:t>
            </a:r>
            <a:r>
              <a:rPr lang="en-US" baseline="0" dirty="0" smtClean="0"/>
              <a:t> center zero on peak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5ED50-DF47-4A65-B84B-5C4E3F27C1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8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Change time axis to</a:t>
            </a:r>
            <a:r>
              <a:rPr lang="en-US" baseline="0" dirty="0" smtClean="0"/>
              <a:t> center zero on peak location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Make images line up on slide transition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5ED50-DF47-4A65-B84B-5C4E3F27C1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4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/>
              <a:t>when there were no temporal gradients </a:t>
            </a:r>
            <a:r>
              <a:rPr lang="en-US" b="1" dirty="0" smtClean="0">
                <a:solidFill>
                  <a:srgbClr val="FF0000"/>
                </a:solidFill>
              </a:rPr>
              <a:t>Mention that I fit with a </a:t>
            </a:r>
            <a:r>
              <a:rPr lang="en-US" b="1" dirty="0" err="1" smtClean="0">
                <a:solidFill>
                  <a:srgbClr val="FF0000"/>
                </a:solidFill>
              </a:rPr>
              <a:t>collenless</a:t>
            </a:r>
            <a:r>
              <a:rPr lang="en-US" b="1" dirty="0" smtClean="0">
                <a:solidFill>
                  <a:srgbClr val="FF0000"/>
                </a:solidFill>
              </a:rPr>
              <a:t> model late in time. We will sweep gradients under the rug to keep the talk simple.</a:t>
            </a:r>
          </a:p>
          <a:p>
            <a:r>
              <a:rPr lang="en-US" dirty="0" smtClean="0"/>
              <a:t>Get</a:t>
            </a:r>
            <a:r>
              <a:rPr lang="en-US" baseline="0" dirty="0" smtClean="0"/>
              <a:t> illustrations to do this image and normalize to the fit.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5ED50-DF47-4A65-B84B-5C4E3F27C1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3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failure to fit the width indicates</a:t>
            </a:r>
            <a:r>
              <a:rPr lang="en-US" baseline="0" dirty="0" smtClean="0"/>
              <a:t> I don’t have enough damping in our models.” This leads into the next slide were I talk about collisions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5ED50-DF47-4A65-B84B-5C4E3F27C1A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6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The VFP model recovered a statistically equivalent spectral fit as the BGK model with the same density .</a:t>
            </a:r>
            <a:r>
              <a:rPr lang="en-US" sz="1200" b="1" baseline="0" dirty="0" smtClean="0"/>
              <a:t> However the electron temperature determined by the VFP model was 50% lower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5ED50-DF47-4A65-B84B-5C4E3F27C1A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1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tx1"/>
                </a:solidFill>
              </a:rPr>
              <a:t>Talk about why I only did VFP at</a:t>
            </a:r>
            <a:r>
              <a:rPr lang="en-US" sz="1200" kern="0" baseline="0" dirty="0" smtClean="0">
                <a:solidFill>
                  <a:schemeClr val="tx1"/>
                </a:solidFill>
              </a:rPr>
              <a:t> low temperatures. Say that it converges at ~30 eV so there isn’t a need to use the more computational expensive model. </a:t>
            </a:r>
            <a:endParaRPr lang="en-US" sz="1200" kern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tx1"/>
                </a:solidFill>
              </a:rPr>
              <a:t>Add the two additional VFP</a:t>
            </a:r>
            <a:r>
              <a:rPr lang="en-US" sz="1200" kern="0" baseline="0" dirty="0" smtClean="0">
                <a:solidFill>
                  <a:schemeClr val="tx1"/>
                </a:solidFill>
              </a:rPr>
              <a:t> fits to this plot</a:t>
            </a:r>
            <a:endParaRPr lang="en-US" sz="1200" kern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chemeClr val="tx1"/>
                </a:solidFill>
              </a:rPr>
              <a:t>The electron temperature has been determined to 5 eV or better and the electron density has been determined t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It’s hypothesized that the electron temperature is suppressed by inelastic electron hydrogen collisions and a still rising laser intensity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It’s hypothesized  that the inverse bremsstrahlung heating mechanism is in equilibrium with thermal conduction to the surrounding gas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5ED50-DF47-4A65-B84B-5C4E3F27C1A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2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FA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1930B-3128-4482-8870-818775896E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1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7675908" y="4941957"/>
            <a:ext cx="128690" cy="1333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699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6328-FB86-4AAE-BF83-6E574DDC90D1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76E8B-81A2-4C6E-9C97-5F537408E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5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s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6451"/>
            <a:ext cx="8248650" cy="28220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23863"/>
            <a:ext cx="8235950" cy="2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1" y="1357313"/>
            <a:ext cx="82518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13" y="4793456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93456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793456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BAA0CC95-8D22-4307-B251-54A7F8C2A0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9071" y="4830536"/>
            <a:ext cx="9144000" cy="326571"/>
          </a:xfrm>
          <a:prstGeom prst="rect">
            <a:avLst/>
          </a:prstGeom>
          <a:gradFill flip="none" rotWithShape="1">
            <a:gsLst>
              <a:gs pos="100000">
                <a:srgbClr val="004FA3"/>
              </a:gs>
              <a:gs pos="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2" name="Picture 11" descr="UR_standard_color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" y="4838640"/>
            <a:ext cx="1476828" cy="300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1600" b="1">
          <a:solidFill>
            <a:srgbClr val="004FA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ts val="2400"/>
        </a:lnSpc>
        <a:spcBef>
          <a:spcPct val="4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7013" algn="l" rtl="0" eaLnBrk="1" fontAlgn="base" hangingPunct="1">
        <a:lnSpc>
          <a:spcPts val="2400"/>
        </a:lnSpc>
        <a:spcBef>
          <a:spcPct val="4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2pPr>
      <a:lvl3pPr marL="1144588" indent="-227013" algn="l" rtl="0" eaLnBrk="1" fontAlgn="base" hangingPunct="1">
        <a:lnSpc>
          <a:spcPts val="2400"/>
        </a:lnSpc>
        <a:spcBef>
          <a:spcPct val="40000"/>
        </a:spcBef>
        <a:spcAft>
          <a:spcPct val="0"/>
        </a:spcAft>
        <a:buChar char="-"/>
        <a:defRPr sz="1200" b="1">
          <a:solidFill>
            <a:schemeClr val="tx1"/>
          </a:solidFill>
          <a:latin typeface="+mn-lt"/>
        </a:defRPr>
      </a:lvl3pPr>
      <a:lvl4pPr marL="19431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286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743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200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7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4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Hopi-fs\shares\users\adavies\Presentations\2018 APS\APS figures V4\Tit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11" y="1091024"/>
            <a:ext cx="6689177" cy="29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96" y="249345"/>
            <a:ext cx="8235950" cy="47767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Ultrafast Thomson Scattering and the Effects of </a:t>
            </a:r>
            <a:r>
              <a:rPr lang="en-US" dirty="0" smtClean="0"/>
              <a:t>Collisions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the Electron Plasma Wave Feature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3196" y="4168830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 smtClean="0"/>
              <a:t>A</a:t>
            </a:r>
            <a:r>
              <a:rPr lang="en-US" sz="1100" b="1" dirty="0"/>
              <a:t>. Davies</a:t>
            </a:r>
            <a:endParaRPr lang="en-US" sz="1100" dirty="0"/>
          </a:p>
          <a:p>
            <a:r>
              <a:rPr lang="en-US" sz="1100" b="1" dirty="0"/>
              <a:t>University of Rochester</a:t>
            </a:r>
            <a:endParaRPr lang="en-US" sz="1100" dirty="0"/>
          </a:p>
          <a:p>
            <a:r>
              <a:rPr lang="en-US" sz="1100" b="1" dirty="0"/>
              <a:t>Laboratory for Laser </a:t>
            </a:r>
            <a:r>
              <a:rPr lang="en-US" sz="1100" b="1" dirty="0" smtClean="0"/>
              <a:t>Energetics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5148396" y="4111051"/>
            <a:ext cx="40718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 smtClean="0"/>
              <a:t>60</a:t>
            </a:r>
            <a:r>
              <a:rPr lang="en-US" sz="1100" b="1" baseline="30000" dirty="0" smtClean="0"/>
              <a:t>th</a:t>
            </a:r>
            <a:r>
              <a:rPr lang="en-US" sz="1100" b="1" dirty="0" smtClean="0"/>
              <a:t> Annual Meeting of the American Physical Society</a:t>
            </a:r>
          </a:p>
          <a:p>
            <a:pPr algn="r"/>
            <a:r>
              <a:rPr lang="en-US" sz="1100" b="1" dirty="0" smtClean="0"/>
              <a:t>Division of Plasma Physics</a:t>
            </a:r>
          </a:p>
          <a:p>
            <a:pPr algn="r"/>
            <a:r>
              <a:rPr lang="en-US" sz="1100" b="1" dirty="0" smtClean="0"/>
              <a:t>Portland, OR</a:t>
            </a:r>
          </a:p>
          <a:p>
            <a:pPr algn="r"/>
            <a:r>
              <a:rPr lang="en-US" sz="1100" b="1" dirty="0" smtClean="0"/>
              <a:t>5-9 November 2018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629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454025" y="259307"/>
            <a:ext cx="8235950" cy="4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 dirty="0" smtClean="0"/>
              <a:t>Collisional </a:t>
            </a:r>
            <a:r>
              <a:rPr lang="en-US" kern="0" dirty="0"/>
              <a:t>damping </a:t>
            </a:r>
            <a:r>
              <a:rPr lang="en-US" kern="0" dirty="0" smtClean="0"/>
              <a:t>dominates </a:t>
            </a:r>
            <a:r>
              <a:rPr lang="en-US" kern="0" dirty="0"/>
              <a:t>the width of the e</a:t>
            </a:r>
            <a:r>
              <a:rPr lang="en-US" kern="0" dirty="0" smtClean="0"/>
              <a:t>lectron plasma wave features </a:t>
            </a:r>
          </a:p>
          <a:p>
            <a:pPr>
              <a:lnSpc>
                <a:spcPct val="100000"/>
              </a:lnSpc>
            </a:pPr>
            <a:r>
              <a:rPr lang="en-US" kern="0" dirty="0" smtClean="0"/>
              <a:t>at </a:t>
            </a:r>
            <a:r>
              <a:rPr lang="en-US" kern="0" dirty="0"/>
              <a:t>electron </a:t>
            </a:r>
            <a:r>
              <a:rPr lang="en-US" kern="0" dirty="0">
                <a:latin typeface="+mn-lt"/>
              </a:rPr>
              <a:t>temperatures</a:t>
            </a:r>
            <a:r>
              <a:rPr lang="en-US" kern="0" dirty="0"/>
              <a:t> below ~</a:t>
            </a:r>
            <a:r>
              <a:rPr lang="en-US" kern="0" dirty="0" smtClean="0"/>
              <a:t>35 eV</a:t>
            </a:r>
            <a:endParaRPr lang="en-US" kern="0" dirty="0"/>
          </a:p>
        </p:txBody>
      </p:sp>
      <p:pic>
        <p:nvPicPr>
          <p:cNvPr id="14" name="Picture 2" descr="\\Hopi-fs\shares\users\adavies\Presentations\2018 APS\APS Figures\E277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7" y="1489903"/>
            <a:ext cx="3778520" cy="302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16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Hopi-fs\shares\users\adavies\Presentations\2018 APS\APS figures V4\E27749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8" y="1219092"/>
            <a:ext cx="8312727" cy="32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454025" y="259307"/>
            <a:ext cx="8235950" cy="46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 dirty="0" smtClean="0"/>
              <a:t>To understand the impact of using the BGK model to approximate collisions, a more-complete but computationally expensive </a:t>
            </a:r>
            <a:r>
              <a:rPr lang="en-US" kern="0" dirty="0" err="1" smtClean="0"/>
              <a:t>Vlasov</a:t>
            </a:r>
            <a:r>
              <a:rPr lang="en-US" kern="0" dirty="0"/>
              <a:t> </a:t>
            </a:r>
            <a:r>
              <a:rPr lang="en-US" kern="0" dirty="0" smtClean="0"/>
              <a:t>Fokker Planck (VFP) </a:t>
            </a:r>
          </a:p>
          <a:p>
            <a:pPr>
              <a:lnSpc>
                <a:spcPct val="100000"/>
              </a:lnSpc>
            </a:pPr>
            <a:r>
              <a:rPr lang="en-US" kern="0" dirty="0" smtClean="0"/>
              <a:t>model* was fit to three spectrums</a:t>
            </a:r>
            <a:endParaRPr lang="en-US" kern="0" dirty="0"/>
          </a:p>
        </p:txBody>
      </p:sp>
      <p:sp>
        <p:nvSpPr>
          <p:cNvPr id="16" name="TextBox 15"/>
          <p:cNvSpPr txBox="1"/>
          <p:nvPr/>
        </p:nvSpPr>
        <p:spPr>
          <a:xfrm>
            <a:off x="4835833" y="4835723"/>
            <a:ext cx="4292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*W. </a:t>
            </a:r>
            <a:r>
              <a:rPr lang="en-US" sz="1400" dirty="0" err="1" smtClean="0"/>
              <a:t>Rozmus</a:t>
            </a:r>
            <a:r>
              <a:rPr lang="en-US" sz="1400" dirty="0" smtClean="0"/>
              <a:t> </a:t>
            </a:r>
            <a:r>
              <a:rPr lang="en-US" sz="1400" i="1" dirty="0" smtClean="0"/>
              <a:t>et.al.</a:t>
            </a:r>
            <a:r>
              <a:rPr lang="en-US" sz="1400" dirty="0" smtClean="0"/>
              <a:t>, </a:t>
            </a:r>
            <a:r>
              <a:rPr lang="pt-BR" sz="1400" dirty="0"/>
              <a:t>Phys. Rev. E 96, 043207 (2017</a:t>
            </a:r>
            <a:r>
              <a:rPr lang="pt-BR" sz="1400" dirty="0" smtClean="0"/>
              <a:t>)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2064124" y="4592162"/>
            <a:ext cx="5082988" cy="24841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2833" y="4572281"/>
            <a:ext cx="508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 BGK model overestimates spectral width at low temperatures.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89989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 bwMode="auto">
          <a:xfrm>
            <a:off x="459735" y="257175"/>
            <a:ext cx="82359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 dirty="0"/>
              <a:t>Armed with the </a:t>
            </a:r>
            <a:r>
              <a:rPr lang="en-US" kern="0" dirty="0" smtClean="0"/>
              <a:t>new diagnostic </a:t>
            </a:r>
            <a:r>
              <a:rPr lang="en-US" kern="0" dirty="0"/>
              <a:t>and </a:t>
            </a:r>
            <a:r>
              <a:rPr lang="en-US" kern="0" dirty="0" smtClean="0"/>
              <a:t>the BGK model, the picosecond </a:t>
            </a:r>
            <a:r>
              <a:rPr lang="en-US" kern="0" dirty="0"/>
              <a:t>time history </a:t>
            </a:r>
            <a:endParaRPr lang="en-US" kern="0" dirty="0" smtClean="0"/>
          </a:p>
          <a:p>
            <a:pPr>
              <a:lnSpc>
                <a:spcPct val="100000"/>
              </a:lnSpc>
            </a:pPr>
            <a:r>
              <a:rPr lang="en-US" kern="0" dirty="0" smtClean="0"/>
              <a:t>of </a:t>
            </a:r>
            <a:r>
              <a:rPr lang="en-US" kern="0" dirty="0"/>
              <a:t>the plasma </a:t>
            </a:r>
            <a:r>
              <a:rPr lang="en-US" kern="0" dirty="0" smtClean="0"/>
              <a:t>conditions can be determined</a:t>
            </a:r>
            <a:endParaRPr lang="en-US" kern="0" dirty="0"/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132130" y="1504054"/>
            <a:ext cx="4425427" cy="26200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dirty="0" smtClean="0"/>
              <a:t>During </a:t>
            </a:r>
            <a:r>
              <a:rPr lang="en-US" sz="1100" dirty="0"/>
              <a:t>ionization t</a:t>
            </a:r>
            <a:r>
              <a:rPr lang="en-US" sz="1100" dirty="0" smtClean="0"/>
              <a:t>he </a:t>
            </a:r>
            <a:r>
              <a:rPr lang="en-US" sz="1100" dirty="0"/>
              <a:t>electron temperature was </a:t>
            </a:r>
            <a:r>
              <a:rPr lang="en-US" sz="1100" dirty="0" smtClean="0"/>
              <a:t>observed </a:t>
            </a:r>
          </a:p>
          <a:p>
            <a:pPr marL="0" indent="227013">
              <a:lnSpc>
                <a:spcPct val="90000"/>
              </a:lnSpc>
              <a:buNone/>
            </a:pPr>
            <a:r>
              <a:rPr lang="en-US" sz="1100" dirty="0" smtClean="0"/>
              <a:t>to rise modestly </a:t>
            </a:r>
            <a:r>
              <a:rPr lang="en-US" sz="1100" dirty="0"/>
              <a:t>from an initial 3 eV to 16 </a:t>
            </a:r>
            <a:r>
              <a:rPr lang="en-US" sz="1100" dirty="0" smtClean="0"/>
              <a:t>eV</a:t>
            </a:r>
          </a:p>
          <a:p>
            <a:pPr lvl="1">
              <a:lnSpc>
                <a:spcPct val="90000"/>
              </a:lnSpc>
            </a:pPr>
            <a:r>
              <a:rPr lang="en-US" sz="1100" i="1" dirty="0" err="1" smtClean="0"/>
              <a:t>T</a:t>
            </a:r>
            <a:r>
              <a:rPr lang="en-US" sz="1100" i="1" baseline="-25000" dirty="0" err="1" smtClean="0"/>
              <a:t>e</a:t>
            </a:r>
            <a:r>
              <a:rPr lang="en-US" sz="1100" dirty="0" smtClean="0"/>
              <a:t> is suppressed by </a:t>
            </a:r>
            <a:r>
              <a:rPr lang="en-US" sz="1100" dirty="0" smtClean="0">
                <a:latin typeface="Nyala" panose="02000504070300020003" pitchFamily="2" charset="0"/>
              </a:rPr>
              <a:t> </a:t>
            </a:r>
            <a:r>
              <a:rPr lang="en-US" dirty="0" err="1" smtClean="0">
                <a:latin typeface="Nyala" panose="02000504070300020003" pitchFamily="2" charset="0"/>
              </a:rPr>
              <a:t>ν</a:t>
            </a:r>
            <a:r>
              <a:rPr lang="en-US" baseline="-25000" dirty="0" err="1" smtClean="0">
                <a:latin typeface="Nyala" panose="02000504070300020003" pitchFamily="2" charset="0"/>
              </a:rPr>
              <a:t>e</a:t>
            </a:r>
            <a:r>
              <a:rPr lang="en-US" baseline="-25000" dirty="0" smtClean="0">
                <a:latin typeface="Nyala" panose="02000504070300020003" pitchFamily="2" charset="0"/>
              </a:rPr>
              <a:t>-H</a:t>
            </a:r>
            <a:endParaRPr lang="en-US" baseline="-25000" dirty="0" smtClean="0"/>
          </a:p>
          <a:p>
            <a:pPr lvl="1">
              <a:lnSpc>
                <a:spcPct val="90000"/>
              </a:lnSpc>
            </a:pPr>
            <a:r>
              <a:rPr lang="en-US" sz="1100" dirty="0"/>
              <a:t>R</a:t>
            </a:r>
            <a:r>
              <a:rPr lang="en-US" sz="1100" dirty="0" smtClean="0"/>
              <a:t>ising laser intensity</a:t>
            </a:r>
          </a:p>
          <a:p>
            <a:pPr lvl="1">
              <a:lnSpc>
                <a:spcPct val="90000"/>
              </a:lnSpc>
            </a:pPr>
            <a:endParaRPr lang="en-US" sz="1100" dirty="0" smtClean="0"/>
          </a:p>
          <a:p>
            <a:pPr>
              <a:lnSpc>
                <a:spcPct val="90000"/>
              </a:lnSpc>
            </a:pPr>
            <a:r>
              <a:rPr lang="en-US" sz="1100" dirty="0" smtClean="0"/>
              <a:t>Once </a:t>
            </a:r>
            <a:r>
              <a:rPr lang="en-US" sz="1100" dirty="0"/>
              <a:t>the plasma was fully ionized, the temperature rapidly increased to a plateau temperature of ~90 </a:t>
            </a:r>
            <a:r>
              <a:rPr lang="en-US" sz="1100" dirty="0" smtClean="0"/>
              <a:t>eV</a:t>
            </a:r>
          </a:p>
          <a:p>
            <a:pPr lvl="1">
              <a:lnSpc>
                <a:spcPct val="90000"/>
              </a:lnSpc>
            </a:pPr>
            <a:r>
              <a:rPr lang="en-US" sz="1100" dirty="0"/>
              <a:t>I</a:t>
            </a:r>
            <a:r>
              <a:rPr lang="en-US" sz="1100" dirty="0" smtClean="0"/>
              <a:t>nverse bremsstrahlung  =  Thermal conduction</a:t>
            </a:r>
          </a:p>
          <a:p>
            <a:pPr lvl="1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1100" dirty="0" smtClean="0"/>
              <a:t>At temperatures below 20 eV the BGK model has a high percent error (~10% - 50%), but the absolute value is bounded to a small range (1 to 5 eV) at all times</a:t>
            </a:r>
          </a:p>
        </p:txBody>
      </p:sp>
      <p:pic>
        <p:nvPicPr>
          <p:cNvPr id="6146" name="Picture 2" descr="\\Hopi-fs\shares\users\adavies\Presentations\2018 APS\APS figures V4\E278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84" y="1509448"/>
            <a:ext cx="4213205" cy="272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0" name="Rectangle 8"/>
          <p:cNvSpPr>
            <a:spLocks noGrp="1" noChangeArrowheads="1"/>
          </p:cNvSpPr>
          <p:nvPr>
            <p:ph type="title"/>
          </p:nvPr>
        </p:nvSpPr>
        <p:spPr>
          <a:xfrm>
            <a:off x="438151" y="255739"/>
            <a:ext cx="8929314" cy="6650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500" dirty="0" smtClean="0"/>
              <a:t>The plasma </a:t>
            </a:r>
            <a:r>
              <a:rPr lang="en-US" sz="1500" dirty="0"/>
              <a:t>creation and picosecond evolution of electron temperature and </a:t>
            </a:r>
            <a:r>
              <a:rPr lang="en-US" sz="1500" dirty="0" smtClean="0"/>
              <a:t>density </a:t>
            </a:r>
            <a:br>
              <a:rPr lang="en-US" sz="1500" dirty="0" smtClean="0"/>
            </a:br>
            <a:r>
              <a:rPr lang="en-US" sz="1500" dirty="0" smtClean="0"/>
              <a:t>has </a:t>
            </a:r>
            <a:r>
              <a:rPr lang="en-US" sz="1500" dirty="0"/>
              <a:t>been measured</a:t>
            </a:r>
          </a:p>
        </p:txBody>
      </p:sp>
      <p:sp>
        <p:nvSpPr>
          <p:cNvPr id="1822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38151" y="1264444"/>
            <a:ext cx="8251825" cy="34203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pulse-front tilt-compensated streaked spectrometer was invented to measure the picosecond thermal </a:t>
            </a:r>
            <a:endParaRPr lang="en-US" dirty="0"/>
          </a:p>
          <a:p>
            <a:pPr indent="0">
              <a:lnSpc>
                <a:spcPct val="90000"/>
              </a:lnSpc>
              <a:buNone/>
            </a:pPr>
            <a:r>
              <a:rPr lang="en-US" dirty="0" smtClean="0"/>
              <a:t>and </a:t>
            </a:r>
            <a:r>
              <a:rPr lang="en-US" dirty="0"/>
              <a:t>ionization </a:t>
            </a:r>
            <a:r>
              <a:rPr lang="en-US" dirty="0" smtClean="0"/>
              <a:t>dynamics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For temperatures below </a:t>
            </a:r>
            <a:r>
              <a:rPr lang="en-US" dirty="0" smtClean="0"/>
              <a:t>~35 </a:t>
            </a:r>
            <a:r>
              <a:rPr lang="en-US" dirty="0"/>
              <a:t>eV, a </a:t>
            </a:r>
            <a:r>
              <a:rPr lang="en-US" dirty="0" smtClean="0"/>
              <a:t>collisional model was required </a:t>
            </a:r>
            <a:r>
              <a:rPr lang="en-US" dirty="0"/>
              <a:t>to reproduce the measured </a:t>
            </a:r>
            <a:r>
              <a:rPr lang="en-US" dirty="0" smtClean="0"/>
              <a:t>spectrum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The electron temperature was suppressed during </a:t>
            </a:r>
            <a:r>
              <a:rPr lang="en-US" dirty="0" smtClean="0"/>
              <a:t>ionization and then rapidly </a:t>
            </a:r>
            <a:r>
              <a:rPr lang="en-US" dirty="0"/>
              <a:t>increased to a plateau </a:t>
            </a:r>
            <a:r>
              <a:rPr lang="en-US" dirty="0" smtClean="0"/>
              <a:t>temperature </a:t>
            </a:r>
            <a:r>
              <a:rPr lang="en-US" dirty="0"/>
              <a:t>of ~90 </a:t>
            </a:r>
            <a:r>
              <a:rPr lang="en-US" dirty="0" smtClean="0"/>
              <a:t>eV once fully ionized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These </a:t>
            </a:r>
            <a:r>
              <a:rPr lang="en-US" dirty="0"/>
              <a:t>measurement </a:t>
            </a:r>
            <a:r>
              <a:rPr lang="en-US" dirty="0" smtClean="0"/>
              <a:t>techniques enable studies to optimize laser-plasma devices and </a:t>
            </a:r>
            <a:r>
              <a:rPr lang="en-US" dirty="0"/>
              <a:t>might help to resolve discrepancies* between simulation and </a:t>
            </a:r>
            <a:r>
              <a:rPr lang="en-US" dirty="0" smtClean="0"/>
              <a:t>measurements of laser-imprint induced </a:t>
            </a:r>
            <a:r>
              <a:rPr lang="en-US" dirty="0"/>
              <a:t>shock-velocity </a:t>
            </a:r>
            <a:r>
              <a:rPr lang="en-US" dirty="0" smtClean="0"/>
              <a:t>modulation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2114" y="4741463"/>
            <a:ext cx="168215" cy="6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" dirty="0"/>
              <a:t>Fiche #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37853" y="4562897"/>
            <a:ext cx="75206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1200" dirty="0" smtClean="0"/>
              <a:t>*J. Peebles, S. X. Hu, P. M. </a:t>
            </a:r>
            <a:r>
              <a:rPr lang="en-US" altLang="en-US" sz="1200" dirty="0" err="1" smtClean="0"/>
              <a:t>Celliers</a:t>
            </a:r>
            <a:r>
              <a:rPr lang="en-US" altLang="en-US" sz="1200" dirty="0" smtClean="0"/>
              <a:t> </a:t>
            </a:r>
            <a:r>
              <a:rPr lang="en-US" altLang="en-US" sz="1200" i="1" dirty="0" smtClean="0"/>
              <a:t>et al., </a:t>
            </a:r>
            <a:r>
              <a:rPr lang="en-US" altLang="en-US" sz="1200" dirty="0" smtClean="0"/>
              <a:t>Phys. Rev. Lett. (to be submitted)</a:t>
            </a:r>
          </a:p>
        </p:txBody>
      </p:sp>
      <p:sp>
        <p:nvSpPr>
          <p:cNvPr id="7" name="Rectangle 6"/>
          <p:cNvSpPr/>
          <p:nvPr/>
        </p:nvSpPr>
        <p:spPr>
          <a:xfrm>
            <a:off x="48958" y="36479"/>
            <a:ext cx="1604927" cy="246221"/>
          </a:xfrm>
          <a:prstGeom prst="rect">
            <a:avLst/>
          </a:prstGeom>
          <a:solidFill>
            <a:srgbClr val="004FA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Summary/Conclusions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0" name="Rectangle 8"/>
          <p:cNvSpPr>
            <a:spLocks noGrp="1" noChangeArrowheads="1"/>
          </p:cNvSpPr>
          <p:nvPr>
            <p:ph type="title"/>
          </p:nvPr>
        </p:nvSpPr>
        <p:spPr>
          <a:xfrm>
            <a:off x="438151" y="255739"/>
            <a:ext cx="8929314" cy="66501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500" dirty="0" smtClean="0"/>
              <a:t>The plasma </a:t>
            </a:r>
            <a:r>
              <a:rPr lang="en-US" sz="1500" dirty="0"/>
              <a:t>creation and picosecond evolution of electron temperature and </a:t>
            </a:r>
            <a:r>
              <a:rPr lang="en-US" sz="1500" dirty="0" smtClean="0"/>
              <a:t>density </a:t>
            </a:r>
            <a:br>
              <a:rPr lang="en-US" sz="1500" dirty="0" smtClean="0"/>
            </a:br>
            <a:r>
              <a:rPr lang="en-US" sz="1500" dirty="0" smtClean="0"/>
              <a:t>has </a:t>
            </a:r>
            <a:r>
              <a:rPr lang="en-US" sz="1500" dirty="0"/>
              <a:t>been measured</a:t>
            </a:r>
          </a:p>
        </p:txBody>
      </p:sp>
      <p:sp>
        <p:nvSpPr>
          <p:cNvPr id="1822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38151" y="1264444"/>
            <a:ext cx="8251825" cy="34203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pulse-front tilt-compensated streaked spectrometer was invented to measure the picosecond thermal </a:t>
            </a:r>
            <a:endParaRPr lang="en-US" dirty="0"/>
          </a:p>
          <a:p>
            <a:pPr indent="0">
              <a:lnSpc>
                <a:spcPct val="90000"/>
              </a:lnSpc>
              <a:buNone/>
            </a:pPr>
            <a:r>
              <a:rPr lang="en-US" dirty="0" smtClean="0"/>
              <a:t>and </a:t>
            </a:r>
            <a:r>
              <a:rPr lang="en-US" dirty="0"/>
              <a:t>ionization </a:t>
            </a:r>
            <a:r>
              <a:rPr lang="en-US" dirty="0" smtClean="0"/>
              <a:t>dynamics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For temperatures below </a:t>
            </a:r>
            <a:r>
              <a:rPr lang="en-US" dirty="0" smtClean="0"/>
              <a:t>~35 </a:t>
            </a:r>
            <a:r>
              <a:rPr lang="en-US" dirty="0"/>
              <a:t>eV, a </a:t>
            </a:r>
            <a:r>
              <a:rPr lang="en-US" dirty="0" smtClean="0"/>
              <a:t>collisional model was required </a:t>
            </a:r>
            <a:r>
              <a:rPr lang="en-US" dirty="0"/>
              <a:t>to reproduce the measured </a:t>
            </a:r>
            <a:r>
              <a:rPr lang="en-US" dirty="0" smtClean="0"/>
              <a:t>spectrum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The electron temperature was suppressed during </a:t>
            </a:r>
            <a:r>
              <a:rPr lang="en-US" dirty="0" smtClean="0"/>
              <a:t>ionization and then rapidly </a:t>
            </a:r>
            <a:r>
              <a:rPr lang="en-US" dirty="0"/>
              <a:t>increased to a plateau </a:t>
            </a:r>
            <a:r>
              <a:rPr lang="en-US" dirty="0" smtClean="0"/>
              <a:t>temperature </a:t>
            </a:r>
            <a:r>
              <a:rPr lang="en-US" dirty="0"/>
              <a:t>of ~90 </a:t>
            </a:r>
            <a:r>
              <a:rPr lang="en-US" dirty="0" smtClean="0"/>
              <a:t>eV once fully ionized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These </a:t>
            </a:r>
            <a:r>
              <a:rPr lang="en-US" dirty="0"/>
              <a:t>measurement </a:t>
            </a:r>
            <a:r>
              <a:rPr lang="en-US" dirty="0" smtClean="0"/>
              <a:t>techniques enable studies to optimize laser-plasma devices and </a:t>
            </a:r>
            <a:r>
              <a:rPr lang="en-US" dirty="0"/>
              <a:t>might help to resolve discrepancies* between simulation and </a:t>
            </a:r>
            <a:r>
              <a:rPr lang="en-US" dirty="0" smtClean="0"/>
              <a:t>measurements of laser-imprint induced </a:t>
            </a:r>
            <a:r>
              <a:rPr lang="en-US" dirty="0"/>
              <a:t>shock-velocity </a:t>
            </a:r>
            <a:r>
              <a:rPr lang="en-US" dirty="0" smtClean="0"/>
              <a:t>modulation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2114" y="4741463"/>
            <a:ext cx="168215" cy="6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" dirty="0"/>
              <a:t>Fiche #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37853" y="4562897"/>
            <a:ext cx="75206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1200" dirty="0" smtClean="0"/>
              <a:t>*J. Peebles, S. X. Hu, P. M. </a:t>
            </a:r>
            <a:r>
              <a:rPr lang="en-US" altLang="en-US" sz="1200" dirty="0" err="1" smtClean="0"/>
              <a:t>Celliers</a:t>
            </a:r>
            <a:r>
              <a:rPr lang="en-US" altLang="en-US" sz="1200" dirty="0" smtClean="0"/>
              <a:t> </a:t>
            </a:r>
            <a:r>
              <a:rPr lang="en-US" altLang="en-US" sz="1200" i="1" dirty="0" smtClean="0"/>
              <a:t>et al., </a:t>
            </a:r>
            <a:r>
              <a:rPr lang="en-US" altLang="en-US" sz="1200" dirty="0" smtClean="0"/>
              <a:t>Phys. Rev. Lett. (to be submitted)</a:t>
            </a:r>
          </a:p>
        </p:txBody>
      </p:sp>
      <p:sp>
        <p:nvSpPr>
          <p:cNvPr id="2" name="Rectangle 1"/>
          <p:cNvSpPr/>
          <p:nvPr/>
        </p:nvSpPr>
        <p:spPr>
          <a:xfrm>
            <a:off x="48958" y="36479"/>
            <a:ext cx="766557" cy="246221"/>
          </a:xfrm>
          <a:prstGeom prst="rect">
            <a:avLst/>
          </a:prstGeom>
          <a:solidFill>
            <a:srgbClr val="004FA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694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32564" y="1407726"/>
            <a:ext cx="89929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latin typeface="Times New Roman"/>
                <a:ea typeface="Times"/>
                <a:cs typeface="Times New Roman"/>
              </a:rPr>
              <a:t>J</a:t>
            </a:r>
            <a:r>
              <a:rPr lang="en-US" sz="1500" dirty="0">
                <a:latin typeface="Times New Roman"/>
                <a:ea typeface="Times"/>
                <a:cs typeface="Times New Roman"/>
              </a:rPr>
              <a:t>. Katz, S. </a:t>
            </a:r>
            <a:r>
              <a:rPr lang="en-US" sz="1500" dirty="0" err="1">
                <a:latin typeface="Times New Roman"/>
                <a:ea typeface="Times"/>
                <a:cs typeface="Times New Roman"/>
              </a:rPr>
              <a:t>Bucht</a:t>
            </a:r>
            <a:r>
              <a:rPr lang="en-US" sz="1500" dirty="0">
                <a:latin typeface="Times New Roman"/>
                <a:ea typeface="Times"/>
                <a:cs typeface="Times New Roman"/>
              </a:rPr>
              <a:t>, D. Haberberger, J</a:t>
            </a:r>
            <a:r>
              <a:rPr lang="en-US" sz="1500" dirty="0" smtClean="0">
                <a:latin typeface="Times New Roman"/>
                <a:ea typeface="Times"/>
                <a:cs typeface="Times New Roman"/>
              </a:rPr>
              <a:t>. P</a:t>
            </a:r>
            <a:r>
              <a:rPr lang="en-US" sz="1500" dirty="0">
                <a:latin typeface="Times New Roman"/>
                <a:ea typeface="Times"/>
                <a:cs typeface="Times New Roman"/>
              </a:rPr>
              <a:t>. </a:t>
            </a:r>
            <a:r>
              <a:rPr lang="en-US" sz="1500" dirty="0" err="1">
                <a:latin typeface="Times New Roman"/>
                <a:ea typeface="Times"/>
                <a:cs typeface="Times New Roman"/>
              </a:rPr>
              <a:t>Palastro</a:t>
            </a:r>
            <a:r>
              <a:rPr lang="en-US" sz="1500" dirty="0">
                <a:latin typeface="Times New Roman"/>
                <a:ea typeface="Times"/>
                <a:cs typeface="Times New Roman"/>
              </a:rPr>
              <a:t>, I</a:t>
            </a:r>
            <a:r>
              <a:rPr lang="en-US" sz="1500" dirty="0" smtClean="0">
                <a:latin typeface="Times New Roman"/>
                <a:ea typeface="Times"/>
                <a:cs typeface="Times New Roman"/>
              </a:rPr>
              <a:t>. A</a:t>
            </a:r>
            <a:r>
              <a:rPr lang="en-US" sz="1500" dirty="0">
                <a:latin typeface="Times New Roman"/>
                <a:ea typeface="Times"/>
                <a:cs typeface="Times New Roman"/>
              </a:rPr>
              <a:t>. </a:t>
            </a:r>
            <a:r>
              <a:rPr lang="en-US" sz="1500" dirty="0" err="1">
                <a:latin typeface="Times New Roman"/>
                <a:ea typeface="Times"/>
                <a:cs typeface="Times New Roman"/>
              </a:rPr>
              <a:t>Begishev</a:t>
            </a:r>
            <a:r>
              <a:rPr lang="en-US" sz="1500" dirty="0">
                <a:latin typeface="Times New Roman"/>
                <a:ea typeface="Times"/>
                <a:cs typeface="Times New Roman"/>
              </a:rPr>
              <a:t>, J. L. Shaw, D. Turnbull, R. Boni, and D. H. Froula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"/>
                <a:cs typeface="Times New Roman"/>
              </a:rPr>
              <a:t>Laboratory for Laser Energetics, </a:t>
            </a:r>
            <a:r>
              <a:rPr lang="en-US" sz="1500" dirty="0" smtClean="0">
                <a:latin typeface="Times New Roman"/>
                <a:ea typeface="Times"/>
                <a:cs typeface="Times New Roman"/>
              </a:rPr>
              <a:t>University </a:t>
            </a:r>
            <a:r>
              <a:rPr lang="en-US" sz="1500" dirty="0">
                <a:latin typeface="Times New Roman"/>
                <a:ea typeface="Times"/>
                <a:cs typeface="Times New Roman"/>
              </a:rPr>
              <a:t>of Rochester</a:t>
            </a:r>
            <a:endParaRPr lang="en-US" sz="1500" dirty="0">
              <a:latin typeface="Times New Roman"/>
              <a:ea typeface="Calibri"/>
              <a:cs typeface="Times New Roman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latin typeface="Times New Roman"/>
                <a:ea typeface="Times"/>
                <a:cs typeface="Times New Roman"/>
              </a:rPr>
              <a:t>W</a:t>
            </a:r>
            <a:r>
              <a:rPr lang="en-US" sz="1500" dirty="0">
                <a:latin typeface="Times New Roman"/>
                <a:ea typeface="Times"/>
                <a:cs typeface="Times New Roman"/>
              </a:rPr>
              <a:t>. </a:t>
            </a:r>
            <a:r>
              <a:rPr lang="en-US" sz="1500" dirty="0" err="1">
                <a:latin typeface="Times New Roman"/>
                <a:ea typeface="Times"/>
                <a:cs typeface="Times New Roman"/>
              </a:rPr>
              <a:t>Rozmus</a:t>
            </a:r>
            <a:endParaRPr lang="en-US" sz="1500" dirty="0">
              <a:latin typeface="Times New Roman"/>
              <a:ea typeface="Calibri"/>
              <a:cs typeface="Times New Roman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latin typeface="Times New Roman"/>
                <a:ea typeface="Times"/>
                <a:cs typeface="Times New Roman"/>
              </a:rPr>
              <a:t>Department of Physics, </a:t>
            </a:r>
            <a:r>
              <a:rPr lang="en-US" sz="1500" dirty="0" smtClean="0">
                <a:latin typeface="Times New Roman"/>
                <a:ea typeface="Times"/>
                <a:cs typeface="Times New Roman"/>
              </a:rPr>
              <a:t>University </a:t>
            </a:r>
            <a:r>
              <a:rPr lang="en-US" sz="1500" dirty="0">
                <a:latin typeface="Times New Roman"/>
                <a:ea typeface="Times"/>
                <a:cs typeface="Times New Roman"/>
              </a:rPr>
              <a:t>of Alberta, Edmonton, Canada</a:t>
            </a:r>
            <a:endParaRPr lang="en-US" sz="15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16" y="5232537"/>
            <a:ext cx="5299364" cy="54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2032" y="4051220"/>
            <a:ext cx="767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This material is based upon work supported by the Department of Energy National Nuclear Security Administration under Award Number </a:t>
            </a:r>
            <a:r>
              <a:rPr lang="en-US" sz="1200" b="1" dirty="0" smtClean="0"/>
              <a:t>DE-NA0003856 and the Office Fusion Energy Sciences under Contract Number DE-SC0016253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920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0" name="Rectangle 8"/>
          <p:cNvSpPr>
            <a:spLocks noGrp="1" noChangeArrowheads="1"/>
          </p:cNvSpPr>
          <p:nvPr>
            <p:ph type="title"/>
          </p:nvPr>
        </p:nvSpPr>
        <p:spPr>
          <a:xfrm>
            <a:off x="444618" y="137091"/>
            <a:ext cx="8689975" cy="65761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experiments were conducted on the Multi-Terawatt (MTW) Laser</a:t>
            </a:r>
            <a:br>
              <a:rPr lang="en-US" dirty="0" smtClean="0"/>
            </a:br>
            <a:r>
              <a:rPr lang="en-US" dirty="0" smtClean="0"/>
              <a:t>System at </a:t>
            </a:r>
            <a:r>
              <a:rPr lang="en-US" dirty="0" smtClean="0"/>
              <a:t>the University of Rochester’s Laboratory for Laser Energetics</a:t>
            </a:r>
            <a:endParaRPr lang="en-US" dirty="0"/>
          </a:p>
        </p:txBody>
      </p:sp>
      <p:sp>
        <p:nvSpPr>
          <p:cNvPr id="24" name="Rectangle 9"/>
          <p:cNvSpPr txBox="1">
            <a:spLocks noChangeArrowheads="1"/>
          </p:cNvSpPr>
          <p:nvPr/>
        </p:nvSpPr>
        <p:spPr bwMode="auto">
          <a:xfrm>
            <a:off x="380057" y="1577278"/>
            <a:ext cx="2874377" cy="26200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•"/>
              <a:defRPr sz="1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3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–"/>
              <a:defRPr sz="1200" b="1">
                <a:solidFill>
                  <a:schemeClr val="tx1"/>
                </a:solidFill>
                <a:latin typeface="+mn-lt"/>
              </a:defRPr>
            </a:lvl2pPr>
            <a:lvl3pPr marL="1144588" indent="-227013" algn="l" rtl="0" eaLnBrk="1" fontAlgn="base" hangingPunct="1">
              <a:lnSpc>
                <a:spcPts val="2400"/>
              </a:lnSpc>
              <a:spcBef>
                <a:spcPct val="40000"/>
              </a:spcBef>
              <a:spcAft>
                <a:spcPct val="0"/>
              </a:spcAft>
              <a:buChar char="-"/>
              <a:defRPr sz="1200" b="1">
                <a:solidFill>
                  <a:schemeClr val="tx1"/>
                </a:solidFill>
                <a:latin typeface="+mn-lt"/>
              </a:defRPr>
            </a:lvl3pPr>
            <a:lvl4pPr marL="1943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286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743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3200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657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4114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indent="182880">
              <a:lnSpc>
                <a:spcPct val="90000"/>
              </a:lnSpc>
            </a:pPr>
            <a:r>
              <a:rPr lang="en-US" sz="1400" kern="0" dirty="0" smtClean="0"/>
              <a:t>Pump</a:t>
            </a:r>
          </a:p>
          <a:p>
            <a:pPr lvl="1" indent="182880">
              <a:lnSpc>
                <a:spcPct val="90000"/>
              </a:lnSpc>
            </a:pPr>
            <a:r>
              <a:rPr lang="el-GR" sz="1400" i="1" dirty="0" smtClean="0"/>
              <a:t>λ</a:t>
            </a:r>
            <a:r>
              <a:rPr lang="en-US" sz="1400" baseline="-25000" dirty="0" smtClean="0"/>
              <a:t>pump</a:t>
            </a:r>
            <a:r>
              <a:rPr lang="en-US" sz="1400" dirty="0" smtClean="0"/>
              <a:t> = </a:t>
            </a:r>
            <a:r>
              <a:rPr lang="en-US" sz="1400" kern="0" dirty="0" smtClean="0"/>
              <a:t>1053 nm</a:t>
            </a:r>
          </a:p>
          <a:p>
            <a:pPr lvl="1" indent="182880">
              <a:lnSpc>
                <a:spcPct val="90000"/>
              </a:lnSpc>
            </a:pPr>
            <a:r>
              <a:rPr lang="en-US" sz="1400" i="1" dirty="0" smtClean="0"/>
              <a:t>I</a:t>
            </a:r>
            <a:r>
              <a:rPr lang="en-US" sz="1400" dirty="0" smtClean="0"/>
              <a:t> = 3 × 10</a:t>
            </a:r>
            <a:r>
              <a:rPr lang="en-US" sz="1400" baseline="30000" dirty="0" smtClean="0"/>
              <a:t>14</a:t>
            </a:r>
            <a:r>
              <a:rPr lang="en-US" sz="1400" dirty="0" smtClean="0"/>
              <a:t> W/cm</a:t>
            </a:r>
            <a:r>
              <a:rPr lang="en-US" sz="1400" baseline="30000" dirty="0" smtClean="0"/>
              <a:t>2</a:t>
            </a:r>
          </a:p>
          <a:p>
            <a:pPr lvl="1" indent="182880">
              <a:lnSpc>
                <a:spcPct val="90000"/>
              </a:lnSpc>
            </a:pPr>
            <a:r>
              <a:rPr lang="el-GR" sz="1400" dirty="0"/>
              <a:t>Δ</a:t>
            </a:r>
            <a:r>
              <a:rPr lang="en-US" sz="1400" i="1" dirty="0" smtClean="0"/>
              <a:t>t</a:t>
            </a:r>
            <a:r>
              <a:rPr lang="en-US" sz="1400" dirty="0" smtClean="0"/>
              <a:t> = 60 </a:t>
            </a:r>
            <a:r>
              <a:rPr lang="en-US" sz="1400" dirty="0" err="1" smtClean="0"/>
              <a:t>ps</a:t>
            </a:r>
            <a:r>
              <a:rPr lang="en-US" sz="1400" dirty="0" smtClean="0"/>
              <a:t> (~5-ps rise)</a:t>
            </a:r>
          </a:p>
          <a:p>
            <a:pPr lvl="1" indent="182880">
              <a:lnSpc>
                <a:spcPct val="90000"/>
              </a:lnSpc>
            </a:pPr>
            <a:endParaRPr lang="en-US" sz="1400" dirty="0" smtClean="0"/>
          </a:p>
          <a:p>
            <a:pPr indent="182880">
              <a:lnSpc>
                <a:spcPct val="90000"/>
              </a:lnSpc>
            </a:pPr>
            <a:r>
              <a:rPr lang="en-US" sz="1400" dirty="0" smtClean="0"/>
              <a:t>Thomson-scattering probe</a:t>
            </a:r>
          </a:p>
          <a:p>
            <a:pPr lvl="1" indent="182880">
              <a:lnSpc>
                <a:spcPct val="90000"/>
              </a:lnSpc>
            </a:pPr>
            <a:r>
              <a:rPr lang="el-GR" sz="1400" i="1" dirty="0" smtClean="0"/>
              <a:t>λ</a:t>
            </a:r>
            <a:r>
              <a:rPr lang="en-US" sz="1400" baseline="-25000" dirty="0" smtClean="0"/>
              <a:t>probe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kern="0" dirty="0" smtClean="0"/>
              <a:t>527 </a:t>
            </a:r>
            <a:r>
              <a:rPr lang="en-US" sz="1400" kern="0" dirty="0"/>
              <a:t>nm</a:t>
            </a:r>
          </a:p>
          <a:p>
            <a:pPr lvl="1" indent="182880">
              <a:lnSpc>
                <a:spcPct val="90000"/>
              </a:lnSpc>
            </a:pPr>
            <a:r>
              <a:rPr lang="en-US" sz="1400" i="1" dirty="0"/>
              <a:t>I</a:t>
            </a:r>
            <a:r>
              <a:rPr lang="en-US" sz="1400" dirty="0"/>
              <a:t> = 8 × 10</a:t>
            </a:r>
            <a:r>
              <a:rPr lang="en-US" sz="1400" baseline="30000" dirty="0"/>
              <a:t>13</a:t>
            </a:r>
            <a:r>
              <a:rPr lang="en-US" sz="1400" dirty="0"/>
              <a:t> W/cm</a:t>
            </a:r>
            <a:r>
              <a:rPr lang="en-US" sz="1400" baseline="30000" dirty="0"/>
              <a:t>2</a:t>
            </a:r>
          </a:p>
          <a:p>
            <a:pPr lvl="1" indent="182880">
              <a:lnSpc>
                <a:spcPct val="90000"/>
              </a:lnSpc>
            </a:pPr>
            <a:r>
              <a:rPr lang="el-GR" sz="1400" dirty="0" smtClean="0"/>
              <a:t>Δ</a:t>
            </a:r>
            <a:r>
              <a:rPr lang="en-US" sz="1400" i="1" dirty="0"/>
              <a:t>t</a:t>
            </a:r>
            <a:r>
              <a:rPr lang="en-US" sz="1400" dirty="0"/>
              <a:t> = </a:t>
            </a:r>
            <a:r>
              <a:rPr lang="en-US" sz="1400" dirty="0" smtClean="0"/>
              <a:t>55 </a:t>
            </a:r>
            <a:r>
              <a:rPr lang="en-US" sz="1400" dirty="0" err="1"/>
              <a:t>ps</a:t>
            </a:r>
            <a:r>
              <a:rPr lang="en-US" sz="1400" dirty="0"/>
              <a:t> </a:t>
            </a:r>
            <a:r>
              <a:rPr lang="en-US" sz="1400" dirty="0" smtClean="0"/>
              <a:t>(~5-ps rise)</a:t>
            </a:r>
            <a:endParaRPr lang="en-US" sz="1400" dirty="0"/>
          </a:p>
          <a:p>
            <a:pPr lvl="1" indent="182880">
              <a:lnSpc>
                <a:spcPct val="90000"/>
              </a:lnSpc>
            </a:pPr>
            <a:endParaRPr lang="en-US" sz="1400" dirty="0" smtClean="0"/>
          </a:p>
          <a:p>
            <a:pPr lvl="1" indent="182880">
              <a:lnSpc>
                <a:spcPct val="90000"/>
              </a:lnSpc>
            </a:pPr>
            <a:endParaRPr lang="en-US" sz="1400" kern="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293750" y="4384725"/>
            <a:ext cx="301736" cy="1958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 descr="\\Hopi-fs\shares\users\adavies\Presentations\2018 APS\APS Figures\E277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92" y="1299153"/>
            <a:ext cx="4932686" cy="336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317389" y="152982"/>
            <a:ext cx="8509222" cy="7507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kern="0" dirty="0" smtClean="0">
                <a:cs typeface="Arial" charset="0"/>
              </a:rPr>
              <a:t>A pulse-front tilt-compensated spectrometer* was invented to trade unutilized resolving power with temporal resolution</a:t>
            </a:r>
            <a:endParaRPr lang="en-US" kern="0" dirty="0"/>
          </a:p>
        </p:txBody>
      </p:sp>
      <p:pic>
        <p:nvPicPr>
          <p:cNvPr id="2050" name="Picture 2" descr="\\Hopi-fs\shares\users\adavies\Presentations\2018 APS\APS Figures\E27204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72"/>
            <a:ext cx="9144000" cy="307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9759" y="4835723"/>
            <a:ext cx="3683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*J. Katz et.al., Rev. Sci. </a:t>
            </a:r>
            <a:r>
              <a:rPr lang="en-US" sz="1200" dirty="0" err="1" smtClean="0"/>
              <a:t>Instrum</a:t>
            </a:r>
            <a:r>
              <a:rPr lang="en-US" sz="1200" dirty="0" smtClean="0"/>
              <a:t>. </a:t>
            </a:r>
            <a:r>
              <a:rPr lang="en-US" sz="1200" b="1" dirty="0"/>
              <a:t>87</a:t>
            </a:r>
            <a:r>
              <a:rPr lang="en-US" sz="1200" dirty="0"/>
              <a:t>, </a:t>
            </a:r>
            <a:r>
              <a:rPr lang="en-US" sz="1200" dirty="0" smtClean="0"/>
              <a:t>11E535 </a:t>
            </a:r>
            <a:r>
              <a:rPr lang="en-US" sz="1200" dirty="0"/>
              <a:t>(2016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619390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581222" y="4193159"/>
            <a:ext cx="8272130" cy="461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317389" y="152982"/>
            <a:ext cx="8509222" cy="75078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kern="0" dirty="0" smtClean="0">
                <a:cs typeface="Arial" charset="0"/>
              </a:rPr>
              <a:t>A pulse-front tilt-compensated spectrometer* was invented to trade unutilized resolving power with temporal resolution</a:t>
            </a:r>
            <a:endParaRPr lang="en-US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699768" y="4193159"/>
            <a:ext cx="827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This system is greater than 10 times faster than an equivalent (</a:t>
            </a:r>
            <a:r>
              <a:rPr lang="en-US" sz="1200" b="1" i="1" dirty="0" smtClean="0"/>
              <a:t>f</a:t>
            </a:r>
            <a:r>
              <a:rPr lang="en-US" sz="1200" b="1" dirty="0" smtClean="0"/>
              <a:t>/5) conventional streaked spectrometer diagnostic while </a:t>
            </a:r>
            <a:r>
              <a:rPr lang="en-US" sz="1200" b="1" smtClean="0"/>
              <a:t>maintaining 1-nm spectral resolution.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69759" y="4835723"/>
            <a:ext cx="3683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*J. Katz et.al., Rev. Sci. </a:t>
            </a:r>
            <a:r>
              <a:rPr lang="en-US" sz="1200" dirty="0" err="1" smtClean="0"/>
              <a:t>Instrum</a:t>
            </a:r>
            <a:r>
              <a:rPr lang="en-US" sz="1200" dirty="0" smtClean="0"/>
              <a:t>. </a:t>
            </a:r>
            <a:r>
              <a:rPr lang="en-US" sz="1200" b="1" dirty="0"/>
              <a:t>87</a:t>
            </a:r>
            <a:r>
              <a:rPr lang="en-US" sz="1200" dirty="0"/>
              <a:t>, </a:t>
            </a:r>
            <a:r>
              <a:rPr lang="en-US" sz="1200" dirty="0" smtClean="0"/>
              <a:t>11E535 </a:t>
            </a:r>
            <a:r>
              <a:rPr lang="en-US" sz="1200" dirty="0"/>
              <a:t>(2016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4" name="Picture 2" descr="\\Hopi-fs\shares\users\adavies\Presentations\2018 APS\APS Figures\E27204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829"/>
            <a:ext cx="9144000" cy="307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05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5" y="1188582"/>
            <a:ext cx="6771108" cy="32721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4025" y="163160"/>
            <a:ext cx="8235950" cy="5852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 dirty="0" smtClean="0"/>
              <a:t>Thomson-scattering </a:t>
            </a:r>
            <a:r>
              <a:rPr lang="en-US" kern="0" dirty="0"/>
              <a:t>data and </a:t>
            </a:r>
            <a:r>
              <a:rPr lang="en-US" kern="0" dirty="0" smtClean="0"/>
              <a:t>collisionless Thomson-scattering theory </a:t>
            </a:r>
          </a:p>
          <a:p>
            <a:pPr>
              <a:lnSpc>
                <a:spcPct val="100000"/>
              </a:lnSpc>
            </a:pPr>
            <a:r>
              <a:rPr lang="en-US" kern="0" dirty="0" smtClean="0"/>
              <a:t>are in </a:t>
            </a:r>
            <a:r>
              <a:rPr lang="en-US" kern="0" dirty="0"/>
              <a:t>excellent </a:t>
            </a:r>
            <a:r>
              <a:rPr lang="en-US" kern="0" dirty="0" smtClean="0"/>
              <a:t>agreement in the hot plasma conditions present late </a:t>
            </a:r>
            <a:r>
              <a:rPr lang="en-US" kern="0" dirty="0"/>
              <a:t>in </a:t>
            </a:r>
            <a:r>
              <a:rPr lang="en-US" kern="0" dirty="0" smtClean="0"/>
              <a:t>time</a:t>
            </a:r>
            <a:endParaRPr lang="en-US" kern="0" dirty="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457612" y="4849670"/>
            <a:ext cx="4295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1200" dirty="0"/>
              <a:t>A</a:t>
            </a:r>
            <a:r>
              <a:rPr lang="en-US" altLang="en-US" sz="1200" dirty="0" smtClean="0"/>
              <a:t>. S. Davies </a:t>
            </a:r>
            <a:r>
              <a:rPr lang="en-US" altLang="en-US" sz="1200" i="1" dirty="0" smtClean="0"/>
              <a:t>et al., </a:t>
            </a:r>
            <a:r>
              <a:rPr lang="en-US" altLang="en-US" sz="1200" dirty="0" smtClean="0"/>
              <a:t>Phys. Rev. Lett. (to be submitted).</a:t>
            </a:r>
          </a:p>
        </p:txBody>
      </p:sp>
    </p:spTree>
    <p:extLst>
      <p:ext uri="{BB962C8B-B14F-4D97-AF65-F5344CB8AC3E}">
        <p14:creationId xmlns:p14="http://schemas.microsoft.com/office/powerpoint/2010/main" val="3884352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4025" y="163160"/>
            <a:ext cx="8235950" cy="5852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 dirty="0" smtClean="0"/>
              <a:t>In contrast, the </a:t>
            </a:r>
            <a:r>
              <a:rPr lang="en-US" kern="0" dirty="0"/>
              <a:t>collisionless </a:t>
            </a:r>
            <a:r>
              <a:rPr lang="en-US" kern="0" dirty="0" smtClean="0"/>
              <a:t>theory fails to reproduce the data’s spectral </a:t>
            </a:r>
            <a:r>
              <a:rPr lang="en-US" kern="0" dirty="0"/>
              <a:t>width </a:t>
            </a:r>
            <a:endParaRPr lang="en-US" kern="0" dirty="0" smtClean="0"/>
          </a:p>
          <a:p>
            <a:pPr>
              <a:lnSpc>
                <a:spcPct val="100000"/>
              </a:lnSpc>
            </a:pPr>
            <a:r>
              <a:rPr lang="en-US" kern="0" dirty="0" smtClean="0"/>
              <a:t>in cold </a:t>
            </a:r>
            <a:r>
              <a:rPr lang="en-US" kern="0" dirty="0"/>
              <a:t>plasma present </a:t>
            </a:r>
            <a:r>
              <a:rPr lang="en-US" kern="0" dirty="0" smtClean="0"/>
              <a:t>early in time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7073" y="4506848"/>
            <a:ext cx="5276456" cy="276999"/>
            <a:chOff x="2525443" y="4591441"/>
            <a:chExt cx="5276456" cy="276999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525443" y="4593135"/>
              <a:ext cx="4318944" cy="24841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25443" y="4591441"/>
              <a:ext cx="5276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An additional damping term is required to model the data</a:t>
              </a:r>
            </a:p>
          </p:txBody>
        </p:sp>
      </p:grpSp>
      <p:pic>
        <p:nvPicPr>
          <p:cNvPr id="10" name="Picture 2" descr="\\Hopi-fs\shares\users\adavies\Presentations\2018 APS\APS figures V4\E2784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3"/>
          <a:stretch/>
        </p:blipFill>
        <p:spPr bwMode="auto">
          <a:xfrm>
            <a:off x="3936669" y="1170030"/>
            <a:ext cx="4275555" cy="32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Hopi-fs\shares\users\adavies\Presentations\2018 APS\APS figures V4\E2774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23"/>
          <a:stretch/>
        </p:blipFill>
        <p:spPr bwMode="auto">
          <a:xfrm>
            <a:off x="930545" y="1188582"/>
            <a:ext cx="2774556" cy="32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57612" y="4849670"/>
            <a:ext cx="42959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1200" dirty="0"/>
              <a:t>A</a:t>
            </a:r>
            <a:r>
              <a:rPr lang="en-US" altLang="en-US" sz="1200" dirty="0" smtClean="0"/>
              <a:t>. S. Davies </a:t>
            </a:r>
            <a:r>
              <a:rPr lang="en-US" altLang="en-US" sz="1200" i="1" dirty="0" smtClean="0"/>
              <a:t>et al., </a:t>
            </a:r>
            <a:r>
              <a:rPr lang="en-US" altLang="en-US" sz="1200" dirty="0" smtClean="0"/>
              <a:t>Phys. Rev. Lett. (to be submitted).</a:t>
            </a:r>
          </a:p>
        </p:txBody>
      </p:sp>
    </p:spTree>
    <p:extLst>
      <p:ext uri="{BB962C8B-B14F-4D97-AF65-F5344CB8AC3E}">
        <p14:creationId xmlns:p14="http://schemas.microsoft.com/office/powerpoint/2010/main" val="1718664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4025" y="163160"/>
            <a:ext cx="8235950" cy="5852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FA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 dirty="0" smtClean="0"/>
              <a:t>The computationally efficient collisional </a:t>
            </a:r>
            <a:r>
              <a:rPr lang="en-US" dirty="0" smtClean="0"/>
              <a:t>Bhatnagar Gross </a:t>
            </a:r>
            <a:r>
              <a:rPr lang="en-US" dirty="0" err="1" smtClean="0"/>
              <a:t>Krook</a:t>
            </a:r>
            <a:r>
              <a:rPr lang="en-US" dirty="0" smtClean="0"/>
              <a:t> </a:t>
            </a:r>
            <a:r>
              <a:rPr lang="en-US" dirty="0"/>
              <a:t>(BGK) </a:t>
            </a:r>
            <a:r>
              <a:rPr lang="en-US" kern="0" dirty="0" smtClean="0"/>
              <a:t>model reproduced the cold measured spectrum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777" y="1948545"/>
            <a:ext cx="3803650" cy="1798233"/>
            <a:chOff x="422511" y="1797051"/>
            <a:chExt cx="3803650" cy="1798233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006" y="3344170"/>
              <a:ext cx="2294659" cy="25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511" y="1797051"/>
              <a:ext cx="3803650" cy="1206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 bwMode="auto">
          <a:xfrm>
            <a:off x="7368986" y="2164976"/>
            <a:ext cx="786653" cy="1210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59" y="1948545"/>
            <a:ext cx="2856151" cy="553882"/>
          </a:xfrm>
          <a:prstGeom prst="rect">
            <a:avLst/>
          </a:prstGeom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994493" y="4870573"/>
            <a:ext cx="60028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altLang="en-US" sz="1200" dirty="0" smtClean="0"/>
              <a:t>P. L. </a:t>
            </a:r>
            <a:r>
              <a:rPr lang="en-US" altLang="en-US" sz="1200" dirty="0" err="1" smtClean="0"/>
              <a:t>Bhatnager</a:t>
            </a:r>
            <a:r>
              <a:rPr lang="en-US" altLang="en-US" sz="1200" dirty="0" smtClean="0"/>
              <a:t>, E. P. Gross, and M. </a:t>
            </a:r>
            <a:r>
              <a:rPr lang="en-US" altLang="en-US" sz="1200" dirty="0" err="1" smtClean="0"/>
              <a:t>Krook</a:t>
            </a:r>
            <a:r>
              <a:rPr lang="en-US" altLang="en-US" sz="1200" dirty="0" smtClean="0"/>
              <a:t>, Phys. Rev. Lett. </a:t>
            </a:r>
            <a:r>
              <a:rPr lang="en-US" altLang="en-US" sz="1200" b="1" dirty="0" smtClean="0"/>
              <a:t>94</a:t>
            </a:r>
            <a:r>
              <a:rPr lang="en-US" altLang="en-US" sz="1200" dirty="0" smtClean="0"/>
              <a:t>, 511 (1954)</a:t>
            </a:r>
          </a:p>
        </p:txBody>
      </p:sp>
      <p:pic>
        <p:nvPicPr>
          <p:cNvPr id="17" name="Picture 2" descr="\\Hopi-fs\shares\users\adavies\Presentations\2018 APS\APS Figures\E27842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22" y="1087577"/>
            <a:ext cx="3803502" cy="31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38177" y="2521325"/>
            <a:ext cx="319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Can you set the text to be the same as the figure like </a:t>
            </a:r>
            <a:r>
              <a:rPr lang="en-US" sz="1200" b="1" dirty="0" err="1" smtClean="0">
                <a:solidFill>
                  <a:srgbClr val="FF0000"/>
                </a:solidFill>
              </a:rPr>
              <a:t>tthis</a:t>
            </a:r>
            <a:r>
              <a:rPr lang="en-US" sz="1200" b="1" dirty="0" smtClean="0">
                <a:solidFill>
                  <a:srgbClr val="FF0000"/>
                </a:solidFill>
              </a:rPr>
              <a:t> on slide 6 so the slides line up and you only seed the changes when I transition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\\Hopi-fs\shares\users\adavies\Presentations\2018 APS\APS figures V4\E27842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32" y="1037240"/>
            <a:ext cx="4145793" cy="341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27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x9_PPT_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EF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B9"/>
      </a:accent6>
      <a:hlink>
        <a:srgbClr val="FFF200"/>
      </a:hlink>
      <a:folHlink>
        <a:srgbClr val="F43A3E"/>
      </a:folHlink>
    </a:clrScheme>
    <a:fontScheme name="LLE_template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LE_template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LE_template_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LE_template_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16x9_PPT_template</Template>
  <TotalTime>26542</TotalTime>
  <Words>1375</Words>
  <Application>Microsoft Office PowerPoint</Application>
  <PresentationFormat>On-screen Show (16:9)</PresentationFormat>
  <Paragraphs>120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Nyala</vt:lpstr>
      <vt:lpstr>Times</vt:lpstr>
      <vt:lpstr>Times New Roman</vt:lpstr>
      <vt:lpstr>16x9_PPT_template</vt:lpstr>
      <vt:lpstr>Ultrafast Thomson Scattering and the Effects of Collisions  on the Electron Plasma Wave Feature</vt:lpstr>
      <vt:lpstr>The plasma creation and picosecond evolution of electron temperature and density  has been measured</vt:lpstr>
      <vt:lpstr>Collaborators</vt:lpstr>
      <vt:lpstr>The experiments were conducted on the Multi-Terawatt (MTW) Laser System at the University of Rochester’s Laboratory for Laser Energetics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plasma creation and picosecond evolution of electron temperature and density  has been measured</vt:lpstr>
    </vt:vector>
  </TitlesOfParts>
  <Company>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Raman experimental system is being developed to conduct Raman amplification experiments and basic science studies</dc:title>
  <dc:creator>Andrew Davies</dc:creator>
  <cp:lastModifiedBy>hexuan</cp:lastModifiedBy>
  <cp:revision>256</cp:revision>
  <cp:lastPrinted>2018-09-10T18:24:40Z</cp:lastPrinted>
  <dcterms:created xsi:type="dcterms:W3CDTF">2016-09-12T18:31:49Z</dcterms:created>
  <dcterms:modified xsi:type="dcterms:W3CDTF">2018-11-05T19:54:36Z</dcterms:modified>
</cp:coreProperties>
</file>