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8" r:id="rId6"/>
    <p:sldId id="257" r:id="rId7"/>
    <p:sldId id="260" r:id="rId8"/>
    <p:sldId id="261" r:id="rId9"/>
    <p:sldId id="262" r:id="rId10"/>
    <p:sldId id="263" r:id="rId11"/>
    <p:sldId id="267" r:id="rId12"/>
    <p:sldId id="264" r:id="rId13"/>
    <p:sldId id="266" r:id="rId14"/>
    <p:sldId id="259" r:id="rId15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C4214"/>
    <a:srgbClr val="133478"/>
    <a:srgbClr val="EAEAF5"/>
    <a:srgbClr val="ADB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5" autoAdjust="0"/>
    <p:restoredTop sz="94629"/>
  </p:normalViewPr>
  <p:slideViewPr>
    <p:cSldViewPr snapToGrid="0" snapToObjects="1">
      <p:cViewPr varScale="1">
        <p:scale>
          <a:sx n="142" d="100"/>
          <a:sy n="142" d="100"/>
        </p:scale>
        <p:origin x="-120" y="-3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87248" y="2855934"/>
            <a:ext cx="2768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defaulsx</a:t>
            </a:r>
            <a:endParaRPr lang="en-US" sz="1200" b="1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ECB29B47-F6CA-774A-ABC6-F1CC6F4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</p:spPr>
        <p:txBody>
          <a:bodyPr lIns="0">
            <a:noAutofit/>
          </a:bodyPr>
          <a:lstStyle>
            <a:lvl1pPr algn="ctr">
              <a:defRPr>
                <a:latin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  <a:lvl2pPr marL="574675" indent="-231775"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8E04170-2BD8-B043-A6C4-2F08F0ED3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200" y="108389"/>
            <a:ext cx="886968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  <a:latin typeface="Helvetica" pitchFamily="34" charset="0"/>
              </a:rPr>
              <a:t>Summary</a:t>
            </a:r>
            <a:endParaRPr lang="en-US" sz="1200" dirty="0">
              <a:latin typeface="Helvetica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2B5E729-FFE8-4A43-B14D-6C50DF9E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199" y="108389"/>
            <a:ext cx="1875183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200" b="1" dirty="0" smtClean="0">
                <a:solidFill>
                  <a:schemeClr val="bg1"/>
                </a:solidFill>
                <a:latin typeface="Helvetica" pitchFamily="34" charset="0"/>
              </a:rPr>
              <a:t>Summary/Conclusions</a:t>
            </a:r>
            <a:endParaRPr lang="en-US" sz="1200" dirty="0">
              <a:latin typeface="Helvetica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630B07C5-CF90-7040-8D51-2787801C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8995AF-6637-174A-B3FD-8D6D50516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60972"/>
            <a:ext cx="7772400" cy="10215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2FA01A-8BE3-D647-AE52-D8D14440E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DC5717A4-9D79-D64F-961F-BC09F43828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3165" y="4370406"/>
            <a:ext cx="2257669" cy="276999"/>
          </a:xfrm>
          <a:solidFill>
            <a:schemeClr val="tx2"/>
          </a:solidFill>
          <a:ln w="9525" cmpd="sng">
            <a:solidFill>
              <a:schemeClr val="tx1"/>
            </a:solidFill>
          </a:ln>
        </p:spPr>
        <p:txBody>
          <a:bodyPr wrap="none" lIns="45720" tIns="45720" rIns="45720" bIns="4572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graphicFrame>
        <p:nvGraphicFramePr>
          <p:cNvPr id="6" name="Table Placeholder 4">
            <a:extLst>
              <a:ext uri="{FF2B5EF4-FFF2-40B4-BE49-F238E27FC236}">
                <a16:creationId xmlns="" xmlns:a16="http://schemas.microsoft.com/office/drawing/2014/main" id="{6300B93E-A691-F54E-B91C-B095086B8E0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732552313"/>
              </p:ext>
            </p:extLst>
          </p:nvPr>
        </p:nvGraphicFramePr>
        <p:xfrm>
          <a:off x="2520155" y="2808291"/>
          <a:ext cx="4125915" cy="1005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51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Helvetica" pitchFamily="34" charset="0"/>
                        </a:rPr>
                        <a:t>Row</a:t>
                      </a:r>
                      <a:endParaRPr lang="en-US" sz="1200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4861278-E7D0-5D4A-A76C-D3FD5B44CD91}"/>
              </a:ext>
            </a:extLst>
          </p:cNvPr>
          <p:cNvGrpSpPr/>
          <p:nvPr userDrawn="1"/>
        </p:nvGrpSpPr>
        <p:grpSpPr>
          <a:xfrm>
            <a:off x="6032395" y="2036419"/>
            <a:ext cx="2727257" cy="400263"/>
            <a:chOff x="5832084" y="1665627"/>
            <a:chExt cx="2999983" cy="400263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02F053E5-944D-F74B-A326-F93F8D6CC0EE}"/>
                </a:ext>
              </a:extLst>
            </p:cNvPr>
            <p:cNvCxnSpPr/>
            <p:nvPr userDrawn="1"/>
          </p:nvCxnSpPr>
          <p:spPr>
            <a:xfrm>
              <a:off x="5832084" y="1665627"/>
              <a:ext cx="457200" cy="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6272318-F373-C645-831B-111469CF27F1}"/>
                </a:ext>
              </a:extLst>
            </p:cNvPr>
            <p:cNvSpPr txBox="1"/>
            <p:nvPr userDrawn="1"/>
          </p:nvSpPr>
          <p:spPr>
            <a:xfrm>
              <a:off x="5832084" y="1696558"/>
              <a:ext cx="299998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>
                  <a:latin typeface="Helvetica" pitchFamily="34" charset="0"/>
                </a:rPr>
                <a:t>	*	First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>
                  <a:latin typeface="Helvetica" pitchFamily="34" charset="0"/>
                </a:rPr>
                <a:t>	**	Second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Helvetica" pitchFamily="34" charset="0"/>
                  <a:cs typeface="Arial"/>
                </a:rPr>
                <a:t>	†	</a:t>
              </a:r>
              <a:r>
                <a:rPr lang="en-US" sz="600" b="1" baseline="0" dirty="0">
                  <a:latin typeface="Helvetica" pitchFamily="34" charset="0"/>
                  <a:cs typeface="Arial"/>
                </a:rPr>
                <a:t>Third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Helvetica" pitchFamily="34" charset="0"/>
                  <a:cs typeface="Arial"/>
                </a:rPr>
                <a:t>	‡</a:t>
              </a:r>
              <a:r>
                <a:rPr lang="en-US" sz="600" b="1" baseline="0" dirty="0">
                  <a:latin typeface="Helvetica" pitchFamily="34" charset="0"/>
                  <a:cs typeface="Arial"/>
                </a:rPr>
                <a:t>	Fourth reference</a:t>
              </a:r>
              <a:endParaRPr lang="en-US" sz="600" b="1" baseline="30000" dirty="0">
                <a:latin typeface="Helvetica" pitchFamily="34" charset="0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A32FE06E-DA56-0F40-8A9B-F4CF1FC2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4814316"/>
            <a:ext cx="9144000" cy="32918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UR_standard_color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4901946"/>
            <a:ext cx="1092452" cy="222382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7239000" y="4793456"/>
            <a:ext cx="1905000" cy="3429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0CC95-8D22-4307-B251-54A7F8C2A0F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="" xmlns:a16="http://schemas.microsoft.com/office/drawing/2014/main" id="{65F2A043-C959-BC46-8696-3C29580B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441ECCA-ABA6-FB49-AA5C-1037C1B75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80166" y="4508389"/>
            <a:ext cx="2606634" cy="274637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57150" algn="r"/>
                <a:tab pos="114300" algn="l"/>
              </a:tabLst>
              <a:defRPr sz="600" b="1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en-US" dirty="0" smtClean="0"/>
              <a:t>____________</a:t>
            </a:r>
          </a:p>
          <a:p>
            <a:r>
              <a:rPr lang="en-US" dirty="0" smtClean="0"/>
              <a:t>	*	First reference</a:t>
            </a:r>
          </a:p>
          <a:p>
            <a:r>
              <a:rPr lang="en-US" dirty="0" smtClean="0"/>
              <a:t>	**	Second reference</a:t>
            </a:r>
          </a:p>
          <a:p>
            <a:r>
              <a:rPr lang="en-US" baseline="30000" dirty="0" smtClean="0">
                <a:cs typeface="Arial"/>
              </a:rPr>
              <a:t>	†	</a:t>
            </a:r>
            <a:r>
              <a:rPr lang="en-US" dirty="0" smtClean="0">
                <a:cs typeface="Arial"/>
              </a:rPr>
              <a:t>Third reference</a:t>
            </a:r>
          </a:p>
          <a:p>
            <a:r>
              <a:rPr lang="en-US" baseline="30000" dirty="0" smtClean="0">
                <a:cs typeface="Arial"/>
              </a:rPr>
              <a:t>	‡</a:t>
            </a:r>
            <a:r>
              <a:rPr lang="en-US" dirty="0" smtClean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9" r:id="rId3"/>
    <p:sldLayoutId id="2147493470" r:id="rId4"/>
    <p:sldLayoutId id="2147493458" r:id="rId5"/>
    <p:sldLayoutId id="2147493471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2"/>
          </a:solidFill>
          <a:latin typeface="Helvetica" pitchFamily="34" charset="0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ts val="900"/>
        </a:spcBef>
        <a:buFont typeface="Lucida Grande"/>
        <a:buChar char="•"/>
        <a:defRPr sz="1200" b="1" kern="1200">
          <a:solidFill>
            <a:schemeClr val="tx1"/>
          </a:solidFill>
          <a:latin typeface="Helvetica" pitchFamily="34" charset="0"/>
          <a:ea typeface="+mn-ea"/>
          <a:cs typeface="+mn-cs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－"/>
        <a:defRPr sz="1200" b="1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914400" indent="-225425" algn="l" defTabSz="457200" rtl="0" eaLnBrk="1" latinLnBrk="0" hangingPunct="1">
        <a:spcBef>
          <a:spcPts val="200"/>
        </a:spcBef>
        <a:buFont typeface="Lucida Grande"/>
        <a:buChar char="-"/>
        <a:defRPr sz="1200" b="1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258888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1603375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5" orient="horz" pos="588" userDrawn="1">
          <p15:clr>
            <a:srgbClr val="F26B43"/>
          </p15:clr>
        </p15:guide>
        <p15:guide id="6" orient="horz" pos="756" userDrawn="1">
          <p15:clr>
            <a:srgbClr val="F26B43"/>
          </p15:clr>
        </p15:guide>
        <p15:guide id="7" orient="horz" pos="3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.emf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Target Performance and </a:t>
            </a:r>
            <a:br>
              <a:rPr lang="en-US" dirty="0" smtClean="0"/>
            </a:br>
            <a:r>
              <a:rPr lang="en-US" dirty="0" smtClean="0"/>
              <a:t>Fuel-Ablator Perturbation Growth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464204" y="4121526"/>
            <a:ext cx="4002421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200" b="1" dirty="0" smtClean="0">
                <a:cs typeface="Arial" charset="0"/>
              </a:rPr>
              <a:t>T. J. B. Collins</a:t>
            </a:r>
          </a:p>
          <a:p>
            <a:r>
              <a:rPr lang="en-US" sz="1200" b="1" dirty="0" smtClean="0">
                <a:cs typeface="Arial" charset="0"/>
              </a:rPr>
              <a:t>University </a:t>
            </a:r>
            <a:r>
              <a:rPr lang="en-US" sz="1200" b="1" dirty="0">
                <a:cs typeface="Arial" charset="0"/>
              </a:rPr>
              <a:t>of Rochester</a:t>
            </a:r>
          </a:p>
          <a:p>
            <a:r>
              <a:rPr lang="en-US" sz="1200" b="1" dirty="0">
                <a:cs typeface="Arial" charset="0"/>
              </a:rPr>
              <a:t>Laboratory for Laser Energetics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73CDD-C295-B74E-A108-C9CA127F28BC}"/>
              </a:ext>
            </a:extLst>
          </p:cNvPr>
          <p:cNvSpPr txBox="1"/>
          <p:nvPr/>
        </p:nvSpPr>
        <p:spPr>
          <a:xfrm>
            <a:off x="4595596" y="3752194"/>
            <a:ext cx="4105026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200" b="1" dirty="0" smtClean="0">
                <a:cs typeface="Arial" charset="0"/>
              </a:rPr>
              <a:t>60th  Annual Meeting of the </a:t>
            </a:r>
          </a:p>
          <a:p>
            <a:pPr algn="r"/>
            <a:r>
              <a:rPr lang="en-US" sz="1200" b="1" dirty="0" smtClean="0">
                <a:cs typeface="Arial" charset="0"/>
              </a:rPr>
              <a:t>American Physical Society</a:t>
            </a:r>
          </a:p>
          <a:p>
            <a:pPr algn="r"/>
            <a:r>
              <a:rPr lang="en-US" sz="1200" b="1" dirty="0" smtClean="0">
                <a:cs typeface="Arial" charset="0"/>
              </a:rPr>
              <a:t>Division of Plasma Physics</a:t>
            </a:r>
            <a:endParaRPr lang="en-US" sz="1200" b="1" dirty="0">
              <a:cs typeface="Arial" charset="0"/>
            </a:endParaRPr>
          </a:p>
          <a:p>
            <a:pPr algn="r"/>
            <a:r>
              <a:rPr lang="en-US" sz="1200" b="1" dirty="0" smtClean="0">
                <a:cs typeface="Arial" charset="0"/>
              </a:rPr>
              <a:t>Portland, OR</a:t>
            </a:r>
            <a:endParaRPr lang="en-US" sz="1200" b="1" dirty="0">
              <a:cs typeface="Arial" charset="0"/>
            </a:endParaRPr>
          </a:p>
          <a:p>
            <a:pPr algn="r"/>
            <a:r>
              <a:rPr lang="en-US" sz="1200" b="1" dirty="0" smtClean="0">
                <a:cs typeface="Arial" charset="0"/>
              </a:rPr>
              <a:t>5 November–9 November 2018</a:t>
            </a:r>
            <a:endParaRPr lang="en-US" sz="1200" b="1" dirty="0">
              <a:cs typeface="Arial" charset="0"/>
            </a:endParaRPr>
          </a:p>
        </p:txBody>
      </p:sp>
      <p:pic>
        <p:nvPicPr>
          <p:cNvPr id="7" name="Picture 6" descr="LLE logo blu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45268"/>
            <a:ext cx="8239125" cy="23703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93" y="1220565"/>
            <a:ext cx="3296876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18" y="1200393"/>
            <a:ext cx="2601770" cy="23129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94825" y="1200393"/>
            <a:ext cx="661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Lineout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52286" y="3324992"/>
            <a:ext cx="580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0568" y="3167987"/>
            <a:ext cx="485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9370" y="3165417"/>
            <a:ext cx="2736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2651" y="3180110"/>
            <a:ext cx="414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7178" y="1790342"/>
            <a:ext cx="3441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30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47178" y="1400081"/>
            <a:ext cx="3441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4</a:t>
            </a:r>
            <a:r>
              <a:rPr lang="en-US" sz="900" b="1" dirty="0" smtClean="0"/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47178" y="2226629"/>
            <a:ext cx="3441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2</a:t>
            </a:r>
            <a:r>
              <a:rPr lang="en-US" sz="900" b="1" dirty="0" smtClean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7178" y="2658350"/>
            <a:ext cx="3441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17698" y="3064694"/>
            <a:ext cx="2736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60084" y="1930816"/>
            <a:ext cx="5486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XRFC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6742" y="1989753"/>
            <a:ext cx="576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chemeClr val="accent4">
                    <a:lumMod val="75000"/>
                  </a:schemeClr>
                </a:solidFill>
              </a:rPr>
              <a:t>LILAC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02327" y="2704090"/>
            <a:ext cx="70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rgbClr val="FF0000"/>
                </a:solidFill>
              </a:rPr>
              <a:t>DRACO</a:t>
            </a:r>
            <a:r>
              <a:rPr lang="en-US" sz="900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imprint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00535" y="1479867"/>
            <a:ext cx="109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 smtClean="0"/>
              <a:t>CR ~ 10  82717</a:t>
            </a:r>
          </a:p>
          <a:p>
            <a:pPr algn="r"/>
            <a:r>
              <a:rPr lang="en-US" sz="900" b="1" dirty="0" smtClean="0"/>
              <a:t> </a:t>
            </a:r>
            <a:r>
              <a:rPr lang="en-US" sz="900" b="1" i="1" dirty="0" smtClean="0">
                <a:latin typeface="Symbol" panose="05050102010706020507" pitchFamily="18" charset="2"/>
              </a:rPr>
              <a:t>a</a:t>
            </a:r>
            <a:r>
              <a:rPr lang="en-US" sz="900" b="1" dirty="0" smtClean="0"/>
              <a:t> = 1.9</a:t>
            </a:r>
          </a:p>
        </p:txBody>
      </p:sp>
    </p:spTree>
    <p:extLst>
      <p:ext uri="{BB962C8B-B14F-4D97-AF65-F5344CB8AC3E}">
        <p14:creationId xmlns:p14="http://schemas.microsoft.com/office/powerpoint/2010/main" val="24093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6" y="1069848"/>
            <a:ext cx="3827003" cy="340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97" y="2998682"/>
            <a:ext cx="2435248" cy="149961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121460"/>
            <a:ext cx="3979628" cy="2231322"/>
          </a:xfrm>
        </p:spPr>
        <p:txBody>
          <a:bodyPr/>
          <a:lstStyle/>
          <a:p>
            <a:r>
              <a:rPr lang="en-US" dirty="0"/>
              <a:t>The fuel-ablator interface is ablated just after the pulse ends, and </a:t>
            </a:r>
            <a:r>
              <a:rPr lang="en-US" i="1" dirty="0" smtClean="0"/>
              <a:t>D </a:t>
            </a:r>
            <a:r>
              <a:rPr lang="en-US" dirty="0" smtClean="0"/>
              <a:t>~ 10</a:t>
            </a:r>
            <a:r>
              <a:rPr lang="en-US" baseline="30000" dirty="0" smtClean="0"/>
              <a:t>–2</a:t>
            </a:r>
            <a:r>
              <a:rPr lang="en-US" dirty="0" smtClean="0"/>
              <a:t> </a:t>
            </a:r>
            <a:r>
              <a:rPr lang="en-US" i="1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/ns</a:t>
            </a:r>
          </a:p>
          <a:p>
            <a:r>
              <a:rPr lang="en-US" dirty="0" smtClean="0"/>
              <a:t>For the gas–fuel interface at bang time, </a:t>
            </a:r>
            <a:r>
              <a:rPr lang="en-US" i="1" dirty="0" err="1" smtClean="0"/>
              <a:t>v</a:t>
            </a:r>
            <a:r>
              <a:rPr lang="en-US" baseline="-25000" dirty="0" err="1" smtClean="0"/>
              <a:t>th</a:t>
            </a:r>
            <a:r>
              <a:rPr lang="en-US" baseline="-25000" dirty="0" smtClean="0"/>
              <a:t> </a:t>
            </a:r>
            <a:r>
              <a:rPr lang="en-US" dirty="0" smtClean="0"/>
              <a:t>~ 400 </a:t>
            </a:r>
            <a:r>
              <a:rPr lang="en-US" i="1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m/ns, collision time </a:t>
            </a:r>
            <a:r>
              <a:rPr lang="en-US" dirty="0" smtClean="0">
                <a:latin typeface="Symbol" panose="05050102010706020507" pitchFamily="18" charset="2"/>
              </a:rPr>
              <a:t>t </a:t>
            </a:r>
            <a:r>
              <a:rPr lang="en-US" dirty="0" smtClean="0"/>
              <a:t>~ 0.8 ps, and </a:t>
            </a:r>
            <a:r>
              <a:rPr lang="en-US" i="1" dirty="0" smtClean="0"/>
              <a:t>D </a:t>
            </a:r>
            <a:r>
              <a:rPr lang="en-US" dirty="0" smtClean="0"/>
              <a:t>~ 120 </a:t>
            </a:r>
            <a:r>
              <a:rPr lang="en-US" i="1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/ns, leading to minor but visible effects</a:t>
            </a:r>
          </a:p>
          <a:p>
            <a:r>
              <a:rPr lang="en-US" dirty="0" smtClean="0"/>
              <a:t>Ion diffusion may be important for implosions in which the ablator is fully ablated before the end of the laser pulse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206"/>
            <a:ext cx="8229600" cy="643062"/>
          </a:xfrm>
        </p:spPr>
        <p:txBody>
          <a:bodyPr>
            <a:normAutofit/>
          </a:bodyPr>
          <a:lstStyle/>
          <a:p>
            <a:r>
              <a:rPr lang="en-US" dirty="0" smtClean="0"/>
              <a:t>Ion mass diffusion does not play a significant role in these implosions </a:t>
            </a:r>
            <a:br>
              <a:rPr lang="en-US" dirty="0" smtClean="0"/>
            </a:br>
            <a:r>
              <a:rPr lang="en-US" dirty="0" smtClean="0"/>
              <a:t>at the fuel–ablator interface</a:t>
            </a:r>
            <a:endParaRPr lang="en-US" dirty="0"/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784308"/>
            <a:ext cx="8239125" cy="237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9281" y="1938803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 ion diffusion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0063" y="1932176"/>
            <a:ext cx="1489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With ion diffusion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8266" y="2214462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 time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3.67 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1146" y="2214462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82717</a:t>
            </a:r>
          </a:p>
        </p:txBody>
      </p:sp>
      <p:sp>
        <p:nvSpPr>
          <p:cNvPr id="7" name="Rectangle 6"/>
          <p:cNvSpPr/>
          <p:nvPr/>
        </p:nvSpPr>
        <p:spPr>
          <a:xfrm>
            <a:off x="6393180" y="3589020"/>
            <a:ext cx="563880" cy="358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61485" y="3101340"/>
            <a:ext cx="2131695" cy="4876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67095" y="3947160"/>
            <a:ext cx="2126085" cy="47870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270" y="3106994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30007" y="3101340"/>
            <a:ext cx="837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</a:p>
          <a:p>
            <a:pPr algn="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50241" y="2970013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42495" y="3193672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68417" y="4511039"/>
            <a:ext cx="5008348" cy="274637"/>
          </a:xfrm>
        </p:spPr>
        <p:txBody>
          <a:bodyPr/>
          <a:lstStyle/>
          <a:p>
            <a:r>
              <a:rPr lang="en-US" sz="610" dirty="0"/>
              <a:t>____________</a:t>
            </a:r>
          </a:p>
          <a:p>
            <a:r>
              <a:rPr lang="en-US" sz="610" dirty="0"/>
              <a:t>	*	</a:t>
            </a:r>
            <a:r>
              <a:rPr lang="en-US" sz="610" dirty="0" smtClean="0"/>
              <a:t>H. G. </a:t>
            </a:r>
            <a:r>
              <a:rPr lang="de-DE" sz="610" dirty="0" smtClean="0"/>
              <a:t>Rinderknecht  </a:t>
            </a:r>
            <a:r>
              <a:rPr lang="de-DE" sz="610" i="1" dirty="0" smtClean="0"/>
              <a:t>et al.</a:t>
            </a:r>
            <a:r>
              <a:rPr lang="de-DE" sz="610" dirty="0" smtClean="0"/>
              <a:t>, Phys. Rev. Lett. </a:t>
            </a:r>
            <a:r>
              <a:rPr lang="de-DE" sz="610" u="sng" dirty="0" smtClean="0"/>
              <a:t>112</a:t>
            </a:r>
            <a:r>
              <a:rPr lang="de-DE" sz="610" dirty="0" smtClean="0"/>
              <a:t>, </a:t>
            </a:r>
            <a:r>
              <a:rPr lang="de-DE" sz="610" dirty="0"/>
              <a:t>135001 (2014</a:t>
            </a:r>
            <a:r>
              <a:rPr lang="de-DE" sz="610" dirty="0" smtClean="0"/>
              <a:t>); P. Amendt</a:t>
            </a:r>
            <a:r>
              <a:rPr lang="de-DE" sz="610" dirty="0"/>
              <a:t>, </a:t>
            </a:r>
            <a:r>
              <a:rPr lang="de-DE" sz="610" dirty="0" smtClean="0"/>
              <a:t>C. Bellei</a:t>
            </a:r>
            <a:r>
              <a:rPr lang="de-DE" sz="610" dirty="0"/>
              <a:t>, </a:t>
            </a:r>
            <a:r>
              <a:rPr lang="de-DE" sz="610" dirty="0" smtClean="0"/>
              <a:t>S. Wilks</a:t>
            </a:r>
            <a:r>
              <a:rPr lang="de-DE" sz="610" dirty="0"/>
              <a:t>, </a:t>
            </a:r>
            <a:r>
              <a:rPr lang="de-DE" sz="610" dirty="0" smtClean="0"/>
              <a:t>Phys. Rev. Lett,  </a:t>
            </a:r>
            <a:r>
              <a:rPr lang="de-DE" sz="610" u="sng" dirty="0" smtClean="0"/>
              <a:t>109</a:t>
            </a:r>
            <a:r>
              <a:rPr lang="de-DE" sz="610" dirty="0" smtClean="0"/>
              <a:t>, 075002 </a:t>
            </a:r>
            <a:r>
              <a:rPr lang="de-DE" sz="610" dirty="0"/>
              <a:t>(2012); </a:t>
            </a:r>
            <a:r>
              <a:rPr lang="de-DE" sz="610" dirty="0" smtClean="0"/>
              <a:t>		C. Bellei and P. Amendt, Phys. Plasmas </a:t>
            </a:r>
            <a:r>
              <a:rPr lang="de-DE" sz="610" u="sng" dirty="0" smtClean="0"/>
              <a:t>24</a:t>
            </a:r>
            <a:r>
              <a:rPr lang="de-DE" sz="610" dirty="0" smtClean="0"/>
              <a:t>, 040703 (2017); etc.</a:t>
            </a:r>
            <a:endParaRPr lang="en-US" sz="61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943" y="1402993"/>
            <a:ext cx="94861" cy="6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 rot="16200000">
            <a:off x="1415047" y="3708238"/>
            <a:ext cx="521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z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2298" y="4499093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23450" y="4392561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28508" y="4396864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27396" y="4391288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64264" y="3571942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1456" y="430126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4644146" y="3046204"/>
            <a:ext cx="521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z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38548" y="4130171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38239" y="3920264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50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2975" y="391666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23817" y="3916660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69916" y="3903642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–50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84561" y="3916660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</p:spTree>
    <p:extLst>
      <p:ext uri="{BB962C8B-B14F-4D97-AF65-F5344CB8AC3E}">
        <p14:creationId xmlns:p14="http://schemas.microsoft.com/office/powerpoint/2010/main" val="37515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513F583-851A-8C41-A927-F05BEF28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1"/>
            <a:ext cx="8229600" cy="544686"/>
          </a:xfrm>
        </p:spPr>
        <p:txBody>
          <a:bodyPr>
            <a:noAutofit/>
          </a:bodyPr>
          <a:lstStyle/>
          <a:p>
            <a:r>
              <a:rPr lang="en-US" dirty="0"/>
              <a:t>Comparison of experimental and synthetic radiographs shows that imprint is a dominant source of fuel-ablator mix in low-adiabat implosions</a:t>
            </a:r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45268"/>
            <a:ext cx="8239125" cy="237038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21850" y="1468671"/>
            <a:ext cx="6382910" cy="2262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crystal imager* was used for short-pulse (40-ps), monochromatic Si </a:t>
            </a:r>
            <a:r>
              <a:rPr lang="en-US" dirty="0" err="1"/>
              <a:t>He</a:t>
            </a:r>
            <a:r>
              <a:rPr lang="en-US" i="1" baseline="-25000" dirty="0" err="1">
                <a:latin typeface="Symbol" panose="05050102010706020507" pitchFamily="18" charset="2"/>
              </a:rPr>
              <a:t>a</a:t>
            </a:r>
            <a:r>
              <a:rPr lang="en-US" dirty="0"/>
              <a:t> x-ray backlighting** of OMEGA cryogenic implosions with low and moderate fuel adiabats</a:t>
            </a:r>
          </a:p>
          <a:p>
            <a:r>
              <a:rPr lang="en-US" dirty="0"/>
              <a:t>2-D </a:t>
            </a:r>
            <a:r>
              <a:rPr lang="en-US" i="1" dirty="0"/>
              <a:t>DRACO</a:t>
            </a:r>
            <a:r>
              <a:rPr lang="en-US" dirty="0"/>
              <a:t> simulations, post-processed with Spect3D,</a:t>
            </a:r>
            <a:r>
              <a:rPr lang="en-US" baseline="50000" dirty="0">
                <a:cs typeface="Arial"/>
              </a:rPr>
              <a:t>†</a:t>
            </a:r>
            <a:r>
              <a:rPr lang="en-US" dirty="0"/>
              <a:t> agree well with experimental data when imprint is modeled</a:t>
            </a:r>
          </a:p>
          <a:p>
            <a:r>
              <a:rPr lang="en-US" dirty="0"/>
              <a:t>Simulations incorporating the effects of ion-diffusive mix indicate it cannot be responsible for the observed radiograph signatures in low-adiabat implosions</a:t>
            </a:r>
          </a:p>
          <a:p>
            <a:r>
              <a:rPr lang="en-US" dirty="0" smtClean="0">
                <a:latin typeface="Helvetica" pitchFamily="34" charset="0"/>
              </a:rPr>
              <a:t>Isolated ice features at the fuel-ablator interface are also being investigated for their role in fuel-ablator mixing</a:t>
            </a:r>
          </a:p>
          <a:p>
            <a:endParaRPr lang="en-US" dirty="0">
              <a:latin typeface="Helvetica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1248" y="4508389"/>
            <a:ext cx="3541448" cy="274637"/>
          </a:xfrm>
        </p:spPr>
        <p:txBody>
          <a:bodyPr/>
          <a:lstStyle/>
          <a:p>
            <a:r>
              <a:rPr lang="en-US" sz="610" dirty="0"/>
              <a:t>____________</a:t>
            </a:r>
          </a:p>
          <a:p>
            <a:r>
              <a:rPr lang="en-US" sz="610" dirty="0"/>
              <a:t>	*	</a:t>
            </a:r>
            <a:r>
              <a:rPr lang="en-US" sz="610" dirty="0" smtClean="0"/>
              <a:t>C. Stoeckl </a:t>
            </a:r>
            <a:r>
              <a:rPr lang="en-US" sz="610" i="1" dirty="0" smtClean="0"/>
              <a:t>et al</a:t>
            </a:r>
            <a:r>
              <a:rPr lang="en-US" sz="610" dirty="0" smtClean="0"/>
              <a:t>., Rev. Sci. </a:t>
            </a:r>
            <a:r>
              <a:rPr lang="en-US" sz="610" dirty="0" err="1" smtClean="0"/>
              <a:t>Instrum</a:t>
            </a:r>
            <a:r>
              <a:rPr lang="en-US" sz="610" dirty="0" smtClean="0"/>
              <a:t>. </a:t>
            </a:r>
            <a:r>
              <a:rPr lang="en-US" sz="610" u="sng" dirty="0" smtClean="0"/>
              <a:t>85</a:t>
            </a:r>
            <a:r>
              <a:rPr lang="en-US" sz="610" dirty="0" smtClean="0"/>
              <a:t>, 11E501 (2014); PO4.00003, this conference.</a:t>
            </a:r>
            <a:endParaRPr lang="en-US" sz="610" dirty="0"/>
          </a:p>
          <a:p>
            <a:r>
              <a:rPr lang="en-US" sz="610" dirty="0"/>
              <a:t>	**	</a:t>
            </a:r>
            <a:r>
              <a:rPr lang="en-US" sz="610" dirty="0" smtClean="0"/>
              <a:t>See also R. Epstein </a:t>
            </a:r>
            <a:r>
              <a:rPr lang="en-US" sz="610" i="1" dirty="0" smtClean="0"/>
              <a:t>et al.</a:t>
            </a:r>
            <a:r>
              <a:rPr lang="en-US" sz="610" dirty="0" smtClean="0"/>
              <a:t>, BO6.00013, this conference.</a:t>
            </a:r>
          </a:p>
          <a:p>
            <a:r>
              <a:rPr lang="en-US" sz="610" baseline="30000" dirty="0" smtClean="0">
                <a:cs typeface="Arial"/>
              </a:rPr>
              <a:t>†	</a:t>
            </a:r>
            <a:r>
              <a:rPr lang="en-US" sz="610" baseline="30000" dirty="0">
                <a:cs typeface="Arial"/>
              </a:rPr>
              <a:t>	</a:t>
            </a:r>
            <a:r>
              <a:rPr lang="en-US" sz="610" i="1" dirty="0" err="1" smtClean="0">
                <a:cs typeface="Arial"/>
              </a:rPr>
              <a:t>PrismSPECT</a:t>
            </a:r>
            <a:r>
              <a:rPr lang="en-US" sz="610" i="1" dirty="0" smtClean="0">
                <a:cs typeface="Arial"/>
              </a:rPr>
              <a:t>, </a:t>
            </a:r>
            <a:r>
              <a:rPr lang="en-US" sz="610" dirty="0" smtClean="0">
                <a:cs typeface="Arial"/>
              </a:rPr>
              <a:t>Prism Computational Science Inc., Madison, WI 53711.</a:t>
            </a:r>
            <a:endParaRPr lang="en-US" sz="610" i="1" dirty="0"/>
          </a:p>
        </p:txBody>
      </p:sp>
    </p:spTree>
    <p:extLst>
      <p:ext uri="{BB962C8B-B14F-4D97-AF65-F5344CB8AC3E}">
        <p14:creationId xmlns:p14="http://schemas.microsoft.com/office/powerpoint/2010/main" val="24807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7F3A8A0-6902-8041-8E86-51E14F8A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6240"/>
            <a:ext cx="8229600" cy="567547"/>
          </a:xfrm>
        </p:spPr>
        <p:txBody>
          <a:bodyPr>
            <a:noAutofit/>
          </a:bodyPr>
          <a:lstStyle/>
          <a:p>
            <a:r>
              <a:rPr lang="en-US" dirty="0" smtClean="0"/>
              <a:t>Comparison of experimental and synthetic radiographs shows that imprint is a dominant source of fuel-ablator mix in low-adiabat implosions</a:t>
            </a:r>
            <a:endParaRPr lang="en-US" dirty="0"/>
          </a:p>
        </p:txBody>
      </p:sp>
      <p:pic>
        <p:nvPicPr>
          <p:cNvPr id="5" name="Picture 4" descr="LLE logo blu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45268"/>
            <a:ext cx="8239125" cy="237038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1418" y="4450977"/>
            <a:ext cx="3521277" cy="332050"/>
          </a:xfrm>
        </p:spPr>
        <p:txBody>
          <a:bodyPr/>
          <a:lstStyle/>
          <a:p>
            <a:r>
              <a:rPr lang="en-US" sz="620" dirty="0"/>
              <a:t>____________</a:t>
            </a:r>
          </a:p>
          <a:p>
            <a:r>
              <a:rPr lang="en-US" sz="620" dirty="0"/>
              <a:t>	*	</a:t>
            </a:r>
            <a:r>
              <a:rPr lang="en-US" sz="620" dirty="0" smtClean="0"/>
              <a:t>C. Stoeckl </a:t>
            </a:r>
            <a:r>
              <a:rPr lang="en-US" sz="620" i="1" dirty="0" smtClean="0"/>
              <a:t>et al</a:t>
            </a:r>
            <a:r>
              <a:rPr lang="en-US" sz="620" dirty="0" smtClean="0"/>
              <a:t>., Rev. Sci. </a:t>
            </a:r>
            <a:r>
              <a:rPr lang="en-US" sz="620" dirty="0" err="1" smtClean="0"/>
              <a:t>Instrum</a:t>
            </a:r>
            <a:r>
              <a:rPr lang="en-US" sz="620" dirty="0" smtClean="0"/>
              <a:t>. </a:t>
            </a:r>
            <a:r>
              <a:rPr lang="en-US" sz="620" u="sng" dirty="0" smtClean="0"/>
              <a:t>85</a:t>
            </a:r>
            <a:r>
              <a:rPr lang="en-US" sz="620" dirty="0" smtClean="0"/>
              <a:t>, 11E501 (2014); PO4.00003, this conference.</a:t>
            </a:r>
            <a:endParaRPr lang="en-US" sz="620" dirty="0"/>
          </a:p>
          <a:p>
            <a:r>
              <a:rPr lang="en-US" sz="620" dirty="0"/>
              <a:t>	**	</a:t>
            </a:r>
            <a:r>
              <a:rPr lang="en-US" sz="620" dirty="0" smtClean="0"/>
              <a:t>See also R. Epstein </a:t>
            </a:r>
            <a:r>
              <a:rPr lang="en-US" sz="620" i="1" dirty="0" smtClean="0"/>
              <a:t>et al.</a:t>
            </a:r>
            <a:r>
              <a:rPr lang="en-US" sz="620" dirty="0" smtClean="0"/>
              <a:t>, BO6.00013, this conference.</a:t>
            </a:r>
          </a:p>
          <a:p>
            <a:r>
              <a:rPr lang="en-US" sz="620" baseline="30000" dirty="0" smtClean="0">
                <a:cs typeface="Arial"/>
              </a:rPr>
              <a:t>†	</a:t>
            </a:r>
            <a:r>
              <a:rPr lang="en-US" sz="620" baseline="30000" dirty="0">
                <a:cs typeface="Arial"/>
              </a:rPr>
              <a:t>	</a:t>
            </a:r>
            <a:r>
              <a:rPr lang="en-US" sz="620" i="1" dirty="0" err="1" smtClean="0">
                <a:cs typeface="Arial"/>
              </a:rPr>
              <a:t>PrismSPECT</a:t>
            </a:r>
            <a:r>
              <a:rPr lang="en-US" sz="620" i="1" dirty="0" smtClean="0">
                <a:cs typeface="Arial"/>
              </a:rPr>
              <a:t>, </a:t>
            </a:r>
            <a:r>
              <a:rPr lang="en-US" sz="620" dirty="0" smtClean="0">
                <a:cs typeface="Arial"/>
              </a:rPr>
              <a:t>Prism Computational Science Inc., Madison, WI 53711.</a:t>
            </a:r>
            <a:endParaRPr lang="en-US" sz="620" i="1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21850" y="1468671"/>
            <a:ext cx="6382910" cy="22714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crystal imager* was used for </a:t>
            </a:r>
            <a:r>
              <a:rPr lang="en-US" dirty="0" smtClean="0"/>
              <a:t>short-pulse </a:t>
            </a:r>
            <a:r>
              <a:rPr lang="en-US" dirty="0"/>
              <a:t>(</a:t>
            </a:r>
            <a:r>
              <a:rPr lang="en-US" dirty="0" smtClean="0"/>
              <a:t>40-ps</a:t>
            </a:r>
            <a:r>
              <a:rPr lang="en-US" dirty="0"/>
              <a:t>), monochromatic Si </a:t>
            </a:r>
            <a:r>
              <a:rPr lang="en-US" dirty="0" err="1"/>
              <a:t>He</a:t>
            </a:r>
            <a:r>
              <a:rPr lang="en-US" i="1" baseline="-25000" dirty="0" err="1">
                <a:latin typeface="Symbol" panose="05050102010706020507" pitchFamily="18" charset="2"/>
              </a:rPr>
              <a:t>a</a:t>
            </a:r>
            <a:r>
              <a:rPr lang="en-US" dirty="0"/>
              <a:t> x-ray backlighting** of OMEGA cryogenic implosions with low and moderate fuel adiabats</a:t>
            </a:r>
          </a:p>
          <a:p>
            <a:r>
              <a:rPr lang="en-US" dirty="0"/>
              <a:t>2-D </a:t>
            </a:r>
            <a:r>
              <a:rPr lang="en-US" i="1" dirty="0"/>
              <a:t>DRACO</a:t>
            </a:r>
            <a:r>
              <a:rPr lang="en-US" dirty="0"/>
              <a:t> simulations, post-processed with </a:t>
            </a:r>
            <a:r>
              <a:rPr lang="en-US" dirty="0" smtClean="0"/>
              <a:t>Spect3D,</a:t>
            </a:r>
            <a:r>
              <a:rPr lang="en-US" baseline="50000" dirty="0" smtClean="0">
                <a:cs typeface="Arial"/>
              </a:rPr>
              <a:t>†</a:t>
            </a:r>
            <a:r>
              <a:rPr lang="en-US" dirty="0" smtClean="0"/>
              <a:t> </a:t>
            </a:r>
            <a:r>
              <a:rPr lang="en-US" dirty="0"/>
              <a:t>agree well with experimental data when imprint is modeled</a:t>
            </a:r>
          </a:p>
          <a:p>
            <a:r>
              <a:rPr lang="en-US" dirty="0"/>
              <a:t>Simulations incorporating the effects of </a:t>
            </a:r>
            <a:r>
              <a:rPr lang="en-US" dirty="0" smtClean="0"/>
              <a:t>ion-diffusive </a:t>
            </a:r>
            <a:r>
              <a:rPr lang="en-US" dirty="0"/>
              <a:t>mix indicate it cannot be responsible for </a:t>
            </a:r>
            <a:r>
              <a:rPr lang="en-US" dirty="0" smtClean="0"/>
              <a:t>the observed </a:t>
            </a:r>
            <a:r>
              <a:rPr lang="en-US" dirty="0"/>
              <a:t>radiograph signatures in low-adiabat implosions</a:t>
            </a:r>
          </a:p>
        </p:txBody>
      </p:sp>
    </p:spTree>
    <p:extLst>
      <p:ext uri="{BB962C8B-B14F-4D97-AF65-F5344CB8AC3E}">
        <p14:creationId xmlns:p14="http://schemas.microsoft.com/office/powerpoint/2010/main" val="22709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210" y="1200151"/>
            <a:ext cx="6168886" cy="24561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C. Stoeckl, R. Epstein, R. Betti, J. A. Delettrez, W. </a:t>
            </a:r>
            <a:r>
              <a:rPr lang="en-US" dirty="0" err="1" smtClean="0"/>
              <a:t>Bittle</a:t>
            </a:r>
            <a:r>
              <a:rPr lang="en-US" dirty="0" smtClean="0"/>
              <a:t>, C. J. Forrest, V. Yu. Glebov, V. N. Goncharov, D. R. Harding, I. V. Igumenshchev, D. W. Jacobs-Perkins, R. J. Janezic, J. H. Kelly, T. Z. Kosc, C. </a:t>
            </a:r>
            <a:r>
              <a:rPr lang="en-US" dirty="0" err="1" smtClean="0"/>
              <a:t>Mileham</a:t>
            </a:r>
            <a:r>
              <a:rPr lang="en-US" dirty="0" smtClean="0"/>
              <a:t>, D. T. Michel, R. L. McCrory, P. W. McKenty, F. J. Marshall, S. F. B. Morse, P.</a:t>
            </a:r>
            <a:r>
              <a:rPr lang="en-US" dirty="0"/>
              <a:t> </a:t>
            </a:r>
            <a:r>
              <a:rPr lang="en-US" dirty="0" smtClean="0"/>
              <a:t>B. Radha, S. P. Regan, B. Rice, T. C. Sangster, M. J. </a:t>
            </a:r>
            <a:r>
              <a:rPr lang="en-US" dirty="0" err="1" smtClean="0"/>
              <a:t>Shoup</a:t>
            </a:r>
            <a:r>
              <a:rPr lang="en-US" dirty="0" smtClean="0"/>
              <a:t> III, W. T. Shmayda, C. </a:t>
            </a:r>
            <a:r>
              <a:rPr lang="en-US" dirty="0" err="1" smtClean="0"/>
              <a:t>Sorce</a:t>
            </a:r>
            <a:r>
              <a:rPr lang="en-US" dirty="0" smtClean="0"/>
              <a:t>, W. Theobald, J. </a:t>
            </a:r>
            <a:r>
              <a:rPr lang="en-US" dirty="0" err="1" smtClean="0"/>
              <a:t>Ulreich</a:t>
            </a:r>
            <a:r>
              <a:rPr lang="en-US" dirty="0" smtClean="0"/>
              <a:t>, and M. D. Wittman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133478"/>
                </a:solidFill>
              </a:rPr>
              <a:t>University of Rochester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rgbClr val="133478"/>
                </a:solidFill>
              </a:rPr>
              <a:t>Laboratory for Laser Energetics</a:t>
            </a:r>
          </a:p>
          <a:p>
            <a:pPr marL="0" indent="0" algn="ctr">
              <a:buNone/>
            </a:pPr>
            <a:r>
              <a:rPr lang="en-US" dirty="0"/>
              <a:t>J. </a:t>
            </a:r>
            <a:r>
              <a:rPr lang="en-US" dirty="0" smtClean="0"/>
              <a:t>A. Frenje</a:t>
            </a:r>
            <a:r>
              <a:rPr lang="en-US" dirty="0"/>
              <a:t>, M. Gatu Johnson, </a:t>
            </a:r>
            <a:r>
              <a:rPr lang="en-US" dirty="0" smtClean="0"/>
              <a:t>and R</a:t>
            </a:r>
            <a:r>
              <a:rPr lang="en-US" dirty="0"/>
              <a:t>. </a:t>
            </a:r>
            <a:r>
              <a:rPr lang="en-US" dirty="0" smtClean="0"/>
              <a:t>D. </a:t>
            </a:r>
            <a:r>
              <a:rPr lang="en-US" dirty="0" err="1" smtClean="0"/>
              <a:t>Petrasso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133478"/>
                </a:solidFill>
              </a:rPr>
              <a:t>Plasma Science and Fusion Center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rgbClr val="133478"/>
                </a:solidFill>
              </a:rPr>
              <a:t>Massachusetts Institute of Technology</a:t>
            </a:r>
            <a:endParaRPr lang="en-US" dirty="0">
              <a:solidFill>
                <a:srgbClr val="133478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42348"/>
            <a:ext cx="8229600" cy="518160"/>
          </a:xfrm>
        </p:spPr>
        <p:txBody>
          <a:bodyPr>
            <a:normAutofit/>
          </a:bodyPr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45268"/>
            <a:ext cx="8239125" cy="2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48" y="2492248"/>
            <a:ext cx="2058971" cy="188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19" y="2743200"/>
            <a:ext cx="3274357" cy="1887098"/>
          </a:xfrm>
        </p:spPr>
        <p:txBody>
          <a:bodyPr>
            <a:normAutofit/>
          </a:bodyPr>
          <a:lstStyle/>
          <a:p>
            <a:r>
              <a:rPr lang="en-US" dirty="0" smtClean="0"/>
              <a:t>Offsets are small (~10 </a:t>
            </a:r>
            <a:r>
              <a:rPr lang="en-US" i="1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m)</a:t>
            </a:r>
          </a:p>
          <a:p>
            <a:r>
              <a:rPr lang="en-US" dirty="0" smtClean="0"/>
              <a:t>Ice-layer features at the ablator interface are also being investigated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980"/>
            <a:ext cx="8229600" cy="624288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of moderate- and low-adiabat backlit cryogenic implosions* shows a drop in performance for the lower-adiabat implosion</a:t>
            </a:r>
            <a:endParaRPr lang="en-US" dirty="0"/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746208"/>
            <a:ext cx="8239125" cy="237038"/>
          </a:xfrm>
          <a:prstGeom prst="rect">
            <a:avLst/>
          </a:prstGeom>
        </p:spPr>
      </p:pic>
      <p:graphicFrame>
        <p:nvGraphicFramePr>
          <p:cNvPr id="5" name="Table Placeholder 4">
            <a:extLst>
              <a:ext uri="{FF2B5EF4-FFF2-40B4-BE49-F238E27FC236}">
                <a16:creationId xmlns="" xmlns:a16="http://schemas.microsoft.com/office/drawing/2014/main" id="{6300B93E-A691-F54E-B91C-B095086B8E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997944"/>
              </p:ext>
            </p:extLst>
          </p:nvPr>
        </p:nvGraphicFramePr>
        <p:xfrm>
          <a:off x="598585" y="1276275"/>
          <a:ext cx="7257633" cy="1005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153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19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1992"/>
                <a:gridCol w="756353"/>
                <a:gridCol w="8977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6957"/>
                <a:gridCol w="776957"/>
                <a:gridCol w="885000"/>
                <a:gridCol w="556128"/>
                <a:gridCol w="689235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Shot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a</a:t>
                      </a:r>
                      <a:endParaRPr lang="en-US" sz="1200" b="1" i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mbol" panose="05050102010706020507" pitchFamily="18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IFAR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V</a:t>
                      </a:r>
                      <a:r>
                        <a:rPr lang="en-US" sz="1200" b="1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imp</a:t>
                      </a:r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 (</a:t>
                      </a:r>
                      <a:r>
                        <a:rPr lang="en-US" sz="1200" b="1" i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m/ns)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200" b="1" i="1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(mg cm</a:t>
                      </a:r>
                      <a:r>
                        <a:rPr lang="en-US" sz="1200" b="1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1200" b="1" i="0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200" b="1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,LILAC</a:t>
                      </a:r>
                      <a:endParaRPr lang="en-US" sz="1200" b="1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(keV)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Y</a:t>
                      </a:r>
                      <a:r>
                        <a:rPr lang="en-US" sz="1200" b="1" i="1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LILAC</a:t>
                      </a:r>
                      <a:r>
                        <a:rPr lang="en-US" sz="1200" b="1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(10</a:t>
                      </a:r>
                      <a:r>
                        <a:rPr lang="en-US" sz="1200" b="1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13</a:t>
                      </a:r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2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200" b="1" i="1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/clean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1200" b="1" i="0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200" b="1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,Exp</a:t>
                      </a:r>
                      <a:endParaRPr lang="en-US" sz="1200" b="1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(keV)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YOC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81590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2.5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240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250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2.2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1.4</a:t>
                      </a:r>
                      <a:endParaRPr lang="en-US" sz="12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78%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2.7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19%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82717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1.9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</a:rPr>
                        <a:t>280</a:t>
                      </a:r>
                      <a:endParaRPr lang="en-US" sz="1200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246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</a:rPr>
                        <a:t>2.4</a:t>
                      </a:r>
                      <a:endParaRPr lang="en-US" sz="1200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2.6</a:t>
                      </a:r>
                      <a:endParaRPr lang="en-US" sz="1200" b="1" baseline="30000" dirty="0" smtClean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41%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</a:rPr>
                        <a:t>2.4</a:t>
                      </a:r>
                      <a:endParaRPr lang="en-US" sz="1200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</a:rPr>
                        <a:t>8%</a:t>
                      </a:r>
                      <a:endParaRPr lang="en-US" sz="1200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37335" y="4467190"/>
            <a:ext cx="4926613" cy="322028"/>
          </a:xfrm>
        </p:spPr>
        <p:txBody>
          <a:bodyPr/>
          <a:lstStyle/>
          <a:p>
            <a:r>
              <a:rPr lang="en-US" sz="610" dirty="0"/>
              <a:t>____________</a:t>
            </a:r>
          </a:p>
          <a:p>
            <a:r>
              <a:rPr lang="en-US" sz="610" dirty="0"/>
              <a:t>	*	</a:t>
            </a:r>
            <a:r>
              <a:rPr lang="en-US" sz="610" dirty="0" smtClean="0"/>
              <a:t>C. Stoeckl </a:t>
            </a:r>
            <a:r>
              <a:rPr lang="en-US" sz="610" i="1" dirty="0" smtClean="0"/>
              <a:t>et al</a:t>
            </a:r>
            <a:r>
              <a:rPr lang="en-US" sz="610" dirty="0" smtClean="0"/>
              <a:t>., Phys. Plasmas </a:t>
            </a:r>
            <a:r>
              <a:rPr lang="en-US" sz="610" u="sng" dirty="0" smtClean="0"/>
              <a:t>24</a:t>
            </a:r>
            <a:r>
              <a:rPr lang="en-US" sz="610" dirty="0" smtClean="0"/>
              <a:t>, 056304 (2017); 	IFAR: In-flight aspect ratio		</a:t>
            </a:r>
            <a:r>
              <a:rPr lang="en-US" sz="610" i="1" dirty="0" smtClean="0">
                <a:latin typeface="Symbol" panose="05050102010706020507" pitchFamily="18" charset="2"/>
              </a:rPr>
              <a:t>a</a:t>
            </a:r>
            <a:r>
              <a:rPr lang="en-US" sz="610" dirty="0" smtClean="0"/>
              <a:t> = </a:t>
            </a:r>
            <a:r>
              <a:rPr lang="en-US" sz="610" i="1" dirty="0" smtClean="0"/>
              <a:t>P</a:t>
            </a:r>
            <a:r>
              <a:rPr lang="en-US" sz="610" dirty="0" smtClean="0"/>
              <a:t>/</a:t>
            </a:r>
            <a:r>
              <a:rPr lang="en-US" sz="610" i="1" dirty="0" err="1" smtClean="0"/>
              <a:t>P</a:t>
            </a:r>
            <a:r>
              <a:rPr lang="en-US" sz="610" baseline="-25000" dirty="0" err="1" smtClean="0"/>
              <a:t>Fermi</a:t>
            </a:r>
            <a:endParaRPr lang="en-US" sz="610" baseline="-25000" dirty="0" smtClean="0"/>
          </a:p>
          <a:p>
            <a:r>
              <a:rPr lang="en-US" sz="610" dirty="0"/>
              <a:t>	</a:t>
            </a:r>
            <a:r>
              <a:rPr lang="en-US" sz="610" dirty="0" smtClean="0"/>
              <a:t>	R. Epstein </a:t>
            </a:r>
            <a:r>
              <a:rPr lang="en-US" sz="610" i="1" dirty="0" smtClean="0"/>
              <a:t>et al.</a:t>
            </a:r>
            <a:r>
              <a:rPr lang="en-US" sz="610" dirty="0" smtClean="0"/>
              <a:t>, HEDP </a:t>
            </a:r>
            <a:r>
              <a:rPr lang="en-US" sz="610" u="sng" dirty="0" smtClean="0"/>
              <a:t>23</a:t>
            </a:r>
            <a:r>
              <a:rPr lang="en-US" sz="610" dirty="0" smtClean="0"/>
              <a:t>, 167 (2017)		</a:t>
            </a:r>
            <a:r>
              <a:rPr lang="en-US" sz="610" i="1" dirty="0" smtClean="0"/>
              <a:t>V</a:t>
            </a:r>
            <a:r>
              <a:rPr lang="en-US" sz="610" baseline="-25000" dirty="0" smtClean="0"/>
              <a:t>imp</a:t>
            </a:r>
            <a:r>
              <a:rPr lang="en-US" sz="610" dirty="0" smtClean="0"/>
              <a:t>: Peak shell implosion speed		</a:t>
            </a:r>
            <a:r>
              <a:rPr lang="en-US" sz="610" i="1" dirty="0" smtClean="0"/>
              <a:t>Y</a:t>
            </a:r>
            <a:r>
              <a:rPr lang="en-US" sz="610" dirty="0" smtClean="0"/>
              <a:t>: Neutron yield</a:t>
            </a:r>
          </a:p>
          <a:p>
            <a:r>
              <a:rPr lang="en-US" sz="610" dirty="0" smtClean="0"/>
              <a:t>		</a:t>
            </a:r>
            <a:r>
              <a:rPr lang="en-US" sz="610" i="1" dirty="0" err="1" smtClean="0">
                <a:latin typeface="Symbol" panose="05050102010706020507" pitchFamily="18" charset="2"/>
              </a:rPr>
              <a:t>r</a:t>
            </a:r>
            <a:r>
              <a:rPr lang="en-US" sz="610" i="1" dirty="0" err="1" smtClean="0"/>
              <a:t>R</a:t>
            </a:r>
            <a:r>
              <a:rPr lang="en-US" sz="610" dirty="0" smtClean="0"/>
              <a:t>: Shell areal density			YOC, Yield over clean: Ratio of experimental to 1-D yield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86" y="2613876"/>
            <a:ext cx="1533812" cy="14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8586" y="976642"/>
            <a:ext cx="5116416" cy="27699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 smtClean="0">
                <a:solidFill>
                  <a:schemeClr val="bg1"/>
                </a:solidFill>
              </a:rPr>
              <a:t>LILAC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7861" y="976642"/>
            <a:ext cx="2118358" cy="27699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1522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03" y="983051"/>
            <a:ext cx="2365714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26" y="975626"/>
            <a:ext cx="2365714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70" y="3472069"/>
            <a:ext cx="7169426" cy="1270872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Imprint was simulated in </a:t>
            </a:r>
            <a:r>
              <a:rPr lang="en-US" altLang="en-US" i="1" dirty="0" smtClean="0"/>
              <a:t>DRACO</a:t>
            </a:r>
            <a:r>
              <a:rPr lang="en-US" altLang="en-US" dirty="0" smtClean="0"/>
              <a:t>,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incorporating cross-beam </a:t>
            </a:r>
            <a:r>
              <a:rPr lang="en-US" altLang="en-US" dirty="0"/>
              <a:t>e</a:t>
            </a:r>
            <a:r>
              <a:rPr lang="en-US" altLang="en-US" dirty="0" smtClean="0"/>
              <a:t>nergy transfer (CBET) and nonlocal electron heat transport (NLET), modeling Legendre modes </a:t>
            </a:r>
            <a:r>
              <a:rPr lang="en-US" dirty="0"/>
              <a:t>{</a:t>
            </a:r>
            <a:r>
              <a:rPr lang="en-US" altLang="en-US" sz="1400" dirty="0">
                <a:sym typeface="MT Extra" pitchFamily="18" charset="2"/>
              </a:rPr>
              <a:t></a:t>
            </a:r>
            <a:r>
              <a:rPr lang="en-US" altLang="en-US" dirty="0"/>
              <a:t>:</a:t>
            </a:r>
            <a:r>
              <a:rPr lang="en-US" altLang="en-US" dirty="0" smtClean="0"/>
              <a:t>2 to 150</a:t>
            </a:r>
            <a:r>
              <a:rPr lang="en-US" dirty="0" smtClean="0"/>
              <a:t>}</a:t>
            </a:r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i="1" dirty="0"/>
              <a:t>DRACO </a:t>
            </a:r>
            <a:r>
              <a:rPr lang="en-US" altLang="en-US" dirty="0"/>
              <a:t>simulation </a:t>
            </a:r>
            <a:r>
              <a:rPr lang="en-US" altLang="en-US" dirty="0" smtClean="0"/>
              <a:t>radiograph* shows </a:t>
            </a:r>
            <a:r>
              <a:rPr lang="en-US" altLang="en-US" dirty="0"/>
              <a:t>a softer limb </a:t>
            </a:r>
            <a:r>
              <a:rPr lang="en-US" altLang="en-US" dirty="0" smtClean="0"/>
              <a:t>profile than the 1-D </a:t>
            </a:r>
            <a:r>
              <a:rPr lang="en-US" altLang="en-US" i="1" dirty="0" smtClean="0"/>
              <a:t>LILAC </a:t>
            </a:r>
            <a:r>
              <a:rPr lang="en-US" altLang="en-US" dirty="0" smtClean="0"/>
              <a:t>simulation, indicating minor effects due to imprint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40"/>
            <a:ext cx="8229600" cy="677628"/>
          </a:xfrm>
        </p:spPr>
        <p:txBody>
          <a:bodyPr>
            <a:normAutofit/>
          </a:bodyPr>
          <a:lstStyle/>
          <a:p>
            <a:r>
              <a:rPr lang="en-US" dirty="0" smtClean="0"/>
              <a:t>Synthetic backlighter images for the moderate-adiabat shot (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= 2.5) </a:t>
            </a:r>
            <a:br>
              <a:rPr lang="en-US" dirty="0" smtClean="0"/>
            </a:br>
            <a:r>
              <a:rPr lang="en-US" dirty="0" smtClean="0"/>
              <a:t>show substantial agreement with experimental data</a:t>
            </a:r>
            <a:endParaRPr lang="en-US" dirty="0"/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738588"/>
            <a:ext cx="8239125" cy="2370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9" y="1035923"/>
            <a:ext cx="3141878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90337" y="1027045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Lineout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7450" y="1000541"/>
            <a:ext cx="8258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2-D </a:t>
            </a:r>
            <a:r>
              <a:rPr lang="en-US" sz="900" b="1" i="1" dirty="0" smtClean="0"/>
              <a:t>DRACO</a:t>
            </a:r>
            <a:endParaRPr lang="en-US" sz="900" b="1" dirty="0" smtClean="0"/>
          </a:p>
        </p:txBody>
      </p:sp>
      <p:sp>
        <p:nvSpPr>
          <p:cNvPr id="12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689226" y="4508389"/>
            <a:ext cx="3123469" cy="274637"/>
          </a:xfrm>
        </p:spPr>
        <p:txBody>
          <a:bodyPr/>
          <a:lstStyle/>
          <a:p>
            <a:r>
              <a:rPr lang="en-US" sz="610" dirty="0"/>
              <a:t>____________</a:t>
            </a:r>
          </a:p>
          <a:p>
            <a:r>
              <a:rPr lang="en-US" sz="610" dirty="0"/>
              <a:t>	*	</a:t>
            </a:r>
            <a:r>
              <a:rPr lang="en-US" sz="610" i="1" dirty="0" err="1" smtClean="0">
                <a:cs typeface="Arial"/>
              </a:rPr>
              <a:t>PrismSPECT</a:t>
            </a:r>
            <a:r>
              <a:rPr lang="en-US" sz="610" i="1" dirty="0" smtClean="0">
                <a:cs typeface="Arial"/>
              </a:rPr>
              <a:t>, </a:t>
            </a:r>
            <a:r>
              <a:rPr lang="en-US" sz="610" dirty="0" smtClean="0">
                <a:cs typeface="Arial"/>
              </a:rPr>
              <a:t>Prism Computational Science Inc., Madison, WI 53711</a:t>
            </a:r>
          </a:p>
          <a:p>
            <a:r>
              <a:rPr lang="en-US" sz="610" dirty="0" smtClean="0"/>
              <a:t>		XRFC</a:t>
            </a:r>
            <a:r>
              <a:rPr lang="en-US" sz="610" dirty="0"/>
              <a:t>: X-ray Framing </a:t>
            </a:r>
            <a:r>
              <a:rPr lang="en-US" sz="610" dirty="0" smtClean="0"/>
              <a:t>Camera</a:t>
            </a:r>
            <a:r>
              <a:rPr lang="en-US" sz="610" dirty="0" smtClean="0">
                <a:cs typeface="Arial"/>
              </a:rPr>
              <a:t>.</a:t>
            </a:r>
            <a:endParaRPr lang="en-US" sz="61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30324" y="3033178"/>
            <a:ext cx="447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accent4"/>
                </a:solidFill>
              </a:rPr>
              <a:t>Core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44263" y="2087483"/>
            <a:ext cx="1426120" cy="1047663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939308" y="1580026"/>
            <a:ext cx="1031360" cy="1521500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54103" y="1035923"/>
            <a:ext cx="4603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accent4"/>
                </a:solidFill>
              </a:rPr>
              <a:t>Shell</a:t>
            </a: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3614486" y="1151339"/>
            <a:ext cx="802872" cy="643630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2319619" y="1151339"/>
            <a:ext cx="834484" cy="502649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68448" y="2540220"/>
            <a:ext cx="1156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9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sz="900" b="1" dirty="0" smtClean="0">
                <a:solidFill>
                  <a:schemeClr val="bg1"/>
                </a:solidFill>
              </a:rPr>
              <a:t>= 2.5; IFAR = 10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60" y="2540220"/>
            <a:ext cx="597831" cy="19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91" y="2522286"/>
            <a:ext cx="228524" cy="26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16200000">
            <a:off x="5344766" y="1869641"/>
            <a:ext cx="14157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latin typeface="Helvetica" pitchFamily="34" charset="0"/>
              </a:rPr>
              <a:t>Signal (arbitrary units)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5521" y="2931764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20582" y="2747376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4987" y="2754783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69597" y="2747376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77210" y="1118164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30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77210" y="1641025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2</a:t>
            </a:r>
            <a:r>
              <a:rPr lang="en-US" sz="900" b="1" dirty="0" smtClean="0"/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77210" y="2159097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36166" y="267403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02387" y="1418020"/>
            <a:ext cx="4988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XRFC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32695" y="2516544"/>
            <a:ext cx="524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chemeClr val="accent4">
                    <a:lumMod val="75000"/>
                  </a:schemeClr>
                </a:solidFill>
              </a:rPr>
              <a:t>LILAC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42694" y="246509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 smtClean="0">
                <a:solidFill>
                  <a:srgbClr val="FF0000"/>
                </a:solidFill>
              </a:rPr>
              <a:t>DRACO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900" b="1" dirty="0" smtClean="0">
                <a:solidFill>
                  <a:srgbClr val="FF0000"/>
                </a:solidFill>
              </a:rPr>
              <a:t>imprint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5423" y="119790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 smtClean="0"/>
              <a:t>CR ~ 7  81590</a:t>
            </a:r>
          </a:p>
          <a:p>
            <a:pPr algn="r"/>
            <a:r>
              <a:rPr lang="en-US" sz="900" b="1" dirty="0" smtClean="0"/>
              <a:t> </a:t>
            </a:r>
            <a:r>
              <a:rPr lang="en-US" sz="900" b="1" i="1" dirty="0" smtClean="0">
                <a:latin typeface="Symbol" panose="05050102010706020507" pitchFamily="18" charset="2"/>
              </a:rPr>
              <a:t>a</a:t>
            </a:r>
            <a:r>
              <a:rPr lang="en-US" sz="900" b="1" dirty="0" smtClean="0"/>
              <a:t> = 2.5</a:t>
            </a:r>
          </a:p>
        </p:txBody>
      </p:sp>
    </p:spTree>
    <p:extLst>
      <p:ext uri="{BB962C8B-B14F-4D97-AF65-F5344CB8AC3E}">
        <p14:creationId xmlns:p14="http://schemas.microsoft.com/office/powerpoint/2010/main" val="11522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98" y="1013443"/>
            <a:ext cx="2365714" cy="2103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7" y="994894"/>
            <a:ext cx="2442648" cy="210312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12" y="3563471"/>
            <a:ext cx="6506067" cy="1346458"/>
          </a:xfrm>
        </p:spPr>
        <p:txBody>
          <a:bodyPr/>
          <a:lstStyle/>
          <a:p>
            <a:r>
              <a:rPr lang="en-US" dirty="0" smtClean="0"/>
              <a:t>Radiograph lineouts show greater absorption than is found in 1-D simulations, indicating mixing of carbon into the fuel</a:t>
            </a:r>
            <a:endParaRPr lang="en-US" dirty="0"/>
          </a:p>
          <a:p>
            <a:r>
              <a:rPr lang="en-US" dirty="0" smtClean="0"/>
              <a:t>The shadow is reproduced in 2-D </a:t>
            </a:r>
            <a:r>
              <a:rPr lang="en-US" i="1" dirty="0" smtClean="0"/>
              <a:t>DRACO</a:t>
            </a:r>
            <a:r>
              <a:rPr lang="en-US" dirty="0" smtClean="0"/>
              <a:t> simulations incorporating imprint and a time-dependent flux limiter reproducing the shell trajectory of CBET-NLET simulations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28600"/>
            <a:ext cx="8229600" cy="616668"/>
          </a:xfrm>
        </p:spPr>
        <p:txBody>
          <a:bodyPr>
            <a:normAutofit/>
          </a:bodyPr>
          <a:lstStyle/>
          <a:p>
            <a:r>
              <a:rPr lang="en-US" dirty="0" smtClean="0"/>
              <a:t>A 2-D </a:t>
            </a:r>
            <a:r>
              <a:rPr lang="en-US" i="1" dirty="0" smtClean="0"/>
              <a:t>DRACO </a:t>
            </a:r>
            <a:r>
              <a:rPr lang="en-US" dirty="0"/>
              <a:t>imprint </a:t>
            </a:r>
            <a:r>
              <a:rPr lang="en-US" dirty="0" smtClean="0"/>
              <a:t>simulation of the low-adiabat (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= 1.9) implosion reproduces </a:t>
            </a:r>
            <a:br>
              <a:rPr lang="en-US" dirty="0" smtClean="0"/>
            </a:br>
            <a:r>
              <a:rPr lang="en-US" dirty="0" smtClean="0"/>
              <a:t>the deep shadow seen in the experimental data</a:t>
            </a:r>
            <a:endParaRPr lang="en-US" dirty="0"/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07168"/>
            <a:ext cx="8239125" cy="2370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8" y="1082306"/>
            <a:ext cx="2916467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53832" y="1000541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Lineout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7450" y="967365"/>
            <a:ext cx="8258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2-D </a:t>
            </a:r>
            <a:r>
              <a:rPr lang="en-US" sz="900" b="1" i="1" dirty="0" smtClean="0"/>
              <a:t>DRACO</a:t>
            </a:r>
            <a:endParaRPr lang="en-US" sz="9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230115" y="241659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a  </a:t>
            </a:r>
            <a:r>
              <a:rPr lang="en-US" sz="900" b="1" dirty="0" smtClean="0">
                <a:solidFill>
                  <a:schemeClr val="bg1"/>
                </a:solidFill>
              </a:rPr>
              <a:t>= 1.9</a:t>
            </a:r>
          </a:p>
          <a:p>
            <a:pPr algn="r"/>
            <a:r>
              <a:rPr lang="en-US" sz="900" b="1" dirty="0" smtClean="0">
                <a:solidFill>
                  <a:schemeClr val="bg1"/>
                </a:solidFill>
              </a:rPr>
              <a:t>IFAR = 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30324" y="3033178"/>
            <a:ext cx="447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accent4"/>
                </a:solidFill>
              </a:rPr>
              <a:t>Core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44263" y="2093522"/>
            <a:ext cx="1366481" cy="1041624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815353" y="2655636"/>
            <a:ext cx="1155315" cy="445890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47691" y="1008880"/>
            <a:ext cx="4603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accent4"/>
                </a:solidFill>
              </a:rPr>
              <a:t>Shell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527887" y="1239712"/>
            <a:ext cx="889471" cy="582364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015861" y="1176917"/>
            <a:ext cx="1178898" cy="1196489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triangle" w="med" len="med"/>
          </a:ln>
          <a:effectLst>
            <a:outerShdw blurRad="25400" dist="12700" dir="2700000" algn="tl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3294275" y="1890693"/>
            <a:ext cx="521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z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5356" y="2988089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94686" y="984958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Symbol" panose="05050102010706020507" pitchFamily="18" charset="2"/>
              </a:rPr>
              <a:t>r</a:t>
            </a:r>
            <a:r>
              <a:rPr lang="en-US" sz="900" b="1" dirty="0" smtClean="0"/>
              <a:t> (g/cc)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87544" y="2423322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36439" y="1417623"/>
            <a:ext cx="409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 </a:t>
            </a:r>
            <a:r>
              <a:rPr lang="en-US" sz="900" b="1" dirty="0" smtClean="0"/>
              <a:t>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81976" y="2850064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84535" y="2850522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17659" y="2843115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96105" y="191822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181562" y="1920393"/>
            <a:ext cx="521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z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5471314" y="1931038"/>
            <a:ext cx="14157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latin typeface="Helvetica" pitchFamily="34" charset="0"/>
              </a:rPr>
              <a:t>Signal (arbitrary units)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42069" y="2993161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0922" y="2808773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1535" y="281618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96145" y="2808773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03758" y="1542657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30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03758" y="1176917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4</a:t>
            </a:r>
            <a:r>
              <a:rPr lang="en-US" sz="900" b="1" dirty="0" smtClean="0"/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03758" y="1924314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2</a:t>
            </a:r>
            <a:r>
              <a:rPr lang="en-US" sz="900" b="1" dirty="0" smtClean="0"/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03758" y="2307906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62714" y="270180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16665" y="1743867"/>
            <a:ext cx="4988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XRFC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83322" y="1802804"/>
            <a:ext cx="524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chemeClr val="accent4">
                    <a:lumMod val="75000"/>
                  </a:schemeClr>
                </a:solidFill>
              </a:rPr>
              <a:t>LILAC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23717" y="2378044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rgbClr val="FF0000"/>
                </a:solidFill>
              </a:rPr>
              <a:t>DRACO</a:t>
            </a:r>
            <a:r>
              <a:rPr lang="en-US" sz="900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imprint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7851" y="1259298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 smtClean="0"/>
              <a:t>CR ~ 10  82717</a:t>
            </a:r>
          </a:p>
          <a:p>
            <a:pPr algn="r"/>
            <a:r>
              <a:rPr lang="en-US" sz="900" b="1" dirty="0" smtClean="0"/>
              <a:t> </a:t>
            </a:r>
            <a:r>
              <a:rPr lang="en-US" sz="900" b="1" i="1" dirty="0" smtClean="0">
                <a:latin typeface="Symbol" panose="05050102010706020507" pitchFamily="18" charset="2"/>
              </a:rPr>
              <a:t>a</a:t>
            </a:r>
            <a:r>
              <a:rPr lang="en-US" sz="900" b="1" dirty="0" smtClean="0"/>
              <a:t> = 1.9</a:t>
            </a:r>
          </a:p>
        </p:txBody>
      </p:sp>
    </p:spTree>
    <p:extLst>
      <p:ext uri="{BB962C8B-B14F-4D97-AF65-F5344CB8AC3E}">
        <p14:creationId xmlns:p14="http://schemas.microsoft.com/office/powerpoint/2010/main" val="11522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996696"/>
            <a:ext cx="2787428" cy="2478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2" y="1004399"/>
            <a:ext cx="2808000" cy="2377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316087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The depth of the synthetic radiograph shadow depends on the amplitude </a:t>
            </a:r>
            <a:br>
              <a:rPr lang="en-US" dirty="0" smtClean="0"/>
            </a:br>
            <a:r>
              <a:rPr lang="en-US" dirty="0" smtClean="0"/>
              <a:t>of the simulated imprint</a:t>
            </a:r>
            <a:endParaRPr lang="en-US" dirty="0"/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9415"/>
            <a:ext cx="8239125" cy="237038"/>
          </a:xfrm>
          <a:prstGeom prst="rect">
            <a:avLst/>
          </a:prstGeom>
        </p:spPr>
      </p:pic>
      <p:graphicFrame>
        <p:nvGraphicFramePr>
          <p:cNvPr id="12" name="Table Placeholder 4">
            <a:extLst>
              <a:ext uri="{FF2B5EF4-FFF2-40B4-BE49-F238E27FC236}">
                <a16:creationId xmlns="" xmlns:a16="http://schemas.microsoft.com/office/drawing/2014/main" id="{6300B93E-A691-F54E-B91C-B095086B8E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422495"/>
              </p:ext>
            </p:extLst>
          </p:nvPr>
        </p:nvGraphicFramePr>
        <p:xfrm>
          <a:off x="3625319" y="1272432"/>
          <a:ext cx="2076226" cy="19202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888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7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Imprint multiplier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Max carbon penetration depth (</a:t>
                      </a:r>
                      <a:r>
                        <a:rPr lang="en-US" sz="1200" b="1" i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m),</a:t>
                      </a:r>
                    </a:p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3.41 ns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0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0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0.5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14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1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29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Helvetica" pitchFamily="34" charset="0"/>
                        </a:rPr>
                        <a:t>2</a:t>
                      </a:r>
                      <a:endParaRPr lang="en-US" sz="1200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45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 txBox="1">
            <a:spLocks/>
          </p:cNvSpPr>
          <p:nvPr/>
        </p:nvSpPr>
        <p:spPr>
          <a:xfrm>
            <a:off x="1055595" y="3788716"/>
            <a:ext cx="7422776" cy="930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time-dependent flux limiter overestimates the shell opacity (corrected above based on CBET-NLET simulations of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= 2.5 shot 81590)</a:t>
            </a:r>
          </a:p>
          <a:p>
            <a:r>
              <a:rPr lang="en-US" dirty="0" smtClean="0"/>
              <a:t>Simulations of shot 82717 are underway incorporating CBET and NLET and varying imprint levels</a:t>
            </a:r>
          </a:p>
          <a:p>
            <a:r>
              <a:rPr lang="en-US" dirty="0"/>
              <a:t>Comparison of </a:t>
            </a:r>
            <a:r>
              <a:rPr lang="en-US" dirty="0" smtClean="0"/>
              <a:t>experiment </a:t>
            </a:r>
            <a:r>
              <a:rPr lang="en-US" dirty="0"/>
              <a:t>and </a:t>
            </a:r>
            <a:r>
              <a:rPr lang="en-US" dirty="0" smtClean="0"/>
              <a:t>simulation will be used to constrain </a:t>
            </a:r>
            <a:r>
              <a:rPr lang="en-US" dirty="0"/>
              <a:t>the </a:t>
            </a:r>
            <a:r>
              <a:rPr lang="en-US" dirty="0" smtClean="0"/>
              <a:t>level </a:t>
            </a:r>
            <a:r>
              <a:rPr lang="en-US" dirty="0"/>
              <a:t>of </a:t>
            </a:r>
            <a:r>
              <a:rPr lang="en-US" dirty="0" smtClean="0"/>
              <a:t>imprint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83329" y="1366600"/>
            <a:ext cx="3481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×½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2034" y="1366600"/>
            <a:ext cx="3161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×1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2578" y="2775443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No imprint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2034" y="2775443"/>
            <a:ext cx="3161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×2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93070" y="2030280"/>
            <a:ext cx="521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z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66629" y="1029041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Symbol" panose="05050102010706020507" pitchFamily="18" charset="2"/>
              </a:rPr>
              <a:t>r</a:t>
            </a:r>
            <a:r>
              <a:rPr lang="en-US" sz="900" b="1" dirty="0" smtClean="0"/>
              <a:t> (g/cc)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4737" y="1215061"/>
            <a:ext cx="328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>
                <a:latin typeface="Helvetica" pitchFamily="34" charset="0"/>
              </a:rPr>
              <a:t>7.5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1583" y="2490819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478" y="1485120"/>
            <a:ext cx="409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 </a:t>
            </a:r>
            <a:r>
              <a:rPr lang="en-US" sz="900" b="1" dirty="0" smtClean="0"/>
              <a:t>100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4564" y="3022006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–200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4459" y="3022006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65066" y="305899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98250" y="3021781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96683" y="3021781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200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0144" y="198571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53832" y="1041600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Lineout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5291654" y="1931038"/>
            <a:ext cx="14157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latin typeface="Helvetica" pitchFamily="34" charset="0"/>
              </a:rPr>
              <a:t>Signal (arbitrary units)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29012" y="3113206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81530" y="3121383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50256" y="3121383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02898" y="1630069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02898" y="1176917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4</a:t>
            </a:r>
            <a:r>
              <a:rPr lang="en-US" sz="900" b="1" dirty="0" smtClean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02898" y="2085690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2</a:t>
            </a:r>
            <a:r>
              <a:rPr lang="en-US" sz="900" b="1" dirty="0" smtClean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02898" y="2549970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61854" y="301278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16665" y="1743867"/>
            <a:ext cx="4988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XRFC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83322" y="1802804"/>
            <a:ext cx="524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chemeClr val="accent4">
                    <a:lumMod val="75000"/>
                  </a:schemeClr>
                </a:solidFill>
              </a:rPr>
              <a:t>LILAC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51799" y="1300454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 smtClean="0"/>
              <a:t>CR ~ 10  82717</a:t>
            </a:r>
          </a:p>
          <a:p>
            <a:pPr algn="r"/>
            <a:r>
              <a:rPr lang="en-US" sz="900" b="1" dirty="0" smtClean="0"/>
              <a:t> </a:t>
            </a:r>
            <a:r>
              <a:rPr lang="en-US" sz="900" b="1" i="1" dirty="0" smtClean="0">
                <a:latin typeface="Symbol" panose="05050102010706020507" pitchFamily="18" charset="2"/>
              </a:rPr>
              <a:t>a</a:t>
            </a:r>
            <a:r>
              <a:rPr lang="en-US" sz="900" b="1" dirty="0" smtClean="0"/>
              <a:t> = 1.9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42069" y="274387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rgbClr val="FF0000"/>
                </a:solidFill>
              </a:rPr>
              <a:t>DRACO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imprint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45778" y="3229563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74496" y="3269907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11522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40" y="997934"/>
            <a:ext cx="2787428" cy="2478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2" y="1004399"/>
            <a:ext cx="2808000" cy="2377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316087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The depth of the synthetic radiograph shadow depends on the amplitude </a:t>
            </a:r>
            <a:br>
              <a:rPr lang="en-US" dirty="0" smtClean="0"/>
            </a:br>
            <a:r>
              <a:rPr lang="en-US" dirty="0" smtClean="0"/>
              <a:t>of the simulated imprint</a:t>
            </a:r>
            <a:endParaRPr lang="en-US" dirty="0"/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9415"/>
            <a:ext cx="8239125" cy="237038"/>
          </a:xfrm>
          <a:prstGeom prst="rect">
            <a:avLst/>
          </a:prstGeom>
        </p:spPr>
      </p:pic>
      <p:graphicFrame>
        <p:nvGraphicFramePr>
          <p:cNvPr id="12" name="Table Placeholder 4">
            <a:extLst>
              <a:ext uri="{FF2B5EF4-FFF2-40B4-BE49-F238E27FC236}">
                <a16:creationId xmlns="" xmlns:a16="http://schemas.microsoft.com/office/drawing/2014/main" id="{6300B93E-A691-F54E-B91C-B095086B8E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088658"/>
              </p:ext>
            </p:extLst>
          </p:nvPr>
        </p:nvGraphicFramePr>
        <p:xfrm>
          <a:off x="3625319" y="1272432"/>
          <a:ext cx="2076226" cy="19202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888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7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Imprint multiplier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Max carbon penetration depth (</a:t>
                      </a:r>
                      <a:r>
                        <a:rPr lang="en-US" sz="1200" b="1" i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m),</a:t>
                      </a:r>
                    </a:p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3.41 ns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0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0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0.5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14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1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29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Helvetica" pitchFamily="34" charset="0"/>
                        </a:rPr>
                        <a:t>2</a:t>
                      </a:r>
                      <a:endParaRPr lang="en-US" sz="1200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noFill/>
                          </a:ln>
                          <a:latin typeface="Helvetica" pitchFamily="34" charset="0"/>
                        </a:rPr>
                        <a:t>45</a:t>
                      </a:r>
                      <a:endParaRPr lang="en-US" sz="1200" b="1" dirty="0">
                        <a:ln>
                          <a:noFill/>
                        </a:ln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 txBox="1">
            <a:spLocks/>
          </p:cNvSpPr>
          <p:nvPr/>
        </p:nvSpPr>
        <p:spPr>
          <a:xfrm>
            <a:off x="1055595" y="3788716"/>
            <a:ext cx="7422776" cy="930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time-dependent flux limiter overestimates the shell opacity (corrected above based on CBET-NLET simulations of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= 2.5 shot 81590)</a:t>
            </a:r>
          </a:p>
          <a:p>
            <a:r>
              <a:rPr lang="en-US" dirty="0" smtClean="0"/>
              <a:t>Simulations of shot 82717 are underway incorporating CBET and NLET and varying imprint levels</a:t>
            </a:r>
          </a:p>
          <a:p>
            <a:r>
              <a:rPr lang="en-US" dirty="0"/>
              <a:t>Comparison of </a:t>
            </a:r>
            <a:r>
              <a:rPr lang="en-US" dirty="0" smtClean="0"/>
              <a:t>experiment </a:t>
            </a:r>
            <a:r>
              <a:rPr lang="en-US" dirty="0"/>
              <a:t>and </a:t>
            </a:r>
            <a:r>
              <a:rPr lang="en-US" dirty="0" smtClean="0"/>
              <a:t>simulation will be used to constrain </a:t>
            </a:r>
            <a:r>
              <a:rPr lang="en-US" dirty="0"/>
              <a:t>the </a:t>
            </a:r>
            <a:r>
              <a:rPr lang="en-US" dirty="0" smtClean="0"/>
              <a:t>level </a:t>
            </a:r>
            <a:r>
              <a:rPr lang="en-US" dirty="0"/>
              <a:t>of </a:t>
            </a:r>
            <a:r>
              <a:rPr lang="en-US" dirty="0" smtClean="0"/>
              <a:t>imprint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83329" y="1366600"/>
            <a:ext cx="3481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×½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2034" y="1366600"/>
            <a:ext cx="3161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×1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2578" y="2775443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No imprint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2034" y="2775443"/>
            <a:ext cx="3161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×2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93070" y="2030280"/>
            <a:ext cx="521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z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5778" y="3229563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66629" y="1029041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Symbol" panose="05050102010706020507" pitchFamily="18" charset="2"/>
              </a:rPr>
              <a:t>r</a:t>
            </a:r>
            <a:r>
              <a:rPr lang="en-US" sz="900" b="1" dirty="0" smtClean="0"/>
              <a:t> (g/cc)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4737" y="1215061"/>
            <a:ext cx="328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>
                <a:latin typeface="Helvetica" pitchFamily="34" charset="0"/>
              </a:rPr>
              <a:t>7.5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1583" y="2490819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478" y="1485120"/>
            <a:ext cx="409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 </a:t>
            </a:r>
            <a:r>
              <a:rPr lang="en-US" sz="900" b="1" dirty="0" smtClean="0"/>
              <a:t>100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4564" y="3022006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–200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4459" y="3022006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65066" y="305899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98250" y="3021781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96683" y="3021781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200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0144" y="198571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53832" y="1041600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Lineout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5291654" y="1931038"/>
            <a:ext cx="14157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latin typeface="Helvetica" pitchFamily="34" charset="0"/>
              </a:rPr>
              <a:t>Signal (arbitrary units)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74496" y="3269907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/>
              <a:t>x</a:t>
            </a:r>
            <a:r>
              <a:rPr lang="en-US" sz="900" b="1" dirty="0" smtClean="0"/>
              <a:t> (</a:t>
            </a:r>
            <a:r>
              <a:rPr lang="en-US" sz="900" b="1" i="1" dirty="0" smtClean="0">
                <a:latin typeface="Symbol" panose="05050102010706020507" pitchFamily="18" charset="2"/>
              </a:rPr>
              <a:t>m</a:t>
            </a:r>
            <a:r>
              <a:rPr lang="en-US" sz="900" b="1" dirty="0" smtClean="0"/>
              <a:t>m)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29012" y="3113206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–100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81530" y="3121383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50256" y="3121383"/>
            <a:ext cx="377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02898" y="1630069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02898" y="1176917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4</a:t>
            </a:r>
            <a:r>
              <a:rPr lang="en-US" sz="900" b="1" dirty="0" smtClean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02898" y="2085690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2</a:t>
            </a:r>
            <a:r>
              <a:rPr lang="en-US" sz="900" b="1" dirty="0" smtClean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02898" y="2549970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61854" y="301278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16665" y="1743867"/>
            <a:ext cx="4988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XRFC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83322" y="1802804"/>
            <a:ext cx="524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chemeClr val="accent4">
                    <a:lumMod val="75000"/>
                  </a:schemeClr>
                </a:solidFill>
              </a:rPr>
              <a:t>LILAC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51799" y="1300454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 smtClean="0"/>
              <a:t>CR ~ 10  82717</a:t>
            </a:r>
          </a:p>
          <a:p>
            <a:pPr algn="r"/>
            <a:r>
              <a:rPr lang="en-US" sz="900" b="1" dirty="0" smtClean="0"/>
              <a:t> </a:t>
            </a:r>
            <a:r>
              <a:rPr lang="en-US" sz="900" b="1" i="1" dirty="0" smtClean="0">
                <a:latin typeface="Symbol" panose="05050102010706020507" pitchFamily="18" charset="2"/>
              </a:rPr>
              <a:t>a</a:t>
            </a:r>
            <a:r>
              <a:rPr lang="en-US" sz="900" b="1" dirty="0" smtClean="0"/>
              <a:t> = 1.9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42069" y="274387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rgbClr val="FF0000"/>
                </a:solidFill>
              </a:rPr>
              <a:t>DRACO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imprint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31601" y="2689658"/>
            <a:ext cx="3161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×1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71487" y="2290929"/>
            <a:ext cx="3481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×½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69874" y="2619683"/>
            <a:ext cx="3161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×2</a:t>
            </a:r>
          </a:p>
        </p:txBody>
      </p:sp>
    </p:spTree>
    <p:extLst>
      <p:ext uri="{BB962C8B-B14F-4D97-AF65-F5344CB8AC3E}">
        <p14:creationId xmlns:p14="http://schemas.microsoft.com/office/powerpoint/2010/main" val="27339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842A2A3-C9E5-DC4E-A7B4-595068ED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86" y="1186069"/>
            <a:ext cx="7341374" cy="247019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ablator–fuel </a:t>
            </a:r>
            <a:r>
              <a:rPr lang="en-US" dirty="0"/>
              <a:t>interface introduces a boundary in ion concentration, driving flow across the interface</a:t>
            </a:r>
          </a:p>
          <a:p>
            <a:r>
              <a:rPr lang="en-US" dirty="0" smtClean="0"/>
              <a:t>Mass </a:t>
            </a:r>
            <a:r>
              <a:rPr lang="en-US" dirty="0"/>
              <a:t>diffusion has been demonstrated in the context of OMEGA exploding pushers* and is tied to similar effects such as </a:t>
            </a:r>
            <a:r>
              <a:rPr lang="en-US" dirty="0" err="1" smtClean="0"/>
              <a:t>baro</a:t>
            </a:r>
            <a:r>
              <a:rPr lang="en-US" dirty="0" smtClean="0"/>
              <a:t>- and </a:t>
            </a:r>
            <a:r>
              <a:rPr lang="en-US" dirty="0" err="1" smtClean="0"/>
              <a:t>thermodiffusion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nonequilibrium</a:t>
            </a:r>
            <a:r>
              <a:rPr lang="en-US" dirty="0" smtClean="0"/>
              <a:t> shock-species </a:t>
            </a:r>
            <a:r>
              <a:rPr lang="en-US" dirty="0"/>
              <a:t>separation</a:t>
            </a:r>
          </a:p>
          <a:p>
            <a:r>
              <a:rPr lang="en-US" dirty="0" smtClean="0"/>
              <a:t>2-D ion mass diffusion has been implemented in </a:t>
            </a:r>
            <a:r>
              <a:rPr lang="en-US" i="1" dirty="0" smtClean="0"/>
              <a:t>DRACO</a:t>
            </a:r>
            <a:r>
              <a:rPr lang="en-US" dirty="0" smtClean="0"/>
              <a:t>, with flux </a:t>
            </a:r>
            <a:r>
              <a:rPr lang="en-US" i="1" dirty="0" err="1"/>
              <a:t>J</a:t>
            </a:r>
            <a:r>
              <a:rPr lang="en-US" i="1" baseline="-25000" dirty="0" err="1"/>
              <a:t>k</a:t>
            </a:r>
            <a:r>
              <a:rPr lang="en-US" dirty="0" smtClean="0"/>
              <a:t> calculated by Fick’s First Law,**                      , where 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k</a:t>
            </a:r>
            <a:r>
              <a:rPr lang="en-US" dirty="0" smtClean="0"/>
              <a:t> is the diffusion coefficient, and </a:t>
            </a:r>
            <a:r>
              <a:rPr lang="en-US" i="1" dirty="0" err="1" smtClean="0"/>
              <a:t>n</a:t>
            </a:r>
            <a:r>
              <a:rPr lang="en-US" i="1" baseline="-25000" dirty="0" err="1"/>
              <a:t>k</a:t>
            </a:r>
            <a:r>
              <a:rPr lang="en-US" i="1" dirty="0" smtClean="0"/>
              <a:t> </a:t>
            </a:r>
            <a:r>
              <a:rPr lang="en-US" dirty="0" smtClean="0"/>
              <a:t>is the ion number density, using a momentum-conserving collision frequency based on </a:t>
            </a:r>
            <a:r>
              <a:rPr lang="en-US" dirty="0" err="1" smtClean="0"/>
              <a:t>Simakov</a:t>
            </a:r>
            <a:r>
              <a:rPr lang="en-US" dirty="0" smtClean="0"/>
              <a:t> and </a:t>
            </a:r>
            <a:r>
              <a:rPr lang="en-US" dirty="0" err="1" smtClean="0"/>
              <a:t>Molvig</a:t>
            </a:r>
            <a:r>
              <a:rPr lang="en-US" dirty="0" smtClean="0"/>
              <a:t> (2016)</a:t>
            </a:r>
            <a:r>
              <a:rPr lang="en-US" baseline="30000" dirty="0">
                <a:cs typeface="Arial"/>
              </a:rPr>
              <a:t> ‡</a:t>
            </a:r>
            <a:endParaRPr lang="en-US" dirty="0" smtClean="0"/>
          </a:p>
          <a:p>
            <a:r>
              <a:rPr lang="en-US" dirty="0" smtClean="0"/>
              <a:t>The classical</a:t>
            </a:r>
            <a:r>
              <a:rPr lang="en-US" sz="1400" dirty="0" smtClean="0"/>
              <a:t> </a:t>
            </a:r>
            <a:r>
              <a:rPr lang="en-US" dirty="0" smtClean="0"/>
              <a:t>diffusion coefficient is given by</a:t>
            </a:r>
            <a:r>
              <a:rPr lang="en-US" baseline="50000" dirty="0" smtClean="0">
                <a:cs typeface="Arial"/>
              </a:rPr>
              <a:t>†</a:t>
            </a:r>
            <a:endParaRPr lang="en-US" baseline="50000" dirty="0" smtClean="0"/>
          </a:p>
          <a:p>
            <a:r>
              <a:rPr lang="en-US" dirty="0" smtClean="0"/>
              <a:t>Ion</a:t>
            </a:r>
            <a:r>
              <a:rPr lang="en-US" sz="1800" dirty="0" smtClean="0"/>
              <a:t> </a:t>
            </a:r>
            <a:r>
              <a:rPr lang="en-US" dirty="0" smtClean="0"/>
              <a:t>mass diffusion will be important when temperature is high and density is low, when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833"/>
            <a:ext cx="8229600" cy="615453"/>
          </a:xfrm>
        </p:spPr>
        <p:txBody>
          <a:bodyPr>
            <a:normAutofit/>
          </a:bodyPr>
          <a:lstStyle/>
          <a:p>
            <a:r>
              <a:rPr lang="en-US" dirty="0"/>
              <a:t>Ion mass diffusion </a:t>
            </a:r>
            <a:r>
              <a:rPr lang="en-US" dirty="0" smtClean="0"/>
              <a:t>is also being investigated </a:t>
            </a:r>
            <a:r>
              <a:rPr lang="en-US" dirty="0"/>
              <a:t>as a possible </a:t>
            </a:r>
            <a:br>
              <a:rPr lang="en-US" dirty="0"/>
            </a:br>
            <a:r>
              <a:rPr lang="en-US" dirty="0" smtClean="0"/>
              <a:t>carbon </a:t>
            </a:r>
            <a:r>
              <a:rPr lang="en-US" dirty="0"/>
              <a:t>transport mechanism</a:t>
            </a:r>
          </a:p>
        </p:txBody>
      </p:sp>
      <p:pic>
        <p:nvPicPr>
          <p:cNvPr id="4" name="Picture 3" descr="LLE logo 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729753"/>
            <a:ext cx="8239125" cy="237038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032158"/>
              </p:ext>
            </p:extLst>
          </p:nvPr>
        </p:nvGraphicFramePr>
        <p:xfrm>
          <a:off x="1576976" y="2333132"/>
          <a:ext cx="901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Equation" r:id="rId4" imgW="901440" imgH="228600" progId="Equation.DSMT4">
                  <p:embed/>
                </p:oleObj>
              </mc:Choice>
              <mc:Fallback>
                <p:oleObj name="Equation" r:id="rId4" imgW="90144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6976" y="2333132"/>
                        <a:ext cx="9017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916053"/>
              </p:ext>
            </p:extLst>
          </p:nvPr>
        </p:nvGraphicFramePr>
        <p:xfrm>
          <a:off x="4441825" y="2697163"/>
          <a:ext cx="2044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" name="Equation" r:id="rId6" imgW="2044440" imgH="495000" progId="Equation.DSMT4">
                  <p:embed/>
                </p:oleObj>
              </mc:Choice>
              <mc:Fallback>
                <p:oleObj name="Equation" r:id="rId6" imgW="2044440" imgH="495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1825" y="2697163"/>
                        <a:ext cx="20447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09391" y="4222377"/>
            <a:ext cx="5002697" cy="563300"/>
          </a:xfrm>
        </p:spPr>
        <p:txBody>
          <a:bodyPr/>
          <a:lstStyle/>
          <a:p>
            <a:r>
              <a:rPr lang="en-US" sz="610" dirty="0"/>
              <a:t>____________</a:t>
            </a:r>
          </a:p>
          <a:p>
            <a:r>
              <a:rPr lang="en-US" sz="610" dirty="0"/>
              <a:t>	*	</a:t>
            </a:r>
            <a:r>
              <a:rPr lang="en-US" sz="610" dirty="0" smtClean="0"/>
              <a:t>H</a:t>
            </a:r>
            <a:r>
              <a:rPr lang="en-US" sz="610" dirty="0"/>
              <a:t>. G. </a:t>
            </a:r>
            <a:r>
              <a:rPr lang="de-DE" sz="610" dirty="0"/>
              <a:t>Rinderknecht  </a:t>
            </a:r>
            <a:r>
              <a:rPr lang="de-DE" sz="610" i="1" dirty="0"/>
              <a:t>et al.</a:t>
            </a:r>
            <a:r>
              <a:rPr lang="de-DE" sz="610" dirty="0"/>
              <a:t>, Phys. Rev. Lett. </a:t>
            </a:r>
            <a:r>
              <a:rPr lang="de-DE" sz="610" u="sng" dirty="0" smtClean="0"/>
              <a:t>112</a:t>
            </a:r>
            <a:r>
              <a:rPr lang="de-DE" sz="610" dirty="0"/>
              <a:t>, 135001 (2014); P. Amendt, C. Bellei, S. Wilks, Phys. Rev. </a:t>
            </a:r>
            <a:r>
              <a:rPr lang="de-DE" sz="610" dirty="0" smtClean="0"/>
              <a:t>Lett. </a:t>
            </a:r>
            <a:r>
              <a:rPr lang="de-DE" sz="610" u="sng" dirty="0"/>
              <a:t>109</a:t>
            </a:r>
            <a:r>
              <a:rPr lang="de-DE" sz="610" dirty="0"/>
              <a:t>, 075002 (2012); 		C. Bellei and P. Amendt, Phys. Plasmas </a:t>
            </a:r>
            <a:r>
              <a:rPr lang="de-DE" sz="610" u="sng" dirty="0"/>
              <a:t>24</a:t>
            </a:r>
            <a:r>
              <a:rPr lang="de-DE" sz="610" dirty="0"/>
              <a:t>, 040703 (2017); </a:t>
            </a:r>
            <a:r>
              <a:rPr lang="de-DE" sz="610" dirty="0" smtClean="0"/>
              <a:t>P. Amendt, </a:t>
            </a:r>
            <a:r>
              <a:rPr lang="de-DE" sz="610" i="1" dirty="0" smtClean="0"/>
              <a:t>et al.</a:t>
            </a:r>
            <a:r>
              <a:rPr lang="de-DE" sz="610" dirty="0" smtClean="0"/>
              <a:t>, Phys. Rev. Lett. </a:t>
            </a:r>
            <a:r>
              <a:rPr lang="de-DE" sz="610" u="sng" dirty="0" smtClean="0"/>
              <a:t>105</a:t>
            </a:r>
            <a:r>
              <a:rPr lang="de-DE" sz="610" dirty="0" smtClean="0"/>
              <a:t>, 115005 (2010); etc</a:t>
            </a:r>
            <a:r>
              <a:rPr lang="de-DE" sz="610" dirty="0"/>
              <a:t>. </a:t>
            </a:r>
            <a:endParaRPr lang="de-DE" sz="610" dirty="0" smtClean="0"/>
          </a:p>
          <a:p>
            <a:r>
              <a:rPr lang="de-DE" sz="610" dirty="0" smtClean="0"/>
              <a:t>**	</a:t>
            </a:r>
            <a:r>
              <a:rPr lang="en-US" sz="610" dirty="0" smtClean="0"/>
              <a:t>R. Bird, </a:t>
            </a:r>
            <a:r>
              <a:rPr lang="en-US" sz="610" i="1" dirty="0" smtClean="0"/>
              <a:t>et al.</a:t>
            </a:r>
            <a:r>
              <a:rPr lang="en-US" sz="610" dirty="0" smtClean="0"/>
              <a:t>, </a:t>
            </a:r>
            <a:r>
              <a:rPr lang="en-US" sz="610" i="1" dirty="0" smtClean="0"/>
              <a:t>Transport Phenomena 2</a:t>
            </a:r>
            <a:r>
              <a:rPr lang="en-US" sz="610" i="1" baseline="30000" dirty="0" smtClean="0"/>
              <a:t>nd</a:t>
            </a:r>
            <a:r>
              <a:rPr lang="en-US" sz="610" i="1" dirty="0" smtClean="0"/>
              <a:t> Ed.</a:t>
            </a:r>
            <a:r>
              <a:rPr lang="en-US" sz="610" dirty="0" smtClean="0"/>
              <a:t>, </a:t>
            </a:r>
            <a:r>
              <a:rPr lang="en-US" sz="610" dirty="0"/>
              <a:t>(2007) </a:t>
            </a:r>
            <a:r>
              <a:rPr lang="en-US" sz="610" dirty="0" smtClean="0"/>
              <a:t>525; R. Present and L. Schiff, </a:t>
            </a:r>
            <a:r>
              <a:rPr lang="en-US" sz="610" i="1" dirty="0" smtClean="0"/>
              <a:t>Kinetic Theory of Gases</a:t>
            </a:r>
            <a:r>
              <a:rPr lang="en-US" sz="610" dirty="0" smtClean="0"/>
              <a:t> (1958) 145; </a:t>
            </a:r>
            <a:r>
              <a:rPr lang="en-US" sz="610" dirty="0"/>
              <a:t>	</a:t>
            </a:r>
            <a:r>
              <a:rPr lang="en-US" sz="610" dirty="0" smtClean="0"/>
              <a:t>		H. G. </a:t>
            </a:r>
            <a:r>
              <a:rPr lang="de-DE" sz="610" dirty="0" smtClean="0"/>
              <a:t>Rinderknecht , Phys. Rev. Lett. </a:t>
            </a:r>
            <a:r>
              <a:rPr lang="de-DE" sz="610" u="sng" dirty="0" smtClean="0"/>
              <a:t>112</a:t>
            </a:r>
            <a:r>
              <a:rPr lang="de-DE" sz="610" dirty="0" smtClean="0"/>
              <a:t>, </a:t>
            </a:r>
            <a:r>
              <a:rPr lang="de-DE" sz="610" dirty="0"/>
              <a:t>135001 (2014)</a:t>
            </a:r>
            <a:endParaRPr lang="en-US" sz="610" dirty="0"/>
          </a:p>
          <a:p>
            <a:r>
              <a:rPr lang="en-US" sz="610" baseline="30000" dirty="0" smtClean="0">
                <a:cs typeface="Arial"/>
              </a:rPr>
              <a:t>† 	</a:t>
            </a:r>
            <a:r>
              <a:rPr lang="en-US" sz="610" dirty="0"/>
              <a:t>	</a:t>
            </a:r>
            <a:r>
              <a:rPr lang="en-US" sz="610" dirty="0" smtClean="0"/>
              <a:t>P. </a:t>
            </a:r>
            <a:r>
              <a:rPr lang="de-DE" sz="610" dirty="0" smtClean="0"/>
              <a:t>Amendt</a:t>
            </a:r>
            <a:r>
              <a:rPr lang="de-DE" sz="610" dirty="0"/>
              <a:t>, </a:t>
            </a:r>
            <a:r>
              <a:rPr lang="de-DE" sz="610" dirty="0" smtClean="0"/>
              <a:t>C. Bellei</a:t>
            </a:r>
            <a:r>
              <a:rPr lang="de-DE" sz="610" dirty="0"/>
              <a:t>, </a:t>
            </a:r>
            <a:r>
              <a:rPr lang="de-DE" sz="610" dirty="0" smtClean="0"/>
              <a:t>S. Wilks</a:t>
            </a:r>
            <a:r>
              <a:rPr lang="de-DE" sz="610" dirty="0"/>
              <a:t>, </a:t>
            </a:r>
            <a:r>
              <a:rPr lang="de-DE" sz="610" dirty="0" smtClean="0"/>
              <a:t>Phys. Rev. Lett.  </a:t>
            </a:r>
            <a:r>
              <a:rPr lang="de-DE" sz="610" u="sng" dirty="0" smtClean="0"/>
              <a:t>109</a:t>
            </a:r>
            <a:r>
              <a:rPr lang="de-DE" sz="610" dirty="0" smtClean="0"/>
              <a:t>, 075002 </a:t>
            </a:r>
            <a:r>
              <a:rPr lang="de-DE" sz="610" dirty="0"/>
              <a:t>(2012</a:t>
            </a:r>
            <a:r>
              <a:rPr lang="de-DE" sz="610" dirty="0" smtClean="0"/>
              <a:t>)</a:t>
            </a:r>
          </a:p>
          <a:p>
            <a:r>
              <a:rPr lang="en-US" sz="610" baseline="30000" dirty="0">
                <a:cs typeface="Arial"/>
              </a:rPr>
              <a:t>	‡</a:t>
            </a:r>
            <a:r>
              <a:rPr lang="en-US" sz="610" dirty="0">
                <a:cs typeface="Arial"/>
              </a:rPr>
              <a:t>	</a:t>
            </a:r>
            <a:r>
              <a:rPr lang="en-US" sz="610" dirty="0" smtClean="0">
                <a:cs typeface="Arial"/>
              </a:rPr>
              <a:t>A. N. </a:t>
            </a:r>
            <a:r>
              <a:rPr lang="en-US" sz="610" dirty="0" err="1" smtClean="0">
                <a:cs typeface="Arial"/>
              </a:rPr>
              <a:t>Simakov</a:t>
            </a:r>
            <a:r>
              <a:rPr lang="en-US" sz="610" dirty="0" smtClean="0">
                <a:cs typeface="Arial"/>
              </a:rPr>
              <a:t>, K. </a:t>
            </a:r>
            <a:r>
              <a:rPr lang="en-US" sz="610" dirty="0" err="1" smtClean="0">
                <a:cs typeface="Arial"/>
              </a:rPr>
              <a:t>Molvig</a:t>
            </a:r>
            <a:r>
              <a:rPr lang="en-US" sz="610" dirty="0" smtClean="0">
                <a:cs typeface="Arial"/>
              </a:rPr>
              <a:t>, Phys. Plasmas </a:t>
            </a:r>
            <a:r>
              <a:rPr lang="en-US" sz="610" u="sng" dirty="0" smtClean="0">
                <a:cs typeface="Arial"/>
              </a:rPr>
              <a:t>23</a:t>
            </a:r>
            <a:r>
              <a:rPr lang="de-DE" sz="610" dirty="0" smtClean="0"/>
              <a:t>, </a:t>
            </a:r>
            <a:r>
              <a:rPr lang="de-DE" sz="610" dirty="0"/>
              <a:t>032115 (2016)</a:t>
            </a:r>
            <a:endParaRPr lang="en-US" sz="610" dirty="0" smtClean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124670"/>
              </p:ext>
            </p:extLst>
          </p:nvPr>
        </p:nvGraphicFramePr>
        <p:xfrm>
          <a:off x="1062038" y="3400425"/>
          <a:ext cx="1155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3" name="Equation" r:id="rId8" imgW="1155600" imgH="241200" progId="Equation.DSMT4">
                  <p:embed/>
                </p:oleObj>
              </mc:Choice>
              <mc:Fallback>
                <p:oleObj name="Equation" r:id="rId8" imgW="1155600" imgH="24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3400425"/>
                        <a:ext cx="11557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2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x9_PPT_template">
  <a:themeElements>
    <a:clrScheme name="LLE colors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27A18"/>
      </a:accent1>
      <a:accent2>
        <a:srgbClr val="FFEA4E"/>
      </a:accent2>
      <a:accent3>
        <a:srgbClr val="019E54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b="1"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Default Theme" id="{B2A79678-5C52-194F-AA1C-67ED351DC087}" vid="{1EBEFDFE-7E95-5542-B3CC-8D04BB33AE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16x9_PPT_template</Template>
  <TotalTime>12926</TotalTime>
  <Words>1228</Words>
  <Application>Microsoft Office PowerPoint</Application>
  <PresentationFormat>On-screen Show (16:9)</PresentationFormat>
  <Paragraphs>294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16x9_PPT_template</vt:lpstr>
      <vt:lpstr>Equation</vt:lpstr>
      <vt:lpstr>Cryogenic Target Performance and  Fuel-Ablator Perturbation Growth</vt:lpstr>
      <vt:lpstr>Comparison of experimental and synthetic radiographs shows that imprint is a dominant source of fuel-ablator mix in low-adiabat implosions</vt:lpstr>
      <vt:lpstr>Collaborators</vt:lpstr>
      <vt:lpstr>Comparison of moderate- and low-adiabat backlit cryogenic implosions* shows a drop in performance for the lower-adiabat implosion</vt:lpstr>
      <vt:lpstr>Synthetic backlighter images for the moderate-adiabat shot (a = 2.5)  show substantial agreement with experimental data</vt:lpstr>
      <vt:lpstr>A 2-D DRACO imprint simulation of the low-adiabat (a = 1.9) implosion reproduces  the deep shadow seen in the experimental data</vt:lpstr>
      <vt:lpstr>The depth of the synthetic radiograph shadow depends on the amplitude  of the simulated imprint</vt:lpstr>
      <vt:lpstr>The depth of the synthetic radiograph shadow depends on the amplitude  of the simulated imprint</vt:lpstr>
      <vt:lpstr>Ion mass diffusion is also being investigated as a possible  carbon transport mechanism</vt:lpstr>
      <vt:lpstr>Ion mass diffusion does not play a significant role in these implosions  at the fuel–ablator interface</vt:lpstr>
      <vt:lpstr>Comparison of experimental and synthetic radiographs shows that imprint is a dominant source of fuel-ablator mix in low-adiabat implosions</vt:lpstr>
    </vt:vector>
  </TitlesOfParts>
  <Company>LLE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Cryogenic Target Performance and  Fuel-Ablator Perturbation Growth</dc:title>
  <dc:creator>Tim Collins</dc:creator>
  <cp:lastModifiedBy>Tim Collins</cp:lastModifiedBy>
  <cp:revision>101</cp:revision>
  <cp:lastPrinted>2018-10-17T14:18:16Z</cp:lastPrinted>
  <dcterms:created xsi:type="dcterms:W3CDTF">2018-10-01T18:01:47Z</dcterms:created>
  <dcterms:modified xsi:type="dcterms:W3CDTF">2018-11-12T14:31:10Z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