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7" r:id="rId6"/>
    <p:sldId id="266" r:id="rId7"/>
    <p:sldId id="274" r:id="rId8"/>
    <p:sldId id="271" r:id="rId9"/>
    <p:sldId id="26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9" r:id="rId18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F5"/>
    <a:srgbClr val="ADB2DC"/>
    <a:srgbClr val="13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97" autoAdjust="0"/>
    <p:restoredTop sz="86410"/>
  </p:normalViewPr>
  <p:slideViewPr>
    <p:cSldViewPr snapToGrid="0" snapToObjects="1">
      <p:cViewPr varScale="1">
        <p:scale>
          <a:sx n="154" d="100"/>
          <a:sy n="154" d="100"/>
        </p:scale>
        <p:origin x="1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4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3848661" y="3807912"/>
            <a:ext cx="369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defaulsx</a:t>
            </a:r>
            <a:endParaRPr lang="en-US" sz="1600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BD4AC-543C-5F40-8581-E3DD00985443}"/>
              </a:ext>
            </a:extLst>
          </p:cNvPr>
          <p:cNvSpPr txBox="1"/>
          <p:nvPr userDrawn="1"/>
        </p:nvSpPr>
        <p:spPr>
          <a:xfrm>
            <a:off x="609442" y="5758248"/>
            <a:ext cx="4790462" cy="5519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2D87-C8E7-F24B-8B16-79AC91C4B460}"/>
              </a:ext>
            </a:extLst>
          </p:cNvPr>
          <p:cNvSpPr txBox="1"/>
          <p:nvPr userDrawn="1"/>
        </p:nvSpPr>
        <p:spPr>
          <a:xfrm>
            <a:off x="6788922" y="5971625"/>
            <a:ext cx="479046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251835"/>
            <a:ext cx="5153025" cy="1012825"/>
          </a:xfrm>
        </p:spPr>
        <p:txBody>
          <a:bodyPr anchor="b" anchorCtr="0"/>
          <a:lstStyle>
            <a:lvl1pPr marL="0" indent="0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359" y="5251835"/>
            <a:ext cx="5153025" cy="1012825"/>
          </a:xfrm>
        </p:spPr>
        <p:txBody>
          <a:bodyPr anchor="b" anchorCtr="0"/>
          <a:lstStyle>
            <a:lvl1pPr marL="0" indent="0" algn="r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algn="r"/>
            <a:r>
              <a:rPr lang="en-US" sz="1600" b="1" dirty="0">
                <a:cs typeface="Arial" charset="0"/>
              </a:rPr>
              <a:t>Meeting</a:t>
            </a:r>
          </a:p>
          <a:p>
            <a:pPr algn="r"/>
            <a:r>
              <a:rPr lang="en-US" sz="1600" b="1" dirty="0">
                <a:cs typeface="Arial" charset="0"/>
              </a:rPr>
              <a:t>Location</a:t>
            </a:r>
          </a:p>
          <a:p>
            <a:pPr algn="r"/>
            <a:r>
              <a:rPr lang="en-US" sz="16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005B2-72D9-8F4F-AD23-F2289D61B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535" y="1725628"/>
            <a:ext cx="9124950" cy="5431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"/>
              </a:spcBef>
              <a:buNone/>
              <a:defRPr sz="1500">
                <a:solidFill>
                  <a:schemeClr val="tx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Name, Name, and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4BA66-7589-D047-8CF0-9A8B736187CA}"/>
              </a:ext>
            </a:extLst>
          </p:cNvPr>
          <p:cNvSpPr txBox="1"/>
          <p:nvPr userDrawn="1"/>
        </p:nvSpPr>
        <p:spPr>
          <a:xfrm>
            <a:off x="518986" y="674736"/>
            <a:ext cx="2021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696D12C-CCDA-C849-A3DE-93F143B50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1" y="120152"/>
            <a:ext cx="118231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A1A3BF-7AFD-B54C-92F5-87CE9BF4C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3B0CFE-6159-F448-9C0A-AD7AEC6DA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747963"/>
            <a:ext cx="10360501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4ACD2E3-2ED3-FB47-BE89-BD0B1D11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3A612BD-BEB5-7342-8D53-C17D59C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91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4195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2DC971-A1D5-1349-A5DB-617EF2F9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85CBA-654F-5B41-8ED4-DC6E84CE9ED8}"/>
              </a:ext>
            </a:extLst>
          </p:cNvPr>
          <p:cNvSpPr/>
          <p:nvPr userDrawn="1"/>
        </p:nvSpPr>
        <p:spPr>
          <a:xfrm>
            <a:off x="834891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8F0C1-0479-4F43-B8FD-2FE4A6D775A5}"/>
              </a:ext>
            </a:extLst>
          </p:cNvPr>
          <p:cNvSpPr/>
          <p:nvPr userDrawn="1"/>
        </p:nvSpPr>
        <p:spPr>
          <a:xfrm>
            <a:off x="6062498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C3726E7-8538-3246-BABC-A1546AA02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 ac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647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331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A64AA5-6BAE-2142-9EBC-6EF34B8B9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8309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F5D3474-F209-C144-8433-B7C44F14F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808FC-A356-DD4F-A2E3-FF1947EC0F60}"/>
              </a:ext>
            </a:extLst>
          </p:cNvPr>
          <p:cNvSpPr/>
          <p:nvPr userDrawn="1"/>
        </p:nvSpPr>
        <p:spPr>
          <a:xfrm>
            <a:off x="607216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00E68-494B-F649-A13F-F29CCE017DF1}"/>
              </a:ext>
            </a:extLst>
          </p:cNvPr>
          <p:cNvSpPr/>
          <p:nvPr userDrawn="1"/>
        </p:nvSpPr>
        <p:spPr>
          <a:xfrm>
            <a:off x="433562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3824B2-3C69-CB4E-9DE0-E2CE303ECFCA}"/>
              </a:ext>
            </a:extLst>
          </p:cNvPr>
          <p:cNvSpPr/>
          <p:nvPr userDrawn="1"/>
        </p:nvSpPr>
        <p:spPr>
          <a:xfrm>
            <a:off x="806045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7E95794-8AAF-EB40-8050-198D2548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0" y="120152"/>
            <a:ext cx="238775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Summary/Conclusions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2557DD-2B5D-8F46-99C0-193AC0876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BBD8E8A-922A-A247-895F-B972BE74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19088"/>
            <a:ext cx="12188825" cy="438912"/>
          </a:xfrm>
          <a:prstGeom prst="rect">
            <a:avLst/>
          </a:prstGeom>
          <a:gradFill>
            <a:gsLst>
              <a:gs pos="11000">
                <a:schemeClr val="bg1"/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R_standard_color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5" y="6535928"/>
            <a:ext cx="1456223" cy="296509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" y="1086575"/>
            <a:ext cx="10982639" cy="3160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649486" y="6391275"/>
            <a:ext cx="2539339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z="1066" smtClean="0">
                <a:solidFill>
                  <a:schemeClr val="bg1"/>
                </a:solidFill>
              </a:rPr>
              <a:pPr/>
              <a:t>‹#›</a:t>
            </a:fld>
            <a:endParaRPr lang="en-US" sz="1066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11125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4" r:id="rId2"/>
    <p:sldLayoutId id="2147493469" r:id="rId3"/>
    <p:sldLayoutId id="2147493457" r:id="rId4"/>
    <p:sldLayoutId id="2147493458" r:id="rId5"/>
    <p:sldLayoutId id="2147493471" r:id="rId6"/>
    <p:sldLayoutId id="2147493473" r:id="rId7"/>
    <p:sldLayoutId id="2147493472" r:id="rId8"/>
    <p:sldLayoutId id="2147493470" r:id="rId9"/>
  </p:sldLayoutIdLst>
  <p:hf sldNum="0" hdr="0" dt="0"/>
  <p:txStyles>
    <p:titleStyle>
      <a:lvl1pPr algn="l" defTabSz="609448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08" indent="-302608" algn="l" defTabSz="609448" rtl="0" eaLnBrk="1" latinLnBrk="0" hangingPunct="1">
        <a:spcBef>
          <a:spcPts val="1200"/>
        </a:spcBef>
        <a:buFont typeface="Lucida Grande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9694" indent="-300492" algn="l" defTabSz="609448" rtl="0" eaLnBrk="1" latinLnBrk="0" hangingPunct="1">
        <a:lnSpc>
          <a:spcPct val="100000"/>
        </a:lnSpc>
        <a:spcBef>
          <a:spcPts val="533"/>
        </a:spcBef>
        <a:buFont typeface="Arial"/>
        <a:buChar char="－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300492" algn="l" defTabSz="609448" rtl="0" eaLnBrk="1" latinLnBrk="0" hangingPunct="1">
        <a:spcBef>
          <a:spcPts val="267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8098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7299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5" orient="horz" pos="784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D320-4831-304E-A633-6BA0DEF6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Arial" panose="020B0604020202020204" pitchFamily="34" charset="0"/>
              </a:rPr>
              <a:t>Hot-Electron Preheat and Energy Deposition in Direct-Drive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dirty="0">
                <a:cs typeface="Arial" panose="020B0604020202020204" pitchFamily="34" charset="0"/>
              </a:rPr>
              <a:t>Implosion Experiments at the National Ignition Facility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C74A3-EC7F-9B4A-BEFF-8BE6DCC5C96C}"/>
              </a:ext>
            </a:extLst>
          </p:cNvPr>
          <p:cNvSpPr txBox="1"/>
          <p:nvPr/>
        </p:nvSpPr>
        <p:spPr>
          <a:xfrm>
            <a:off x="618777" y="5494639"/>
            <a:ext cx="533517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b-NO" altLang="en-US" sz="1600" b="1" dirty="0">
                <a:cs typeface="Arial" panose="020B0604020202020204" pitchFamily="34" charset="0"/>
              </a:rPr>
              <a:t>A. A. </a:t>
            </a:r>
            <a:r>
              <a:rPr lang="nb-NO" altLang="en-US" sz="1600" b="1" dirty="0" err="1">
                <a:cs typeface="Arial" panose="020B0604020202020204" pitchFamily="34" charset="0"/>
              </a:rPr>
              <a:t>Solodov</a:t>
            </a:r>
            <a:r>
              <a:rPr lang="nb-NO" altLang="en-US" sz="1600" b="1" dirty="0">
                <a:cs typeface="Arial" panose="020B0604020202020204" pitchFamily="34" charset="0"/>
              </a:rPr>
              <a:t> </a:t>
            </a:r>
            <a:r>
              <a:rPr lang="nb-NO" altLang="en-US" sz="1600" b="1" i="1" dirty="0">
                <a:cs typeface="Arial" panose="020B0604020202020204" pitchFamily="34" charset="0"/>
              </a:rPr>
              <a:t>et al</a:t>
            </a:r>
            <a:r>
              <a:rPr lang="nb-NO" altLang="en-US" sz="1600" b="1" dirty="0">
                <a:cs typeface="Arial" panose="020B0604020202020204" pitchFamily="34" charset="0"/>
              </a:rPr>
              <a:t>.</a:t>
            </a:r>
            <a:endParaRPr lang="nb-NO" altLang="en-US" sz="1600" b="1" i="1" dirty="0">
              <a:cs typeface="Arial" panose="020B0604020202020204" pitchFamily="34" charset="0"/>
            </a:endParaRPr>
          </a:p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73CDD-C295-B74E-A108-C9CA127F28BC}"/>
              </a:ext>
            </a:extLst>
          </p:cNvPr>
          <p:cNvSpPr txBox="1"/>
          <p:nvPr/>
        </p:nvSpPr>
        <p:spPr>
          <a:xfrm>
            <a:off x="6125865" y="5494638"/>
            <a:ext cx="5471943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Arial" panose="020B0604020202020204" pitchFamily="34" charset="0"/>
              </a:rPr>
              <a:t>48</a:t>
            </a:r>
            <a:r>
              <a:rPr lang="en-US" altLang="en-US" sz="1600" b="1" baseline="30000" dirty="0">
                <a:cs typeface="Arial" panose="020B0604020202020204" pitchFamily="34" charset="0"/>
              </a:rPr>
              <a:t>th</a:t>
            </a:r>
            <a:r>
              <a:rPr lang="en-US" altLang="en-US" sz="1600" b="1" dirty="0">
                <a:cs typeface="Arial" panose="020B0604020202020204" pitchFamily="34" charset="0"/>
              </a:rPr>
              <a:t> Anomalous Absorption Conference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cs typeface="Arial" panose="020B0604020202020204" pitchFamily="34" charset="0"/>
              </a:rPr>
              <a:t>Telluride, CO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9–14 </a:t>
            </a:r>
            <a:r>
              <a:rPr lang="en-US" altLang="en-US" sz="1600" b="1" dirty="0">
                <a:cs typeface="Arial" panose="020B0604020202020204" pitchFamily="34" charset="0"/>
              </a:rPr>
              <a:t>June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9D414-70EE-EE45-B769-8F93EEE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2" y="2006600"/>
            <a:ext cx="110617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7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A3347-B9D6-7644-BBBE-72B1DC85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Time-integrated penumbral images* show hard x-ray variation with polar angle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DDE55B-B222-0E40-AEF6-F3CC6DC6A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01536" y="6016678"/>
            <a:ext cx="2157458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pPr>
              <a:lnSpc>
                <a:spcPts val="1600"/>
              </a:lnSpc>
              <a:defRPr/>
            </a:pPr>
            <a:r>
              <a:rPr lang="en-US" kern="0" dirty="0"/>
              <a:t>* B. Bachmann, LLNL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C997A-698E-1246-BADB-1C71BB36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2" y="3595964"/>
            <a:ext cx="10287000" cy="292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56921-76B9-454D-8490-99566B91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99" y="1285125"/>
            <a:ext cx="90424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7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E2C875A-2559-5042-98FA-01E7906DC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183803"/>
                  </p:ext>
                </p:extLst>
              </p:nvPr>
            </p:nvGraphicFramePr>
            <p:xfrm>
              <a:off x="669295" y="3280926"/>
              <a:ext cx="10850235" cy="230641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70047">
                      <a:extLst>
                        <a:ext uri="{9D8B030D-6E8A-4147-A177-3AD203B41FA5}">
                          <a16:colId xmlns:a16="http://schemas.microsoft.com/office/drawing/2014/main" val="4243420234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2010913020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1711599370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2606809454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1176668072"/>
                        </a:ext>
                      </a:extLst>
                    </a:gridCol>
                  </a:tblGrid>
                  <a:tr h="34548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070424"/>
                      </a:ext>
                    </a:extLst>
                  </a:tr>
                  <a:tr h="345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Total hot-electron coupled energy (kJ)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10.1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2 </a:t>
                          </a:r>
                          <a:r>
                            <a:rPr lang="en-US" sz="1600" b="1" baseline="0" dirty="0"/>
                            <a:t>kJ</a:t>
                          </a:r>
                          <a:endParaRPr lang="en-US" sz="1600" b="1" dirty="0"/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9.5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2 </a:t>
                          </a:r>
                          <a:r>
                            <a:rPr lang="en-US" sz="1600" b="1" baseline="0" dirty="0"/>
                            <a:t>kJ</a:t>
                          </a:r>
                          <a:endParaRPr lang="en-US" sz="1600" b="1" dirty="0"/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10.3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2 </a:t>
                          </a:r>
                          <a:r>
                            <a:rPr lang="en-US" sz="1600" b="1" baseline="0" dirty="0"/>
                            <a:t>kJ</a:t>
                          </a:r>
                          <a:endParaRPr lang="en-US" sz="1600" b="1" dirty="0"/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10.2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2</a:t>
                          </a:r>
                          <a:r>
                            <a:rPr lang="en-US" sz="1600" b="1" baseline="0" dirty="0"/>
                            <a:t> </a:t>
                          </a:r>
                          <a:r>
                            <a:rPr lang="en-US" sz="1600" b="1" dirty="0"/>
                            <a:t>kJ</a:t>
                          </a:r>
                        </a:p>
                      </a:txBody>
                      <a:tcPr marL="91455" marR="91455" marT="45751" marB="45751" anchor="ctr"/>
                    </a:tc>
                    <a:extLst>
                      <a:ext uri="{0D108BD9-81ED-4DB2-BD59-A6C34878D82A}">
                        <a16:rowId xmlns:a16="http://schemas.microsoft.com/office/drawing/2014/main" val="2746599572"/>
                      </a:ext>
                    </a:extLst>
                  </a:tr>
                  <a:tr h="3454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% of laser energy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0.3%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0.3%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0.3%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0.3%</a:t>
                          </a:r>
                        </a:p>
                      </a:txBody>
                      <a:tcPr marL="91455" marR="91455" marT="45751" marB="45751" anchor="ctr"/>
                    </a:tc>
                    <a:extLst>
                      <a:ext uri="{0D108BD9-81ED-4DB2-BD59-A6C34878D82A}">
                        <a16:rowId xmlns:a16="http://schemas.microsoft.com/office/drawing/2014/main" val="3492181754"/>
                      </a:ext>
                    </a:extLst>
                  </a:tr>
                  <a:tr h="345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Energy into Ge-doped</a:t>
                          </a:r>
                          <a:r>
                            <a:rPr lang="en-US" sz="1600" b="1" baseline="0" dirty="0"/>
                            <a:t> layer</a:t>
                          </a:r>
                          <a:r>
                            <a:rPr lang="en-US" sz="1600" b="1" dirty="0"/>
                            <a:t> (kJ)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2.0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0.4 kJ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1.1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 kJ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 kJ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0.3 kJ</a:t>
                          </a:r>
                        </a:p>
                      </a:txBody>
                      <a:tcPr marL="91455" marR="91455" marT="45751" marB="45751" anchor="ctr"/>
                    </a:tc>
                    <a:extLst>
                      <a:ext uri="{0D108BD9-81ED-4DB2-BD59-A6C34878D82A}">
                        <a16:rowId xmlns:a16="http://schemas.microsoft.com/office/drawing/2014/main" val="2342869014"/>
                      </a:ext>
                    </a:extLst>
                  </a:tr>
                  <a:tr h="3454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% of laser energy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0.28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0.05%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0.17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0.03%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0.03%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0.16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1" dirty="0"/>
                            <a:t>0.03%</a:t>
                          </a:r>
                        </a:p>
                      </a:txBody>
                      <a:tcPr marL="91455" marR="91455" marT="45751" marB="45751" anchor="ctr"/>
                    </a:tc>
                    <a:extLst>
                      <a:ext uri="{0D108BD9-81ED-4DB2-BD59-A6C34878D82A}">
                        <a16:rowId xmlns:a16="http://schemas.microsoft.com/office/drawing/2014/main" val="18389844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E2C875A-2559-5042-98FA-01E7906DC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183803"/>
                  </p:ext>
                </p:extLst>
              </p:nvPr>
            </p:nvGraphicFramePr>
            <p:xfrm>
              <a:off x="669295" y="3280926"/>
              <a:ext cx="10850235" cy="230641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70047">
                      <a:extLst>
                        <a:ext uri="{9D8B030D-6E8A-4147-A177-3AD203B41FA5}">
                          <a16:colId xmlns:a16="http://schemas.microsoft.com/office/drawing/2014/main" val="4243420234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2010913020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1711599370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2606809454"/>
                        </a:ext>
                      </a:extLst>
                    </a:gridCol>
                    <a:gridCol w="2170047">
                      <a:extLst>
                        <a:ext uri="{9D8B030D-6E8A-4147-A177-3AD203B41FA5}">
                          <a16:colId xmlns:a16="http://schemas.microsoft.com/office/drawing/2014/main" val="1176668072"/>
                        </a:ext>
                      </a:extLst>
                    </a:gridCol>
                  </a:tblGrid>
                  <a:tr h="45707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070424"/>
                      </a:ext>
                    </a:extLst>
                  </a:tr>
                  <a:tr h="579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Total hot-electron coupled energy (kJ)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00585" t="-80435" r="-301170" b="-2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99419" t="-80435" r="-199419" b="-2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301170" t="-80435" r="-100585" b="-2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401170" t="-80435" r="-585" b="-2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599572"/>
                      </a:ext>
                    </a:extLst>
                  </a:tr>
                  <a:tr h="3454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% of laser energy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00585" t="-307407" r="-301170" b="-2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99419" t="-307407" r="-199419" b="-2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301170" t="-307407" r="-100585" b="-2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401170" t="-307407" r="-585" b="-29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181754"/>
                      </a:ext>
                    </a:extLst>
                  </a:tr>
                  <a:tr h="579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Energy into Ge-doped</a:t>
                          </a:r>
                          <a:r>
                            <a:rPr lang="en-US" sz="1600" b="1" baseline="0" dirty="0"/>
                            <a:t> layer</a:t>
                          </a:r>
                          <a:r>
                            <a:rPr lang="en-US" sz="1600" b="1" dirty="0"/>
                            <a:t> (kJ)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00585" t="-239130" r="-301170" b="-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99419" t="-239130" r="-199419" b="-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301170" t="-239130" r="-100585" b="-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401170" t="-239130" r="-585" b="-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869014"/>
                      </a:ext>
                    </a:extLst>
                  </a:tr>
                  <a:tr h="3454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% of laser energy</a:t>
                          </a:r>
                        </a:p>
                      </a:txBody>
                      <a:tcPr marL="91455" marR="91455" marT="45751" marB="45751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00585" t="-577778" r="-30117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199419" t="-577778" r="-199419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301170" t="-577778" r="-10058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5" marR="91455" marT="45751" marB="45751" anchor="ctr">
                        <a:blipFill>
                          <a:blip r:embed="rId2"/>
                          <a:stretch>
                            <a:fillRect l="-401170" t="-577778" r="-585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89844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9A3347-B9D6-7644-BBBE-72B1DC85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deposition in different parts of the imploding shell has been found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45748A7-A696-964F-A18D-F1A48F4C3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722" y="5766639"/>
            <a:ext cx="56393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lnSpc>
                <a:spcPts val="2400"/>
              </a:lnSpc>
              <a:spcBef>
                <a:spcPct val="40000"/>
              </a:spcBef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ct val="40000"/>
              </a:spcBef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40000"/>
              </a:spcBef>
              <a:buChar char="-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600" dirty="0">
                <a:cs typeface="Arial" panose="020B0604020202020204" pitchFamily="34" charset="0"/>
              </a:rPr>
              <a:t>Targets show consistent total hot-electron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8D550-AD22-F74B-8931-9FE0279B9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73" y="1593518"/>
            <a:ext cx="8483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A3347-B9D6-7644-BBBE-72B1DC85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deposition profile in the imploding shell has been inferred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45748A7-A696-964F-A18D-F1A48F4C3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22" y="5384254"/>
            <a:ext cx="8221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lnSpc>
                <a:spcPts val="2400"/>
              </a:lnSpc>
              <a:spcBef>
                <a:spcPct val="40000"/>
              </a:spcBef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ct val="40000"/>
              </a:spcBef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40000"/>
              </a:spcBef>
              <a:buChar char="-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n-US" altLang="en-US" sz="1600" dirty="0">
                <a:cs typeface="Arial" panose="020B0604020202020204" pitchFamily="34" charset="0"/>
              </a:rPr>
              <a:t>About a quarter of total hot-electron energy coupled to the implosion is coupled to the unablated shell, indicating a wide angular divergence of hot electrons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97395-EE43-E94E-A9CA-52B2E5D57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504950"/>
            <a:ext cx="10922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8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A3347-B9D6-7644-BBBE-72B1DC85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and NIF experiments show roughly similar preheat per mass, even though implosion conditions are different (</a:t>
            </a:r>
            <a:r>
              <a:rPr lang="en-US"/>
              <a:t>not hydro-equivalent</a:t>
            </a:r>
            <a:r>
              <a:rPr lang="en-US" dirty="0"/>
              <a:t>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D6A7C07-CC9E-D54D-AC07-59AC4EA19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7138" y="5122637"/>
            <a:ext cx="9174548" cy="603242"/>
          </a:xfrm>
        </p:spPr>
        <p:txBody>
          <a:bodyPr bIns="73152"/>
          <a:lstStyle/>
          <a:p>
            <a:r>
              <a:rPr lang="en-US" dirty="0"/>
              <a:t>The difference in intensity, and doped/undoped layer thickness ratio complicates a direct comparison; OMEGA experiments hydro-equivalent to the NIF design are proposed for FY20.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D59397-F04E-D94B-AD5D-8ADF09D87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488" y="6011186"/>
            <a:ext cx="3474607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	*	</a:t>
            </a:r>
            <a:r>
              <a:rPr lang="en-US" i="1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/4 intensity is lower, especially for NIF (long scale lengths)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5A677-439F-9546-A6D5-85A2FA433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738793"/>
            <a:ext cx="11125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260B1ADD-B2F9-8245-9363-DEC5F80EC9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9191" y="1650078"/>
                <a:ext cx="8850443" cy="229015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Hot-electron transport in NIF PDD implosions has been studied by comparing hard x-ray (HXR) production in all-plastic implosions with multilayered implosions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The goal is to diagnose the hot-electron deposition profile in the imploding shell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Measurements indicate that 0.28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0.05% of laser energy is deposited in the unablated shell; 0.1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0.04% is deposited in the outer 20% portion and 0.18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0.03% is deposited in the inner 80% of the imploding shell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260B1ADD-B2F9-8245-9363-DEC5F80EC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91" y="1650078"/>
                <a:ext cx="8850443" cy="2290155"/>
              </a:xfrm>
              <a:blipFill>
                <a:blip r:embed="rId2"/>
                <a:stretch>
                  <a:fillRect l="-1289" t="-2762" r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2">
            <a:extLst>
              <a:ext uri="{FF2B5EF4-FFF2-40B4-BE49-F238E27FC236}">
                <a16:creationId xmlns:a16="http://schemas.microsoft.com/office/drawing/2014/main" id="{A12770AB-2B78-144E-8A7D-26045003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Hot-electron preheat and energy deposition in the unablated shell have been measured in polar direct-drive (PDD) implosions on the NIF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513493-20AB-A34B-932A-170767578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587" y="4538750"/>
            <a:ext cx="6089650" cy="614970"/>
          </a:xfrm>
        </p:spPr>
        <p:txBody>
          <a:bodyPr bIns="73152"/>
          <a:lstStyle/>
          <a:p>
            <a:r>
              <a:rPr lang="en-US" altLang="en-US" dirty="0">
                <a:cs typeface="Arial" panose="020B0604020202020204" pitchFamily="34" charset="0"/>
              </a:rPr>
              <a:t>Hot-electron preheat mitigation using mid-</a:t>
            </a:r>
            <a:r>
              <a:rPr lang="en-US" altLang="en-US" i="1" dirty="0">
                <a:cs typeface="Arial" panose="020B0604020202020204" pitchFamily="34" charset="0"/>
              </a:rPr>
              <a:t>Z</a:t>
            </a:r>
            <a:r>
              <a:rPr lang="en-US" altLang="en-US" dirty="0">
                <a:cs typeface="Arial" panose="020B0604020202020204" pitchFamily="34" charset="0"/>
              </a:rPr>
              <a:t> layers and laser frequency detuning/bandwidth strategies are being explored.*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69191" y="1650078"/>
                <a:ext cx="8850443" cy="229015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Hot-electron transport in NIF PDD implosions has been studied by comparing hard x-ray (HXR) production in all-plastic implosions with multilayered implosions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The goal is to diagnose the hot-electron deposition profile in the imploding shell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cs typeface="Arial" panose="020B0604020202020204" pitchFamily="34" charset="0"/>
                  </a:rPr>
                  <a:t>Measurements indicate that 0.28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0.05% of laser energy is deposited in the unablated shell; 0.1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0.04% is deposited in the outer 20% portion and 0.18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en-US" dirty="0">
                    <a:cs typeface="Arial" panose="020B0604020202020204" pitchFamily="34" charset="0"/>
                  </a:rPr>
                  <a:t>0.03% is deposited in the inner 80% of the imploding shell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91" y="1650078"/>
                <a:ext cx="8850443" cy="2290155"/>
              </a:xfrm>
              <a:blipFill>
                <a:blip r:embed="rId2"/>
                <a:stretch>
                  <a:fillRect l="-1289" t="-2762" r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Hot-electron preheat and energy deposition in the unablated shell have been measured in polar-direct-drive (PDD) implosions on the NIF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524DCE-701A-B54F-A12C-2043FFD51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587" y="4538750"/>
            <a:ext cx="6089650" cy="614970"/>
          </a:xfrm>
        </p:spPr>
        <p:txBody>
          <a:bodyPr bIns="73152"/>
          <a:lstStyle/>
          <a:p>
            <a:r>
              <a:rPr lang="en-US" altLang="en-US" dirty="0">
                <a:cs typeface="Arial" panose="020B0604020202020204" pitchFamily="34" charset="0"/>
              </a:rPr>
              <a:t>Hot-electron preheat mitigation using mid-</a:t>
            </a:r>
            <a:r>
              <a:rPr lang="en-US" altLang="en-US" i="1" dirty="0">
                <a:cs typeface="Arial" panose="020B0604020202020204" pitchFamily="34" charset="0"/>
              </a:rPr>
              <a:t>Z</a:t>
            </a:r>
            <a:r>
              <a:rPr lang="en-US" altLang="en-US" dirty="0">
                <a:cs typeface="Arial" panose="020B0604020202020204" pitchFamily="34" charset="0"/>
              </a:rPr>
              <a:t> layers and laser frequency detuning/bandwidth strategies are being explored.*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7A13D-0DE3-3947-B8F4-BDBB45B7A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8732" y="6004313"/>
            <a:ext cx="3474607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	</a:t>
            </a:r>
            <a:r>
              <a:rPr lang="en-US" kern="0" dirty="0"/>
              <a:t>* R. K. Follett </a:t>
            </a:r>
            <a:r>
              <a:rPr lang="en-US" i="1" kern="0" dirty="0"/>
              <a:t>et al</a:t>
            </a:r>
            <a:r>
              <a:rPr lang="en-US" kern="0" dirty="0"/>
              <a:t>., Phys. Rev. Lett. </a:t>
            </a:r>
            <a:r>
              <a:rPr lang="en-US" u="sng" kern="0" dirty="0"/>
              <a:t>116</a:t>
            </a:r>
            <a:r>
              <a:rPr lang="en-US" kern="0" dirty="0"/>
              <a:t>, 155002 (2016); </a:t>
            </a:r>
          </a:p>
          <a:p>
            <a:pPr>
              <a:lnSpc>
                <a:spcPts val="1000"/>
              </a:lnSpc>
              <a:defRPr/>
            </a:pPr>
            <a:r>
              <a:rPr lang="en-US" kern="0" dirty="0"/>
              <a:t>  R. K. Follett, this conference.</a:t>
            </a:r>
          </a:p>
          <a:p>
            <a:pPr>
              <a:lnSpc>
                <a:spcPts val="1000"/>
              </a:lnSpc>
              <a:defRPr/>
            </a:pPr>
            <a:r>
              <a:rPr lang="en-US" kern="0" dirty="0"/>
              <a:t>NIF: National-Ignition Facility</a:t>
            </a:r>
          </a:p>
        </p:txBody>
      </p:sp>
    </p:spTree>
    <p:extLst>
      <p:ext uri="{BB962C8B-B14F-4D97-AF65-F5344CB8AC3E}">
        <p14:creationId xmlns:p14="http://schemas.microsoft.com/office/powerpoint/2010/main" val="247903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90535" y="1725628"/>
            <a:ext cx="9124950" cy="3677645"/>
          </a:xfrm>
        </p:spPr>
        <p:txBody>
          <a:bodyPr>
            <a:normAutofit/>
          </a:bodyPr>
          <a:lstStyle/>
          <a:p>
            <a:r>
              <a:rPr lang="en-US" dirty="0"/>
              <a:t>M. J. Rosenberg, A. R. Christopherson, R. </a:t>
            </a:r>
            <a:r>
              <a:rPr lang="en-US" dirty="0" err="1"/>
              <a:t>Betti</a:t>
            </a:r>
            <a:r>
              <a:rPr lang="en-US" dirty="0"/>
              <a:t>, M. </a:t>
            </a:r>
            <a:r>
              <a:rPr lang="en-US" dirty="0" err="1"/>
              <a:t>Stoeckl</a:t>
            </a:r>
            <a:r>
              <a:rPr lang="en-US" dirty="0"/>
              <a:t>, W. Seka, R. Epstein, R. K. Follett,</a:t>
            </a:r>
          </a:p>
          <a:p>
            <a:r>
              <a:rPr lang="en-US" dirty="0"/>
              <a:t>P. B. Radha, S. P. Regan, D. H. </a:t>
            </a:r>
            <a:r>
              <a:rPr lang="en-US" dirty="0" err="1"/>
              <a:t>Froula</a:t>
            </a:r>
            <a:r>
              <a:rPr lang="en-US" dirty="0"/>
              <a:t>, and V. N. </a:t>
            </a:r>
            <a:r>
              <a:rPr lang="en-US" dirty="0" err="1"/>
              <a:t>Goncharov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University of Rochester</a:t>
            </a:r>
          </a:p>
          <a:p>
            <a:r>
              <a:rPr lang="en-US" dirty="0">
                <a:solidFill>
                  <a:schemeClr val="tx2"/>
                </a:solidFill>
              </a:rPr>
              <a:t>Laboratory for Laser Energetics</a:t>
            </a:r>
          </a:p>
          <a:p>
            <a:endParaRPr lang="en-US" dirty="0"/>
          </a:p>
          <a:p>
            <a:r>
              <a:rPr lang="en-US" dirty="0"/>
              <a:t>J. F. Myatt</a:t>
            </a:r>
          </a:p>
          <a:p>
            <a:r>
              <a:rPr lang="en-US" dirty="0">
                <a:solidFill>
                  <a:schemeClr val="tx2"/>
                </a:solidFill>
              </a:rPr>
              <a:t>University of Alberta</a:t>
            </a:r>
          </a:p>
          <a:p>
            <a:endParaRPr lang="en-US" dirty="0"/>
          </a:p>
          <a:p>
            <a:r>
              <a:rPr lang="en-US"/>
              <a:t>M</a:t>
            </a:r>
            <a:r>
              <a:rPr lang="en-US" dirty="0"/>
              <a:t>. </a:t>
            </a:r>
            <a:r>
              <a:rPr lang="en-US" dirty="0" err="1"/>
              <a:t>Hohenberger</a:t>
            </a:r>
            <a:r>
              <a:rPr lang="en-US" dirty="0"/>
              <a:t>, B. Bachmann, and P. Michel </a:t>
            </a:r>
          </a:p>
          <a:p>
            <a:r>
              <a:rPr lang="en-US" dirty="0">
                <a:solidFill>
                  <a:schemeClr val="tx2"/>
                </a:solidFill>
              </a:rPr>
              <a:t>Lawrence Livermore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64323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9B4917-7718-194D-A6E2-3D2B64115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4668" y="1691642"/>
                <a:ext cx="4644203" cy="3420685"/>
              </a:xfrm>
            </p:spPr>
            <p:txBody>
              <a:bodyPr/>
              <a:lstStyle/>
              <a:p>
                <a:r>
                  <a:rPr lang="en-US" dirty="0"/>
                  <a:t>Fuel compression is negatively affected</a:t>
                </a:r>
                <a:br>
                  <a:rPr lang="en-US" dirty="0"/>
                </a:br>
                <a:r>
                  <a:rPr lang="en-US" dirty="0"/>
                  <a:t>if more than ~0.15% of laser energy</a:t>
                </a:r>
                <a:br>
                  <a:rPr lang="en-US" dirty="0"/>
                </a:br>
                <a:r>
                  <a:rPr lang="en-US" dirty="0"/>
                  <a:t>is coupled into fuel preheat** </a:t>
                </a:r>
              </a:p>
              <a:p>
                <a:r>
                  <a:rPr lang="en-US" dirty="0"/>
                  <a:t>If electron divergence is large, only ~25%</a:t>
                </a:r>
                <a:br>
                  <a:rPr lang="en-US" dirty="0"/>
                </a:br>
                <a:r>
                  <a:rPr lang="en-US" dirty="0"/>
                  <a:t>of electrons intersect the cold fuel</a:t>
                </a:r>
                <a:r>
                  <a:rPr lang="en-US" baseline="30000" dirty="0"/>
                  <a:t>†</a:t>
                </a:r>
              </a:p>
              <a:p>
                <a:r>
                  <a:rPr lang="en-US" dirty="0"/>
                  <a:t>Electrons below ~50 </a:t>
                </a:r>
                <a:r>
                  <a:rPr lang="en-US" dirty="0" err="1"/>
                  <a:t>keV</a:t>
                </a:r>
                <a:r>
                  <a:rPr lang="en-US" dirty="0"/>
                  <a:t> are stopped</a:t>
                </a:r>
                <a:br>
                  <a:rPr lang="en-US" dirty="0"/>
                </a:br>
                <a:r>
                  <a:rPr lang="en-US" dirty="0"/>
                  <a:t>in the ablator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there is a limit of ~0.7% laser energy</a:t>
                </a:r>
                <a:br>
                  <a:rPr lang="en-US" dirty="0"/>
                </a:br>
                <a:r>
                  <a:rPr lang="en-US" dirty="0"/>
                  <a:t>    into the hot electrons generated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9B4917-7718-194D-A6E2-3D2B64115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4668" y="1691642"/>
                <a:ext cx="4644203" cy="3420685"/>
              </a:xfrm>
              <a:blipFill>
                <a:blip r:embed="rId2"/>
                <a:stretch>
                  <a:fillRect l="-2732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DD95E2-217F-6645-B920-47E448D3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43960"/>
            <a:ext cx="11169694" cy="329184"/>
          </a:xfrm>
        </p:spPr>
        <p:txBody>
          <a:bodyPr/>
          <a:lstStyle/>
          <a:p>
            <a:r>
              <a:rPr lang="en-US" dirty="0"/>
              <a:t>Hot-electron preheat can degrade fuel compression in direct-drive ignition designs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42F8D-98C6-2446-B2B1-A2EA5BA4D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2621-4BF2-B845-B36B-5FCB8B499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5577840"/>
            <a:ext cx="3832299" cy="799529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	*	V. N. </a:t>
            </a:r>
            <a:r>
              <a:rPr lang="en-US" dirty="0" err="1"/>
              <a:t>Goncharov</a:t>
            </a:r>
            <a:r>
              <a:rPr lang="en-US" dirty="0"/>
              <a:t> et al., Phys. Plasmas </a:t>
            </a:r>
            <a:r>
              <a:rPr lang="en-US" u="sng" dirty="0"/>
              <a:t>21</a:t>
            </a:r>
            <a:r>
              <a:rPr lang="en-US" dirty="0"/>
              <a:t>, 056315 (2014).</a:t>
            </a:r>
          </a:p>
          <a:p>
            <a:r>
              <a:rPr lang="en-US" dirty="0"/>
              <a:t>** J. A. </a:t>
            </a:r>
            <a:r>
              <a:rPr lang="en-US" dirty="0" err="1"/>
              <a:t>Delettrez</a:t>
            </a:r>
            <a:r>
              <a:rPr lang="en-US" dirty="0"/>
              <a:t>, T. J. B. Collins, and C. Ye, “Determining</a:t>
            </a:r>
            <a:br>
              <a:rPr lang="en-US" dirty="0"/>
            </a:br>
            <a:r>
              <a:rPr lang="en-US" dirty="0"/>
              <a:t>		Acceptable Limits of Fast-Electron Preheat in Direct-Drive</a:t>
            </a:r>
            <a:br>
              <a:rPr lang="en-US" dirty="0"/>
            </a:br>
            <a:r>
              <a:rPr lang="en-US" dirty="0"/>
              <a:t>		Ignition-Scale Target Designs,” to be published to Physics of Plasmas.</a:t>
            </a:r>
          </a:p>
          <a:p>
            <a:r>
              <a:rPr lang="en-US" dirty="0"/>
              <a:t>	</a:t>
            </a:r>
            <a:r>
              <a:rPr lang="en-US" baseline="30000" dirty="0"/>
              <a:t>†</a:t>
            </a:r>
            <a:r>
              <a:rPr lang="en-US" dirty="0"/>
              <a:t> 	B. </a:t>
            </a:r>
            <a:r>
              <a:rPr lang="en-US" dirty="0" err="1"/>
              <a:t>Yaakobi</a:t>
            </a:r>
            <a:r>
              <a:rPr lang="en-US" dirty="0"/>
              <a:t> et al., Phys. Plasmas </a:t>
            </a:r>
            <a:r>
              <a:rPr lang="en-US" u="sng" dirty="0"/>
              <a:t>20</a:t>
            </a:r>
            <a:r>
              <a:rPr lang="en-US" dirty="0"/>
              <a:t>, 092706 (2013).</a:t>
            </a:r>
          </a:p>
          <a:p>
            <a:r>
              <a:rPr lang="en-US" dirty="0"/>
              <a:t>		LPI: laser–plasma interaction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F5A9C-8542-904B-B29D-858A9E66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53" y="1471584"/>
            <a:ext cx="4622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EA28D8-8327-DB43-9D76-D7ECE222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Arial" panose="020B0604020202020204" pitchFamily="34" charset="0"/>
              </a:rPr>
              <a:t>Hot-electron transport in NIF PDD implosions was studied by comparing HXR between all-plastic and multilayered implosions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609DC-D2B1-4742-95D6-7C4AE8073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0023" y="5002525"/>
            <a:ext cx="7888778" cy="608568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Different buried depths and thicknesses of the Ge-doped layer are examined to diagnose the hot-electron deposition profile in the imploding shell.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60BF9-5F75-614A-AE4D-A2AAD748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2139950"/>
            <a:ext cx="11277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87EB3A4-5AE9-7549-9E14-575015F2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52" y="1387328"/>
            <a:ext cx="6477000" cy="229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2" y="560832"/>
            <a:ext cx="9843242" cy="329184"/>
          </a:xfrm>
        </p:spPr>
        <p:txBody>
          <a:bodyPr/>
          <a:lstStyle/>
          <a:p>
            <a:r>
              <a:rPr lang="en-US" dirty="0"/>
              <a:t>The energy deposited into a payload can be inferred by subtracting the all-CH HXR from the HXR of a Ge-doped layered target 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E556E1-448B-C44D-B8C6-82DFACB0D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1467" y="4744971"/>
            <a:ext cx="6234545" cy="1341906"/>
          </a:xfrm>
          <a:ln>
            <a:solidFill>
              <a:schemeClr val="tx1"/>
            </a:solidFill>
          </a:ln>
        </p:spPr>
        <p:txBody>
          <a:bodyPr bIns="73152"/>
          <a:lstStyle/>
          <a:p>
            <a:pPr algn="l"/>
            <a:endParaRPr lang="en-US" dirty="0"/>
          </a:p>
          <a:p>
            <a:pPr algn="l"/>
            <a:r>
              <a:rPr lang="en-US" dirty="0"/>
              <a:t>Preheat formula:*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F085C-A1C4-BE4B-9A2C-A6892EC7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7" y="1588131"/>
            <a:ext cx="2504253" cy="606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D8416-C520-2C44-8D24-B6D342D71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517" y="1712422"/>
            <a:ext cx="1787628" cy="540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BAE1B-96A0-114E-9EC0-8B9DA8708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265" y="2632108"/>
            <a:ext cx="1972308" cy="545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58958-BC09-5D48-8F17-F66D1155A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686" y="4821554"/>
            <a:ext cx="4256116" cy="106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32721C-3903-6A43-BE48-EF2A3CE648C8}"/>
              </a:ext>
            </a:extLst>
          </p:cNvPr>
          <p:cNvSpPr/>
          <p:nvPr/>
        </p:nvSpPr>
        <p:spPr>
          <a:xfrm>
            <a:off x="742320" y="3807972"/>
            <a:ext cx="1116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itchFamily="2" charset="0"/>
              </a:rPr>
              <a:t>         is taken from theory; it is proportional to        , depends on </a:t>
            </a:r>
            <a:r>
              <a:rPr lang="en-US" sz="1600" b="1" i="1" dirty="0">
                <a:latin typeface="Helvetica" pitchFamily="2" charset="0"/>
              </a:rPr>
              <a:t>T</a:t>
            </a:r>
            <a:r>
              <a:rPr lang="en-US" sz="1600" b="1" baseline="-25000" dirty="0">
                <a:latin typeface="Helvetica" pitchFamily="2" charset="0"/>
              </a:rPr>
              <a:t>hot</a:t>
            </a:r>
            <a:r>
              <a:rPr lang="en-US" sz="1600" b="1" dirty="0">
                <a:latin typeface="Helvetica" pitchFamily="2" charset="0"/>
              </a:rPr>
              <a:t>, and logarithmically on plasma density </a:t>
            </a:r>
            <a:br>
              <a:rPr lang="en-US" sz="1600" b="1" dirty="0">
                <a:latin typeface="Helvetica" pitchFamily="2" charset="0"/>
              </a:rPr>
            </a:br>
            <a:endParaRPr lang="en-US" sz="1600" b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itchFamily="2" charset="0"/>
              </a:rPr>
              <a:t>              and             are HXR measurements</a:t>
            </a:r>
            <a:endParaRPr lang="en-US" sz="1600" dirty="0">
              <a:effectLst/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7DB97-A9DF-ED4D-B7CA-A7EB9605D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604" y="3753777"/>
            <a:ext cx="477863" cy="467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713A5-C9AC-C345-9E9C-1C236CD3F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158" y="3712017"/>
            <a:ext cx="403015" cy="540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35F429-506A-7E49-8F30-F37BF1530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789" y="4301855"/>
            <a:ext cx="780887" cy="310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C9E8-13AB-D643-AF1B-E19D4F7E9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0329" y="4325481"/>
            <a:ext cx="671803" cy="273092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E337CA0-95CA-9342-BF44-B88CC7250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20167" y="6011186"/>
            <a:ext cx="3474607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pPr>
              <a:lnSpc>
                <a:spcPts val="1600"/>
              </a:lnSpc>
              <a:defRPr/>
            </a:pPr>
            <a:r>
              <a:rPr lang="en-US" kern="0" dirty="0"/>
              <a:t>* A. R. Christopherson et al., to be submitted to Phys. Rev. Lett.</a:t>
            </a:r>
          </a:p>
        </p:txBody>
      </p:sp>
    </p:spTree>
    <p:extLst>
      <p:ext uri="{BB962C8B-B14F-4D97-AF65-F5344CB8AC3E}">
        <p14:creationId xmlns:p14="http://schemas.microsoft.com/office/powerpoint/2010/main" val="271998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D906C1-AA79-DE4A-BE86-A71FE84D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experiments use thicker shells and higher-adiabat implosions </a:t>
            </a:r>
            <a:br>
              <a:rPr lang="en-US" dirty="0"/>
            </a:br>
            <a:r>
              <a:rPr lang="en-US" dirty="0"/>
              <a:t>than in the standard PDD design* to reduce possible hydro instabilities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04F1-7F08-8249-B6B3-28B6F6B15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9967" y="6003752"/>
            <a:ext cx="3474607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	*	M. </a:t>
            </a:r>
            <a:r>
              <a:rPr lang="en-US" dirty="0" err="1"/>
              <a:t>Hohenberger</a:t>
            </a:r>
            <a:r>
              <a:rPr lang="en-US" dirty="0"/>
              <a:t> et al., Phys. Plasmas </a:t>
            </a:r>
            <a:r>
              <a:rPr lang="en-US" u="sng" dirty="0"/>
              <a:t>22</a:t>
            </a:r>
            <a:r>
              <a:rPr lang="en-US" dirty="0"/>
              <a:t>, 056308 (2015).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5E89FE84-E042-614A-90BD-01C2BEEE5B7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4910323"/>
                  </p:ext>
                </p:extLst>
              </p:nvPr>
            </p:nvGraphicFramePr>
            <p:xfrm>
              <a:off x="3703739" y="4684697"/>
              <a:ext cx="4781347" cy="158505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273376">
                      <a:extLst>
                        <a:ext uri="{9D8B030D-6E8A-4147-A177-3AD203B41FA5}">
                          <a16:colId xmlns:a16="http://schemas.microsoft.com/office/drawing/2014/main" val="1250547210"/>
                        </a:ext>
                      </a:extLst>
                    </a:gridCol>
                    <a:gridCol w="1511389">
                      <a:extLst>
                        <a:ext uri="{9D8B030D-6E8A-4147-A177-3AD203B41FA5}">
                          <a16:colId xmlns:a16="http://schemas.microsoft.com/office/drawing/2014/main" val="1181066989"/>
                        </a:ext>
                      </a:extLst>
                    </a:gridCol>
                    <a:gridCol w="1996582">
                      <a:extLst>
                        <a:ext uri="{9D8B030D-6E8A-4147-A177-3AD203B41FA5}">
                          <a16:colId xmlns:a16="http://schemas.microsoft.com/office/drawing/2014/main" val="3406843208"/>
                        </a:ext>
                      </a:extLst>
                    </a:gridCol>
                  </a:tblGrid>
                  <a:tr h="413173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NIF ignition scale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These experiments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3841451979"/>
                      </a:ext>
                    </a:extLst>
                  </a:tr>
                  <a:tr h="322200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L</a:t>
                          </a:r>
                          <a:r>
                            <a:rPr kumimoji="0" lang="en-US" altLang="x-none" sz="1600" b="1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n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(</a:t>
                          </a:r>
                          <a:r>
                            <a:rPr kumimoji="0" lang="en-US" altLang="x-none" sz="1600" b="1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2" charset="2"/>
                              <a:ea typeface="ＭＳ Ｐゴシック" charset="-128"/>
                            </a:rPr>
                            <a:t>μ</a:t>
                          </a:r>
                          <a:r>
                            <a:rPr kumimoji="0" lang="en-US" altLang="x-none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m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)</a:t>
                          </a:r>
                          <a:endParaRPr kumimoji="0" lang="x-none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600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400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387089295"/>
                      </a:ext>
                    </a:extLst>
                  </a:tr>
                  <a:tr h="322200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T</a:t>
                          </a:r>
                          <a:r>
                            <a:rPr kumimoji="0" lang="en-US" altLang="x-none" sz="1600" b="1" i="0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e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(</a:t>
                          </a:r>
                          <a:r>
                            <a:rPr kumimoji="0" lang="en-US" altLang="x-none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keV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)</a:t>
                          </a:r>
                          <a:endParaRPr kumimoji="0" lang="x-none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3.5 to 5 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3.2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635098568"/>
                      </a:ext>
                    </a:extLst>
                  </a:tr>
                  <a:tr h="322200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pitchFamily="2" charset="0"/>
                              <a:ea typeface="ＭＳ Ｐゴシック" charset="-128"/>
                            </a:rPr>
                            <a:t>I</a:t>
                          </a:r>
                          <a:r>
                            <a:rPr kumimoji="0" lang="en-US" altLang="x-none" sz="1600" b="1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L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(W/cm</a:t>
                          </a:r>
                          <a:r>
                            <a:rPr kumimoji="0" lang="en-US" altLang="x-none" sz="1600" b="1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2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)</a:t>
                          </a:r>
                          <a:endParaRPr kumimoji="0" lang="x-none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(6 to 8)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x-none" sz="16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10</a:t>
                          </a:r>
                          <a:r>
                            <a:rPr kumimoji="0" lang="en-US" altLang="x-none" sz="1600" b="1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14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(4 to 8)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x-none" sz="16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10</a:t>
                          </a:r>
                          <a:r>
                            <a:rPr kumimoji="0" lang="en-US" altLang="x-none" sz="1600" b="1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14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274276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5E89FE84-E042-614A-90BD-01C2BEEE5B7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4910323"/>
                  </p:ext>
                </p:extLst>
              </p:nvPr>
            </p:nvGraphicFramePr>
            <p:xfrm>
              <a:off x="3703739" y="4684697"/>
              <a:ext cx="4781347" cy="158505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273376">
                      <a:extLst>
                        <a:ext uri="{9D8B030D-6E8A-4147-A177-3AD203B41FA5}">
                          <a16:colId xmlns:a16="http://schemas.microsoft.com/office/drawing/2014/main" val="1250547210"/>
                        </a:ext>
                      </a:extLst>
                    </a:gridCol>
                    <a:gridCol w="1511389">
                      <a:extLst>
                        <a:ext uri="{9D8B030D-6E8A-4147-A177-3AD203B41FA5}">
                          <a16:colId xmlns:a16="http://schemas.microsoft.com/office/drawing/2014/main" val="1181066989"/>
                        </a:ext>
                      </a:extLst>
                    </a:gridCol>
                    <a:gridCol w="1996582">
                      <a:extLst>
                        <a:ext uri="{9D8B030D-6E8A-4147-A177-3AD203B41FA5}">
                          <a16:colId xmlns:a16="http://schemas.microsoft.com/office/drawing/2014/main" val="3406843208"/>
                        </a:ext>
                      </a:extLst>
                    </a:gridCol>
                  </a:tblGrid>
                  <a:tr h="579144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NIF ignition scale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These experiments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3841451979"/>
                      </a:ext>
                    </a:extLst>
                  </a:tr>
                  <a:tr h="335304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L</a:t>
                          </a:r>
                          <a:r>
                            <a:rPr kumimoji="0" lang="en-US" altLang="x-none" sz="1600" b="1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n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(</a:t>
                          </a:r>
                          <a:r>
                            <a:rPr kumimoji="0" lang="en-US" altLang="x-none" sz="1600" b="1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2" charset="2"/>
                              <a:ea typeface="ＭＳ Ｐゴシック" charset="-128"/>
                            </a:rPr>
                            <a:t>μ</a:t>
                          </a:r>
                          <a:r>
                            <a:rPr kumimoji="0" lang="en-US" altLang="x-none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m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)</a:t>
                          </a:r>
                          <a:endParaRPr kumimoji="0" lang="x-none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600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400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387089295"/>
                      </a:ext>
                    </a:extLst>
                  </a:tr>
                  <a:tr h="335304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1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T</a:t>
                          </a:r>
                          <a:r>
                            <a:rPr kumimoji="0" lang="en-US" altLang="x-none" sz="1600" b="1" i="0" u="none" strike="noStrike" cap="none" normalizeH="0" baseline="-2500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e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(</a:t>
                          </a:r>
                          <a:r>
                            <a:rPr kumimoji="0" lang="en-US" altLang="x-none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keV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)</a:t>
                          </a:r>
                          <a:endParaRPr kumimoji="0" lang="x-none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3.5 to 5 </a:t>
                          </a:r>
                        </a:p>
                      </a:txBody>
                      <a:tcPr marL="91448" marR="91448" marT="45732" marB="45732" anchor="ctr" horzOverflow="overflow">
                        <a:solidFill>
                          <a:srgbClr val="FF8B26">
                            <a:alpha val="65882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3.2</a:t>
                          </a:r>
                        </a:p>
                      </a:txBody>
                      <a:tcPr marL="91448" marR="91448" marT="45732" marB="45732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635098568"/>
                      </a:ext>
                    </a:extLst>
                  </a:tr>
                  <a:tr h="335304">
                    <a:tc>
                      <a:txBody>
                        <a:bodyPr/>
                        <a:lstStyle>
                          <a:lvl1pPr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742950" indent="-28575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marL="1143000" indent="-228600" eaLnBrk="0" hangingPunct="0">
                            <a:lnSpc>
                              <a:spcPts val="2400"/>
                            </a:lnSpc>
                            <a:spcBef>
                              <a:spcPct val="40000"/>
                            </a:spcBef>
                            <a:defRPr sz="1600" b="1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x-none" sz="16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Times" pitchFamily="2" charset="0"/>
                              <a:ea typeface="ＭＳ Ｐゴシック" charset="-128"/>
                            </a:rPr>
                            <a:t>I</a:t>
                          </a:r>
                          <a:r>
                            <a:rPr kumimoji="0" lang="en-US" altLang="x-none" sz="1600" b="1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L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 (W/cm</a:t>
                          </a:r>
                          <a:r>
                            <a:rPr kumimoji="0" lang="en-US" altLang="x-none" sz="1600" b="1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2</a:t>
                          </a:r>
                          <a:r>
                            <a:rPr kumimoji="0" lang="en-US" altLang="x-none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)</a:t>
                          </a:r>
                          <a:endParaRPr kumimoji="0" lang="x-none" altLang="x-none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marL="91448" marR="91448" marT="45732" marB="45732" anchor="ctr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8" marR="91448" marT="45732" marB="45732" anchor="ctr" horzOverflow="overflow">
                        <a:blipFill>
                          <a:blip r:embed="rId2"/>
                          <a:stretch>
                            <a:fillRect l="-85714" t="-370370" r="-1336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8" marR="91448" marT="45732" marB="45732" anchor="ctr" horzOverflow="overflow">
                        <a:blipFill>
                          <a:blip r:embed="rId2"/>
                          <a:stretch>
                            <a:fillRect l="-139873" t="-370370" r="-633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276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3A85A59-B181-0944-BBCF-7C7C69CAB415}"/>
              </a:ext>
            </a:extLst>
          </p:cNvPr>
          <p:cNvSpPr/>
          <p:nvPr/>
        </p:nvSpPr>
        <p:spPr>
          <a:xfrm>
            <a:off x="4196457" y="4345730"/>
            <a:ext cx="3695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>
                <a:cs typeface="Arial" panose="020B0604020202020204" pitchFamily="34" charset="0"/>
              </a:rPr>
              <a:t>Simulated plasma conditions at </a:t>
            </a:r>
            <a:r>
              <a:rPr lang="en-US" altLang="en-US" sz="1600" b="1" i="1" dirty="0" err="1">
                <a:cs typeface="Arial" panose="020B0604020202020204" pitchFamily="34" charset="0"/>
              </a:rPr>
              <a:t>n</a:t>
            </a:r>
            <a:r>
              <a:rPr lang="en-US" altLang="en-US" sz="1600" b="1" baseline="-25000" dirty="0" err="1">
                <a:cs typeface="Arial" panose="020B0604020202020204" pitchFamily="34" charset="0"/>
              </a:rPr>
              <a:t>c</a:t>
            </a:r>
            <a:r>
              <a:rPr lang="en-US" altLang="en-US" sz="1600" b="1" dirty="0">
                <a:cs typeface="Arial" panose="020B0604020202020204" pitchFamily="34" charset="0"/>
              </a:rPr>
              <a:t>/4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A6FFB-FC4D-FC4F-825D-EC311A95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78" y="1364872"/>
            <a:ext cx="10033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9B3A6-094B-6344-84C0-7CA82DC8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588" y="5164014"/>
            <a:ext cx="7765649" cy="106122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1500" dirty="0">
                <a:cs typeface="Arial" panose="020B0604020202020204" pitchFamily="34" charset="0"/>
              </a:rPr>
              <a:t>LPI is dominated by SRS at </a:t>
            </a:r>
            <a:r>
              <a:rPr lang="en-US" altLang="en-US" sz="1500" i="1" dirty="0" err="1">
                <a:cs typeface="Arial" panose="020B0604020202020204" pitchFamily="34" charset="0"/>
              </a:rPr>
              <a:t>n</a:t>
            </a:r>
            <a:r>
              <a:rPr lang="en-US" altLang="en-US" sz="1500" baseline="-25000" dirty="0" err="1">
                <a:cs typeface="Arial" panose="020B0604020202020204" pitchFamily="34" charset="0"/>
              </a:rPr>
              <a:t>c</a:t>
            </a:r>
            <a:r>
              <a:rPr lang="en-US" altLang="en-US" sz="1500" dirty="0">
                <a:cs typeface="Arial" panose="020B0604020202020204" pitchFamily="34" charset="0"/>
              </a:rPr>
              <a:t>/4 and at lower densities</a:t>
            </a:r>
          </a:p>
          <a:p>
            <a:pPr>
              <a:spcBef>
                <a:spcPts val="600"/>
              </a:spcBef>
            </a:pPr>
            <a:r>
              <a:rPr lang="en-US" altLang="en-US" sz="1500" dirty="0">
                <a:cs typeface="Arial" panose="020B0604020202020204" pitchFamily="34" charset="0"/>
              </a:rPr>
              <a:t>Up to ~25% variation in SRS is observed in some shots, associated with power variation in the nearest beam quads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9A3347-B9D6-7644-BBBE-72B1DC85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560832"/>
            <a:ext cx="10720806" cy="329184"/>
          </a:xfrm>
        </p:spPr>
        <p:txBody>
          <a:bodyPr/>
          <a:lstStyle/>
          <a:p>
            <a:r>
              <a:rPr lang="en-US" kern="0" dirty="0"/>
              <a:t>Time-resolved scattered-light spectra indicate that LPI is similar </a:t>
            </a:r>
            <a:br>
              <a:rPr lang="en-US" kern="0" dirty="0"/>
            </a:br>
            <a:r>
              <a:rPr lang="en-US" kern="0" dirty="0"/>
              <a:t>between the all-CH and Ge-doped payload implosions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DC9C548-F454-D54F-9C6C-743870FC338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160908" y="6006939"/>
                <a:ext cx="3867008" cy="300555"/>
              </a:xfrm>
            </p:spPr>
            <p:txBody>
              <a:bodyPr/>
              <a:lstStyle/>
              <a:p>
                <a:r>
                  <a:rPr lang="en-US" altLang="en-US" sz="1500" dirty="0">
                    <a:cs typeface="Arial" panose="020B0604020202020204" pitchFamily="34" charset="0"/>
                  </a:rPr>
                  <a:t>Similar LPI </a:t>
                </a:r>
                <a14:m>
                  <m:oMath xmlns:m="http://schemas.openxmlformats.org/officeDocument/2006/math">
                    <m:r>
                      <a:rPr lang="en-US" alt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altLang="en-US" sz="1500" dirty="0">
                    <a:cs typeface="Arial" panose="020B0604020202020204" pitchFamily="34" charset="0"/>
                    <a:sym typeface="Wingdings" pitchFamily="2" charset="2"/>
                  </a:rPr>
                  <a:t> similar hot-electron source</a:t>
                </a:r>
                <a:endParaRPr lang="en-US" altLang="en-US" sz="15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DC9C548-F454-D54F-9C6C-743870FC3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160908" y="6006939"/>
                <a:ext cx="3867008" cy="300555"/>
              </a:xfrm>
              <a:blipFill>
                <a:blip r:embed="rId2"/>
                <a:stretch>
                  <a:fillRect l="-656" t="-12000" r="-65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766C2-0A64-5441-B018-B6658D130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90966" y="6011186"/>
            <a:ext cx="3474607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FABS: full-aperture backscatter station</a:t>
            </a:r>
          </a:p>
          <a:p>
            <a:r>
              <a:rPr lang="en-US" dirty="0"/>
              <a:t>SRS: stimulated Raman scatter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90178-EBAD-C444-A2B0-8A678542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413820"/>
            <a:ext cx="11264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3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A3347-B9D6-7644-BBBE-72B1DC85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 x-ray measurement recorded with the FFLEX* diagnostic shows enhanced HXR emission with the Ge dopant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42EF0C0-FE65-2446-BD97-087606B1E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375" y="5481713"/>
            <a:ext cx="2260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400"/>
              </a:lnSpc>
              <a:spcBef>
                <a:spcPct val="40000"/>
              </a:spcBef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ct val="40000"/>
              </a:spcBef>
              <a:buChar char="–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ct val="40000"/>
              </a:spcBef>
              <a:buChar char="-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cs typeface="Arial" panose="020B0604020202020204" pitchFamily="34" charset="0"/>
              </a:rPr>
              <a:t>HXR </a:t>
            </a:r>
            <a:r>
              <a:rPr lang="en-US" altLang="en-US" sz="1800" dirty="0">
                <a:cs typeface="Arial" panose="020B0604020202020204" pitchFamily="34" charset="0"/>
              </a:rPr>
              <a:t>= </a:t>
            </a:r>
            <a:r>
              <a:rPr lang="en-US" altLang="en-US" sz="1800" i="1" dirty="0"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cs typeface="Arial" panose="020B0604020202020204" pitchFamily="34" charset="0"/>
              </a:rPr>
              <a:t>hot </a:t>
            </a:r>
            <a:r>
              <a:rPr lang="en-US" altLang="en-US" sz="1800" dirty="0">
                <a:cs typeface="Arial" panose="020B0604020202020204" pitchFamily="34" charset="0"/>
              </a:rPr>
              <a:t>≈ 50 </a:t>
            </a:r>
            <a:r>
              <a:rPr lang="en-US" altLang="en-US" sz="1800" dirty="0" err="1">
                <a:cs typeface="Arial" panose="020B0604020202020204" pitchFamily="34" charset="0"/>
              </a:rPr>
              <a:t>keV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8F5DE8-038F-914D-9CB7-8A2817539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6915" y="6011186"/>
            <a:ext cx="3474607" cy="366183"/>
          </a:xfrm>
        </p:spPr>
        <p:txBody>
          <a:bodyPr/>
          <a:lstStyle/>
          <a:p>
            <a:r>
              <a:rPr lang="en-US" dirty="0"/>
              <a:t>____________</a:t>
            </a:r>
          </a:p>
          <a:p>
            <a:r>
              <a:rPr lang="en-US" dirty="0"/>
              <a:t> * M. </a:t>
            </a:r>
            <a:r>
              <a:rPr lang="en-US" dirty="0" err="1"/>
              <a:t>Hohenberger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Rev. Sci. </a:t>
            </a:r>
            <a:r>
              <a:rPr lang="en-US" dirty="0" err="1"/>
              <a:t>Instrum</a:t>
            </a:r>
            <a:r>
              <a:rPr lang="en-US" dirty="0"/>
              <a:t>. </a:t>
            </a:r>
            <a:r>
              <a:rPr lang="en-US" u="sng" dirty="0"/>
              <a:t>85</a:t>
            </a:r>
            <a:r>
              <a:rPr lang="en-US" dirty="0"/>
              <a:t>, 11D501 (2014).</a:t>
            </a:r>
          </a:p>
          <a:p>
            <a:r>
              <a:rPr lang="en-US" dirty="0"/>
              <a:t>		FFLEX: filter-</a:t>
            </a:r>
            <a:r>
              <a:rPr lang="en-US" dirty="0" err="1"/>
              <a:t>fluorescer</a:t>
            </a:r>
            <a:r>
              <a:rPr lang="en-US" dirty="0"/>
              <a:t> x-ray diagnostic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B2591-416D-BA45-9C80-C26E4815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391166"/>
            <a:ext cx="1066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lg"/>
          <a:tailEnd type="none" w="lg" len="lg"/>
        </a:ln>
        <a:effectLst>
          <a:outerShdw dist="20000" sx="1000" sy="1000" rotWithShape="0">
            <a:schemeClr val="tx1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4E23757-E508-FF4B-959B-2179B4CFF49E}" vid="{AE34DCDB-0D8D-714A-8233-79205493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791</Words>
  <Application>Microsoft Macintosh PowerPoint</Application>
  <PresentationFormat>Custom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Helvetica</vt:lpstr>
      <vt:lpstr>Lucida Grande</vt:lpstr>
      <vt:lpstr>Symbol</vt:lpstr>
      <vt:lpstr>Times</vt:lpstr>
      <vt:lpstr>Wingdings</vt:lpstr>
      <vt:lpstr>Office Theme</vt:lpstr>
      <vt:lpstr>Hot-Electron Preheat and Energy Deposition in Direct-Drive  Implosion Experiments at the National Ignition Facility</vt:lpstr>
      <vt:lpstr>Hot-electron preheat and energy deposition in the unablated shell have been measured in polar-direct-drive (PDD) implosions on the NIF</vt:lpstr>
      <vt:lpstr>PowerPoint Presentation</vt:lpstr>
      <vt:lpstr>Hot-electron preheat can degrade fuel compression in direct-drive ignition designs</vt:lpstr>
      <vt:lpstr>Hot-electron transport in NIF PDD implosions was studied by comparing HXR between all-plastic and multilayered implosions</vt:lpstr>
      <vt:lpstr>The energy deposited into a payload can be inferred by subtracting the all-CH HXR from the HXR of a Ge-doped layered target </vt:lpstr>
      <vt:lpstr>The experiments use thicker shells and higher-adiabat implosions  than in the standard PDD design* to reduce possible hydro instabilities</vt:lpstr>
      <vt:lpstr>Time-resolved scattered-light spectra indicate that LPI is similar  between the all-CH and Ge-doped payload implosions </vt:lpstr>
      <vt:lpstr>The hard x-ray measurement recorded with the FFLEX* diagnostic shows enhanced HXR emission with the Ge dopant</vt:lpstr>
      <vt:lpstr>Time-integrated penumbral images* show hard x-ray variation with polar angle</vt:lpstr>
      <vt:lpstr>The energy deposition in different parts of the imploding shell has been found</vt:lpstr>
      <vt:lpstr>The energy deposition profile in the imploding shell has been inferred</vt:lpstr>
      <vt:lpstr>OMEGA and NIF experiments show roughly similar preheat per mass, even though implosion conditions are different (not hydro-equivalent)</vt:lpstr>
      <vt:lpstr>Hot-electron preheat and energy deposition in the unablated shell have been measured in polar direct-drive (PDD) implosions on the NIF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Hot-Electron Preheat and Energy Deposition in Direct-Drive Implosion Experiments at the National Ignition Facility</dc:title>
  <dc:subject/>
  <dc:creator>Microsoft Office User</dc:creator>
  <cp:keywords/>
  <dc:description/>
  <cp:lastModifiedBy>Microsoft Office User</cp:lastModifiedBy>
  <cp:revision>74</cp:revision>
  <cp:lastPrinted>2019-05-31T15:38:06Z</cp:lastPrinted>
  <dcterms:created xsi:type="dcterms:W3CDTF">2019-05-28T15:41:57Z</dcterms:created>
  <dcterms:modified xsi:type="dcterms:W3CDTF">2019-06-04T16:00:59Z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