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6"/>
  </p:notesMasterIdLst>
  <p:handoutMasterIdLst>
    <p:handoutMasterId r:id="rId27"/>
  </p:handoutMasterIdLst>
  <p:sldIdLst>
    <p:sldId id="293" r:id="rId5"/>
    <p:sldId id="267" r:id="rId6"/>
    <p:sldId id="266" r:id="rId7"/>
    <p:sldId id="274" r:id="rId8"/>
    <p:sldId id="275" r:id="rId9"/>
    <p:sldId id="276" r:id="rId10"/>
    <p:sldId id="277" r:id="rId11"/>
    <p:sldId id="295" r:id="rId12"/>
    <p:sldId id="280" r:id="rId13"/>
    <p:sldId id="268" r:id="rId14"/>
    <p:sldId id="281" r:id="rId15"/>
    <p:sldId id="283" r:id="rId16"/>
    <p:sldId id="294" r:id="rId17"/>
    <p:sldId id="269" r:id="rId18"/>
    <p:sldId id="286" r:id="rId19"/>
    <p:sldId id="279" r:id="rId20"/>
    <p:sldId id="282" r:id="rId21"/>
    <p:sldId id="287" r:id="rId22"/>
    <p:sldId id="288" r:id="rId23"/>
    <p:sldId id="291" r:id="rId24"/>
    <p:sldId id="292" r:id="rId25"/>
  </p:sldIdLst>
  <p:sldSz cx="12188825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F20"/>
    <a:srgbClr val="116A45"/>
    <a:srgbClr val="0C78BE"/>
    <a:srgbClr val="5E5B5C"/>
    <a:srgbClr val="727070"/>
    <a:srgbClr val="0853A3"/>
    <a:srgbClr val="91D3F1"/>
    <a:srgbClr val="4098D1"/>
    <a:srgbClr val="FF8B26"/>
    <a:srgbClr val="EA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86410"/>
  </p:normalViewPr>
  <p:slideViewPr>
    <p:cSldViewPr snapToGrid="0" snapToObjects="1">
      <p:cViewPr varScale="1">
        <p:scale>
          <a:sx n="66" d="100"/>
          <a:sy n="66" d="100"/>
        </p:scale>
        <p:origin x="307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144" d="100"/>
          <a:sy n="144" d="100"/>
        </p:scale>
        <p:origin x="440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E0218-1E62-444C-9E76-2880F86D52C8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1971F-232A-9D4A-9296-BBFB6740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87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1F5C8-F12F-0243-953C-A82776D5FACB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86F4C-2B88-2749-ACE0-07DD5F33F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33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40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3848661" y="3807912"/>
            <a:ext cx="3690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defaulsx</a:t>
            </a:r>
            <a:endParaRPr lang="en-US" sz="1600" b="1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CB29B47-F6CA-774A-ABC6-F1CC6F49C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60832"/>
            <a:ext cx="10969943" cy="329184"/>
          </a:xfrm>
        </p:spPr>
        <p:txBody>
          <a:bodyPr lIns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DBD4AC-543C-5F40-8581-E3DD00985443}"/>
              </a:ext>
            </a:extLst>
          </p:cNvPr>
          <p:cNvSpPr txBox="1"/>
          <p:nvPr userDrawn="1"/>
        </p:nvSpPr>
        <p:spPr>
          <a:xfrm>
            <a:off x="609442" y="5758248"/>
            <a:ext cx="4790462" cy="55193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endParaRPr lang="en-US" sz="1600" b="1" dirty="0"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D42D87-C8E7-F24B-8B16-79AC91C4B460}"/>
              </a:ext>
            </a:extLst>
          </p:cNvPr>
          <p:cNvSpPr txBox="1"/>
          <p:nvPr userDrawn="1"/>
        </p:nvSpPr>
        <p:spPr>
          <a:xfrm>
            <a:off x="6788922" y="5971625"/>
            <a:ext cx="4790462" cy="33855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endParaRPr lang="en-US" sz="1600" b="1" dirty="0"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9A844-4FAA-1443-B052-BCAC4D9EAF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441" y="5251835"/>
            <a:ext cx="5153025" cy="1012825"/>
          </a:xfrm>
        </p:spPr>
        <p:txBody>
          <a:bodyPr anchor="b" anchorCtr="0"/>
          <a:lstStyle>
            <a:lvl1pPr marL="0" indent="0">
              <a:spcBef>
                <a:spcPts val="100"/>
              </a:spcBef>
              <a:buNone/>
              <a:defRPr/>
            </a:lvl1pPr>
            <a:lvl2pPr marL="459202" indent="0">
              <a:buNone/>
              <a:defRPr/>
            </a:lvl2pPr>
            <a:lvl3pPr marL="918403" indent="0">
              <a:buNone/>
              <a:defRPr/>
            </a:lvl3pPr>
            <a:lvl4pPr marL="1369142" indent="0">
              <a:buNone/>
              <a:defRPr/>
            </a:lvl4pPr>
            <a:lvl5pPr marL="1828343" indent="0">
              <a:buNone/>
              <a:defRPr/>
            </a:lvl5pPr>
          </a:lstStyle>
          <a:p>
            <a:r>
              <a:rPr lang="en-US" sz="1600" b="1" dirty="0">
                <a:cs typeface="Arial" charset="0"/>
              </a:rPr>
              <a:t>University of Rochester</a:t>
            </a:r>
          </a:p>
          <a:p>
            <a:r>
              <a:rPr lang="en-US" sz="1600" b="1" dirty="0">
                <a:cs typeface="Arial" charset="0"/>
              </a:rPr>
              <a:t>Laboratory for Laser Energetics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77FF418-EEDF-834C-A09A-A4E5F2A6DE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6359" y="5251835"/>
            <a:ext cx="5153025" cy="1012825"/>
          </a:xfrm>
        </p:spPr>
        <p:txBody>
          <a:bodyPr anchor="b" anchorCtr="0"/>
          <a:lstStyle>
            <a:lvl1pPr marL="0" indent="0" algn="r">
              <a:spcBef>
                <a:spcPts val="100"/>
              </a:spcBef>
              <a:buNone/>
              <a:defRPr/>
            </a:lvl1pPr>
            <a:lvl2pPr marL="459202" indent="0">
              <a:buNone/>
              <a:defRPr/>
            </a:lvl2pPr>
            <a:lvl3pPr marL="918403" indent="0">
              <a:buNone/>
              <a:defRPr/>
            </a:lvl3pPr>
            <a:lvl4pPr marL="1369142" indent="0">
              <a:buNone/>
              <a:defRPr/>
            </a:lvl4pPr>
            <a:lvl5pPr marL="1828343" indent="0">
              <a:buNone/>
              <a:defRPr/>
            </a:lvl5pPr>
          </a:lstStyle>
          <a:p>
            <a:pPr algn="r"/>
            <a:r>
              <a:rPr lang="en-US" sz="1600" b="1" dirty="0">
                <a:cs typeface="Arial" charset="0"/>
              </a:rPr>
              <a:t>Meeting</a:t>
            </a:r>
          </a:p>
          <a:p>
            <a:pPr algn="r"/>
            <a:r>
              <a:rPr lang="en-US" sz="1600" b="1" dirty="0">
                <a:cs typeface="Arial" charset="0"/>
              </a:rPr>
              <a:t>Location</a:t>
            </a:r>
          </a:p>
          <a:p>
            <a:pPr algn="r"/>
            <a:r>
              <a:rPr lang="en-US" sz="1600" b="1" dirty="0">
                <a:cs typeface="Arial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bor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5005B2-72D9-8F4F-AD23-F2289D61B1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0535" y="1725628"/>
            <a:ext cx="9124950" cy="54311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100"/>
              </a:spcBef>
              <a:buNone/>
              <a:defRPr sz="1500">
                <a:solidFill>
                  <a:schemeClr val="tx1"/>
                </a:solidFill>
              </a:defRPr>
            </a:lvl1pPr>
            <a:lvl2pPr marL="459202" indent="0" algn="ctr">
              <a:buNone/>
              <a:defRPr/>
            </a:lvl2pPr>
            <a:lvl3pPr marL="918403" indent="0" algn="ctr">
              <a:buNone/>
              <a:defRPr/>
            </a:lvl3pPr>
            <a:lvl4pPr marL="1369142" indent="0" algn="ctr">
              <a:buNone/>
              <a:defRPr/>
            </a:lvl4pPr>
            <a:lvl5pPr marL="1828343" indent="0" algn="ctr">
              <a:buNone/>
              <a:defRPr/>
            </a:lvl5pPr>
          </a:lstStyle>
          <a:p>
            <a:pPr lvl="0"/>
            <a:r>
              <a:rPr lang="en-US" dirty="0"/>
              <a:t>Name, Name, and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94BA66-7589-D047-8CF0-9A8B736187CA}"/>
              </a:ext>
            </a:extLst>
          </p:cNvPr>
          <p:cNvSpPr txBox="1"/>
          <p:nvPr userDrawn="1"/>
        </p:nvSpPr>
        <p:spPr>
          <a:xfrm>
            <a:off x="518986" y="674736"/>
            <a:ext cx="20217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b="1" dirty="0">
                <a:solidFill>
                  <a:schemeClr val="tx2"/>
                </a:solidFill>
              </a:rPr>
              <a:t>Collaborators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E696D12C-CCDA-C849-A3DE-93F143B50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66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3274816"/>
          </a:xfrm>
        </p:spPr>
        <p:txBody>
          <a:bodyPr/>
          <a:lstStyle>
            <a:lvl2pPr marL="766042" indent="-308956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578D64-8A76-214B-AB34-0AE4ACC764CD}"/>
              </a:ext>
            </a:extLst>
          </p:cNvPr>
          <p:cNvSpPr/>
          <p:nvPr userDrawn="1"/>
        </p:nvSpPr>
        <p:spPr>
          <a:xfrm>
            <a:off x="609441" y="120152"/>
            <a:ext cx="1182316" cy="338554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Summary</a:t>
            </a:r>
            <a:endParaRPr lang="en-US" sz="16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B5E729-FFE8-4A43-B14D-6C50DF9EF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670560"/>
            <a:ext cx="10969943" cy="3291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A1A3BF-7AFD-B54C-92F5-87CE9BF4CD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1549" y="5406686"/>
            <a:ext cx="5165725" cy="357021"/>
          </a:xfrm>
          <a:solidFill>
            <a:schemeClr val="tx2"/>
          </a:solidFill>
        </p:spPr>
        <p:txBody>
          <a:bodyPr lIns="36576" tIns="36576" rIns="36576" bIns="73152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493B0CFE-6159-F448-9C0A-AD7AEC6DA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38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3274816"/>
          </a:xfrm>
        </p:spPr>
        <p:txBody>
          <a:bodyPr/>
          <a:lstStyle>
            <a:lvl2pPr marL="766042" indent="-308956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843D8F-EA12-284B-873C-633CDB69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DF3C786-C6AA-3746-96B5-8AAC31350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1549" y="5406686"/>
            <a:ext cx="5165725" cy="357021"/>
          </a:xfrm>
          <a:solidFill>
            <a:schemeClr val="tx2"/>
          </a:solidFill>
        </p:spPr>
        <p:txBody>
          <a:bodyPr lIns="36576" tIns="36576" rIns="36576" bIns="73152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2391039F-AA53-224A-8966-45C3EE280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2747963"/>
            <a:ext cx="10360501" cy="13620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E4ACD2E3-2ED3-FB47-BE89-BD0B1D11E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511949" cy="1680209"/>
          </a:xfrm>
        </p:spPr>
        <p:txBody>
          <a:bodyPr/>
          <a:lstStyle>
            <a:lvl2pPr marL="766042" indent="-308956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358378B-F6FC-514F-BC41-AE8CE7C2D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A164AF2-637D-E845-AC4E-BC6DC98C52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41" y="120650"/>
            <a:ext cx="1479550" cy="338138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 lIns="45720" tIns="45720" rIns="45720" bIns="4572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9202" indent="0" algn="ctr">
              <a:buNone/>
              <a:defRPr/>
            </a:lvl2pPr>
            <a:lvl3pPr marL="918403" indent="0" algn="ctr">
              <a:buNone/>
              <a:defRPr/>
            </a:lvl3pPr>
            <a:lvl4pPr marL="1369142" indent="0" algn="ctr">
              <a:buNone/>
              <a:defRPr/>
            </a:lvl4pPr>
            <a:lvl5pPr marL="1828343" indent="0" algn="ctr">
              <a:buNone/>
              <a:defRPr/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13A612BD-BEB5-7342-8D53-C17D59CFD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1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igures 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C91A4-9757-5842-8174-3EE5305EF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E0FD6C-150D-4F41-B9BB-17F3A43448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891" y="1490103"/>
            <a:ext cx="5031153" cy="440056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 vert="horz" anchor="ctr" anchorCtr="0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818C851-AC1A-F44C-ACCF-EA2371E42C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64195" y="1490103"/>
            <a:ext cx="5031153" cy="440056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 vert="horz" anchor="ctr" anchorCtr="0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12DC971-A1D5-1349-A5DB-617EF2F960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1549" y="5406686"/>
            <a:ext cx="5165725" cy="357021"/>
          </a:xfrm>
          <a:solidFill>
            <a:schemeClr val="tx2"/>
          </a:solidFill>
        </p:spPr>
        <p:txBody>
          <a:bodyPr lIns="36576" tIns="36576" rIns="36576" bIns="73152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A85CBA-654F-5B41-8ED4-DC6E84CE9ED8}"/>
              </a:ext>
            </a:extLst>
          </p:cNvPr>
          <p:cNvSpPr/>
          <p:nvPr userDrawn="1"/>
        </p:nvSpPr>
        <p:spPr>
          <a:xfrm>
            <a:off x="834891" y="2015661"/>
            <a:ext cx="5031153" cy="323544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D8F0C1-0479-4F43-B8FD-2FE4A6D775A5}"/>
              </a:ext>
            </a:extLst>
          </p:cNvPr>
          <p:cNvSpPr/>
          <p:nvPr userDrawn="1"/>
        </p:nvSpPr>
        <p:spPr>
          <a:xfrm>
            <a:off x="6062498" y="2015661"/>
            <a:ext cx="5031153" cy="323544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5C3726E7-8538-3246-BABC-A1546AA02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07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igures acro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C91A4-9757-5842-8174-3EE5305EF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E0FD6C-150D-4F41-B9BB-17F3A43448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647" y="1727279"/>
            <a:ext cx="3521075" cy="307975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 vert="horz" anchor="ctr" anchorCtr="0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818C851-AC1A-F44C-ACCF-EA2371E42C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1331" y="1727279"/>
            <a:ext cx="3521075" cy="307975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 vert="horz" anchor="ctr" anchorCtr="0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2A64AA5-6BAE-2142-9EBC-6EF34B8B90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58309" y="1727279"/>
            <a:ext cx="3521075" cy="307975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 vert="horz" anchor="ctr" anchorCtr="0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F5D3474-F209-C144-8433-B7C44F14F9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1549" y="5406686"/>
            <a:ext cx="5165725" cy="357021"/>
          </a:xfrm>
          <a:solidFill>
            <a:schemeClr val="tx2"/>
          </a:solidFill>
        </p:spPr>
        <p:txBody>
          <a:bodyPr lIns="36576" tIns="36576" rIns="36576" bIns="73152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5808FC-A356-DD4F-A2E3-FF1947EC0F60}"/>
              </a:ext>
            </a:extLst>
          </p:cNvPr>
          <p:cNvSpPr/>
          <p:nvPr userDrawn="1"/>
        </p:nvSpPr>
        <p:spPr>
          <a:xfrm>
            <a:off x="607216" y="2125206"/>
            <a:ext cx="3516781" cy="25303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F00E68-494B-F649-A13F-F29CCE017DF1}"/>
              </a:ext>
            </a:extLst>
          </p:cNvPr>
          <p:cNvSpPr/>
          <p:nvPr userDrawn="1"/>
        </p:nvSpPr>
        <p:spPr>
          <a:xfrm>
            <a:off x="4335625" y="2125206"/>
            <a:ext cx="3516781" cy="25303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3824B2-3C69-CB4E-9DE0-E2CE303ECFCA}"/>
              </a:ext>
            </a:extLst>
          </p:cNvPr>
          <p:cNvSpPr/>
          <p:nvPr userDrawn="1"/>
        </p:nvSpPr>
        <p:spPr>
          <a:xfrm>
            <a:off x="8060455" y="2125206"/>
            <a:ext cx="3516781" cy="25303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B7E95794-8AAF-EB40-8050-198D25484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2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3274816"/>
          </a:xfrm>
        </p:spPr>
        <p:txBody>
          <a:bodyPr/>
          <a:lstStyle>
            <a:lvl2pPr marL="766042" indent="-308956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578D64-8A76-214B-AB34-0AE4ACC764CD}"/>
              </a:ext>
            </a:extLst>
          </p:cNvPr>
          <p:cNvSpPr/>
          <p:nvPr userDrawn="1"/>
        </p:nvSpPr>
        <p:spPr>
          <a:xfrm>
            <a:off x="609440" y="120152"/>
            <a:ext cx="2387759" cy="338554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en-US" sz="1600" b="1" dirty="0">
                <a:solidFill>
                  <a:schemeClr val="bg1"/>
                </a:solidFill>
              </a:rPr>
              <a:t>Summary/Conclusions</a:t>
            </a:r>
            <a:endParaRPr lang="en-US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0B07C5-CF90-7040-8D51-2787801C5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670560"/>
            <a:ext cx="10969943" cy="3291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72557DD-2B5D-8F46-99C0-193AC08761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1549" y="5406686"/>
            <a:ext cx="5165725" cy="357021"/>
          </a:xfrm>
          <a:solidFill>
            <a:schemeClr val="tx2"/>
          </a:solidFill>
        </p:spPr>
        <p:txBody>
          <a:bodyPr lIns="36576" tIns="36576" rIns="36576" bIns="73152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7BBD8E8A-922A-A247-895F-B972BE749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52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419088"/>
            <a:ext cx="12188825" cy="438912"/>
          </a:xfrm>
          <a:prstGeom prst="rect">
            <a:avLst/>
          </a:prstGeom>
          <a:gradFill>
            <a:gsLst>
              <a:gs pos="11000">
                <a:schemeClr val="bg1"/>
              </a:gs>
              <a:gs pos="99000">
                <a:schemeClr val="accent4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UR_standard_color.eps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5" y="6535928"/>
            <a:ext cx="1456223" cy="296509"/>
          </a:xfrm>
          <a:prstGeom prst="rect">
            <a:avLst/>
          </a:prstGeom>
        </p:spPr>
      </p:pic>
      <p:pic>
        <p:nvPicPr>
          <p:cNvPr id="9" name="Picture 8" descr="LLE logo blue.eps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1" y="1086575"/>
            <a:ext cx="10982639" cy="31605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9649486" y="6391275"/>
            <a:ext cx="2539339" cy="45720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457200" rtl="0" eaLnBrk="1" latinLnBrk="0" hangingPunct="1">
              <a:defRPr sz="800"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0CC95-8D22-4307-B251-54A7F8C2A0FA}" type="slidenum">
              <a:rPr lang="en-US" sz="1066" smtClean="0">
                <a:solidFill>
                  <a:schemeClr val="bg1"/>
                </a:solidFill>
              </a:rPr>
              <a:pPr/>
              <a:t>‹#›</a:t>
            </a:fld>
            <a:endParaRPr lang="en-US" sz="1066" dirty="0">
              <a:solidFill>
                <a:schemeClr val="bg1"/>
              </a:solidFill>
            </a:endParaRPr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65F2A043-C959-BC46-8696-3C29580BC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60832"/>
            <a:ext cx="10969943" cy="32918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41ECCA-ABA6-FB49-AA5C-1037C1B75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11125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74" r:id="rId2"/>
    <p:sldLayoutId id="2147493469" r:id="rId3"/>
    <p:sldLayoutId id="2147493457" r:id="rId4"/>
    <p:sldLayoutId id="2147493458" r:id="rId5"/>
    <p:sldLayoutId id="2147493471" r:id="rId6"/>
    <p:sldLayoutId id="2147493473" r:id="rId7"/>
    <p:sldLayoutId id="2147493472" r:id="rId8"/>
    <p:sldLayoutId id="2147493470" r:id="rId9"/>
  </p:sldLayoutIdLst>
  <p:hf sldNum="0" hdr="0" dt="0"/>
  <p:txStyles>
    <p:titleStyle>
      <a:lvl1pPr algn="l" defTabSz="609448" rtl="0" eaLnBrk="1" latinLnBrk="0" hangingPunct="1">
        <a:spcBef>
          <a:spcPct val="0"/>
        </a:spcBef>
        <a:buNone/>
        <a:defRPr sz="2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2608" indent="-302608" algn="l" defTabSz="609448" rtl="0" eaLnBrk="1" latinLnBrk="0" hangingPunct="1">
        <a:spcBef>
          <a:spcPts val="1200"/>
        </a:spcBef>
        <a:buFont typeface="Lucida Grande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59694" indent="-300492" algn="l" defTabSz="609448" rtl="0" eaLnBrk="1" latinLnBrk="0" hangingPunct="1">
        <a:lnSpc>
          <a:spcPct val="100000"/>
        </a:lnSpc>
        <a:spcBef>
          <a:spcPts val="533"/>
        </a:spcBef>
        <a:buFont typeface="Arial"/>
        <a:buChar char="－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indent="-300492" algn="l" defTabSz="609448" rtl="0" eaLnBrk="1" latinLnBrk="0" hangingPunct="1">
        <a:spcBef>
          <a:spcPts val="267"/>
        </a:spcBef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78098" indent="-308956" algn="l" defTabSz="609448" rtl="0" eaLnBrk="1" latinLnBrk="0" hangingPunct="1">
        <a:lnSpc>
          <a:spcPct val="100000"/>
        </a:lnSpc>
        <a:spcBef>
          <a:spcPts val="0"/>
        </a:spcBef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137299" indent="-308956" algn="l" defTabSz="609448" rtl="0" eaLnBrk="1" latinLnBrk="0" hangingPunct="1">
        <a:lnSpc>
          <a:spcPct val="100000"/>
        </a:lnSpc>
        <a:spcBef>
          <a:spcPts val="0"/>
        </a:spcBef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2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  <p15:guide id="5" orient="horz" pos="784" userDrawn="1">
          <p15:clr>
            <a:srgbClr val="F26B43"/>
          </p15:clr>
        </p15:guide>
        <p15:guide id="6" orient="horz" pos="1008" userDrawn="1">
          <p15:clr>
            <a:srgbClr val="F26B43"/>
          </p15:clr>
        </p15:guide>
        <p15:guide id="7" orient="horz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2D320-4831-304E-A633-6BA0DEF6F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Planar Laser–Plasma Interaction Experiments at Direct‑Drive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Ignition-Relevant </a:t>
            </a:r>
            <a:r>
              <a:rPr lang="en-US" sz="2400" dirty="0"/>
              <a:t>Scale Lengths at the National Ignition Facility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0C74A3-EC7F-9B4A-BEFF-8BE6DCC5C96C}"/>
              </a:ext>
            </a:extLst>
          </p:cNvPr>
          <p:cNvSpPr txBox="1"/>
          <p:nvPr/>
        </p:nvSpPr>
        <p:spPr>
          <a:xfrm>
            <a:off x="618777" y="5494639"/>
            <a:ext cx="5335172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altLang="en-US" sz="1600" b="1" dirty="0"/>
              <a:t>M. J. Rosenberg</a:t>
            </a:r>
          </a:p>
          <a:p>
            <a:r>
              <a:rPr lang="en-US" sz="1600" b="1" dirty="0">
                <a:cs typeface="Arial" charset="0"/>
              </a:rPr>
              <a:t>University of Rochester</a:t>
            </a:r>
          </a:p>
          <a:p>
            <a:r>
              <a:rPr lang="en-US" sz="1600" b="1" dirty="0">
                <a:cs typeface="Arial" charset="0"/>
              </a:rPr>
              <a:t>Laboratory for Laser Energetics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373CDD-C295-B74E-A108-C9CA127F28BC}"/>
              </a:ext>
            </a:extLst>
          </p:cNvPr>
          <p:cNvSpPr txBox="1"/>
          <p:nvPr/>
        </p:nvSpPr>
        <p:spPr>
          <a:xfrm>
            <a:off x="5428735" y="5494638"/>
            <a:ext cx="6169073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US" sz="1600" b="1" dirty="0">
                <a:cs typeface="Arial"/>
              </a:rPr>
              <a:t>49</a:t>
            </a:r>
            <a:r>
              <a:rPr lang="en-US" sz="1600" b="1" baseline="30000" dirty="0">
                <a:cs typeface="Arial"/>
              </a:rPr>
              <a:t>th</a:t>
            </a:r>
            <a:r>
              <a:rPr lang="en-US" sz="1600" b="1" dirty="0">
                <a:cs typeface="Arial"/>
              </a:rPr>
              <a:t> Anomalous Absorption Conference</a:t>
            </a:r>
          </a:p>
          <a:p>
            <a:pPr algn="r"/>
            <a:r>
              <a:rPr lang="en-US" sz="1600" b="1" dirty="0">
                <a:cs typeface="Arial"/>
              </a:rPr>
              <a:t>Telluride, CO</a:t>
            </a:r>
          </a:p>
          <a:p>
            <a:pPr algn="r"/>
            <a:r>
              <a:rPr lang="en-US" sz="1600" b="1" dirty="0">
                <a:cs typeface="Arial"/>
              </a:rPr>
              <a:t>9–14 June 2019</a:t>
            </a:r>
            <a:endParaRPr lang="en-US" sz="1600" b="1" dirty="0">
              <a:cs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72FD4C-6D91-324A-A717-5E740CC8B104}"/>
              </a:ext>
            </a:extLst>
          </p:cNvPr>
          <p:cNvGrpSpPr/>
          <p:nvPr/>
        </p:nvGrpSpPr>
        <p:grpSpPr>
          <a:xfrm>
            <a:off x="1380226" y="1364567"/>
            <a:ext cx="9643527" cy="3937000"/>
            <a:chOff x="1017343" y="1375400"/>
            <a:chExt cx="9643527" cy="3937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639322-6603-714E-9805-96FC550C6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7343" y="1555067"/>
              <a:ext cx="5194300" cy="37465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E25DB3-D0F7-2245-AA34-573F7B65C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3670" y="1375400"/>
              <a:ext cx="4267200" cy="39370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0978255-FF81-834F-BED2-7CBB08B17F31}"/>
              </a:ext>
            </a:extLst>
          </p:cNvPr>
          <p:cNvSpPr/>
          <p:nvPr/>
        </p:nvSpPr>
        <p:spPr>
          <a:xfrm>
            <a:off x="2173776" y="4320333"/>
            <a:ext cx="3643364" cy="206895"/>
          </a:xfrm>
          <a:prstGeom prst="rect">
            <a:avLst/>
          </a:prstGeom>
          <a:solidFill>
            <a:schemeClr val="accent3">
              <a:alpha val="5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0918" y="1286582"/>
            <a:ext cx="5378823" cy="4146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8A88176-3F1B-734A-8C33-96E89AE85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442" y="1485104"/>
            <a:ext cx="4699000" cy="37592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4C3EE07-8AB0-DE49-985B-FBCDB074E07A}"/>
              </a:ext>
            </a:extLst>
          </p:cNvPr>
          <p:cNvSpPr txBox="1"/>
          <p:nvPr/>
        </p:nvSpPr>
        <p:spPr>
          <a:xfrm>
            <a:off x="447475" y="4581297"/>
            <a:ext cx="1960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Tolerable preheat </a:t>
            </a:r>
          </a:p>
          <a:p>
            <a:r>
              <a:rPr lang="en-US" sz="1400" b="1" dirty="0"/>
              <a:t>in ignition designs</a:t>
            </a:r>
            <a:endParaRPr lang="en-US" sz="1600" b="1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16F2678-08E8-4742-8A10-737F775D5642}"/>
              </a:ext>
            </a:extLst>
          </p:cNvPr>
          <p:cNvCxnSpPr>
            <a:cxnSpLocks/>
          </p:cNvCxnSpPr>
          <p:nvPr/>
        </p:nvCxnSpPr>
        <p:spPr>
          <a:xfrm flipV="1">
            <a:off x="2052536" y="4221231"/>
            <a:ext cx="612415" cy="477229"/>
          </a:xfrm>
          <a:prstGeom prst="line">
            <a:avLst/>
          </a:prstGeom>
          <a:ln w="25400">
            <a:solidFill>
              <a:schemeClr val="tx1"/>
            </a:solidFill>
            <a:headEnd type="none" w="lg" len="lg"/>
            <a:tailEnd type="stealth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8E241B-AA35-3949-8978-B909A79C9C19}"/>
              </a:ext>
            </a:extLst>
          </p:cNvPr>
          <p:cNvCxnSpPr>
            <a:cxnSpLocks/>
          </p:cNvCxnSpPr>
          <p:nvPr/>
        </p:nvCxnSpPr>
        <p:spPr>
          <a:xfrm>
            <a:off x="2723006" y="4230352"/>
            <a:ext cx="3668066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78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A52644-6791-1A40-8B81-AF27CD1DE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288" y="1621574"/>
            <a:ext cx="9093200" cy="43561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442" y="560832"/>
            <a:ext cx="9785508" cy="329184"/>
          </a:xfrm>
        </p:spPr>
        <p:txBody>
          <a:bodyPr/>
          <a:lstStyle/>
          <a:p>
            <a:r>
              <a:rPr lang="en-US" dirty="0"/>
              <a:t>Hard x-ray </a:t>
            </a:r>
            <a:r>
              <a:rPr lang="en-US" dirty="0" smtClean="0"/>
              <a:t>(HXR) emission </a:t>
            </a:r>
            <a:r>
              <a:rPr lang="en-US" dirty="0"/>
              <a:t>from hot electrons scales near-exponentially on ramp-pulse experiments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4E556E1-448B-C44D-B8C6-82DFACB0D6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8669" y="4998366"/>
            <a:ext cx="5306354" cy="1095685"/>
          </a:xfrm>
        </p:spPr>
        <p:txBody>
          <a:bodyPr bIns="73152"/>
          <a:lstStyle/>
          <a:p>
            <a:r>
              <a:rPr lang="en-US" dirty="0"/>
              <a:t>Exponential scaling suggests a connection between hot-electron generation and </a:t>
            </a:r>
            <a:r>
              <a:rPr lang="en-US" dirty="0" err="1"/>
              <a:t>underdense</a:t>
            </a:r>
            <a:r>
              <a:rPr lang="en-US" dirty="0"/>
              <a:t> </a:t>
            </a:r>
            <a:r>
              <a:rPr lang="en-US" dirty="0" smtClean="0"/>
              <a:t>SRS</a:t>
            </a:r>
            <a:r>
              <a:rPr lang="en-US" dirty="0" smtClean="0"/>
              <a:t>, </a:t>
            </a:r>
          </a:p>
          <a:p>
            <a:r>
              <a:rPr lang="en-US" dirty="0" smtClean="0"/>
              <a:t>but more work is needed to identify</a:t>
            </a:r>
            <a:r>
              <a:rPr lang="en-US" dirty="0"/>
              <a:t> definitively</a:t>
            </a:r>
            <a:r>
              <a:rPr lang="en-US" dirty="0" smtClean="0"/>
              <a:t> where in the density profile hot electrons are produced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9E1B929-E70E-4746-BF6C-41DCC658E179}"/>
              </a:ext>
            </a:extLst>
          </p:cNvPr>
          <p:cNvSpPr txBox="1">
            <a:spLocks/>
          </p:cNvSpPr>
          <p:nvPr/>
        </p:nvSpPr>
        <p:spPr>
          <a:xfrm>
            <a:off x="6627100" y="3196382"/>
            <a:ext cx="3243478" cy="603242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36576" tIns="36576" rIns="36576" bIns="73152" rtlCol="0" anchor="ctr" anchorCtr="0">
            <a:spAutoFit/>
          </a:bodyPr>
          <a:lstStyle>
            <a:lvl1pPr marL="0" indent="0" algn="ctr" defTabSz="609448" rtl="0" eaLnBrk="1" latinLnBrk="0" hangingPunct="1">
              <a:spcBef>
                <a:spcPts val="25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59694" indent="-300492" algn="l" defTabSz="609448" rtl="0" eaLnBrk="1" latinLnBrk="0" hangingPunct="1">
              <a:lnSpc>
                <a:spcPct val="100000"/>
              </a:lnSpc>
              <a:spcBef>
                <a:spcPts val="533"/>
              </a:spcBef>
              <a:buFont typeface="Arial"/>
              <a:buChar char="－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indent="-300492" algn="l" defTabSz="609448" rtl="0" eaLnBrk="1" latinLnBrk="0" hangingPunct="1">
              <a:spcBef>
                <a:spcPts val="267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8098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299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HXR scaling looks ~exponential over &gt;1 decade and 2 ns</a:t>
            </a:r>
          </a:p>
        </p:txBody>
      </p:sp>
    </p:spTree>
    <p:extLst>
      <p:ext uri="{BB962C8B-B14F-4D97-AF65-F5344CB8AC3E}">
        <p14:creationId xmlns:p14="http://schemas.microsoft.com/office/powerpoint/2010/main" val="271998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6C55D0-B89A-1845-8C6D-C0B0B5998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60832"/>
            <a:ext cx="9465435" cy="3291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SRS </a:t>
            </a:r>
            <a:r>
              <a:rPr lang="en-US" dirty="0" err="1"/>
              <a:t>sidescatter</a:t>
            </a:r>
            <a:r>
              <a:rPr lang="en-US" dirty="0"/>
              <a:t> is observed and is thought to be a key </a:t>
            </a:r>
            <a:r>
              <a:rPr lang="en-US" dirty="0" err="1"/>
              <a:t>underdense</a:t>
            </a:r>
            <a:r>
              <a:rPr lang="en-US" dirty="0"/>
              <a:t> SRS mechanism</a:t>
            </a:r>
            <a:endParaRPr lang="en-US" kern="0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025F5A-8FD1-394B-B230-6F009A056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914" y="1372829"/>
            <a:ext cx="7721600" cy="480060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253FDC4-439A-BB49-9886-3D50CBE2B885}"/>
              </a:ext>
            </a:extLst>
          </p:cNvPr>
          <p:cNvSpPr txBox="1">
            <a:spLocks/>
          </p:cNvSpPr>
          <p:nvPr/>
        </p:nvSpPr>
        <p:spPr>
          <a:xfrm>
            <a:off x="8833438" y="2485433"/>
            <a:ext cx="3119140" cy="1588127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36576" tIns="36576" rIns="36576" bIns="73152" rtlCol="0" anchor="ctr" anchorCtr="0">
            <a:spAutoFit/>
          </a:bodyPr>
          <a:lstStyle>
            <a:lvl1pPr marL="0" indent="0" algn="ctr" defTabSz="609448" rtl="0" eaLnBrk="1" latinLnBrk="0" hangingPunct="1">
              <a:spcBef>
                <a:spcPts val="25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59694" indent="-300492" algn="l" defTabSz="609448" rtl="0" eaLnBrk="1" latinLnBrk="0" hangingPunct="1">
              <a:lnSpc>
                <a:spcPct val="100000"/>
              </a:lnSpc>
              <a:spcBef>
                <a:spcPts val="533"/>
              </a:spcBef>
              <a:buFont typeface="Arial"/>
              <a:buChar char="－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indent="-300492" algn="l" defTabSz="609448" rtl="0" eaLnBrk="1" latinLnBrk="0" hangingPunct="1">
              <a:spcBef>
                <a:spcPts val="267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8098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299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Observation at 50°</a:t>
            </a:r>
          </a:p>
          <a:p>
            <a:r>
              <a:rPr lang="en-US" altLang="en-US" dirty="0"/>
              <a:t>can only be </a:t>
            </a:r>
            <a:r>
              <a:rPr lang="en-US" altLang="en-US" dirty="0" err="1"/>
              <a:t>sidescatter</a:t>
            </a:r>
            <a:r>
              <a:rPr lang="en-US" altLang="en-US" dirty="0" smtClean="0"/>
              <a:t>. Tangential SRS </a:t>
            </a:r>
            <a:r>
              <a:rPr lang="en-US" altLang="en-US" dirty="0" err="1" smtClean="0"/>
              <a:t>sidescatter</a:t>
            </a:r>
            <a:r>
              <a:rPr lang="en-US" altLang="en-US" dirty="0" smtClean="0"/>
              <a:t> theory* predicts scattered light wavelength independent of beam angle, as observed.</a:t>
            </a:r>
            <a:endParaRPr lang="en-US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5E9057-060F-EE40-BE3E-EAAB8867B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04895" y="6011187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altLang="en-US" dirty="0"/>
              <a:t>M. Rosenberg </a:t>
            </a:r>
            <a:r>
              <a:rPr lang="en-US" altLang="en-US" i="1" dirty="0"/>
              <a:t>et al.</a:t>
            </a:r>
            <a:r>
              <a:rPr lang="en-US" altLang="en-US" dirty="0"/>
              <a:t> Phys. Rev. Lett. </a:t>
            </a:r>
            <a:r>
              <a:rPr lang="en-US" altLang="en-US" u="sng" dirty="0"/>
              <a:t>120</a:t>
            </a:r>
            <a:r>
              <a:rPr lang="en-US" altLang="en-US" dirty="0"/>
              <a:t>, 055001 (2018</a:t>
            </a:r>
            <a:r>
              <a:rPr lang="en-US" altLang="en-US" dirty="0" smtClean="0"/>
              <a:t>).</a:t>
            </a:r>
          </a:p>
          <a:p>
            <a:r>
              <a:rPr lang="en-US" dirty="0"/>
              <a:t>	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*P. Michel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et al. </a:t>
            </a:r>
            <a:r>
              <a:rPr lang="en-US" altLang="en-US" dirty="0">
                <a:solidFill>
                  <a:srgbClr val="000000"/>
                </a:solidFill>
              </a:rPr>
              <a:t>Phys. Rev. E </a:t>
            </a:r>
            <a:r>
              <a:rPr lang="en-US" altLang="en-US" u="sng" dirty="0">
                <a:solidFill>
                  <a:srgbClr val="000000"/>
                </a:solidFill>
              </a:rPr>
              <a:t>99</a:t>
            </a:r>
            <a:r>
              <a:rPr lang="en-US" altLang="en-US" dirty="0">
                <a:solidFill>
                  <a:srgbClr val="000000"/>
                </a:solidFill>
              </a:rPr>
              <a:t>, 033203 (2019</a:t>
            </a:r>
            <a:r>
              <a:rPr lang="en-US" altLang="en-US" dirty="0" smtClean="0">
                <a:solidFill>
                  <a:srgbClr val="000000"/>
                </a:solidFill>
              </a:rPr>
              <a:t>).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641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442" y="560832"/>
            <a:ext cx="10969942" cy="3291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In addition to SRS measurements, recent experiments diagnosed Thomson-scattered light from plasma waves at and below </a:t>
            </a:r>
            <a:r>
              <a:rPr lang="en-US" i="1" dirty="0" err="1"/>
              <a:t>n</a:t>
            </a:r>
            <a:r>
              <a:rPr lang="en-US" baseline="-25000" dirty="0" err="1"/>
              <a:t>c</a:t>
            </a:r>
            <a:r>
              <a:rPr lang="en-US" dirty="0"/>
              <a:t>/4</a:t>
            </a:r>
            <a:endParaRPr lang="en-US" kern="0" dirty="0">
              <a:solidFill>
                <a:schemeClr val="accent2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4E556E1-448B-C44D-B8C6-82DFACB0D6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35165" y="5429250"/>
            <a:ext cx="7518494" cy="603242"/>
          </a:xfrm>
        </p:spPr>
        <p:txBody>
          <a:bodyPr bIns="73152"/>
          <a:lstStyle/>
          <a:p>
            <a:r>
              <a:rPr lang="en-US" altLang="en-US" dirty="0" smtClean="0"/>
              <a:t>Wave-matching </a:t>
            </a:r>
            <a:r>
              <a:rPr lang="en-US" altLang="en-US" dirty="0"/>
              <a:t>conditions likely not satisfied </a:t>
            </a:r>
            <a:r>
              <a:rPr lang="en-US" altLang="en-US" dirty="0" smtClean="0"/>
              <a:t>for probing </a:t>
            </a:r>
            <a:r>
              <a:rPr lang="en-US" altLang="en-US" dirty="0" err="1" smtClean="0"/>
              <a:t>underdense</a:t>
            </a:r>
            <a:r>
              <a:rPr lang="en-US" altLang="en-US" dirty="0" smtClean="0"/>
              <a:t> SRS, but 3</a:t>
            </a:r>
            <a:r>
              <a:rPr lang="el-G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altLang="en-US" dirty="0" smtClean="0"/>
              <a:t>/2 feature contains information about plasma waves at </a:t>
            </a:r>
            <a:r>
              <a:rPr lang="en-US" i="1" dirty="0" err="1"/>
              <a:t>n</a:t>
            </a:r>
            <a:r>
              <a:rPr lang="en-US" baseline="-25000" dirty="0" err="1"/>
              <a:t>c</a:t>
            </a:r>
            <a:r>
              <a:rPr lang="en-US" dirty="0"/>
              <a:t>/4</a:t>
            </a:r>
            <a:endParaRPr lang="en-US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B90903-C2D0-C14F-8582-2B1963D51D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7823" y="6026978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OTS: optical Thomson scattering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928DE-D734-374F-8FFC-3225CE522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262" y="1428750"/>
            <a:ext cx="92583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7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442" y="560832"/>
            <a:ext cx="10073212" cy="3291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A complex 3</a:t>
            </a:r>
            <a:r>
              <a:rPr lang="el-GR" i="1" dirty="0"/>
              <a:t>ω</a:t>
            </a:r>
            <a:r>
              <a:rPr lang="en-US" dirty="0"/>
              <a:t>/2 </a:t>
            </a:r>
            <a:r>
              <a:rPr lang="en-US" dirty="0"/>
              <a:t>feature is observed, </a:t>
            </a:r>
            <a:r>
              <a:rPr lang="en-US" dirty="0" smtClean="0"/>
              <a:t>which is related </a:t>
            </a:r>
            <a:r>
              <a:rPr lang="en-US" dirty="0" smtClean="0"/>
              <a:t>to </a:t>
            </a:r>
            <a:r>
              <a:rPr lang="en-US" dirty="0"/>
              <a:t>SRS </a:t>
            </a:r>
            <a:r>
              <a:rPr lang="en-US" dirty="0" smtClean="0"/>
              <a:t>and/or TPD near </a:t>
            </a:r>
            <a:r>
              <a:rPr lang="en-US" i="1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dirty="0" smtClean="0"/>
              <a:t>/4</a:t>
            </a:r>
            <a:endParaRPr lang="en-US" kern="0" dirty="0">
              <a:solidFill>
                <a:schemeClr val="accent2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4E556E1-448B-C44D-B8C6-82DFACB0D6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1457" y="5229596"/>
            <a:ext cx="9873645" cy="849463"/>
          </a:xfrm>
        </p:spPr>
        <p:txBody>
          <a:bodyPr bIns="73152"/>
          <a:lstStyle/>
          <a:p>
            <a:pPr algn="l"/>
            <a:r>
              <a:rPr lang="en-US" dirty="0" smtClean="0"/>
              <a:t>Next steps: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Experiments </a:t>
            </a:r>
            <a:r>
              <a:rPr lang="en-US" dirty="0" smtClean="0"/>
              <a:t>with toggled </a:t>
            </a:r>
            <a:r>
              <a:rPr lang="en-US" dirty="0"/>
              <a:t>probe beams to determine the exact plasma waves (</a:t>
            </a:r>
            <a:r>
              <a:rPr lang="en-US" i="1" dirty="0" err="1"/>
              <a:t>k</a:t>
            </a:r>
            <a:r>
              <a:rPr lang="en-US" baseline="-25000" dirty="0" err="1"/>
              <a:t>p</a:t>
            </a:r>
            <a:r>
              <a:rPr lang="en-US" dirty="0"/>
              <a:t>) being </a:t>
            </a:r>
            <a:r>
              <a:rPr lang="en-US" dirty="0" smtClean="0"/>
              <a:t>probed </a:t>
            </a:r>
          </a:p>
          <a:p>
            <a:pPr marL="285750" indent="-285750" algn="l">
              <a:buFontTx/>
              <a:buChar char="-"/>
            </a:pPr>
            <a:r>
              <a:rPr lang="en-US" dirty="0" smtClean="0"/>
              <a:t>Use of modeling (LPSE, PIC, etc.) to understand </a:t>
            </a:r>
            <a:r>
              <a:rPr lang="en-US" dirty="0"/>
              <a:t>3</a:t>
            </a:r>
            <a:r>
              <a:rPr lang="el-GR" i="1" dirty="0"/>
              <a:t>ω</a:t>
            </a:r>
            <a:r>
              <a:rPr lang="en-US" dirty="0" smtClean="0"/>
              <a:t>/2 signatures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DE44D-386A-DA44-BAD0-7F691F100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112"/>
          <a:stretch/>
        </p:blipFill>
        <p:spPr>
          <a:xfrm>
            <a:off x="522764" y="1638591"/>
            <a:ext cx="3978898" cy="347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AD73DF-B1E7-DC4A-AA54-B3E5FAA3C049}"/>
              </a:ext>
            </a:extLst>
          </p:cNvPr>
          <p:cNvSpPr txBox="1"/>
          <p:nvPr/>
        </p:nvSpPr>
        <p:spPr>
          <a:xfrm>
            <a:off x="10407843" y="2855271"/>
            <a:ext cx="1017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3</a:t>
            </a:r>
            <a:r>
              <a:rPr lang="el-GR" sz="1400" b="1" i="1" dirty="0">
                <a:solidFill>
                  <a:schemeClr val="bg1"/>
                </a:solidFill>
              </a:rPr>
              <a:t>ω</a:t>
            </a:r>
            <a:r>
              <a:rPr lang="en-US" sz="1400" b="1" dirty="0">
                <a:solidFill>
                  <a:schemeClr val="bg1"/>
                </a:solidFill>
              </a:rPr>
              <a:t>/2 “triplet”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5DE44D-386A-DA44-BAD0-7F691F100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60" t="14309"/>
          <a:stretch/>
        </p:blipFill>
        <p:spPr>
          <a:xfrm>
            <a:off x="5319345" y="1269971"/>
            <a:ext cx="4628772" cy="3959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4928DE-D734-374F-8FFC-3225CE5228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255" b="83728"/>
          <a:stretch/>
        </p:blipFill>
        <p:spPr>
          <a:xfrm>
            <a:off x="9333266" y="944493"/>
            <a:ext cx="902229" cy="65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6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Planar experiments at the NIF have studied LPI mechanisms responsible for hot-electron generation at direct-drive ignition-relevant coronal conditions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4A7AE089-C946-B44C-8777-32EBD4099C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3637" y="1839103"/>
                <a:ext cx="9274595" cy="3274816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Planar experiments at </a:t>
                </a:r>
                <a:r>
                  <a:rPr lang="en-US" altLang="en-US" dirty="0"/>
                  <a:t>scale lengths </a:t>
                </a:r>
                <a:r>
                  <a:rPr lang="en-US" altLang="en-US" i="1" dirty="0"/>
                  <a:t>L</a:t>
                </a:r>
                <a:r>
                  <a:rPr lang="en-US" altLang="en-US" baseline="-25000" dirty="0"/>
                  <a:t>n</a:t>
                </a:r>
                <a:r>
                  <a:rPr lang="en-US" altLang="en-US" dirty="0"/>
                  <a:t> ~ </a:t>
                </a:r>
                <a:r>
                  <a:rPr lang="en-US" altLang="en-US" dirty="0"/>
                  <a:t>600 </a:t>
                </a:r>
                <a:r>
                  <a:rPr lang="el-GR" altLang="en-US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μ</a:t>
                </a:r>
                <a:r>
                  <a:rPr lang="en-US" altLang="en-US" dirty="0"/>
                  <a:t>m and </a:t>
                </a:r>
                <a:r>
                  <a:rPr lang="en-US" altLang="en-US" i="1" dirty="0" err="1"/>
                  <a:t>T</a:t>
                </a:r>
                <a:r>
                  <a:rPr lang="en-US" altLang="en-US" baseline="-25000" dirty="0" err="1"/>
                  <a:t>e</a:t>
                </a:r>
                <a:r>
                  <a:rPr lang="en-US" altLang="en-US" dirty="0"/>
                  <a:t> </a:t>
                </a:r>
                <a:r>
                  <a:rPr lang="en-US" altLang="en-US" dirty="0"/>
                  <a:t>~ </a:t>
                </a:r>
                <a:r>
                  <a:rPr lang="en-US" altLang="en-US" dirty="0"/>
                  <a:t>3 to 5 </a:t>
                </a:r>
                <a:r>
                  <a:rPr lang="en-US" altLang="en-US" dirty="0" err="1"/>
                  <a:t>keV</a:t>
                </a:r>
                <a:r>
                  <a:rPr lang="en-US" altLang="en-US" dirty="0"/>
                  <a:t> show hot electron generation of </a:t>
                </a:r>
                <a:r>
                  <a:rPr lang="en-US" altLang="en-US" i="1" dirty="0" err="1"/>
                  <a:t>f</a:t>
                </a:r>
                <a:r>
                  <a:rPr lang="en-US" altLang="en-US" baseline="-25000" dirty="0" err="1"/>
                  <a:t>hot</a:t>
                </a:r>
                <a:r>
                  <a:rPr lang="en-US" altLang="en-US" dirty="0"/>
                  <a:t>~ 0% to 5% </a:t>
                </a:r>
                <a:r>
                  <a:rPr lang="en-US" altLang="en-US" dirty="0"/>
                  <a:t>at </a:t>
                </a:r>
                <a:r>
                  <a:rPr lang="en-US" altLang="en-US" i="1" dirty="0"/>
                  <a:t>T</a:t>
                </a:r>
                <a:r>
                  <a:rPr lang="en-US" altLang="en-US" baseline="-25000" dirty="0"/>
                  <a:t>hot </a:t>
                </a:r>
                <a:r>
                  <a:rPr lang="en-US" altLang="en-US" dirty="0"/>
                  <a:t>~ 50 </a:t>
                </a:r>
                <a:r>
                  <a:rPr lang="en-US" altLang="en-US" dirty="0" err="1"/>
                  <a:t>keV</a:t>
                </a:r>
                <a:r>
                  <a:rPr lang="en-US" altLang="en-US" dirty="0"/>
                  <a:t> </a:t>
                </a:r>
                <a:r>
                  <a:rPr lang="en-US" altLang="en-US" dirty="0"/>
                  <a:t>for </a:t>
                </a:r>
                <a:r>
                  <a:rPr lang="en-US" altLang="en-US" dirty="0"/>
                  <a:t>laser intensities of </a:t>
                </a:r>
                <a:r>
                  <a:rPr lang="en-US" altLang="en-US" dirty="0"/>
                  <a:t>0.4 </a:t>
                </a:r>
                <a:r>
                  <a:rPr lang="en-US" altLang="en-US" dirty="0"/>
                  <a:t>to 1.5</a:t>
                </a:r>
                <a14:m>
                  <m:oMath xmlns:m="http://schemas.openxmlformats.org/officeDocument/2006/math">
                    <m:r>
                      <a:rPr lang="en-US" alt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altLang="en-US" dirty="0"/>
                  <a:t>10</a:t>
                </a:r>
                <a:r>
                  <a:rPr lang="en-US" altLang="en-US" baseline="30000" dirty="0"/>
                  <a:t>15</a:t>
                </a:r>
                <a:r>
                  <a:rPr lang="en-US" altLang="en-US" dirty="0"/>
                  <a:t> W/cm</a:t>
                </a:r>
                <a:r>
                  <a:rPr lang="en-US" altLang="en-US" baseline="30000" dirty="0"/>
                  <a:t>2</a:t>
                </a:r>
                <a:endParaRPr lang="en-US" alt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Intensities around 5 </a:t>
                </a:r>
                <a14:m>
                  <m:oMath xmlns:m="http://schemas.openxmlformats.org/officeDocument/2006/math">
                    <m:r>
                      <a:rPr lang="en-US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altLang="en-US" dirty="0"/>
                  <a:t>10</a:t>
                </a:r>
                <a:r>
                  <a:rPr lang="en-US" altLang="en-US" baseline="30000" dirty="0"/>
                  <a:t>14</a:t>
                </a:r>
                <a:r>
                  <a:rPr lang="en-US" altLang="en-US" dirty="0"/>
                  <a:t> W/cm</a:t>
                </a:r>
                <a:r>
                  <a:rPr lang="en-US" altLang="en-US" baseline="30000" dirty="0"/>
                  <a:t>2 </a:t>
                </a:r>
                <a:r>
                  <a:rPr lang="en-US" altLang="en-US" dirty="0"/>
                  <a:t>may be acceptable for preheat, but hot electron mechanisms and coupling of hot electron energy to implosions need to be </a:t>
                </a:r>
                <a:r>
                  <a:rPr lang="en-US" altLang="en-US" dirty="0" smtClean="0"/>
                  <a:t>understood </a:t>
                </a:r>
                <a:endParaRPr lang="en-US" alt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Stimulated Raman scattering (SRS) is inferred to be the dominant LPI mechanism</a:t>
                </a:r>
              </a:p>
              <a:p>
                <a:pPr lvl="1"/>
                <a:r>
                  <a:rPr lang="en-US" altLang="en-US" dirty="0"/>
                  <a:t>SRS is observed both at </a:t>
                </a:r>
                <a:r>
                  <a:rPr lang="en-US" altLang="en-US" i="1" dirty="0" err="1"/>
                  <a:t>n</a:t>
                </a:r>
                <a:r>
                  <a:rPr lang="en-US" altLang="en-US" baseline="-25000" dirty="0" err="1"/>
                  <a:t>c</a:t>
                </a:r>
                <a:r>
                  <a:rPr lang="en-US" altLang="en-US" dirty="0"/>
                  <a:t>/4 </a:t>
                </a:r>
                <a:r>
                  <a:rPr lang="en-US" altLang="en-US" dirty="0"/>
                  <a:t>and </a:t>
                </a:r>
                <a:r>
                  <a:rPr lang="en-US" altLang="en-US" dirty="0"/>
                  <a:t>in the &lt;</a:t>
                </a:r>
                <a:r>
                  <a:rPr lang="en-US" altLang="en-US" i="1" dirty="0" err="1"/>
                  <a:t>n</a:t>
                </a:r>
                <a:r>
                  <a:rPr lang="en-US" altLang="en-US" baseline="-25000" dirty="0" err="1"/>
                  <a:t>c</a:t>
                </a:r>
                <a:r>
                  <a:rPr lang="en-US" altLang="en-US" dirty="0"/>
                  <a:t>/4 region </a:t>
                </a:r>
                <a:endParaRPr lang="en-US" altLang="en-US" dirty="0"/>
              </a:p>
              <a:p>
                <a:pPr lvl="1"/>
                <a:r>
                  <a:rPr lang="en-US" altLang="en-US" dirty="0"/>
                  <a:t>hot-electron </a:t>
                </a:r>
                <a:r>
                  <a:rPr lang="en-US" altLang="en-US" dirty="0"/>
                  <a:t>signatures more strongly correlate with </a:t>
                </a:r>
                <a:r>
                  <a:rPr lang="en-US" altLang="en-US" dirty="0" err="1"/>
                  <a:t>underdense</a:t>
                </a:r>
                <a:r>
                  <a:rPr lang="en-US" altLang="en-US" dirty="0"/>
                  <a:t> </a:t>
                </a:r>
                <a:r>
                  <a:rPr lang="en-US" altLang="en-US" dirty="0"/>
                  <a:t>SRS</a:t>
                </a:r>
                <a:endParaRPr lang="en-US" altLang="en-US" dirty="0"/>
              </a:p>
            </p:txBody>
          </p:sp>
        </mc:Choice>
        <mc:Fallback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4A7AE089-C946-B44C-8777-32EBD4099C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3637" y="1839103"/>
                <a:ext cx="9274595" cy="3274816"/>
              </a:xfrm>
              <a:blipFill>
                <a:blip r:embed="rId2"/>
                <a:stretch>
                  <a:fillRect l="-1249" t="-2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D828AA2-4941-BB47-ABB8-47ED410BAE19}"/>
              </a:ext>
            </a:extLst>
          </p:cNvPr>
          <p:cNvGrpSpPr/>
          <p:nvPr/>
        </p:nvGrpSpPr>
        <p:grpSpPr>
          <a:xfrm>
            <a:off x="1052023" y="4812298"/>
            <a:ext cx="10084777" cy="603242"/>
            <a:chOff x="2963766" y="4495547"/>
            <a:chExt cx="5657165" cy="6032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1E976B-A37D-A645-AFE4-5AE0E61A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9113" y="4511590"/>
              <a:ext cx="5566473" cy="571157"/>
            </a:xfrm>
            <a:prstGeom prst="rect">
              <a:avLst/>
            </a:prstGeom>
          </p:spPr>
        </p:pic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F4BC1FBA-9566-8F49-B6DD-E2FE918698CE}"/>
                </a:ext>
              </a:extLst>
            </p:cNvPr>
            <p:cNvSpPr txBox="1">
              <a:spLocks/>
            </p:cNvSpPr>
            <p:nvPr/>
          </p:nvSpPr>
          <p:spPr>
            <a:xfrm>
              <a:off x="2963766" y="4495547"/>
              <a:ext cx="5657165" cy="603242"/>
            </a:xfrm>
            <a:prstGeom prst="rect">
              <a:avLst/>
            </a:prstGeom>
          </p:spPr>
          <p:txBody>
            <a:bodyPr/>
            <a:lstStyle>
              <a:lvl1pPr marL="302608" indent="-302608" algn="l" defTabSz="609448" rtl="0" eaLnBrk="1" latinLnBrk="0" hangingPunct="1">
                <a:spcBef>
                  <a:spcPts val="1200"/>
                </a:spcBef>
                <a:buFont typeface="Lucida Grande"/>
                <a:buChar char="•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9694" indent="-300492" algn="l" defTabSz="609448" rtl="0" eaLnBrk="1" latinLnBrk="0" hangingPunct="1">
                <a:lnSpc>
                  <a:spcPct val="100000"/>
                </a:lnSpc>
                <a:spcBef>
                  <a:spcPts val="533"/>
                </a:spcBef>
                <a:buFont typeface="Arial"/>
                <a:buChar char="－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895" indent="-300492" algn="l" defTabSz="609448" rtl="0" eaLnBrk="1" latinLnBrk="0" hangingPunct="1">
                <a:spcBef>
                  <a:spcPts val="267"/>
                </a:spcBef>
                <a:buFont typeface="Lucida Grande"/>
                <a:buChar char="-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78098" indent="-308956" algn="l" defTabSz="609448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Lucida Grande"/>
                <a:buChar char="-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37299" indent="-308956" algn="l" defTabSz="609448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Lucida Grande"/>
                <a:buChar char="-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1962" indent="-304724" algn="l" defTabSz="609448" rtl="0" eaLnBrk="1" latinLnBrk="0" hangingPunct="1">
                <a:spcBef>
                  <a:spcPct val="20000"/>
                </a:spcBef>
                <a:buFont typeface="Arial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1409" indent="-304724" algn="l" defTabSz="609448" rtl="0" eaLnBrk="1" latinLnBrk="0" hangingPunct="1">
                <a:spcBef>
                  <a:spcPct val="20000"/>
                </a:spcBef>
                <a:buFont typeface="Arial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0857" indent="-304724" algn="l" defTabSz="609448" rtl="0" eaLnBrk="1" latinLnBrk="0" hangingPunct="1">
                <a:spcBef>
                  <a:spcPct val="20000"/>
                </a:spcBef>
                <a:buFont typeface="Arial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0305" indent="-304724" algn="l" defTabSz="609448" rtl="0" eaLnBrk="1" latinLnBrk="0" hangingPunct="1">
                <a:spcBef>
                  <a:spcPct val="20000"/>
                </a:spcBef>
                <a:buFont typeface="Arial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kern="0" dirty="0" smtClean="0">
                  <a:solidFill>
                    <a:schemeClr val="bg1"/>
                  </a:solidFill>
                  <a:cs typeface="Arial"/>
                </a:rPr>
                <a:t>Ongoing work is focused </a:t>
              </a:r>
              <a:r>
                <a:rPr lang="en-US" kern="0" dirty="0" smtClean="0">
                  <a:solidFill>
                    <a:schemeClr val="bg1"/>
                  </a:solidFill>
                  <a:cs typeface="Arial"/>
                </a:rPr>
                <a:t>on identifying the SRS mechanism responsible for hot electron generation and interpreting </a:t>
              </a:r>
              <a:r>
                <a:rPr lang="el-GR" kern="0" dirty="0" smtClean="0">
                  <a:solidFill>
                    <a:schemeClr val="bg1"/>
                  </a:solidFill>
                  <a:cs typeface="Arial"/>
                </a:rPr>
                <a:t>3ω/2</a:t>
              </a:r>
              <a:r>
                <a:rPr lang="en-US" kern="0" dirty="0" smtClean="0">
                  <a:solidFill>
                    <a:schemeClr val="bg1"/>
                  </a:solidFill>
                  <a:cs typeface="Arial"/>
                </a:rPr>
                <a:t> measurements of SRS and TPD waves </a:t>
              </a:r>
              <a:r>
                <a:rPr lang="en-US" kern="0" dirty="0">
                  <a:solidFill>
                    <a:schemeClr val="bg1"/>
                  </a:solidFill>
                  <a:cs typeface="Arial"/>
                </a:rPr>
                <a:t>at </a:t>
              </a:r>
              <a:r>
                <a:rPr lang="en-US" altLang="en-US" i="1" dirty="0" err="1">
                  <a:solidFill>
                    <a:schemeClr val="bg1"/>
                  </a:solidFill>
                </a:rPr>
                <a:t>n</a:t>
              </a:r>
              <a:r>
                <a:rPr lang="en-US" altLang="en-US" baseline="-25000" dirty="0" err="1">
                  <a:solidFill>
                    <a:schemeClr val="bg1"/>
                  </a:solidFill>
                </a:rPr>
                <a:t>c</a:t>
              </a:r>
              <a:r>
                <a:rPr lang="en-US" altLang="en-US" dirty="0">
                  <a:solidFill>
                    <a:schemeClr val="bg1"/>
                  </a:solidFill>
                </a:rPr>
                <a:t>/4</a:t>
              </a:r>
              <a:endParaRPr lang="en-US" kern="0" dirty="0">
                <a:solidFill>
                  <a:schemeClr val="bg1"/>
                </a:solidFill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55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442" y="560832"/>
            <a:ext cx="10969942" cy="3291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APPENDIX</a:t>
            </a:r>
            <a:endParaRPr lang="en-US" kern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6C55D0-B89A-1845-8C6D-C0B0B5998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60832"/>
            <a:ext cx="10882343" cy="3291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The dominance of SRS at the NIF scale may be partially explained by evaluating the absolute thresholds of SRS versus TPD</a:t>
            </a:r>
            <a:endParaRPr lang="en-US" kern="0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2E9A87-598B-DD46-97F1-22EE63ED4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035" y="1454150"/>
            <a:ext cx="7260755" cy="467134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0FC65-2C88-3C42-8617-C3785FF5E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1695" y="5991522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</a:t>
            </a:r>
            <a:r>
              <a:rPr lang="en-US" altLang="en-US" dirty="0"/>
              <a:t>M. Rosenberg </a:t>
            </a:r>
            <a:r>
              <a:rPr lang="en-US" altLang="en-US" i="1" dirty="0"/>
              <a:t>et al.</a:t>
            </a:r>
            <a:r>
              <a:rPr lang="en-US" altLang="en-US" dirty="0"/>
              <a:t> Phys. Rev. Lett. </a:t>
            </a:r>
            <a:r>
              <a:rPr lang="en-US" altLang="en-US" u="sng" dirty="0"/>
              <a:t>120</a:t>
            </a:r>
            <a:r>
              <a:rPr lang="en-US" altLang="en-US" dirty="0"/>
              <a:t>, 055001 (2018).</a:t>
            </a:r>
          </a:p>
        </p:txBody>
      </p:sp>
    </p:spTree>
    <p:extLst>
      <p:ext uri="{BB962C8B-B14F-4D97-AF65-F5344CB8AC3E}">
        <p14:creationId xmlns:p14="http://schemas.microsoft.com/office/powerpoint/2010/main" val="2255308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6C55D0-B89A-1845-8C6D-C0B0B5998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27" y="560832"/>
            <a:ext cx="11195381" cy="3291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This observation can be explained by tangential SRS </a:t>
            </a:r>
            <a:r>
              <a:rPr lang="en-US" dirty="0" err="1"/>
              <a:t>sidescatter</a:t>
            </a:r>
            <a:r>
              <a:rPr lang="en-US" dirty="0"/>
              <a:t>,* which allows for SRS observation at large angles and wavelength independent of drive-beam angle</a:t>
            </a:r>
            <a:endParaRPr lang="en-US" kern="0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2B90E-5120-5E4A-AB73-D5A103F4F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1" b="3225"/>
          <a:stretch/>
        </p:blipFill>
        <p:spPr>
          <a:xfrm>
            <a:off x="2720621" y="1362383"/>
            <a:ext cx="8079139" cy="460890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AE1A0-7DC7-AC4B-A43B-3C50D6CBF3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05990" y="6012477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*P. Michel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et al. </a:t>
            </a:r>
            <a:r>
              <a:rPr lang="en-US" altLang="en-US" dirty="0">
                <a:solidFill>
                  <a:srgbClr val="000000"/>
                </a:solidFill>
              </a:rPr>
              <a:t>Phys. Rev. E </a:t>
            </a:r>
            <a:r>
              <a:rPr lang="en-US" altLang="en-US" u="sng" dirty="0">
                <a:solidFill>
                  <a:srgbClr val="000000"/>
                </a:solidFill>
              </a:rPr>
              <a:t>99</a:t>
            </a:r>
            <a:r>
              <a:rPr lang="en-US" altLang="en-US" dirty="0">
                <a:solidFill>
                  <a:srgbClr val="000000"/>
                </a:solidFill>
              </a:rPr>
              <a:t>, 033203 (2019).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1B4EB2-8526-0047-8238-EB87492B0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021" y="4304072"/>
            <a:ext cx="2871178" cy="1142999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Tangetial</a:t>
            </a:r>
            <a:r>
              <a:rPr lang="en-US" dirty="0"/>
              <a:t> </a:t>
            </a:r>
            <a:r>
              <a:rPr lang="en-US" dirty="0" err="1"/>
              <a:t>sidescatter</a:t>
            </a:r>
            <a:r>
              <a:rPr lang="en-US" dirty="0"/>
              <a:t> exit angle does not depend on the incidence </a:t>
            </a:r>
            <a:r>
              <a:rPr lang="en-US" dirty="0" err="1"/>
              <a:t>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052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442" y="560832"/>
            <a:ext cx="11017408" cy="3291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Experiments in September aim to identify the exact quarter-critical plasma waves that are being probed, with the help of new 3-D SRS/TPD modeling in </a:t>
            </a:r>
            <a:r>
              <a:rPr lang="en-US" i="1" dirty="0"/>
              <a:t>LPSE</a:t>
            </a:r>
            <a:endParaRPr lang="en-US" kern="0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D60A1-55BA-F543-97C6-1A757AE5F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9" y="1288703"/>
            <a:ext cx="51435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86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442" y="560832"/>
            <a:ext cx="10255293" cy="3291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The tolerable fraction of hot electrons generated (</a:t>
            </a:r>
            <a:r>
              <a:rPr lang="en-US" i="1" dirty="0" err="1"/>
              <a:t>f</a:t>
            </a:r>
            <a:r>
              <a:rPr lang="en-US" baseline="-25000" dirty="0" err="1"/>
              <a:t>hot</a:t>
            </a:r>
            <a:r>
              <a:rPr lang="en-US" dirty="0"/>
              <a:t>) depends on how the electrons couple to an implosion</a:t>
            </a:r>
            <a:endParaRPr lang="en-US" kern="0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344888-53A9-664E-8538-8130EE47A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642" y="1362996"/>
            <a:ext cx="9897541" cy="428071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BC98F-CD3F-114E-9C5D-96B5FCC8F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9" y="5998166"/>
            <a:ext cx="4218039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*</a:t>
            </a:r>
            <a:r>
              <a:rPr lang="en-US" altLang="en-US" dirty="0"/>
              <a:t>OMEGA experiments described in B. </a:t>
            </a:r>
            <a:r>
              <a:rPr lang="en-US" altLang="en-US" dirty="0" err="1"/>
              <a:t>Yaakobi</a:t>
            </a:r>
            <a:r>
              <a:rPr lang="en-US" altLang="en-US" dirty="0"/>
              <a:t> </a:t>
            </a:r>
            <a:r>
              <a:rPr lang="en-US" altLang="en-US" i="1" dirty="0"/>
              <a:t>et al.</a:t>
            </a:r>
            <a:r>
              <a:rPr lang="en-US" altLang="en-US" dirty="0"/>
              <a:t> Phys. Plasmas </a:t>
            </a:r>
            <a:r>
              <a:rPr lang="en-US" altLang="en-US" u="sng" dirty="0"/>
              <a:t>20</a:t>
            </a:r>
            <a:r>
              <a:rPr lang="en-US" altLang="en-US" dirty="0"/>
              <a:t> 092706 (2013).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F1AD020-B953-B041-8AFD-B3B4085ED7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25201" y="5624669"/>
            <a:ext cx="2289483" cy="357021"/>
          </a:xfrm>
        </p:spPr>
        <p:txBody>
          <a:bodyPr/>
          <a:lstStyle/>
          <a:p>
            <a:r>
              <a:rPr lang="en-US" dirty="0"/>
              <a:t>Tolerable </a:t>
            </a:r>
            <a:r>
              <a:rPr lang="en-US" i="1" dirty="0" err="1"/>
              <a:t>f</a:t>
            </a:r>
            <a:r>
              <a:rPr lang="en-US" baseline="-25000" dirty="0" err="1"/>
              <a:t>hot</a:t>
            </a:r>
            <a:r>
              <a:rPr lang="en-US" baseline="-25000" dirty="0"/>
              <a:t> </a:t>
            </a:r>
            <a:r>
              <a:rPr lang="en-US" dirty="0"/>
              <a:t>~ 0.7%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545FED3-18B9-2141-AB63-0D4993E443DE}"/>
              </a:ext>
            </a:extLst>
          </p:cNvPr>
          <p:cNvSpPr txBox="1">
            <a:spLocks/>
          </p:cNvSpPr>
          <p:nvPr/>
        </p:nvSpPr>
        <p:spPr>
          <a:xfrm>
            <a:off x="8034388" y="5624669"/>
            <a:ext cx="2289483" cy="357021"/>
          </a:xfrm>
          <a:prstGeom prst="rect">
            <a:avLst/>
          </a:prstGeom>
          <a:solidFill>
            <a:schemeClr val="tx2"/>
          </a:solidFill>
        </p:spPr>
        <p:txBody>
          <a:bodyPr vert="horz" lIns="36576" tIns="36576" rIns="36576" bIns="73152" rtlCol="0" anchor="ctr" anchorCtr="0">
            <a:spAutoFit/>
          </a:bodyPr>
          <a:lstStyle>
            <a:lvl1pPr marL="0" indent="0" algn="ctr" defTabSz="609448" rtl="0" eaLnBrk="1" latinLnBrk="0" hangingPunct="1">
              <a:spcBef>
                <a:spcPts val="25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59694" indent="-300492" algn="l" defTabSz="609448" rtl="0" eaLnBrk="1" latinLnBrk="0" hangingPunct="1">
              <a:lnSpc>
                <a:spcPct val="100000"/>
              </a:lnSpc>
              <a:spcBef>
                <a:spcPts val="533"/>
              </a:spcBef>
              <a:buFont typeface="Arial"/>
              <a:buChar char="－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indent="-300492" algn="l" defTabSz="609448" rtl="0" eaLnBrk="1" latinLnBrk="0" hangingPunct="1">
              <a:spcBef>
                <a:spcPts val="267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8098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299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Tolerable </a:t>
            </a:r>
            <a:r>
              <a:rPr lang="en-US" i="1" dirty="0" err="1"/>
              <a:t>f</a:t>
            </a:r>
            <a:r>
              <a:rPr lang="en-US" baseline="-25000" dirty="0" err="1"/>
              <a:t>hot</a:t>
            </a:r>
            <a:r>
              <a:rPr lang="en-US" baseline="-25000" dirty="0"/>
              <a:t> </a:t>
            </a:r>
            <a:r>
              <a:rPr lang="en-US" dirty="0"/>
              <a:t>~ 0.2%</a:t>
            </a:r>
          </a:p>
        </p:txBody>
      </p:sp>
    </p:spTree>
    <p:extLst>
      <p:ext uri="{BB962C8B-B14F-4D97-AF65-F5344CB8AC3E}">
        <p14:creationId xmlns:p14="http://schemas.microsoft.com/office/powerpoint/2010/main" val="1883763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1523637" y="1839103"/>
                <a:ext cx="9274595" cy="3274816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Planar experiments </a:t>
                </a:r>
                <a:r>
                  <a:rPr lang="en-US" altLang="en-US" dirty="0" smtClean="0"/>
                  <a:t>at </a:t>
                </a:r>
                <a:r>
                  <a:rPr lang="en-US" altLang="en-US" dirty="0"/>
                  <a:t>scale lengths </a:t>
                </a:r>
                <a:r>
                  <a:rPr lang="en-US" altLang="en-US" i="1" dirty="0"/>
                  <a:t>L</a:t>
                </a:r>
                <a:r>
                  <a:rPr lang="en-US" altLang="en-US" baseline="-25000" dirty="0"/>
                  <a:t>n</a:t>
                </a:r>
                <a:r>
                  <a:rPr lang="en-US" altLang="en-US" dirty="0"/>
                  <a:t> ~ </a:t>
                </a:r>
                <a:r>
                  <a:rPr lang="en-US" altLang="en-US" dirty="0" smtClean="0"/>
                  <a:t>600 </a:t>
                </a:r>
                <a:r>
                  <a:rPr lang="el-GR" altLang="en-US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μ</a:t>
                </a:r>
                <a:r>
                  <a:rPr lang="en-US" altLang="en-US" dirty="0" smtClean="0"/>
                  <a:t>m and </a:t>
                </a:r>
                <a:r>
                  <a:rPr lang="en-US" altLang="en-US" i="1" dirty="0" err="1" smtClean="0"/>
                  <a:t>T</a:t>
                </a:r>
                <a:r>
                  <a:rPr lang="en-US" altLang="en-US" baseline="-25000" dirty="0" err="1"/>
                  <a:t>e</a:t>
                </a:r>
                <a:r>
                  <a:rPr lang="en-US" altLang="en-US" dirty="0" smtClean="0"/>
                  <a:t> </a:t>
                </a:r>
                <a:r>
                  <a:rPr lang="en-US" altLang="en-US" dirty="0"/>
                  <a:t>~ </a:t>
                </a:r>
                <a:r>
                  <a:rPr lang="en-US" altLang="en-US" dirty="0" smtClean="0"/>
                  <a:t>3 to 5 </a:t>
                </a:r>
                <a:r>
                  <a:rPr lang="en-US" altLang="en-US" dirty="0" err="1" smtClean="0"/>
                  <a:t>keV</a:t>
                </a:r>
                <a:r>
                  <a:rPr lang="en-US" altLang="en-US" dirty="0" smtClean="0"/>
                  <a:t> show </a:t>
                </a:r>
                <a:r>
                  <a:rPr lang="en-US" altLang="en-US" dirty="0" smtClean="0"/>
                  <a:t>hot electron generation of </a:t>
                </a:r>
                <a:r>
                  <a:rPr lang="en-US" altLang="en-US" i="1" dirty="0" err="1"/>
                  <a:t>f</a:t>
                </a:r>
                <a:r>
                  <a:rPr lang="en-US" altLang="en-US" baseline="-25000" dirty="0" err="1"/>
                  <a:t>hot</a:t>
                </a:r>
                <a:r>
                  <a:rPr lang="en-US" altLang="en-US" dirty="0"/>
                  <a:t>~ 0% to 5% </a:t>
                </a:r>
                <a:r>
                  <a:rPr lang="en-US" altLang="en-US" dirty="0" smtClean="0"/>
                  <a:t>at </a:t>
                </a:r>
                <a:r>
                  <a:rPr lang="en-US" altLang="en-US" i="1" dirty="0"/>
                  <a:t>T</a:t>
                </a:r>
                <a:r>
                  <a:rPr lang="en-US" altLang="en-US" baseline="-25000" dirty="0"/>
                  <a:t>hot </a:t>
                </a:r>
                <a:r>
                  <a:rPr lang="en-US" altLang="en-US" dirty="0"/>
                  <a:t>~ 50 </a:t>
                </a:r>
                <a:r>
                  <a:rPr lang="en-US" altLang="en-US" dirty="0" err="1"/>
                  <a:t>keV</a:t>
                </a:r>
                <a:r>
                  <a:rPr lang="en-US" altLang="en-US" dirty="0"/>
                  <a:t> </a:t>
                </a:r>
                <a:r>
                  <a:rPr lang="en-US" altLang="en-US" dirty="0" smtClean="0"/>
                  <a:t>for </a:t>
                </a:r>
                <a:r>
                  <a:rPr lang="en-US" altLang="en-US" dirty="0"/>
                  <a:t>laser intensities of </a:t>
                </a:r>
                <a:r>
                  <a:rPr lang="en-US" altLang="en-US" dirty="0" smtClean="0"/>
                  <a:t>0.4 </a:t>
                </a:r>
                <a:r>
                  <a:rPr lang="en-US" altLang="en-US" dirty="0"/>
                  <a:t>to 1.5</a:t>
                </a:r>
                <a14:m>
                  <m:oMath xmlns:m="http://schemas.openxmlformats.org/officeDocument/2006/math">
                    <m:r>
                      <a:rPr lang="en-US" altLang="en-US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dirty="0"/>
                  <a:t>10</a:t>
                </a:r>
                <a:r>
                  <a:rPr lang="en-US" altLang="en-US" baseline="30000" dirty="0"/>
                  <a:t>15</a:t>
                </a:r>
                <a:r>
                  <a:rPr lang="en-US" altLang="en-US" dirty="0"/>
                  <a:t> W/cm</a:t>
                </a:r>
                <a:r>
                  <a:rPr lang="en-US" altLang="en-US" baseline="30000" dirty="0"/>
                  <a:t>2</a:t>
                </a:r>
                <a:endParaRPr lang="en-US" alt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altLang="en-US" dirty="0" smtClean="0"/>
                  <a:t>Intensities around 5 </a:t>
                </a:r>
                <a14:m>
                  <m:oMath xmlns:m="http://schemas.openxmlformats.org/officeDocument/2006/math">
                    <m:r>
                      <a:rPr lang="en-US" alt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altLang="en-US" dirty="0" smtClean="0"/>
                  <a:t>10</a:t>
                </a:r>
                <a:r>
                  <a:rPr lang="en-US" altLang="en-US" baseline="30000" dirty="0" smtClean="0"/>
                  <a:t>14</a:t>
                </a:r>
                <a:r>
                  <a:rPr lang="en-US" altLang="en-US" dirty="0" smtClean="0"/>
                  <a:t> W/cm</a:t>
                </a:r>
                <a:r>
                  <a:rPr lang="en-US" altLang="en-US" baseline="30000" dirty="0" smtClean="0"/>
                  <a:t>2 </a:t>
                </a:r>
                <a:r>
                  <a:rPr lang="en-US" altLang="en-US" dirty="0" smtClean="0"/>
                  <a:t>may be acceptable for preheat, but hot electron mechanisms and coupling of hot electron energy to implosions need to be understood* </a:t>
                </a:r>
                <a:endParaRPr lang="en-US" alt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Stimulated Raman scattering (SRS) is inferred to be the dominant LPI mechanism</a:t>
                </a:r>
              </a:p>
              <a:p>
                <a:pPr lvl="1"/>
                <a:r>
                  <a:rPr lang="en-US" altLang="en-US" dirty="0"/>
                  <a:t>SRS is observed both at </a:t>
                </a:r>
                <a:r>
                  <a:rPr lang="en-US" altLang="en-US" i="1" dirty="0" err="1"/>
                  <a:t>n</a:t>
                </a:r>
                <a:r>
                  <a:rPr lang="en-US" altLang="en-US" baseline="-25000" dirty="0" err="1"/>
                  <a:t>c</a:t>
                </a:r>
                <a:r>
                  <a:rPr lang="en-US" altLang="en-US" dirty="0"/>
                  <a:t>/4 </a:t>
                </a:r>
                <a:r>
                  <a:rPr lang="en-US" altLang="en-US" dirty="0" smtClean="0"/>
                  <a:t>and </a:t>
                </a:r>
                <a:r>
                  <a:rPr lang="en-US" altLang="en-US" dirty="0"/>
                  <a:t>in the &lt;</a:t>
                </a:r>
                <a:r>
                  <a:rPr lang="en-US" altLang="en-US" i="1" dirty="0" err="1"/>
                  <a:t>n</a:t>
                </a:r>
                <a:r>
                  <a:rPr lang="en-US" altLang="en-US" baseline="-25000" dirty="0" err="1"/>
                  <a:t>c</a:t>
                </a:r>
                <a:r>
                  <a:rPr lang="en-US" altLang="en-US" dirty="0"/>
                  <a:t>/4 region </a:t>
                </a:r>
                <a:endParaRPr lang="en-US" altLang="en-US" dirty="0" smtClean="0"/>
              </a:p>
              <a:p>
                <a:pPr lvl="1"/>
                <a:r>
                  <a:rPr lang="en-US" altLang="en-US" dirty="0" smtClean="0"/>
                  <a:t>hot-electron </a:t>
                </a:r>
                <a:r>
                  <a:rPr lang="en-US" altLang="en-US" dirty="0"/>
                  <a:t>signatures more strongly correlate with </a:t>
                </a:r>
                <a:r>
                  <a:rPr lang="en-US" altLang="en-US" dirty="0" err="1"/>
                  <a:t>underdense</a:t>
                </a:r>
                <a:r>
                  <a:rPr lang="en-US" altLang="en-US" dirty="0"/>
                  <a:t> </a:t>
                </a:r>
                <a:r>
                  <a:rPr lang="en-US" altLang="en-US" dirty="0" smtClean="0"/>
                  <a:t>SRS</a:t>
                </a:r>
                <a:endParaRPr lang="en-US" altLang="en-US" dirty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3637" y="1839103"/>
                <a:ext cx="9274595" cy="3274816"/>
              </a:xfrm>
              <a:blipFill>
                <a:blip r:embed="rId2"/>
                <a:stretch>
                  <a:fillRect l="-1249" t="-2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Planar experiments at the NIF have studied LPI mechanisms responsible for hot-electron generation at direct-drive ignition-relevant coronal conditions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828AA2-4941-BB47-ABB8-47ED410BAE19}"/>
              </a:ext>
            </a:extLst>
          </p:cNvPr>
          <p:cNvGrpSpPr/>
          <p:nvPr/>
        </p:nvGrpSpPr>
        <p:grpSpPr>
          <a:xfrm>
            <a:off x="1052023" y="4812298"/>
            <a:ext cx="10084777" cy="603242"/>
            <a:chOff x="2963766" y="4495547"/>
            <a:chExt cx="5657165" cy="6032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1E976B-A37D-A645-AFE4-5AE0E61A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9113" y="4511590"/>
              <a:ext cx="5566473" cy="571157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F4BC1FBA-9566-8F49-B6DD-E2FE918698CE}"/>
                </a:ext>
              </a:extLst>
            </p:cNvPr>
            <p:cNvSpPr txBox="1">
              <a:spLocks/>
            </p:cNvSpPr>
            <p:nvPr/>
          </p:nvSpPr>
          <p:spPr>
            <a:xfrm>
              <a:off x="2963766" y="4495547"/>
              <a:ext cx="5657165" cy="603242"/>
            </a:xfrm>
            <a:prstGeom prst="rect">
              <a:avLst/>
            </a:prstGeom>
          </p:spPr>
          <p:txBody>
            <a:bodyPr/>
            <a:lstStyle>
              <a:lvl1pPr marL="302608" indent="-302608" algn="l" defTabSz="609448" rtl="0" eaLnBrk="1" latinLnBrk="0" hangingPunct="1">
                <a:spcBef>
                  <a:spcPts val="1200"/>
                </a:spcBef>
                <a:buFont typeface="Lucida Grande"/>
                <a:buChar char="•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9694" indent="-300492" algn="l" defTabSz="609448" rtl="0" eaLnBrk="1" latinLnBrk="0" hangingPunct="1">
                <a:lnSpc>
                  <a:spcPct val="100000"/>
                </a:lnSpc>
                <a:spcBef>
                  <a:spcPts val="533"/>
                </a:spcBef>
                <a:buFont typeface="Arial"/>
                <a:buChar char="－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895" indent="-300492" algn="l" defTabSz="609448" rtl="0" eaLnBrk="1" latinLnBrk="0" hangingPunct="1">
                <a:spcBef>
                  <a:spcPts val="267"/>
                </a:spcBef>
                <a:buFont typeface="Lucida Grande"/>
                <a:buChar char="-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78098" indent="-308956" algn="l" defTabSz="609448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Lucida Grande"/>
                <a:buChar char="-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37299" indent="-308956" algn="l" defTabSz="609448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Lucida Grande"/>
                <a:buChar char="-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1962" indent="-304724" algn="l" defTabSz="609448" rtl="0" eaLnBrk="1" latinLnBrk="0" hangingPunct="1">
                <a:spcBef>
                  <a:spcPct val="20000"/>
                </a:spcBef>
                <a:buFont typeface="Arial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1409" indent="-304724" algn="l" defTabSz="609448" rtl="0" eaLnBrk="1" latinLnBrk="0" hangingPunct="1">
                <a:spcBef>
                  <a:spcPct val="20000"/>
                </a:spcBef>
                <a:buFont typeface="Arial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0857" indent="-304724" algn="l" defTabSz="609448" rtl="0" eaLnBrk="1" latinLnBrk="0" hangingPunct="1">
                <a:spcBef>
                  <a:spcPct val="20000"/>
                </a:spcBef>
                <a:buFont typeface="Arial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0305" indent="-304724" algn="l" defTabSz="609448" rtl="0" eaLnBrk="1" latinLnBrk="0" hangingPunct="1">
                <a:spcBef>
                  <a:spcPct val="20000"/>
                </a:spcBef>
                <a:buFont typeface="Arial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kern="0" dirty="0" smtClean="0">
                  <a:solidFill>
                    <a:schemeClr val="bg1"/>
                  </a:solidFill>
                  <a:cs typeface="Arial"/>
                </a:rPr>
                <a:t>Ongoing work is focused </a:t>
              </a:r>
              <a:r>
                <a:rPr lang="en-US" kern="0" dirty="0" smtClean="0">
                  <a:solidFill>
                    <a:schemeClr val="bg1"/>
                  </a:solidFill>
                  <a:cs typeface="Arial"/>
                </a:rPr>
                <a:t>on identifying the SRS mechanism responsible for hot electron generation and interpreting </a:t>
              </a:r>
              <a:r>
                <a:rPr lang="el-GR" kern="0" dirty="0" smtClean="0">
                  <a:solidFill>
                    <a:schemeClr val="bg1"/>
                  </a:solidFill>
                  <a:cs typeface="Arial"/>
                </a:rPr>
                <a:t>3ω/2</a:t>
              </a:r>
              <a:r>
                <a:rPr lang="en-US" kern="0" dirty="0" smtClean="0">
                  <a:solidFill>
                    <a:schemeClr val="bg1"/>
                  </a:solidFill>
                  <a:cs typeface="Arial"/>
                </a:rPr>
                <a:t> measurements of SRS and TPD waves </a:t>
              </a:r>
              <a:r>
                <a:rPr lang="en-US" kern="0" dirty="0">
                  <a:solidFill>
                    <a:schemeClr val="bg1"/>
                  </a:solidFill>
                  <a:cs typeface="Arial"/>
                </a:rPr>
                <a:t>at </a:t>
              </a:r>
              <a:r>
                <a:rPr lang="en-US" altLang="en-US" i="1" dirty="0" err="1">
                  <a:solidFill>
                    <a:schemeClr val="bg1"/>
                  </a:solidFill>
                </a:rPr>
                <a:t>n</a:t>
              </a:r>
              <a:r>
                <a:rPr lang="en-US" altLang="en-US" baseline="-25000" dirty="0" err="1">
                  <a:solidFill>
                    <a:schemeClr val="bg1"/>
                  </a:solidFill>
                </a:rPr>
                <a:t>c</a:t>
              </a:r>
              <a:r>
                <a:rPr lang="en-US" altLang="en-US" dirty="0">
                  <a:solidFill>
                    <a:schemeClr val="bg1"/>
                  </a:solidFill>
                </a:rPr>
                <a:t>/4</a:t>
              </a:r>
              <a:endParaRPr lang="en-US" kern="0" dirty="0">
                <a:solidFill>
                  <a:schemeClr val="bg1"/>
                </a:solidFill>
                <a:cs typeface="Arial"/>
              </a:endParaRPr>
            </a:p>
          </p:txBody>
        </p:sp>
      </p:grp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2BB996D6-0540-7647-857D-F44DE66B9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3138" y="6146347"/>
            <a:ext cx="3822068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*	A. </a:t>
            </a:r>
            <a:r>
              <a:rPr lang="en-US" dirty="0" err="1"/>
              <a:t>Solodov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dirty="0"/>
              <a:t>this conference.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03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442" y="560832"/>
            <a:ext cx="10969942" cy="3291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 spherical-geometry platform has been implemented on the NIF to diagnose coupling of hot electrons to an imploding shell</a:t>
            </a:r>
            <a:endParaRPr lang="en-US" kern="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6B7FEBF-EA67-5F46-BC42-8A8458BE5FB9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2234939" y="5411585"/>
                <a:ext cx="7718946" cy="598344"/>
              </a:xfrm>
            </p:spPr>
            <p:txBody>
              <a:bodyPr/>
              <a:lstStyle/>
              <a:p>
                <a:r>
                  <a:rPr lang="en-US" altLang="en-US" dirty="0"/>
                  <a:t>Difference in hard x-ray signals between mass-equivalent CH and multilayered implosions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</m:oMath>
                </a14:m>
                <a:r>
                  <a:rPr lang="en-US" altLang="en-US" dirty="0">
                    <a:sym typeface="Wingdings" pitchFamily="2" charset="2"/>
                  </a:rPr>
                  <a:t> </a:t>
                </a:r>
                <a:r>
                  <a:rPr lang="en-US" altLang="en-US" dirty="0"/>
                  <a:t>hot-electron energy deposited in the inner shell layer.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6B7FEBF-EA67-5F46-BC42-8A8458BE5F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2234939" y="5411585"/>
                <a:ext cx="7718946" cy="598344"/>
              </a:xfrm>
              <a:blipFill>
                <a:blip r:embed="rId2"/>
                <a:stretch>
                  <a:fillRect l="-657" t="-4167" r="-131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541FD0C-9B00-FD41-8308-3F5D8193B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" y="1474585"/>
            <a:ext cx="11150600" cy="3937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BB76DE-9C0C-C146-A067-50BDF7650661}"/>
              </a:ext>
            </a:extLst>
          </p:cNvPr>
          <p:cNvSpPr txBox="1"/>
          <p:nvPr/>
        </p:nvSpPr>
        <p:spPr>
          <a:xfrm>
            <a:off x="417689" y="4730045"/>
            <a:ext cx="5870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600" b="1" dirty="0"/>
              <a:t>*Platform adapted from OMEGA: </a:t>
            </a:r>
          </a:p>
          <a:p>
            <a:pPr>
              <a:spcBef>
                <a:spcPct val="0"/>
              </a:spcBef>
            </a:pPr>
            <a:r>
              <a:rPr lang="en-US" altLang="en-US" sz="1600" b="1" dirty="0"/>
              <a:t>A. Christopherson </a:t>
            </a:r>
            <a:r>
              <a:rPr lang="en-US" altLang="en-US" sz="1600" b="1" i="1" dirty="0"/>
              <a:t>et al.</a:t>
            </a:r>
            <a:r>
              <a:rPr lang="en-US" altLang="en-US" sz="1600" b="1" dirty="0"/>
              <a:t>, APS-DPP Meeting (2016)</a:t>
            </a:r>
          </a:p>
          <a:p>
            <a:pPr algn="l"/>
            <a:endParaRPr lang="en-US" sz="1600" b="1" dirty="0" err="1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C09F24EC-A5C1-0A4F-82C8-CFFA837FD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42080" y="6135012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See also A. A. </a:t>
            </a:r>
            <a:r>
              <a:rPr lang="en-US" dirty="0" err="1"/>
              <a:t>Solodov</a:t>
            </a:r>
            <a:r>
              <a:rPr lang="en-US" dirty="0"/>
              <a:t>, this conference.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445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609442" y="560832"/>
                <a:ext cx="10969942" cy="329184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Experiments demonstrate an identical SRS/hot-electron source and a ~2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enhancement of HXR signal in the doped targets</a:t>
                </a:r>
                <a:endParaRPr lang="en-US" kern="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442" y="560832"/>
                <a:ext cx="10969942" cy="329184"/>
              </a:xfrm>
              <a:blipFill>
                <a:blip r:embed="rId2"/>
                <a:stretch>
                  <a:fillRect l="-1620" t="-70370" b="-96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B7FEBF-EA67-5F46-BC42-8A8458BE5F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4939" y="5409136"/>
            <a:ext cx="7718946" cy="603242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Hard x-ray enhancement is consistent with a wide angular divergence and ~XX% of hot-electron energy deposited as preheat in the inner shell layer.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63A734-F4AF-DE4A-BA37-821FD2467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42080" y="6135012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See also A. A. </a:t>
            </a:r>
            <a:r>
              <a:rPr lang="en-US" dirty="0" err="1"/>
              <a:t>Solodov</a:t>
            </a:r>
            <a:r>
              <a:rPr lang="en-US" dirty="0"/>
              <a:t>, this conference.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10C803-69A2-D045-BE57-6A559F2EE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" y="1498600"/>
            <a:ext cx="111125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01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390534" y="1725628"/>
            <a:ext cx="9672881" cy="4279756"/>
          </a:xfrm>
        </p:spPr>
        <p:txBody>
          <a:bodyPr>
            <a:normAutofit/>
          </a:bodyPr>
          <a:lstStyle/>
          <a:p>
            <a:r>
              <a:rPr lang="en-US" sz="1600" kern="0" dirty="0">
                <a:solidFill>
                  <a:srgbClr val="000000"/>
                </a:solidFill>
                <a:latin typeface="Arial" charset="0"/>
              </a:rPr>
              <a:t>A. A. </a:t>
            </a:r>
            <a:r>
              <a:rPr lang="en-US" sz="1600" kern="0" dirty="0" err="1">
                <a:solidFill>
                  <a:srgbClr val="000000"/>
                </a:solidFill>
                <a:latin typeface="Arial" charset="0"/>
              </a:rPr>
              <a:t>Solodov</a:t>
            </a:r>
            <a:r>
              <a:rPr lang="en-US" sz="1600" kern="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600" kern="0" dirty="0">
                <a:solidFill>
                  <a:srgbClr val="000000"/>
                </a:solidFill>
              </a:rPr>
              <a:t>W. Seka, </a:t>
            </a:r>
            <a:r>
              <a:rPr lang="en-US" sz="1600" kern="0" dirty="0">
                <a:solidFill>
                  <a:srgbClr val="000000"/>
                </a:solidFill>
                <a:latin typeface="Arial" charset="0"/>
              </a:rPr>
              <a:t>R. K. Follett, </a:t>
            </a:r>
            <a:r>
              <a:rPr lang="en-US" sz="1600" kern="0" dirty="0">
                <a:solidFill>
                  <a:srgbClr val="000000"/>
                </a:solidFill>
              </a:rPr>
              <a:t>S</a:t>
            </a:r>
            <a:r>
              <a:rPr lang="en-US" sz="1600" kern="0" dirty="0">
                <a:solidFill>
                  <a:srgbClr val="000000"/>
                </a:solidFill>
                <a:latin typeface="Arial" charset="0"/>
              </a:rPr>
              <a:t>. P. Regan, C. Ren, R. Epstein, A. R. Christopherson, R. </a:t>
            </a:r>
            <a:r>
              <a:rPr lang="en-US" sz="1600" kern="0" dirty="0" err="1">
                <a:solidFill>
                  <a:srgbClr val="000000"/>
                </a:solidFill>
                <a:latin typeface="Arial" charset="0"/>
              </a:rPr>
              <a:t>Betti</a:t>
            </a:r>
            <a:r>
              <a:rPr lang="en-US" sz="1600" kern="0" dirty="0">
                <a:solidFill>
                  <a:srgbClr val="000000"/>
                </a:solidFill>
                <a:latin typeface="Arial" charset="0"/>
              </a:rPr>
              <a:t>, A. V. </a:t>
            </a:r>
            <a:r>
              <a:rPr lang="en-US" sz="1600" kern="0" dirty="0" err="1">
                <a:solidFill>
                  <a:srgbClr val="000000"/>
                </a:solidFill>
                <a:latin typeface="Arial" charset="0"/>
              </a:rPr>
              <a:t>Maximov</a:t>
            </a:r>
            <a:r>
              <a:rPr lang="en-US" sz="1600" kern="0" dirty="0">
                <a:solidFill>
                  <a:srgbClr val="000000"/>
                </a:solidFill>
                <a:latin typeface="Arial" charset="0"/>
              </a:rPr>
              <a:t>, T. J. B. Collins, V. N. </a:t>
            </a:r>
            <a:r>
              <a:rPr lang="en-US" sz="1600" kern="0" dirty="0" err="1">
                <a:solidFill>
                  <a:srgbClr val="000000"/>
                </a:solidFill>
                <a:latin typeface="Arial" charset="0"/>
              </a:rPr>
              <a:t>Goncharov</a:t>
            </a:r>
            <a:r>
              <a:rPr lang="en-US" sz="1600" kern="0" dirty="0">
                <a:solidFill>
                  <a:srgbClr val="000000"/>
                </a:solidFill>
                <a:latin typeface="Arial" charset="0"/>
              </a:rPr>
              <a:t>, R. W. Short,  D. H. </a:t>
            </a:r>
            <a:r>
              <a:rPr lang="en-US" sz="1600" kern="0" dirty="0" err="1">
                <a:solidFill>
                  <a:srgbClr val="000000"/>
                </a:solidFill>
                <a:latin typeface="Arial" charset="0"/>
              </a:rPr>
              <a:t>Froula</a:t>
            </a:r>
            <a:r>
              <a:rPr lang="en-US" sz="1600" kern="0" dirty="0">
                <a:solidFill>
                  <a:srgbClr val="000000"/>
                </a:solidFill>
                <a:latin typeface="Arial" charset="0"/>
              </a:rPr>
              <a:t>, and P. B. Radha</a:t>
            </a:r>
          </a:p>
          <a:p>
            <a:pPr defTabSz="914218" eaLnBrk="0" hangingPunct="0"/>
            <a:r>
              <a:rPr lang="en-US" sz="1600" dirty="0">
                <a:solidFill>
                  <a:schemeClr val="tx2"/>
                </a:solidFill>
                <a:latin typeface="Arial" charset="0"/>
              </a:rPr>
              <a:t>University of Rochester</a:t>
            </a:r>
          </a:p>
          <a:p>
            <a:pPr defTabSz="914218" eaLnBrk="0" hangingPunct="0"/>
            <a:r>
              <a:rPr lang="en-US" sz="1600" dirty="0">
                <a:solidFill>
                  <a:schemeClr val="tx2"/>
                </a:solidFill>
                <a:latin typeface="Arial" charset="0"/>
              </a:rPr>
              <a:t>Laboratory for Laser Energetics</a:t>
            </a:r>
          </a:p>
          <a:p>
            <a:pPr defTabSz="914218">
              <a:spcBef>
                <a:spcPts val="0"/>
              </a:spcBef>
            </a:pPr>
            <a:endParaRPr lang="en-US" sz="1600" dirty="0">
              <a:solidFill>
                <a:srgbClr val="000000"/>
              </a:solidFill>
            </a:endParaRPr>
          </a:p>
          <a:p>
            <a:pPr defTabSz="914218"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</a:rPr>
              <a:t>J. F. Myatt</a:t>
            </a:r>
          </a:p>
          <a:p>
            <a:pPr defTabSz="914218" eaLnBrk="0" hangingPunct="0"/>
            <a:r>
              <a:rPr lang="en-US" sz="1600" dirty="0">
                <a:solidFill>
                  <a:schemeClr val="tx2"/>
                </a:solidFill>
              </a:rPr>
              <a:t>University of Alberta</a:t>
            </a:r>
          </a:p>
          <a:p>
            <a:pPr defTabSz="914218" eaLnBrk="0" hangingPunct="0"/>
            <a:r>
              <a:rPr lang="en-US" sz="1600" dirty="0">
                <a:solidFill>
                  <a:schemeClr val="tx2"/>
                </a:solidFill>
              </a:rPr>
              <a:t>Department of Electrical and Computer Engineering</a:t>
            </a:r>
          </a:p>
          <a:p>
            <a:pPr defTabSz="914218" eaLnBrk="0" hangingPunct="0"/>
            <a:endParaRPr lang="en-US" sz="1600" dirty="0">
              <a:solidFill>
                <a:srgbClr val="0C64CE"/>
              </a:solidFill>
            </a:endParaRPr>
          </a:p>
          <a:p>
            <a:pPr defTabSz="914218" eaLnBrk="0" hangingPunct="0"/>
            <a:r>
              <a:rPr lang="en-US" sz="1600" dirty="0">
                <a:solidFill>
                  <a:srgbClr val="000000"/>
                </a:solidFill>
              </a:rPr>
              <a:t>P. Michel, M. </a:t>
            </a:r>
            <a:r>
              <a:rPr lang="en-US" sz="1600" dirty="0" err="1">
                <a:solidFill>
                  <a:srgbClr val="000000"/>
                </a:solidFill>
              </a:rPr>
              <a:t>Hohenberger</a:t>
            </a:r>
            <a:r>
              <a:rPr lang="en-US" sz="1600" dirty="0">
                <a:solidFill>
                  <a:srgbClr val="000000"/>
                </a:solidFill>
              </a:rPr>
              <a:t>, L. Masse, G. </a:t>
            </a:r>
            <a:r>
              <a:rPr lang="en-US" sz="1600" dirty="0" err="1">
                <a:solidFill>
                  <a:srgbClr val="000000"/>
                </a:solidFill>
              </a:rPr>
              <a:t>Swadling</a:t>
            </a:r>
            <a:r>
              <a:rPr lang="en-US" sz="1600" dirty="0">
                <a:solidFill>
                  <a:srgbClr val="000000"/>
                </a:solidFill>
              </a:rPr>
              <a:t>, J. S. Ross, T. Chapman, and J. D. Moody</a:t>
            </a:r>
          </a:p>
          <a:p>
            <a:pPr defTabSz="914218" eaLnBrk="0" hangingPunct="0"/>
            <a:r>
              <a:rPr lang="en-US" sz="1600" dirty="0">
                <a:solidFill>
                  <a:schemeClr val="tx2"/>
                </a:solidFill>
                <a:latin typeface="Arial" charset="0"/>
              </a:rPr>
              <a:t>Lawrence Livermore National Laboratory</a:t>
            </a:r>
          </a:p>
          <a:p>
            <a:pPr defTabSz="914218" eaLnBrk="0" hangingPunct="0"/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 defTabSz="914218" eaLnBrk="0" hangingPunct="0"/>
            <a:r>
              <a:rPr lang="en-US" sz="1600" dirty="0">
                <a:solidFill>
                  <a:srgbClr val="000000"/>
                </a:solidFill>
                <a:latin typeface="Arial" charset="0"/>
              </a:rPr>
              <a:t>J. W. Bates and A. J. Schmitt</a:t>
            </a:r>
            <a:endParaRPr lang="en-US" sz="1600" dirty="0">
              <a:solidFill>
                <a:srgbClr val="0C64CE"/>
              </a:solidFill>
              <a:latin typeface="Arial" charset="0"/>
            </a:endParaRPr>
          </a:p>
          <a:p>
            <a:pPr defTabSz="914218" eaLnBrk="0" hangingPunct="0"/>
            <a:r>
              <a:rPr lang="en-US" sz="1600" dirty="0">
                <a:solidFill>
                  <a:schemeClr val="tx2"/>
                </a:solidFill>
                <a:latin typeface="Arial" charset="0"/>
              </a:rPr>
              <a:t>Naval Research Laboratory</a:t>
            </a:r>
          </a:p>
          <a:p>
            <a:pPr defTabSz="914218" eaLnBrk="0" hangingPunct="0"/>
            <a:endParaRPr lang="en-US" sz="1600" dirty="0">
              <a:solidFill>
                <a:srgbClr val="0C64CE"/>
              </a:solidFill>
              <a:latin typeface="Arial" charset="0"/>
            </a:endParaRPr>
          </a:p>
          <a:p>
            <a:pPr defTabSz="914218" eaLnBrk="0" hangingPunct="0"/>
            <a:endParaRPr lang="en-US" sz="1600" dirty="0">
              <a:solidFill>
                <a:srgbClr val="0C64CE"/>
              </a:solidFill>
            </a:endParaRPr>
          </a:p>
          <a:p>
            <a:pPr defTabSz="914218" eaLnBrk="0" hangingPunct="0"/>
            <a:endParaRPr lang="en-US" sz="1600" dirty="0">
              <a:solidFill>
                <a:srgbClr val="0C64CE"/>
              </a:solidFill>
              <a:latin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3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137EDF-1354-B440-B450-AA204684C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216" y="1347430"/>
            <a:ext cx="3571861" cy="61098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1-D simulated plasma conditions for an igniting direct-drive design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D31E3A-F549-8446-B453-1F750EB33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659688"/>
            <a:ext cx="10969943" cy="329184"/>
          </a:xfrm>
        </p:spPr>
        <p:txBody>
          <a:bodyPr/>
          <a:lstStyle/>
          <a:p>
            <a:r>
              <a:rPr lang="en-US" dirty="0"/>
              <a:t>Direct-drive–ignition designs predict long-density scale lengths and </a:t>
            </a:r>
            <a:r>
              <a:rPr lang="en-US" dirty="0" smtClean="0"/>
              <a:t>high electron </a:t>
            </a:r>
            <a:r>
              <a:rPr lang="en-US" dirty="0"/>
              <a:t>temperatures at which LPI may generate hot-electron preheat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7A222-C96F-3940-99BE-9825B021C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441" y="128888"/>
            <a:ext cx="1479550" cy="338138"/>
          </a:xfrm>
        </p:spPr>
        <p:txBody>
          <a:bodyPr/>
          <a:lstStyle/>
          <a:p>
            <a:r>
              <a:rPr lang="en-US" altLang="x-none" dirty="0"/>
              <a:t>Motivation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E37AE3-D248-9B4D-A588-698BADCFFE1C}"/>
              </a:ext>
            </a:extLst>
          </p:cNvPr>
          <p:cNvGrpSpPr/>
          <p:nvPr/>
        </p:nvGrpSpPr>
        <p:grpSpPr>
          <a:xfrm>
            <a:off x="717579" y="5674566"/>
            <a:ext cx="5657165" cy="603242"/>
            <a:chOff x="2963766" y="4495547"/>
            <a:chExt cx="5657165" cy="6032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D4FB83-6829-7D4F-A602-700776893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9113" y="4511590"/>
              <a:ext cx="5566473" cy="571157"/>
            </a:xfrm>
            <a:prstGeom prst="rect">
              <a:avLst/>
            </a:prstGeom>
          </p:spPr>
        </p:pic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F4F0CA5A-EA3C-CA4E-A843-02A7078B9A35}"/>
                </a:ext>
              </a:extLst>
            </p:cNvPr>
            <p:cNvSpPr txBox="1">
              <a:spLocks/>
            </p:cNvSpPr>
            <p:nvPr/>
          </p:nvSpPr>
          <p:spPr>
            <a:xfrm>
              <a:off x="2963766" y="4495547"/>
              <a:ext cx="5657165" cy="603242"/>
            </a:xfrm>
            <a:prstGeom prst="rect">
              <a:avLst/>
            </a:prstGeom>
          </p:spPr>
          <p:txBody>
            <a:bodyPr/>
            <a:lstStyle>
              <a:lvl1pPr marL="302608" indent="-302608" algn="l" defTabSz="609448" rtl="0" eaLnBrk="1" latinLnBrk="0" hangingPunct="1">
                <a:spcBef>
                  <a:spcPts val="1200"/>
                </a:spcBef>
                <a:buFont typeface="Lucida Grande"/>
                <a:buChar char="•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9694" indent="-300492" algn="l" defTabSz="609448" rtl="0" eaLnBrk="1" latinLnBrk="0" hangingPunct="1">
                <a:lnSpc>
                  <a:spcPct val="100000"/>
                </a:lnSpc>
                <a:spcBef>
                  <a:spcPts val="533"/>
                </a:spcBef>
                <a:buFont typeface="Arial"/>
                <a:buChar char="－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895" indent="-300492" algn="l" defTabSz="609448" rtl="0" eaLnBrk="1" latinLnBrk="0" hangingPunct="1">
                <a:spcBef>
                  <a:spcPts val="267"/>
                </a:spcBef>
                <a:buFont typeface="Lucida Grande"/>
                <a:buChar char="-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78098" indent="-308956" algn="l" defTabSz="609448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Lucida Grande"/>
                <a:buChar char="-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37299" indent="-308956" algn="l" defTabSz="609448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Lucida Grande"/>
                <a:buChar char="-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1962" indent="-304724" algn="l" defTabSz="609448" rtl="0" eaLnBrk="1" latinLnBrk="0" hangingPunct="1">
                <a:spcBef>
                  <a:spcPct val="20000"/>
                </a:spcBef>
                <a:buFont typeface="Arial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1409" indent="-304724" algn="l" defTabSz="609448" rtl="0" eaLnBrk="1" latinLnBrk="0" hangingPunct="1">
                <a:spcBef>
                  <a:spcPct val="20000"/>
                </a:spcBef>
                <a:buFont typeface="Arial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0857" indent="-304724" algn="l" defTabSz="609448" rtl="0" eaLnBrk="1" latinLnBrk="0" hangingPunct="1">
                <a:spcBef>
                  <a:spcPct val="20000"/>
                </a:spcBef>
                <a:buFont typeface="Arial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0305" indent="-304724" algn="l" defTabSz="609448" rtl="0" eaLnBrk="1" latinLnBrk="0" hangingPunct="1">
                <a:spcBef>
                  <a:spcPct val="20000"/>
                </a:spcBef>
                <a:buFont typeface="Arial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kern="0" dirty="0">
                  <a:solidFill>
                    <a:schemeClr val="bg1"/>
                  </a:solidFill>
                  <a:cs typeface="Arial"/>
                </a:rPr>
                <a:t>Experiments must be performed at these conditions to understand LPI at the NIF/ignition scale.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407B2C-532A-A241-8974-2586AE180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79" y="1862202"/>
            <a:ext cx="46355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1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D31E3A-F549-8446-B453-1F750EB33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659688"/>
            <a:ext cx="10969943" cy="3291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Planar experiments on the NIF were designed to achieve plasma conditions comparable to direct-drive–ignition designs</a:t>
            </a:r>
            <a:endParaRPr lang="en-US" kern="0" dirty="0">
              <a:solidFill>
                <a:schemeClr val="accent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7A222-C96F-3940-99BE-9825B021C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441" y="128888"/>
            <a:ext cx="1479550" cy="338138"/>
          </a:xfrm>
        </p:spPr>
        <p:txBody>
          <a:bodyPr/>
          <a:lstStyle/>
          <a:p>
            <a:r>
              <a:rPr lang="en-US" altLang="x-none" dirty="0"/>
              <a:t>Motivation</a:t>
            </a:r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5BB58F2-7588-9441-BA47-5ADAC8CF5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216" y="1347430"/>
            <a:ext cx="3571861" cy="61098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1-D simulated plasma conditions for an igniting direct-drive design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ED917A-6789-3343-B50E-8793E2698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79" y="1862202"/>
            <a:ext cx="4635500" cy="3746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220949-3847-FF49-BEFA-EA5F78B8E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144" y="1357398"/>
            <a:ext cx="4711700" cy="2222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2" name="Content Placeholder 5">
                <a:extLst>
                  <a:ext uri="{FF2B5EF4-FFF2-40B4-BE49-F238E27FC236}">
                    <a16:creationId xmlns:a16="http://schemas.microsoft.com/office/drawing/2014/main" id="{6230BC25-9138-6E47-ADC7-BFFBA5E27A8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11342765"/>
                  </p:ext>
                </p:extLst>
              </p:nvPr>
            </p:nvGraphicFramePr>
            <p:xfrm>
              <a:off x="6580627" y="3702200"/>
              <a:ext cx="4781347" cy="2255664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273376">
                      <a:extLst>
                        <a:ext uri="{9D8B030D-6E8A-4147-A177-3AD203B41FA5}">
                          <a16:colId xmlns:a16="http://schemas.microsoft.com/office/drawing/2014/main" val="1250547210"/>
                        </a:ext>
                      </a:extLst>
                    </a:gridCol>
                    <a:gridCol w="1511389">
                      <a:extLst>
                        <a:ext uri="{9D8B030D-6E8A-4147-A177-3AD203B41FA5}">
                          <a16:colId xmlns:a16="http://schemas.microsoft.com/office/drawing/2014/main" val="1181066989"/>
                        </a:ext>
                      </a:extLst>
                    </a:gridCol>
                    <a:gridCol w="1996582">
                      <a:extLst>
                        <a:ext uri="{9D8B030D-6E8A-4147-A177-3AD203B41FA5}">
                          <a16:colId xmlns:a16="http://schemas.microsoft.com/office/drawing/2014/main" val="3406843208"/>
                        </a:ext>
                      </a:extLst>
                    </a:gridCol>
                  </a:tblGrid>
                  <a:tr h="404793"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altLang="x-none" sz="16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Arial" charset="0"/>
                            <a:ea typeface="ＭＳ Ｐゴシック" charset="-128"/>
                          </a:endParaRPr>
                        </a:p>
                      </a:txBody>
                      <a:tcPr marL="91448" marR="91448" marT="45732" marB="45732" anchor="ctr" horzOverflow="overflow"/>
                    </a:tc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NIF ignition scale</a:t>
                          </a:r>
                        </a:p>
                      </a:txBody>
                      <a:tcPr marL="91448" marR="91448" marT="45732" marB="45732" anchor="ctr" horzOverflow="overflow">
                        <a:solidFill>
                          <a:srgbClr val="FF8B26">
                            <a:alpha val="65882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NIF planar experiments</a:t>
                          </a:r>
                        </a:p>
                      </a:txBody>
                      <a:tcPr marL="91448" marR="91448" marT="45732" marB="45732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3841451979"/>
                      </a:ext>
                    </a:extLst>
                  </a:tr>
                  <a:tr h="322200"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L</a:t>
                          </a:r>
                          <a:r>
                            <a:rPr kumimoji="0" lang="en-US" altLang="x-none" sz="1600" b="1" i="0" u="none" strike="noStrike" cap="none" normalizeH="0" baseline="-25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n</a:t>
                          </a: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 </a:t>
                          </a:r>
                          <a:r>
                            <a:rPr kumimoji="0" lang="en-US" altLang="x-none" sz="16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(</a:t>
                          </a:r>
                          <a:r>
                            <a:rPr kumimoji="0" lang="el-GR" altLang="x-none" sz="1600" b="1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ＭＳ Ｐゴシック" charset="-128"/>
                              <a:cs typeface="Arial" panose="020B0604020202020204" pitchFamily="34" charset="0"/>
                            </a:rPr>
                            <a:t>μ</a:t>
                          </a:r>
                          <a:r>
                            <a:rPr kumimoji="0" lang="en-US" altLang="x-none" sz="16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m</a:t>
                          </a: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)</a:t>
                          </a:r>
                          <a:endParaRPr kumimoji="0" lang="x-none" altLang="x-none" sz="16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Arial" charset="0"/>
                            <a:ea typeface="ＭＳ Ｐゴシック" charset="-128"/>
                          </a:endParaRPr>
                        </a:p>
                      </a:txBody>
                      <a:tcPr marL="91448" marR="91448" marT="45732" marB="45732" anchor="ctr" horzOverflow="overflow"/>
                    </a:tc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500 to 600</a:t>
                          </a:r>
                        </a:p>
                      </a:txBody>
                      <a:tcPr marL="91448" marR="91448" marT="45732" marB="45732" anchor="ctr" horzOverflow="overflow">
                        <a:solidFill>
                          <a:srgbClr val="FF8B26">
                            <a:alpha val="65882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400 to 700</a:t>
                          </a:r>
                        </a:p>
                      </a:txBody>
                      <a:tcPr marL="91448" marR="91448" marT="45732" marB="45732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2387089295"/>
                      </a:ext>
                    </a:extLst>
                  </a:tr>
                  <a:tr h="322200"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1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T</a:t>
                          </a:r>
                          <a:r>
                            <a:rPr kumimoji="0" lang="en-US" altLang="x-none" sz="1600" b="1" i="0" u="none" strike="noStrike" cap="none" normalizeH="0" baseline="-2500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e</a:t>
                          </a: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 (</a:t>
                          </a:r>
                          <a:r>
                            <a:rPr kumimoji="0" lang="en-US" altLang="x-none" sz="16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keV</a:t>
                          </a: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)</a:t>
                          </a:r>
                          <a:endParaRPr kumimoji="0" lang="x-none" altLang="x-none" sz="16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Arial" charset="0"/>
                            <a:ea typeface="ＭＳ Ｐゴシック" charset="-128"/>
                          </a:endParaRPr>
                        </a:p>
                      </a:txBody>
                      <a:tcPr marL="91448" marR="91448" marT="45732" marB="45732" anchor="ctr" horzOverflow="overflow"/>
                    </a:tc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3.5 to 5 </a:t>
                          </a:r>
                        </a:p>
                      </a:txBody>
                      <a:tcPr marL="91448" marR="91448" marT="45732" marB="45732" anchor="ctr" horzOverflow="overflow">
                        <a:solidFill>
                          <a:srgbClr val="FF8B26">
                            <a:alpha val="65882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3 to 5</a:t>
                          </a:r>
                        </a:p>
                      </a:txBody>
                      <a:tcPr marL="91448" marR="91448" marT="45732" marB="45732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2635098568"/>
                      </a:ext>
                    </a:extLst>
                  </a:tr>
                  <a:tr h="322200"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I</a:t>
                          </a:r>
                          <a:r>
                            <a:rPr kumimoji="0" lang="en-US" altLang="x-none" sz="1600" b="1" i="0" u="none" strike="noStrike" cap="none" normalizeH="0" baseline="-25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L</a:t>
                          </a: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 (W/cm</a:t>
                          </a:r>
                          <a:r>
                            <a:rPr kumimoji="0" lang="en-US" altLang="x-none" sz="1600" b="1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2</a:t>
                          </a: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)</a:t>
                          </a:r>
                          <a:endParaRPr kumimoji="0" lang="x-none" altLang="x-none" sz="16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Arial" charset="0"/>
                            <a:ea typeface="ＭＳ Ｐゴシック" charset="-128"/>
                          </a:endParaRPr>
                        </a:p>
                      </a:txBody>
                      <a:tcPr marL="91448" marR="91448" marT="45732" marB="45732" anchor="ctr" horzOverflow="overflow"/>
                    </a:tc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(6 to 8)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altLang="x-none" sz="1600" b="1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10</a:t>
                          </a:r>
                          <a:r>
                            <a:rPr kumimoji="0" lang="en-US" altLang="x-none" sz="1600" b="1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14</a:t>
                          </a: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 </a:t>
                          </a:r>
                        </a:p>
                      </a:txBody>
                      <a:tcPr marL="91448" marR="91448" marT="45732" marB="45732" anchor="ctr" horzOverflow="overflow">
                        <a:solidFill>
                          <a:srgbClr val="FF8B26">
                            <a:alpha val="65882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(4 to 15)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altLang="x-none" sz="1600" b="1" i="1" u="none" strike="noStrike" cap="none" normalizeH="0" baseline="0" dirty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10</a:t>
                          </a:r>
                          <a:r>
                            <a:rPr kumimoji="0" lang="en-US" altLang="x-none" sz="1600" b="1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14</a:t>
                          </a:r>
                        </a:p>
                      </a:txBody>
                      <a:tcPr marL="91448" marR="91448" marT="45732" marB="45732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2274276975"/>
                      </a:ext>
                    </a:extLst>
                  </a:tr>
                  <a:tr h="322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l-GR" altLang="x-none" sz="16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ＭＳ Ｐゴシック" charset="-128"/>
                              <a:cs typeface="Arial" panose="020B0604020202020204" pitchFamily="34" charset="0"/>
                            </a:rPr>
                            <a:t>η</a:t>
                          </a:r>
                          <a:r>
                            <a:rPr kumimoji="0" lang="en-US" altLang="x-none" sz="1600" b="1" i="0" u="none" strike="noStrike" cap="none" normalizeH="0" baseline="-2500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ＭＳ Ｐゴシック" charset="-128"/>
                              <a:cs typeface="Arial" panose="020B0604020202020204" pitchFamily="34" charset="0"/>
                            </a:rPr>
                            <a:t>SRS</a:t>
                          </a:r>
                          <a:r>
                            <a:rPr kumimoji="0" lang="en-US" altLang="x-none" sz="1600" b="1" i="0" u="none" strike="noStrike" cap="none" normalizeH="0" baseline="3000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ＭＳ Ｐゴシック" charset="-128"/>
                              <a:cs typeface="Arial" panose="020B0604020202020204" pitchFamily="34" charset="0"/>
                            </a:rPr>
                            <a:t>*</a:t>
                          </a:r>
                          <a:endParaRPr kumimoji="0" lang="x-none" altLang="x-none" sz="1600" b="1" i="0" u="none" strike="noStrike" cap="none" normalizeH="0" baseline="-250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Arial" charset="0"/>
                            <a:ea typeface="ＭＳ Ｐゴシック" charset="-128"/>
                          </a:endParaRPr>
                        </a:p>
                      </a:txBody>
                      <a:tcPr marL="91448" marR="91448" marT="45732" marB="45732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~10 to 17</a:t>
                          </a:r>
                          <a:endParaRPr kumimoji="0" lang="en-US" altLang="x-none" sz="16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  <a:ea typeface="ＭＳ Ｐゴシック" charset="-128"/>
                          </a:endParaRPr>
                        </a:p>
                      </a:txBody>
                      <a:tcPr marL="91448" marR="91448" marT="45732" marB="45732" anchor="ctr" horzOverflow="overflow">
                        <a:solidFill>
                          <a:srgbClr val="FF8B26">
                            <a:alpha val="65882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~10 to 25</a:t>
                          </a:r>
                          <a:endParaRPr kumimoji="0" lang="en-US" altLang="x-none" sz="16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Arial" charset="0"/>
                            <a:ea typeface="ＭＳ Ｐゴシック" charset="-128"/>
                          </a:endParaRPr>
                        </a:p>
                      </a:txBody>
                      <a:tcPr marL="91448" marR="91448" marT="45732" marB="45732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303991021"/>
                      </a:ext>
                    </a:extLst>
                  </a:tr>
                  <a:tr h="322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l-GR" altLang="x-none" sz="16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ＭＳ Ｐゴシック" charset="-128"/>
                              <a:cs typeface="Arial" panose="020B0604020202020204" pitchFamily="34" charset="0"/>
                            </a:rPr>
                            <a:t>η</a:t>
                          </a:r>
                          <a:r>
                            <a:rPr kumimoji="0" lang="en-US" altLang="x-none" sz="1600" b="1" i="0" u="none" strike="noStrike" cap="none" normalizeH="0" baseline="-2500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ＭＳ Ｐゴシック" charset="-128"/>
                              <a:cs typeface="Arial" panose="020B0604020202020204" pitchFamily="34" charset="0"/>
                            </a:rPr>
                            <a:t>TPD</a:t>
                          </a:r>
                          <a:r>
                            <a:rPr kumimoji="0" lang="en-US" altLang="x-none" sz="1600" b="1" i="0" u="none" strike="noStrike" cap="none" normalizeH="0" baseline="3000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ＭＳ Ｐゴシック" charset="-128"/>
                              <a:cs typeface="Arial" panose="020B0604020202020204" pitchFamily="34" charset="0"/>
                            </a:rPr>
                            <a:t>**</a:t>
                          </a:r>
                          <a:endParaRPr kumimoji="0" lang="x-none" altLang="x-none" sz="1600" b="1" i="0" u="none" strike="noStrike" cap="none" normalizeH="0" baseline="-2500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Arial" charset="0"/>
                            <a:ea typeface="ＭＳ Ｐゴシック" charset="-128"/>
                          </a:endParaRPr>
                        </a:p>
                      </a:txBody>
                      <a:tcPr marL="91448" marR="91448" marT="45732" marB="45732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~3 to 6</a:t>
                          </a:r>
                          <a:endParaRPr kumimoji="0" lang="en-US" altLang="x-none" sz="16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  <a:ea typeface="ＭＳ Ｐゴシック" charset="-128"/>
                          </a:endParaRPr>
                        </a:p>
                      </a:txBody>
                      <a:tcPr marL="91448" marR="91448" marT="45732" marB="45732" anchor="ctr" horzOverflow="overflow">
                        <a:solidFill>
                          <a:srgbClr val="FF8B26">
                            <a:alpha val="65882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x-none" sz="16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~3 to 8</a:t>
                          </a:r>
                        </a:p>
                      </a:txBody>
                      <a:tcPr marL="91448" marR="91448" marT="45732" marB="45732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201621626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2" name="Content Placeholder 5">
                <a:extLst>
                  <a:ext uri="{FF2B5EF4-FFF2-40B4-BE49-F238E27FC236}">
                    <a16:creationId xmlns:a16="http://schemas.microsoft.com/office/drawing/2014/main" id="{6230BC25-9138-6E47-ADC7-BFFBA5E27A8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11342765"/>
                  </p:ext>
                </p:extLst>
              </p:nvPr>
            </p:nvGraphicFramePr>
            <p:xfrm>
              <a:off x="6580627" y="3702200"/>
              <a:ext cx="4781347" cy="2255664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273376">
                      <a:extLst>
                        <a:ext uri="{9D8B030D-6E8A-4147-A177-3AD203B41FA5}">
                          <a16:colId xmlns:a16="http://schemas.microsoft.com/office/drawing/2014/main" val="1250547210"/>
                        </a:ext>
                      </a:extLst>
                    </a:gridCol>
                    <a:gridCol w="1511389">
                      <a:extLst>
                        <a:ext uri="{9D8B030D-6E8A-4147-A177-3AD203B41FA5}">
                          <a16:colId xmlns:a16="http://schemas.microsoft.com/office/drawing/2014/main" val="1181066989"/>
                        </a:ext>
                      </a:extLst>
                    </a:gridCol>
                    <a:gridCol w="1996582">
                      <a:extLst>
                        <a:ext uri="{9D8B030D-6E8A-4147-A177-3AD203B41FA5}">
                          <a16:colId xmlns:a16="http://schemas.microsoft.com/office/drawing/2014/main" val="3406843208"/>
                        </a:ext>
                      </a:extLst>
                    </a:gridCol>
                  </a:tblGrid>
                  <a:tr h="579144"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altLang="x-none" sz="16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Arial" charset="0"/>
                            <a:ea typeface="ＭＳ Ｐゴシック" charset="-128"/>
                          </a:endParaRPr>
                        </a:p>
                      </a:txBody>
                      <a:tcPr marL="91448" marR="91448" marT="45732" marB="45732" anchor="ctr" horzOverflow="overflow"/>
                    </a:tc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NIF ignition scale</a:t>
                          </a:r>
                        </a:p>
                      </a:txBody>
                      <a:tcPr marL="91448" marR="91448" marT="45732" marB="45732" anchor="ctr" horzOverflow="overflow">
                        <a:solidFill>
                          <a:srgbClr val="FF8B26">
                            <a:alpha val="65882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NIF planar experiments</a:t>
                          </a:r>
                        </a:p>
                      </a:txBody>
                      <a:tcPr marL="91448" marR="91448" marT="45732" marB="45732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3841451979"/>
                      </a:ext>
                    </a:extLst>
                  </a:tr>
                  <a:tr h="335304"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L</a:t>
                          </a:r>
                          <a:r>
                            <a:rPr kumimoji="0" lang="en-US" altLang="x-none" sz="1600" b="1" i="0" u="none" strike="noStrike" cap="none" normalizeH="0" baseline="-25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n</a:t>
                          </a: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 </a:t>
                          </a:r>
                          <a:r>
                            <a:rPr kumimoji="0" lang="en-US" altLang="x-none" sz="16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(</a:t>
                          </a:r>
                          <a:r>
                            <a:rPr kumimoji="0" lang="el-GR" altLang="x-none" sz="1600" b="1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ＭＳ Ｐゴシック" charset="-128"/>
                              <a:cs typeface="Arial" panose="020B0604020202020204" pitchFamily="34" charset="0"/>
                            </a:rPr>
                            <a:t>μ</a:t>
                          </a:r>
                          <a:r>
                            <a:rPr kumimoji="0" lang="en-US" altLang="x-none" sz="16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m</a:t>
                          </a: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)</a:t>
                          </a:r>
                          <a:endParaRPr kumimoji="0" lang="x-none" altLang="x-none" sz="16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Arial" charset="0"/>
                            <a:ea typeface="ＭＳ Ｐゴシック" charset="-128"/>
                          </a:endParaRPr>
                        </a:p>
                      </a:txBody>
                      <a:tcPr marL="91448" marR="91448" marT="45732" marB="45732" anchor="ctr" horzOverflow="overflow"/>
                    </a:tc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500 to 600</a:t>
                          </a:r>
                        </a:p>
                      </a:txBody>
                      <a:tcPr marL="91448" marR="91448" marT="45732" marB="45732" anchor="ctr" horzOverflow="overflow">
                        <a:solidFill>
                          <a:srgbClr val="FF8B26">
                            <a:alpha val="65882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400 to 700</a:t>
                          </a:r>
                        </a:p>
                      </a:txBody>
                      <a:tcPr marL="91448" marR="91448" marT="45732" marB="45732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2387089295"/>
                      </a:ext>
                    </a:extLst>
                  </a:tr>
                  <a:tr h="335304"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1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T</a:t>
                          </a:r>
                          <a:r>
                            <a:rPr kumimoji="0" lang="en-US" altLang="x-none" sz="1600" b="1" i="0" u="none" strike="noStrike" cap="none" normalizeH="0" baseline="-2500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e</a:t>
                          </a: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 (</a:t>
                          </a:r>
                          <a:r>
                            <a:rPr kumimoji="0" lang="en-US" altLang="x-none" sz="1600" b="1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keV</a:t>
                          </a: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)</a:t>
                          </a:r>
                          <a:endParaRPr kumimoji="0" lang="x-none" altLang="x-none" sz="16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Arial" charset="0"/>
                            <a:ea typeface="ＭＳ Ｐゴシック" charset="-128"/>
                          </a:endParaRPr>
                        </a:p>
                      </a:txBody>
                      <a:tcPr marL="91448" marR="91448" marT="45732" marB="45732" anchor="ctr" horzOverflow="overflow"/>
                    </a:tc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3.5 to 5 </a:t>
                          </a:r>
                        </a:p>
                      </a:txBody>
                      <a:tcPr marL="91448" marR="91448" marT="45732" marB="45732" anchor="ctr" horzOverflow="overflow">
                        <a:solidFill>
                          <a:srgbClr val="FF8B26">
                            <a:alpha val="65882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3 to 5</a:t>
                          </a:r>
                        </a:p>
                      </a:txBody>
                      <a:tcPr marL="91448" marR="91448" marT="45732" marB="45732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2635098568"/>
                      </a:ext>
                    </a:extLst>
                  </a:tr>
                  <a:tr h="335304">
                    <a:tc>
                      <a:txBody>
                        <a:bodyPr/>
                        <a:lstStyle>
                          <a:lvl1pPr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1pPr>
                          <a:lvl2pPr marL="742950" indent="-28575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2pPr>
                          <a:lvl3pPr marL="1143000" indent="-228600" eaLnBrk="0" hangingPunct="0">
                            <a:lnSpc>
                              <a:spcPts val="2400"/>
                            </a:lnSpc>
                            <a:spcBef>
                              <a:spcPct val="40000"/>
                            </a:spcBef>
                            <a:defRPr sz="1600" b="1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16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1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I</a:t>
                          </a:r>
                          <a:r>
                            <a:rPr kumimoji="0" lang="en-US" altLang="x-none" sz="1600" b="1" i="0" u="none" strike="noStrike" cap="none" normalizeH="0" baseline="-25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L</a:t>
                          </a: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 (W/cm</a:t>
                          </a:r>
                          <a:r>
                            <a:rPr kumimoji="0" lang="en-US" altLang="x-none" sz="1600" b="1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2</a:t>
                          </a:r>
                          <a:r>
                            <a:rPr kumimoji="0" lang="en-US" altLang="x-none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)</a:t>
                          </a:r>
                          <a:endParaRPr kumimoji="0" lang="x-none" altLang="x-none" sz="16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Arial" charset="0"/>
                            <a:ea typeface="ＭＳ Ｐゴシック" charset="-128"/>
                          </a:endParaRPr>
                        </a:p>
                      </a:txBody>
                      <a:tcPr marL="91448" marR="91448" marT="45732" marB="45732" anchor="ctr" horzOverflow="overflow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48" marR="91448" marT="45732" marB="45732" anchor="ctr" horzOverflow="overflow">
                        <a:blipFill>
                          <a:blip r:embed="rId4"/>
                          <a:stretch>
                            <a:fillRect l="-84677" t="-380000" r="-134274" b="-2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48" marR="91448" marT="45732" marB="45732" anchor="ctr" horzOverflow="overflow">
                        <a:blipFill>
                          <a:blip r:embed="rId4"/>
                          <a:stretch>
                            <a:fillRect l="-139634" t="-380000" r="-1524" b="-22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74276975"/>
                      </a:ext>
                    </a:extLst>
                  </a:tr>
                  <a:tr h="33530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l-GR" altLang="x-none" sz="16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ＭＳ Ｐゴシック" charset="-128"/>
                              <a:cs typeface="Arial" panose="020B0604020202020204" pitchFamily="34" charset="0"/>
                            </a:rPr>
                            <a:t>η</a:t>
                          </a:r>
                          <a:r>
                            <a:rPr kumimoji="0" lang="en-US" altLang="x-none" sz="1600" b="1" i="0" u="none" strike="noStrike" cap="none" normalizeH="0" baseline="-2500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ＭＳ Ｐゴシック" charset="-128"/>
                              <a:cs typeface="Arial" panose="020B0604020202020204" pitchFamily="34" charset="0"/>
                            </a:rPr>
                            <a:t>SRS</a:t>
                          </a:r>
                          <a:r>
                            <a:rPr kumimoji="0" lang="en-US" altLang="x-none" sz="1600" b="1" i="0" u="none" strike="noStrike" cap="none" normalizeH="0" baseline="3000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ＭＳ Ｐゴシック" charset="-128"/>
                              <a:cs typeface="Arial" panose="020B0604020202020204" pitchFamily="34" charset="0"/>
                            </a:rPr>
                            <a:t>*</a:t>
                          </a:r>
                          <a:endParaRPr kumimoji="0" lang="x-none" altLang="x-none" sz="1600" b="1" i="0" u="none" strike="noStrike" cap="none" normalizeH="0" baseline="-250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Arial" charset="0"/>
                            <a:ea typeface="ＭＳ Ｐゴシック" charset="-128"/>
                          </a:endParaRPr>
                        </a:p>
                      </a:txBody>
                      <a:tcPr marL="91448" marR="91448" marT="45732" marB="45732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~10 to 17</a:t>
                          </a:r>
                          <a:endParaRPr kumimoji="0" lang="en-US" altLang="x-none" sz="16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  <a:ea typeface="ＭＳ Ｐゴシック" charset="-128"/>
                          </a:endParaRPr>
                        </a:p>
                      </a:txBody>
                      <a:tcPr marL="91448" marR="91448" marT="45732" marB="45732" anchor="ctr" horzOverflow="overflow">
                        <a:solidFill>
                          <a:srgbClr val="FF8B26">
                            <a:alpha val="65882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~10 to 25</a:t>
                          </a:r>
                          <a:endParaRPr kumimoji="0" lang="en-US" altLang="x-none" sz="16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Arial" charset="0"/>
                            <a:ea typeface="ＭＳ Ｐゴシック" charset="-128"/>
                          </a:endParaRPr>
                        </a:p>
                      </a:txBody>
                      <a:tcPr marL="91448" marR="91448" marT="45732" marB="45732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303991021"/>
                      </a:ext>
                    </a:extLst>
                  </a:tr>
                  <a:tr h="33530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l-GR" altLang="x-none" sz="16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ＭＳ Ｐゴシック" charset="-128"/>
                              <a:cs typeface="Arial" panose="020B0604020202020204" pitchFamily="34" charset="0"/>
                            </a:rPr>
                            <a:t>η</a:t>
                          </a:r>
                          <a:r>
                            <a:rPr kumimoji="0" lang="en-US" altLang="x-none" sz="1600" b="1" i="0" u="none" strike="noStrike" cap="none" normalizeH="0" baseline="-2500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ＭＳ Ｐゴシック" charset="-128"/>
                              <a:cs typeface="Arial" panose="020B0604020202020204" pitchFamily="34" charset="0"/>
                            </a:rPr>
                            <a:t>TPD</a:t>
                          </a:r>
                          <a:r>
                            <a:rPr kumimoji="0" lang="en-US" altLang="x-none" sz="1600" b="1" i="0" u="none" strike="noStrike" cap="none" normalizeH="0" baseline="3000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ＭＳ Ｐゴシック" charset="-128"/>
                              <a:cs typeface="Arial" panose="020B0604020202020204" pitchFamily="34" charset="0"/>
                            </a:rPr>
                            <a:t>**</a:t>
                          </a:r>
                          <a:endParaRPr kumimoji="0" lang="x-none" altLang="x-none" sz="1600" b="1" i="0" u="none" strike="noStrike" cap="none" normalizeH="0" baseline="-2500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Arial" charset="0"/>
                            <a:ea typeface="ＭＳ Ｐゴシック" charset="-128"/>
                          </a:endParaRPr>
                        </a:p>
                      </a:txBody>
                      <a:tcPr marL="91448" marR="91448" marT="45732" marB="45732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x-none" sz="16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~3 to 6</a:t>
                          </a:r>
                          <a:endParaRPr kumimoji="0" lang="en-US" altLang="x-none" sz="16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  <a:ea typeface="ＭＳ Ｐゴシック" charset="-128"/>
                          </a:endParaRPr>
                        </a:p>
                      </a:txBody>
                      <a:tcPr marL="91448" marR="91448" marT="45732" marB="45732" anchor="ctr" horzOverflow="overflow">
                        <a:solidFill>
                          <a:srgbClr val="FF8B26">
                            <a:alpha val="65882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x-none" sz="16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Arial" charset="0"/>
                              <a:ea typeface="ＭＳ Ｐゴシック" charset="-128"/>
                            </a:rPr>
                            <a:t>~3 to 8</a:t>
                          </a:r>
                        </a:p>
                      </a:txBody>
                      <a:tcPr marL="91448" marR="91448" marT="45732" marB="45732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2016216262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E9E37AE3-D248-9B4D-A588-698BADCFFE1C}"/>
              </a:ext>
            </a:extLst>
          </p:cNvPr>
          <p:cNvGrpSpPr/>
          <p:nvPr/>
        </p:nvGrpSpPr>
        <p:grpSpPr>
          <a:xfrm>
            <a:off x="717579" y="5674566"/>
            <a:ext cx="5657165" cy="603242"/>
            <a:chOff x="2963766" y="4495547"/>
            <a:chExt cx="5657165" cy="60324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D4FB83-6829-7D4F-A602-700776893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09113" y="4511590"/>
              <a:ext cx="5566473" cy="571157"/>
            </a:xfrm>
            <a:prstGeom prst="rect">
              <a:avLst/>
            </a:prstGeom>
          </p:spPr>
        </p:pic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F4F0CA5A-EA3C-CA4E-A843-02A7078B9A35}"/>
                </a:ext>
              </a:extLst>
            </p:cNvPr>
            <p:cNvSpPr txBox="1">
              <a:spLocks/>
            </p:cNvSpPr>
            <p:nvPr/>
          </p:nvSpPr>
          <p:spPr>
            <a:xfrm>
              <a:off x="2963766" y="4495547"/>
              <a:ext cx="5657165" cy="603242"/>
            </a:xfrm>
            <a:prstGeom prst="rect">
              <a:avLst/>
            </a:prstGeom>
          </p:spPr>
          <p:txBody>
            <a:bodyPr/>
            <a:lstStyle>
              <a:lvl1pPr marL="302608" indent="-302608" algn="l" defTabSz="609448" rtl="0" eaLnBrk="1" latinLnBrk="0" hangingPunct="1">
                <a:spcBef>
                  <a:spcPts val="1200"/>
                </a:spcBef>
                <a:buFont typeface="Lucida Grande"/>
                <a:buChar char="•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9694" indent="-300492" algn="l" defTabSz="609448" rtl="0" eaLnBrk="1" latinLnBrk="0" hangingPunct="1">
                <a:lnSpc>
                  <a:spcPct val="100000"/>
                </a:lnSpc>
                <a:spcBef>
                  <a:spcPts val="533"/>
                </a:spcBef>
                <a:buFont typeface="Arial"/>
                <a:buChar char="－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895" indent="-300492" algn="l" defTabSz="609448" rtl="0" eaLnBrk="1" latinLnBrk="0" hangingPunct="1">
                <a:spcBef>
                  <a:spcPts val="267"/>
                </a:spcBef>
                <a:buFont typeface="Lucida Grande"/>
                <a:buChar char="-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78098" indent="-308956" algn="l" defTabSz="609448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Lucida Grande"/>
                <a:buChar char="-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37299" indent="-308956" algn="l" defTabSz="609448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Lucida Grande"/>
                <a:buChar char="-"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1962" indent="-304724" algn="l" defTabSz="609448" rtl="0" eaLnBrk="1" latinLnBrk="0" hangingPunct="1">
                <a:spcBef>
                  <a:spcPct val="20000"/>
                </a:spcBef>
                <a:buFont typeface="Arial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1409" indent="-304724" algn="l" defTabSz="609448" rtl="0" eaLnBrk="1" latinLnBrk="0" hangingPunct="1">
                <a:spcBef>
                  <a:spcPct val="20000"/>
                </a:spcBef>
                <a:buFont typeface="Arial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0857" indent="-304724" algn="l" defTabSz="609448" rtl="0" eaLnBrk="1" latinLnBrk="0" hangingPunct="1">
                <a:spcBef>
                  <a:spcPct val="20000"/>
                </a:spcBef>
                <a:buFont typeface="Arial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0305" indent="-304724" algn="l" defTabSz="609448" rtl="0" eaLnBrk="1" latinLnBrk="0" hangingPunct="1">
                <a:spcBef>
                  <a:spcPct val="20000"/>
                </a:spcBef>
                <a:buFont typeface="Arial"/>
                <a:buChar char="•"/>
                <a:defRPr sz="266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kern="0" dirty="0">
                  <a:solidFill>
                    <a:schemeClr val="bg1"/>
                  </a:solidFill>
                  <a:cs typeface="Arial"/>
                </a:rPr>
                <a:t>Experiments must be performed at these conditions to understand LPI at the NIF/ignition scale.</a:t>
              </a:r>
            </a:p>
          </p:txBody>
        </p:sp>
      </p:grp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2BB996D6-0540-7647-857D-F44DE66B9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89750" y="6020672"/>
            <a:ext cx="3822068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*	</a:t>
            </a:r>
            <a:r>
              <a:rPr lang="en-US" dirty="0" smtClean="0"/>
              <a:t>C</a:t>
            </a:r>
            <a:r>
              <a:rPr lang="en-US" dirty="0"/>
              <a:t>. S. Liu, M. N. </a:t>
            </a:r>
            <a:r>
              <a:rPr lang="en-US" dirty="0" err="1"/>
              <a:t>Rosenbluth</a:t>
            </a:r>
            <a:r>
              <a:rPr lang="en-US" dirty="0"/>
              <a:t>, and R. B. White, Phys. Fluids 17, 1211 </a:t>
            </a:r>
            <a:r>
              <a:rPr lang="en-US" b="0" dirty="0"/>
              <a:t>(</a:t>
            </a:r>
            <a:r>
              <a:rPr lang="en-US" dirty="0"/>
              <a:t>1974</a:t>
            </a:r>
            <a:r>
              <a:rPr lang="en-US" b="0" dirty="0"/>
              <a:t>)</a:t>
            </a:r>
            <a:r>
              <a:rPr lang="en-US" dirty="0"/>
              <a:t>.</a:t>
            </a:r>
            <a:endParaRPr lang="en-US" dirty="0"/>
          </a:p>
          <a:p>
            <a:r>
              <a:rPr lang="en-US" dirty="0"/>
              <a:t>	</a:t>
            </a:r>
            <a:r>
              <a:rPr lang="en-US" dirty="0" smtClean="0"/>
              <a:t>** </a:t>
            </a:r>
            <a:r>
              <a:rPr lang="fr-FR" dirty="0"/>
              <a:t>A. Simon </a:t>
            </a:r>
            <a:r>
              <a:rPr lang="fr-FR" i="1" dirty="0"/>
              <a:t>et al. </a:t>
            </a:r>
            <a:r>
              <a:rPr lang="fr-FR" dirty="0"/>
              <a:t>Phys. </a:t>
            </a:r>
            <a:r>
              <a:rPr lang="fr-FR" dirty="0" err="1"/>
              <a:t>Fluids</a:t>
            </a:r>
            <a:r>
              <a:rPr lang="fr-FR" dirty="0"/>
              <a:t> 26, 3107 </a:t>
            </a:r>
            <a:r>
              <a:rPr lang="fr-FR" b="0" dirty="0"/>
              <a:t>(</a:t>
            </a:r>
            <a:r>
              <a:rPr lang="fr-FR" dirty="0"/>
              <a:t>1983</a:t>
            </a:r>
            <a:r>
              <a:rPr lang="fr-FR" b="0" dirty="0"/>
              <a:t>)</a:t>
            </a:r>
            <a:r>
              <a:rPr lang="fr-F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23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EC7FC67-92A0-6D4D-AEE1-89C3FD673D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77"/>
          <a:stretch/>
        </p:blipFill>
        <p:spPr>
          <a:xfrm>
            <a:off x="2993705" y="1627005"/>
            <a:ext cx="4610951" cy="310847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2FAC1A-C552-9047-AC87-7F35BFABB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6866" y="1502541"/>
            <a:ext cx="2512608" cy="198130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6C55D0-B89A-1845-8C6D-C0B0B599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Hot-electron generation of </a:t>
            </a:r>
            <a:r>
              <a:rPr lang="en-US" i="1" dirty="0" err="1"/>
              <a:t>f</a:t>
            </a:r>
            <a:r>
              <a:rPr lang="en-US" baseline="-25000" dirty="0" err="1"/>
              <a:t>hot</a:t>
            </a:r>
            <a:r>
              <a:rPr lang="en-US" dirty="0"/>
              <a:t> up to 5% and </a:t>
            </a:r>
            <a:r>
              <a:rPr lang="en-US" i="1" dirty="0"/>
              <a:t>T</a:t>
            </a:r>
            <a:r>
              <a:rPr lang="en-US" baseline="-25000" dirty="0"/>
              <a:t>hot</a:t>
            </a:r>
            <a:r>
              <a:rPr lang="en-US" dirty="0"/>
              <a:t> of 40 to 60 </a:t>
            </a:r>
            <a:r>
              <a:rPr lang="en-US" dirty="0" err="1"/>
              <a:t>keV</a:t>
            </a:r>
            <a:r>
              <a:rPr lang="en-US" dirty="0"/>
              <a:t> has been inferred in planar CH and Si targets at intensities around 10</a:t>
            </a:r>
            <a:r>
              <a:rPr lang="en-US" baseline="30000" dirty="0"/>
              <a:t>15</a:t>
            </a:r>
            <a:r>
              <a:rPr lang="en-US" dirty="0"/>
              <a:t> W/cm</a:t>
            </a:r>
            <a:r>
              <a:rPr lang="en-US" baseline="30000" dirty="0"/>
              <a:t>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EC7F2EB8-0BA5-0244-B301-6A73C3AE7B23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1599350" y="5339679"/>
                <a:ext cx="8990125" cy="608045"/>
              </a:xfrm>
            </p:spPr>
            <p:txBody>
              <a:bodyPr/>
              <a:lstStyle/>
              <a:p>
                <a:r>
                  <a:rPr lang="en-US" kern="0" dirty="0">
                    <a:ea typeface=""/>
                  </a:rPr>
                  <a:t>Intensity around 5</a:t>
                </a:r>
                <a14:m>
                  <m:oMath xmlns:m="http://schemas.openxmlformats.org/officeDocument/2006/math">
                    <m:r>
                      <a:rPr lang="en-US" b="1" i="0" kern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kern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1" i="1" kern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kern="0" dirty="0">
                    <a:ea typeface=""/>
                  </a:rPr>
                  <a:t>10</a:t>
                </a:r>
                <a:r>
                  <a:rPr lang="en-US" kern="0" baseline="30000" dirty="0">
                    <a:ea typeface=""/>
                  </a:rPr>
                  <a:t>14 </a:t>
                </a:r>
                <a:r>
                  <a:rPr lang="en-US" kern="0" dirty="0">
                    <a:ea typeface=""/>
                  </a:rPr>
                  <a:t> W/cm</a:t>
                </a:r>
                <a:r>
                  <a:rPr lang="en-US" kern="0" baseline="30000" dirty="0">
                    <a:ea typeface=""/>
                  </a:rPr>
                  <a:t>2</a:t>
                </a:r>
                <a:r>
                  <a:rPr lang="en-US" kern="0" dirty="0">
                    <a:ea typeface=""/>
                  </a:rPr>
                  <a:t> may be acceptable for preheat, but we need to understand: (1) LPI mechanisms (for mitigation), (2) how hot e</a:t>
                </a:r>
                <a:r>
                  <a:rPr lang="en-US" kern="0" baseline="30000" dirty="0">
                    <a:ea typeface=""/>
                  </a:rPr>
                  <a:t>–</a:t>
                </a:r>
                <a:r>
                  <a:rPr lang="en-US" kern="0" dirty="0">
                    <a:ea typeface=""/>
                  </a:rPr>
                  <a:t> diverge or couple to an implosion.*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EC7F2EB8-0BA5-0244-B301-6A73C3AE7B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1599350" y="5339679"/>
                <a:ext cx="8990125" cy="608045"/>
              </a:xfrm>
              <a:blipFill>
                <a:blip r:embed="rId4"/>
                <a:stretch>
                  <a:fillRect l="-423" t="-4167" r="-98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76CE688-5B85-6846-AE61-70C258AAE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253" y="1620981"/>
            <a:ext cx="3926191" cy="32289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31A799-A4A7-A64C-8223-E124A4D2B5D9}"/>
              </a:ext>
            </a:extLst>
          </p:cNvPr>
          <p:cNvSpPr txBox="1"/>
          <p:nvPr/>
        </p:nvSpPr>
        <p:spPr>
          <a:xfrm>
            <a:off x="1051740" y="4326062"/>
            <a:ext cx="1987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Tolerable preheat in ignition designs </a:t>
            </a:r>
            <a:r>
              <a:rPr lang="en-US" sz="1400" b="1" dirty="0" smtClean="0"/>
              <a:t>(</a:t>
            </a:r>
            <a:r>
              <a:rPr lang="en-US" sz="1400" b="1" dirty="0"/>
              <a:t>if angular divergence is large)</a:t>
            </a:r>
          </a:p>
          <a:p>
            <a:pPr algn="l"/>
            <a:endParaRPr lang="en-US" sz="1600" b="1" dirty="0" err="1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120F19-CC6D-0941-B890-ED8B46316488}"/>
              </a:ext>
            </a:extLst>
          </p:cNvPr>
          <p:cNvCxnSpPr/>
          <p:nvPr/>
        </p:nvCxnSpPr>
        <p:spPr>
          <a:xfrm flipV="1">
            <a:off x="2822331" y="3982078"/>
            <a:ext cx="887259" cy="515388"/>
          </a:xfrm>
          <a:prstGeom prst="line">
            <a:avLst/>
          </a:prstGeom>
          <a:ln w="25400">
            <a:solidFill>
              <a:schemeClr val="tx1"/>
            </a:solidFill>
            <a:headEnd type="none" w="lg" len="lg"/>
            <a:tailEnd type="stealth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B996D6-0540-7647-857D-F44DE66B9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3138" y="6146347"/>
            <a:ext cx="3822068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*	A. </a:t>
            </a:r>
            <a:r>
              <a:rPr lang="en-US" dirty="0" err="1"/>
              <a:t>Solodov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dirty="0"/>
              <a:t>this conference.</a:t>
            </a:r>
          </a:p>
          <a:p>
            <a:r>
              <a:rPr lang="en-US" altLang="en-US" dirty="0"/>
              <a:t>		M. Rosenberg </a:t>
            </a:r>
            <a:r>
              <a:rPr lang="en-US" altLang="en-US" i="1" dirty="0"/>
              <a:t>et al.</a:t>
            </a:r>
            <a:r>
              <a:rPr lang="en-US" altLang="en-US" dirty="0"/>
              <a:t> Phys. Rev. Lett. </a:t>
            </a:r>
            <a:r>
              <a:rPr lang="en-US" altLang="en-US" u="sng" dirty="0"/>
              <a:t>120</a:t>
            </a:r>
            <a:r>
              <a:rPr lang="en-US" altLang="en-US" dirty="0"/>
              <a:t>, 055001 (2018).</a:t>
            </a:r>
            <a:endParaRPr lang="en-US" dirty="0"/>
          </a:p>
          <a:p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740726" y="3970138"/>
            <a:ext cx="3133899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7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1B4EB2-8526-0047-8238-EB87492B0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844" y="1331956"/>
            <a:ext cx="1909315" cy="91024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NIF: </a:t>
            </a:r>
            <a:r>
              <a:rPr lang="en-US" i="1" dirty="0"/>
              <a:t>L</a:t>
            </a:r>
            <a:r>
              <a:rPr lang="en-US" baseline="-25000" dirty="0"/>
              <a:t>n</a:t>
            </a:r>
            <a:r>
              <a:rPr lang="en-US" dirty="0"/>
              <a:t> = 525 </a:t>
            </a:r>
            <a:r>
              <a:rPr lang="en-US" i="1" dirty="0">
                <a:latin typeface="Symbol" pitchFamily="2" charset="2"/>
              </a:rPr>
              <a:t>m</a:t>
            </a:r>
            <a:r>
              <a:rPr lang="en-US" dirty="0"/>
              <a:t>m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i="1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= 4.5 </a:t>
            </a:r>
            <a:r>
              <a:rPr lang="en-US" dirty="0" err="1"/>
              <a:t>keV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6C55D0-B89A-1845-8C6D-C0B0B599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Optical data demonstrate different LPI physics on the NIF than on OMEGA: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SRS </a:t>
            </a:r>
            <a:r>
              <a:rPr lang="en-US" dirty="0"/>
              <a:t>dominates the scattered-light spectrum (both at and below </a:t>
            </a:r>
            <a:r>
              <a:rPr lang="en-US" i="1" dirty="0" err="1"/>
              <a:t>n</a:t>
            </a:r>
            <a:r>
              <a:rPr lang="en-US" baseline="-25000" dirty="0" err="1"/>
              <a:t>c</a:t>
            </a:r>
            <a:r>
              <a:rPr lang="en-US" dirty="0"/>
              <a:t>/4)</a:t>
            </a:r>
            <a:endParaRPr lang="en-US" kern="0" dirty="0">
              <a:solidFill>
                <a:schemeClr val="accent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7F2EB8-0BA5-0244-B301-6A73C3AE7B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8204" y="5706208"/>
            <a:ext cx="10161280" cy="364426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/>
              <a:t>This data </a:t>
            </a:r>
            <a:r>
              <a:rPr lang="en-US" dirty="0" smtClean="0"/>
              <a:t>suggests </a:t>
            </a:r>
            <a:r>
              <a:rPr lang="en-US" dirty="0" smtClean="0"/>
              <a:t>SRS is </a:t>
            </a:r>
            <a:r>
              <a:rPr lang="en-US" dirty="0"/>
              <a:t>the dominant hot-electron source, </a:t>
            </a:r>
            <a:r>
              <a:rPr lang="en-US" dirty="0" smtClean="0"/>
              <a:t>but </a:t>
            </a:r>
            <a:r>
              <a:rPr lang="en-US" dirty="0" smtClean="0"/>
              <a:t>does </a:t>
            </a:r>
            <a:r>
              <a:rPr lang="en-US" dirty="0"/>
              <a:t>not rule out the presence of </a:t>
            </a:r>
            <a:r>
              <a:rPr lang="en-US" dirty="0" smtClean="0"/>
              <a:t>TPD</a:t>
            </a:r>
            <a:endParaRPr lang="en-US" alt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42B20F5-7306-3843-BEC5-E70EA215FAB0}"/>
              </a:ext>
            </a:extLst>
          </p:cNvPr>
          <p:cNvSpPr txBox="1">
            <a:spLocks/>
          </p:cNvSpPr>
          <p:nvPr/>
        </p:nvSpPr>
        <p:spPr>
          <a:xfrm>
            <a:off x="8678870" y="1331956"/>
            <a:ext cx="2349890" cy="9102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02608" indent="-302608" algn="l" defTabSz="609448" rtl="0" eaLnBrk="1" latinLnBrk="0" hangingPunct="1">
              <a:spcBef>
                <a:spcPts val="1200"/>
              </a:spcBef>
              <a:buFont typeface="Lucida Grande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6042" indent="-308956" algn="l" defTabSz="609448" rtl="0" eaLnBrk="1" latinLnBrk="0" hangingPunct="1">
              <a:lnSpc>
                <a:spcPct val="100000"/>
              </a:lnSpc>
              <a:spcBef>
                <a:spcPts val="533"/>
              </a:spcBef>
              <a:buFont typeface="Arial"/>
              <a:buChar char="－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indent="-300492" algn="l" defTabSz="609448" rtl="0" eaLnBrk="1" latinLnBrk="0" hangingPunct="1">
              <a:spcBef>
                <a:spcPts val="267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8098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299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/>
              <a:t>OMEGA:* </a:t>
            </a:r>
            <a:r>
              <a:rPr lang="en-US" i="1" dirty="0"/>
              <a:t>L</a:t>
            </a:r>
            <a:r>
              <a:rPr lang="en-US" baseline="-25000" dirty="0"/>
              <a:t>n</a:t>
            </a:r>
            <a:r>
              <a:rPr lang="en-US" dirty="0"/>
              <a:t> = 150 </a:t>
            </a:r>
            <a:r>
              <a:rPr lang="en-US" i="1" dirty="0">
                <a:latin typeface="Symbol" pitchFamily="2" charset="2"/>
              </a:rPr>
              <a:t>m</a:t>
            </a:r>
            <a:r>
              <a:rPr lang="en-US" dirty="0"/>
              <a:t>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i="1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= 2.8 </a:t>
            </a:r>
            <a:r>
              <a:rPr lang="en-US" dirty="0" err="1"/>
              <a:t>keV</a:t>
            </a:r>
            <a:endParaRPr lang="en-US" dirty="0"/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5E52BF-AAD3-6C4F-A92A-9E244C42A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80111" y="5993946"/>
            <a:ext cx="3474607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* </a:t>
            </a:r>
            <a:r>
              <a:rPr lang="en-US" altLang="en-US" dirty="0"/>
              <a:t>W. Seka </a:t>
            </a:r>
            <a:r>
              <a:rPr lang="en-US" altLang="en-US" i="1" dirty="0"/>
              <a:t>et al</a:t>
            </a:r>
            <a:r>
              <a:rPr lang="en-US" altLang="en-US" dirty="0"/>
              <a:t>., Phys. Plasmas </a:t>
            </a:r>
            <a:r>
              <a:rPr lang="en-US" altLang="en-US" u="sng" dirty="0"/>
              <a:t>16</a:t>
            </a:r>
            <a:r>
              <a:rPr lang="en-US" altLang="en-US" dirty="0"/>
              <a:t>, 052701 (2009).</a:t>
            </a:r>
            <a:endParaRPr lang="en-US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BA025730-20ED-C149-B868-B9E20129A0CB}"/>
              </a:ext>
            </a:extLst>
          </p:cNvPr>
          <p:cNvSpPr txBox="1">
            <a:spLocks/>
          </p:cNvSpPr>
          <p:nvPr/>
        </p:nvSpPr>
        <p:spPr>
          <a:xfrm>
            <a:off x="651005" y="6002258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indent="0" algn="l" defTabSz="609493" rtl="0" eaLnBrk="1" latinLnBrk="0" hangingPunct="1">
              <a:tabLst>
                <a:tab pos="74613" algn="r"/>
                <a:tab pos="107950" algn="l"/>
              </a:tabLst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____________</a:t>
            </a:r>
          </a:p>
          <a:p>
            <a:r>
              <a:rPr lang="en-US" altLang="en-US" dirty="0"/>
              <a:t>M. Rosenberg </a:t>
            </a:r>
            <a:r>
              <a:rPr lang="en-US" altLang="en-US" i="1" dirty="0"/>
              <a:t>et al.</a:t>
            </a:r>
            <a:r>
              <a:rPr lang="en-US" altLang="en-US" dirty="0"/>
              <a:t> Phys. Rev. Lett. </a:t>
            </a:r>
            <a:r>
              <a:rPr lang="en-US" altLang="en-US" u="sng" dirty="0"/>
              <a:t>120</a:t>
            </a:r>
            <a:r>
              <a:rPr lang="en-US" altLang="en-US" dirty="0"/>
              <a:t>, 055001 (2018).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6C11EC-BD1D-5A48-AABA-3A31EA525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1951135"/>
            <a:ext cx="85598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5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257BEE8-DC11-E042-8049-40C2F83BD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142"/>
          <a:stretch/>
        </p:blipFill>
        <p:spPr>
          <a:xfrm>
            <a:off x="893168" y="1447386"/>
            <a:ext cx="5276969" cy="46482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6C55D0-B89A-1845-8C6D-C0B0B5998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60832"/>
            <a:ext cx="9234775" cy="3291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SRS observations correlate with hard x-ray measurements in both time and magnitude</a:t>
            </a:r>
            <a:endParaRPr lang="en-US" kern="0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F572D2-ECD7-B348-8D6B-CA1C1A225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13"/>
          <a:stretch/>
        </p:blipFill>
        <p:spPr>
          <a:xfrm>
            <a:off x="6417424" y="1420784"/>
            <a:ext cx="4864937" cy="4648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86700" y="2692400"/>
            <a:ext cx="31115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38754" y="2448707"/>
            <a:ext cx="1661746" cy="8835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8641" y="2396292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4098D1"/>
                </a:solidFill>
              </a:rPr>
              <a:t>SRS – 30°</a:t>
            </a:r>
            <a:endParaRPr lang="en-US" sz="1600" b="1" dirty="0" smtClean="0">
              <a:solidFill>
                <a:srgbClr val="4098D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8641" y="2617985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91D3F1"/>
                </a:solidFill>
              </a:rPr>
              <a:t>SRS – 50°</a:t>
            </a:r>
            <a:endParaRPr lang="en-US" sz="1600" b="1" dirty="0" smtClean="0">
              <a:solidFill>
                <a:srgbClr val="91D3F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8641" y="2839678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0853A3"/>
                </a:solidFill>
              </a:rPr>
              <a:t>SRS – 23°</a:t>
            </a:r>
            <a:endParaRPr lang="en-US" sz="1600" b="1" dirty="0" smtClean="0">
              <a:solidFill>
                <a:srgbClr val="0853A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8641" y="3061371"/>
            <a:ext cx="1556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5E5B5C"/>
                </a:solidFill>
              </a:rPr>
              <a:t>HXR ~150 </a:t>
            </a:r>
            <a:r>
              <a:rPr lang="en-US" sz="1600" b="1" dirty="0" err="1" smtClean="0">
                <a:solidFill>
                  <a:srgbClr val="5E5B5C"/>
                </a:solidFill>
              </a:rPr>
              <a:t>keV</a:t>
            </a:r>
            <a:endParaRPr lang="en-US" sz="1600" b="1" dirty="0" smtClean="0">
              <a:solidFill>
                <a:srgbClr val="5E5B5C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32800" y="4301067"/>
            <a:ext cx="2698044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9527046" y="4301067"/>
            <a:ext cx="1449735" cy="747345"/>
            <a:chOff x="5520267" y="5779816"/>
            <a:chExt cx="1449735" cy="747345"/>
          </a:xfrm>
        </p:grpSpPr>
        <p:sp>
          <p:nvSpPr>
            <p:cNvPr id="11" name="Rectangle 10"/>
            <p:cNvSpPr/>
            <p:nvPr/>
          </p:nvSpPr>
          <p:spPr>
            <a:xfrm>
              <a:off x="5520267" y="5779816"/>
              <a:ext cx="1449735" cy="7473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05901" y="5779816"/>
              <a:ext cx="11641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>
                  <a:solidFill>
                    <a:srgbClr val="0C78BE"/>
                  </a:solidFill>
                </a:rPr>
                <a:t>CH outers</a:t>
              </a:r>
              <a:endParaRPr lang="en-US" sz="1600" b="1" dirty="0" smtClean="0">
                <a:solidFill>
                  <a:srgbClr val="0C78B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05901" y="5996546"/>
              <a:ext cx="11528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>
                  <a:solidFill>
                    <a:srgbClr val="116A45"/>
                  </a:solidFill>
                </a:rPr>
                <a:t>CH inners</a:t>
              </a:r>
              <a:endParaRPr lang="en-US" sz="1600" b="1" dirty="0" smtClean="0">
                <a:solidFill>
                  <a:srgbClr val="116A45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05901" y="6188607"/>
              <a:ext cx="10518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>
                  <a:solidFill>
                    <a:srgbClr val="F78F20"/>
                  </a:solidFill>
                </a:rPr>
                <a:t>Si inners</a:t>
              </a:r>
              <a:endParaRPr lang="en-US" sz="1600" b="1" dirty="0" smtClean="0">
                <a:solidFill>
                  <a:srgbClr val="F78F20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2F572D2-ECD7-B348-8D6B-CA1C1A225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833" t="63899" r="23991" b="22257"/>
            <a:stretch/>
          </p:blipFill>
          <p:spPr>
            <a:xfrm>
              <a:off x="5638018" y="5850053"/>
              <a:ext cx="225778" cy="6434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224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6C55D0-B89A-1845-8C6D-C0B0B5998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60832"/>
            <a:ext cx="10882343" cy="3291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Various SRS mechanisms scale differently in ramp-pulse experiments: </a:t>
            </a:r>
            <a:br>
              <a:rPr lang="en-US" dirty="0" smtClean="0"/>
            </a:br>
            <a:r>
              <a:rPr lang="en-US" dirty="0" smtClean="0"/>
              <a:t>absolute </a:t>
            </a:r>
            <a:r>
              <a:rPr lang="en-US" i="1" dirty="0" err="1"/>
              <a:t>n</a:t>
            </a:r>
            <a:r>
              <a:rPr lang="en-US" baseline="-25000" dirty="0" err="1"/>
              <a:t>c</a:t>
            </a:r>
            <a:r>
              <a:rPr lang="en-US" dirty="0"/>
              <a:t>/4 SRS instability </a:t>
            </a:r>
            <a:r>
              <a:rPr lang="en-US" dirty="0" smtClean="0"/>
              <a:t>scales linearly with </a:t>
            </a:r>
            <a:r>
              <a:rPr lang="en-US" dirty="0"/>
              <a:t>intensity;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underdense</a:t>
            </a:r>
            <a:r>
              <a:rPr lang="en-US" dirty="0" smtClean="0"/>
              <a:t> </a:t>
            </a:r>
            <a:r>
              <a:rPr lang="en-US" dirty="0"/>
              <a:t>SRS instability </a:t>
            </a:r>
            <a:r>
              <a:rPr lang="en-US" dirty="0" smtClean="0"/>
              <a:t>scales exponentially </a:t>
            </a:r>
            <a:r>
              <a:rPr lang="en-US" dirty="0"/>
              <a:t>with </a:t>
            </a:r>
            <a:r>
              <a:rPr lang="en-US" dirty="0" smtClean="0"/>
              <a:t>intensity</a:t>
            </a:r>
            <a:endParaRPr lang="en-US" kern="0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313C3-5011-CC48-AD8E-91716DED7A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03" b="5168"/>
          <a:stretch/>
        </p:blipFill>
        <p:spPr>
          <a:xfrm>
            <a:off x="0" y="1399822"/>
            <a:ext cx="1218882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7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LLE colors">
      <a:dk1>
        <a:srgbClr val="000000"/>
      </a:dk1>
      <a:lt1>
        <a:srgbClr val="FFFFFF"/>
      </a:lt1>
      <a:dk2>
        <a:srgbClr val="023992"/>
      </a:dk2>
      <a:lt2>
        <a:srgbClr val="D62230"/>
      </a:lt2>
      <a:accent1>
        <a:srgbClr val="F27A18"/>
      </a:accent1>
      <a:accent2>
        <a:srgbClr val="FFEA4E"/>
      </a:accent2>
      <a:accent3>
        <a:srgbClr val="019E54"/>
      </a:accent3>
      <a:accent4>
        <a:srgbClr val="0063B4"/>
      </a:accent4>
      <a:accent5>
        <a:srgbClr val="008EDC"/>
      </a:accent5>
      <a:accent6>
        <a:srgbClr val="822685"/>
      </a:accent6>
      <a:hlink>
        <a:srgbClr val="053A92"/>
      </a:hlink>
      <a:folHlink>
        <a:srgbClr val="4A8E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lg"/>
          <a:tailEnd type="none" w="lg" len="lg"/>
        </a:ln>
        <a:effectLst>
          <a:outerShdw dist="20000" sx="1000" sy="1000" rotWithShape="0">
            <a:schemeClr val="tx1"/>
          </a:outerShdw>
        </a:effectLst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b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C4E23757-E508-FF4B-959B-2179B4CFF49E}" vid="{AE34DCDB-0D8D-714A-8233-79205493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13989</TotalTime>
  <Words>1265</Words>
  <Application>Microsoft Office PowerPoint</Application>
  <PresentationFormat>Custom</PresentationFormat>
  <Paragraphs>137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ＭＳ Ｐゴシック</vt:lpstr>
      <vt:lpstr>Arial</vt:lpstr>
      <vt:lpstr>Calibri</vt:lpstr>
      <vt:lpstr>Cambria Math</vt:lpstr>
      <vt:lpstr>Lucida Grande</vt:lpstr>
      <vt:lpstr>Symbol</vt:lpstr>
      <vt:lpstr>Wingdings</vt:lpstr>
      <vt:lpstr>Office Theme</vt:lpstr>
      <vt:lpstr>Planar Laser–Plasma Interaction Experiments at Direct‑Drive  Ignition-Relevant Scale Lengths at the National Ignition Facility </vt:lpstr>
      <vt:lpstr>Planar experiments at the NIF have studied LPI mechanisms responsible for hot-electron generation at direct-drive ignition-relevant coronal conditions</vt:lpstr>
      <vt:lpstr>PowerPoint Presentation</vt:lpstr>
      <vt:lpstr>Direct-drive–ignition designs predict long-density scale lengths and high electron temperatures at which LPI may generate hot-electron preheat</vt:lpstr>
      <vt:lpstr>Planar experiments on the NIF were designed to achieve plasma conditions comparable to direct-drive–ignition designs</vt:lpstr>
      <vt:lpstr>Hot-electron generation of fhot up to 5% and Thot of 40 to 60 keV has been inferred in planar CH and Si targets at intensities around 1015 W/cm2</vt:lpstr>
      <vt:lpstr>Optical data demonstrate different LPI physics on the NIF than on OMEGA:  SRS dominates the scattered-light spectrum (both at and below nc/4)</vt:lpstr>
      <vt:lpstr>SRS observations correlate with hard x-ray measurements in both time and magnitude</vt:lpstr>
      <vt:lpstr>Various SRS mechanisms scale differently in ramp-pulse experiments:  absolute nc/4 SRS instability scales linearly with intensity;  underdense SRS instability scales exponentially with intensity</vt:lpstr>
      <vt:lpstr>Hard x-ray (HXR) emission from hot electrons scales near-exponentially on ramp-pulse experiments</vt:lpstr>
      <vt:lpstr>SRS sidescatter is observed and is thought to be a key underdense SRS mechanism</vt:lpstr>
      <vt:lpstr>In addition to SRS measurements, recent experiments diagnosed Thomson-scattered light from plasma waves at and below nc/4</vt:lpstr>
      <vt:lpstr>A complex 3ω/2 feature is observed, which is related to SRS and/or TPD near nc/4</vt:lpstr>
      <vt:lpstr>Planar experiments at the NIF have studied LPI mechanisms responsible for hot-electron generation at direct-drive ignition-relevant coronal conditions</vt:lpstr>
      <vt:lpstr>APPENDIX</vt:lpstr>
      <vt:lpstr>The dominance of SRS at the NIF scale may be partially explained by evaluating the absolute thresholds of SRS versus TPD</vt:lpstr>
      <vt:lpstr>This observation can be explained by tangential SRS sidescatter,* which allows for SRS observation at large angles and wavelength independent of drive-beam angle</vt:lpstr>
      <vt:lpstr>Experiments in September aim to identify the exact quarter-critical plasma waves that are being probed, with the help of new 3-D SRS/TPD modeling in LPSE</vt:lpstr>
      <vt:lpstr>The tolerable fraction of hot electrons generated (fhot) depends on how the electrons couple to an implosion</vt:lpstr>
      <vt:lpstr>A spherical-geometry platform has been implemented on the NIF to diagnose coupling of hot electrons to an imploding shell</vt:lpstr>
      <vt:lpstr>Experiments demonstrate an identical SRS/hot-electron source and a ~2× enhancement of HXR signal in the doped targets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Rosenberg, Michael Jonathan</cp:lastModifiedBy>
  <cp:revision>112</cp:revision>
  <cp:lastPrinted>2019-05-16T17:48:59Z</cp:lastPrinted>
  <dcterms:created xsi:type="dcterms:W3CDTF">2019-05-14T12:49:54Z</dcterms:created>
  <dcterms:modified xsi:type="dcterms:W3CDTF">2019-06-10T03:15:31Z</dcterms:modified>
  <cp:category/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