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99" r:id="rId2"/>
    <p:sldId id="336" r:id="rId3"/>
    <p:sldId id="411" r:id="rId4"/>
    <p:sldId id="410" r:id="rId5"/>
    <p:sldId id="409" r:id="rId6"/>
    <p:sldId id="405" r:id="rId7"/>
    <p:sldId id="404" r:id="rId8"/>
    <p:sldId id="416" r:id="rId9"/>
    <p:sldId id="415" r:id="rId10"/>
    <p:sldId id="414" r:id="rId11"/>
    <p:sldId id="413" r:id="rId12"/>
    <p:sldId id="412" r:id="rId13"/>
    <p:sldId id="417" r:id="rId14"/>
    <p:sldId id="373" r:id="rId15"/>
    <p:sldId id="387" r:id="rId16"/>
    <p:sldId id="386" r:id="rId17"/>
    <p:sldId id="385" r:id="rId18"/>
    <p:sldId id="394" r:id="rId19"/>
    <p:sldId id="374" r:id="rId20"/>
    <p:sldId id="388" r:id="rId21"/>
    <p:sldId id="389" r:id="rId22"/>
    <p:sldId id="390" r:id="rId23"/>
    <p:sldId id="391" r:id="rId24"/>
    <p:sldId id="392" r:id="rId25"/>
    <p:sldId id="393" r:id="rId26"/>
    <p:sldId id="429" r:id="rId27"/>
    <p:sldId id="398" r:id="rId28"/>
    <p:sldId id="400" r:id="rId29"/>
    <p:sldId id="397" r:id="rId30"/>
    <p:sldId id="401" r:id="rId31"/>
    <p:sldId id="425" r:id="rId32"/>
    <p:sldId id="419" r:id="rId33"/>
    <p:sldId id="421" r:id="rId34"/>
    <p:sldId id="422" r:id="rId35"/>
    <p:sldId id="426" r:id="rId36"/>
    <p:sldId id="427" r:id="rId37"/>
    <p:sldId id="381" r:id="rId38"/>
    <p:sldId id="403" r:id="rId39"/>
    <p:sldId id="430" r:id="rId40"/>
    <p:sldId id="431" r:id="rId41"/>
  </p:sldIdLst>
  <p:sldSz cx="9144000" cy="5143500" type="screen16x9"/>
  <p:notesSz cx="6991350" cy="92821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0"/>
    <a:srgbClr val="003D80"/>
    <a:srgbClr val="008C55"/>
    <a:srgbClr val="00AB67"/>
    <a:srgbClr val="CB87E4"/>
    <a:srgbClr val="B90FB5"/>
    <a:srgbClr val="CE5421"/>
    <a:srgbClr val="0079C0"/>
    <a:srgbClr val="004FA3"/>
    <a:srgbClr val="5C73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55" autoAdjust="0"/>
    <p:restoredTop sz="84766" autoAdjust="0"/>
  </p:normalViewPr>
  <p:slideViewPr>
    <p:cSldViewPr snapToGrid="0">
      <p:cViewPr varScale="1">
        <p:scale>
          <a:sx n="122" d="100"/>
          <a:sy n="122" d="100"/>
        </p:scale>
        <p:origin x="1208" y="2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47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emf"/><Relationship Id="rId1" Type="http://schemas.openxmlformats.org/officeDocument/2006/relationships/image" Target="../media/image8.emf"/><Relationship Id="rId4" Type="http://schemas.openxmlformats.org/officeDocument/2006/relationships/image" Target="../media/image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98171018-4721-4466-B8BF-B69F58BE5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63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52425" y="685800"/>
            <a:ext cx="622935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4BE9217-0810-4954-982F-9EF51EC3C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04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BE9217-0810-4954-982F-9EF51EC3C99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45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BE9217-0810-4954-982F-9EF51EC3C99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60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BE9217-0810-4954-982F-9EF51EC3C99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60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BE9217-0810-4954-982F-9EF51EC3C99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60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BE9217-0810-4954-982F-9EF51EC3C99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60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BE9217-0810-4954-982F-9EF51EC3C99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8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FA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46D73-04F2-40B0-9EEA-57B14C463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2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7870372" cy="3263504"/>
          </a:xfrm>
          <a:prstGeom prst="rect">
            <a:avLst/>
          </a:prstGeom>
        </p:spPr>
        <p:txBody>
          <a:bodyPr lIns="68579" tIns="34289" rIns="68579" bIns="34289"/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lIns="68579" tIns="34289" rIns="68579" bIns="34289"/>
          <a:lstStyle>
            <a:lvl1pPr>
              <a:defRPr sz="1800" b="1">
                <a:solidFill>
                  <a:srgbClr val="004F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9071" y="4830536"/>
            <a:ext cx="9144000" cy="326571"/>
          </a:xfrm>
          <a:prstGeom prst="rect">
            <a:avLst/>
          </a:prstGeom>
          <a:gradFill flip="none" rotWithShape="1">
            <a:gsLst>
              <a:gs pos="100000">
                <a:srgbClr val="004FA3"/>
              </a:gs>
              <a:gs pos="0">
                <a:srgbClr val="FFFFFF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8" tIns="45719" rIns="91438" bIns="45719" numCol="1" rtlCol="0" anchor="t" anchorCtr="0" compatLnSpc="1">
            <a:prstTxWarp prst="textNoShape">
              <a:avLst/>
            </a:prstTxWarp>
          </a:bodyPr>
          <a:lstStyle/>
          <a:p>
            <a:pPr defTabSz="91435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5" name="Picture 4" descr="UR_standard_color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66" y="4838642"/>
            <a:ext cx="1476828" cy="30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5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rs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06450"/>
            <a:ext cx="82486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423863"/>
            <a:ext cx="823595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150" y="1357313"/>
            <a:ext cx="8251825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13" y="4792663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92663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4792663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cs typeface="+mn-cs"/>
              </a:defRPr>
            </a:lvl1pPr>
          </a:lstStyle>
          <a:p>
            <a:pPr>
              <a:defRPr/>
            </a:pPr>
            <a:fld id="{ABDCB738-5362-43B2-87AD-4F0AA6D6B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9525" y="4830763"/>
            <a:ext cx="9144000" cy="3270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4FA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/>
              <a:t> </a:t>
            </a:r>
          </a:p>
        </p:txBody>
      </p:sp>
      <p:pic>
        <p:nvPicPr>
          <p:cNvPr id="1033" name="Picture 11" descr="UR_standard_color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4838700"/>
            <a:ext cx="1477962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1600" b="1">
          <a:solidFill>
            <a:srgbClr val="004FA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1600" b="1">
          <a:solidFill>
            <a:srgbClr val="004FA3"/>
          </a:solidFill>
          <a:latin typeface="Arial" charset="0"/>
        </a:defRPr>
      </a:lvl2pPr>
      <a:lvl3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1600" b="1">
          <a:solidFill>
            <a:srgbClr val="004FA3"/>
          </a:solidFill>
          <a:latin typeface="Arial" charset="0"/>
        </a:defRPr>
      </a:lvl3pPr>
      <a:lvl4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1600" b="1">
          <a:solidFill>
            <a:srgbClr val="004FA3"/>
          </a:solidFill>
          <a:latin typeface="Arial" charset="0"/>
        </a:defRPr>
      </a:lvl4pPr>
      <a:lvl5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1600" b="1">
          <a:solidFill>
            <a:srgbClr val="004FA3"/>
          </a:solidFill>
          <a:latin typeface="Arial" charset="0"/>
        </a:defRPr>
      </a:lvl5pPr>
      <a:lvl6pPr marL="4572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0" fontAlgn="base" hangingPunct="0">
        <a:lnSpc>
          <a:spcPts val="2400"/>
        </a:lnSpc>
        <a:spcBef>
          <a:spcPct val="40000"/>
        </a:spcBef>
        <a:spcAft>
          <a:spcPct val="0"/>
        </a:spcAft>
        <a:buChar char="•"/>
        <a:defRPr sz="1200" b="1">
          <a:solidFill>
            <a:schemeClr val="tx1"/>
          </a:solidFill>
          <a:latin typeface="+mn-lt"/>
          <a:ea typeface="+mn-ea"/>
          <a:cs typeface="+mn-cs"/>
        </a:defRPr>
      </a:lvl1pPr>
      <a:lvl2pPr marL="681038" indent="-227013" algn="l" rtl="0" eaLnBrk="0" fontAlgn="base" hangingPunct="0">
        <a:lnSpc>
          <a:spcPts val="2400"/>
        </a:lnSpc>
        <a:spcBef>
          <a:spcPct val="40000"/>
        </a:spcBef>
        <a:spcAft>
          <a:spcPct val="0"/>
        </a:spcAft>
        <a:buChar char="–"/>
        <a:defRPr sz="1200" b="1">
          <a:solidFill>
            <a:schemeClr val="tx1"/>
          </a:solidFill>
          <a:latin typeface="+mn-lt"/>
        </a:defRPr>
      </a:lvl2pPr>
      <a:lvl3pPr marL="1144588" indent="-227013" algn="l" rtl="0" eaLnBrk="0" fontAlgn="base" hangingPunct="0">
        <a:lnSpc>
          <a:spcPts val="2400"/>
        </a:lnSpc>
        <a:spcBef>
          <a:spcPct val="40000"/>
        </a:spcBef>
        <a:spcAft>
          <a:spcPct val="0"/>
        </a:spcAft>
        <a:buChar char="-"/>
        <a:defRPr sz="1200" b="1">
          <a:solidFill>
            <a:schemeClr val="tx1"/>
          </a:solidFill>
          <a:latin typeface="+mn-lt"/>
        </a:defRPr>
      </a:lvl3pPr>
      <a:lvl4pPr marL="19431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286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743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200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657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4114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/var/folders/xl/0rmzn26168dfv9r02vxj9tym0000gp/T/com.microsoft.Powerpoint/converted_emf.em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9.emf"/><Relationship Id="rId5" Type="http://schemas.openxmlformats.org/officeDocument/2006/relationships/image" Target="../media/image8.e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12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16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8.e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3.e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1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19.emf"/><Relationship Id="rId9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1127099" y="1135777"/>
            <a:ext cx="6855188" cy="482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400" b="0" dirty="0"/>
              <a:t>Cherenkov radiation from a plasma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8551" y="4196926"/>
            <a:ext cx="374735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49</a:t>
            </a:r>
            <a:r>
              <a:rPr lang="en-US" sz="1600" baseline="30000" dirty="0"/>
              <a:t>th</a:t>
            </a:r>
            <a:r>
              <a:rPr lang="en-US" sz="1600" dirty="0"/>
              <a:t> Anomalous Absorption Conference</a:t>
            </a:r>
          </a:p>
          <a:p>
            <a:pPr algn="r"/>
            <a:r>
              <a:rPr lang="en-US" sz="1600" dirty="0"/>
              <a:t>Telluride, CO June 10</a:t>
            </a:r>
            <a:r>
              <a:rPr lang="en-US" sz="1600" baseline="30000" dirty="0"/>
              <a:t>th</a:t>
            </a:r>
            <a:r>
              <a:rPr lang="en-US" sz="1600" dirty="0"/>
              <a:t> 2019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875" y="4024605"/>
            <a:ext cx="5800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4FA3"/>
                </a:solidFill>
                <a:latin typeface="Arial"/>
                <a:cs typeface="Arial"/>
              </a:rPr>
              <a:t>J.P. Palastro, T.M. </a:t>
            </a:r>
            <a:r>
              <a:rPr lang="en-US" sz="1600" dirty="0" err="1">
                <a:solidFill>
                  <a:srgbClr val="004FA3"/>
                </a:solidFill>
                <a:latin typeface="Arial"/>
                <a:cs typeface="Arial"/>
              </a:rPr>
              <a:t>Antonsen</a:t>
            </a:r>
            <a:r>
              <a:rPr lang="en-US" sz="1600" dirty="0">
                <a:solidFill>
                  <a:srgbClr val="004FA3"/>
                </a:solidFill>
                <a:latin typeface="Arial"/>
                <a:cs typeface="Arial"/>
              </a:rPr>
              <a:t> Jr., L. Nguyen, </a:t>
            </a:r>
          </a:p>
          <a:p>
            <a:r>
              <a:rPr lang="en-US" sz="1600" dirty="0">
                <a:solidFill>
                  <a:srgbClr val="004FA3"/>
                </a:solidFill>
                <a:latin typeface="Arial"/>
                <a:cs typeface="Arial"/>
              </a:rPr>
              <a:t>A. Howard, D. Ramsey, T. Simpson, R.K. Follett, </a:t>
            </a:r>
          </a:p>
          <a:p>
            <a:r>
              <a:rPr lang="en-US" sz="1600" dirty="0">
                <a:solidFill>
                  <a:srgbClr val="004FA3"/>
                </a:solidFill>
                <a:latin typeface="Arial"/>
                <a:cs typeface="Arial"/>
              </a:rPr>
              <a:t>D. Turnbull, J. Vieira, and D.H. </a:t>
            </a:r>
            <a:r>
              <a:rPr lang="en-US" sz="1600" dirty="0" err="1">
                <a:solidFill>
                  <a:srgbClr val="004FA3"/>
                </a:solidFill>
                <a:latin typeface="Arial"/>
                <a:cs typeface="Arial"/>
              </a:rPr>
              <a:t>Froula</a:t>
            </a:r>
            <a:endParaRPr lang="en-US" sz="1600" dirty="0">
              <a:solidFill>
                <a:srgbClr val="004FA3"/>
              </a:solidFill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25997D-8ED4-6C4A-A5D0-508DE1F7D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09" y="1934611"/>
            <a:ext cx="8430567" cy="17563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5173B8-39F0-5B42-8873-2301F782F5B3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54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188" y="1040453"/>
            <a:ext cx="1634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Driver velocity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395421"/>
              </p:ext>
            </p:extLst>
          </p:nvPr>
        </p:nvGraphicFramePr>
        <p:xfrm>
          <a:off x="2119304" y="1042034"/>
          <a:ext cx="798290" cy="419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41" name="Equation" r:id="rId3" imgW="508000" imgH="266700" progId="Equation.DSMT4">
                  <p:embed/>
                </p:oleObj>
              </mc:Choice>
              <mc:Fallback>
                <p:oleObj name="Equation" r:id="rId3" imgW="5080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304" y="1042034"/>
                        <a:ext cx="798290" cy="419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/>
          <p:cNvSpPr/>
          <p:nvPr/>
        </p:nvSpPr>
        <p:spPr bwMode="auto">
          <a:xfrm>
            <a:off x="5027544" y="1999812"/>
            <a:ext cx="1934508" cy="1860743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002067" y="2374622"/>
            <a:ext cx="1098575" cy="107233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020537" y="2831305"/>
            <a:ext cx="183254" cy="194597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reeform 51"/>
          <p:cNvSpPr>
            <a:spLocks noChangeArrowheads="1"/>
          </p:cNvSpPr>
          <p:nvPr/>
        </p:nvSpPr>
        <p:spPr bwMode="auto">
          <a:xfrm>
            <a:off x="7040904" y="2629719"/>
            <a:ext cx="151151" cy="304800"/>
          </a:xfrm>
          <a:custGeom>
            <a:avLst/>
            <a:gdLst>
              <a:gd name="T0" fmla="*/ 0 w 946150"/>
              <a:gd name="T1" fmla="*/ 304824 h 1047750"/>
              <a:gd name="T2" fmla="*/ 61781 w 946150"/>
              <a:gd name="T3" fmla="*/ 0 h 1047750"/>
              <a:gd name="T4" fmla="*/ 122738 w 946150"/>
              <a:gd name="T5" fmla="*/ 302977 h 1047750"/>
              <a:gd name="T6" fmla="*/ 0 60000 65536"/>
              <a:gd name="T7" fmla="*/ 0 60000 65536"/>
              <a:gd name="T8" fmla="*/ 0 60000 65536"/>
              <a:gd name="T9" fmla="*/ 0 w 946150"/>
              <a:gd name="T10" fmla="*/ 0 h 1047750"/>
              <a:gd name="T11" fmla="*/ 946150 w 946150"/>
              <a:gd name="T12" fmla="*/ 1047750 h 10477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6150" h="1047750">
                <a:moveTo>
                  <a:pt x="0" y="1047750"/>
                </a:moveTo>
                <a:cubicBezTo>
                  <a:pt x="159279" y="524404"/>
                  <a:pt x="318558" y="1058"/>
                  <a:pt x="476250" y="0"/>
                </a:cubicBezTo>
                <a:cubicBezTo>
                  <a:pt x="633942" y="-1058"/>
                  <a:pt x="838200" y="921808"/>
                  <a:pt x="946150" y="1041400"/>
                </a:cubicBezTo>
              </a:path>
            </a:pathLst>
          </a:custGeom>
          <a:gradFill rotWithShape="1">
            <a:gsLst>
              <a:gs pos="0">
                <a:srgbClr val="00AB67"/>
              </a:gs>
              <a:gs pos="100000">
                <a:srgbClr val="0080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" pitchFamily="-1" charset="0"/>
              <a:ea typeface="+mn-ea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963958" y="2896539"/>
            <a:ext cx="59592" cy="6853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522012" y="2896849"/>
            <a:ext cx="59592" cy="6853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079779" y="2897158"/>
            <a:ext cx="59592" cy="6853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7296525" y="2862367"/>
            <a:ext cx="285192" cy="138140"/>
          </a:xfrm>
          <a:prstGeom prst="right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61434" y="47094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200" b="0" dirty="0"/>
              <a:t>A medium can emit far-field radiation when excited by a driver traveling faster than the phase velocity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7406" y="2934916"/>
            <a:ext cx="29942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The phase fronts of the</a:t>
            </a:r>
          </a:p>
          <a:p>
            <a:r>
              <a:rPr lang="en-US" sz="1800" dirty="0"/>
              <a:t>     radiation fall behind the </a:t>
            </a:r>
          </a:p>
          <a:p>
            <a:r>
              <a:rPr lang="en-US" sz="1800" dirty="0"/>
              <a:t>     driver and </a:t>
            </a:r>
            <a:r>
              <a:rPr lang="en-US" sz="1800" dirty="0">
                <a:solidFill>
                  <a:srgbClr val="008000"/>
                </a:solidFill>
              </a:rPr>
              <a:t>constructively </a:t>
            </a:r>
          </a:p>
          <a:p>
            <a:r>
              <a:rPr lang="en-US" sz="1800" dirty="0">
                <a:solidFill>
                  <a:srgbClr val="008000"/>
                </a:solidFill>
              </a:rPr>
              <a:t>     interfere, resulting in</a:t>
            </a:r>
          </a:p>
          <a:p>
            <a:r>
              <a:rPr lang="en-US" sz="1800" dirty="0">
                <a:solidFill>
                  <a:srgbClr val="008000"/>
                </a:solidFill>
              </a:rPr>
              <a:t>     Cherenkov </a:t>
            </a:r>
            <a:r>
              <a:rPr lang="en-US" sz="1800" dirty="0" err="1">
                <a:solidFill>
                  <a:srgbClr val="008000"/>
                </a:solidFill>
              </a:rPr>
              <a:t>emisson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9F9456-A7A0-BD45-A4F6-368F0949EAF9}"/>
              </a:ext>
            </a:extLst>
          </p:cNvPr>
          <p:cNvSpPr txBox="1"/>
          <p:nvPr/>
        </p:nvSpPr>
        <p:spPr>
          <a:xfrm>
            <a:off x="757519" y="1709151"/>
            <a:ext cx="3179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A driver excites dipole </a:t>
            </a:r>
            <a:br>
              <a:rPr lang="en-US" sz="1800" dirty="0"/>
            </a:br>
            <a:r>
              <a:rPr lang="en-US" sz="1800" dirty="0"/>
              <a:t>oscillations in the medium </a:t>
            </a:r>
            <a:br>
              <a:rPr lang="en-US" sz="1800" dirty="0"/>
            </a:br>
            <a:r>
              <a:rPr lang="en-US" sz="1800" dirty="0"/>
              <a:t>that radiate</a:t>
            </a:r>
          </a:p>
        </p:txBody>
      </p:sp>
    </p:spTree>
    <p:extLst>
      <p:ext uri="{BB962C8B-B14F-4D97-AF65-F5344CB8AC3E}">
        <p14:creationId xmlns:p14="http://schemas.microsoft.com/office/powerpoint/2010/main" val="2347371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188" y="1040453"/>
            <a:ext cx="1634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Driver velocity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140841"/>
              </p:ext>
            </p:extLst>
          </p:nvPr>
        </p:nvGraphicFramePr>
        <p:xfrm>
          <a:off x="2119304" y="1042034"/>
          <a:ext cx="798290" cy="419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Equation" r:id="rId3" imgW="508000" imgH="266700" progId="Equation.DSMT4">
                  <p:embed/>
                </p:oleObj>
              </mc:Choice>
              <mc:Fallback>
                <p:oleObj name="Equation" r:id="rId3" imgW="5080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304" y="1042034"/>
                        <a:ext cx="798290" cy="419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 bwMode="auto">
          <a:xfrm>
            <a:off x="4550792" y="1610026"/>
            <a:ext cx="2879612" cy="2654564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612093" y="1996333"/>
            <a:ext cx="1934508" cy="1860743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558780" y="2388540"/>
            <a:ext cx="1098575" cy="107233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577249" y="2831305"/>
            <a:ext cx="183254" cy="194597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reeform 51"/>
          <p:cNvSpPr>
            <a:spLocks noChangeArrowheads="1"/>
          </p:cNvSpPr>
          <p:nvPr/>
        </p:nvSpPr>
        <p:spPr bwMode="auto">
          <a:xfrm>
            <a:off x="7594137" y="2626240"/>
            <a:ext cx="151151" cy="304800"/>
          </a:xfrm>
          <a:custGeom>
            <a:avLst/>
            <a:gdLst>
              <a:gd name="T0" fmla="*/ 0 w 946150"/>
              <a:gd name="T1" fmla="*/ 304824 h 1047750"/>
              <a:gd name="T2" fmla="*/ 61781 w 946150"/>
              <a:gd name="T3" fmla="*/ 0 h 1047750"/>
              <a:gd name="T4" fmla="*/ 122738 w 946150"/>
              <a:gd name="T5" fmla="*/ 302977 h 1047750"/>
              <a:gd name="T6" fmla="*/ 0 60000 65536"/>
              <a:gd name="T7" fmla="*/ 0 60000 65536"/>
              <a:gd name="T8" fmla="*/ 0 60000 65536"/>
              <a:gd name="T9" fmla="*/ 0 w 946150"/>
              <a:gd name="T10" fmla="*/ 0 h 1047750"/>
              <a:gd name="T11" fmla="*/ 946150 w 946150"/>
              <a:gd name="T12" fmla="*/ 1047750 h 10477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6150" h="1047750">
                <a:moveTo>
                  <a:pt x="0" y="1047750"/>
                </a:moveTo>
                <a:cubicBezTo>
                  <a:pt x="159279" y="524404"/>
                  <a:pt x="318558" y="1058"/>
                  <a:pt x="476250" y="0"/>
                </a:cubicBezTo>
                <a:cubicBezTo>
                  <a:pt x="633942" y="-1058"/>
                  <a:pt x="838200" y="921808"/>
                  <a:pt x="946150" y="1041400"/>
                </a:cubicBezTo>
              </a:path>
            </a:pathLst>
          </a:custGeom>
          <a:gradFill rotWithShape="1">
            <a:gsLst>
              <a:gs pos="0">
                <a:srgbClr val="00AB67"/>
              </a:gs>
              <a:gs pos="100000">
                <a:srgbClr val="0080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" pitchFamily="-1" charset="0"/>
              <a:ea typeface="+mn-ea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963958" y="2896539"/>
            <a:ext cx="59592" cy="6853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522012" y="2896849"/>
            <a:ext cx="59592" cy="6853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079779" y="2897158"/>
            <a:ext cx="59592" cy="6853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7638744" y="2891238"/>
            <a:ext cx="59592" cy="6853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7877594" y="2848449"/>
            <a:ext cx="285192" cy="138140"/>
          </a:xfrm>
          <a:prstGeom prst="right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61434" y="47094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200" b="0" dirty="0"/>
              <a:t>A medium can emit far-field radiation when excited by a driver traveling faster than the phase velocity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7406" y="2934916"/>
            <a:ext cx="29942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The phase fronts of the</a:t>
            </a:r>
          </a:p>
          <a:p>
            <a:r>
              <a:rPr lang="en-US" sz="1800" dirty="0"/>
              <a:t>     radiation fall behind the </a:t>
            </a:r>
          </a:p>
          <a:p>
            <a:r>
              <a:rPr lang="en-US" sz="1800" dirty="0"/>
              <a:t>     driver and </a:t>
            </a:r>
            <a:r>
              <a:rPr lang="en-US" sz="1800" dirty="0">
                <a:solidFill>
                  <a:srgbClr val="008000"/>
                </a:solidFill>
              </a:rPr>
              <a:t>constructively </a:t>
            </a:r>
          </a:p>
          <a:p>
            <a:r>
              <a:rPr lang="en-US" sz="1800" dirty="0">
                <a:solidFill>
                  <a:srgbClr val="008000"/>
                </a:solidFill>
              </a:rPr>
              <a:t>     interfere, resulting in</a:t>
            </a:r>
          </a:p>
          <a:p>
            <a:r>
              <a:rPr lang="en-US" sz="1800" dirty="0">
                <a:solidFill>
                  <a:srgbClr val="008000"/>
                </a:solidFill>
              </a:rPr>
              <a:t>     Cherenkov </a:t>
            </a:r>
            <a:r>
              <a:rPr lang="en-US" sz="1800" dirty="0" err="1">
                <a:solidFill>
                  <a:srgbClr val="008000"/>
                </a:solidFill>
              </a:rPr>
              <a:t>emisson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7FB33B-80DD-614E-96EF-946FA610608B}"/>
              </a:ext>
            </a:extLst>
          </p:cNvPr>
          <p:cNvSpPr txBox="1"/>
          <p:nvPr/>
        </p:nvSpPr>
        <p:spPr>
          <a:xfrm>
            <a:off x="757519" y="1709151"/>
            <a:ext cx="3179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A driver excites dipole </a:t>
            </a:r>
            <a:br>
              <a:rPr lang="en-US" sz="1800" dirty="0"/>
            </a:br>
            <a:r>
              <a:rPr lang="en-US" sz="1800" dirty="0"/>
              <a:t>oscillations in the medium </a:t>
            </a:r>
            <a:br>
              <a:rPr lang="en-US" sz="1800" dirty="0"/>
            </a:br>
            <a:r>
              <a:rPr lang="en-US" sz="1800" dirty="0"/>
              <a:t>that radiate</a:t>
            </a:r>
          </a:p>
        </p:txBody>
      </p:sp>
    </p:spTree>
    <p:extLst>
      <p:ext uri="{BB962C8B-B14F-4D97-AF65-F5344CB8AC3E}">
        <p14:creationId xmlns:p14="http://schemas.microsoft.com/office/powerpoint/2010/main" val="2431412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188" y="1040453"/>
            <a:ext cx="1634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Driver velocity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300067"/>
              </p:ext>
            </p:extLst>
          </p:nvPr>
        </p:nvGraphicFramePr>
        <p:xfrm>
          <a:off x="2119304" y="1042034"/>
          <a:ext cx="798290" cy="419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18" name="Equation" r:id="rId3" imgW="508000" imgH="266700" progId="Equation.DSMT4">
                  <p:embed/>
                </p:oleObj>
              </mc:Choice>
              <mc:Fallback>
                <p:oleObj name="Equation" r:id="rId3" imgW="5080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304" y="1042034"/>
                        <a:ext cx="798290" cy="419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 bwMode="auto">
          <a:xfrm>
            <a:off x="4118033" y="1236951"/>
            <a:ext cx="3752069" cy="338481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112486" y="1598910"/>
            <a:ext cx="2879612" cy="2654564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149771" y="1996333"/>
            <a:ext cx="1934508" cy="1860743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087657" y="2392019"/>
            <a:ext cx="1098575" cy="107233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102647" y="2831305"/>
            <a:ext cx="183254" cy="194597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reeform 51"/>
          <p:cNvSpPr>
            <a:spLocks noChangeArrowheads="1"/>
          </p:cNvSpPr>
          <p:nvPr/>
        </p:nvSpPr>
        <p:spPr bwMode="auto">
          <a:xfrm>
            <a:off x="8129973" y="2615801"/>
            <a:ext cx="151151" cy="304800"/>
          </a:xfrm>
          <a:custGeom>
            <a:avLst/>
            <a:gdLst>
              <a:gd name="T0" fmla="*/ 0 w 946150"/>
              <a:gd name="T1" fmla="*/ 304824 h 1047750"/>
              <a:gd name="T2" fmla="*/ 61781 w 946150"/>
              <a:gd name="T3" fmla="*/ 0 h 1047750"/>
              <a:gd name="T4" fmla="*/ 122738 w 946150"/>
              <a:gd name="T5" fmla="*/ 302977 h 1047750"/>
              <a:gd name="T6" fmla="*/ 0 60000 65536"/>
              <a:gd name="T7" fmla="*/ 0 60000 65536"/>
              <a:gd name="T8" fmla="*/ 0 60000 65536"/>
              <a:gd name="T9" fmla="*/ 0 w 946150"/>
              <a:gd name="T10" fmla="*/ 0 h 1047750"/>
              <a:gd name="T11" fmla="*/ 946150 w 946150"/>
              <a:gd name="T12" fmla="*/ 1047750 h 10477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6150" h="1047750">
                <a:moveTo>
                  <a:pt x="0" y="1047750"/>
                </a:moveTo>
                <a:cubicBezTo>
                  <a:pt x="159279" y="524404"/>
                  <a:pt x="318558" y="1058"/>
                  <a:pt x="476250" y="0"/>
                </a:cubicBezTo>
                <a:cubicBezTo>
                  <a:pt x="633942" y="-1058"/>
                  <a:pt x="838200" y="921808"/>
                  <a:pt x="946150" y="1041400"/>
                </a:cubicBezTo>
              </a:path>
            </a:pathLst>
          </a:custGeom>
          <a:gradFill rotWithShape="1">
            <a:gsLst>
              <a:gs pos="0">
                <a:srgbClr val="00AB67"/>
              </a:gs>
              <a:gs pos="100000">
                <a:srgbClr val="0080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" pitchFamily="-1" charset="0"/>
              <a:ea typeface="+mn-ea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963958" y="2896539"/>
            <a:ext cx="59592" cy="6853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522012" y="2896849"/>
            <a:ext cx="59592" cy="6853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079779" y="2897158"/>
            <a:ext cx="59592" cy="6853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7638744" y="2891238"/>
            <a:ext cx="59592" cy="6853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8176987" y="2884876"/>
            <a:ext cx="59592" cy="6853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8389073" y="2851930"/>
            <a:ext cx="285192" cy="138140"/>
          </a:xfrm>
          <a:prstGeom prst="right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61434" y="47094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200" b="0" dirty="0"/>
              <a:t>A medium can emit far-field radiation when excited by a driver traveling faster than the phase velocity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7406" y="2934916"/>
            <a:ext cx="29942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The phase fronts of the</a:t>
            </a:r>
          </a:p>
          <a:p>
            <a:r>
              <a:rPr lang="en-US" sz="1800" dirty="0"/>
              <a:t>     radiation fall behind the </a:t>
            </a:r>
          </a:p>
          <a:p>
            <a:r>
              <a:rPr lang="en-US" sz="1800" dirty="0"/>
              <a:t>     driver and </a:t>
            </a:r>
            <a:r>
              <a:rPr lang="en-US" sz="1800" dirty="0">
                <a:solidFill>
                  <a:srgbClr val="008000"/>
                </a:solidFill>
              </a:rPr>
              <a:t>constructively </a:t>
            </a:r>
          </a:p>
          <a:p>
            <a:r>
              <a:rPr lang="en-US" sz="1800" dirty="0">
                <a:solidFill>
                  <a:srgbClr val="008000"/>
                </a:solidFill>
              </a:rPr>
              <a:t>     interfere, resulting in</a:t>
            </a:r>
          </a:p>
          <a:p>
            <a:r>
              <a:rPr lang="en-US" sz="1800" dirty="0">
                <a:solidFill>
                  <a:srgbClr val="008000"/>
                </a:solidFill>
              </a:rPr>
              <a:t>     Cherenkov </a:t>
            </a:r>
            <a:r>
              <a:rPr lang="en-US" sz="1800" dirty="0" err="1">
                <a:solidFill>
                  <a:srgbClr val="008000"/>
                </a:solidFill>
              </a:rPr>
              <a:t>emisson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7B4F1B-3E44-D242-B450-35242D4078AA}"/>
              </a:ext>
            </a:extLst>
          </p:cNvPr>
          <p:cNvSpPr txBox="1"/>
          <p:nvPr/>
        </p:nvSpPr>
        <p:spPr>
          <a:xfrm>
            <a:off x="757519" y="1709151"/>
            <a:ext cx="3179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A driver excites dipole </a:t>
            </a:r>
            <a:br>
              <a:rPr lang="en-US" sz="1800" dirty="0"/>
            </a:br>
            <a:r>
              <a:rPr lang="en-US" sz="1800" dirty="0"/>
              <a:t>oscillations in the medium </a:t>
            </a:r>
            <a:br>
              <a:rPr lang="en-US" sz="1800" dirty="0"/>
            </a:br>
            <a:r>
              <a:rPr lang="en-US" sz="1800" dirty="0"/>
              <a:t>that radiate</a:t>
            </a:r>
          </a:p>
        </p:txBody>
      </p:sp>
    </p:spTree>
    <p:extLst>
      <p:ext uri="{BB962C8B-B14F-4D97-AF65-F5344CB8AC3E}">
        <p14:creationId xmlns:p14="http://schemas.microsoft.com/office/powerpoint/2010/main" val="3665988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188" y="1040453"/>
            <a:ext cx="1634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Driver velocity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236088"/>
              </p:ext>
            </p:extLst>
          </p:nvPr>
        </p:nvGraphicFramePr>
        <p:xfrm>
          <a:off x="2119304" y="1042034"/>
          <a:ext cx="798290" cy="419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72" name="Equation" r:id="rId3" imgW="508000" imgH="266700" progId="Equation.DSMT4">
                  <p:embed/>
                </p:oleObj>
              </mc:Choice>
              <mc:Fallback>
                <p:oleObj name="Equation" r:id="rId3" imgW="5080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304" y="1042034"/>
                        <a:ext cx="798290" cy="419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 bwMode="auto">
          <a:xfrm>
            <a:off x="4118033" y="1236951"/>
            <a:ext cx="3752069" cy="338481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112486" y="1598910"/>
            <a:ext cx="2879612" cy="2654564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149771" y="1996333"/>
            <a:ext cx="1934508" cy="1860743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087657" y="2392019"/>
            <a:ext cx="1098575" cy="107233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102647" y="2831305"/>
            <a:ext cx="183254" cy="194597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5973972" y="1887642"/>
            <a:ext cx="1901078" cy="10542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4FA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5990306" y="2924284"/>
            <a:ext cx="2295595" cy="101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7646099" y="2012909"/>
            <a:ext cx="635482" cy="91569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4FA3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471809"/>
              </p:ext>
            </p:extLst>
          </p:nvPr>
        </p:nvGraphicFramePr>
        <p:xfrm>
          <a:off x="6511391" y="2617852"/>
          <a:ext cx="236184" cy="299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73" name="Equation" r:id="rId5" imgW="190500" imgH="241300" progId="Equation.DSMT4">
                  <p:embed/>
                </p:oleObj>
              </mc:Choice>
              <mc:Fallback>
                <p:oleObj name="Equation" r:id="rId5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11391" y="2617852"/>
                        <a:ext cx="236184" cy="2991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61434" y="47094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200" b="0" dirty="0"/>
              <a:t>A medium can emit far-field radiation when excited by a driver traveling faster than the phase velocity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7406" y="2934916"/>
            <a:ext cx="29942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The phase fronts of the</a:t>
            </a:r>
          </a:p>
          <a:p>
            <a:r>
              <a:rPr lang="en-US" sz="1800" dirty="0"/>
              <a:t>     radiation fall behind the </a:t>
            </a:r>
          </a:p>
          <a:p>
            <a:r>
              <a:rPr lang="en-US" sz="1800" dirty="0"/>
              <a:t>     driver and </a:t>
            </a:r>
            <a:r>
              <a:rPr lang="en-US" sz="1800" dirty="0">
                <a:solidFill>
                  <a:srgbClr val="008000"/>
                </a:solidFill>
              </a:rPr>
              <a:t>constructively </a:t>
            </a:r>
          </a:p>
          <a:p>
            <a:r>
              <a:rPr lang="en-US" sz="1800" dirty="0">
                <a:solidFill>
                  <a:srgbClr val="008000"/>
                </a:solidFill>
              </a:rPr>
              <a:t>     interfere, resulting in</a:t>
            </a:r>
          </a:p>
          <a:p>
            <a:r>
              <a:rPr lang="en-US" sz="1800" dirty="0">
                <a:solidFill>
                  <a:srgbClr val="008000"/>
                </a:solidFill>
              </a:rPr>
              <a:t>     Cherenkov </a:t>
            </a:r>
            <a:r>
              <a:rPr lang="en-US" sz="1800" dirty="0" err="1">
                <a:solidFill>
                  <a:srgbClr val="008000"/>
                </a:solidFill>
              </a:rPr>
              <a:t>emisson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9EA7F3-719B-2B40-98FA-E8267DA27E9B}"/>
              </a:ext>
            </a:extLst>
          </p:cNvPr>
          <p:cNvSpPr txBox="1"/>
          <p:nvPr/>
        </p:nvSpPr>
        <p:spPr>
          <a:xfrm>
            <a:off x="757519" y="1709151"/>
            <a:ext cx="3179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A driver excites dipole </a:t>
            </a:r>
            <a:br>
              <a:rPr lang="en-US" sz="1800" dirty="0"/>
            </a:br>
            <a:r>
              <a:rPr lang="en-US" sz="1800" dirty="0"/>
              <a:t>oscillations in the medium </a:t>
            </a:r>
            <a:br>
              <a:rPr lang="en-US" sz="1800" dirty="0"/>
            </a:br>
            <a:r>
              <a:rPr lang="en-US" sz="1800" dirty="0"/>
              <a:t>that radiate</a:t>
            </a:r>
          </a:p>
        </p:txBody>
      </p:sp>
    </p:spTree>
    <p:extLst>
      <p:ext uri="{BB962C8B-B14F-4D97-AF65-F5344CB8AC3E}">
        <p14:creationId xmlns:p14="http://schemas.microsoft.com/office/powerpoint/2010/main" val="1635053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7599" y="47094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100" b="0" dirty="0"/>
              <a:t>Dispersion in a simple plasma precludes Cherenkov emission: </a:t>
            </a:r>
            <a:br>
              <a:rPr lang="en-US" sz="2100" b="0" dirty="0"/>
            </a:br>
            <a:r>
              <a:rPr lang="en-US" sz="2100" b="0" dirty="0"/>
              <a:t>the phase velocity exceeds </a:t>
            </a:r>
            <a:r>
              <a:rPr lang="en-US" sz="2100" b="0" i="1" dirty="0"/>
              <a:t>c</a:t>
            </a:r>
            <a:r>
              <a:rPr lang="en-US" sz="2100" b="0" dirty="0"/>
              <a:t> and thus the driver velocity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893" y="1219101"/>
            <a:ext cx="4077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Phase velocity in plasma: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7626" y="4856708"/>
            <a:ext cx="3745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*W. </a:t>
            </a:r>
            <a:r>
              <a:rPr lang="en-US" sz="1200" dirty="0" err="1">
                <a:solidFill>
                  <a:schemeClr val="bg1"/>
                </a:solidFill>
              </a:rPr>
              <a:t>Sollfrey</a:t>
            </a:r>
            <a:r>
              <a:rPr lang="en-US" sz="1200" dirty="0">
                <a:solidFill>
                  <a:schemeClr val="bg1"/>
                </a:solidFill>
              </a:rPr>
              <a:t> &amp; H.T. </a:t>
            </a:r>
            <a:r>
              <a:rPr lang="en-US" sz="1200" dirty="0" err="1">
                <a:solidFill>
                  <a:schemeClr val="bg1"/>
                </a:solidFill>
              </a:rPr>
              <a:t>Yura</a:t>
            </a:r>
            <a:r>
              <a:rPr lang="en-US" sz="1200" dirty="0">
                <a:solidFill>
                  <a:schemeClr val="bg1"/>
                </a:solidFill>
              </a:rPr>
              <a:t>, Phys. Rev. 139, 48  (1965).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342365"/>
              </p:ext>
            </p:extLst>
          </p:nvPr>
        </p:nvGraphicFramePr>
        <p:xfrm>
          <a:off x="3493707" y="1030040"/>
          <a:ext cx="174783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43" name="Equation" r:id="rId4" imgW="1397000" imgH="584200" progId="Equation.DSMT4">
                  <p:embed/>
                </p:oleObj>
              </mc:Choice>
              <mc:Fallback>
                <p:oleObj name="Equation" r:id="rId4" imgW="13970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93707" y="1030040"/>
                        <a:ext cx="1747838" cy="73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7316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7599" y="47094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100" b="0" dirty="0"/>
              <a:t>Dispersion in a simple plasma precludes Cherenkov emission: </a:t>
            </a:r>
            <a:br>
              <a:rPr lang="en-US" sz="2100" b="0" dirty="0"/>
            </a:br>
            <a:r>
              <a:rPr lang="en-US" sz="2100" b="0" dirty="0"/>
              <a:t>the phase velocity exceeds </a:t>
            </a:r>
            <a:r>
              <a:rPr lang="en-US" sz="2100" b="0" i="1" dirty="0"/>
              <a:t>c</a:t>
            </a:r>
            <a:r>
              <a:rPr lang="en-US" sz="2100" b="0" dirty="0"/>
              <a:t> and thus the driver velocity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893" y="1219101"/>
            <a:ext cx="4077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Phase velocity in plasma: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9982" y="1880761"/>
            <a:ext cx="487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Two options: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27626" y="4856708"/>
            <a:ext cx="3745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*W. </a:t>
            </a:r>
            <a:r>
              <a:rPr lang="en-US" sz="1200" dirty="0" err="1">
                <a:solidFill>
                  <a:schemeClr val="bg1"/>
                </a:solidFill>
              </a:rPr>
              <a:t>Sollfrey</a:t>
            </a:r>
            <a:r>
              <a:rPr lang="en-US" sz="1200" dirty="0">
                <a:solidFill>
                  <a:schemeClr val="bg1"/>
                </a:solidFill>
              </a:rPr>
              <a:t> &amp; H.T. </a:t>
            </a:r>
            <a:r>
              <a:rPr lang="en-US" sz="1200" dirty="0" err="1">
                <a:solidFill>
                  <a:schemeClr val="bg1"/>
                </a:solidFill>
              </a:rPr>
              <a:t>Yura</a:t>
            </a:r>
            <a:r>
              <a:rPr lang="en-US" sz="1200" dirty="0">
                <a:solidFill>
                  <a:schemeClr val="bg1"/>
                </a:solidFill>
              </a:rPr>
              <a:t>, Phys. Rev. 139, 48  (1965).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007914"/>
              </p:ext>
            </p:extLst>
          </p:nvPr>
        </p:nvGraphicFramePr>
        <p:xfrm>
          <a:off x="3493707" y="1030040"/>
          <a:ext cx="174783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1" name="Equation" r:id="rId4" imgW="1397000" imgH="584200" progId="Equation.DSMT4">
                  <p:embed/>
                </p:oleObj>
              </mc:Choice>
              <mc:Fallback>
                <p:oleObj name="Equation" r:id="rId4" imgW="13970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93707" y="1030040"/>
                        <a:ext cx="1747838" cy="73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3205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7599" y="47094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100" b="0" dirty="0"/>
              <a:t>Dispersion in a simple plasma precludes Cherenkov emission: </a:t>
            </a:r>
            <a:br>
              <a:rPr lang="en-US" sz="2100" b="0" dirty="0"/>
            </a:br>
            <a:r>
              <a:rPr lang="en-US" sz="2100" b="0" dirty="0"/>
              <a:t>the phase velocity exceeds </a:t>
            </a:r>
            <a:r>
              <a:rPr lang="en-US" sz="2100" b="0" i="1" dirty="0"/>
              <a:t>c</a:t>
            </a:r>
            <a:r>
              <a:rPr lang="en-US" sz="2100" b="0" dirty="0"/>
              <a:t> and thus the driver velocity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893" y="1219101"/>
            <a:ext cx="4077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Phase velocity in plasma: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145461"/>
              </p:ext>
            </p:extLst>
          </p:nvPr>
        </p:nvGraphicFramePr>
        <p:xfrm>
          <a:off x="3493707" y="1030040"/>
          <a:ext cx="174783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04" name="Equation" r:id="rId4" imgW="1397000" imgH="584200" progId="Equation.DSMT4">
                  <p:embed/>
                </p:oleObj>
              </mc:Choice>
              <mc:Fallback>
                <p:oleObj name="Equation" r:id="rId4" imgW="13970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93707" y="1030040"/>
                        <a:ext cx="1747838" cy="73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79982" y="1880761"/>
            <a:ext cx="487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Two options: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621" y="2471789"/>
            <a:ext cx="3757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8000"/>
                </a:solidFill>
              </a:rPr>
              <a:t>1. Reduce the phase velocity </a:t>
            </a:r>
          </a:p>
          <a:p>
            <a:r>
              <a:rPr lang="en-US" sz="1800" dirty="0"/>
              <a:t>    an applied magnetic field admits </a:t>
            </a:r>
          </a:p>
          <a:p>
            <a:r>
              <a:rPr lang="en-US" sz="1800" dirty="0"/>
              <a:t>    an electromagnetic mode with a </a:t>
            </a:r>
          </a:p>
          <a:p>
            <a:r>
              <a:rPr lang="en-US" sz="1800" dirty="0"/>
              <a:t>    subluminal phase velocity*  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571033"/>
              </p:ext>
            </p:extLst>
          </p:nvPr>
        </p:nvGraphicFramePr>
        <p:xfrm>
          <a:off x="3653691" y="3991070"/>
          <a:ext cx="601476" cy="308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05" name="Equation" r:id="rId6" imgW="469900" imgH="241300" progId="Equation.DSMT4">
                  <p:embed/>
                </p:oleObj>
              </mc:Choice>
              <mc:Fallback>
                <p:oleObj name="Equation" r:id="rId6" imgW="469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53691" y="3991070"/>
                        <a:ext cx="601476" cy="3088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240415" y="3966609"/>
            <a:ext cx="424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27626" y="4856708"/>
            <a:ext cx="3745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*W. </a:t>
            </a:r>
            <a:r>
              <a:rPr lang="en-US" sz="1200" dirty="0" err="1">
                <a:solidFill>
                  <a:schemeClr val="bg1"/>
                </a:solidFill>
              </a:rPr>
              <a:t>Sollfrey</a:t>
            </a:r>
            <a:r>
              <a:rPr lang="en-US" sz="1200" dirty="0">
                <a:solidFill>
                  <a:schemeClr val="bg1"/>
                </a:solidFill>
              </a:rPr>
              <a:t> &amp; H.T. </a:t>
            </a:r>
            <a:r>
              <a:rPr lang="en-US" sz="1200" dirty="0" err="1">
                <a:solidFill>
                  <a:schemeClr val="bg1"/>
                </a:solidFill>
              </a:rPr>
              <a:t>Yura</a:t>
            </a:r>
            <a:r>
              <a:rPr lang="en-US" sz="1200" dirty="0">
                <a:solidFill>
                  <a:schemeClr val="bg1"/>
                </a:solidFill>
              </a:rPr>
              <a:t>, Phys. Rev. 139, 48  (1965).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259761"/>
              </p:ext>
            </p:extLst>
          </p:nvPr>
        </p:nvGraphicFramePr>
        <p:xfrm>
          <a:off x="915325" y="3748554"/>
          <a:ext cx="23034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06" name="Equation" r:id="rId8" imgW="1841500" imgH="584200" progId="Equation.DSMT4">
                  <p:embed/>
                </p:oleObj>
              </mc:Choice>
              <mc:Fallback>
                <p:oleObj name="Equation" r:id="rId8" imgW="18415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5325" y="3748554"/>
                        <a:ext cx="2303463" cy="73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6866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004910" y="2356540"/>
            <a:ext cx="3690855" cy="2179541"/>
          </a:xfrm>
          <a:prstGeom prst="round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7599" y="47094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100" b="0" dirty="0"/>
              <a:t>Dispersion in a simple plasma precludes Cherenkov emission: </a:t>
            </a:r>
            <a:br>
              <a:rPr lang="en-US" sz="2100" b="0" dirty="0"/>
            </a:br>
            <a:r>
              <a:rPr lang="en-US" sz="2100" b="0" dirty="0"/>
              <a:t>the phase velocity exceeds </a:t>
            </a:r>
            <a:r>
              <a:rPr lang="en-US" sz="2100" b="0" i="1" dirty="0"/>
              <a:t>c</a:t>
            </a:r>
            <a:r>
              <a:rPr lang="en-US" sz="2100" b="0" dirty="0"/>
              <a:t> and thus the driver velocity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893" y="1219101"/>
            <a:ext cx="4077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Phase velocity in plasma: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9982" y="1880761"/>
            <a:ext cx="487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Two options: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621" y="2471789"/>
            <a:ext cx="3757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8000"/>
                </a:solidFill>
              </a:rPr>
              <a:t>1. Reduce the phase velocity </a:t>
            </a:r>
          </a:p>
          <a:p>
            <a:r>
              <a:rPr lang="en-US" sz="1800" dirty="0"/>
              <a:t>    an applied magnetic field admits </a:t>
            </a:r>
          </a:p>
          <a:p>
            <a:r>
              <a:rPr lang="en-US" sz="1800" dirty="0"/>
              <a:t>    an electromagnetic mode with a </a:t>
            </a:r>
          </a:p>
          <a:p>
            <a:r>
              <a:rPr lang="en-US" sz="1800" dirty="0"/>
              <a:t>    subluminal phase velocity*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25147" y="2479161"/>
            <a:ext cx="3745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8000"/>
                </a:solidFill>
              </a:rPr>
              <a:t>2. Increase the driver velocity </a:t>
            </a:r>
          </a:p>
          <a:p>
            <a:r>
              <a:rPr lang="en-US" sz="1800" dirty="0"/>
              <a:t>    a </a:t>
            </a:r>
            <a:r>
              <a:rPr lang="en-US" sz="1800" dirty="0">
                <a:solidFill>
                  <a:srgbClr val="FF0000"/>
                </a:solidFill>
              </a:rPr>
              <a:t>Flying Focus </a:t>
            </a:r>
            <a:r>
              <a:rPr lang="en-US" sz="1800" dirty="0"/>
              <a:t>can drive a </a:t>
            </a:r>
          </a:p>
          <a:p>
            <a:r>
              <a:rPr lang="en-US" sz="1800" dirty="0"/>
              <a:t>    superluminal </a:t>
            </a:r>
            <a:r>
              <a:rPr lang="en-US" sz="1800" dirty="0" err="1"/>
              <a:t>ponderomotive</a:t>
            </a:r>
            <a:r>
              <a:rPr lang="en-US" sz="1800" dirty="0"/>
              <a:t> </a:t>
            </a:r>
          </a:p>
          <a:p>
            <a:r>
              <a:rPr lang="en-US" sz="1800" dirty="0"/>
              <a:t>    current—</a:t>
            </a:r>
            <a:r>
              <a:rPr lang="en-US" sz="1800" dirty="0">
                <a:solidFill>
                  <a:srgbClr val="FF0000"/>
                </a:solidFill>
              </a:rPr>
              <a:t>novel mechanism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212186"/>
              </p:ext>
            </p:extLst>
          </p:nvPr>
        </p:nvGraphicFramePr>
        <p:xfrm>
          <a:off x="3653691" y="3991070"/>
          <a:ext cx="601476" cy="308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40" name="Equation" r:id="rId4" imgW="469900" imgH="241300" progId="Equation.DSMT4">
                  <p:embed/>
                </p:oleObj>
              </mc:Choice>
              <mc:Fallback>
                <p:oleObj name="Equation" r:id="rId4" imgW="469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3691" y="3991070"/>
                        <a:ext cx="601476" cy="3088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240415" y="3966609"/>
            <a:ext cx="424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for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090065"/>
              </p:ext>
            </p:extLst>
          </p:nvPr>
        </p:nvGraphicFramePr>
        <p:xfrm>
          <a:off x="5921375" y="3679825"/>
          <a:ext cx="184308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41" name="Equation" r:id="rId6" imgW="1473200" imgH="584200" progId="Equation.DSMT4">
                  <p:embed/>
                </p:oleObj>
              </mc:Choice>
              <mc:Fallback>
                <p:oleObj name="Equation" r:id="rId6" imgW="14732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21375" y="3679825"/>
                        <a:ext cx="1843088" cy="73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427626" y="4856708"/>
            <a:ext cx="3745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*W. </a:t>
            </a:r>
            <a:r>
              <a:rPr lang="en-US" sz="1200" dirty="0" err="1">
                <a:solidFill>
                  <a:schemeClr val="bg1"/>
                </a:solidFill>
              </a:rPr>
              <a:t>Sollfrey</a:t>
            </a:r>
            <a:r>
              <a:rPr lang="en-US" sz="1200" dirty="0">
                <a:solidFill>
                  <a:schemeClr val="bg1"/>
                </a:solidFill>
              </a:rPr>
              <a:t> &amp; H.T. </a:t>
            </a:r>
            <a:r>
              <a:rPr lang="en-US" sz="1200" dirty="0" err="1">
                <a:solidFill>
                  <a:schemeClr val="bg1"/>
                </a:solidFill>
              </a:rPr>
              <a:t>Yura</a:t>
            </a:r>
            <a:r>
              <a:rPr lang="en-US" sz="1200" dirty="0">
                <a:solidFill>
                  <a:schemeClr val="bg1"/>
                </a:solidFill>
              </a:rPr>
              <a:t>, Phys. Rev. 139, 48  (1965).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007914"/>
              </p:ext>
            </p:extLst>
          </p:nvPr>
        </p:nvGraphicFramePr>
        <p:xfrm>
          <a:off x="3493707" y="1030040"/>
          <a:ext cx="174783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42" name="Equation" r:id="rId8" imgW="1397000" imgH="584200" progId="Equation.DSMT4">
                  <p:embed/>
                </p:oleObj>
              </mc:Choice>
              <mc:Fallback>
                <p:oleObj name="Equation" r:id="rId8" imgW="13970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93707" y="1030040"/>
                        <a:ext cx="1747838" cy="73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396181"/>
              </p:ext>
            </p:extLst>
          </p:nvPr>
        </p:nvGraphicFramePr>
        <p:xfrm>
          <a:off x="915988" y="3748088"/>
          <a:ext cx="230346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43" name="Equation" r:id="rId10" imgW="1841500" imgH="584200" progId="Equation.DSMT4">
                  <p:embed/>
                </p:oleObj>
              </mc:Choice>
              <mc:Fallback>
                <p:oleObj name="Equation" r:id="rId10" imgW="18415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15988" y="3748088"/>
                        <a:ext cx="2303462" cy="73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1486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463279" y="66167"/>
            <a:ext cx="7936658" cy="55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b="0" dirty="0"/>
              <a:t>A chirped laser pulse focused by a chromatic lens</a:t>
            </a:r>
            <a:r>
              <a:rPr lang="en-US" sz="2400" b="0" dirty="0">
                <a:solidFill>
                  <a:srgbClr val="004F80"/>
                </a:solidFill>
              </a:rPr>
              <a:t> </a:t>
            </a:r>
            <a:r>
              <a:rPr lang="en-US" sz="2400" b="0" dirty="0"/>
              <a:t>exhibits a dynamic, or </a:t>
            </a:r>
            <a:r>
              <a:rPr lang="en-US" sz="2400" b="0" dirty="0">
                <a:solidFill>
                  <a:srgbClr val="FF0000"/>
                </a:solidFill>
              </a:rPr>
              <a:t>“flying”</a:t>
            </a:r>
            <a:r>
              <a:rPr lang="en-US" sz="2400" b="0" dirty="0">
                <a:solidFill>
                  <a:srgbClr val="004F80"/>
                </a:solidFill>
              </a:rPr>
              <a:t>,</a:t>
            </a:r>
            <a:r>
              <a:rPr lang="en-US" sz="2400" b="0" dirty="0">
                <a:solidFill>
                  <a:srgbClr val="FF0000"/>
                </a:solidFill>
              </a:rPr>
              <a:t> </a:t>
            </a:r>
            <a:r>
              <a:rPr lang="en-US" sz="2400" b="0" dirty="0"/>
              <a:t>focus*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443088" y="1026746"/>
            <a:ext cx="186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The flying focus: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949373" y="1659751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553337" y="1411720"/>
            <a:ext cx="3993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Decouples the velocity of the peak </a:t>
            </a:r>
          </a:p>
          <a:p>
            <a:r>
              <a:rPr lang="en-US" sz="1800" dirty="0"/>
              <a:t>     intensity from the group velocity</a:t>
            </a:r>
          </a:p>
        </p:txBody>
      </p:sp>
      <p:grpSp>
        <p:nvGrpSpPr>
          <p:cNvPr id="121" name="Group 120"/>
          <p:cNvGrpSpPr/>
          <p:nvPr/>
        </p:nvGrpSpPr>
        <p:grpSpPr>
          <a:xfrm>
            <a:off x="963717" y="2157209"/>
            <a:ext cx="3463032" cy="2278032"/>
            <a:chOff x="762000" y="2164680"/>
            <a:chExt cx="3463032" cy="2278032"/>
          </a:xfrm>
        </p:grpSpPr>
        <p:cxnSp>
          <p:nvCxnSpPr>
            <p:cNvPr id="122" name="Straight Connector 121"/>
            <p:cNvCxnSpPr/>
            <p:nvPr/>
          </p:nvCxnSpPr>
          <p:spPr bwMode="auto">
            <a:xfrm flipH="1">
              <a:off x="3488511" y="2406004"/>
              <a:ext cx="0" cy="20367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F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Straight Connector 122"/>
            <p:cNvCxnSpPr/>
            <p:nvPr/>
          </p:nvCxnSpPr>
          <p:spPr bwMode="auto">
            <a:xfrm flipH="1">
              <a:off x="2647061" y="2406003"/>
              <a:ext cx="0" cy="20367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24" name="Group 123"/>
            <p:cNvGrpSpPr/>
            <p:nvPr/>
          </p:nvGrpSpPr>
          <p:grpSpPr>
            <a:xfrm>
              <a:off x="1406450" y="2269802"/>
              <a:ext cx="2818582" cy="590001"/>
              <a:chOff x="1135253" y="76209"/>
              <a:chExt cx="1006428" cy="603795"/>
            </a:xfrm>
          </p:grpSpPr>
          <p:sp>
            <p:nvSpPr>
              <p:cNvPr id="201" name="Freeform 200"/>
              <p:cNvSpPr/>
              <p:nvPr/>
            </p:nvSpPr>
            <p:spPr>
              <a:xfrm>
                <a:off x="1135841" y="76209"/>
                <a:ext cx="1005840" cy="287182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Freeform 201"/>
              <p:cNvSpPr/>
              <p:nvPr/>
            </p:nvSpPr>
            <p:spPr>
              <a:xfrm flipV="1">
                <a:off x="1135253" y="392821"/>
                <a:ext cx="1005841" cy="287183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1401791" y="2265242"/>
              <a:ext cx="1685242" cy="590001"/>
              <a:chOff x="1135253" y="76209"/>
              <a:chExt cx="1006428" cy="603795"/>
            </a:xfrm>
          </p:grpSpPr>
          <p:sp>
            <p:nvSpPr>
              <p:cNvPr id="199" name="Freeform 198"/>
              <p:cNvSpPr/>
              <p:nvPr/>
            </p:nvSpPr>
            <p:spPr>
              <a:xfrm>
                <a:off x="1135841" y="76209"/>
                <a:ext cx="1005840" cy="287182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Freeform 199"/>
              <p:cNvSpPr/>
              <p:nvPr/>
            </p:nvSpPr>
            <p:spPr>
              <a:xfrm flipV="1">
                <a:off x="1135253" y="392821"/>
                <a:ext cx="1005841" cy="287183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/>
            <p:cNvGrpSpPr>
              <a:grpSpLocks noChangeAspect="1"/>
            </p:cNvGrpSpPr>
            <p:nvPr/>
          </p:nvGrpSpPr>
          <p:grpSpPr>
            <a:xfrm>
              <a:off x="1402983" y="2164680"/>
              <a:ext cx="86412" cy="768570"/>
              <a:chOff x="3093720" y="1328928"/>
              <a:chExt cx="365760" cy="3657601"/>
            </a:xfrm>
          </p:grpSpPr>
          <p:sp>
            <p:nvSpPr>
              <p:cNvPr id="130" name="Rectangle 129"/>
              <p:cNvSpPr/>
              <p:nvPr/>
            </p:nvSpPr>
            <p:spPr>
              <a:xfrm>
                <a:off x="3093721" y="1328929"/>
                <a:ext cx="182880" cy="3657600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33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1" name="Group 130"/>
              <p:cNvGrpSpPr/>
              <p:nvPr/>
            </p:nvGrpSpPr>
            <p:grpSpPr>
              <a:xfrm>
                <a:off x="3093720" y="1328928"/>
                <a:ext cx="365760" cy="3657600"/>
                <a:chOff x="3093720" y="1328928"/>
                <a:chExt cx="365760" cy="4358976"/>
              </a:xfrm>
            </p:grpSpPr>
            <p:grpSp>
              <p:nvGrpSpPr>
                <p:cNvPr id="135" name="Group 134"/>
                <p:cNvGrpSpPr/>
                <p:nvPr/>
              </p:nvGrpSpPr>
              <p:grpSpPr>
                <a:xfrm>
                  <a:off x="3276600" y="1328928"/>
                  <a:ext cx="182880" cy="1905168"/>
                  <a:chOff x="3276600" y="1328928"/>
                  <a:chExt cx="182880" cy="1905168"/>
                </a:xfrm>
              </p:grpSpPr>
              <p:grpSp>
                <p:nvGrpSpPr>
                  <p:cNvPr id="169" name="Group 168"/>
                  <p:cNvGrpSpPr/>
                  <p:nvPr/>
                </p:nvGrpSpPr>
                <p:grpSpPr>
                  <a:xfrm>
                    <a:off x="3276600" y="1905000"/>
                    <a:ext cx="182880" cy="365760"/>
                    <a:chOff x="3276600" y="1905000"/>
                    <a:chExt cx="182880" cy="365760"/>
                  </a:xfrm>
                </p:grpSpPr>
                <p:cxnSp>
                  <p:nvCxnSpPr>
                    <p:cNvPr id="195" name="Straight Connector 194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6" name="Straight Connector 195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7" name="Straight Connector 196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8" name="Straight Connector 197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0" name="Group 169"/>
                  <p:cNvGrpSpPr/>
                  <p:nvPr/>
                </p:nvGrpSpPr>
                <p:grpSpPr>
                  <a:xfrm>
                    <a:off x="3276600" y="2273976"/>
                    <a:ext cx="182880" cy="411480"/>
                    <a:chOff x="3276600" y="1905000"/>
                    <a:chExt cx="182880" cy="365760"/>
                  </a:xfrm>
                </p:grpSpPr>
                <p:cxnSp>
                  <p:nvCxnSpPr>
                    <p:cNvPr id="191" name="Straight Connector 190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2" name="Straight Connector 191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3" name="Straight Connector 192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4" name="Straight Connector 193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1" name="Group 170"/>
                  <p:cNvGrpSpPr/>
                  <p:nvPr/>
                </p:nvGrpSpPr>
                <p:grpSpPr>
                  <a:xfrm>
                    <a:off x="3276600" y="2685456"/>
                    <a:ext cx="182880" cy="548640"/>
                    <a:chOff x="3276600" y="1905000"/>
                    <a:chExt cx="182880" cy="365760"/>
                  </a:xfrm>
                </p:grpSpPr>
                <p:cxnSp>
                  <p:nvCxnSpPr>
                    <p:cNvPr id="187" name="Straight Connector 186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8" name="Straight Connector 187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" name="Straight Connector 188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" name="Straight Connector 189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2" name="Group 171"/>
                  <p:cNvGrpSpPr/>
                  <p:nvPr/>
                </p:nvGrpSpPr>
                <p:grpSpPr>
                  <a:xfrm>
                    <a:off x="3276600" y="1630680"/>
                    <a:ext cx="182880" cy="274320"/>
                    <a:chOff x="3276600" y="1905000"/>
                    <a:chExt cx="182880" cy="365760"/>
                  </a:xfrm>
                </p:grpSpPr>
                <p:cxnSp>
                  <p:nvCxnSpPr>
                    <p:cNvPr id="183" name="Straight Connector 182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4" name="Straight Connector 183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5" name="Straight Connector 184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6" name="Straight Connector 185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3" name="Group 172"/>
                  <p:cNvGrpSpPr/>
                  <p:nvPr/>
                </p:nvGrpSpPr>
                <p:grpSpPr>
                  <a:xfrm>
                    <a:off x="3276600" y="1447800"/>
                    <a:ext cx="182880" cy="182880"/>
                    <a:chOff x="3276600" y="1905000"/>
                    <a:chExt cx="182880" cy="365760"/>
                  </a:xfrm>
                </p:grpSpPr>
                <p:cxnSp>
                  <p:nvCxnSpPr>
                    <p:cNvPr id="179" name="Straight Connector 178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Straight Connector 179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1" name="Straight Connector 180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2" name="Straight Connector 181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4" name="Group 173"/>
                  <p:cNvGrpSpPr/>
                  <p:nvPr/>
                </p:nvGrpSpPr>
                <p:grpSpPr>
                  <a:xfrm>
                    <a:off x="3276600" y="1328928"/>
                    <a:ext cx="182880" cy="118872"/>
                    <a:chOff x="3276600" y="1905000"/>
                    <a:chExt cx="182880" cy="365760"/>
                  </a:xfrm>
                </p:grpSpPr>
                <p:cxnSp>
                  <p:nvCxnSpPr>
                    <p:cNvPr id="175" name="Straight Connector 174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Straight Connector 175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7" name="Straight Connector 176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8" name="Straight Connector 177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36" name="Arc 135"/>
                <p:cNvSpPr/>
                <p:nvPr/>
              </p:nvSpPr>
              <p:spPr>
                <a:xfrm>
                  <a:off x="3093720" y="3234096"/>
                  <a:ext cx="365760" cy="548640"/>
                </a:xfrm>
                <a:prstGeom prst="arc">
                  <a:avLst>
                    <a:gd name="adj1" fmla="val 16200000"/>
                    <a:gd name="adj2" fmla="val 5399373"/>
                  </a:avLst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37" name="Group 136"/>
                <p:cNvGrpSpPr/>
                <p:nvPr/>
              </p:nvGrpSpPr>
              <p:grpSpPr>
                <a:xfrm flipV="1">
                  <a:off x="3276600" y="3782736"/>
                  <a:ext cx="182880" cy="1905168"/>
                  <a:chOff x="3276600" y="1328928"/>
                  <a:chExt cx="182880" cy="1905168"/>
                </a:xfrm>
              </p:grpSpPr>
              <p:grpSp>
                <p:nvGrpSpPr>
                  <p:cNvPr id="138" name="Group 137"/>
                  <p:cNvGrpSpPr/>
                  <p:nvPr/>
                </p:nvGrpSpPr>
                <p:grpSpPr>
                  <a:xfrm>
                    <a:off x="3276600" y="1905000"/>
                    <a:ext cx="182880" cy="365760"/>
                    <a:chOff x="3276600" y="1905000"/>
                    <a:chExt cx="182880" cy="365760"/>
                  </a:xfrm>
                </p:grpSpPr>
                <p:cxnSp>
                  <p:nvCxnSpPr>
                    <p:cNvPr id="165" name="Straight Connector 164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Straight Connector 165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7" name="Straight Connector 166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8" name="Straight Connector 167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0" name="Group 139"/>
                  <p:cNvGrpSpPr/>
                  <p:nvPr/>
                </p:nvGrpSpPr>
                <p:grpSpPr>
                  <a:xfrm>
                    <a:off x="3276600" y="2273976"/>
                    <a:ext cx="182880" cy="411480"/>
                    <a:chOff x="3276600" y="1905000"/>
                    <a:chExt cx="182880" cy="365760"/>
                  </a:xfrm>
                </p:grpSpPr>
                <p:cxnSp>
                  <p:nvCxnSpPr>
                    <p:cNvPr id="161" name="Straight Connector 160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" name="Straight Connector 161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Straight Connector 162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Straight Connector 163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1" name="Group 140"/>
                  <p:cNvGrpSpPr/>
                  <p:nvPr/>
                </p:nvGrpSpPr>
                <p:grpSpPr>
                  <a:xfrm>
                    <a:off x="3276600" y="2685456"/>
                    <a:ext cx="182880" cy="548640"/>
                    <a:chOff x="3276600" y="1905000"/>
                    <a:chExt cx="182880" cy="365760"/>
                  </a:xfrm>
                </p:grpSpPr>
                <p:cxnSp>
                  <p:nvCxnSpPr>
                    <p:cNvPr id="157" name="Straight Connector 156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" name="Straight Connector 157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" name="Straight Connector 158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Straight Connector 159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2" name="Group 141"/>
                  <p:cNvGrpSpPr/>
                  <p:nvPr/>
                </p:nvGrpSpPr>
                <p:grpSpPr>
                  <a:xfrm>
                    <a:off x="3276600" y="1630680"/>
                    <a:ext cx="182880" cy="274320"/>
                    <a:chOff x="3276600" y="1905000"/>
                    <a:chExt cx="182880" cy="365760"/>
                  </a:xfrm>
                </p:grpSpPr>
                <p:cxnSp>
                  <p:nvCxnSpPr>
                    <p:cNvPr id="153" name="Straight Connector 152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" name="Straight Connector 153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" name="Straight Connector 154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" name="Straight Connector 155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3" name="Group 142"/>
                  <p:cNvGrpSpPr/>
                  <p:nvPr/>
                </p:nvGrpSpPr>
                <p:grpSpPr>
                  <a:xfrm>
                    <a:off x="3276600" y="1447800"/>
                    <a:ext cx="182880" cy="182880"/>
                    <a:chOff x="3276600" y="1905000"/>
                    <a:chExt cx="182880" cy="365760"/>
                  </a:xfrm>
                </p:grpSpPr>
                <p:cxnSp>
                  <p:nvCxnSpPr>
                    <p:cNvPr id="149" name="Straight Connector 148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Straight Connector 149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" name="Straight Connector 150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" name="Straight Connector 151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4" name="Group 143"/>
                  <p:cNvGrpSpPr/>
                  <p:nvPr/>
                </p:nvGrpSpPr>
                <p:grpSpPr>
                  <a:xfrm>
                    <a:off x="3276600" y="1328928"/>
                    <a:ext cx="182880" cy="118872"/>
                    <a:chOff x="3276600" y="1905000"/>
                    <a:chExt cx="182880" cy="365760"/>
                  </a:xfrm>
                </p:grpSpPr>
                <p:cxnSp>
                  <p:nvCxnSpPr>
                    <p:cNvPr id="145" name="Straight Connector 144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" name="Straight Connector 145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" name="Straight Connector 146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" name="Straight Connector 147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132" name="Straight Connector 131"/>
              <p:cNvCxnSpPr/>
              <p:nvPr/>
            </p:nvCxnSpPr>
            <p:spPr>
              <a:xfrm>
                <a:off x="3093720" y="1328928"/>
                <a:ext cx="18288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>
                <a:off x="1264920" y="3157728"/>
                <a:ext cx="36576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3093721" y="4986528"/>
                <a:ext cx="18288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7" name="Rectangle 126"/>
            <p:cNvSpPr/>
            <p:nvPr/>
          </p:nvSpPr>
          <p:spPr>
            <a:xfrm>
              <a:off x="762000" y="2266252"/>
              <a:ext cx="577893" cy="593552"/>
            </a:xfrm>
            <a:prstGeom prst="rect">
              <a:avLst/>
            </a:prstGeom>
            <a:gradFill>
              <a:gsLst>
                <a:gs pos="33000">
                  <a:srgbClr val="FFFF00"/>
                </a:gs>
                <a:gs pos="67000">
                  <a:srgbClr val="00B050"/>
                </a:gs>
                <a:gs pos="0">
                  <a:srgbClr val="FF0000"/>
                </a:gs>
                <a:gs pos="100000">
                  <a:srgbClr val="00B0F0"/>
                </a:gs>
              </a:gsLst>
              <a:lin ang="0" scaled="0"/>
            </a:gradFill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8" name="Straight Arrow Connector 127"/>
            <p:cNvCxnSpPr>
              <a:stCxn id="127" idx="1"/>
            </p:cNvCxnSpPr>
            <p:nvPr/>
          </p:nvCxnSpPr>
          <p:spPr bwMode="auto">
            <a:xfrm>
              <a:off x="762000" y="2563028"/>
              <a:ext cx="57789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05" name="Straight Arrow Connector 204"/>
          <p:cNvCxnSpPr/>
          <p:nvPr/>
        </p:nvCxnSpPr>
        <p:spPr bwMode="auto">
          <a:xfrm rot="5400000">
            <a:off x="2482163" y="3758280"/>
            <a:ext cx="25619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" name="TextBox 205"/>
          <p:cNvSpPr txBox="1"/>
          <p:nvPr/>
        </p:nvSpPr>
        <p:spPr>
          <a:xfrm rot="16200000">
            <a:off x="2312145" y="3196922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time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577046" y="4856708"/>
            <a:ext cx="3580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*D.H. </a:t>
            </a:r>
            <a:r>
              <a:rPr lang="en-US" sz="1200" dirty="0" err="1">
                <a:solidFill>
                  <a:schemeClr val="bg1"/>
                </a:solidFill>
              </a:rPr>
              <a:t>Froula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i="1" dirty="0">
                <a:solidFill>
                  <a:schemeClr val="bg1"/>
                </a:solidFill>
              </a:rPr>
              <a:t>et al.</a:t>
            </a:r>
            <a:r>
              <a:rPr lang="en-US" sz="1200" dirty="0">
                <a:solidFill>
                  <a:schemeClr val="bg1"/>
                </a:solidFill>
              </a:rPr>
              <a:t>, Nat. Photonics 12, 262 (2018).</a:t>
            </a:r>
          </a:p>
        </p:txBody>
      </p:sp>
    </p:spTree>
    <p:extLst>
      <p:ext uri="{BB962C8B-B14F-4D97-AF65-F5344CB8AC3E}">
        <p14:creationId xmlns:p14="http://schemas.microsoft.com/office/powerpoint/2010/main" val="3590771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/>
          <p:cNvSpPr txBox="1"/>
          <p:nvPr/>
        </p:nvSpPr>
        <p:spPr>
          <a:xfrm>
            <a:off x="443088" y="1026746"/>
            <a:ext cx="186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The flying focus: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949373" y="1659751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553337" y="1411720"/>
            <a:ext cx="3993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Decouples the velocity of the peak </a:t>
            </a:r>
          </a:p>
          <a:p>
            <a:r>
              <a:rPr lang="en-US" sz="1800" dirty="0"/>
              <a:t>     intensity from the group velocity</a:t>
            </a:r>
          </a:p>
        </p:txBody>
      </p:sp>
      <p:grpSp>
        <p:nvGrpSpPr>
          <p:cNvPr id="126" name="Group 125"/>
          <p:cNvGrpSpPr/>
          <p:nvPr/>
        </p:nvGrpSpPr>
        <p:grpSpPr>
          <a:xfrm>
            <a:off x="963717" y="2157209"/>
            <a:ext cx="3463032" cy="2278032"/>
            <a:chOff x="762000" y="2164680"/>
            <a:chExt cx="3463032" cy="2278032"/>
          </a:xfrm>
        </p:grpSpPr>
        <p:cxnSp>
          <p:nvCxnSpPr>
            <p:cNvPr id="128" name="Straight Connector 127"/>
            <p:cNvCxnSpPr/>
            <p:nvPr/>
          </p:nvCxnSpPr>
          <p:spPr bwMode="auto">
            <a:xfrm flipH="1">
              <a:off x="3488511" y="2406004"/>
              <a:ext cx="0" cy="20367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F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Straight Connector 128"/>
            <p:cNvCxnSpPr/>
            <p:nvPr/>
          </p:nvCxnSpPr>
          <p:spPr bwMode="auto">
            <a:xfrm flipH="1">
              <a:off x="2647061" y="2406003"/>
              <a:ext cx="0" cy="20367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0" name="Group 129"/>
            <p:cNvGrpSpPr/>
            <p:nvPr/>
          </p:nvGrpSpPr>
          <p:grpSpPr>
            <a:xfrm>
              <a:off x="1406450" y="2269802"/>
              <a:ext cx="2818582" cy="590001"/>
              <a:chOff x="1135253" y="76209"/>
              <a:chExt cx="1006428" cy="603795"/>
            </a:xfrm>
          </p:grpSpPr>
          <p:sp>
            <p:nvSpPr>
              <p:cNvPr id="212" name="Freeform 211"/>
              <p:cNvSpPr/>
              <p:nvPr/>
            </p:nvSpPr>
            <p:spPr>
              <a:xfrm>
                <a:off x="1135841" y="76209"/>
                <a:ext cx="1005840" cy="287182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Freeform 212"/>
              <p:cNvSpPr/>
              <p:nvPr/>
            </p:nvSpPr>
            <p:spPr>
              <a:xfrm flipV="1">
                <a:off x="1135253" y="392821"/>
                <a:ext cx="1005841" cy="287183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1401791" y="2265242"/>
              <a:ext cx="1685242" cy="590001"/>
              <a:chOff x="1135253" y="76209"/>
              <a:chExt cx="1006428" cy="603795"/>
            </a:xfrm>
          </p:grpSpPr>
          <p:sp>
            <p:nvSpPr>
              <p:cNvPr id="210" name="Freeform 209"/>
              <p:cNvSpPr/>
              <p:nvPr/>
            </p:nvSpPr>
            <p:spPr>
              <a:xfrm>
                <a:off x="1135841" y="76209"/>
                <a:ext cx="1005840" cy="287182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Freeform 210"/>
              <p:cNvSpPr/>
              <p:nvPr/>
            </p:nvSpPr>
            <p:spPr>
              <a:xfrm flipV="1">
                <a:off x="1135253" y="392821"/>
                <a:ext cx="1005841" cy="287183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/>
            <p:cNvGrpSpPr>
              <a:grpSpLocks noChangeAspect="1"/>
            </p:cNvGrpSpPr>
            <p:nvPr/>
          </p:nvGrpSpPr>
          <p:grpSpPr>
            <a:xfrm>
              <a:off x="1402983" y="2164680"/>
              <a:ext cx="86412" cy="768570"/>
              <a:chOff x="3093720" y="1328928"/>
              <a:chExt cx="365760" cy="3657601"/>
            </a:xfrm>
          </p:grpSpPr>
          <p:sp>
            <p:nvSpPr>
              <p:cNvPr id="142" name="Rectangle 141"/>
              <p:cNvSpPr/>
              <p:nvPr/>
            </p:nvSpPr>
            <p:spPr>
              <a:xfrm>
                <a:off x="3093721" y="1328929"/>
                <a:ext cx="182880" cy="3657600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33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3" name="Group 142"/>
              <p:cNvGrpSpPr/>
              <p:nvPr/>
            </p:nvGrpSpPr>
            <p:grpSpPr>
              <a:xfrm>
                <a:off x="3093720" y="1328928"/>
                <a:ext cx="365760" cy="3657600"/>
                <a:chOff x="3093720" y="1328928"/>
                <a:chExt cx="365760" cy="4358976"/>
              </a:xfrm>
            </p:grpSpPr>
            <p:grpSp>
              <p:nvGrpSpPr>
                <p:cNvPr id="147" name="Group 146"/>
                <p:cNvGrpSpPr/>
                <p:nvPr/>
              </p:nvGrpSpPr>
              <p:grpSpPr>
                <a:xfrm>
                  <a:off x="3276600" y="1328928"/>
                  <a:ext cx="182880" cy="1905168"/>
                  <a:chOff x="3276600" y="1328928"/>
                  <a:chExt cx="182880" cy="1905168"/>
                </a:xfrm>
              </p:grpSpPr>
              <p:grpSp>
                <p:nvGrpSpPr>
                  <p:cNvPr id="180" name="Group 179"/>
                  <p:cNvGrpSpPr/>
                  <p:nvPr/>
                </p:nvGrpSpPr>
                <p:grpSpPr>
                  <a:xfrm>
                    <a:off x="3276600" y="1905000"/>
                    <a:ext cx="182880" cy="365760"/>
                    <a:chOff x="3276600" y="1905000"/>
                    <a:chExt cx="182880" cy="365760"/>
                  </a:xfrm>
                </p:grpSpPr>
                <p:cxnSp>
                  <p:nvCxnSpPr>
                    <p:cNvPr id="206" name="Straight Connector 205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7" name="Straight Connector 206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" name="Straight Connector 207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Straight Connector 208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1" name="Group 180"/>
                  <p:cNvGrpSpPr/>
                  <p:nvPr/>
                </p:nvGrpSpPr>
                <p:grpSpPr>
                  <a:xfrm>
                    <a:off x="3276600" y="2273976"/>
                    <a:ext cx="182880" cy="411480"/>
                    <a:chOff x="3276600" y="1905000"/>
                    <a:chExt cx="182880" cy="365760"/>
                  </a:xfrm>
                </p:grpSpPr>
                <p:cxnSp>
                  <p:nvCxnSpPr>
                    <p:cNvPr id="202" name="Straight Connector 201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3" name="Straight Connector 202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4" name="Straight Connector 203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5" name="Straight Connector 204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2" name="Group 181"/>
                  <p:cNvGrpSpPr/>
                  <p:nvPr/>
                </p:nvGrpSpPr>
                <p:grpSpPr>
                  <a:xfrm>
                    <a:off x="3276600" y="2685456"/>
                    <a:ext cx="182880" cy="548640"/>
                    <a:chOff x="3276600" y="1905000"/>
                    <a:chExt cx="182880" cy="365760"/>
                  </a:xfrm>
                </p:grpSpPr>
                <p:cxnSp>
                  <p:nvCxnSpPr>
                    <p:cNvPr id="198" name="Straight Connector 197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" name="Straight Connector 198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" name="Straight Connector 199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" name="Straight Connector 200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3" name="Group 182"/>
                  <p:cNvGrpSpPr/>
                  <p:nvPr/>
                </p:nvGrpSpPr>
                <p:grpSpPr>
                  <a:xfrm>
                    <a:off x="3276600" y="1630680"/>
                    <a:ext cx="182880" cy="274320"/>
                    <a:chOff x="3276600" y="1905000"/>
                    <a:chExt cx="182880" cy="365760"/>
                  </a:xfrm>
                </p:grpSpPr>
                <p:cxnSp>
                  <p:nvCxnSpPr>
                    <p:cNvPr id="194" name="Straight Connector 193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5" name="Straight Connector 194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6" name="Straight Connector 195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7" name="Straight Connector 196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4" name="Group 183"/>
                  <p:cNvGrpSpPr/>
                  <p:nvPr/>
                </p:nvGrpSpPr>
                <p:grpSpPr>
                  <a:xfrm>
                    <a:off x="3276600" y="1447800"/>
                    <a:ext cx="182880" cy="182880"/>
                    <a:chOff x="3276600" y="1905000"/>
                    <a:chExt cx="182880" cy="365760"/>
                  </a:xfrm>
                </p:grpSpPr>
                <p:cxnSp>
                  <p:nvCxnSpPr>
                    <p:cNvPr id="190" name="Straight Connector 189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" name="Straight Connector 190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2" name="Straight Connector 191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3" name="Straight Connector 192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5" name="Group 184"/>
                  <p:cNvGrpSpPr/>
                  <p:nvPr/>
                </p:nvGrpSpPr>
                <p:grpSpPr>
                  <a:xfrm>
                    <a:off x="3276600" y="1328928"/>
                    <a:ext cx="182880" cy="118872"/>
                    <a:chOff x="3276600" y="1905000"/>
                    <a:chExt cx="182880" cy="365760"/>
                  </a:xfrm>
                </p:grpSpPr>
                <p:cxnSp>
                  <p:nvCxnSpPr>
                    <p:cNvPr id="186" name="Straight Connector 185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7" name="Straight Connector 186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8" name="Straight Connector 187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" name="Straight Connector 188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48" name="Arc 147"/>
                <p:cNvSpPr/>
                <p:nvPr/>
              </p:nvSpPr>
              <p:spPr>
                <a:xfrm>
                  <a:off x="3093720" y="3234096"/>
                  <a:ext cx="365760" cy="548640"/>
                </a:xfrm>
                <a:prstGeom prst="arc">
                  <a:avLst>
                    <a:gd name="adj1" fmla="val 16200000"/>
                    <a:gd name="adj2" fmla="val 5399373"/>
                  </a:avLst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9" name="Group 148"/>
                <p:cNvGrpSpPr/>
                <p:nvPr/>
              </p:nvGrpSpPr>
              <p:grpSpPr>
                <a:xfrm flipV="1">
                  <a:off x="3276600" y="3782736"/>
                  <a:ext cx="182880" cy="1905168"/>
                  <a:chOff x="3276600" y="1328928"/>
                  <a:chExt cx="182880" cy="1905168"/>
                </a:xfrm>
              </p:grpSpPr>
              <p:grpSp>
                <p:nvGrpSpPr>
                  <p:cNvPr id="150" name="Group 149"/>
                  <p:cNvGrpSpPr/>
                  <p:nvPr/>
                </p:nvGrpSpPr>
                <p:grpSpPr>
                  <a:xfrm>
                    <a:off x="3276600" y="1905000"/>
                    <a:ext cx="182880" cy="365760"/>
                    <a:chOff x="3276600" y="1905000"/>
                    <a:chExt cx="182880" cy="365760"/>
                  </a:xfrm>
                </p:grpSpPr>
                <p:cxnSp>
                  <p:nvCxnSpPr>
                    <p:cNvPr id="176" name="Straight Connector 175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7" name="Straight Connector 176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8" name="Straight Connector 177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9" name="Straight Connector 178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1" name="Group 150"/>
                  <p:cNvGrpSpPr/>
                  <p:nvPr/>
                </p:nvGrpSpPr>
                <p:grpSpPr>
                  <a:xfrm>
                    <a:off x="3276600" y="2273976"/>
                    <a:ext cx="182880" cy="411480"/>
                    <a:chOff x="3276600" y="1905000"/>
                    <a:chExt cx="182880" cy="365760"/>
                  </a:xfrm>
                </p:grpSpPr>
                <p:cxnSp>
                  <p:nvCxnSpPr>
                    <p:cNvPr id="172" name="Straight Connector 171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Straight Connector 172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Straight Connector 173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5" name="Straight Connector 174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2" name="Group 151"/>
                  <p:cNvGrpSpPr/>
                  <p:nvPr/>
                </p:nvGrpSpPr>
                <p:grpSpPr>
                  <a:xfrm>
                    <a:off x="3276600" y="2685456"/>
                    <a:ext cx="182880" cy="548640"/>
                    <a:chOff x="3276600" y="1905000"/>
                    <a:chExt cx="182880" cy="365760"/>
                  </a:xfrm>
                </p:grpSpPr>
                <p:cxnSp>
                  <p:nvCxnSpPr>
                    <p:cNvPr id="168" name="Straight Connector 167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9" name="Straight Connector 168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0" name="Straight Connector 169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" name="Straight Connector 170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3" name="Group 152"/>
                  <p:cNvGrpSpPr/>
                  <p:nvPr/>
                </p:nvGrpSpPr>
                <p:grpSpPr>
                  <a:xfrm>
                    <a:off x="3276600" y="1630680"/>
                    <a:ext cx="182880" cy="274320"/>
                    <a:chOff x="3276600" y="1905000"/>
                    <a:chExt cx="182880" cy="365760"/>
                  </a:xfrm>
                </p:grpSpPr>
                <p:cxnSp>
                  <p:nvCxnSpPr>
                    <p:cNvPr id="164" name="Straight Connector 163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5" name="Straight Connector 164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Straight Connector 165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7" name="Straight Connector 166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4" name="Group 153"/>
                  <p:cNvGrpSpPr/>
                  <p:nvPr/>
                </p:nvGrpSpPr>
                <p:grpSpPr>
                  <a:xfrm>
                    <a:off x="3276600" y="1447800"/>
                    <a:ext cx="182880" cy="182880"/>
                    <a:chOff x="3276600" y="1905000"/>
                    <a:chExt cx="182880" cy="365760"/>
                  </a:xfrm>
                </p:grpSpPr>
                <p:cxnSp>
                  <p:nvCxnSpPr>
                    <p:cNvPr id="160" name="Straight Connector 159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1" name="Straight Connector 160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" name="Straight Connector 161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Straight Connector 162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5" name="Group 154"/>
                  <p:cNvGrpSpPr/>
                  <p:nvPr/>
                </p:nvGrpSpPr>
                <p:grpSpPr>
                  <a:xfrm>
                    <a:off x="3276600" y="1328928"/>
                    <a:ext cx="182880" cy="118872"/>
                    <a:chOff x="3276600" y="1905000"/>
                    <a:chExt cx="182880" cy="365760"/>
                  </a:xfrm>
                </p:grpSpPr>
                <p:cxnSp>
                  <p:nvCxnSpPr>
                    <p:cNvPr id="156" name="Straight Connector 155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" name="Straight Connector 156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" name="Straight Connector 157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" name="Straight Connector 158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144" name="Straight Connector 143"/>
              <p:cNvCxnSpPr/>
              <p:nvPr/>
            </p:nvCxnSpPr>
            <p:spPr>
              <a:xfrm>
                <a:off x="3093720" y="1328928"/>
                <a:ext cx="18288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5400000">
                <a:off x="1264920" y="3157728"/>
                <a:ext cx="36576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3093721" y="4986528"/>
                <a:ext cx="18288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6" name="Rectangle 135"/>
            <p:cNvSpPr/>
            <p:nvPr/>
          </p:nvSpPr>
          <p:spPr>
            <a:xfrm>
              <a:off x="762000" y="2266252"/>
              <a:ext cx="577893" cy="593552"/>
            </a:xfrm>
            <a:prstGeom prst="rect">
              <a:avLst/>
            </a:prstGeom>
            <a:gradFill>
              <a:gsLst>
                <a:gs pos="33000">
                  <a:srgbClr val="FFFF00"/>
                </a:gs>
                <a:gs pos="67000">
                  <a:srgbClr val="00B050"/>
                </a:gs>
                <a:gs pos="0">
                  <a:srgbClr val="FF0000"/>
                </a:gs>
                <a:gs pos="100000">
                  <a:srgbClr val="00B0F0"/>
                </a:gs>
              </a:gsLst>
              <a:lin ang="0" scaled="0"/>
            </a:gradFill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0" name="Straight Arrow Connector 139"/>
            <p:cNvCxnSpPr>
              <a:stCxn id="136" idx="1"/>
            </p:cNvCxnSpPr>
            <p:nvPr/>
          </p:nvCxnSpPr>
          <p:spPr bwMode="auto">
            <a:xfrm>
              <a:off x="762000" y="2563028"/>
              <a:ext cx="57789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1" name="Isosceles Triangle 140"/>
            <p:cNvSpPr/>
            <p:nvPr/>
          </p:nvSpPr>
          <p:spPr>
            <a:xfrm rot="16200000" flipH="1">
              <a:off x="2827728" y="2508401"/>
              <a:ext cx="206406" cy="567997"/>
            </a:xfrm>
            <a:prstGeom prst="triangle">
              <a:avLst/>
            </a:prstGeom>
            <a:gradFill>
              <a:gsLst>
                <a:gs pos="33000">
                  <a:srgbClr val="FFFF00"/>
                </a:gs>
                <a:gs pos="67000">
                  <a:srgbClr val="00B050"/>
                </a:gs>
                <a:gs pos="0">
                  <a:srgbClr val="FF0000"/>
                </a:gs>
                <a:gs pos="100000">
                  <a:srgbClr val="00B0F0"/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6" name="Straight Arrow Connector 215"/>
          <p:cNvCxnSpPr/>
          <p:nvPr/>
        </p:nvCxnSpPr>
        <p:spPr bwMode="auto">
          <a:xfrm>
            <a:off x="3423667" y="2782662"/>
            <a:ext cx="295366" cy="17456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7" name="Straight Arrow Connector 216"/>
          <p:cNvCxnSpPr/>
          <p:nvPr/>
        </p:nvCxnSpPr>
        <p:spPr bwMode="auto">
          <a:xfrm>
            <a:off x="2850135" y="2777889"/>
            <a:ext cx="281284" cy="17566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8" name="Straight Arrow Connector 217"/>
          <p:cNvCxnSpPr/>
          <p:nvPr/>
        </p:nvCxnSpPr>
        <p:spPr bwMode="auto">
          <a:xfrm rot="5400000">
            <a:off x="2482163" y="3758280"/>
            <a:ext cx="25619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9" name="TextBox 218"/>
          <p:cNvSpPr txBox="1"/>
          <p:nvPr/>
        </p:nvSpPr>
        <p:spPr>
          <a:xfrm rot="16200000">
            <a:off x="2312145" y="3196922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time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3735304" y="4250763"/>
            <a:ext cx="398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v</a:t>
            </a:r>
            <a:r>
              <a:rPr lang="en-US" sz="1800" baseline="-25000" dirty="0"/>
              <a:t>g</a:t>
            </a:r>
            <a:endParaRPr lang="en-US" sz="1800" dirty="0"/>
          </a:p>
        </p:txBody>
      </p:sp>
      <p:sp>
        <p:nvSpPr>
          <p:cNvPr id="94" name="Title 1">
            <a:extLst>
              <a:ext uri="{FF2B5EF4-FFF2-40B4-BE49-F238E27FC236}">
                <a16:creationId xmlns:a16="http://schemas.microsoft.com/office/drawing/2014/main" id="{46D6ABCE-C00A-7445-BC3A-8F54678C4066}"/>
              </a:ext>
            </a:extLst>
          </p:cNvPr>
          <p:cNvSpPr txBox="1">
            <a:spLocks/>
          </p:cNvSpPr>
          <p:nvPr/>
        </p:nvSpPr>
        <p:spPr bwMode="auto">
          <a:xfrm>
            <a:off x="463279" y="66167"/>
            <a:ext cx="7936658" cy="55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b="0" dirty="0"/>
              <a:t>A chirped laser pulse focused by a chromatic lens</a:t>
            </a:r>
            <a:r>
              <a:rPr lang="en-US" sz="2400" b="0" dirty="0">
                <a:solidFill>
                  <a:srgbClr val="004F80"/>
                </a:solidFill>
              </a:rPr>
              <a:t> </a:t>
            </a:r>
            <a:r>
              <a:rPr lang="en-US" sz="2400" b="0" dirty="0"/>
              <a:t>exhibits a dynamic, or </a:t>
            </a:r>
            <a:r>
              <a:rPr lang="en-US" sz="2400" b="0" dirty="0">
                <a:solidFill>
                  <a:srgbClr val="FF0000"/>
                </a:solidFill>
              </a:rPr>
              <a:t>“flying”</a:t>
            </a:r>
            <a:r>
              <a:rPr lang="en-US" sz="2400" b="0" dirty="0">
                <a:solidFill>
                  <a:srgbClr val="004F80"/>
                </a:solidFill>
              </a:rPr>
              <a:t>,</a:t>
            </a:r>
            <a:r>
              <a:rPr lang="en-US" sz="2400" b="0" dirty="0">
                <a:solidFill>
                  <a:srgbClr val="FF0000"/>
                </a:solidFill>
              </a:rPr>
              <a:t> </a:t>
            </a:r>
            <a:r>
              <a:rPr lang="en-US" sz="2400" b="0" dirty="0"/>
              <a:t>focus*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EFAC4E6-88CF-2749-9621-2EA3E22F223A}"/>
              </a:ext>
            </a:extLst>
          </p:cNvPr>
          <p:cNvSpPr txBox="1"/>
          <p:nvPr/>
        </p:nvSpPr>
        <p:spPr>
          <a:xfrm>
            <a:off x="5577046" y="4856708"/>
            <a:ext cx="3580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*D.H. </a:t>
            </a:r>
            <a:r>
              <a:rPr lang="en-US" sz="1200" dirty="0" err="1">
                <a:solidFill>
                  <a:schemeClr val="bg1"/>
                </a:solidFill>
              </a:rPr>
              <a:t>Froula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i="1" dirty="0">
                <a:solidFill>
                  <a:schemeClr val="bg1"/>
                </a:solidFill>
              </a:rPr>
              <a:t>et al.</a:t>
            </a:r>
            <a:r>
              <a:rPr lang="en-US" sz="1200" dirty="0">
                <a:solidFill>
                  <a:schemeClr val="bg1"/>
                </a:solidFill>
              </a:rPr>
              <a:t>, Nat. Photonics 12, 262 (2018).</a:t>
            </a:r>
          </a:p>
        </p:txBody>
      </p:sp>
    </p:spTree>
    <p:extLst>
      <p:ext uri="{BB962C8B-B14F-4D97-AF65-F5344CB8AC3E}">
        <p14:creationId xmlns:p14="http://schemas.microsoft.com/office/powerpoint/2010/main" val="1425780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6905" y="43865"/>
            <a:ext cx="8369615" cy="8713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200" b="0" dirty="0"/>
              <a:t>The superluminal ponderomotive force of </a:t>
            </a:r>
            <a:r>
              <a:rPr lang="en-US" sz="2200" b="0" dirty="0">
                <a:solidFill>
                  <a:srgbClr val="008C55"/>
                </a:solidFill>
              </a:rPr>
              <a:t>a “flying focus” can drive Cherenkov radiation in a plasma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8710" y="1196025"/>
            <a:ext cx="8112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A</a:t>
            </a:r>
            <a:r>
              <a:rPr lang="en-US" sz="1800" dirty="0">
                <a:solidFill>
                  <a:srgbClr val="FF0000"/>
                </a:solidFill>
              </a:rPr>
              <a:t> simple plasma precludes Cherenkov radiation</a:t>
            </a:r>
            <a:r>
              <a:rPr lang="en-US" sz="1800" dirty="0"/>
              <a:t>: the phase velocity of electromagnetic radiation exceeds </a:t>
            </a:r>
            <a:r>
              <a:rPr lang="en-US" sz="1800" i="1" dirty="0"/>
              <a:t>c</a:t>
            </a:r>
            <a:r>
              <a:rPr lang="en-US" sz="1800" dirty="0"/>
              <a:t>, and thus the velocity of typical drivers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8710" y="2022655"/>
            <a:ext cx="8316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The </a:t>
            </a:r>
            <a:r>
              <a:rPr lang="en-US" sz="1800" dirty="0">
                <a:solidFill>
                  <a:srgbClr val="008000"/>
                </a:solidFill>
              </a:rPr>
              <a:t>flying focus provides a superluminal driver</a:t>
            </a:r>
            <a:r>
              <a:rPr lang="en-US" sz="1800" dirty="0"/>
              <a:t>: the peak intensity of a pulse focused by a chromatic lens travels at a velocity determined by the chirp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719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Box 118"/>
          <p:cNvSpPr txBox="1"/>
          <p:nvPr/>
        </p:nvSpPr>
        <p:spPr>
          <a:xfrm>
            <a:off x="443088" y="1026746"/>
            <a:ext cx="186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The flying focus: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949373" y="1659751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553337" y="1411720"/>
            <a:ext cx="3993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Decouples the velocity of the peak </a:t>
            </a:r>
          </a:p>
          <a:p>
            <a:r>
              <a:rPr lang="en-US" sz="1800" dirty="0"/>
              <a:t>     intensity from the group velocity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963717" y="2157209"/>
            <a:ext cx="3463032" cy="2278032"/>
            <a:chOff x="762000" y="2164680"/>
            <a:chExt cx="3463032" cy="2278032"/>
          </a:xfrm>
        </p:grpSpPr>
        <p:grpSp>
          <p:nvGrpSpPr>
            <p:cNvPr id="125" name="Group 124"/>
            <p:cNvGrpSpPr/>
            <p:nvPr/>
          </p:nvGrpSpPr>
          <p:grpSpPr>
            <a:xfrm>
              <a:off x="2706748" y="3067045"/>
              <a:ext cx="587823" cy="185260"/>
              <a:chOff x="2697223" y="3080463"/>
              <a:chExt cx="587823" cy="187567"/>
            </a:xfrm>
          </p:grpSpPr>
          <p:sp>
            <p:nvSpPr>
              <p:cNvPr id="215" name="Isosceles Triangle 214"/>
              <p:cNvSpPr/>
              <p:nvPr/>
            </p:nvSpPr>
            <p:spPr>
              <a:xfrm rot="5400000">
                <a:off x="2710370" y="3105900"/>
                <a:ext cx="115722" cy="142016"/>
              </a:xfrm>
              <a:prstGeom prst="triangle">
                <a:avLst>
                  <a:gd name="adj" fmla="val 48223"/>
                </a:avLst>
              </a:prstGeom>
              <a:gradFill>
                <a:gsLst>
                  <a:gs pos="100000">
                    <a:srgbClr val="FFFF00"/>
                  </a:gs>
                  <a:gs pos="0">
                    <a:srgbClr val="FF0000"/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Isosceles Triangle 215"/>
              <p:cNvSpPr/>
              <p:nvPr/>
            </p:nvSpPr>
            <p:spPr>
              <a:xfrm rot="16200000" flipH="1">
                <a:off x="2966849" y="2949834"/>
                <a:ext cx="187567" cy="448826"/>
              </a:xfrm>
              <a:prstGeom prst="triangle">
                <a:avLst/>
              </a:prstGeom>
              <a:gradFill>
                <a:gsLst>
                  <a:gs pos="100000">
                    <a:srgbClr val="00B0F0"/>
                  </a:gs>
                  <a:gs pos="0">
                    <a:srgbClr val="FFFF00"/>
                  </a:gs>
                  <a:gs pos="48000">
                    <a:srgbClr val="00AB67"/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26" name="Straight Connector 125"/>
            <p:cNvCxnSpPr/>
            <p:nvPr/>
          </p:nvCxnSpPr>
          <p:spPr bwMode="auto">
            <a:xfrm flipH="1">
              <a:off x="3488511" y="2406004"/>
              <a:ext cx="0" cy="20367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F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Straight Connector 126"/>
            <p:cNvCxnSpPr/>
            <p:nvPr/>
          </p:nvCxnSpPr>
          <p:spPr bwMode="auto">
            <a:xfrm flipH="1">
              <a:off x="2647061" y="2406003"/>
              <a:ext cx="0" cy="20367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28" name="Group 127"/>
            <p:cNvGrpSpPr/>
            <p:nvPr/>
          </p:nvGrpSpPr>
          <p:grpSpPr>
            <a:xfrm>
              <a:off x="1406450" y="2269802"/>
              <a:ext cx="2818582" cy="590001"/>
              <a:chOff x="1135253" y="76209"/>
              <a:chExt cx="1006428" cy="603795"/>
            </a:xfrm>
          </p:grpSpPr>
          <p:sp>
            <p:nvSpPr>
              <p:cNvPr id="213" name="Freeform 212"/>
              <p:cNvSpPr/>
              <p:nvPr/>
            </p:nvSpPr>
            <p:spPr>
              <a:xfrm>
                <a:off x="1135841" y="76209"/>
                <a:ext cx="1005840" cy="287182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Freeform 213"/>
              <p:cNvSpPr/>
              <p:nvPr/>
            </p:nvSpPr>
            <p:spPr>
              <a:xfrm flipV="1">
                <a:off x="1135253" y="392821"/>
                <a:ext cx="1005841" cy="287183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1401791" y="2265242"/>
              <a:ext cx="1685242" cy="590001"/>
              <a:chOff x="1135253" y="76209"/>
              <a:chExt cx="1006428" cy="603795"/>
            </a:xfrm>
          </p:grpSpPr>
          <p:sp>
            <p:nvSpPr>
              <p:cNvPr id="211" name="Freeform 210"/>
              <p:cNvSpPr/>
              <p:nvPr/>
            </p:nvSpPr>
            <p:spPr>
              <a:xfrm>
                <a:off x="1135841" y="76209"/>
                <a:ext cx="1005840" cy="287182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Freeform 211"/>
              <p:cNvSpPr/>
              <p:nvPr/>
            </p:nvSpPr>
            <p:spPr>
              <a:xfrm flipV="1">
                <a:off x="1135253" y="392821"/>
                <a:ext cx="1005841" cy="287183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0" name="Group 129"/>
            <p:cNvGrpSpPr>
              <a:grpSpLocks noChangeAspect="1"/>
            </p:cNvGrpSpPr>
            <p:nvPr/>
          </p:nvGrpSpPr>
          <p:grpSpPr>
            <a:xfrm>
              <a:off x="1402983" y="2164680"/>
              <a:ext cx="86412" cy="768570"/>
              <a:chOff x="3093720" y="1328928"/>
              <a:chExt cx="365760" cy="3657601"/>
            </a:xfrm>
          </p:grpSpPr>
          <p:sp>
            <p:nvSpPr>
              <p:cNvPr id="143" name="Rectangle 142"/>
              <p:cNvSpPr/>
              <p:nvPr/>
            </p:nvSpPr>
            <p:spPr>
              <a:xfrm>
                <a:off x="3093721" y="1328929"/>
                <a:ext cx="182880" cy="3657600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33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4" name="Group 143"/>
              <p:cNvGrpSpPr/>
              <p:nvPr/>
            </p:nvGrpSpPr>
            <p:grpSpPr>
              <a:xfrm>
                <a:off x="3093720" y="1328928"/>
                <a:ext cx="365760" cy="3657600"/>
                <a:chOff x="3093720" y="1328928"/>
                <a:chExt cx="365760" cy="4358976"/>
              </a:xfrm>
            </p:grpSpPr>
            <p:grpSp>
              <p:nvGrpSpPr>
                <p:cNvPr id="148" name="Group 147"/>
                <p:cNvGrpSpPr/>
                <p:nvPr/>
              </p:nvGrpSpPr>
              <p:grpSpPr>
                <a:xfrm>
                  <a:off x="3276600" y="1328928"/>
                  <a:ext cx="182880" cy="1905168"/>
                  <a:chOff x="3276600" y="1328928"/>
                  <a:chExt cx="182880" cy="1905168"/>
                </a:xfrm>
              </p:grpSpPr>
              <p:grpSp>
                <p:nvGrpSpPr>
                  <p:cNvPr id="181" name="Group 180"/>
                  <p:cNvGrpSpPr/>
                  <p:nvPr/>
                </p:nvGrpSpPr>
                <p:grpSpPr>
                  <a:xfrm>
                    <a:off x="3276600" y="1905000"/>
                    <a:ext cx="182880" cy="365760"/>
                    <a:chOff x="3276600" y="1905000"/>
                    <a:chExt cx="182880" cy="365760"/>
                  </a:xfrm>
                </p:grpSpPr>
                <p:cxnSp>
                  <p:nvCxnSpPr>
                    <p:cNvPr id="207" name="Straight Connector 206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" name="Straight Connector 207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Straight Connector 208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0" name="Straight Connector 209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2" name="Group 181"/>
                  <p:cNvGrpSpPr/>
                  <p:nvPr/>
                </p:nvGrpSpPr>
                <p:grpSpPr>
                  <a:xfrm>
                    <a:off x="3276600" y="2273976"/>
                    <a:ext cx="182880" cy="411480"/>
                    <a:chOff x="3276600" y="1905000"/>
                    <a:chExt cx="182880" cy="365760"/>
                  </a:xfrm>
                </p:grpSpPr>
                <p:cxnSp>
                  <p:nvCxnSpPr>
                    <p:cNvPr id="203" name="Straight Connector 202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4" name="Straight Connector 203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5" name="Straight Connector 204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6" name="Straight Connector 205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3" name="Group 182"/>
                  <p:cNvGrpSpPr/>
                  <p:nvPr/>
                </p:nvGrpSpPr>
                <p:grpSpPr>
                  <a:xfrm>
                    <a:off x="3276600" y="2685456"/>
                    <a:ext cx="182880" cy="548640"/>
                    <a:chOff x="3276600" y="1905000"/>
                    <a:chExt cx="182880" cy="365760"/>
                  </a:xfrm>
                </p:grpSpPr>
                <p:cxnSp>
                  <p:nvCxnSpPr>
                    <p:cNvPr id="199" name="Straight Connector 198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" name="Straight Connector 199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" name="Straight Connector 200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2" name="Straight Connector 201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4" name="Group 183"/>
                  <p:cNvGrpSpPr/>
                  <p:nvPr/>
                </p:nvGrpSpPr>
                <p:grpSpPr>
                  <a:xfrm>
                    <a:off x="3276600" y="1630680"/>
                    <a:ext cx="182880" cy="274320"/>
                    <a:chOff x="3276600" y="1905000"/>
                    <a:chExt cx="182880" cy="365760"/>
                  </a:xfrm>
                </p:grpSpPr>
                <p:cxnSp>
                  <p:nvCxnSpPr>
                    <p:cNvPr id="195" name="Straight Connector 194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6" name="Straight Connector 195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7" name="Straight Connector 196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8" name="Straight Connector 197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5" name="Group 184"/>
                  <p:cNvGrpSpPr/>
                  <p:nvPr/>
                </p:nvGrpSpPr>
                <p:grpSpPr>
                  <a:xfrm>
                    <a:off x="3276600" y="1447800"/>
                    <a:ext cx="182880" cy="182880"/>
                    <a:chOff x="3276600" y="1905000"/>
                    <a:chExt cx="182880" cy="365760"/>
                  </a:xfrm>
                </p:grpSpPr>
                <p:cxnSp>
                  <p:nvCxnSpPr>
                    <p:cNvPr id="191" name="Straight Connector 190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2" name="Straight Connector 191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3" name="Straight Connector 192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4" name="Straight Connector 193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6" name="Group 185"/>
                  <p:cNvGrpSpPr/>
                  <p:nvPr/>
                </p:nvGrpSpPr>
                <p:grpSpPr>
                  <a:xfrm>
                    <a:off x="3276600" y="1328928"/>
                    <a:ext cx="182880" cy="118872"/>
                    <a:chOff x="3276600" y="1905000"/>
                    <a:chExt cx="182880" cy="365760"/>
                  </a:xfrm>
                </p:grpSpPr>
                <p:cxnSp>
                  <p:nvCxnSpPr>
                    <p:cNvPr id="187" name="Straight Connector 186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8" name="Straight Connector 187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" name="Straight Connector 188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" name="Straight Connector 189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49" name="Arc 148"/>
                <p:cNvSpPr/>
                <p:nvPr/>
              </p:nvSpPr>
              <p:spPr>
                <a:xfrm>
                  <a:off x="3093720" y="3234096"/>
                  <a:ext cx="365760" cy="548640"/>
                </a:xfrm>
                <a:prstGeom prst="arc">
                  <a:avLst>
                    <a:gd name="adj1" fmla="val 16200000"/>
                    <a:gd name="adj2" fmla="val 5399373"/>
                  </a:avLst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0" name="Group 149"/>
                <p:cNvGrpSpPr/>
                <p:nvPr/>
              </p:nvGrpSpPr>
              <p:grpSpPr>
                <a:xfrm flipV="1">
                  <a:off x="3276600" y="3782736"/>
                  <a:ext cx="182880" cy="1905168"/>
                  <a:chOff x="3276600" y="1328928"/>
                  <a:chExt cx="182880" cy="1905168"/>
                </a:xfrm>
              </p:grpSpPr>
              <p:grpSp>
                <p:nvGrpSpPr>
                  <p:cNvPr id="151" name="Group 150"/>
                  <p:cNvGrpSpPr/>
                  <p:nvPr/>
                </p:nvGrpSpPr>
                <p:grpSpPr>
                  <a:xfrm>
                    <a:off x="3276600" y="1905000"/>
                    <a:ext cx="182880" cy="365760"/>
                    <a:chOff x="3276600" y="1905000"/>
                    <a:chExt cx="182880" cy="365760"/>
                  </a:xfrm>
                </p:grpSpPr>
                <p:cxnSp>
                  <p:nvCxnSpPr>
                    <p:cNvPr id="177" name="Straight Connector 176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8" name="Straight Connector 177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9" name="Straight Connector 178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Straight Connector 179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2" name="Group 151"/>
                  <p:cNvGrpSpPr/>
                  <p:nvPr/>
                </p:nvGrpSpPr>
                <p:grpSpPr>
                  <a:xfrm>
                    <a:off x="3276600" y="2273976"/>
                    <a:ext cx="182880" cy="411480"/>
                    <a:chOff x="3276600" y="1905000"/>
                    <a:chExt cx="182880" cy="365760"/>
                  </a:xfrm>
                </p:grpSpPr>
                <p:cxnSp>
                  <p:nvCxnSpPr>
                    <p:cNvPr id="173" name="Straight Connector 172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Straight Connector 173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5" name="Straight Connector 174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Straight Connector 175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3" name="Group 152"/>
                  <p:cNvGrpSpPr/>
                  <p:nvPr/>
                </p:nvGrpSpPr>
                <p:grpSpPr>
                  <a:xfrm>
                    <a:off x="3276600" y="2685456"/>
                    <a:ext cx="182880" cy="548640"/>
                    <a:chOff x="3276600" y="1905000"/>
                    <a:chExt cx="182880" cy="365760"/>
                  </a:xfrm>
                </p:grpSpPr>
                <p:cxnSp>
                  <p:nvCxnSpPr>
                    <p:cNvPr id="169" name="Straight Connector 168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0" name="Straight Connector 169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" name="Straight Connector 170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Straight Connector 171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4" name="Group 153"/>
                  <p:cNvGrpSpPr/>
                  <p:nvPr/>
                </p:nvGrpSpPr>
                <p:grpSpPr>
                  <a:xfrm>
                    <a:off x="3276600" y="1630680"/>
                    <a:ext cx="182880" cy="274320"/>
                    <a:chOff x="3276600" y="1905000"/>
                    <a:chExt cx="182880" cy="365760"/>
                  </a:xfrm>
                </p:grpSpPr>
                <p:cxnSp>
                  <p:nvCxnSpPr>
                    <p:cNvPr id="165" name="Straight Connector 164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Straight Connector 165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7" name="Straight Connector 166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8" name="Straight Connector 167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5" name="Group 154"/>
                  <p:cNvGrpSpPr/>
                  <p:nvPr/>
                </p:nvGrpSpPr>
                <p:grpSpPr>
                  <a:xfrm>
                    <a:off x="3276600" y="1447800"/>
                    <a:ext cx="182880" cy="182880"/>
                    <a:chOff x="3276600" y="1905000"/>
                    <a:chExt cx="182880" cy="365760"/>
                  </a:xfrm>
                </p:grpSpPr>
                <p:cxnSp>
                  <p:nvCxnSpPr>
                    <p:cNvPr id="161" name="Straight Connector 160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" name="Straight Connector 161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Straight Connector 162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Straight Connector 163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6" name="Group 155"/>
                  <p:cNvGrpSpPr/>
                  <p:nvPr/>
                </p:nvGrpSpPr>
                <p:grpSpPr>
                  <a:xfrm>
                    <a:off x="3276600" y="1328928"/>
                    <a:ext cx="182880" cy="118872"/>
                    <a:chOff x="3276600" y="1905000"/>
                    <a:chExt cx="182880" cy="365760"/>
                  </a:xfrm>
                </p:grpSpPr>
                <p:cxnSp>
                  <p:nvCxnSpPr>
                    <p:cNvPr id="157" name="Straight Connector 156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" name="Straight Connector 157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" name="Straight Connector 158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Straight Connector 159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145" name="Straight Connector 144"/>
              <p:cNvCxnSpPr/>
              <p:nvPr/>
            </p:nvCxnSpPr>
            <p:spPr>
              <a:xfrm>
                <a:off x="3093720" y="1328928"/>
                <a:ext cx="18288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>
                <a:off x="1264920" y="3157728"/>
                <a:ext cx="36576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3093721" y="4986528"/>
                <a:ext cx="18288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" name="Rectangle 132"/>
            <p:cNvSpPr/>
            <p:nvPr/>
          </p:nvSpPr>
          <p:spPr>
            <a:xfrm>
              <a:off x="762000" y="2266252"/>
              <a:ext cx="577893" cy="593552"/>
            </a:xfrm>
            <a:prstGeom prst="rect">
              <a:avLst/>
            </a:prstGeom>
            <a:gradFill>
              <a:gsLst>
                <a:gs pos="33000">
                  <a:srgbClr val="FFFF00"/>
                </a:gs>
                <a:gs pos="67000">
                  <a:srgbClr val="00B050"/>
                </a:gs>
                <a:gs pos="0">
                  <a:srgbClr val="FF0000"/>
                </a:gs>
                <a:gs pos="100000">
                  <a:srgbClr val="00B0F0"/>
                </a:gs>
              </a:gsLst>
              <a:lin ang="0" scaled="0"/>
            </a:gradFill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Straight Arrow Connector 133"/>
            <p:cNvCxnSpPr>
              <a:stCxn id="133" idx="1"/>
            </p:cNvCxnSpPr>
            <p:nvPr/>
          </p:nvCxnSpPr>
          <p:spPr bwMode="auto">
            <a:xfrm>
              <a:off x="762000" y="2563028"/>
              <a:ext cx="57789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6" name="Isosceles Triangle 135"/>
            <p:cNvSpPr/>
            <p:nvPr/>
          </p:nvSpPr>
          <p:spPr>
            <a:xfrm rot="16200000" flipH="1">
              <a:off x="2827728" y="2508401"/>
              <a:ext cx="206406" cy="567997"/>
            </a:xfrm>
            <a:prstGeom prst="triangle">
              <a:avLst/>
            </a:prstGeom>
            <a:gradFill>
              <a:gsLst>
                <a:gs pos="33000">
                  <a:srgbClr val="FFFF00"/>
                </a:gs>
                <a:gs pos="67000">
                  <a:srgbClr val="00B050"/>
                </a:gs>
                <a:gs pos="0">
                  <a:srgbClr val="FF0000"/>
                </a:gs>
                <a:gs pos="100000">
                  <a:srgbClr val="00B0F0"/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7" name="Straight Arrow Connector 216"/>
          <p:cNvCxnSpPr/>
          <p:nvPr/>
        </p:nvCxnSpPr>
        <p:spPr bwMode="auto">
          <a:xfrm>
            <a:off x="3423667" y="2782662"/>
            <a:ext cx="295366" cy="17456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8" name="Straight Arrow Connector 217"/>
          <p:cNvCxnSpPr/>
          <p:nvPr/>
        </p:nvCxnSpPr>
        <p:spPr bwMode="auto">
          <a:xfrm>
            <a:off x="2850135" y="2777889"/>
            <a:ext cx="281284" cy="17566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9" name="Straight Arrow Connector 218"/>
          <p:cNvCxnSpPr/>
          <p:nvPr/>
        </p:nvCxnSpPr>
        <p:spPr bwMode="auto">
          <a:xfrm rot="5400000">
            <a:off x="2482163" y="3758280"/>
            <a:ext cx="25619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0" name="TextBox 219"/>
          <p:cNvSpPr txBox="1"/>
          <p:nvPr/>
        </p:nvSpPr>
        <p:spPr>
          <a:xfrm rot="16200000">
            <a:off x="2312145" y="3196922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time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3735304" y="4250763"/>
            <a:ext cx="398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v</a:t>
            </a:r>
            <a:r>
              <a:rPr lang="en-US" sz="1800" baseline="-25000" dirty="0"/>
              <a:t>g</a:t>
            </a:r>
            <a:endParaRPr lang="en-US" sz="1800" dirty="0"/>
          </a:p>
        </p:txBody>
      </p:sp>
      <p:sp>
        <p:nvSpPr>
          <p:cNvPr id="97" name="Title 1">
            <a:extLst>
              <a:ext uri="{FF2B5EF4-FFF2-40B4-BE49-F238E27FC236}">
                <a16:creationId xmlns:a16="http://schemas.microsoft.com/office/drawing/2014/main" id="{CA2B8192-E642-414F-A20D-F9EF17A21059}"/>
              </a:ext>
            </a:extLst>
          </p:cNvPr>
          <p:cNvSpPr txBox="1">
            <a:spLocks/>
          </p:cNvSpPr>
          <p:nvPr/>
        </p:nvSpPr>
        <p:spPr bwMode="auto">
          <a:xfrm>
            <a:off x="463279" y="66167"/>
            <a:ext cx="7936658" cy="55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b="0" dirty="0"/>
              <a:t>A chirped laser pulse focused by a chromatic lens</a:t>
            </a:r>
            <a:r>
              <a:rPr lang="en-US" sz="2400" b="0" dirty="0">
                <a:solidFill>
                  <a:srgbClr val="004F80"/>
                </a:solidFill>
              </a:rPr>
              <a:t> </a:t>
            </a:r>
            <a:r>
              <a:rPr lang="en-US" sz="2400" b="0" dirty="0"/>
              <a:t>exhibits a dynamic, or </a:t>
            </a:r>
            <a:r>
              <a:rPr lang="en-US" sz="2400" b="0" dirty="0">
                <a:solidFill>
                  <a:srgbClr val="FF0000"/>
                </a:solidFill>
              </a:rPr>
              <a:t>“flying”</a:t>
            </a:r>
            <a:r>
              <a:rPr lang="en-US" sz="2400" b="0" dirty="0">
                <a:solidFill>
                  <a:srgbClr val="004F80"/>
                </a:solidFill>
              </a:rPr>
              <a:t>,</a:t>
            </a:r>
            <a:r>
              <a:rPr lang="en-US" sz="2400" b="0" dirty="0">
                <a:solidFill>
                  <a:srgbClr val="FF0000"/>
                </a:solidFill>
              </a:rPr>
              <a:t> </a:t>
            </a:r>
            <a:r>
              <a:rPr lang="en-US" sz="2400" b="0" dirty="0"/>
              <a:t>focus*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FBCB0CA-FA12-9749-B2F2-1B9B1B85CBDC}"/>
              </a:ext>
            </a:extLst>
          </p:cNvPr>
          <p:cNvSpPr txBox="1"/>
          <p:nvPr/>
        </p:nvSpPr>
        <p:spPr>
          <a:xfrm>
            <a:off x="5577046" y="4856708"/>
            <a:ext cx="3580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*D.H. </a:t>
            </a:r>
            <a:r>
              <a:rPr lang="en-US" sz="1200" dirty="0" err="1">
                <a:solidFill>
                  <a:schemeClr val="bg1"/>
                </a:solidFill>
              </a:rPr>
              <a:t>Froula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i="1" dirty="0">
                <a:solidFill>
                  <a:schemeClr val="bg1"/>
                </a:solidFill>
              </a:rPr>
              <a:t>et al.</a:t>
            </a:r>
            <a:r>
              <a:rPr lang="en-US" sz="1200" dirty="0">
                <a:solidFill>
                  <a:schemeClr val="bg1"/>
                </a:solidFill>
              </a:rPr>
              <a:t>, Nat. Photonics 12, 262 (2018).</a:t>
            </a:r>
          </a:p>
        </p:txBody>
      </p:sp>
    </p:spTree>
    <p:extLst>
      <p:ext uri="{BB962C8B-B14F-4D97-AF65-F5344CB8AC3E}">
        <p14:creationId xmlns:p14="http://schemas.microsoft.com/office/powerpoint/2010/main" val="3957553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Box 118"/>
          <p:cNvSpPr txBox="1"/>
          <p:nvPr/>
        </p:nvSpPr>
        <p:spPr>
          <a:xfrm>
            <a:off x="443088" y="1026746"/>
            <a:ext cx="186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The flying focus: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949373" y="1659751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553337" y="1411720"/>
            <a:ext cx="3993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Decouples the velocity of the peak </a:t>
            </a:r>
          </a:p>
          <a:p>
            <a:r>
              <a:rPr lang="en-US" sz="1800" dirty="0"/>
              <a:t>     intensity from the group velocity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963717" y="2157209"/>
            <a:ext cx="3463032" cy="2278032"/>
            <a:chOff x="762000" y="2164680"/>
            <a:chExt cx="3463032" cy="2278032"/>
          </a:xfrm>
        </p:grpSpPr>
        <p:grpSp>
          <p:nvGrpSpPr>
            <p:cNvPr id="125" name="Group 124"/>
            <p:cNvGrpSpPr/>
            <p:nvPr/>
          </p:nvGrpSpPr>
          <p:grpSpPr>
            <a:xfrm>
              <a:off x="2706748" y="3067045"/>
              <a:ext cx="587823" cy="185260"/>
              <a:chOff x="2697223" y="3080463"/>
              <a:chExt cx="587823" cy="187567"/>
            </a:xfrm>
          </p:grpSpPr>
          <p:sp>
            <p:nvSpPr>
              <p:cNvPr id="217" name="Isosceles Triangle 216"/>
              <p:cNvSpPr/>
              <p:nvPr/>
            </p:nvSpPr>
            <p:spPr>
              <a:xfrm rot="5400000">
                <a:off x="2710370" y="3105900"/>
                <a:ext cx="115722" cy="142016"/>
              </a:xfrm>
              <a:prstGeom prst="triangle">
                <a:avLst>
                  <a:gd name="adj" fmla="val 48223"/>
                </a:avLst>
              </a:prstGeom>
              <a:gradFill>
                <a:gsLst>
                  <a:gs pos="100000">
                    <a:srgbClr val="FFFF00"/>
                  </a:gs>
                  <a:gs pos="0">
                    <a:srgbClr val="FF0000"/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Isosceles Triangle 217"/>
              <p:cNvSpPr/>
              <p:nvPr/>
            </p:nvSpPr>
            <p:spPr>
              <a:xfrm rot="16200000" flipH="1">
                <a:off x="2966849" y="2949834"/>
                <a:ext cx="187567" cy="448826"/>
              </a:xfrm>
              <a:prstGeom prst="triangle">
                <a:avLst/>
              </a:prstGeom>
              <a:gradFill>
                <a:gsLst>
                  <a:gs pos="100000">
                    <a:srgbClr val="00B0F0"/>
                  </a:gs>
                  <a:gs pos="0">
                    <a:srgbClr val="FFFF00"/>
                  </a:gs>
                  <a:gs pos="48000">
                    <a:srgbClr val="00AB67"/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26" name="Straight Connector 125"/>
            <p:cNvCxnSpPr/>
            <p:nvPr/>
          </p:nvCxnSpPr>
          <p:spPr bwMode="auto">
            <a:xfrm flipH="1">
              <a:off x="3488511" y="2406004"/>
              <a:ext cx="0" cy="20367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F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Straight Connector 126"/>
            <p:cNvCxnSpPr/>
            <p:nvPr/>
          </p:nvCxnSpPr>
          <p:spPr bwMode="auto">
            <a:xfrm flipH="1">
              <a:off x="2647061" y="2406003"/>
              <a:ext cx="0" cy="20367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28" name="Group 127"/>
            <p:cNvGrpSpPr/>
            <p:nvPr/>
          </p:nvGrpSpPr>
          <p:grpSpPr>
            <a:xfrm>
              <a:off x="1406450" y="2269802"/>
              <a:ext cx="2818582" cy="590001"/>
              <a:chOff x="1135253" y="76209"/>
              <a:chExt cx="1006428" cy="603795"/>
            </a:xfrm>
          </p:grpSpPr>
          <p:sp>
            <p:nvSpPr>
              <p:cNvPr id="215" name="Freeform 214"/>
              <p:cNvSpPr/>
              <p:nvPr/>
            </p:nvSpPr>
            <p:spPr>
              <a:xfrm>
                <a:off x="1135841" y="76209"/>
                <a:ext cx="1005840" cy="287182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Freeform 215"/>
              <p:cNvSpPr/>
              <p:nvPr/>
            </p:nvSpPr>
            <p:spPr>
              <a:xfrm flipV="1">
                <a:off x="1135253" y="392821"/>
                <a:ext cx="1005841" cy="287183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1401791" y="2265242"/>
              <a:ext cx="1685242" cy="590001"/>
              <a:chOff x="1135253" y="76209"/>
              <a:chExt cx="1006428" cy="603795"/>
            </a:xfrm>
          </p:grpSpPr>
          <p:sp>
            <p:nvSpPr>
              <p:cNvPr id="213" name="Freeform 212"/>
              <p:cNvSpPr/>
              <p:nvPr/>
            </p:nvSpPr>
            <p:spPr>
              <a:xfrm>
                <a:off x="1135841" y="76209"/>
                <a:ext cx="1005840" cy="287182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Freeform 213"/>
              <p:cNvSpPr/>
              <p:nvPr/>
            </p:nvSpPr>
            <p:spPr>
              <a:xfrm flipV="1">
                <a:off x="1135253" y="392821"/>
                <a:ext cx="1005841" cy="287183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0" name="Group 129"/>
            <p:cNvGrpSpPr>
              <a:grpSpLocks noChangeAspect="1"/>
            </p:cNvGrpSpPr>
            <p:nvPr/>
          </p:nvGrpSpPr>
          <p:grpSpPr>
            <a:xfrm>
              <a:off x="1402983" y="2164680"/>
              <a:ext cx="86412" cy="768570"/>
              <a:chOff x="3093720" y="1328928"/>
              <a:chExt cx="365760" cy="3657601"/>
            </a:xfrm>
          </p:grpSpPr>
          <p:sp>
            <p:nvSpPr>
              <p:cNvPr id="145" name="Rectangle 144"/>
              <p:cNvSpPr/>
              <p:nvPr/>
            </p:nvSpPr>
            <p:spPr>
              <a:xfrm>
                <a:off x="3093721" y="1328929"/>
                <a:ext cx="182880" cy="3657600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33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6" name="Group 145"/>
              <p:cNvGrpSpPr/>
              <p:nvPr/>
            </p:nvGrpSpPr>
            <p:grpSpPr>
              <a:xfrm>
                <a:off x="3093720" y="1328928"/>
                <a:ext cx="365760" cy="3657600"/>
                <a:chOff x="3093720" y="1328928"/>
                <a:chExt cx="365760" cy="4358976"/>
              </a:xfrm>
            </p:grpSpPr>
            <p:grpSp>
              <p:nvGrpSpPr>
                <p:cNvPr id="150" name="Group 149"/>
                <p:cNvGrpSpPr/>
                <p:nvPr/>
              </p:nvGrpSpPr>
              <p:grpSpPr>
                <a:xfrm>
                  <a:off x="3276600" y="1328928"/>
                  <a:ext cx="182880" cy="1905168"/>
                  <a:chOff x="3276600" y="1328928"/>
                  <a:chExt cx="182880" cy="1905168"/>
                </a:xfrm>
              </p:grpSpPr>
              <p:grpSp>
                <p:nvGrpSpPr>
                  <p:cNvPr id="183" name="Group 182"/>
                  <p:cNvGrpSpPr/>
                  <p:nvPr/>
                </p:nvGrpSpPr>
                <p:grpSpPr>
                  <a:xfrm>
                    <a:off x="3276600" y="1905000"/>
                    <a:ext cx="182880" cy="365760"/>
                    <a:chOff x="3276600" y="1905000"/>
                    <a:chExt cx="182880" cy="365760"/>
                  </a:xfrm>
                </p:grpSpPr>
                <p:cxnSp>
                  <p:nvCxnSpPr>
                    <p:cNvPr id="209" name="Straight Connector 208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0" name="Straight Connector 209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" name="Straight Connector 210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2" name="Straight Connector 211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4" name="Group 183"/>
                  <p:cNvGrpSpPr/>
                  <p:nvPr/>
                </p:nvGrpSpPr>
                <p:grpSpPr>
                  <a:xfrm>
                    <a:off x="3276600" y="2273976"/>
                    <a:ext cx="182880" cy="411480"/>
                    <a:chOff x="3276600" y="1905000"/>
                    <a:chExt cx="182880" cy="365760"/>
                  </a:xfrm>
                </p:grpSpPr>
                <p:cxnSp>
                  <p:nvCxnSpPr>
                    <p:cNvPr id="205" name="Straight Connector 204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6" name="Straight Connector 205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7" name="Straight Connector 206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" name="Straight Connector 207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5" name="Group 184"/>
                  <p:cNvGrpSpPr/>
                  <p:nvPr/>
                </p:nvGrpSpPr>
                <p:grpSpPr>
                  <a:xfrm>
                    <a:off x="3276600" y="2685456"/>
                    <a:ext cx="182880" cy="548640"/>
                    <a:chOff x="3276600" y="1905000"/>
                    <a:chExt cx="182880" cy="365760"/>
                  </a:xfrm>
                </p:grpSpPr>
                <p:cxnSp>
                  <p:nvCxnSpPr>
                    <p:cNvPr id="201" name="Straight Connector 200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2" name="Straight Connector 201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3" name="Straight Connector 202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4" name="Straight Connector 203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6" name="Group 185"/>
                  <p:cNvGrpSpPr/>
                  <p:nvPr/>
                </p:nvGrpSpPr>
                <p:grpSpPr>
                  <a:xfrm>
                    <a:off x="3276600" y="1630680"/>
                    <a:ext cx="182880" cy="274320"/>
                    <a:chOff x="3276600" y="1905000"/>
                    <a:chExt cx="182880" cy="365760"/>
                  </a:xfrm>
                </p:grpSpPr>
                <p:cxnSp>
                  <p:nvCxnSpPr>
                    <p:cNvPr id="197" name="Straight Connector 196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8" name="Straight Connector 197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" name="Straight Connector 198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" name="Straight Connector 199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7" name="Group 186"/>
                  <p:cNvGrpSpPr/>
                  <p:nvPr/>
                </p:nvGrpSpPr>
                <p:grpSpPr>
                  <a:xfrm>
                    <a:off x="3276600" y="1447800"/>
                    <a:ext cx="182880" cy="182880"/>
                    <a:chOff x="3276600" y="1905000"/>
                    <a:chExt cx="182880" cy="365760"/>
                  </a:xfrm>
                </p:grpSpPr>
                <p:cxnSp>
                  <p:nvCxnSpPr>
                    <p:cNvPr id="193" name="Straight Connector 192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4" name="Straight Connector 193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5" name="Straight Connector 194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6" name="Straight Connector 195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8" name="Group 187"/>
                  <p:cNvGrpSpPr/>
                  <p:nvPr/>
                </p:nvGrpSpPr>
                <p:grpSpPr>
                  <a:xfrm>
                    <a:off x="3276600" y="1328928"/>
                    <a:ext cx="182880" cy="118872"/>
                    <a:chOff x="3276600" y="1905000"/>
                    <a:chExt cx="182880" cy="365760"/>
                  </a:xfrm>
                </p:grpSpPr>
                <p:cxnSp>
                  <p:nvCxnSpPr>
                    <p:cNvPr id="189" name="Straight Connector 188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" name="Straight Connector 189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" name="Straight Connector 190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2" name="Straight Connector 191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51" name="Arc 150"/>
                <p:cNvSpPr/>
                <p:nvPr/>
              </p:nvSpPr>
              <p:spPr>
                <a:xfrm>
                  <a:off x="3093720" y="3234096"/>
                  <a:ext cx="365760" cy="548640"/>
                </a:xfrm>
                <a:prstGeom prst="arc">
                  <a:avLst>
                    <a:gd name="adj1" fmla="val 16200000"/>
                    <a:gd name="adj2" fmla="val 5399373"/>
                  </a:avLst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2" name="Group 151"/>
                <p:cNvGrpSpPr/>
                <p:nvPr/>
              </p:nvGrpSpPr>
              <p:grpSpPr>
                <a:xfrm flipV="1">
                  <a:off x="3276600" y="3782736"/>
                  <a:ext cx="182880" cy="1905168"/>
                  <a:chOff x="3276600" y="1328928"/>
                  <a:chExt cx="182880" cy="1905168"/>
                </a:xfrm>
              </p:grpSpPr>
              <p:grpSp>
                <p:nvGrpSpPr>
                  <p:cNvPr id="153" name="Group 152"/>
                  <p:cNvGrpSpPr/>
                  <p:nvPr/>
                </p:nvGrpSpPr>
                <p:grpSpPr>
                  <a:xfrm>
                    <a:off x="3276600" y="1905000"/>
                    <a:ext cx="182880" cy="365760"/>
                    <a:chOff x="3276600" y="1905000"/>
                    <a:chExt cx="182880" cy="365760"/>
                  </a:xfrm>
                </p:grpSpPr>
                <p:cxnSp>
                  <p:nvCxnSpPr>
                    <p:cNvPr id="179" name="Straight Connector 178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Straight Connector 179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1" name="Straight Connector 180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2" name="Straight Connector 181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4" name="Group 153"/>
                  <p:cNvGrpSpPr/>
                  <p:nvPr/>
                </p:nvGrpSpPr>
                <p:grpSpPr>
                  <a:xfrm>
                    <a:off x="3276600" y="2273976"/>
                    <a:ext cx="182880" cy="411480"/>
                    <a:chOff x="3276600" y="1905000"/>
                    <a:chExt cx="182880" cy="365760"/>
                  </a:xfrm>
                </p:grpSpPr>
                <p:cxnSp>
                  <p:nvCxnSpPr>
                    <p:cNvPr id="175" name="Straight Connector 174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Straight Connector 175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7" name="Straight Connector 176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8" name="Straight Connector 177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5" name="Group 154"/>
                  <p:cNvGrpSpPr/>
                  <p:nvPr/>
                </p:nvGrpSpPr>
                <p:grpSpPr>
                  <a:xfrm>
                    <a:off x="3276600" y="2685456"/>
                    <a:ext cx="182880" cy="548640"/>
                    <a:chOff x="3276600" y="1905000"/>
                    <a:chExt cx="182880" cy="365760"/>
                  </a:xfrm>
                </p:grpSpPr>
                <p:cxnSp>
                  <p:nvCxnSpPr>
                    <p:cNvPr id="171" name="Straight Connector 170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Straight Connector 171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Straight Connector 172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Straight Connector 173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6" name="Group 155"/>
                  <p:cNvGrpSpPr/>
                  <p:nvPr/>
                </p:nvGrpSpPr>
                <p:grpSpPr>
                  <a:xfrm>
                    <a:off x="3276600" y="1630680"/>
                    <a:ext cx="182880" cy="274320"/>
                    <a:chOff x="3276600" y="1905000"/>
                    <a:chExt cx="182880" cy="365760"/>
                  </a:xfrm>
                </p:grpSpPr>
                <p:cxnSp>
                  <p:nvCxnSpPr>
                    <p:cNvPr id="167" name="Straight Connector 166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8" name="Straight Connector 167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9" name="Straight Connector 168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0" name="Straight Connector 169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7" name="Group 156"/>
                  <p:cNvGrpSpPr/>
                  <p:nvPr/>
                </p:nvGrpSpPr>
                <p:grpSpPr>
                  <a:xfrm>
                    <a:off x="3276600" y="1447800"/>
                    <a:ext cx="182880" cy="182880"/>
                    <a:chOff x="3276600" y="1905000"/>
                    <a:chExt cx="182880" cy="365760"/>
                  </a:xfrm>
                </p:grpSpPr>
                <p:cxnSp>
                  <p:nvCxnSpPr>
                    <p:cNvPr id="163" name="Straight Connector 162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Straight Connector 163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5" name="Straight Connector 164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Straight Connector 165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8" name="Group 157"/>
                  <p:cNvGrpSpPr/>
                  <p:nvPr/>
                </p:nvGrpSpPr>
                <p:grpSpPr>
                  <a:xfrm>
                    <a:off x="3276600" y="1328928"/>
                    <a:ext cx="182880" cy="118872"/>
                    <a:chOff x="3276600" y="1905000"/>
                    <a:chExt cx="182880" cy="365760"/>
                  </a:xfrm>
                </p:grpSpPr>
                <p:cxnSp>
                  <p:nvCxnSpPr>
                    <p:cNvPr id="159" name="Straight Connector 158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Straight Connector 159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1" name="Straight Connector 160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" name="Straight Connector 161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147" name="Straight Connector 146"/>
              <p:cNvCxnSpPr/>
              <p:nvPr/>
            </p:nvCxnSpPr>
            <p:spPr>
              <a:xfrm>
                <a:off x="3093720" y="1328928"/>
                <a:ext cx="18288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>
                <a:off x="1264920" y="3157728"/>
                <a:ext cx="36576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>
                <a:off x="3093721" y="4986528"/>
                <a:ext cx="18288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" name="Rectangle 132"/>
            <p:cNvSpPr/>
            <p:nvPr/>
          </p:nvSpPr>
          <p:spPr>
            <a:xfrm>
              <a:off x="762000" y="2266252"/>
              <a:ext cx="577893" cy="593552"/>
            </a:xfrm>
            <a:prstGeom prst="rect">
              <a:avLst/>
            </a:prstGeom>
            <a:gradFill>
              <a:gsLst>
                <a:gs pos="33000">
                  <a:srgbClr val="FFFF00"/>
                </a:gs>
                <a:gs pos="67000">
                  <a:srgbClr val="00B050"/>
                </a:gs>
                <a:gs pos="0">
                  <a:srgbClr val="FF0000"/>
                </a:gs>
                <a:gs pos="100000">
                  <a:srgbClr val="00B0F0"/>
                </a:gs>
              </a:gsLst>
              <a:lin ang="0" scaled="0"/>
            </a:gradFill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Straight Arrow Connector 133"/>
            <p:cNvCxnSpPr>
              <a:stCxn id="133" idx="1"/>
            </p:cNvCxnSpPr>
            <p:nvPr/>
          </p:nvCxnSpPr>
          <p:spPr bwMode="auto">
            <a:xfrm>
              <a:off x="762000" y="2563028"/>
              <a:ext cx="57789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6" name="Isosceles Triangle 135"/>
            <p:cNvSpPr/>
            <p:nvPr/>
          </p:nvSpPr>
          <p:spPr>
            <a:xfrm rot="16200000" flipH="1">
              <a:off x="2827728" y="2508401"/>
              <a:ext cx="206406" cy="567997"/>
            </a:xfrm>
            <a:prstGeom prst="triangle">
              <a:avLst/>
            </a:prstGeom>
            <a:gradFill>
              <a:gsLst>
                <a:gs pos="33000">
                  <a:srgbClr val="FFFF00"/>
                </a:gs>
                <a:gs pos="67000">
                  <a:srgbClr val="00B050"/>
                </a:gs>
                <a:gs pos="0">
                  <a:srgbClr val="FF0000"/>
                </a:gs>
                <a:gs pos="100000">
                  <a:srgbClr val="00B0F0"/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0" name="Group 139"/>
            <p:cNvGrpSpPr/>
            <p:nvPr/>
          </p:nvGrpSpPr>
          <p:grpSpPr>
            <a:xfrm>
              <a:off x="2772543" y="3498850"/>
              <a:ext cx="589778" cy="152976"/>
              <a:chOff x="7291840" y="3358029"/>
              <a:chExt cx="826432" cy="128017"/>
            </a:xfrm>
          </p:grpSpPr>
          <p:sp>
            <p:nvSpPr>
              <p:cNvPr id="143" name="Isosceles Triangle 142"/>
              <p:cNvSpPr/>
              <p:nvPr/>
            </p:nvSpPr>
            <p:spPr>
              <a:xfrm rot="5400000">
                <a:off x="7433572" y="3216297"/>
                <a:ext cx="128016" cy="411480"/>
              </a:xfrm>
              <a:prstGeom prst="triangle">
                <a:avLst/>
              </a:prstGeom>
              <a:gradFill>
                <a:gsLst>
                  <a:gs pos="100000">
                    <a:srgbClr val="00AB67"/>
                  </a:gs>
                  <a:gs pos="0">
                    <a:srgbClr val="FF0000"/>
                  </a:gs>
                  <a:gs pos="69000">
                    <a:srgbClr val="FFFF00"/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Isosceles Triangle 143"/>
              <p:cNvSpPr/>
              <p:nvPr/>
            </p:nvSpPr>
            <p:spPr>
              <a:xfrm rot="16200000" flipH="1">
                <a:off x="7848524" y="3216298"/>
                <a:ext cx="128016" cy="411480"/>
              </a:xfrm>
              <a:prstGeom prst="triangle">
                <a:avLst/>
              </a:prstGeom>
              <a:gradFill>
                <a:gsLst>
                  <a:gs pos="100000">
                    <a:srgbClr val="00B0F0"/>
                  </a:gs>
                  <a:gs pos="0">
                    <a:srgbClr val="00B050"/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219" name="Straight Arrow Connector 218"/>
          <p:cNvCxnSpPr/>
          <p:nvPr/>
        </p:nvCxnSpPr>
        <p:spPr bwMode="auto">
          <a:xfrm>
            <a:off x="3423667" y="2782662"/>
            <a:ext cx="295366" cy="17456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0" name="Straight Arrow Connector 219"/>
          <p:cNvCxnSpPr/>
          <p:nvPr/>
        </p:nvCxnSpPr>
        <p:spPr bwMode="auto">
          <a:xfrm>
            <a:off x="2850135" y="2777889"/>
            <a:ext cx="281284" cy="17566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1" name="Straight Arrow Connector 220"/>
          <p:cNvCxnSpPr/>
          <p:nvPr/>
        </p:nvCxnSpPr>
        <p:spPr bwMode="auto">
          <a:xfrm rot="5400000">
            <a:off x="2482163" y="3758280"/>
            <a:ext cx="25619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TextBox 221"/>
          <p:cNvSpPr txBox="1"/>
          <p:nvPr/>
        </p:nvSpPr>
        <p:spPr>
          <a:xfrm rot="16200000">
            <a:off x="2312145" y="3196922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time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3735304" y="4250763"/>
            <a:ext cx="398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v</a:t>
            </a:r>
            <a:r>
              <a:rPr lang="en-US" sz="1800" baseline="-25000" dirty="0"/>
              <a:t>g</a:t>
            </a:r>
            <a:endParaRPr lang="en-US" sz="1800" dirty="0"/>
          </a:p>
        </p:txBody>
      </p:sp>
      <p:sp>
        <p:nvSpPr>
          <p:cNvPr id="100" name="Title 1">
            <a:extLst>
              <a:ext uri="{FF2B5EF4-FFF2-40B4-BE49-F238E27FC236}">
                <a16:creationId xmlns:a16="http://schemas.microsoft.com/office/drawing/2014/main" id="{5CD8CD43-A295-284E-B7DF-08A98E6A40C0}"/>
              </a:ext>
            </a:extLst>
          </p:cNvPr>
          <p:cNvSpPr txBox="1">
            <a:spLocks/>
          </p:cNvSpPr>
          <p:nvPr/>
        </p:nvSpPr>
        <p:spPr bwMode="auto">
          <a:xfrm>
            <a:off x="463279" y="66167"/>
            <a:ext cx="7936658" cy="55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b="0" dirty="0"/>
              <a:t>A chirped laser pulse focused by a chromatic lens</a:t>
            </a:r>
            <a:r>
              <a:rPr lang="en-US" sz="2400" b="0" dirty="0">
                <a:solidFill>
                  <a:srgbClr val="004F80"/>
                </a:solidFill>
              </a:rPr>
              <a:t> </a:t>
            </a:r>
            <a:r>
              <a:rPr lang="en-US" sz="2400" b="0" dirty="0"/>
              <a:t>exhibits a dynamic, or </a:t>
            </a:r>
            <a:r>
              <a:rPr lang="en-US" sz="2400" b="0" dirty="0">
                <a:solidFill>
                  <a:srgbClr val="FF0000"/>
                </a:solidFill>
              </a:rPr>
              <a:t>“flying”</a:t>
            </a:r>
            <a:r>
              <a:rPr lang="en-US" sz="2400" b="0" dirty="0">
                <a:solidFill>
                  <a:srgbClr val="004F80"/>
                </a:solidFill>
              </a:rPr>
              <a:t>,</a:t>
            </a:r>
            <a:r>
              <a:rPr lang="en-US" sz="2400" b="0" dirty="0">
                <a:solidFill>
                  <a:srgbClr val="FF0000"/>
                </a:solidFill>
              </a:rPr>
              <a:t> </a:t>
            </a:r>
            <a:r>
              <a:rPr lang="en-US" sz="2400" b="0" dirty="0"/>
              <a:t>focus*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C218F68-20A6-EF46-A12F-58B7F3C092EC}"/>
              </a:ext>
            </a:extLst>
          </p:cNvPr>
          <p:cNvSpPr txBox="1"/>
          <p:nvPr/>
        </p:nvSpPr>
        <p:spPr>
          <a:xfrm>
            <a:off x="5577046" y="4856708"/>
            <a:ext cx="3580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*D.H. </a:t>
            </a:r>
            <a:r>
              <a:rPr lang="en-US" sz="1200" dirty="0" err="1">
                <a:solidFill>
                  <a:schemeClr val="bg1"/>
                </a:solidFill>
              </a:rPr>
              <a:t>Froula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i="1" dirty="0">
                <a:solidFill>
                  <a:schemeClr val="bg1"/>
                </a:solidFill>
              </a:rPr>
              <a:t>et al.</a:t>
            </a:r>
            <a:r>
              <a:rPr lang="en-US" sz="1200" dirty="0">
                <a:solidFill>
                  <a:schemeClr val="bg1"/>
                </a:solidFill>
              </a:rPr>
              <a:t>, Nat. Photonics 12, 262 (2018).</a:t>
            </a:r>
          </a:p>
        </p:txBody>
      </p:sp>
    </p:spTree>
    <p:extLst>
      <p:ext uri="{BB962C8B-B14F-4D97-AF65-F5344CB8AC3E}">
        <p14:creationId xmlns:p14="http://schemas.microsoft.com/office/powerpoint/2010/main" val="3957553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Box 118"/>
          <p:cNvSpPr txBox="1"/>
          <p:nvPr/>
        </p:nvSpPr>
        <p:spPr>
          <a:xfrm>
            <a:off x="443088" y="1026746"/>
            <a:ext cx="186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The flying focus: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949373" y="1659751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553337" y="1411720"/>
            <a:ext cx="3993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Decouples the velocity of the peak </a:t>
            </a:r>
          </a:p>
          <a:p>
            <a:r>
              <a:rPr lang="en-US" sz="1800" dirty="0"/>
              <a:t>     intensity from the group velocity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963717" y="2157209"/>
            <a:ext cx="3463032" cy="2278032"/>
            <a:chOff x="762000" y="2164680"/>
            <a:chExt cx="3463032" cy="2278032"/>
          </a:xfrm>
        </p:grpSpPr>
        <p:grpSp>
          <p:nvGrpSpPr>
            <p:cNvPr id="125" name="Group 124"/>
            <p:cNvGrpSpPr/>
            <p:nvPr/>
          </p:nvGrpSpPr>
          <p:grpSpPr>
            <a:xfrm>
              <a:off x="2706748" y="3067045"/>
              <a:ext cx="587823" cy="185260"/>
              <a:chOff x="2697223" y="3080463"/>
              <a:chExt cx="587823" cy="187567"/>
            </a:xfrm>
          </p:grpSpPr>
          <p:sp>
            <p:nvSpPr>
              <p:cNvPr id="218" name="Isosceles Triangle 217"/>
              <p:cNvSpPr/>
              <p:nvPr/>
            </p:nvSpPr>
            <p:spPr>
              <a:xfrm rot="5400000">
                <a:off x="2710370" y="3105900"/>
                <a:ext cx="115722" cy="142016"/>
              </a:xfrm>
              <a:prstGeom prst="triangle">
                <a:avLst>
                  <a:gd name="adj" fmla="val 48223"/>
                </a:avLst>
              </a:prstGeom>
              <a:gradFill>
                <a:gsLst>
                  <a:gs pos="100000">
                    <a:srgbClr val="FFFF00"/>
                  </a:gs>
                  <a:gs pos="0">
                    <a:srgbClr val="FF0000"/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Isosceles Triangle 218"/>
              <p:cNvSpPr/>
              <p:nvPr/>
            </p:nvSpPr>
            <p:spPr>
              <a:xfrm rot="16200000" flipH="1">
                <a:off x="2966849" y="2949834"/>
                <a:ext cx="187567" cy="448826"/>
              </a:xfrm>
              <a:prstGeom prst="triangle">
                <a:avLst/>
              </a:prstGeom>
              <a:gradFill>
                <a:gsLst>
                  <a:gs pos="100000">
                    <a:srgbClr val="00B0F0"/>
                  </a:gs>
                  <a:gs pos="0">
                    <a:srgbClr val="FFFF00"/>
                  </a:gs>
                  <a:gs pos="48000">
                    <a:srgbClr val="00AB67"/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26" name="Straight Connector 125"/>
            <p:cNvCxnSpPr/>
            <p:nvPr/>
          </p:nvCxnSpPr>
          <p:spPr bwMode="auto">
            <a:xfrm flipH="1">
              <a:off x="3488511" y="2406004"/>
              <a:ext cx="0" cy="20367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F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Straight Connector 126"/>
            <p:cNvCxnSpPr/>
            <p:nvPr/>
          </p:nvCxnSpPr>
          <p:spPr bwMode="auto">
            <a:xfrm flipH="1">
              <a:off x="2647061" y="2406003"/>
              <a:ext cx="0" cy="20367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28" name="Group 127"/>
            <p:cNvGrpSpPr/>
            <p:nvPr/>
          </p:nvGrpSpPr>
          <p:grpSpPr>
            <a:xfrm>
              <a:off x="1406450" y="2269802"/>
              <a:ext cx="2818582" cy="590001"/>
              <a:chOff x="1135253" y="76209"/>
              <a:chExt cx="1006428" cy="603795"/>
            </a:xfrm>
          </p:grpSpPr>
          <p:sp>
            <p:nvSpPr>
              <p:cNvPr id="216" name="Freeform 215"/>
              <p:cNvSpPr/>
              <p:nvPr/>
            </p:nvSpPr>
            <p:spPr>
              <a:xfrm>
                <a:off x="1135841" y="76209"/>
                <a:ext cx="1005840" cy="287182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Freeform 216"/>
              <p:cNvSpPr/>
              <p:nvPr/>
            </p:nvSpPr>
            <p:spPr>
              <a:xfrm flipV="1">
                <a:off x="1135253" y="392821"/>
                <a:ext cx="1005841" cy="287183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1401791" y="2265242"/>
              <a:ext cx="1685242" cy="590001"/>
              <a:chOff x="1135253" y="76209"/>
              <a:chExt cx="1006428" cy="603795"/>
            </a:xfrm>
          </p:grpSpPr>
          <p:sp>
            <p:nvSpPr>
              <p:cNvPr id="214" name="Freeform 213"/>
              <p:cNvSpPr/>
              <p:nvPr/>
            </p:nvSpPr>
            <p:spPr>
              <a:xfrm>
                <a:off x="1135841" y="76209"/>
                <a:ext cx="1005840" cy="287182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Freeform 214"/>
              <p:cNvSpPr/>
              <p:nvPr/>
            </p:nvSpPr>
            <p:spPr>
              <a:xfrm flipV="1">
                <a:off x="1135253" y="392821"/>
                <a:ext cx="1005841" cy="287183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0" name="Group 129"/>
            <p:cNvGrpSpPr>
              <a:grpSpLocks noChangeAspect="1"/>
            </p:cNvGrpSpPr>
            <p:nvPr/>
          </p:nvGrpSpPr>
          <p:grpSpPr>
            <a:xfrm>
              <a:off x="1402983" y="2164680"/>
              <a:ext cx="86412" cy="768570"/>
              <a:chOff x="3093720" y="1328928"/>
              <a:chExt cx="365760" cy="3657601"/>
            </a:xfrm>
          </p:grpSpPr>
          <p:sp>
            <p:nvSpPr>
              <p:cNvPr id="146" name="Rectangle 145"/>
              <p:cNvSpPr/>
              <p:nvPr/>
            </p:nvSpPr>
            <p:spPr>
              <a:xfrm>
                <a:off x="3093721" y="1328929"/>
                <a:ext cx="182880" cy="3657600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33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7" name="Group 146"/>
              <p:cNvGrpSpPr/>
              <p:nvPr/>
            </p:nvGrpSpPr>
            <p:grpSpPr>
              <a:xfrm>
                <a:off x="3093720" y="1328928"/>
                <a:ext cx="365760" cy="3657600"/>
                <a:chOff x="3093720" y="1328928"/>
                <a:chExt cx="365760" cy="4358976"/>
              </a:xfrm>
            </p:grpSpPr>
            <p:grpSp>
              <p:nvGrpSpPr>
                <p:cNvPr id="151" name="Group 150"/>
                <p:cNvGrpSpPr/>
                <p:nvPr/>
              </p:nvGrpSpPr>
              <p:grpSpPr>
                <a:xfrm>
                  <a:off x="3276600" y="1328928"/>
                  <a:ext cx="182880" cy="1905168"/>
                  <a:chOff x="3276600" y="1328928"/>
                  <a:chExt cx="182880" cy="1905168"/>
                </a:xfrm>
              </p:grpSpPr>
              <p:grpSp>
                <p:nvGrpSpPr>
                  <p:cNvPr id="184" name="Group 183"/>
                  <p:cNvGrpSpPr/>
                  <p:nvPr/>
                </p:nvGrpSpPr>
                <p:grpSpPr>
                  <a:xfrm>
                    <a:off x="3276600" y="1905000"/>
                    <a:ext cx="182880" cy="365760"/>
                    <a:chOff x="3276600" y="1905000"/>
                    <a:chExt cx="182880" cy="365760"/>
                  </a:xfrm>
                </p:grpSpPr>
                <p:cxnSp>
                  <p:nvCxnSpPr>
                    <p:cNvPr id="210" name="Straight Connector 209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" name="Straight Connector 210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2" name="Straight Connector 211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3" name="Straight Connector 212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5" name="Group 184"/>
                  <p:cNvGrpSpPr/>
                  <p:nvPr/>
                </p:nvGrpSpPr>
                <p:grpSpPr>
                  <a:xfrm>
                    <a:off x="3276600" y="2273976"/>
                    <a:ext cx="182880" cy="411480"/>
                    <a:chOff x="3276600" y="1905000"/>
                    <a:chExt cx="182880" cy="365760"/>
                  </a:xfrm>
                </p:grpSpPr>
                <p:cxnSp>
                  <p:nvCxnSpPr>
                    <p:cNvPr id="206" name="Straight Connector 205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7" name="Straight Connector 206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" name="Straight Connector 207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Straight Connector 208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6" name="Group 185"/>
                  <p:cNvGrpSpPr/>
                  <p:nvPr/>
                </p:nvGrpSpPr>
                <p:grpSpPr>
                  <a:xfrm>
                    <a:off x="3276600" y="2685456"/>
                    <a:ext cx="182880" cy="548640"/>
                    <a:chOff x="3276600" y="1905000"/>
                    <a:chExt cx="182880" cy="365760"/>
                  </a:xfrm>
                </p:grpSpPr>
                <p:cxnSp>
                  <p:nvCxnSpPr>
                    <p:cNvPr id="202" name="Straight Connector 201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3" name="Straight Connector 202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4" name="Straight Connector 203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5" name="Straight Connector 204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7" name="Group 186"/>
                  <p:cNvGrpSpPr/>
                  <p:nvPr/>
                </p:nvGrpSpPr>
                <p:grpSpPr>
                  <a:xfrm>
                    <a:off x="3276600" y="1630680"/>
                    <a:ext cx="182880" cy="274320"/>
                    <a:chOff x="3276600" y="1905000"/>
                    <a:chExt cx="182880" cy="365760"/>
                  </a:xfrm>
                </p:grpSpPr>
                <p:cxnSp>
                  <p:nvCxnSpPr>
                    <p:cNvPr id="198" name="Straight Connector 197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" name="Straight Connector 198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" name="Straight Connector 199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" name="Straight Connector 200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8" name="Group 187"/>
                  <p:cNvGrpSpPr/>
                  <p:nvPr/>
                </p:nvGrpSpPr>
                <p:grpSpPr>
                  <a:xfrm>
                    <a:off x="3276600" y="1447800"/>
                    <a:ext cx="182880" cy="182880"/>
                    <a:chOff x="3276600" y="1905000"/>
                    <a:chExt cx="182880" cy="365760"/>
                  </a:xfrm>
                </p:grpSpPr>
                <p:cxnSp>
                  <p:nvCxnSpPr>
                    <p:cNvPr id="194" name="Straight Connector 193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5" name="Straight Connector 194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6" name="Straight Connector 195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7" name="Straight Connector 196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9" name="Group 188"/>
                  <p:cNvGrpSpPr/>
                  <p:nvPr/>
                </p:nvGrpSpPr>
                <p:grpSpPr>
                  <a:xfrm>
                    <a:off x="3276600" y="1328928"/>
                    <a:ext cx="182880" cy="118872"/>
                    <a:chOff x="3276600" y="1905000"/>
                    <a:chExt cx="182880" cy="365760"/>
                  </a:xfrm>
                </p:grpSpPr>
                <p:cxnSp>
                  <p:nvCxnSpPr>
                    <p:cNvPr id="190" name="Straight Connector 189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" name="Straight Connector 190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2" name="Straight Connector 191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3" name="Straight Connector 192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52" name="Arc 151"/>
                <p:cNvSpPr/>
                <p:nvPr/>
              </p:nvSpPr>
              <p:spPr>
                <a:xfrm>
                  <a:off x="3093720" y="3234096"/>
                  <a:ext cx="365760" cy="548640"/>
                </a:xfrm>
                <a:prstGeom prst="arc">
                  <a:avLst>
                    <a:gd name="adj1" fmla="val 16200000"/>
                    <a:gd name="adj2" fmla="val 5399373"/>
                  </a:avLst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3" name="Group 152"/>
                <p:cNvGrpSpPr/>
                <p:nvPr/>
              </p:nvGrpSpPr>
              <p:grpSpPr>
                <a:xfrm flipV="1">
                  <a:off x="3276600" y="3782736"/>
                  <a:ext cx="182880" cy="1905168"/>
                  <a:chOff x="3276600" y="1328928"/>
                  <a:chExt cx="182880" cy="1905168"/>
                </a:xfrm>
              </p:grpSpPr>
              <p:grpSp>
                <p:nvGrpSpPr>
                  <p:cNvPr id="154" name="Group 153"/>
                  <p:cNvGrpSpPr/>
                  <p:nvPr/>
                </p:nvGrpSpPr>
                <p:grpSpPr>
                  <a:xfrm>
                    <a:off x="3276600" y="1905000"/>
                    <a:ext cx="182880" cy="365760"/>
                    <a:chOff x="3276600" y="1905000"/>
                    <a:chExt cx="182880" cy="365760"/>
                  </a:xfrm>
                </p:grpSpPr>
                <p:cxnSp>
                  <p:nvCxnSpPr>
                    <p:cNvPr id="180" name="Straight Connector 179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1" name="Straight Connector 180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2" name="Straight Connector 181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3" name="Straight Connector 182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5" name="Group 154"/>
                  <p:cNvGrpSpPr/>
                  <p:nvPr/>
                </p:nvGrpSpPr>
                <p:grpSpPr>
                  <a:xfrm>
                    <a:off x="3276600" y="2273976"/>
                    <a:ext cx="182880" cy="411480"/>
                    <a:chOff x="3276600" y="1905000"/>
                    <a:chExt cx="182880" cy="365760"/>
                  </a:xfrm>
                </p:grpSpPr>
                <p:cxnSp>
                  <p:nvCxnSpPr>
                    <p:cNvPr id="176" name="Straight Connector 175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7" name="Straight Connector 176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8" name="Straight Connector 177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9" name="Straight Connector 178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6" name="Group 155"/>
                  <p:cNvGrpSpPr/>
                  <p:nvPr/>
                </p:nvGrpSpPr>
                <p:grpSpPr>
                  <a:xfrm>
                    <a:off x="3276600" y="2685456"/>
                    <a:ext cx="182880" cy="548640"/>
                    <a:chOff x="3276600" y="1905000"/>
                    <a:chExt cx="182880" cy="365760"/>
                  </a:xfrm>
                </p:grpSpPr>
                <p:cxnSp>
                  <p:nvCxnSpPr>
                    <p:cNvPr id="172" name="Straight Connector 171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Straight Connector 172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Straight Connector 173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5" name="Straight Connector 174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7" name="Group 156"/>
                  <p:cNvGrpSpPr/>
                  <p:nvPr/>
                </p:nvGrpSpPr>
                <p:grpSpPr>
                  <a:xfrm>
                    <a:off x="3276600" y="1630680"/>
                    <a:ext cx="182880" cy="274320"/>
                    <a:chOff x="3276600" y="1905000"/>
                    <a:chExt cx="182880" cy="365760"/>
                  </a:xfrm>
                </p:grpSpPr>
                <p:cxnSp>
                  <p:nvCxnSpPr>
                    <p:cNvPr id="168" name="Straight Connector 167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9" name="Straight Connector 168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0" name="Straight Connector 169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" name="Straight Connector 170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8" name="Group 157"/>
                  <p:cNvGrpSpPr/>
                  <p:nvPr/>
                </p:nvGrpSpPr>
                <p:grpSpPr>
                  <a:xfrm>
                    <a:off x="3276600" y="1447800"/>
                    <a:ext cx="182880" cy="182880"/>
                    <a:chOff x="3276600" y="1905000"/>
                    <a:chExt cx="182880" cy="365760"/>
                  </a:xfrm>
                </p:grpSpPr>
                <p:cxnSp>
                  <p:nvCxnSpPr>
                    <p:cNvPr id="164" name="Straight Connector 163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5" name="Straight Connector 164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Straight Connector 165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7" name="Straight Connector 166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9" name="Group 158"/>
                  <p:cNvGrpSpPr/>
                  <p:nvPr/>
                </p:nvGrpSpPr>
                <p:grpSpPr>
                  <a:xfrm>
                    <a:off x="3276600" y="1328928"/>
                    <a:ext cx="182880" cy="118872"/>
                    <a:chOff x="3276600" y="1905000"/>
                    <a:chExt cx="182880" cy="365760"/>
                  </a:xfrm>
                </p:grpSpPr>
                <p:cxnSp>
                  <p:nvCxnSpPr>
                    <p:cNvPr id="160" name="Straight Connector 159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1" name="Straight Connector 160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" name="Straight Connector 161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Straight Connector 162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148" name="Straight Connector 147"/>
              <p:cNvCxnSpPr/>
              <p:nvPr/>
            </p:nvCxnSpPr>
            <p:spPr>
              <a:xfrm>
                <a:off x="3093720" y="1328928"/>
                <a:ext cx="18288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5400000">
                <a:off x="1264920" y="3157728"/>
                <a:ext cx="36576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3093721" y="4986528"/>
                <a:ext cx="18288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" name="Rectangle 132"/>
            <p:cNvSpPr/>
            <p:nvPr/>
          </p:nvSpPr>
          <p:spPr>
            <a:xfrm>
              <a:off x="762000" y="2266252"/>
              <a:ext cx="577893" cy="593552"/>
            </a:xfrm>
            <a:prstGeom prst="rect">
              <a:avLst/>
            </a:prstGeom>
            <a:gradFill>
              <a:gsLst>
                <a:gs pos="33000">
                  <a:srgbClr val="FFFF00"/>
                </a:gs>
                <a:gs pos="67000">
                  <a:srgbClr val="00B050"/>
                </a:gs>
                <a:gs pos="0">
                  <a:srgbClr val="FF0000"/>
                </a:gs>
                <a:gs pos="100000">
                  <a:srgbClr val="00B0F0"/>
                </a:gs>
              </a:gsLst>
              <a:lin ang="0" scaled="0"/>
            </a:gradFill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Straight Arrow Connector 133"/>
            <p:cNvCxnSpPr>
              <a:stCxn id="133" idx="1"/>
            </p:cNvCxnSpPr>
            <p:nvPr/>
          </p:nvCxnSpPr>
          <p:spPr bwMode="auto">
            <a:xfrm>
              <a:off x="762000" y="2563028"/>
              <a:ext cx="57789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0" name="Isosceles Triangle 139"/>
            <p:cNvSpPr/>
            <p:nvPr/>
          </p:nvSpPr>
          <p:spPr>
            <a:xfrm rot="16200000" flipH="1">
              <a:off x="2827728" y="2508401"/>
              <a:ext cx="206406" cy="567997"/>
            </a:xfrm>
            <a:prstGeom prst="triangle">
              <a:avLst/>
            </a:prstGeom>
            <a:gradFill>
              <a:gsLst>
                <a:gs pos="33000">
                  <a:srgbClr val="FFFF00"/>
                </a:gs>
                <a:gs pos="67000">
                  <a:srgbClr val="00B050"/>
                </a:gs>
                <a:gs pos="0">
                  <a:srgbClr val="FF0000"/>
                </a:gs>
                <a:gs pos="100000">
                  <a:srgbClr val="00B0F0"/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2772543" y="3498850"/>
              <a:ext cx="589778" cy="152976"/>
              <a:chOff x="7291840" y="3358029"/>
              <a:chExt cx="826432" cy="128017"/>
            </a:xfrm>
          </p:grpSpPr>
          <p:sp>
            <p:nvSpPr>
              <p:cNvPr id="144" name="Isosceles Triangle 143"/>
              <p:cNvSpPr/>
              <p:nvPr/>
            </p:nvSpPr>
            <p:spPr>
              <a:xfrm rot="5400000">
                <a:off x="7433572" y="3216297"/>
                <a:ext cx="128016" cy="411480"/>
              </a:xfrm>
              <a:prstGeom prst="triangle">
                <a:avLst/>
              </a:prstGeom>
              <a:gradFill>
                <a:gsLst>
                  <a:gs pos="100000">
                    <a:srgbClr val="00AB67"/>
                  </a:gs>
                  <a:gs pos="0">
                    <a:srgbClr val="FF0000"/>
                  </a:gs>
                  <a:gs pos="69000">
                    <a:srgbClr val="FFFF00"/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Isosceles Triangle 144"/>
              <p:cNvSpPr/>
              <p:nvPr/>
            </p:nvSpPr>
            <p:spPr>
              <a:xfrm rot="16200000" flipH="1">
                <a:off x="7848524" y="3216298"/>
                <a:ext cx="128016" cy="411480"/>
              </a:xfrm>
              <a:prstGeom prst="triangle">
                <a:avLst/>
              </a:prstGeom>
              <a:gradFill>
                <a:gsLst>
                  <a:gs pos="100000">
                    <a:srgbClr val="00B0F0"/>
                  </a:gs>
                  <a:gs pos="0">
                    <a:srgbClr val="00B050"/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2" name="Isosceles Triangle 141"/>
            <p:cNvSpPr/>
            <p:nvPr/>
          </p:nvSpPr>
          <p:spPr>
            <a:xfrm rot="5400000">
              <a:off x="2970020" y="3741548"/>
              <a:ext cx="175780" cy="450079"/>
            </a:xfrm>
            <a:prstGeom prst="triangle">
              <a:avLst/>
            </a:prstGeom>
            <a:gradFill>
              <a:gsLst>
                <a:gs pos="100000">
                  <a:schemeClr val="accent1"/>
                </a:gs>
                <a:gs pos="0">
                  <a:srgbClr val="FF0000"/>
                </a:gs>
                <a:gs pos="80000">
                  <a:srgbClr val="00AB67"/>
                </a:gs>
                <a:gs pos="48000">
                  <a:srgbClr val="FFFF00"/>
                </a:gs>
              </a:gsLst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Isosceles Triangle 142"/>
            <p:cNvSpPr/>
            <p:nvPr/>
          </p:nvSpPr>
          <p:spPr>
            <a:xfrm rot="16200000" flipH="1">
              <a:off x="3287713" y="3890962"/>
              <a:ext cx="120650" cy="149225"/>
            </a:xfrm>
            <a:prstGeom prst="triangle">
              <a:avLst/>
            </a:prstGeom>
            <a:gradFill>
              <a:gsLst>
                <a:gs pos="100000">
                  <a:srgbClr val="00B0F0"/>
                </a:gs>
                <a:gs pos="0">
                  <a:srgbClr val="00B050"/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20" name="Straight Arrow Connector 219"/>
          <p:cNvCxnSpPr/>
          <p:nvPr/>
        </p:nvCxnSpPr>
        <p:spPr bwMode="auto">
          <a:xfrm>
            <a:off x="3423667" y="2782662"/>
            <a:ext cx="295366" cy="17456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1" name="Straight Arrow Connector 220"/>
          <p:cNvCxnSpPr/>
          <p:nvPr/>
        </p:nvCxnSpPr>
        <p:spPr bwMode="auto">
          <a:xfrm>
            <a:off x="2850135" y="2777889"/>
            <a:ext cx="281284" cy="17566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2" name="Straight Arrow Connector 221"/>
          <p:cNvCxnSpPr/>
          <p:nvPr/>
        </p:nvCxnSpPr>
        <p:spPr bwMode="auto">
          <a:xfrm rot="5400000">
            <a:off x="2482163" y="3758280"/>
            <a:ext cx="25619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3" name="TextBox 222"/>
          <p:cNvSpPr txBox="1"/>
          <p:nvPr/>
        </p:nvSpPr>
        <p:spPr>
          <a:xfrm rot="16200000">
            <a:off x="2312145" y="3196922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time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3735304" y="4250763"/>
            <a:ext cx="398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v</a:t>
            </a:r>
            <a:r>
              <a:rPr lang="en-US" sz="1800" baseline="-25000" dirty="0"/>
              <a:t>g</a:t>
            </a:r>
            <a:endParaRPr lang="en-US" sz="1800" dirty="0"/>
          </a:p>
        </p:txBody>
      </p:sp>
      <p:sp>
        <p:nvSpPr>
          <p:cNvPr id="102" name="Title 1">
            <a:extLst>
              <a:ext uri="{FF2B5EF4-FFF2-40B4-BE49-F238E27FC236}">
                <a16:creationId xmlns:a16="http://schemas.microsoft.com/office/drawing/2014/main" id="{1586470C-AE65-3B44-A9CC-1655FDDC7731}"/>
              </a:ext>
            </a:extLst>
          </p:cNvPr>
          <p:cNvSpPr txBox="1">
            <a:spLocks/>
          </p:cNvSpPr>
          <p:nvPr/>
        </p:nvSpPr>
        <p:spPr bwMode="auto">
          <a:xfrm>
            <a:off x="463279" y="66167"/>
            <a:ext cx="7936658" cy="55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b="0" dirty="0"/>
              <a:t>A chirped laser pulse focused by a chromatic lens</a:t>
            </a:r>
            <a:r>
              <a:rPr lang="en-US" sz="2400" b="0" dirty="0">
                <a:solidFill>
                  <a:srgbClr val="004F80"/>
                </a:solidFill>
              </a:rPr>
              <a:t> </a:t>
            </a:r>
            <a:r>
              <a:rPr lang="en-US" sz="2400" b="0" dirty="0"/>
              <a:t>exhibits a dynamic, or </a:t>
            </a:r>
            <a:r>
              <a:rPr lang="en-US" sz="2400" b="0" dirty="0">
                <a:solidFill>
                  <a:srgbClr val="FF0000"/>
                </a:solidFill>
              </a:rPr>
              <a:t>“flying”</a:t>
            </a:r>
            <a:r>
              <a:rPr lang="en-US" sz="2400" b="0" dirty="0">
                <a:solidFill>
                  <a:srgbClr val="004F80"/>
                </a:solidFill>
              </a:rPr>
              <a:t>,</a:t>
            </a:r>
            <a:r>
              <a:rPr lang="en-US" sz="2400" b="0" dirty="0">
                <a:solidFill>
                  <a:srgbClr val="FF0000"/>
                </a:solidFill>
              </a:rPr>
              <a:t> </a:t>
            </a:r>
            <a:r>
              <a:rPr lang="en-US" sz="2400" b="0" dirty="0"/>
              <a:t>focus*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CD7B158-BCA1-FF4F-8000-73663C8176DC}"/>
              </a:ext>
            </a:extLst>
          </p:cNvPr>
          <p:cNvSpPr txBox="1"/>
          <p:nvPr/>
        </p:nvSpPr>
        <p:spPr>
          <a:xfrm>
            <a:off x="5577046" y="4856708"/>
            <a:ext cx="3580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*D.H. </a:t>
            </a:r>
            <a:r>
              <a:rPr lang="en-US" sz="1200" dirty="0" err="1">
                <a:solidFill>
                  <a:schemeClr val="bg1"/>
                </a:solidFill>
              </a:rPr>
              <a:t>Froula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i="1" dirty="0">
                <a:solidFill>
                  <a:schemeClr val="bg1"/>
                </a:solidFill>
              </a:rPr>
              <a:t>et al.</a:t>
            </a:r>
            <a:r>
              <a:rPr lang="en-US" sz="1200" dirty="0">
                <a:solidFill>
                  <a:schemeClr val="bg1"/>
                </a:solidFill>
              </a:rPr>
              <a:t>, Nat. Photonics 12, 262 (2018).</a:t>
            </a:r>
          </a:p>
        </p:txBody>
      </p:sp>
    </p:spTree>
    <p:extLst>
      <p:ext uri="{BB962C8B-B14F-4D97-AF65-F5344CB8AC3E}">
        <p14:creationId xmlns:p14="http://schemas.microsoft.com/office/powerpoint/2010/main" val="3957553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/>
        </p:nvSpPr>
        <p:spPr>
          <a:xfrm>
            <a:off x="443088" y="1026746"/>
            <a:ext cx="186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The flying focus: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949373" y="1659751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553337" y="1411720"/>
            <a:ext cx="3993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Decouples the velocity of the peak </a:t>
            </a:r>
          </a:p>
          <a:p>
            <a:r>
              <a:rPr lang="en-US" sz="1800" dirty="0"/>
              <a:t>     intensity from the group velocity</a:t>
            </a:r>
          </a:p>
        </p:txBody>
      </p:sp>
      <p:grpSp>
        <p:nvGrpSpPr>
          <p:cNvPr id="121" name="Group 120"/>
          <p:cNvGrpSpPr/>
          <p:nvPr/>
        </p:nvGrpSpPr>
        <p:grpSpPr>
          <a:xfrm>
            <a:off x="963717" y="2157209"/>
            <a:ext cx="3463032" cy="2283497"/>
            <a:chOff x="762000" y="2164680"/>
            <a:chExt cx="3463032" cy="2283497"/>
          </a:xfrm>
        </p:grpSpPr>
        <p:grpSp>
          <p:nvGrpSpPr>
            <p:cNvPr id="123" name="Group 122"/>
            <p:cNvGrpSpPr/>
            <p:nvPr/>
          </p:nvGrpSpPr>
          <p:grpSpPr>
            <a:xfrm>
              <a:off x="2706748" y="3067045"/>
              <a:ext cx="587823" cy="185260"/>
              <a:chOff x="2697223" y="3080463"/>
              <a:chExt cx="587823" cy="187567"/>
            </a:xfrm>
          </p:grpSpPr>
          <p:sp>
            <p:nvSpPr>
              <p:cNvPr id="216" name="Isosceles Triangle 215"/>
              <p:cNvSpPr/>
              <p:nvPr/>
            </p:nvSpPr>
            <p:spPr>
              <a:xfrm rot="5400000">
                <a:off x="2710370" y="3105900"/>
                <a:ext cx="115722" cy="142016"/>
              </a:xfrm>
              <a:prstGeom prst="triangle">
                <a:avLst>
                  <a:gd name="adj" fmla="val 48223"/>
                </a:avLst>
              </a:prstGeom>
              <a:gradFill>
                <a:gsLst>
                  <a:gs pos="100000">
                    <a:srgbClr val="FFFF00"/>
                  </a:gs>
                  <a:gs pos="0">
                    <a:srgbClr val="FF0000"/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Isosceles Triangle 216"/>
              <p:cNvSpPr/>
              <p:nvPr/>
            </p:nvSpPr>
            <p:spPr>
              <a:xfrm rot="16200000" flipH="1">
                <a:off x="2966849" y="2949834"/>
                <a:ext cx="187567" cy="448826"/>
              </a:xfrm>
              <a:prstGeom prst="triangle">
                <a:avLst/>
              </a:prstGeom>
              <a:gradFill>
                <a:gsLst>
                  <a:gs pos="100000">
                    <a:srgbClr val="00B0F0"/>
                  </a:gs>
                  <a:gs pos="0">
                    <a:srgbClr val="FFFF00"/>
                  </a:gs>
                  <a:gs pos="48000">
                    <a:srgbClr val="00AB67"/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24" name="Straight Connector 123"/>
            <p:cNvCxnSpPr/>
            <p:nvPr/>
          </p:nvCxnSpPr>
          <p:spPr bwMode="auto">
            <a:xfrm flipH="1">
              <a:off x="3488511" y="2406004"/>
              <a:ext cx="0" cy="20367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F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Straight Connector 124"/>
            <p:cNvCxnSpPr/>
            <p:nvPr/>
          </p:nvCxnSpPr>
          <p:spPr bwMode="auto">
            <a:xfrm flipH="1">
              <a:off x="2647061" y="2406003"/>
              <a:ext cx="0" cy="20367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26" name="Group 125"/>
            <p:cNvGrpSpPr/>
            <p:nvPr/>
          </p:nvGrpSpPr>
          <p:grpSpPr>
            <a:xfrm>
              <a:off x="1406450" y="2269802"/>
              <a:ext cx="2818582" cy="590001"/>
              <a:chOff x="1135253" y="76209"/>
              <a:chExt cx="1006428" cy="603795"/>
            </a:xfrm>
          </p:grpSpPr>
          <p:sp>
            <p:nvSpPr>
              <p:cNvPr id="214" name="Freeform 213"/>
              <p:cNvSpPr/>
              <p:nvPr/>
            </p:nvSpPr>
            <p:spPr>
              <a:xfrm>
                <a:off x="1135841" y="76209"/>
                <a:ext cx="1005840" cy="287182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Freeform 214"/>
              <p:cNvSpPr/>
              <p:nvPr/>
            </p:nvSpPr>
            <p:spPr>
              <a:xfrm flipV="1">
                <a:off x="1135253" y="392821"/>
                <a:ext cx="1005841" cy="287183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1401791" y="2265242"/>
              <a:ext cx="1685242" cy="590001"/>
              <a:chOff x="1135253" y="76209"/>
              <a:chExt cx="1006428" cy="603795"/>
            </a:xfrm>
          </p:grpSpPr>
          <p:sp>
            <p:nvSpPr>
              <p:cNvPr id="212" name="Freeform 211"/>
              <p:cNvSpPr/>
              <p:nvPr/>
            </p:nvSpPr>
            <p:spPr>
              <a:xfrm>
                <a:off x="1135841" y="76209"/>
                <a:ext cx="1005840" cy="287182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Freeform 212"/>
              <p:cNvSpPr/>
              <p:nvPr/>
            </p:nvSpPr>
            <p:spPr>
              <a:xfrm flipV="1">
                <a:off x="1135253" y="392821"/>
                <a:ext cx="1005841" cy="287183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/>
            <p:cNvGrpSpPr>
              <a:grpSpLocks noChangeAspect="1"/>
            </p:cNvGrpSpPr>
            <p:nvPr/>
          </p:nvGrpSpPr>
          <p:grpSpPr>
            <a:xfrm>
              <a:off x="1402983" y="2164680"/>
              <a:ext cx="86412" cy="768570"/>
              <a:chOff x="3093720" y="1328928"/>
              <a:chExt cx="365760" cy="3657601"/>
            </a:xfrm>
          </p:grpSpPr>
          <p:sp>
            <p:nvSpPr>
              <p:cNvPr id="144" name="Rectangle 143"/>
              <p:cNvSpPr/>
              <p:nvPr/>
            </p:nvSpPr>
            <p:spPr>
              <a:xfrm>
                <a:off x="3093721" y="1328929"/>
                <a:ext cx="182880" cy="3657600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33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5" name="Group 144"/>
              <p:cNvGrpSpPr/>
              <p:nvPr/>
            </p:nvGrpSpPr>
            <p:grpSpPr>
              <a:xfrm>
                <a:off x="3093720" y="1328928"/>
                <a:ext cx="365760" cy="3657600"/>
                <a:chOff x="3093720" y="1328928"/>
                <a:chExt cx="365760" cy="4358976"/>
              </a:xfrm>
            </p:grpSpPr>
            <p:grpSp>
              <p:nvGrpSpPr>
                <p:cNvPr id="149" name="Group 148"/>
                <p:cNvGrpSpPr/>
                <p:nvPr/>
              </p:nvGrpSpPr>
              <p:grpSpPr>
                <a:xfrm>
                  <a:off x="3276600" y="1328928"/>
                  <a:ext cx="182880" cy="1905168"/>
                  <a:chOff x="3276600" y="1328928"/>
                  <a:chExt cx="182880" cy="1905168"/>
                </a:xfrm>
              </p:grpSpPr>
              <p:grpSp>
                <p:nvGrpSpPr>
                  <p:cNvPr id="182" name="Group 181"/>
                  <p:cNvGrpSpPr/>
                  <p:nvPr/>
                </p:nvGrpSpPr>
                <p:grpSpPr>
                  <a:xfrm>
                    <a:off x="3276600" y="1905000"/>
                    <a:ext cx="182880" cy="365760"/>
                    <a:chOff x="3276600" y="1905000"/>
                    <a:chExt cx="182880" cy="365760"/>
                  </a:xfrm>
                </p:grpSpPr>
                <p:cxnSp>
                  <p:nvCxnSpPr>
                    <p:cNvPr id="208" name="Straight Connector 207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Straight Connector 208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0" name="Straight Connector 209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" name="Straight Connector 210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3" name="Group 182"/>
                  <p:cNvGrpSpPr/>
                  <p:nvPr/>
                </p:nvGrpSpPr>
                <p:grpSpPr>
                  <a:xfrm>
                    <a:off x="3276600" y="2273976"/>
                    <a:ext cx="182880" cy="411480"/>
                    <a:chOff x="3276600" y="1905000"/>
                    <a:chExt cx="182880" cy="365760"/>
                  </a:xfrm>
                </p:grpSpPr>
                <p:cxnSp>
                  <p:nvCxnSpPr>
                    <p:cNvPr id="204" name="Straight Connector 203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5" name="Straight Connector 204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6" name="Straight Connector 205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7" name="Straight Connector 206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4" name="Group 183"/>
                  <p:cNvGrpSpPr/>
                  <p:nvPr/>
                </p:nvGrpSpPr>
                <p:grpSpPr>
                  <a:xfrm>
                    <a:off x="3276600" y="2685456"/>
                    <a:ext cx="182880" cy="548640"/>
                    <a:chOff x="3276600" y="1905000"/>
                    <a:chExt cx="182880" cy="365760"/>
                  </a:xfrm>
                </p:grpSpPr>
                <p:cxnSp>
                  <p:nvCxnSpPr>
                    <p:cNvPr id="200" name="Straight Connector 199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" name="Straight Connector 200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2" name="Straight Connector 201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3" name="Straight Connector 202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5" name="Group 184"/>
                  <p:cNvGrpSpPr/>
                  <p:nvPr/>
                </p:nvGrpSpPr>
                <p:grpSpPr>
                  <a:xfrm>
                    <a:off x="3276600" y="1630680"/>
                    <a:ext cx="182880" cy="274320"/>
                    <a:chOff x="3276600" y="1905000"/>
                    <a:chExt cx="182880" cy="365760"/>
                  </a:xfrm>
                </p:grpSpPr>
                <p:cxnSp>
                  <p:nvCxnSpPr>
                    <p:cNvPr id="196" name="Straight Connector 195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7" name="Straight Connector 196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8" name="Straight Connector 197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" name="Straight Connector 198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6" name="Group 185"/>
                  <p:cNvGrpSpPr/>
                  <p:nvPr/>
                </p:nvGrpSpPr>
                <p:grpSpPr>
                  <a:xfrm>
                    <a:off x="3276600" y="1447800"/>
                    <a:ext cx="182880" cy="182880"/>
                    <a:chOff x="3276600" y="1905000"/>
                    <a:chExt cx="182880" cy="365760"/>
                  </a:xfrm>
                </p:grpSpPr>
                <p:cxnSp>
                  <p:nvCxnSpPr>
                    <p:cNvPr id="192" name="Straight Connector 191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3" name="Straight Connector 192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4" name="Straight Connector 193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5" name="Straight Connector 194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7" name="Group 186"/>
                  <p:cNvGrpSpPr/>
                  <p:nvPr/>
                </p:nvGrpSpPr>
                <p:grpSpPr>
                  <a:xfrm>
                    <a:off x="3276600" y="1328928"/>
                    <a:ext cx="182880" cy="118872"/>
                    <a:chOff x="3276600" y="1905000"/>
                    <a:chExt cx="182880" cy="365760"/>
                  </a:xfrm>
                </p:grpSpPr>
                <p:cxnSp>
                  <p:nvCxnSpPr>
                    <p:cNvPr id="188" name="Straight Connector 187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" name="Straight Connector 188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" name="Straight Connector 189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" name="Straight Connector 190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50" name="Arc 149"/>
                <p:cNvSpPr/>
                <p:nvPr/>
              </p:nvSpPr>
              <p:spPr>
                <a:xfrm>
                  <a:off x="3093720" y="3234096"/>
                  <a:ext cx="365760" cy="548640"/>
                </a:xfrm>
                <a:prstGeom prst="arc">
                  <a:avLst>
                    <a:gd name="adj1" fmla="val 16200000"/>
                    <a:gd name="adj2" fmla="val 5399373"/>
                  </a:avLst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1" name="Group 150"/>
                <p:cNvGrpSpPr/>
                <p:nvPr/>
              </p:nvGrpSpPr>
              <p:grpSpPr>
                <a:xfrm flipV="1">
                  <a:off x="3276600" y="3782736"/>
                  <a:ext cx="182880" cy="1905168"/>
                  <a:chOff x="3276600" y="1328928"/>
                  <a:chExt cx="182880" cy="1905168"/>
                </a:xfrm>
              </p:grpSpPr>
              <p:grpSp>
                <p:nvGrpSpPr>
                  <p:cNvPr id="152" name="Group 151"/>
                  <p:cNvGrpSpPr/>
                  <p:nvPr/>
                </p:nvGrpSpPr>
                <p:grpSpPr>
                  <a:xfrm>
                    <a:off x="3276600" y="1905000"/>
                    <a:ext cx="182880" cy="365760"/>
                    <a:chOff x="3276600" y="1905000"/>
                    <a:chExt cx="182880" cy="365760"/>
                  </a:xfrm>
                </p:grpSpPr>
                <p:cxnSp>
                  <p:nvCxnSpPr>
                    <p:cNvPr id="178" name="Straight Connector 177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9" name="Straight Connector 178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Straight Connector 179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1" name="Straight Connector 180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3" name="Group 152"/>
                  <p:cNvGrpSpPr/>
                  <p:nvPr/>
                </p:nvGrpSpPr>
                <p:grpSpPr>
                  <a:xfrm>
                    <a:off x="3276600" y="2273976"/>
                    <a:ext cx="182880" cy="411480"/>
                    <a:chOff x="3276600" y="1905000"/>
                    <a:chExt cx="182880" cy="365760"/>
                  </a:xfrm>
                </p:grpSpPr>
                <p:cxnSp>
                  <p:nvCxnSpPr>
                    <p:cNvPr id="174" name="Straight Connector 173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5" name="Straight Connector 174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Straight Connector 175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7" name="Straight Connector 176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4" name="Group 153"/>
                  <p:cNvGrpSpPr/>
                  <p:nvPr/>
                </p:nvGrpSpPr>
                <p:grpSpPr>
                  <a:xfrm>
                    <a:off x="3276600" y="2685456"/>
                    <a:ext cx="182880" cy="548640"/>
                    <a:chOff x="3276600" y="1905000"/>
                    <a:chExt cx="182880" cy="365760"/>
                  </a:xfrm>
                </p:grpSpPr>
                <p:cxnSp>
                  <p:nvCxnSpPr>
                    <p:cNvPr id="170" name="Straight Connector 169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" name="Straight Connector 170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Straight Connector 171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Straight Connector 172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5" name="Group 154"/>
                  <p:cNvGrpSpPr/>
                  <p:nvPr/>
                </p:nvGrpSpPr>
                <p:grpSpPr>
                  <a:xfrm>
                    <a:off x="3276600" y="1630680"/>
                    <a:ext cx="182880" cy="274320"/>
                    <a:chOff x="3276600" y="1905000"/>
                    <a:chExt cx="182880" cy="365760"/>
                  </a:xfrm>
                </p:grpSpPr>
                <p:cxnSp>
                  <p:nvCxnSpPr>
                    <p:cNvPr id="166" name="Straight Connector 165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7" name="Straight Connector 166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8" name="Straight Connector 167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9" name="Straight Connector 168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6" name="Group 155"/>
                  <p:cNvGrpSpPr/>
                  <p:nvPr/>
                </p:nvGrpSpPr>
                <p:grpSpPr>
                  <a:xfrm>
                    <a:off x="3276600" y="1447800"/>
                    <a:ext cx="182880" cy="182880"/>
                    <a:chOff x="3276600" y="1905000"/>
                    <a:chExt cx="182880" cy="365760"/>
                  </a:xfrm>
                </p:grpSpPr>
                <p:cxnSp>
                  <p:nvCxnSpPr>
                    <p:cNvPr id="162" name="Straight Connector 161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Straight Connector 162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Straight Connector 163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5" name="Straight Connector 164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7" name="Group 156"/>
                  <p:cNvGrpSpPr/>
                  <p:nvPr/>
                </p:nvGrpSpPr>
                <p:grpSpPr>
                  <a:xfrm>
                    <a:off x="3276600" y="1328928"/>
                    <a:ext cx="182880" cy="118872"/>
                    <a:chOff x="3276600" y="1905000"/>
                    <a:chExt cx="182880" cy="365760"/>
                  </a:xfrm>
                </p:grpSpPr>
                <p:cxnSp>
                  <p:nvCxnSpPr>
                    <p:cNvPr id="158" name="Straight Connector 157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" name="Straight Connector 158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Straight Connector 159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1" name="Straight Connector 160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146" name="Straight Connector 145"/>
              <p:cNvCxnSpPr/>
              <p:nvPr/>
            </p:nvCxnSpPr>
            <p:spPr>
              <a:xfrm>
                <a:off x="3093720" y="1328928"/>
                <a:ext cx="18288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5400000">
                <a:off x="1264920" y="3157728"/>
                <a:ext cx="36576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3093721" y="4986528"/>
                <a:ext cx="18288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Rectangle 128"/>
            <p:cNvSpPr/>
            <p:nvPr/>
          </p:nvSpPr>
          <p:spPr>
            <a:xfrm>
              <a:off x="762000" y="2266252"/>
              <a:ext cx="577893" cy="593552"/>
            </a:xfrm>
            <a:prstGeom prst="rect">
              <a:avLst/>
            </a:prstGeom>
            <a:gradFill>
              <a:gsLst>
                <a:gs pos="33000">
                  <a:srgbClr val="FFFF00"/>
                </a:gs>
                <a:gs pos="67000">
                  <a:srgbClr val="00B050"/>
                </a:gs>
                <a:gs pos="0">
                  <a:srgbClr val="FF0000"/>
                </a:gs>
                <a:gs pos="100000">
                  <a:srgbClr val="00B0F0"/>
                </a:gs>
              </a:gsLst>
              <a:lin ang="0" scaled="0"/>
            </a:gradFill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" name="Straight Arrow Connector 129"/>
            <p:cNvCxnSpPr>
              <a:stCxn id="129" idx="1"/>
            </p:cNvCxnSpPr>
            <p:nvPr/>
          </p:nvCxnSpPr>
          <p:spPr bwMode="auto">
            <a:xfrm>
              <a:off x="762000" y="2563028"/>
              <a:ext cx="57789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3" name="Isosceles Triangle 132"/>
            <p:cNvSpPr/>
            <p:nvPr/>
          </p:nvSpPr>
          <p:spPr>
            <a:xfrm rot="5400000">
              <a:off x="3085817" y="4054190"/>
              <a:ext cx="209548" cy="578425"/>
            </a:xfrm>
            <a:prstGeom prst="triangle">
              <a:avLst/>
            </a:prstGeom>
            <a:gradFill>
              <a:gsLst>
                <a:gs pos="33000">
                  <a:srgbClr val="FFFF00"/>
                </a:gs>
                <a:gs pos="67000">
                  <a:srgbClr val="00B050"/>
                </a:gs>
                <a:gs pos="0">
                  <a:srgbClr val="FF0000"/>
                </a:gs>
                <a:gs pos="100000">
                  <a:srgbClr val="00B0F0"/>
                </a:gs>
              </a:gsLst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Isosceles Triangle 133"/>
            <p:cNvSpPr/>
            <p:nvPr/>
          </p:nvSpPr>
          <p:spPr>
            <a:xfrm rot="16200000" flipH="1">
              <a:off x="2827728" y="2508401"/>
              <a:ext cx="206406" cy="567997"/>
            </a:xfrm>
            <a:prstGeom prst="triangle">
              <a:avLst/>
            </a:prstGeom>
            <a:gradFill>
              <a:gsLst>
                <a:gs pos="33000">
                  <a:srgbClr val="FFFF00"/>
                </a:gs>
                <a:gs pos="67000">
                  <a:srgbClr val="00B050"/>
                </a:gs>
                <a:gs pos="0">
                  <a:srgbClr val="FF0000"/>
                </a:gs>
                <a:gs pos="100000">
                  <a:srgbClr val="00B0F0"/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6" name="Group 135"/>
            <p:cNvGrpSpPr/>
            <p:nvPr/>
          </p:nvGrpSpPr>
          <p:grpSpPr>
            <a:xfrm>
              <a:off x="2772543" y="3498850"/>
              <a:ext cx="589778" cy="152976"/>
              <a:chOff x="7291840" y="3358029"/>
              <a:chExt cx="826432" cy="128017"/>
            </a:xfrm>
          </p:grpSpPr>
          <p:sp>
            <p:nvSpPr>
              <p:cNvPr id="142" name="Isosceles Triangle 141"/>
              <p:cNvSpPr/>
              <p:nvPr/>
            </p:nvSpPr>
            <p:spPr>
              <a:xfrm rot="5400000">
                <a:off x="7433572" y="3216297"/>
                <a:ext cx="128016" cy="411480"/>
              </a:xfrm>
              <a:prstGeom prst="triangle">
                <a:avLst/>
              </a:prstGeom>
              <a:gradFill>
                <a:gsLst>
                  <a:gs pos="100000">
                    <a:srgbClr val="00AB67"/>
                  </a:gs>
                  <a:gs pos="0">
                    <a:srgbClr val="FF0000"/>
                  </a:gs>
                  <a:gs pos="69000">
                    <a:srgbClr val="FFFF00"/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Isosceles Triangle 142"/>
              <p:cNvSpPr/>
              <p:nvPr/>
            </p:nvSpPr>
            <p:spPr>
              <a:xfrm rot="16200000" flipH="1">
                <a:off x="7848524" y="3216298"/>
                <a:ext cx="128016" cy="411480"/>
              </a:xfrm>
              <a:prstGeom prst="triangle">
                <a:avLst/>
              </a:prstGeom>
              <a:gradFill>
                <a:gsLst>
                  <a:gs pos="100000">
                    <a:srgbClr val="00B0F0"/>
                  </a:gs>
                  <a:gs pos="0">
                    <a:srgbClr val="00B050"/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0" name="Isosceles Triangle 139"/>
            <p:cNvSpPr/>
            <p:nvPr/>
          </p:nvSpPr>
          <p:spPr>
            <a:xfrm rot="5400000">
              <a:off x="2970020" y="3741548"/>
              <a:ext cx="175780" cy="450079"/>
            </a:xfrm>
            <a:prstGeom prst="triangle">
              <a:avLst/>
            </a:prstGeom>
            <a:gradFill>
              <a:gsLst>
                <a:gs pos="100000">
                  <a:schemeClr val="accent1"/>
                </a:gs>
                <a:gs pos="0">
                  <a:srgbClr val="FF0000"/>
                </a:gs>
                <a:gs pos="80000">
                  <a:srgbClr val="00AB67"/>
                </a:gs>
                <a:gs pos="48000">
                  <a:srgbClr val="FFFF00"/>
                </a:gs>
              </a:gsLst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Isosceles Triangle 140"/>
            <p:cNvSpPr/>
            <p:nvPr/>
          </p:nvSpPr>
          <p:spPr>
            <a:xfrm rot="16200000" flipH="1">
              <a:off x="3287713" y="3890962"/>
              <a:ext cx="120650" cy="149225"/>
            </a:xfrm>
            <a:prstGeom prst="triangle">
              <a:avLst/>
            </a:prstGeom>
            <a:gradFill>
              <a:gsLst>
                <a:gs pos="100000">
                  <a:srgbClr val="00B0F0"/>
                </a:gs>
                <a:gs pos="0">
                  <a:srgbClr val="00B050"/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18" name="Straight Arrow Connector 217"/>
          <p:cNvCxnSpPr/>
          <p:nvPr/>
        </p:nvCxnSpPr>
        <p:spPr bwMode="auto">
          <a:xfrm>
            <a:off x="3423667" y="2782662"/>
            <a:ext cx="295366" cy="17456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9" name="Straight Arrow Connector 218"/>
          <p:cNvCxnSpPr/>
          <p:nvPr/>
        </p:nvCxnSpPr>
        <p:spPr bwMode="auto">
          <a:xfrm>
            <a:off x="2850135" y="2777889"/>
            <a:ext cx="281284" cy="17566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0" name="Straight Arrow Connector 219"/>
          <p:cNvCxnSpPr/>
          <p:nvPr/>
        </p:nvCxnSpPr>
        <p:spPr bwMode="auto">
          <a:xfrm rot="5400000">
            <a:off x="2482163" y="3758280"/>
            <a:ext cx="25619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1" name="TextBox 220"/>
          <p:cNvSpPr txBox="1"/>
          <p:nvPr/>
        </p:nvSpPr>
        <p:spPr>
          <a:xfrm rot="16200000">
            <a:off x="2312145" y="3196922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time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3735304" y="4250763"/>
            <a:ext cx="398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v</a:t>
            </a:r>
            <a:r>
              <a:rPr lang="en-US" sz="1800" baseline="-25000" dirty="0"/>
              <a:t>g</a:t>
            </a:r>
            <a:endParaRPr lang="en-US" sz="1800" dirty="0"/>
          </a:p>
        </p:txBody>
      </p:sp>
      <p:sp>
        <p:nvSpPr>
          <p:cNvPr id="103" name="Title 1">
            <a:extLst>
              <a:ext uri="{FF2B5EF4-FFF2-40B4-BE49-F238E27FC236}">
                <a16:creationId xmlns:a16="http://schemas.microsoft.com/office/drawing/2014/main" id="{EA3A30A1-8D0E-1E48-9411-AF423B40726D}"/>
              </a:ext>
            </a:extLst>
          </p:cNvPr>
          <p:cNvSpPr txBox="1">
            <a:spLocks/>
          </p:cNvSpPr>
          <p:nvPr/>
        </p:nvSpPr>
        <p:spPr bwMode="auto">
          <a:xfrm>
            <a:off x="463279" y="66167"/>
            <a:ext cx="7936658" cy="55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b="0" dirty="0"/>
              <a:t>A chirped laser pulse focused by a chromatic lens</a:t>
            </a:r>
            <a:r>
              <a:rPr lang="en-US" sz="2400" b="0" dirty="0">
                <a:solidFill>
                  <a:srgbClr val="004F80"/>
                </a:solidFill>
              </a:rPr>
              <a:t> </a:t>
            </a:r>
            <a:r>
              <a:rPr lang="en-US" sz="2400" b="0" dirty="0"/>
              <a:t>exhibits a dynamic, or </a:t>
            </a:r>
            <a:r>
              <a:rPr lang="en-US" sz="2400" b="0" dirty="0">
                <a:solidFill>
                  <a:srgbClr val="FF0000"/>
                </a:solidFill>
              </a:rPr>
              <a:t>“flying”</a:t>
            </a:r>
            <a:r>
              <a:rPr lang="en-US" sz="2400" b="0" dirty="0">
                <a:solidFill>
                  <a:srgbClr val="004F80"/>
                </a:solidFill>
              </a:rPr>
              <a:t>,</a:t>
            </a:r>
            <a:r>
              <a:rPr lang="en-US" sz="2400" b="0" dirty="0">
                <a:solidFill>
                  <a:srgbClr val="FF0000"/>
                </a:solidFill>
              </a:rPr>
              <a:t> </a:t>
            </a:r>
            <a:r>
              <a:rPr lang="en-US" sz="2400" b="0" dirty="0"/>
              <a:t>focus*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A242F5C-BF75-D842-B743-10DED316257F}"/>
              </a:ext>
            </a:extLst>
          </p:cNvPr>
          <p:cNvSpPr txBox="1"/>
          <p:nvPr/>
        </p:nvSpPr>
        <p:spPr>
          <a:xfrm>
            <a:off x="5577046" y="4856708"/>
            <a:ext cx="3580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*D.H. </a:t>
            </a:r>
            <a:r>
              <a:rPr lang="en-US" sz="1200" dirty="0" err="1">
                <a:solidFill>
                  <a:schemeClr val="bg1"/>
                </a:solidFill>
              </a:rPr>
              <a:t>Froula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i="1" dirty="0">
                <a:solidFill>
                  <a:schemeClr val="bg1"/>
                </a:solidFill>
              </a:rPr>
              <a:t>et al.</a:t>
            </a:r>
            <a:r>
              <a:rPr lang="en-US" sz="1200" dirty="0">
                <a:solidFill>
                  <a:schemeClr val="bg1"/>
                </a:solidFill>
              </a:rPr>
              <a:t>, Nat. Photonics 12, 262 (2018).</a:t>
            </a:r>
          </a:p>
        </p:txBody>
      </p:sp>
    </p:spTree>
    <p:extLst>
      <p:ext uri="{BB962C8B-B14F-4D97-AF65-F5344CB8AC3E}">
        <p14:creationId xmlns:p14="http://schemas.microsoft.com/office/powerpoint/2010/main" val="3957553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14"/>
          <p:cNvSpPr txBox="1"/>
          <p:nvPr/>
        </p:nvSpPr>
        <p:spPr>
          <a:xfrm>
            <a:off x="443088" y="1026746"/>
            <a:ext cx="186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The flying focus: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949373" y="1659751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553337" y="1411720"/>
            <a:ext cx="3993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Decouples the velocity of the peak </a:t>
            </a:r>
          </a:p>
          <a:p>
            <a:r>
              <a:rPr lang="en-US" sz="1800" dirty="0"/>
              <a:t>     intensity from the group velocity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963717" y="2157209"/>
            <a:ext cx="3463032" cy="2283497"/>
            <a:chOff x="762000" y="2164680"/>
            <a:chExt cx="3463032" cy="2283497"/>
          </a:xfrm>
        </p:grpSpPr>
        <p:grpSp>
          <p:nvGrpSpPr>
            <p:cNvPr id="120" name="Group 119"/>
            <p:cNvGrpSpPr/>
            <p:nvPr/>
          </p:nvGrpSpPr>
          <p:grpSpPr>
            <a:xfrm>
              <a:off x="2706748" y="3067045"/>
              <a:ext cx="587823" cy="185260"/>
              <a:chOff x="2697223" y="3080463"/>
              <a:chExt cx="587823" cy="187567"/>
            </a:xfrm>
          </p:grpSpPr>
          <p:sp>
            <p:nvSpPr>
              <p:cNvPr id="214" name="Isosceles Triangle 213"/>
              <p:cNvSpPr/>
              <p:nvPr/>
            </p:nvSpPr>
            <p:spPr>
              <a:xfrm rot="5400000">
                <a:off x="2710370" y="3105900"/>
                <a:ext cx="115722" cy="142016"/>
              </a:xfrm>
              <a:prstGeom prst="triangle">
                <a:avLst>
                  <a:gd name="adj" fmla="val 48223"/>
                </a:avLst>
              </a:prstGeom>
              <a:gradFill>
                <a:gsLst>
                  <a:gs pos="100000">
                    <a:srgbClr val="FFFF00"/>
                  </a:gs>
                  <a:gs pos="0">
                    <a:srgbClr val="FF0000"/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Isosceles Triangle 214"/>
              <p:cNvSpPr/>
              <p:nvPr/>
            </p:nvSpPr>
            <p:spPr>
              <a:xfrm rot="16200000" flipH="1">
                <a:off x="2966849" y="2949834"/>
                <a:ext cx="187567" cy="448826"/>
              </a:xfrm>
              <a:prstGeom prst="triangle">
                <a:avLst/>
              </a:prstGeom>
              <a:gradFill>
                <a:gsLst>
                  <a:gs pos="100000">
                    <a:srgbClr val="00B0F0"/>
                  </a:gs>
                  <a:gs pos="0">
                    <a:srgbClr val="FFFF00"/>
                  </a:gs>
                  <a:gs pos="48000">
                    <a:srgbClr val="00AB67"/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21" name="Straight Connector 120"/>
            <p:cNvCxnSpPr/>
            <p:nvPr/>
          </p:nvCxnSpPr>
          <p:spPr bwMode="auto">
            <a:xfrm flipH="1">
              <a:off x="3488511" y="2406004"/>
              <a:ext cx="0" cy="20367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F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Straight Connector 122"/>
            <p:cNvCxnSpPr/>
            <p:nvPr/>
          </p:nvCxnSpPr>
          <p:spPr bwMode="auto">
            <a:xfrm flipH="1">
              <a:off x="2647061" y="2406003"/>
              <a:ext cx="0" cy="20367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24" name="Group 123"/>
            <p:cNvGrpSpPr/>
            <p:nvPr/>
          </p:nvGrpSpPr>
          <p:grpSpPr>
            <a:xfrm>
              <a:off x="1406450" y="2269802"/>
              <a:ext cx="2818582" cy="590001"/>
              <a:chOff x="1135253" y="76209"/>
              <a:chExt cx="1006428" cy="603795"/>
            </a:xfrm>
          </p:grpSpPr>
          <p:sp>
            <p:nvSpPr>
              <p:cNvPr id="212" name="Freeform 211"/>
              <p:cNvSpPr/>
              <p:nvPr/>
            </p:nvSpPr>
            <p:spPr>
              <a:xfrm>
                <a:off x="1135841" y="76209"/>
                <a:ext cx="1005840" cy="287182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Freeform 212"/>
              <p:cNvSpPr/>
              <p:nvPr/>
            </p:nvSpPr>
            <p:spPr>
              <a:xfrm flipV="1">
                <a:off x="1135253" y="392821"/>
                <a:ext cx="1005841" cy="287183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1401791" y="2265242"/>
              <a:ext cx="1685242" cy="590001"/>
              <a:chOff x="1135253" y="76209"/>
              <a:chExt cx="1006428" cy="603795"/>
            </a:xfrm>
          </p:grpSpPr>
          <p:sp>
            <p:nvSpPr>
              <p:cNvPr id="210" name="Freeform 209"/>
              <p:cNvSpPr/>
              <p:nvPr/>
            </p:nvSpPr>
            <p:spPr>
              <a:xfrm>
                <a:off x="1135841" y="76209"/>
                <a:ext cx="1005840" cy="287182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Freeform 210"/>
              <p:cNvSpPr/>
              <p:nvPr/>
            </p:nvSpPr>
            <p:spPr>
              <a:xfrm flipV="1">
                <a:off x="1135253" y="392821"/>
                <a:ext cx="1005841" cy="287183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/>
            <p:cNvGrpSpPr>
              <a:grpSpLocks noChangeAspect="1"/>
            </p:cNvGrpSpPr>
            <p:nvPr/>
          </p:nvGrpSpPr>
          <p:grpSpPr>
            <a:xfrm>
              <a:off x="1402983" y="2164680"/>
              <a:ext cx="86412" cy="768570"/>
              <a:chOff x="3093720" y="1328928"/>
              <a:chExt cx="365760" cy="3657601"/>
            </a:xfrm>
          </p:grpSpPr>
          <p:sp>
            <p:nvSpPr>
              <p:cNvPr id="142" name="Rectangle 141"/>
              <p:cNvSpPr/>
              <p:nvPr/>
            </p:nvSpPr>
            <p:spPr>
              <a:xfrm>
                <a:off x="3093721" y="1328929"/>
                <a:ext cx="182880" cy="3657600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33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3" name="Group 142"/>
              <p:cNvGrpSpPr/>
              <p:nvPr/>
            </p:nvGrpSpPr>
            <p:grpSpPr>
              <a:xfrm>
                <a:off x="3093720" y="1328928"/>
                <a:ext cx="365760" cy="3657600"/>
                <a:chOff x="3093720" y="1328928"/>
                <a:chExt cx="365760" cy="4358976"/>
              </a:xfrm>
            </p:grpSpPr>
            <p:grpSp>
              <p:nvGrpSpPr>
                <p:cNvPr id="147" name="Group 146"/>
                <p:cNvGrpSpPr/>
                <p:nvPr/>
              </p:nvGrpSpPr>
              <p:grpSpPr>
                <a:xfrm>
                  <a:off x="3276600" y="1328928"/>
                  <a:ext cx="182880" cy="1905168"/>
                  <a:chOff x="3276600" y="1328928"/>
                  <a:chExt cx="182880" cy="1905168"/>
                </a:xfrm>
              </p:grpSpPr>
              <p:grpSp>
                <p:nvGrpSpPr>
                  <p:cNvPr id="180" name="Group 179"/>
                  <p:cNvGrpSpPr/>
                  <p:nvPr/>
                </p:nvGrpSpPr>
                <p:grpSpPr>
                  <a:xfrm>
                    <a:off x="3276600" y="1905000"/>
                    <a:ext cx="182880" cy="365760"/>
                    <a:chOff x="3276600" y="1905000"/>
                    <a:chExt cx="182880" cy="365760"/>
                  </a:xfrm>
                </p:grpSpPr>
                <p:cxnSp>
                  <p:nvCxnSpPr>
                    <p:cNvPr id="206" name="Straight Connector 205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7" name="Straight Connector 206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" name="Straight Connector 207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Straight Connector 208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1" name="Group 180"/>
                  <p:cNvGrpSpPr/>
                  <p:nvPr/>
                </p:nvGrpSpPr>
                <p:grpSpPr>
                  <a:xfrm>
                    <a:off x="3276600" y="2273976"/>
                    <a:ext cx="182880" cy="411480"/>
                    <a:chOff x="3276600" y="1905000"/>
                    <a:chExt cx="182880" cy="365760"/>
                  </a:xfrm>
                </p:grpSpPr>
                <p:cxnSp>
                  <p:nvCxnSpPr>
                    <p:cNvPr id="202" name="Straight Connector 201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3" name="Straight Connector 202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4" name="Straight Connector 203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5" name="Straight Connector 204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2" name="Group 181"/>
                  <p:cNvGrpSpPr/>
                  <p:nvPr/>
                </p:nvGrpSpPr>
                <p:grpSpPr>
                  <a:xfrm>
                    <a:off x="3276600" y="2685456"/>
                    <a:ext cx="182880" cy="548640"/>
                    <a:chOff x="3276600" y="1905000"/>
                    <a:chExt cx="182880" cy="365760"/>
                  </a:xfrm>
                </p:grpSpPr>
                <p:cxnSp>
                  <p:nvCxnSpPr>
                    <p:cNvPr id="198" name="Straight Connector 197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" name="Straight Connector 198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" name="Straight Connector 199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" name="Straight Connector 200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3" name="Group 182"/>
                  <p:cNvGrpSpPr/>
                  <p:nvPr/>
                </p:nvGrpSpPr>
                <p:grpSpPr>
                  <a:xfrm>
                    <a:off x="3276600" y="1630680"/>
                    <a:ext cx="182880" cy="274320"/>
                    <a:chOff x="3276600" y="1905000"/>
                    <a:chExt cx="182880" cy="365760"/>
                  </a:xfrm>
                </p:grpSpPr>
                <p:cxnSp>
                  <p:nvCxnSpPr>
                    <p:cNvPr id="194" name="Straight Connector 193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5" name="Straight Connector 194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6" name="Straight Connector 195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7" name="Straight Connector 196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4" name="Group 183"/>
                  <p:cNvGrpSpPr/>
                  <p:nvPr/>
                </p:nvGrpSpPr>
                <p:grpSpPr>
                  <a:xfrm>
                    <a:off x="3276600" y="1447800"/>
                    <a:ext cx="182880" cy="182880"/>
                    <a:chOff x="3276600" y="1905000"/>
                    <a:chExt cx="182880" cy="365760"/>
                  </a:xfrm>
                </p:grpSpPr>
                <p:cxnSp>
                  <p:nvCxnSpPr>
                    <p:cNvPr id="190" name="Straight Connector 189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" name="Straight Connector 190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2" name="Straight Connector 191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3" name="Straight Connector 192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5" name="Group 184"/>
                  <p:cNvGrpSpPr/>
                  <p:nvPr/>
                </p:nvGrpSpPr>
                <p:grpSpPr>
                  <a:xfrm>
                    <a:off x="3276600" y="1328928"/>
                    <a:ext cx="182880" cy="118872"/>
                    <a:chOff x="3276600" y="1905000"/>
                    <a:chExt cx="182880" cy="365760"/>
                  </a:xfrm>
                </p:grpSpPr>
                <p:cxnSp>
                  <p:nvCxnSpPr>
                    <p:cNvPr id="186" name="Straight Connector 185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7" name="Straight Connector 186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8" name="Straight Connector 187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" name="Straight Connector 188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48" name="Arc 147"/>
                <p:cNvSpPr/>
                <p:nvPr/>
              </p:nvSpPr>
              <p:spPr>
                <a:xfrm>
                  <a:off x="3093720" y="3234096"/>
                  <a:ext cx="365760" cy="548640"/>
                </a:xfrm>
                <a:prstGeom prst="arc">
                  <a:avLst>
                    <a:gd name="adj1" fmla="val 16200000"/>
                    <a:gd name="adj2" fmla="val 5399373"/>
                  </a:avLst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9" name="Group 148"/>
                <p:cNvGrpSpPr/>
                <p:nvPr/>
              </p:nvGrpSpPr>
              <p:grpSpPr>
                <a:xfrm flipV="1">
                  <a:off x="3276600" y="3782736"/>
                  <a:ext cx="182880" cy="1905168"/>
                  <a:chOff x="3276600" y="1328928"/>
                  <a:chExt cx="182880" cy="1905168"/>
                </a:xfrm>
              </p:grpSpPr>
              <p:grpSp>
                <p:nvGrpSpPr>
                  <p:cNvPr id="150" name="Group 149"/>
                  <p:cNvGrpSpPr/>
                  <p:nvPr/>
                </p:nvGrpSpPr>
                <p:grpSpPr>
                  <a:xfrm>
                    <a:off x="3276600" y="1905000"/>
                    <a:ext cx="182880" cy="365760"/>
                    <a:chOff x="3276600" y="1905000"/>
                    <a:chExt cx="182880" cy="365760"/>
                  </a:xfrm>
                </p:grpSpPr>
                <p:cxnSp>
                  <p:nvCxnSpPr>
                    <p:cNvPr id="176" name="Straight Connector 175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7" name="Straight Connector 176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8" name="Straight Connector 177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9" name="Straight Connector 178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1" name="Group 150"/>
                  <p:cNvGrpSpPr/>
                  <p:nvPr/>
                </p:nvGrpSpPr>
                <p:grpSpPr>
                  <a:xfrm>
                    <a:off x="3276600" y="2273976"/>
                    <a:ext cx="182880" cy="411480"/>
                    <a:chOff x="3276600" y="1905000"/>
                    <a:chExt cx="182880" cy="365760"/>
                  </a:xfrm>
                </p:grpSpPr>
                <p:cxnSp>
                  <p:nvCxnSpPr>
                    <p:cNvPr id="172" name="Straight Connector 171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Straight Connector 172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Straight Connector 173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5" name="Straight Connector 174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2" name="Group 151"/>
                  <p:cNvGrpSpPr/>
                  <p:nvPr/>
                </p:nvGrpSpPr>
                <p:grpSpPr>
                  <a:xfrm>
                    <a:off x="3276600" y="2685456"/>
                    <a:ext cx="182880" cy="548640"/>
                    <a:chOff x="3276600" y="1905000"/>
                    <a:chExt cx="182880" cy="365760"/>
                  </a:xfrm>
                </p:grpSpPr>
                <p:cxnSp>
                  <p:nvCxnSpPr>
                    <p:cNvPr id="168" name="Straight Connector 167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9" name="Straight Connector 168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0" name="Straight Connector 169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" name="Straight Connector 170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3" name="Group 152"/>
                  <p:cNvGrpSpPr/>
                  <p:nvPr/>
                </p:nvGrpSpPr>
                <p:grpSpPr>
                  <a:xfrm>
                    <a:off x="3276600" y="1630680"/>
                    <a:ext cx="182880" cy="274320"/>
                    <a:chOff x="3276600" y="1905000"/>
                    <a:chExt cx="182880" cy="365760"/>
                  </a:xfrm>
                </p:grpSpPr>
                <p:cxnSp>
                  <p:nvCxnSpPr>
                    <p:cNvPr id="164" name="Straight Connector 163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5" name="Straight Connector 164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Straight Connector 165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7" name="Straight Connector 166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4" name="Group 153"/>
                  <p:cNvGrpSpPr/>
                  <p:nvPr/>
                </p:nvGrpSpPr>
                <p:grpSpPr>
                  <a:xfrm>
                    <a:off x="3276600" y="1447800"/>
                    <a:ext cx="182880" cy="182880"/>
                    <a:chOff x="3276600" y="1905000"/>
                    <a:chExt cx="182880" cy="365760"/>
                  </a:xfrm>
                </p:grpSpPr>
                <p:cxnSp>
                  <p:nvCxnSpPr>
                    <p:cNvPr id="160" name="Straight Connector 159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1" name="Straight Connector 160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" name="Straight Connector 161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Straight Connector 162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5" name="Group 154"/>
                  <p:cNvGrpSpPr/>
                  <p:nvPr/>
                </p:nvGrpSpPr>
                <p:grpSpPr>
                  <a:xfrm>
                    <a:off x="3276600" y="1328928"/>
                    <a:ext cx="182880" cy="118872"/>
                    <a:chOff x="3276600" y="1905000"/>
                    <a:chExt cx="182880" cy="365760"/>
                  </a:xfrm>
                </p:grpSpPr>
                <p:cxnSp>
                  <p:nvCxnSpPr>
                    <p:cNvPr id="156" name="Straight Connector 155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" name="Straight Connector 156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" name="Straight Connector 157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" name="Straight Connector 158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144" name="Straight Connector 143"/>
              <p:cNvCxnSpPr/>
              <p:nvPr/>
            </p:nvCxnSpPr>
            <p:spPr>
              <a:xfrm>
                <a:off x="3093720" y="1328928"/>
                <a:ext cx="18288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5400000">
                <a:off x="1264920" y="3157728"/>
                <a:ext cx="36576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3093721" y="4986528"/>
                <a:ext cx="18288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7" name="Rectangle 126"/>
            <p:cNvSpPr/>
            <p:nvPr/>
          </p:nvSpPr>
          <p:spPr>
            <a:xfrm>
              <a:off x="762000" y="2266252"/>
              <a:ext cx="577893" cy="593552"/>
            </a:xfrm>
            <a:prstGeom prst="rect">
              <a:avLst/>
            </a:prstGeom>
            <a:gradFill>
              <a:gsLst>
                <a:gs pos="33000">
                  <a:srgbClr val="FFFF00"/>
                </a:gs>
                <a:gs pos="67000">
                  <a:srgbClr val="00B050"/>
                </a:gs>
                <a:gs pos="0">
                  <a:srgbClr val="FF0000"/>
                </a:gs>
                <a:gs pos="100000">
                  <a:srgbClr val="00B0F0"/>
                </a:gs>
              </a:gsLst>
              <a:lin ang="0" scaled="0"/>
            </a:gradFill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8" name="Straight Arrow Connector 127"/>
            <p:cNvCxnSpPr>
              <a:stCxn id="127" idx="1"/>
            </p:cNvCxnSpPr>
            <p:nvPr/>
          </p:nvCxnSpPr>
          <p:spPr bwMode="auto">
            <a:xfrm>
              <a:off x="762000" y="2563028"/>
              <a:ext cx="57789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9" name="Isosceles Triangle 128"/>
            <p:cNvSpPr/>
            <p:nvPr/>
          </p:nvSpPr>
          <p:spPr>
            <a:xfrm rot="5400000">
              <a:off x="3085817" y="4054190"/>
              <a:ext cx="209548" cy="578425"/>
            </a:xfrm>
            <a:prstGeom prst="triangle">
              <a:avLst/>
            </a:prstGeom>
            <a:gradFill>
              <a:gsLst>
                <a:gs pos="33000">
                  <a:srgbClr val="FFFF00"/>
                </a:gs>
                <a:gs pos="67000">
                  <a:srgbClr val="00B050"/>
                </a:gs>
                <a:gs pos="0">
                  <a:srgbClr val="FF0000"/>
                </a:gs>
                <a:gs pos="100000">
                  <a:srgbClr val="00B0F0"/>
                </a:gs>
              </a:gsLst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Isosceles Triangle 129"/>
            <p:cNvSpPr/>
            <p:nvPr/>
          </p:nvSpPr>
          <p:spPr>
            <a:xfrm rot="16200000" flipH="1">
              <a:off x="2827728" y="2508401"/>
              <a:ext cx="206406" cy="567997"/>
            </a:xfrm>
            <a:prstGeom prst="triangle">
              <a:avLst/>
            </a:prstGeom>
            <a:gradFill>
              <a:gsLst>
                <a:gs pos="33000">
                  <a:srgbClr val="FFFF00"/>
                </a:gs>
                <a:gs pos="67000">
                  <a:srgbClr val="00B050"/>
                </a:gs>
                <a:gs pos="0">
                  <a:srgbClr val="FF0000"/>
                </a:gs>
                <a:gs pos="100000">
                  <a:srgbClr val="00B0F0"/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2772543" y="3498850"/>
              <a:ext cx="589778" cy="152976"/>
              <a:chOff x="7291840" y="3358029"/>
              <a:chExt cx="826432" cy="128017"/>
            </a:xfrm>
          </p:grpSpPr>
          <p:sp>
            <p:nvSpPr>
              <p:cNvPr id="140" name="Isosceles Triangle 139"/>
              <p:cNvSpPr/>
              <p:nvPr/>
            </p:nvSpPr>
            <p:spPr>
              <a:xfrm rot="5400000">
                <a:off x="7433572" y="3216297"/>
                <a:ext cx="128016" cy="411480"/>
              </a:xfrm>
              <a:prstGeom prst="triangle">
                <a:avLst/>
              </a:prstGeom>
              <a:gradFill>
                <a:gsLst>
                  <a:gs pos="100000">
                    <a:srgbClr val="00AB67"/>
                  </a:gs>
                  <a:gs pos="0">
                    <a:srgbClr val="FF0000"/>
                  </a:gs>
                  <a:gs pos="69000">
                    <a:srgbClr val="FFFF00"/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Isosceles Triangle 140"/>
              <p:cNvSpPr/>
              <p:nvPr/>
            </p:nvSpPr>
            <p:spPr>
              <a:xfrm rot="16200000" flipH="1">
                <a:off x="7848524" y="3216298"/>
                <a:ext cx="128016" cy="411480"/>
              </a:xfrm>
              <a:prstGeom prst="triangle">
                <a:avLst/>
              </a:prstGeom>
              <a:gradFill>
                <a:gsLst>
                  <a:gs pos="100000">
                    <a:srgbClr val="00B0F0"/>
                  </a:gs>
                  <a:gs pos="0">
                    <a:srgbClr val="00B050"/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4" name="Isosceles Triangle 133"/>
            <p:cNvSpPr/>
            <p:nvPr/>
          </p:nvSpPr>
          <p:spPr>
            <a:xfrm rot="5400000">
              <a:off x="2970020" y="3741548"/>
              <a:ext cx="175780" cy="450079"/>
            </a:xfrm>
            <a:prstGeom prst="triangle">
              <a:avLst/>
            </a:prstGeom>
            <a:gradFill>
              <a:gsLst>
                <a:gs pos="100000">
                  <a:schemeClr val="accent1"/>
                </a:gs>
                <a:gs pos="0">
                  <a:srgbClr val="FF0000"/>
                </a:gs>
                <a:gs pos="80000">
                  <a:srgbClr val="00AB67"/>
                </a:gs>
                <a:gs pos="48000">
                  <a:srgbClr val="FFFF00"/>
                </a:gs>
              </a:gsLst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Isosceles Triangle 135"/>
            <p:cNvSpPr/>
            <p:nvPr/>
          </p:nvSpPr>
          <p:spPr>
            <a:xfrm rot="16200000" flipH="1">
              <a:off x="3287713" y="3890962"/>
              <a:ext cx="120650" cy="149225"/>
            </a:xfrm>
            <a:prstGeom prst="triangle">
              <a:avLst/>
            </a:prstGeom>
            <a:gradFill>
              <a:gsLst>
                <a:gs pos="100000">
                  <a:srgbClr val="00B0F0"/>
                </a:gs>
                <a:gs pos="0">
                  <a:srgbClr val="00B050"/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16" name="Straight Arrow Connector 215"/>
          <p:cNvCxnSpPr/>
          <p:nvPr/>
        </p:nvCxnSpPr>
        <p:spPr bwMode="auto">
          <a:xfrm>
            <a:off x="3423667" y="2782662"/>
            <a:ext cx="295366" cy="17456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7" name="Straight Arrow Connector 216"/>
          <p:cNvCxnSpPr/>
          <p:nvPr/>
        </p:nvCxnSpPr>
        <p:spPr bwMode="auto">
          <a:xfrm>
            <a:off x="2850135" y="2777889"/>
            <a:ext cx="281284" cy="17566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8" name="Straight Arrow Connector 217"/>
          <p:cNvCxnSpPr/>
          <p:nvPr/>
        </p:nvCxnSpPr>
        <p:spPr bwMode="auto">
          <a:xfrm rot="5400000">
            <a:off x="2482163" y="3758280"/>
            <a:ext cx="25619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9" name="TextBox 218"/>
          <p:cNvSpPr txBox="1"/>
          <p:nvPr/>
        </p:nvSpPr>
        <p:spPr>
          <a:xfrm rot="16200000">
            <a:off x="2312145" y="3196922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time</a:t>
            </a:r>
          </a:p>
        </p:txBody>
      </p:sp>
      <p:sp>
        <p:nvSpPr>
          <p:cNvPr id="220" name="TextBox 219"/>
          <p:cNvSpPr txBox="1"/>
          <p:nvPr/>
        </p:nvSpPr>
        <p:spPr>
          <a:xfrm>
            <a:off x="3735304" y="4250763"/>
            <a:ext cx="819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v</a:t>
            </a:r>
            <a:r>
              <a:rPr lang="en-US" sz="1800" baseline="-25000" dirty="0"/>
              <a:t>g</a:t>
            </a:r>
            <a:r>
              <a:rPr lang="en-US" sz="1800" baseline="-25000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008000"/>
                </a:solidFill>
              </a:rPr>
              <a:t>&lt;</a:t>
            </a:r>
            <a:r>
              <a:rPr lang="en-US" sz="1800" baseline="-25000" dirty="0">
                <a:solidFill>
                  <a:srgbClr val="FF0000"/>
                </a:solidFill>
              </a:rPr>
              <a:t> </a:t>
            </a:r>
            <a:r>
              <a:rPr lang="en-US" sz="1800" dirty="0" err="1"/>
              <a:t>v</a:t>
            </a:r>
            <a:r>
              <a:rPr lang="en-US" sz="1800" baseline="-25000" dirty="0" err="1"/>
              <a:t>d</a:t>
            </a:r>
            <a:endParaRPr lang="en-US" sz="1800" dirty="0"/>
          </a:p>
        </p:txBody>
      </p:sp>
      <p:cxnSp>
        <p:nvCxnSpPr>
          <p:cNvPr id="222" name="Straight Arrow Connector 221"/>
          <p:cNvCxnSpPr/>
          <p:nvPr/>
        </p:nvCxnSpPr>
        <p:spPr bwMode="auto">
          <a:xfrm>
            <a:off x="2848348" y="2778275"/>
            <a:ext cx="836196" cy="1556275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3176431" y="3132801"/>
            <a:ext cx="398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</a:rPr>
              <a:t>v</a:t>
            </a:r>
            <a:r>
              <a:rPr lang="en-US" sz="1800" baseline="-25000" dirty="0" err="1">
                <a:solidFill>
                  <a:srgbClr val="000000"/>
                </a:solidFill>
              </a:rPr>
              <a:t>d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05" name="Title 1">
            <a:extLst>
              <a:ext uri="{FF2B5EF4-FFF2-40B4-BE49-F238E27FC236}">
                <a16:creationId xmlns:a16="http://schemas.microsoft.com/office/drawing/2014/main" id="{808D11B0-02EB-B749-B3FB-8FB58FE64F22}"/>
              </a:ext>
            </a:extLst>
          </p:cNvPr>
          <p:cNvSpPr txBox="1">
            <a:spLocks/>
          </p:cNvSpPr>
          <p:nvPr/>
        </p:nvSpPr>
        <p:spPr bwMode="auto">
          <a:xfrm>
            <a:off x="463279" y="66167"/>
            <a:ext cx="7936658" cy="55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b="0" dirty="0"/>
              <a:t>A chirped laser pulse focused by a chromatic lens</a:t>
            </a:r>
            <a:r>
              <a:rPr lang="en-US" sz="2400" b="0" dirty="0">
                <a:solidFill>
                  <a:srgbClr val="004F80"/>
                </a:solidFill>
              </a:rPr>
              <a:t> </a:t>
            </a:r>
            <a:r>
              <a:rPr lang="en-US" sz="2400" b="0" dirty="0"/>
              <a:t>exhibits a dynamic, or </a:t>
            </a:r>
            <a:r>
              <a:rPr lang="en-US" sz="2400" b="0" dirty="0">
                <a:solidFill>
                  <a:srgbClr val="FF0000"/>
                </a:solidFill>
              </a:rPr>
              <a:t>“flying”</a:t>
            </a:r>
            <a:r>
              <a:rPr lang="en-US" sz="2400" b="0" dirty="0">
                <a:solidFill>
                  <a:srgbClr val="004F80"/>
                </a:solidFill>
              </a:rPr>
              <a:t>,</a:t>
            </a:r>
            <a:r>
              <a:rPr lang="en-US" sz="2400" b="0" dirty="0">
                <a:solidFill>
                  <a:srgbClr val="FF0000"/>
                </a:solidFill>
              </a:rPr>
              <a:t> </a:t>
            </a:r>
            <a:r>
              <a:rPr lang="en-US" sz="2400" b="0" dirty="0"/>
              <a:t>focus*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E37FBBE-4DB2-9648-94E9-64EE50187F8F}"/>
              </a:ext>
            </a:extLst>
          </p:cNvPr>
          <p:cNvSpPr txBox="1"/>
          <p:nvPr/>
        </p:nvSpPr>
        <p:spPr>
          <a:xfrm>
            <a:off x="5577046" y="4856708"/>
            <a:ext cx="3580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*D.H. </a:t>
            </a:r>
            <a:r>
              <a:rPr lang="en-US" sz="1200" dirty="0" err="1">
                <a:solidFill>
                  <a:schemeClr val="bg1"/>
                </a:solidFill>
              </a:rPr>
              <a:t>Froula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i="1" dirty="0">
                <a:solidFill>
                  <a:schemeClr val="bg1"/>
                </a:solidFill>
              </a:rPr>
              <a:t>et al.</a:t>
            </a:r>
            <a:r>
              <a:rPr lang="en-US" sz="1200" dirty="0">
                <a:solidFill>
                  <a:schemeClr val="bg1"/>
                </a:solidFill>
              </a:rPr>
              <a:t>, Nat. Photonics 12, 262 (2018).</a:t>
            </a:r>
          </a:p>
        </p:txBody>
      </p:sp>
    </p:spTree>
    <p:extLst>
      <p:ext uri="{BB962C8B-B14F-4D97-AF65-F5344CB8AC3E}">
        <p14:creationId xmlns:p14="http://schemas.microsoft.com/office/powerpoint/2010/main" val="1924032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37416" y="1399477"/>
            <a:ext cx="3916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Decouples the minimum spot size </a:t>
            </a:r>
          </a:p>
          <a:p>
            <a:r>
              <a:rPr lang="en-US" sz="1800" dirty="0"/>
              <a:t>     from the Rayleigh range </a:t>
            </a:r>
          </a:p>
        </p:txBody>
      </p:sp>
      <p:pic>
        <p:nvPicPr>
          <p:cNvPr id="3" name="Picture 2" descr="TC14178a Palastr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235" y="2114174"/>
            <a:ext cx="2893347" cy="2409979"/>
          </a:xfrm>
          <a:prstGeom prst="rect">
            <a:avLst/>
          </a:prstGeom>
        </p:spPr>
      </p:pic>
      <p:sp>
        <p:nvSpPr>
          <p:cNvPr id="118" name="TextBox 117"/>
          <p:cNvSpPr txBox="1"/>
          <p:nvPr/>
        </p:nvSpPr>
        <p:spPr>
          <a:xfrm>
            <a:off x="443088" y="1026746"/>
            <a:ext cx="186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The flying focus: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49373" y="1659751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553337" y="1411720"/>
            <a:ext cx="3993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Decouples the velocity of the peak </a:t>
            </a:r>
          </a:p>
          <a:p>
            <a:r>
              <a:rPr lang="en-US" sz="1800" dirty="0"/>
              <a:t>     intensity from the group velocity</a:t>
            </a:r>
          </a:p>
        </p:txBody>
      </p:sp>
      <p:grpSp>
        <p:nvGrpSpPr>
          <p:cNvPr id="121" name="Group 120"/>
          <p:cNvGrpSpPr/>
          <p:nvPr/>
        </p:nvGrpSpPr>
        <p:grpSpPr>
          <a:xfrm>
            <a:off x="963717" y="2157209"/>
            <a:ext cx="3463032" cy="2283497"/>
            <a:chOff x="762000" y="2164680"/>
            <a:chExt cx="3463032" cy="2283497"/>
          </a:xfrm>
        </p:grpSpPr>
        <p:grpSp>
          <p:nvGrpSpPr>
            <p:cNvPr id="123" name="Group 122"/>
            <p:cNvGrpSpPr/>
            <p:nvPr/>
          </p:nvGrpSpPr>
          <p:grpSpPr>
            <a:xfrm>
              <a:off x="2706748" y="3067045"/>
              <a:ext cx="587823" cy="185260"/>
              <a:chOff x="2697223" y="3080463"/>
              <a:chExt cx="587823" cy="187567"/>
            </a:xfrm>
          </p:grpSpPr>
          <p:sp>
            <p:nvSpPr>
              <p:cNvPr id="216" name="Isosceles Triangle 215"/>
              <p:cNvSpPr/>
              <p:nvPr/>
            </p:nvSpPr>
            <p:spPr>
              <a:xfrm rot="5400000">
                <a:off x="2710370" y="3105900"/>
                <a:ext cx="115722" cy="142016"/>
              </a:xfrm>
              <a:prstGeom prst="triangle">
                <a:avLst>
                  <a:gd name="adj" fmla="val 48223"/>
                </a:avLst>
              </a:prstGeom>
              <a:gradFill>
                <a:gsLst>
                  <a:gs pos="100000">
                    <a:srgbClr val="FFFF00"/>
                  </a:gs>
                  <a:gs pos="0">
                    <a:srgbClr val="FF0000"/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Isosceles Triangle 216"/>
              <p:cNvSpPr/>
              <p:nvPr/>
            </p:nvSpPr>
            <p:spPr>
              <a:xfrm rot="16200000" flipH="1">
                <a:off x="2966849" y="2949834"/>
                <a:ext cx="187567" cy="448826"/>
              </a:xfrm>
              <a:prstGeom prst="triangle">
                <a:avLst/>
              </a:prstGeom>
              <a:gradFill>
                <a:gsLst>
                  <a:gs pos="100000">
                    <a:srgbClr val="00B0F0"/>
                  </a:gs>
                  <a:gs pos="0">
                    <a:srgbClr val="FFFF00"/>
                  </a:gs>
                  <a:gs pos="48000">
                    <a:srgbClr val="00AB67"/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24" name="Straight Connector 123"/>
            <p:cNvCxnSpPr/>
            <p:nvPr/>
          </p:nvCxnSpPr>
          <p:spPr bwMode="auto">
            <a:xfrm flipH="1">
              <a:off x="3488511" y="2406004"/>
              <a:ext cx="0" cy="20367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F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Straight Connector 124"/>
            <p:cNvCxnSpPr/>
            <p:nvPr/>
          </p:nvCxnSpPr>
          <p:spPr bwMode="auto">
            <a:xfrm flipH="1">
              <a:off x="2647061" y="2406003"/>
              <a:ext cx="0" cy="20367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26" name="Group 125"/>
            <p:cNvGrpSpPr/>
            <p:nvPr/>
          </p:nvGrpSpPr>
          <p:grpSpPr>
            <a:xfrm>
              <a:off x="1406450" y="2269802"/>
              <a:ext cx="2818582" cy="590001"/>
              <a:chOff x="1135253" y="76209"/>
              <a:chExt cx="1006428" cy="603795"/>
            </a:xfrm>
          </p:grpSpPr>
          <p:sp>
            <p:nvSpPr>
              <p:cNvPr id="214" name="Freeform 213"/>
              <p:cNvSpPr/>
              <p:nvPr/>
            </p:nvSpPr>
            <p:spPr>
              <a:xfrm>
                <a:off x="1135841" y="76209"/>
                <a:ext cx="1005840" cy="287182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Freeform 214"/>
              <p:cNvSpPr/>
              <p:nvPr/>
            </p:nvSpPr>
            <p:spPr>
              <a:xfrm flipV="1">
                <a:off x="1135253" y="392821"/>
                <a:ext cx="1005841" cy="287183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1401791" y="2265242"/>
              <a:ext cx="1685242" cy="590001"/>
              <a:chOff x="1135253" y="76209"/>
              <a:chExt cx="1006428" cy="603795"/>
            </a:xfrm>
          </p:grpSpPr>
          <p:sp>
            <p:nvSpPr>
              <p:cNvPr id="212" name="Freeform 211"/>
              <p:cNvSpPr/>
              <p:nvPr/>
            </p:nvSpPr>
            <p:spPr>
              <a:xfrm>
                <a:off x="1135841" y="76209"/>
                <a:ext cx="1005840" cy="287182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Freeform 212"/>
              <p:cNvSpPr/>
              <p:nvPr/>
            </p:nvSpPr>
            <p:spPr>
              <a:xfrm flipV="1">
                <a:off x="1135253" y="392821"/>
                <a:ext cx="1005841" cy="287183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/>
            <p:cNvGrpSpPr>
              <a:grpSpLocks noChangeAspect="1"/>
            </p:cNvGrpSpPr>
            <p:nvPr/>
          </p:nvGrpSpPr>
          <p:grpSpPr>
            <a:xfrm>
              <a:off x="1402983" y="2164680"/>
              <a:ext cx="86412" cy="768570"/>
              <a:chOff x="3093720" y="1328928"/>
              <a:chExt cx="365760" cy="3657601"/>
            </a:xfrm>
          </p:grpSpPr>
          <p:sp>
            <p:nvSpPr>
              <p:cNvPr id="144" name="Rectangle 143"/>
              <p:cNvSpPr/>
              <p:nvPr/>
            </p:nvSpPr>
            <p:spPr>
              <a:xfrm>
                <a:off x="3093721" y="1328929"/>
                <a:ext cx="182880" cy="3657600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33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5" name="Group 144"/>
              <p:cNvGrpSpPr/>
              <p:nvPr/>
            </p:nvGrpSpPr>
            <p:grpSpPr>
              <a:xfrm>
                <a:off x="3093720" y="1328928"/>
                <a:ext cx="365760" cy="3657600"/>
                <a:chOff x="3093720" y="1328928"/>
                <a:chExt cx="365760" cy="4358976"/>
              </a:xfrm>
            </p:grpSpPr>
            <p:grpSp>
              <p:nvGrpSpPr>
                <p:cNvPr id="149" name="Group 148"/>
                <p:cNvGrpSpPr/>
                <p:nvPr/>
              </p:nvGrpSpPr>
              <p:grpSpPr>
                <a:xfrm>
                  <a:off x="3276600" y="1328928"/>
                  <a:ext cx="182880" cy="1905168"/>
                  <a:chOff x="3276600" y="1328928"/>
                  <a:chExt cx="182880" cy="1905168"/>
                </a:xfrm>
              </p:grpSpPr>
              <p:grpSp>
                <p:nvGrpSpPr>
                  <p:cNvPr id="182" name="Group 181"/>
                  <p:cNvGrpSpPr/>
                  <p:nvPr/>
                </p:nvGrpSpPr>
                <p:grpSpPr>
                  <a:xfrm>
                    <a:off x="3276600" y="1905000"/>
                    <a:ext cx="182880" cy="365760"/>
                    <a:chOff x="3276600" y="1905000"/>
                    <a:chExt cx="182880" cy="365760"/>
                  </a:xfrm>
                </p:grpSpPr>
                <p:cxnSp>
                  <p:nvCxnSpPr>
                    <p:cNvPr id="208" name="Straight Connector 207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Straight Connector 208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0" name="Straight Connector 209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" name="Straight Connector 210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3" name="Group 182"/>
                  <p:cNvGrpSpPr/>
                  <p:nvPr/>
                </p:nvGrpSpPr>
                <p:grpSpPr>
                  <a:xfrm>
                    <a:off x="3276600" y="2273976"/>
                    <a:ext cx="182880" cy="411480"/>
                    <a:chOff x="3276600" y="1905000"/>
                    <a:chExt cx="182880" cy="365760"/>
                  </a:xfrm>
                </p:grpSpPr>
                <p:cxnSp>
                  <p:nvCxnSpPr>
                    <p:cNvPr id="204" name="Straight Connector 203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5" name="Straight Connector 204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6" name="Straight Connector 205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7" name="Straight Connector 206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4" name="Group 183"/>
                  <p:cNvGrpSpPr/>
                  <p:nvPr/>
                </p:nvGrpSpPr>
                <p:grpSpPr>
                  <a:xfrm>
                    <a:off x="3276600" y="2685456"/>
                    <a:ext cx="182880" cy="548640"/>
                    <a:chOff x="3276600" y="1905000"/>
                    <a:chExt cx="182880" cy="365760"/>
                  </a:xfrm>
                </p:grpSpPr>
                <p:cxnSp>
                  <p:nvCxnSpPr>
                    <p:cNvPr id="200" name="Straight Connector 199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" name="Straight Connector 200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2" name="Straight Connector 201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3" name="Straight Connector 202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5" name="Group 184"/>
                  <p:cNvGrpSpPr/>
                  <p:nvPr/>
                </p:nvGrpSpPr>
                <p:grpSpPr>
                  <a:xfrm>
                    <a:off x="3276600" y="1630680"/>
                    <a:ext cx="182880" cy="274320"/>
                    <a:chOff x="3276600" y="1905000"/>
                    <a:chExt cx="182880" cy="365760"/>
                  </a:xfrm>
                </p:grpSpPr>
                <p:cxnSp>
                  <p:nvCxnSpPr>
                    <p:cNvPr id="196" name="Straight Connector 195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7" name="Straight Connector 196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8" name="Straight Connector 197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" name="Straight Connector 198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6" name="Group 185"/>
                  <p:cNvGrpSpPr/>
                  <p:nvPr/>
                </p:nvGrpSpPr>
                <p:grpSpPr>
                  <a:xfrm>
                    <a:off x="3276600" y="1447800"/>
                    <a:ext cx="182880" cy="182880"/>
                    <a:chOff x="3276600" y="1905000"/>
                    <a:chExt cx="182880" cy="365760"/>
                  </a:xfrm>
                </p:grpSpPr>
                <p:cxnSp>
                  <p:nvCxnSpPr>
                    <p:cNvPr id="192" name="Straight Connector 191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3" name="Straight Connector 192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4" name="Straight Connector 193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5" name="Straight Connector 194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7" name="Group 186"/>
                  <p:cNvGrpSpPr/>
                  <p:nvPr/>
                </p:nvGrpSpPr>
                <p:grpSpPr>
                  <a:xfrm>
                    <a:off x="3276600" y="1328928"/>
                    <a:ext cx="182880" cy="118872"/>
                    <a:chOff x="3276600" y="1905000"/>
                    <a:chExt cx="182880" cy="365760"/>
                  </a:xfrm>
                </p:grpSpPr>
                <p:cxnSp>
                  <p:nvCxnSpPr>
                    <p:cNvPr id="188" name="Straight Connector 187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" name="Straight Connector 188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" name="Straight Connector 189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" name="Straight Connector 190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50" name="Arc 149"/>
                <p:cNvSpPr/>
                <p:nvPr/>
              </p:nvSpPr>
              <p:spPr>
                <a:xfrm>
                  <a:off x="3093720" y="3234096"/>
                  <a:ext cx="365760" cy="548640"/>
                </a:xfrm>
                <a:prstGeom prst="arc">
                  <a:avLst>
                    <a:gd name="adj1" fmla="val 16200000"/>
                    <a:gd name="adj2" fmla="val 5399373"/>
                  </a:avLst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1" name="Group 150"/>
                <p:cNvGrpSpPr/>
                <p:nvPr/>
              </p:nvGrpSpPr>
              <p:grpSpPr>
                <a:xfrm flipV="1">
                  <a:off x="3276600" y="3782736"/>
                  <a:ext cx="182880" cy="1905168"/>
                  <a:chOff x="3276600" y="1328928"/>
                  <a:chExt cx="182880" cy="1905168"/>
                </a:xfrm>
              </p:grpSpPr>
              <p:grpSp>
                <p:nvGrpSpPr>
                  <p:cNvPr id="152" name="Group 151"/>
                  <p:cNvGrpSpPr/>
                  <p:nvPr/>
                </p:nvGrpSpPr>
                <p:grpSpPr>
                  <a:xfrm>
                    <a:off x="3276600" y="1905000"/>
                    <a:ext cx="182880" cy="365760"/>
                    <a:chOff x="3276600" y="1905000"/>
                    <a:chExt cx="182880" cy="365760"/>
                  </a:xfrm>
                </p:grpSpPr>
                <p:cxnSp>
                  <p:nvCxnSpPr>
                    <p:cNvPr id="178" name="Straight Connector 177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9" name="Straight Connector 178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Straight Connector 179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1" name="Straight Connector 180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3" name="Group 152"/>
                  <p:cNvGrpSpPr/>
                  <p:nvPr/>
                </p:nvGrpSpPr>
                <p:grpSpPr>
                  <a:xfrm>
                    <a:off x="3276600" y="2273976"/>
                    <a:ext cx="182880" cy="411480"/>
                    <a:chOff x="3276600" y="1905000"/>
                    <a:chExt cx="182880" cy="365760"/>
                  </a:xfrm>
                </p:grpSpPr>
                <p:cxnSp>
                  <p:nvCxnSpPr>
                    <p:cNvPr id="174" name="Straight Connector 173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5" name="Straight Connector 174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Straight Connector 175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7" name="Straight Connector 176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4" name="Group 153"/>
                  <p:cNvGrpSpPr/>
                  <p:nvPr/>
                </p:nvGrpSpPr>
                <p:grpSpPr>
                  <a:xfrm>
                    <a:off x="3276600" y="2685456"/>
                    <a:ext cx="182880" cy="548640"/>
                    <a:chOff x="3276600" y="1905000"/>
                    <a:chExt cx="182880" cy="365760"/>
                  </a:xfrm>
                </p:grpSpPr>
                <p:cxnSp>
                  <p:nvCxnSpPr>
                    <p:cNvPr id="170" name="Straight Connector 169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" name="Straight Connector 170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Straight Connector 171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Straight Connector 172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5" name="Group 154"/>
                  <p:cNvGrpSpPr/>
                  <p:nvPr/>
                </p:nvGrpSpPr>
                <p:grpSpPr>
                  <a:xfrm>
                    <a:off x="3276600" y="1630680"/>
                    <a:ext cx="182880" cy="274320"/>
                    <a:chOff x="3276600" y="1905000"/>
                    <a:chExt cx="182880" cy="365760"/>
                  </a:xfrm>
                </p:grpSpPr>
                <p:cxnSp>
                  <p:nvCxnSpPr>
                    <p:cNvPr id="166" name="Straight Connector 165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7" name="Straight Connector 166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8" name="Straight Connector 167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9" name="Straight Connector 168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6" name="Group 155"/>
                  <p:cNvGrpSpPr/>
                  <p:nvPr/>
                </p:nvGrpSpPr>
                <p:grpSpPr>
                  <a:xfrm>
                    <a:off x="3276600" y="1447800"/>
                    <a:ext cx="182880" cy="182880"/>
                    <a:chOff x="3276600" y="1905000"/>
                    <a:chExt cx="182880" cy="365760"/>
                  </a:xfrm>
                </p:grpSpPr>
                <p:cxnSp>
                  <p:nvCxnSpPr>
                    <p:cNvPr id="162" name="Straight Connector 161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Straight Connector 162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Straight Connector 163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5" name="Straight Connector 164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7" name="Group 156"/>
                  <p:cNvGrpSpPr/>
                  <p:nvPr/>
                </p:nvGrpSpPr>
                <p:grpSpPr>
                  <a:xfrm>
                    <a:off x="3276600" y="1328928"/>
                    <a:ext cx="182880" cy="118872"/>
                    <a:chOff x="3276600" y="1905000"/>
                    <a:chExt cx="182880" cy="365760"/>
                  </a:xfrm>
                </p:grpSpPr>
                <p:cxnSp>
                  <p:nvCxnSpPr>
                    <p:cNvPr id="158" name="Straight Connector 157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" name="Straight Connector 158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Straight Connector 159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1" name="Straight Connector 160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146" name="Straight Connector 145"/>
              <p:cNvCxnSpPr/>
              <p:nvPr/>
            </p:nvCxnSpPr>
            <p:spPr>
              <a:xfrm>
                <a:off x="3093720" y="1328928"/>
                <a:ext cx="18288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5400000">
                <a:off x="1264920" y="3157728"/>
                <a:ext cx="36576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3093721" y="4986528"/>
                <a:ext cx="18288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Rectangle 128"/>
            <p:cNvSpPr/>
            <p:nvPr/>
          </p:nvSpPr>
          <p:spPr>
            <a:xfrm>
              <a:off x="762000" y="2266252"/>
              <a:ext cx="577893" cy="593552"/>
            </a:xfrm>
            <a:prstGeom prst="rect">
              <a:avLst/>
            </a:prstGeom>
            <a:gradFill>
              <a:gsLst>
                <a:gs pos="33000">
                  <a:srgbClr val="FFFF00"/>
                </a:gs>
                <a:gs pos="67000">
                  <a:srgbClr val="00B050"/>
                </a:gs>
                <a:gs pos="0">
                  <a:srgbClr val="FF0000"/>
                </a:gs>
                <a:gs pos="100000">
                  <a:srgbClr val="00B0F0"/>
                </a:gs>
              </a:gsLst>
              <a:lin ang="0" scaled="0"/>
            </a:gradFill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" name="Straight Arrow Connector 129"/>
            <p:cNvCxnSpPr>
              <a:stCxn id="129" idx="1"/>
            </p:cNvCxnSpPr>
            <p:nvPr/>
          </p:nvCxnSpPr>
          <p:spPr bwMode="auto">
            <a:xfrm>
              <a:off x="762000" y="2563028"/>
              <a:ext cx="57789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3" name="Isosceles Triangle 132"/>
            <p:cNvSpPr/>
            <p:nvPr/>
          </p:nvSpPr>
          <p:spPr>
            <a:xfrm rot="5400000">
              <a:off x="3085817" y="4054190"/>
              <a:ext cx="209548" cy="578425"/>
            </a:xfrm>
            <a:prstGeom prst="triangle">
              <a:avLst/>
            </a:prstGeom>
            <a:gradFill>
              <a:gsLst>
                <a:gs pos="33000">
                  <a:srgbClr val="FFFF00"/>
                </a:gs>
                <a:gs pos="67000">
                  <a:srgbClr val="00B050"/>
                </a:gs>
                <a:gs pos="0">
                  <a:srgbClr val="FF0000"/>
                </a:gs>
                <a:gs pos="100000">
                  <a:srgbClr val="00B0F0"/>
                </a:gs>
              </a:gsLst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Isosceles Triangle 133"/>
            <p:cNvSpPr/>
            <p:nvPr/>
          </p:nvSpPr>
          <p:spPr>
            <a:xfrm rot="16200000" flipH="1">
              <a:off x="2827728" y="2508401"/>
              <a:ext cx="206406" cy="567997"/>
            </a:xfrm>
            <a:prstGeom prst="triangle">
              <a:avLst/>
            </a:prstGeom>
            <a:gradFill>
              <a:gsLst>
                <a:gs pos="33000">
                  <a:srgbClr val="FFFF00"/>
                </a:gs>
                <a:gs pos="67000">
                  <a:srgbClr val="00B050"/>
                </a:gs>
                <a:gs pos="0">
                  <a:srgbClr val="FF0000"/>
                </a:gs>
                <a:gs pos="100000">
                  <a:srgbClr val="00B0F0"/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6" name="Group 135"/>
            <p:cNvGrpSpPr/>
            <p:nvPr/>
          </p:nvGrpSpPr>
          <p:grpSpPr>
            <a:xfrm>
              <a:off x="2772543" y="3498850"/>
              <a:ext cx="589778" cy="152976"/>
              <a:chOff x="7291840" y="3358029"/>
              <a:chExt cx="826432" cy="128017"/>
            </a:xfrm>
          </p:grpSpPr>
          <p:sp>
            <p:nvSpPr>
              <p:cNvPr id="142" name="Isosceles Triangle 141"/>
              <p:cNvSpPr/>
              <p:nvPr/>
            </p:nvSpPr>
            <p:spPr>
              <a:xfrm rot="5400000">
                <a:off x="7433572" y="3216297"/>
                <a:ext cx="128016" cy="411480"/>
              </a:xfrm>
              <a:prstGeom prst="triangle">
                <a:avLst/>
              </a:prstGeom>
              <a:gradFill>
                <a:gsLst>
                  <a:gs pos="100000">
                    <a:srgbClr val="00AB67"/>
                  </a:gs>
                  <a:gs pos="0">
                    <a:srgbClr val="FF0000"/>
                  </a:gs>
                  <a:gs pos="69000">
                    <a:srgbClr val="FFFF00"/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Isosceles Triangle 142"/>
              <p:cNvSpPr/>
              <p:nvPr/>
            </p:nvSpPr>
            <p:spPr>
              <a:xfrm rot="16200000" flipH="1">
                <a:off x="7848524" y="3216298"/>
                <a:ext cx="128016" cy="411480"/>
              </a:xfrm>
              <a:prstGeom prst="triangle">
                <a:avLst/>
              </a:prstGeom>
              <a:gradFill>
                <a:gsLst>
                  <a:gs pos="100000">
                    <a:srgbClr val="00B0F0"/>
                  </a:gs>
                  <a:gs pos="0">
                    <a:srgbClr val="00B050"/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0" name="Isosceles Triangle 139"/>
            <p:cNvSpPr/>
            <p:nvPr/>
          </p:nvSpPr>
          <p:spPr>
            <a:xfrm rot="5400000">
              <a:off x="2970020" y="3741548"/>
              <a:ext cx="175780" cy="450079"/>
            </a:xfrm>
            <a:prstGeom prst="triangle">
              <a:avLst/>
            </a:prstGeom>
            <a:gradFill>
              <a:gsLst>
                <a:gs pos="100000">
                  <a:schemeClr val="accent1"/>
                </a:gs>
                <a:gs pos="0">
                  <a:srgbClr val="FF0000"/>
                </a:gs>
                <a:gs pos="80000">
                  <a:srgbClr val="00AB67"/>
                </a:gs>
                <a:gs pos="48000">
                  <a:srgbClr val="FFFF00"/>
                </a:gs>
              </a:gsLst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Isosceles Triangle 140"/>
            <p:cNvSpPr/>
            <p:nvPr/>
          </p:nvSpPr>
          <p:spPr>
            <a:xfrm rot="16200000" flipH="1">
              <a:off x="3287713" y="3890962"/>
              <a:ext cx="120650" cy="149225"/>
            </a:xfrm>
            <a:prstGeom prst="triangle">
              <a:avLst/>
            </a:prstGeom>
            <a:gradFill>
              <a:gsLst>
                <a:gs pos="100000">
                  <a:srgbClr val="00B0F0"/>
                </a:gs>
                <a:gs pos="0">
                  <a:srgbClr val="00B050"/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18" name="Straight Arrow Connector 217"/>
          <p:cNvCxnSpPr/>
          <p:nvPr/>
        </p:nvCxnSpPr>
        <p:spPr bwMode="auto">
          <a:xfrm>
            <a:off x="3423667" y="2782662"/>
            <a:ext cx="295366" cy="17456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9" name="Straight Arrow Connector 218"/>
          <p:cNvCxnSpPr/>
          <p:nvPr/>
        </p:nvCxnSpPr>
        <p:spPr bwMode="auto">
          <a:xfrm>
            <a:off x="2850135" y="2777889"/>
            <a:ext cx="281284" cy="17566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0" name="Straight Arrow Connector 219"/>
          <p:cNvCxnSpPr/>
          <p:nvPr/>
        </p:nvCxnSpPr>
        <p:spPr bwMode="auto">
          <a:xfrm rot="5400000">
            <a:off x="2482163" y="3758280"/>
            <a:ext cx="25619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1" name="TextBox 220"/>
          <p:cNvSpPr txBox="1"/>
          <p:nvPr/>
        </p:nvSpPr>
        <p:spPr>
          <a:xfrm rot="16200000">
            <a:off x="2312145" y="3196922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time</a:t>
            </a:r>
          </a:p>
        </p:txBody>
      </p:sp>
      <p:cxnSp>
        <p:nvCxnSpPr>
          <p:cNvPr id="223" name="Straight Arrow Connector 222"/>
          <p:cNvCxnSpPr/>
          <p:nvPr/>
        </p:nvCxnSpPr>
        <p:spPr bwMode="auto">
          <a:xfrm>
            <a:off x="2848348" y="2778275"/>
            <a:ext cx="836196" cy="1556275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4" name="Rectangle 223"/>
          <p:cNvSpPr/>
          <p:nvPr/>
        </p:nvSpPr>
        <p:spPr>
          <a:xfrm>
            <a:off x="3176431" y="3132801"/>
            <a:ext cx="398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/>
              <a:t>v</a:t>
            </a:r>
            <a:r>
              <a:rPr lang="en-US" sz="1800" baseline="-25000" dirty="0" err="1"/>
              <a:t>d</a:t>
            </a:r>
            <a:endParaRPr lang="en-US" sz="1800" dirty="0"/>
          </a:p>
        </p:txBody>
      </p:sp>
      <p:sp>
        <p:nvSpPr>
          <p:cNvPr id="107" name="TextBox 106"/>
          <p:cNvSpPr txBox="1"/>
          <p:nvPr/>
        </p:nvSpPr>
        <p:spPr>
          <a:xfrm>
            <a:off x="3735304" y="4250763"/>
            <a:ext cx="819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v</a:t>
            </a:r>
            <a:r>
              <a:rPr lang="en-US" sz="1800" baseline="-25000" dirty="0"/>
              <a:t>g</a:t>
            </a:r>
            <a:r>
              <a:rPr lang="en-US" sz="1800" baseline="-25000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008000"/>
                </a:solidFill>
              </a:rPr>
              <a:t>&lt;</a:t>
            </a:r>
            <a:r>
              <a:rPr lang="en-US" sz="1800" baseline="-25000" dirty="0">
                <a:solidFill>
                  <a:srgbClr val="FF0000"/>
                </a:solidFill>
              </a:rPr>
              <a:t> </a:t>
            </a:r>
            <a:r>
              <a:rPr lang="en-US" sz="1800" dirty="0" err="1"/>
              <a:t>v</a:t>
            </a:r>
            <a:r>
              <a:rPr lang="en-US" sz="1800" baseline="-25000" dirty="0" err="1"/>
              <a:t>d</a:t>
            </a:r>
            <a:endParaRPr lang="en-US" sz="1800" dirty="0"/>
          </a:p>
        </p:txBody>
      </p:sp>
      <p:sp>
        <p:nvSpPr>
          <p:cNvPr id="108" name="Title 1">
            <a:extLst>
              <a:ext uri="{FF2B5EF4-FFF2-40B4-BE49-F238E27FC236}">
                <a16:creationId xmlns:a16="http://schemas.microsoft.com/office/drawing/2014/main" id="{E7356589-E24A-E345-B12B-02E9B5162AC6}"/>
              </a:ext>
            </a:extLst>
          </p:cNvPr>
          <p:cNvSpPr txBox="1">
            <a:spLocks/>
          </p:cNvSpPr>
          <p:nvPr/>
        </p:nvSpPr>
        <p:spPr bwMode="auto">
          <a:xfrm>
            <a:off x="463279" y="66167"/>
            <a:ext cx="7936658" cy="55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b="0" dirty="0"/>
              <a:t>A chirped laser pulse focused by a chromatic lens</a:t>
            </a:r>
            <a:r>
              <a:rPr lang="en-US" sz="2400" b="0" dirty="0">
                <a:solidFill>
                  <a:srgbClr val="004F80"/>
                </a:solidFill>
              </a:rPr>
              <a:t> </a:t>
            </a:r>
            <a:r>
              <a:rPr lang="en-US" sz="2400" b="0" dirty="0"/>
              <a:t>exhibits a dynamic, or </a:t>
            </a:r>
            <a:r>
              <a:rPr lang="en-US" sz="2400" b="0" dirty="0">
                <a:solidFill>
                  <a:srgbClr val="FF0000"/>
                </a:solidFill>
              </a:rPr>
              <a:t>“flying”</a:t>
            </a:r>
            <a:r>
              <a:rPr lang="en-US" sz="2400" b="0" dirty="0">
                <a:solidFill>
                  <a:srgbClr val="004F80"/>
                </a:solidFill>
              </a:rPr>
              <a:t>,</a:t>
            </a:r>
            <a:r>
              <a:rPr lang="en-US" sz="2400" b="0" dirty="0">
                <a:solidFill>
                  <a:srgbClr val="FF0000"/>
                </a:solidFill>
              </a:rPr>
              <a:t> </a:t>
            </a:r>
            <a:r>
              <a:rPr lang="en-US" sz="2400" b="0" dirty="0"/>
              <a:t>focus*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620CDA7-97F1-4A40-935D-CEF286B8928F}"/>
              </a:ext>
            </a:extLst>
          </p:cNvPr>
          <p:cNvSpPr txBox="1"/>
          <p:nvPr/>
        </p:nvSpPr>
        <p:spPr>
          <a:xfrm>
            <a:off x="5577046" y="4856708"/>
            <a:ext cx="3580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*D.H. </a:t>
            </a:r>
            <a:r>
              <a:rPr lang="en-US" sz="1200" dirty="0" err="1">
                <a:solidFill>
                  <a:schemeClr val="bg1"/>
                </a:solidFill>
              </a:rPr>
              <a:t>Froula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i="1" dirty="0">
                <a:solidFill>
                  <a:schemeClr val="bg1"/>
                </a:solidFill>
              </a:rPr>
              <a:t>et al.</a:t>
            </a:r>
            <a:r>
              <a:rPr lang="en-US" sz="1200" dirty="0">
                <a:solidFill>
                  <a:schemeClr val="bg1"/>
                </a:solidFill>
              </a:rPr>
              <a:t>, Nat. Photonics 12, 262 (2018).</a:t>
            </a:r>
          </a:p>
        </p:txBody>
      </p:sp>
    </p:spTree>
    <p:extLst>
      <p:ext uri="{BB962C8B-B14F-4D97-AF65-F5344CB8AC3E}">
        <p14:creationId xmlns:p14="http://schemas.microsoft.com/office/powerpoint/2010/main" val="503691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8905" y="48962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400" b="0" dirty="0"/>
              <a:t>The superluminal </a:t>
            </a:r>
            <a:r>
              <a:rPr lang="en-US" sz="2400" b="0" dirty="0" err="1"/>
              <a:t>ponderomotive</a:t>
            </a:r>
            <a:r>
              <a:rPr lang="en-US" sz="2400" b="0" dirty="0"/>
              <a:t> force of a flying focus </a:t>
            </a:r>
            <a:br>
              <a:rPr lang="en-US" sz="2400" b="0" dirty="0"/>
            </a:br>
            <a:r>
              <a:rPr lang="en-US" sz="2400" b="0" dirty="0"/>
              <a:t>can drive far-field electromagnetic radiation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1402" y="976060"/>
            <a:ext cx="552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Steady-state wave equation for the magnetic field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200361"/>
              </p:ext>
            </p:extLst>
          </p:nvPr>
        </p:nvGraphicFramePr>
        <p:xfrm>
          <a:off x="902174" y="1470213"/>
          <a:ext cx="562292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36" name="Equation" r:id="rId3" imgW="4013200" imgH="469900" progId="Equation.DSMT4">
                  <p:embed/>
                </p:oleObj>
              </mc:Choice>
              <mc:Fallback>
                <p:oleObj name="Equation" r:id="rId3" imgW="40132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2174" y="1470213"/>
                        <a:ext cx="5622925" cy="658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1086787" y="2294820"/>
            <a:ext cx="1049806" cy="374317"/>
          </a:xfrm>
          <a:prstGeom prst="round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cxnSp>
        <p:nvCxnSpPr>
          <p:cNvPr id="17" name="Straight Connector 16"/>
          <p:cNvCxnSpPr>
            <a:stCxn id="16" idx="0"/>
          </p:cNvCxnSpPr>
          <p:nvPr/>
        </p:nvCxnSpPr>
        <p:spPr>
          <a:xfrm flipH="1" flipV="1">
            <a:off x="1587690" y="2114642"/>
            <a:ext cx="24000" cy="180178"/>
          </a:xfrm>
          <a:prstGeom prst="line">
            <a:avLst/>
          </a:prstGeom>
          <a:ln w="38100">
            <a:solidFill>
              <a:srgbClr val="16518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83710" y="2300020"/>
            <a:ext cx="1120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diffraction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457133" y="2296844"/>
            <a:ext cx="1046588" cy="374317"/>
          </a:xfrm>
          <a:prstGeom prst="round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3114901" y="2106707"/>
            <a:ext cx="82531" cy="197608"/>
          </a:xfrm>
          <a:prstGeom prst="line">
            <a:avLst/>
          </a:prstGeom>
          <a:ln w="38100">
            <a:solidFill>
              <a:srgbClr val="16518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68999" y="2294573"/>
            <a:ext cx="1169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refraction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H="1" flipV="1">
            <a:off x="6566654" y="1815354"/>
            <a:ext cx="218087" cy="11897"/>
          </a:xfrm>
          <a:prstGeom prst="line">
            <a:avLst/>
          </a:prstGeom>
          <a:ln w="38100">
            <a:solidFill>
              <a:srgbClr val="16518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22101" y="1579690"/>
            <a:ext cx="1645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density gradient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752493" y="1550607"/>
            <a:ext cx="1659389" cy="600924"/>
          </a:xfrm>
          <a:prstGeom prst="round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54857" y="1542334"/>
            <a:ext cx="16450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Arial"/>
                <a:cs typeface="Arial"/>
              </a:rPr>
              <a:t>ponderomotive</a:t>
            </a:r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 potential</a:t>
            </a:r>
          </a:p>
        </p:txBody>
      </p:sp>
    </p:spTree>
    <p:extLst>
      <p:ext uri="{BB962C8B-B14F-4D97-AF65-F5344CB8AC3E}">
        <p14:creationId xmlns:p14="http://schemas.microsoft.com/office/powerpoint/2010/main" val="3442497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8905" y="48962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400" b="0" dirty="0"/>
              <a:t>The superluminal </a:t>
            </a:r>
            <a:r>
              <a:rPr lang="en-US" sz="2400" b="0" dirty="0" err="1"/>
              <a:t>ponderomotive</a:t>
            </a:r>
            <a:r>
              <a:rPr lang="en-US" sz="2400" b="0" dirty="0"/>
              <a:t> force of a flying focus </a:t>
            </a:r>
            <a:br>
              <a:rPr lang="en-US" sz="2400" b="0" dirty="0"/>
            </a:br>
            <a:r>
              <a:rPr lang="en-US" sz="2400" b="0" dirty="0"/>
              <a:t>can drive far-field electromagnetic radiation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1402" y="976060"/>
            <a:ext cx="552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Steady-state wave equation for the magnetic field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130161"/>
              </p:ext>
            </p:extLst>
          </p:nvPr>
        </p:nvGraphicFramePr>
        <p:xfrm>
          <a:off x="902174" y="1470213"/>
          <a:ext cx="562292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95" name="Equation" r:id="rId3" imgW="4013200" imgH="469900" progId="Equation.DSMT4">
                  <p:embed/>
                </p:oleObj>
              </mc:Choice>
              <mc:Fallback>
                <p:oleObj name="Equation" r:id="rId3" imgW="40132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2174" y="1470213"/>
                        <a:ext cx="5622925" cy="658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1086787" y="2294820"/>
            <a:ext cx="1049806" cy="374317"/>
          </a:xfrm>
          <a:prstGeom prst="round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cxnSp>
        <p:nvCxnSpPr>
          <p:cNvPr id="17" name="Straight Connector 16"/>
          <p:cNvCxnSpPr>
            <a:stCxn id="16" idx="0"/>
          </p:cNvCxnSpPr>
          <p:nvPr/>
        </p:nvCxnSpPr>
        <p:spPr>
          <a:xfrm flipH="1" flipV="1">
            <a:off x="1587690" y="2114642"/>
            <a:ext cx="24000" cy="180178"/>
          </a:xfrm>
          <a:prstGeom prst="line">
            <a:avLst/>
          </a:prstGeom>
          <a:ln w="38100">
            <a:solidFill>
              <a:srgbClr val="16518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83710" y="2300020"/>
            <a:ext cx="1120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diffraction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457133" y="2296844"/>
            <a:ext cx="1046588" cy="374317"/>
          </a:xfrm>
          <a:prstGeom prst="round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3114901" y="2106707"/>
            <a:ext cx="82531" cy="197608"/>
          </a:xfrm>
          <a:prstGeom prst="line">
            <a:avLst/>
          </a:prstGeom>
          <a:ln w="38100">
            <a:solidFill>
              <a:srgbClr val="16518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68999" y="2294573"/>
            <a:ext cx="1169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refraction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1857" y="2816806"/>
            <a:ext cx="6029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Ponderomotive excitation of far-field radiation requires 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H="1" flipV="1">
            <a:off x="6566654" y="1815354"/>
            <a:ext cx="218087" cy="11897"/>
          </a:xfrm>
          <a:prstGeom prst="line">
            <a:avLst/>
          </a:prstGeom>
          <a:ln w="38100">
            <a:solidFill>
              <a:srgbClr val="16518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22101" y="1579690"/>
            <a:ext cx="1645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density gradient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752493" y="1550607"/>
            <a:ext cx="1659389" cy="600924"/>
          </a:xfrm>
          <a:prstGeom prst="round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54857" y="1542334"/>
            <a:ext cx="16450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Arial"/>
                <a:cs typeface="Arial"/>
              </a:rPr>
              <a:t>ponderomotive</a:t>
            </a:r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 potential</a:t>
            </a:r>
          </a:p>
        </p:txBody>
      </p:sp>
    </p:spTree>
    <p:extLst>
      <p:ext uri="{BB962C8B-B14F-4D97-AF65-F5344CB8AC3E}">
        <p14:creationId xmlns:p14="http://schemas.microsoft.com/office/powerpoint/2010/main" val="210122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11402" y="976060"/>
            <a:ext cx="552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Steady-state wave equation for the magnetic field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031890"/>
              </p:ext>
            </p:extLst>
          </p:nvPr>
        </p:nvGraphicFramePr>
        <p:xfrm>
          <a:off x="902174" y="1470213"/>
          <a:ext cx="562292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27" name="Equation" r:id="rId3" imgW="4013200" imgH="469900" progId="Equation.DSMT4">
                  <p:embed/>
                </p:oleObj>
              </mc:Choice>
              <mc:Fallback>
                <p:oleObj name="Equation" r:id="rId3" imgW="40132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2174" y="1470213"/>
                        <a:ext cx="5622925" cy="658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1086787" y="2294820"/>
            <a:ext cx="1049806" cy="374317"/>
          </a:xfrm>
          <a:prstGeom prst="round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cxnSp>
        <p:nvCxnSpPr>
          <p:cNvPr id="17" name="Straight Connector 16"/>
          <p:cNvCxnSpPr>
            <a:stCxn id="16" idx="0"/>
          </p:cNvCxnSpPr>
          <p:nvPr/>
        </p:nvCxnSpPr>
        <p:spPr>
          <a:xfrm flipH="1" flipV="1">
            <a:off x="1587690" y="2114642"/>
            <a:ext cx="24000" cy="180178"/>
          </a:xfrm>
          <a:prstGeom prst="line">
            <a:avLst/>
          </a:prstGeom>
          <a:ln w="38100">
            <a:solidFill>
              <a:srgbClr val="16518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83710" y="2300020"/>
            <a:ext cx="1120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diffraction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457133" y="2296844"/>
            <a:ext cx="1046588" cy="374317"/>
          </a:xfrm>
          <a:prstGeom prst="round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3114901" y="2106707"/>
            <a:ext cx="82531" cy="197608"/>
          </a:xfrm>
          <a:prstGeom prst="line">
            <a:avLst/>
          </a:prstGeom>
          <a:ln w="38100">
            <a:solidFill>
              <a:srgbClr val="16518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68999" y="2294573"/>
            <a:ext cx="1169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refraction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374904" y="2279742"/>
            <a:ext cx="1759500" cy="387257"/>
          </a:xfrm>
          <a:prstGeom prst="round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 flipV="1">
            <a:off x="6073600" y="2091767"/>
            <a:ext cx="14935" cy="186763"/>
          </a:xfrm>
          <a:prstGeom prst="line">
            <a:avLst/>
          </a:prstGeom>
          <a:ln w="38100">
            <a:solidFill>
              <a:srgbClr val="16518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37043" y="2278942"/>
            <a:ext cx="1645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density gradient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21857" y="2816806"/>
            <a:ext cx="6029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Ponderomotive excitation of far-field radiation requires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6473" y="3264642"/>
            <a:ext cx="217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1. Density gradient, 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904180"/>
              </p:ext>
            </p:extLst>
          </p:nvPr>
        </p:nvGraphicFramePr>
        <p:xfrm>
          <a:off x="3057149" y="3265947"/>
          <a:ext cx="7667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28" name="Equation" r:id="rId5" imgW="482600" imgH="241300" progId="Equation.DSMT4">
                  <p:embed/>
                </p:oleObj>
              </mc:Choice>
              <mc:Fallback>
                <p:oleObj name="Equation" r:id="rId5" imgW="4826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57149" y="3265947"/>
                        <a:ext cx="766763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Connector 37"/>
          <p:cNvCxnSpPr/>
          <p:nvPr/>
        </p:nvCxnSpPr>
        <p:spPr>
          <a:xfrm flipH="1" flipV="1">
            <a:off x="6566654" y="1815354"/>
            <a:ext cx="218087" cy="11897"/>
          </a:xfrm>
          <a:prstGeom prst="line">
            <a:avLst/>
          </a:prstGeom>
          <a:ln w="38100">
            <a:solidFill>
              <a:srgbClr val="16518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822101" y="1579690"/>
            <a:ext cx="1645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density gradient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752493" y="1550607"/>
            <a:ext cx="1659389" cy="600924"/>
          </a:xfrm>
          <a:prstGeom prst="round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54857" y="1542334"/>
            <a:ext cx="16450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Arial"/>
                <a:cs typeface="Arial"/>
              </a:rPr>
              <a:t>ponderomotive</a:t>
            </a:r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 potential</a:t>
            </a:r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468905" y="48962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400" b="0" dirty="0"/>
              <a:t>The superluminal </a:t>
            </a:r>
            <a:r>
              <a:rPr lang="en-US" sz="2400" b="0" dirty="0" err="1"/>
              <a:t>ponderomotive</a:t>
            </a:r>
            <a:r>
              <a:rPr lang="en-US" sz="2400" b="0" dirty="0"/>
              <a:t> force of a flying focus </a:t>
            </a:r>
            <a:br>
              <a:rPr lang="en-US" sz="2400" b="0" dirty="0"/>
            </a:br>
            <a:r>
              <a:rPr lang="en-US" sz="2400" b="0" dirty="0"/>
              <a:t>can drive far-field electromagnetic radiation</a:t>
            </a:r>
          </a:p>
        </p:txBody>
      </p:sp>
    </p:spTree>
    <p:extLst>
      <p:ext uri="{BB962C8B-B14F-4D97-AF65-F5344CB8AC3E}">
        <p14:creationId xmlns:p14="http://schemas.microsoft.com/office/powerpoint/2010/main" val="1173578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847369" y="2291694"/>
            <a:ext cx="1262529" cy="375308"/>
          </a:xfrm>
          <a:prstGeom prst="round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402" y="976060"/>
            <a:ext cx="552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Steady-state wave equation for the magnetic field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337353"/>
              </p:ext>
            </p:extLst>
          </p:nvPr>
        </p:nvGraphicFramePr>
        <p:xfrm>
          <a:off x="902174" y="1470213"/>
          <a:ext cx="562292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91" name="Equation" r:id="rId3" imgW="4013200" imgH="469900" progId="Equation.DSMT4">
                  <p:embed/>
                </p:oleObj>
              </mc:Choice>
              <mc:Fallback>
                <p:oleObj name="Equation" r:id="rId3" imgW="40132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2174" y="1470213"/>
                        <a:ext cx="5622925" cy="658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1086787" y="2294820"/>
            <a:ext cx="1049806" cy="374317"/>
          </a:xfrm>
          <a:prstGeom prst="round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cxnSp>
        <p:nvCxnSpPr>
          <p:cNvPr id="17" name="Straight Connector 16"/>
          <p:cNvCxnSpPr>
            <a:stCxn id="16" idx="0"/>
          </p:cNvCxnSpPr>
          <p:nvPr/>
        </p:nvCxnSpPr>
        <p:spPr>
          <a:xfrm flipH="1" flipV="1">
            <a:off x="1587690" y="2114642"/>
            <a:ext cx="24000" cy="180178"/>
          </a:xfrm>
          <a:prstGeom prst="line">
            <a:avLst/>
          </a:prstGeom>
          <a:ln w="38100">
            <a:solidFill>
              <a:srgbClr val="16518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83710" y="2300020"/>
            <a:ext cx="1120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diffraction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645664" y="2039471"/>
            <a:ext cx="68284" cy="270372"/>
          </a:xfrm>
          <a:prstGeom prst="line">
            <a:avLst/>
          </a:prstGeom>
          <a:ln w="38100">
            <a:solidFill>
              <a:srgbClr val="16518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2457133" y="2296844"/>
            <a:ext cx="1046588" cy="374317"/>
          </a:xfrm>
          <a:prstGeom prst="round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3114901" y="2106707"/>
            <a:ext cx="82531" cy="197608"/>
          </a:xfrm>
          <a:prstGeom prst="line">
            <a:avLst/>
          </a:prstGeom>
          <a:ln w="38100">
            <a:solidFill>
              <a:srgbClr val="16518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68999" y="2294573"/>
            <a:ext cx="1169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refraction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17552" y="2290902"/>
            <a:ext cx="1117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dispersion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21857" y="2816806"/>
            <a:ext cx="6029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Ponderomotive excitation of far-field radiation requires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6473" y="3264642"/>
            <a:ext cx="217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1. Density gradient, 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278958"/>
              </p:ext>
            </p:extLst>
          </p:nvPr>
        </p:nvGraphicFramePr>
        <p:xfrm>
          <a:off x="3057149" y="3265947"/>
          <a:ext cx="7667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92" name="Equation" r:id="rId5" imgW="482600" imgH="241300" progId="Equation.DSMT4">
                  <p:embed/>
                </p:oleObj>
              </mc:Choice>
              <mc:Fallback>
                <p:oleObj name="Equation" r:id="rId5" imgW="4826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57149" y="3265947"/>
                        <a:ext cx="766763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Straight Connector 51"/>
          <p:cNvCxnSpPr/>
          <p:nvPr/>
        </p:nvCxnSpPr>
        <p:spPr>
          <a:xfrm flipH="1" flipV="1">
            <a:off x="6566654" y="1815354"/>
            <a:ext cx="218087" cy="11897"/>
          </a:xfrm>
          <a:prstGeom prst="line">
            <a:avLst/>
          </a:prstGeom>
          <a:ln w="38100">
            <a:solidFill>
              <a:srgbClr val="16518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822101" y="1579690"/>
            <a:ext cx="1645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density gradient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752493" y="1550607"/>
            <a:ext cx="1659389" cy="600924"/>
          </a:xfrm>
          <a:prstGeom prst="round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754857" y="1542334"/>
            <a:ext cx="16450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Arial"/>
                <a:cs typeface="Arial"/>
              </a:rPr>
              <a:t>ponderomotive</a:t>
            </a:r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 potential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5374904" y="2279742"/>
            <a:ext cx="1759500" cy="387257"/>
          </a:xfrm>
          <a:prstGeom prst="round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H="1" flipV="1">
            <a:off x="6073600" y="2091767"/>
            <a:ext cx="14935" cy="186763"/>
          </a:xfrm>
          <a:prstGeom prst="line">
            <a:avLst/>
          </a:prstGeom>
          <a:ln w="38100">
            <a:solidFill>
              <a:srgbClr val="16518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437043" y="2278942"/>
            <a:ext cx="1645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density gradient</a:t>
            </a: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468905" y="48962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400" b="0" dirty="0"/>
              <a:t>The superluminal </a:t>
            </a:r>
            <a:r>
              <a:rPr lang="en-US" sz="2400" b="0" dirty="0" err="1"/>
              <a:t>ponderomotive</a:t>
            </a:r>
            <a:r>
              <a:rPr lang="en-US" sz="2400" b="0" dirty="0"/>
              <a:t> force of a flying focus </a:t>
            </a:r>
            <a:br>
              <a:rPr lang="en-US" sz="2400" b="0" dirty="0"/>
            </a:br>
            <a:r>
              <a:rPr lang="en-US" sz="2400" b="0" dirty="0"/>
              <a:t>can drive far-field electromagnetic radiation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99457" y="3745744"/>
            <a:ext cx="2481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2. Superluminal driver,</a:t>
            </a:r>
            <a:r>
              <a:rPr lang="en-US" sz="1800" baseline="-25000" dirty="0"/>
              <a:t>  </a:t>
            </a:r>
            <a:r>
              <a:rPr lang="en-US" sz="1800" dirty="0"/>
              <a:t> 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586894"/>
              </p:ext>
            </p:extLst>
          </p:nvPr>
        </p:nvGraphicFramePr>
        <p:xfrm>
          <a:off x="3328300" y="3758980"/>
          <a:ext cx="1954584" cy="393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93" name="Equation" r:id="rId7" imgW="1384300" imgH="279400" progId="Equation.DSMT4">
                  <p:embed/>
                </p:oleObj>
              </mc:Choice>
              <mc:Fallback>
                <p:oleObj name="Equation" r:id="rId7" imgW="13843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28300" y="3758980"/>
                        <a:ext cx="1954584" cy="393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1191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1434" y="47094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200" b="0" dirty="0"/>
              <a:t>A medium will not emit far-field radiation when excited by a </a:t>
            </a:r>
            <a:br>
              <a:rPr lang="en-US" sz="2200" b="0" dirty="0"/>
            </a:br>
            <a:r>
              <a:rPr lang="en-US" sz="2200" b="0" dirty="0"/>
              <a:t>driver traveling slower than the phase velocity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4188" y="1040453"/>
            <a:ext cx="1634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Driver velocity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648356"/>
              </p:ext>
            </p:extLst>
          </p:nvPr>
        </p:nvGraphicFramePr>
        <p:xfrm>
          <a:off x="2119304" y="1042034"/>
          <a:ext cx="798290" cy="419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92" name="Equation" r:id="rId3" imgW="508000" imgH="266700" progId="Equation.DSMT4">
                  <p:embed/>
                </p:oleObj>
              </mc:Choice>
              <mc:Fallback>
                <p:oleObj name="Equation" r:id="rId3" imgW="5080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304" y="1042034"/>
                        <a:ext cx="798290" cy="419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 bwMode="auto">
          <a:xfrm>
            <a:off x="6061817" y="2758659"/>
            <a:ext cx="317108" cy="331846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reeform 51"/>
          <p:cNvSpPr>
            <a:spLocks noChangeArrowheads="1"/>
          </p:cNvSpPr>
          <p:nvPr/>
        </p:nvSpPr>
        <p:spPr bwMode="auto">
          <a:xfrm>
            <a:off x="6146374" y="2633283"/>
            <a:ext cx="151151" cy="304800"/>
          </a:xfrm>
          <a:custGeom>
            <a:avLst/>
            <a:gdLst>
              <a:gd name="T0" fmla="*/ 0 w 946150"/>
              <a:gd name="T1" fmla="*/ 304824 h 1047750"/>
              <a:gd name="T2" fmla="*/ 61781 w 946150"/>
              <a:gd name="T3" fmla="*/ 0 h 1047750"/>
              <a:gd name="T4" fmla="*/ 122738 w 946150"/>
              <a:gd name="T5" fmla="*/ 302977 h 1047750"/>
              <a:gd name="T6" fmla="*/ 0 60000 65536"/>
              <a:gd name="T7" fmla="*/ 0 60000 65536"/>
              <a:gd name="T8" fmla="*/ 0 60000 65536"/>
              <a:gd name="T9" fmla="*/ 0 w 946150"/>
              <a:gd name="T10" fmla="*/ 0 h 1047750"/>
              <a:gd name="T11" fmla="*/ 946150 w 946150"/>
              <a:gd name="T12" fmla="*/ 1047750 h 10477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6150" h="1047750">
                <a:moveTo>
                  <a:pt x="0" y="1047750"/>
                </a:moveTo>
                <a:cubicBezTo>
                  <a:pt x="159279" y="524404"/>
                  <a:pt x="318558" y="1058"/>
                  <a:pt x="476250" y="0"/>
                </a:cubicBezTo>
                <a:cubicBezTo>
                  <a:pt x="633942" y="-1058"/>
                  <a:pt x="838200" y="921808"/>
                  <a:pt x="946150" y="1041400"/>
                </a:cubicBezTo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" pitchFamily="-1" charset="0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7406" y="2934916"/>
            <a:ext cx="31357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The phase fronts of the</a:t>
            </a:r>
          </a:p>
          <a:p>
            <a:r>
              <a:rPr lang="en-US" sz="1800" dirty="0"/>
              <a:t>     radiation outrun the driver </a:t>
            </a:r>
          </a:p>
          <a:p>
            <a:r>
              <a:rPr lang="en-US" sz="1800" dirty="0"/>
              <a:t>     and </a:t>
            </a:r>
            <a:r>
              <a:rPr lang="en-US" sz="1800" dirty="0">
                <a:solidFill>
                  <a:srgbClr val="FF0000"/>
                </a:solidFill>
              </a:rPr>
              <a:t>fail to constructively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     interfere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7519" y="1709151"/>
            <a:ext cx="3179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A driver excites dipole </a:t>
            </a:r>
            <a:br>
              <a:rPr lang="en-US" sz="1800" dirty="0"/>
            </a:br>
            <a:r>
              <a:rPr lang="en-US" sz="1800" dirty="0"/>
              <a:t>oscillations in the medium </a:t>
            </a:r>
            <a:br>
              <a:rPr lang="en-US" sz="1800" dirty="0"/>
            </a:br>
            <a:r>
              <a:rPr lang="en-US" sz="1800" dirty="0"/>
              <a:t>that radiate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6188713" y="2892277"/>
            <a:ext cx="59592" cy="6853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6510422" y="2847474"/>
            <a:ext cx="285192" cy="1381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206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847369" y="2291694"/>
            <a:ext cx="1262529" cy="375308"/>
          </a:xfrm>
          <a:prstGeom prst="round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402" y="976060"/>
            <a:ext cx="552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Steady-state wave equation for the magnetic field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436772"/>
              </p:ext>
            </p:extLst>
          </p:nvPr>
        </p:nvGraphicFramePr>
        <p:xfrm>
          <a:off x="902174" y="1470213"/>
          <a:ext cx="562292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09" name="Equation" r:id="rId3" imgW="4013200" imgH="469900" progId="Equation.DSMT4">
                  <p:embed/>
                </p:oleObj>
              </mc:Choice>
              <mc:Fallback>
                <p:oleObj name="Equation" r:id="rId3" imgW="40132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2174" y="1470213"/>
                        <a:ext cx="5622925" cy="658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1086787" y="2294820"/>
            <a:ext cx="1049806" cy="374317"/>
          </a:xfrm>
          <a:prstGeom prst="round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cxnSp>
        <p:nvCxnSpPr>
          <p:cNvPr id="17" name="Straight Connector 16"/>
          <p:cNvCxnSpPr>
            <a:stCxn id="16" idx="0"/>
          </p:cNvCxnSpPr>
          <p:nvPr/>
        </p:nvCxnSpPr>
        <p:spPr>
          <a:xfrm flipH="1" flipV="1">
            <a:off x="1587690" y="2114642"/>
            <a:ext cx="24000" cy="180178"/>
          </a:xfrm>
          <a:prstGeom prst="line">
            <a:avLst/>
          </a:prstGeom>
          <a:ln w="38100">
            <a:solidFill>
              <a:srgbClr val="16518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83710" y="2300020"/>
            <a:ext cx="1120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diffraction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645664" y="2039471"/>
            <a:ext cx="68284" cy="270372"/>
          </a:xfrm>
          <a:prstGeom prst="line">
            <a:avLst/>
          </a:prstGeom>
          <a:ln w="38100">
            <a:solidFill>
              <a:srgbClr val="16518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2457133" y="2296844"/>
            <a:ext cx="1046588" cy="374317"/>
          </a:xfrm>
          <a:prstGeom prst="round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3114901" y="2106707"/>
            <a:ext cx="82531" cy="197608"/>
          </a:xfrm>
          <a:prstGeom prst="line">
            <a:avLst/>
          </a:prstGeom>
          <a:ln w="38100">
            <a:solidFill>
              <a:srgbClr val="16518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68999" y="2294573"/>
            <a:ext cx="1169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refraction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17552" y="2290902"/>
            <a:ext cx="1117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dispersion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21857" y="2816806"/>
            <a:ext cx="6029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Ponderomotive excitation of far-field radiation requires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6473" y="3264642"/>
            <a:ext cx="217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1. Density gradient,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99457" y="3745744"/>
            <a:ext cx="2481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2. Superluminal driver,</a:t>
            </a:r>
            <a:r>
              <a:rPr lang="en-US" sz="1800" baseline="-25000" dirty="0"/>
              <a:t>  </a:t>
            </a:r>
            <a:r>
              <a:rPr lang="en-US" sz="1800" dirty="0"/>
              <a:t> 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50918"/>
              </p:ext>
            </p:extLst>
          </p:nvPr>
        </p:nvGraphicFramePr>
        <p:xfrm>
          <a:off x="3057149" y="3265947"/>
          <a:ext cx="7667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10" name="Equation" r:id="rId5" imgW="482600" imgH="241300" progId="Equation.DSMT4">
                  <p:embed/>
                </p:oleObj>
              </mc:Choice>
              <mc:Fallback>
                <p:oleObj name="Equation" r:id="rId5" imgW="4826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57149" y="3265947"/>
                        <a:ext cx="766763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199325"/>
              </p:ext>
            </p:extLst>
          </p:nvPr>
        </p:nvGraphicFramePr>
        <p:xfrm>
          <a:off x="3328300" y="3758980"/>
          <a:ext cx="1954584" cy="393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11" name="Equation" r:id="rId7" imgW="1384300" imgH="279400" progId="Equation.DSMT4">
                  <p:embed/>
                </p:oleObj>
              </mc:Choice>
              <mc:Fallback>
                <p:oleObj name="Equation" r:id="rId7" imgW="13843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28300" y="3758980"/>
                        <a:ext cx="1954584" cy="393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208948" y="4219086"/>
            <a:ext cx="5005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Equivalent to the </a:t>
            </a:r>
            <a:r>
              <a:rPr lang="en-US" sz="1800" dirty="0">
                <a:solidFill>
                  <a:srgbClr val="FF0000"/>
                </a:solidFill>
              </a:rPr>
              <a:t>Cherenkov condition</a:t>
            </a:r>
            <a:r>
              <a:rPr lang="en-US" sz="1800" dirty="0"/>
              <a:t>: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922043"/>
              </p:ext>
            </p:extLst>
          </p:nvPr>
        </p:nvGraphicFramePr>
        <p:xfrm>
          <a:off x="5305919" y="4230998"/>
          <a:ext cx="14636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12" name="Equation" r:id="rId9" imgW="977900" imgH="266700" progId="Equation.DSMT4">
                  <p:embed/>
                </p:oleObj>
              </mc:Choice>
              <mc:Fallback>
                <p:oleObj name="Equation" r:id="rId9" imgW="9779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05919" y="4230998"/>
                        <a:ext cx="1463675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863162"/>
              </p:ext>
            </p:extLst>
          </p:nvPr>
        </p:nvGraphicFramePr>
        <p:xfrm>
          <a:off x="7769560" y="4308570"/>
          <a:ext cx="2857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13" name="Equation" r:id="rId11" imgW="190500" imgH="241300" progId="Equation.DSMT4">
                  <p:embed/>
                </p:oleObj>
              </mc:Choice>
              <mc:Fallback>
                <p:oleObj name="Equation" r:id="rId11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769560" y="4308570"/>
                        <a:ext cx="285750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 bwMode="auto">
          <a:xfrm flipH="1">
            <a:off x="6970245" y="3178095"/>
            <a:ext cx="1232097" cy="116194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4F8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 flipH="1" flipV="1">
            <a:off x="6973231" y="4335557"/>
            <a:ext cx="1811452" cy="722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940701"/>
              </p:ext>
            </p:extLst>
          </p:nvPr>
        </p:nvGraphicFramePr>
        <p:xfrm>
          <a:off x="7344364" y="3957760"/>
          <a:ext cx="247711" cy="313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14" name="Equation" r:id="rId13" imgW="190500" imgH="241300" progId="Equation.DSMT4">
                  <p:embed/>
                </p:oleObj>
              </mc:Choice>
              <mc:Fallback>
                <p:oleObj name="Equation" r:id="rId13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344364" y="3957760"/>
                        <a:ext cx="247711" cy="313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444652"/>
              </p:ext>
            </p:extLst>
          </p:nvPr>
        </p:nvGraphicFramePr>
        <p:xfrm>
          <a:off x="7314115" y="3386796"/>
          <a:ext cx="270009" cy="37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15" name="Equation" r:id="rId15" imgW="190500" imgH="266700" progId="Equation.DSMT4">
                  <p:embed/>
                </p:oleObj>
              </mc:Choice>
              <mc:Fallback>
                <p:oleObj name="Equation" r:id="rId15" imgW="1905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314115" y="3386796"/>
                        <a:ext cx="270009" cy="378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7487920" y="3822022"/>
            <a:ext cx="893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emission</a:t>
            </a:r>
          </a:p>
          <a:p>
            <a:pPr algn="ctr"/>
            <a:r>
              <a:rPr lang="en-US" sz="1400" dirty="0"/>
              <a:t>angle</a:t>
            </a:r>
          </a:p>
        </p:txBody>
      </p:sp>
      <p:cxnSp>
        <p:nvCxnSpPr>
          <p:cNvPr id="52" name="Straight Connector 51"/>
          <p:cNvCxnSpPr/>
          <p:nvPr/>
        </p:nvCxnSpPr>
        <p:spPr>
          <a:xfrm flipH="1" flipV="1">
            <a:off x="6566654" y="1815354"/>
            <a:ext cx="218087" cy="11897"/>
          </a:xfrm>
          <a:prstGeom prst="line">
            <a:avLst/>
          </a:prstGeom>
          <a:ln w="38100">
            <a:solidFill>
              <a:srgbClr val="16518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822101" y="1579690"/>
            <a:ext cx="1645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density gradient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752493" y="1550607"/>
            <a:ext cx="1659389" cy="600924"/>
          </a:xfrm>
          <a:prstGeom prst="round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754857" y="1542334"/>
            <a:ext cx="16450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Arial"/>
                <a:cs typeface="Arial"/>
              </a:rPr>
              <a:t>ponderomotive</a:t>
            </a:r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 potential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5374904" y="2279742"/>
            <a:ext cx="1759500" cy="387257"/>
          </a:xfrm>
          <a:prstGeom prst="round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H="1" flipV="1">
            <a:off x="6073600" y="2091767"/>
            <a:ext cx="14935" cy="186763"/>
          </a:xfrm>
          <a:prstGeom prst="line">
            <a:avLst/>
          </a:prstGeom>
          <a:ln w="38100">
            <a:solidFill>
              <a:srgbClr val="16518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437043" y="2278942"/>
            <a:ext cx="1645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density gradient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68905" y="48962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400" b="0" dirty="0"/>
              <a:t>The superluminal </a:t>
            </a:r>
            <a:r>
              <a:rPr lang="en-US" sz="2400" b="0" dirty="0" err="1"/>
              <a:t>ponderomotive</a:t>
            </a:r>
            <a:r>
              <a:rPr lang="en-US" sz="2400" b="0" dirty="0"/>
              <a:t> force of a flying focus </a:t>
            </a:r>
            <a:br>
              <a:rPr lang="en-US" sz="2400" b="0" dirty="0"/>
            </a:br>
            <a:r>
              <a:rPr lang="en-US" sz="2400" b="0" dirty="0"/>
              <a:t>can drive far-field electromagnetic radiation</a:t>
            </a:r>
          </a:p>
        </p:txBody>
      </p:sp>
      <p:cxnSp>
        <p:nvCxnSpPr>
          <p:cNvPr id="38" name="Straight Connector 37"/>
          <p:cNvCxnSpPr/>
          <p:nvPr/>
        </p:nvCxnSpPr>
        <p:spPr bwMode="auto">
          <a:xfrm flipH="1" flipV="1">
            <a:off x="7954538" y="3419705"/>
            <a:ext cx="823950" cy="9230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4F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 flipH="1" flipV="1">
            <a:off x="7870378" y="3497651"/>
            <a:ext cx="89347" cy="9009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4F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 flipH="1">
            <a:off x="7945413" y="3502025"/>
            <a:ext cx="84162" cy="866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4F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3838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8905" y="48962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400" b="0" dirty="0"/>
              <a:t>The superluminal </a:t>
            </a:r>
            <a:r>
              <a:rPr lang="en-US" sz="2400" b="0" dirty="0" err="1"/>
              <a:t>ponderomotive</a:t>
            </a:r>
            <a:r>
              <a:rPr lang="en-US" sz="2400" b="0" dirty="0"/>
              <a:t> force of a flying focus </a:t>
            </a:r>
            <a:br>
              <a:rPr lang="en-US" sz="2400" b="0" dirty="0"/>
            </a:br>
            <a:r>
              <a:rPr lang="en-US" sz="2400" b="0" dirty="0"/>
              <a:t>can drive far-field electromagnetic radiation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307890" y="2856859"/>
            <a:ext cx="6348538" cy="1262821"/>
            <a:chOff x="1135253" y="76209"/>
            <a:chExt cx="1006428" cy="603795"/>
          </a:xfrm>
        </p:grpSpPr>
        <p:sp>
          <p:nvSpPr>
            <p:cNvPr id="113" name="Freeform 112"/>
            <p:cNvSpPr/>
            <p:nvPr/>
          </p:nvSpPr>
          <p:spPr>
            <a:xfrm>
              <a:off x="1135841" y="76209"/>
              <a:ext cx="1005840" cy="287182"/>
            </a:xfrm>
            <a:custGeom>
              <a:avLst/>
              <a:gdLst>
                <a:gd name="connsiteX0" fmla="*/ 0 w 1442875"/>
                <a:gd name="connsiteY0" fmla="*/ 0 h 274800"/>
                <a:gd name="connsiteX1" fmla="*/ 684931 w 1442875"/>
                <a:gd name="connsiteY1" fmla="*/ 215562 h 274800"/>
                <a:gd name="connsiteX2" fmla="*/ 1088241 w 1442875"/>
                <a:gd name="connsiteY2" fmla="*/ 274668 h 274800"/>
                <a:gd name="connsiteX3" fmla="*/ 1442875 w 1442875"/>
                <a:gd name="connsiteY3" fmla="*/ 205132 h 27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875" h="274800">
                  <a:moveTo>
                    <a:pt x="0" y="0"/>
                  </a:moveTo>
                  <a:cubicBezTo>
                    <a:pt x="251779" y="84892"/>
                    <a:pt x="503558" y="169784"/>
                    <a:pt x="684931" y="215562"/>
                  </a:cubicBezTo>
                  <a:cubicBezTo>
                    <a:pt x="866305" y="261340"/>
                    <a:pt x="961917" y="276406"/>
                    <a:pt x="1088241" y="274668"/>
                  </a:cubicBezTo>
                  <a:cubicBezTo>
                    <a:pt x="1214565" y="272930"/>
                    <a:pt x="1328720" y="239031"/>
                    <a:pt x="1442875" y="205132"/>
                  </a:cubicBezTo>
                </a:path>
              </a:pathLst>
            </a:cu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 flipV="1">
              <a:off x="1135253" y="392821"/>
              <a:ext cx="1005841" cy="287183"/>
            </a:xfrm>
            <a:custGeom>
              <a:avLst/>
              <a:gdLst>
                <a:gd name="connsiteX0" fmla="*/ 0 w 1442875"/>
                <a:gd name="connsiteY0" fmla="*/ 0 h 274800"/>
                <a:gd name="connsiteX1" fmla="*/ 684931 w 1442875"/>
                <a:gd name="connsiteY1" fmla="*/ 215562 h 274800"/>
                <a:gd name="connsiteX2" fmla="*/ 1088241 w 1442875"/>
                <a:gd name="connsiteY2" fmla="*/ 274668 h 274800"/>
                <a:gd name="connsiteX3" fmla="*/ 1442875 w 1442875"/>
                <a:gd name="connsiteY3" fmla="*/ 205132 h 27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875" h="274800">
                  <a:moveTo>
                    <a:pt x="0" y="0"/>
                  </a:moveTo>
                  <a:cubicBezTo>
                    <a:pt x="251779" y="84892"/>
                    <a:pt x="503558" y="169784"/>
                    <a:pt x="684931" y="215562"/>
                  </a:cubicBezTo>
                  <a:cubicBezTo>
                    <a:pt x="866305" y="261340"/>
                    <a:pt x="961917" y="276406"/>
                    <a:pt x="1088241" y="274668"/>
                  </a:cubicBezTo>
                  <a:cubicBezTo>
                    <a:pt x="1214565" y="272930"/>
                    <a:pt x="1328720" y="239031"/>
                    <a:pt x="1442875" y="205132"/>
                  </a:cubicBezTo>
                </a:path>
              </a:pathLst>
            </a:cu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297502" y="2847099"/>
            <a:ext cx="2976698" cy="1262821"/>
            <a:chOff x="1135253" y="76209"/>
            <a:chExt cx="1006428" cy="603795"/>
          </a:xfrm>
        </p:grpSpPr>
        <p:sp>
          <p:nvSpPr>
            <p:cNvPr id="111" name="Freeform 110"/>
            <p:cNvSpPr/>
            <p:nvPr/>
          </p:nvSpPr>
          <p:spPr>
            <a:xfrm>
              <a:off x="1135841" y="76209"/>
              <a:ext cx="1005840" cy="287182"/>
            </a:xfrm>
            <a:custGeom>
              <a:avLst/>
              <a:gdLst>
                <a:gd name="connsiteX0" fmla="*/ 0 w 1442875"/>
                <a:gd name="connsiteY0" fmla="*/ 0 h 274800"/>
                <a:gd name="connsiteX1" fmla="*/ 684931 w 1442875"/>
                <a:gd name="connsiteY1" fmla="*/ 215562 h 274800"/>
                <a:gd name="connsiteX2" fmla="*/ 1088241 w 1442875"/>
                <a:gd name="connsiteY2" fmla="*/ 274668 h 274800"/>
                <a:gd name="connsiteX3" fmla="*/ 1442875 w 1442875"/>
                <a:gd name="connsiteY3" fmla="*/ 205132 h 27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875" h="274800">
                  <a:moveTo>
                    <a:pt x="0" y="0"/>
                  </a:moveTo>
                  <a:cubicBezTo>
                    <a:pt x="251779" y="84892"/>
                    <a:pt x="503558" y="169784"/>
                    <a:pt x="684931" y="215562"/>
                  </a:cubicBezTo>
                  <a:cubicBezTo>
                    <a:pt x="866305" y="261340"/>
                    <a:pt x="961917" y="276406"/>
                    <a:pt x="1088241" y="274668"/>
                  </a:cubicBezTo>
                  <a:cubicBezTo>
                    <a:pt x="1214565" y="272930"/>
                    <a:pt x="1328720" y="239031"/>
                    <a:pt x="1442875" y="20513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 flipV="1">
              <a:off x="1135253" y="392821"/>
              <a:ext cx="1005841" cy="287183"/>
            </a:xfrm>
            <a:custGeom>
              <a:avLst/>
              <a:gdLst>
                <a:gd name="connsiteX0" fmla="*/ 0 w 1442875"/>
                <a:gd name="connsiteY0" fmla="*/ 0 h 274800"/>
                <a:gd name="connsiteX1" fmla="*/ 684931 w 1442875"/>
                <a:gd name="connsiteY1" fmla="*/ 215562 h 274800"/>
                <a:gd name="connsiteX2" fmla="*/ 1088241 w 1442875"/>
                <a:gd name="connsiteY2" fmla="*/ 274668 h 274800"/>
                <a:gd name="connsiteX3" fmla="*/ 1442875 w 1442875"/>
                <a:gd name="connsiteY3" fmla="*/ 205132 h 27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875" h="274800">
                  <a:moveTo>
                    <a:pt x="0" y="0"/>
                  </a:moveTo>
                  <a:cubicBezTo>
                    <a:pt x="251779" y="84892"/>
                    <a:pt x="503558" y="169784"/>
                    <a:pt x="684931" y="215562"/>
                  </a:cubicBezTo>
                  <a:cubicBezTo>
                    <a:pt x="866305" y="261340"/>
                    <a:pt x="961917" y="276406"/>
                    <a:pt x="1088241" y="274668"/>
                  </a:cubicBezTo>
                  <a:cubicBezTo>
                    <a:pt x="1214565" y="272930"/>
                    <a:pt x="1328720" y="239031"/>
                    <a:pt x="1442875" y="20513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2300159" y="2631861"/>
            <a:ext cx="192681" cy="1645023"/>
            <a:chOff x="3093720" y="1328928"/>
            <a:chExt cx="365760" cy="3657601"/>
          </a:xfrm>
        </p:grpSpPr>
        <p:sp>
          <p:nvSpPr>
            <p:cNvPr id="39" name="Rectangle 38"/>
            <p:cNvSpPr/>
            <p:nvPr/>
          </p:nvSpPr>
          <p:spPr>
            <a:xfrm>
              <a:off x="3093721" y="1328929"/>
              <a:ext cx="182880" cy="3657600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33000">
                  <a:schemeClr val="bg1"/>
                </a:gs>
                <a:gs pos="67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093720" y="1328928"/>
              <a:ext cx="365760" cy="3657600"/>
              <a:chOff x="3093720" y="1328928"/>
              <a:chExt cx="365760" cy="4358976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3276600" y="1328928"/>
                <a:ext cx="182880" cy="1905168"/>
                <a:chOff x="3276600" y="1328928"/>
                <a:chExt cx="182880" cy="1905168"/>
              </a:xfrm>
            </p:grpSpPr>
            <p:grpSp>
              <p:nvGrpSpPr>
                <p:cNvPr id="81" name="Group 80"/>
                <p:cNvGrpSpPr/>
                <p:nvPr/>
              </p:nvGrpSpPr>
              <p:grpSpPr>
                <a:xfrm>
                  <a:off x="3276600" y="1905000"/>
                  <a:ext cx="182880" cy="365760"/>
                  <a:chOff x="3276600" y="1905000"/>
                  <a:chExt cx="182880" cy="365760"/>
                </a:xfrm>
              </p:grpSpPr>
              <p:cxnSp>
                <p:nvCxnSpPr>
                  <p:cNvPr id="107" name="Straight Connector 106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2" name="Group 81"/>
                <p:cNvGrpSpPr/>
                <p:nvPr/>
              </p:nvGrpSpPr>
              <p:grpSpPr>
                <a:xfrm>
                  <a:off x="3276600" y="2273976"/>
                  <a:ext cx="182880" cy="411480"/>
                  <a:chOff x="3276600" y="1905000"/>
                  <a:chExt cx="182880" cy="365760"/>
                </a:xfrm>
              </p:grpSpPr>
              <p:cxnSp>
                <p:nvCxnSpPr>
                  <p:cNvPr id="103" name="Straight Connector 102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3" name="Group 82"/>
                <p:cNvGrpSpPr/>
                <p:nvPr/>
              </p:nvGrpSpPr>
              <p:grpSpPr>
                <a:xfrm>
                  <a:off x="3276600" y="2685456"/>
                  <a:ext cx="182880" cy="548640"/>
                  <a:chOff x="3276600" y="1905000"/>
                  <a:chExt cx="182880" cy="365760"/>
                </a:xfrm>
              </p:grpSpPr>
              <p:cxnSp>
                <p:nvCxnSpPr>
                  <p:cNvPr id="99" name="Straight Connector 98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4" name="Group 83"/>
                <p:cNvGrpSpPr/>
                <p:nvPr/>
              </p:nvGrpSpPr>
              <p:grpSpPr>
                <a:xfrm>
                  <a:off x="3276600" y="1630680"/>
                  <a:ext cx="182880" cy="274320"/>
                  <a:chOff x="3276600" y="1905000"/>
                  <a:chExt cx="182880" cy="365760"/>
                </a:xfrm>
              </p:grpSpPr>
              <p:cxnSp>
                <p:nvCxnSpPr>
                  <p:cNvPr id="95" name="Straight Connector 94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" name="Group 84"/>
                <p:cNvGrpSpPr/>
                <p:nvPr/>
              </p:nvGrpSpPr>
              <p:grpSpPr>
                <a:xfrm>
                  <a:off x="3276600" y="1447800"/>
                  <a:ext cx="182880" cy="182880"/>
                  <a:chOff x="3276600" y="1905000"/>
                  <a:chExt cx="182880" cy="365760"/>
                </a:xfrm>
              </p:grpSpPr>
              <p:cxnSp>
                <p:nvCxnSpPr>
                  <p:cNvPr id="91" name="Straight Connector 90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" name="Group 85"/>
                <p:cNvGrpSpPr/>
                <p:nvPr/>
              </p:nvGrpSpPr>
              <p:grpSpPr>
                <a:xfrm>
                  <a:off x="3276600" y="1328928"/>
                  <a:ext cx="182880" cy="118872"/>
                  <a:chOff x="3276600" y="1905000"/>
                  <a:chExt cx="182880" cy="365760"/>
                </a:xfrm>
              </p:grpSpPr>
              <p:cxnSp>
                <p:nvCxnSpPr>
                  <p:cNvPr id="87" name="Straight Connector 86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9" name="Arc 48"/>
              <p:cNvSpPr/>
              <p:nvPr/>
            </p:nvSpPr>
            <p:spPr>
              <a:xfrm>
                <a:off x="3093720" y="3234096"/>
                <a:ext cx="365760" cy="548640"/>
              </a:xfrm>
              <a:prstGeom prst="arc">
                <a:avLst>
                  <a:gd name="adj1" fmla="val 16200000"/>
                  <a:gd name="adj2" fmla="val 5399373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 flipV="1">
                <a:off x="3276600" y="3782736"/>
                <a:ext cx="182880" cy="1905168"/>
                <a:chOff x="3276600" y="1328928"/>
                <a:chExt cx="182880" cy="1905168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3276600" y="1905000"/>
                  <a:ext cx="182880" cy="365760"/>
                  <a:chOff x="3276600" y="1905000"/>
                  <a:chExt cx="182880" cy="365760"/>
                </a:xfrm>
              </p:grpSpPr>
              <p:cxnSp>
                <p:nvCxnSpPr>
                  <p:cNvPr id="77" name="Straight Connector 76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" name="Group 51"/>
                <p:cNvGrpSpPr/>
                <p:nvPr/>
              </p:nvGrpSpPr>
              <p:grpSpPr>
                <a:xfrm>
                  <a:off x="3276600" y="2273976"/>
                  <a:ext cx="182880" cy="411480"/>
                  <a:chOff x="3276600" y="1905000"/>
                  <a:chExt cx="182880" cy="365760"/>
                </a:xfrm>
              </p:grpSpPr>
              <p:cxnSp>
                <p:nvCxnSpPr>
                  <p:cNvPr id="73" name="Straight Connector 72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" name="Group 52"/>
                <p:cNvGrpSpPr/>
                <p:nvPr/>
              </p:nvGrpSpPr>
              <p:grpSpPr>
                <a:xfrm>
                  <a:off x="3276600" y="2685456"/>
                  <a:ext cx="182880" cy="548640"/>
                  <a:chOff x="3276600" y="1905000"/>
                  <a:chExt cx="182880" cy="365760"/>
                </a:xfrm>
              </p:grpSpPr>
              <p:cxnSp>
                <p:nvCxnSpPr>
                  <p:cNvPr id="69" name="Straight Connector 68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" name="Group 53"/>
                <p:cNvGrpSpPr/>
                <p:nvPr/>
              </p:nvGrpSpPr>
              <p:grpSpPr>
                <a:xfrm>
                  <a:off x="3276600" y="1630680"/>
                  <a:ext cx="182880" cy="274320"/>
                  <a:chOff x="3276600" y="1905000"/>
                  <a:chExt cx="182880" cy="365760"/>
                </a:xfrm>
              </p:grpSpPr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5" name="Group 54"/>
                <p:cNvGrpSpPr/>
                <p:nvPr/>
              </p:nvGrpSpPr>
              <p:grpSpPr>
                <a:xfrm>
                  <a:off x="3276600" y="1447800"/>
                  <a:ext cx="182880" cy="182880"/>
                  <a:chOff x="3276600" y="1905000"/>
                  <a:chExt cx="182880" cy="365760"/>
                </a:xfrm>
              </p:grpSpPr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" name="Group 55"/>
                <p:cNvGrpSpPr/>
                <p:nvPr/>
              </p:nvGrpSpPr>
              <p:grpSpPr>
                <a:xfrm>
                  <a:off x="3276600" y="1328928"/>
                  <a:ext cx="182880" cy="118872"/>
                  <a:chOff x="3276600" y="1905000"/>
                  <a:chExt cx="182880" cy="365760"/>
                </a:xfrm>
              </p:grpSpPr>
              <p:cxnSp>
                <p:nvCxnSpPr>
                  <p:cNvPr id="57" name="Straight Connector 56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45" name="Straight Connector 44"/>
            <p:cNvCxnSpPr/>
            <p:nvPr/>
          </p:nvCxnSpPr>
          <p:spPr>
            <a:xfrm>
              <a:off x="3093720" y="1328928"/>
              <a:ext cx="18288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1264920" y="3157728"/>
              <a:ext cx="36576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093721" y="4986528"/>
              <a:ext cx="18288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870898" y="2849263"/>
            <a:ext cx="1288581" cy="1270421"/>
          </a:xfrm>
          <a:prstGeom prst="rect">
            <a:avLst/>
          </a:prstGeom>
          <a:gradFill>
            <a:gsLst>
              <a:gs pos="33000">
                <a:srgbClr val="FFFF00"/>
              </a:gs>
              <a:gs pos="67000">
                <a:srgbClr val="00B050"/>
              </a:gs>
              <a:gs pos="0">
                <a:srgbClr val="FF0000"/>
              </a:gs>
              <a:gs pos="100000">
                <a:srgbClr val="00B0F0"/>
              </a:gs>
            </a:gsLst>
            <a:lin ang="0" scaled="0"/>
          </a:gra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6" idx="1"/>
          </p:cNvCxnSpPr>
          <p:nvPr/>
        </p:nvCxnSpPr>
        <p:spPr bwMode="auto">
          <a:xfrm>
            <a:off x="870898" y="3484473"/>
            <a:ext cx="128858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" name="Rectangle 128"/>
          <p:cNvSpPr/>
          <p:nvPr/>
        </p:nvSpPr>
        <p:spPr bwMode="auto">
          <a:xfrm>
            <a:off x="3161950" y="3317760"/>
            <a:ext cx="4846563" cy="330480"/>
          </a:xfrm>
          <a:prstGeom prst="rect">
            <a:avLst/>
          </a:prstGeom>
          <a:gradFill flip="none" rotWithShape="1">
            <a:gsLst>
              <a:gs pos="0">
                <a:srgbClr val="CB87E4">
                  <a:alpha val="78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7166145" y="3760038"/>
            <a:ext cx="12622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CB87E4"/>
                </a:solidFill>
              </a:rPr>
              <a:t>preformed </a:t>
            </a:r>
          </a:p>
          <a:p>
            <a:r>
              <a:rPr lang="en-US" sz="1800" dirty="0">
                <a:solidFill>
                  <a:srgbClr val="CB87E4"/>
                </a:solidFill>
              </a:rPr>
              <a:t>plasma 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472296" y="1041940"/>
            <a:ext cx="6029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err="1"/>
              <a:t>Ponderomotive</a:t>
            </a:r>
            <a:r>
              <a:rPr lang="en-US" sz="1800" dirty="0"/>
              <a:t> excitation of far-field radiation requires: 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859586" y="1480491"/>
            <a:ext cx="420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1. Density gradient—</a:t>
            </a:r>
            <a:r>
              <a:rPr lang="en-US" sz="1800" dirty="0">
                <a:solidFill>
                  <a:srgbClr val="FF0000"/>
                </a:solidFill>
              </a:rPr>
              <a:t>preformed plasma 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874676" y="1935703"/>
            <a:ext cx="3879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2. Superluminal driver—</a:t>
            </a:r>
            <a:r>
              <a:rPr lang="en-US" sz="1800" dirty="0">
                <a:solidFill>
                  <a:srgbClr val="FF0000"/>
                </a:solidFill>
              </a:rPr>
              <a:t>flying focus</a:t>
            </a:r>
            <a:r>
              <a:rPr lang="en-US" sz="1800" baseline="-25000" dirty="0">
                <a:solidFill>
                  <a:srgbClr val="FF0000"/>
                </a:solidFill>
              </a:rPr>
              <a:t>  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68303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8905" y="48962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400" b="0" dirty="0"/>
              <a:t>The superluminal </a:t>
            </a:r>
            <a:r>
              <a:rPr lang="en-US" sz="2400" b="0" dirty="0" err="1"/>
              <a:t>ponderomotive</a:t>
            </a:r>
            <a:r>
              <a:rPr lang="en-US" sz="2400" b="0" dirty="0"/>
              <a:t> force of a flying focus </a:t>
            </a:r>
            <a:br>
              <a:rPr lang="en-US" sz="2400" b="0" dirty="0"/>
            </a:br>
            <a:r>
              <a:rPr lang="en-US" sz="2400" b="0" dirty="0"/>
              <a:t>can drive far-field electromagnetic radiation</a:t>
            </a:r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2300161" y="2631861"/>
            <a:ext cx="192681" cy="1645023"/>
            <a:chOff x="3093720" y="1328928"/>
            <a:chExt cx="365760" cy="3657601"/>
          </a:xfrm>
        </p:grpSpPr>
        <p:sp>
          <p:nvSpPr>
            <p:cNvPr id="39" name="Rectangle 38"/>
            <p:cNvSpPr/>
            <p:nvPr/>
          </p:nvSpPr>
          <p:spPr>
            <a:xfrm>
              <a:off x="3093721" y="1328929"/>
              <a:ext cx="182880" cy="3657600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33000">
                  <a:schemeClr val="bg1"/>
                </a:gs>
                <a:gs pos="67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093720" y="1328928"/>
              <a:ext cx="365760" cy="3657600"/>
              <a:chOff x="3093720" y="1328928"/>
              <a:chExt cx="365760" cy="4358976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3276600" y="1328928"/>
                <a:ext cx="182880" cy="1905168"/>
                <a:chOff x="3276600" y="1328928"/>
                <a:chExt cx="182880" cy="1905168"/>
              </a:xfrm>
            </p:grpSpPr>
            <p:grpSp>
              <p:nvGrpSpPr>
                <p:cNvPr id="81" name="Group 80"/>
                <p:cNvGrpSpPr/>
                <p:nvPr/>
              </p:nvGrpSpPr>
              <p:grpSpPr>
                <a:xfrm>
                  <a:off x="3276600" y="1905000"/>
                  <a:ext cx="182880" cy="365760"/>
                  <a:chOff x="3276600" y="1905000"/>
                  <a:chExt cx="182880" cy="365760"/>
                </a:xfrm>
              </p:grpSpPr>
              <p:cxnSp>
                <p:nvCxnSpPr>
                  <p:cNvPr id="107" name="Straight Connector 106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2" name="Group 81"/>
                <p:cNvGrpSpPr/>
                <p:nvPr/>
              </p:nvGrpSpPr>
              <p:grpSpPr>
                <a:xfrm>
                  <a:off x="3276600" y="2273976"/>
                  <a:ext cx="182880" cy="411480"/>
                  <a:chOff x="3276600" y="1905000"/>
                  <a:chExt cx="182880" cy="365760"/>
                </a:xfrm>
              </p:grpSpPr>
              <p:cxnSp>
                <p:nvCxnSpPr>
                  <p:cNvPr id="103" name="Straight Connector 102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3" name="Group 82"/>
                <p:cNvGrpSpPr/>
                <p:nvPr/>
              </p:nvGrpSpPr>
              <p:grpSpPr>
                <a:xfrm>
                  <a:off x="3276600" y="2685456"/>
                  <a:ext cx="182880" cy="548640"/>
                  <a:chOff x="3276600" y="1905000"/>
                  <a:chExt cx="182880" cy="365760"/>
                </a:xfrm>
              </p:grpSpPr>
              <p:cxnSp>
                <p:nvCxnSpPr>
                  <p:cNvPr id="99" name="Straight Connector 98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4" name="Group 83"/>
                <p:cNvGrpSpPr/>
                <p:nvPr/>
              </p:nvGrpSpPr>
              <p:grpSpPr>
                <a:xfrm>
                  <a:off x="3276600" y="1630680"/>
                  <a:ext cx="182880" cy="274320"/>
                  <a:chOff x="3276600" y="1905000"/>
                  <a:chExt cx="182880" cy="365760"/>
                </a:xfrm>
              </p:grpSpPr>
              <p:cxnSp>
                <p:nvCxnSpPr>
                  <p:cNvPr id="95" name="Straight Connector 94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" name="Group 84"/>
                <p:cNvGrpSpPr/>
                <p:nvPr/>
              </p:nvGrpSpPr>
              <p:grpSpPr>
                <a:xfrm>
                  <a:off x="3276600" y="1447800"/>
                  <a:ext cx="182880" cy="182880"/>
                  <a:chOff x="3276600" y="1905000"/>
                  <a:chExt cx="182880" cy="365760"/>
                </a:xfrm>
              </p:grpSpPr>
              <p:cxnSp>
                <p:nvCxnSpPr>
                  <p:cNvPr id="91" name="Straight Connector 90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" name="Group 85"/>
                <p:cNvGrpSpPr/>
                <p:nvPr/>
              </p:nvGrpSpPr>
              <p:grpSpPr>
                <a:xfrm>
                  <a:off x="3276600" y="1328928"/>
                  <a:ext cx="182880" cy="118872"/>
                  <a:chOff x="3276600" y="1905000"/>
                  <a:chExt cx="182880" cy="365760"/>
                </a:xfrm>
              </p:grpSpPr>
              <p:cxnSp>
                <p:nvCxnSpPr>
                  <p:cNvPr id="87" name="Straight Connector 86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9" name="Arc 48"/>
              <p:cNvSpPr/>
              <p:nvPr/>
            </p:nvSpPr>
            <p:spPr>
              <a:xfrm>
                <a:off x="3093720" y="3234096"/>
                <a:ext cx="365760" cy="548640"/>
              </a:xfrm>
              <a:prstGeom prst="arc">
                <a:avLst>
                  <a:gd name="adj1" fmla="val 16200000"/>
                  <a:gd name="adj2" fmla="val 5399373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 flipV="1">
                <a:off x="3276600" y="3782736"/>
                <a:ext cx="182880" cy="1905168"/>
                <a:chOff x="3276600" y="1328928"/>
                <a:chExt cx="182880" cy="1905168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3276600" y="1905000"/>
                  <a:ext cx="182880" cy="365760"/>
                  <a:chOff x="3276600" y="1905000"/>
                  <a:chExt cx="182880" cy="365760"/>
                </a:xfrm>
              </p:grpSpPr>
              <p:cxnSp>
                <p:nvCxnSpPr>
                  <p:cNvPr id="77" name="Straight Connector 76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" name="Group 51"/>
                <p:cNvGrpSpPr/>
                <p:nvPr/>
              </p:nvGrpSpPr>
              <p:grpSpPr>
                <a:xfrm>
                  <a:off x="3276600" y="2273976"/>
                  <a:ext cx="182880" cy="411480"/>
                  <a:chOff x="3276600" y="1905000"/>
                  <a:chExt cx="182880" cy="365760"/>
                </a:xfrm>
              </p:grpSpPr>
              <p:cxnSp>
                <p:nvCxnSpPr>
                  <p:cNvPr id="73" name="Straight Connector 72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" name="Group 52"/>
                <p:cNvGrpSpPr/>
                <p:nvPr/>
              </p:nvGrpSpPr>
              <p:grpSpPr>
                <a:xfrm>
                  <a:off x="3276600" y="2685456"/>
                  <a:ext cx="182880" cy="548640"/>
                  <a:chOff x="3276600" y="1905000"/>
                  <a:chExt cx="182880" cy="365760"/>
                </a:xfrm>
              </p:grpSpPr>
              <p:cxnSp>
                <p:nvCxnSpPr>
                  <p:cNvPr id="69" name="Straight Connector 68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" name="Group 53"/>
                <p:cNvGrpSpPr/>
                <p:nvPr/>
              </p:nvGrpSpPr>
              <p:grpSpPr>
                <a:xfrm>
                  <a:off x="3276600" y="1630680"/>
                  <a:ext cx="182880" cy="274320"/>
                  <a:chOff x="3276600" y="1905000"/>
                  <a:chExt cx="182880" cy="365760"/>
                </a:xfrm>
              </p:grpSpPr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5" name="Group 54"/>
                <p:cNvGrpSpPr/>
                <p:nvPr/>
              </p:nvGrpSpPr>
              <p:grpSpPr>
                <a:xfrm>
                  <a:off x="3276600" y="1447800"/>
                  <a:ext cx="182880" cy="182880"/>
                  <a:chOff x="3276600" y="1905000"/>
                  <a:chExt cx="182880" cy="365760"/>
                </a:xfrm>
              </p:grpSpPr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" name="Group 55"/>
                <p:cNvGrpSpPr/>
                <p:nvPr/>
              </p:nvGrpSpPr>
              <p:grpSpPr>
                <a:xfrm>
                  <a:off x="3276600" y="1328928"/>
                  <a:ext cx="182880" cy="118872"/>
                  <a:chOff x="3276600" y="1905000"/>
                  <a:chExt cx="182880" cy="365760"/>
                </a:xfrm>
              </p:grpSpPr>
              <p:cxnSp>
                <p:nvCxnSpPr>
                  <p:cNvPr id="57" name="Straight Connector 56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45" name="Straight Connector 44"/>
            <p:cNvCxnSpPr/>
            <p:nvPr/>
          </p:nvCxnSpPr>
          <p:spPr>
            <a:xfrm>
              <a:off x="3093720" y="1328928"/>
              <a:ext cx="18288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1264920" y="3157728"/>
              <a:ext cx="36576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093721" y="4986528"/>
              <a:ext cx="18288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870900" y="2849263"/>
            <a:ext cx="1288581" cy="1270421"/>
          </a:xfrm>
          <a:prstGeom prst="rect">
            <a:avLst/>
          </a:prstGeom>
          <a:gradFill>
            <a:gsLst>
              <a:gs pos="33000">
                <a:srgbClr val="FFFF00"/>
              </a:gs>
              <a:gs pos="67000">
                <a:srgbClr val="00B050"/>
              </a:gs>
              <a:gs pos="0">
                <a:srgbClr val="FF0000"/>
              </a:gs>
              <a:gs pos="100000">
                <a:srgbClr val="00B0F0"/>
              </a:gs>
            </a:gsLst>
            <a:lin ang="0" scaled="0"/>
          </a:gra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6" idx="1"/>
          </p:cNvCxnSpPr>
          <p:nvPr/>
        </p:nvCxnSpPr>
        <p:spPr bwMode="auto">
          <a:xfrm>
            <a:off x="870900" y="3484473"/>
            <a:ext cx="128858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4" name="Rectangle 143"/>
          <p:cNvSpPr/>
          <p:nvPr/>
        </p:nvSpPr>
        <p:spPr bwMode="auto">
          <a:xfrm>
            <a:off x="3161950" y="3317760"/>
            <a:ext cx="4846563" cy="330480"/>
          </a:xfrm>
          <a:prstGeom prst="rect">
            <a:avLst/>
          </a:prstGeom>
          <a:gradFill flip="none" rotWithShape="1">
            <a:gsLst>
              <a:gs pos="0">
                <a:srgbClr val="CB87E4">
                  <a:alpha val="78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7166145" y="3760038"/>
            <a:ext cx="12622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CB87E4"/>
                </a:solidFill>
              </a:rPr>
              <a:t>preformed </a:t>
            </a:r>
          </a:p>
          <a:p>
            <a:r>
              <a:rPr lang="en-US" sz="1800" dirty="0">
                <a:solidFill>
                  <a:srgbClr val="CB87E4"/>
                </a:solidFill>
              </a:rPr>
              <a:t>plasma </a:t>
            </a:r>
          </a:p>
        </p:txBody>
      </p:sp>
      <p:sp>
        <p:nvSpPr>
          <p:cNvPr id="32" name="Isosceles Triangle 31"/>
          <p:cNvSpPr/>
          <p:nvPr/>
        </p:nvSpPr>
        <p:spPr>
          <a:xfrm rot="16200000" flipH="1">
            <a:off x="4689025" y="2846548"/>
            <a:ext cx="441784" cy="1266515"/>
          </a:xfrm>
          <a:prstGeom prst="triangle">
            <a:avLst/>
          </a:prstGeom>
          <a:gradFill>
            <a:gsLst>
              <a:gs pos="33000">
                <a:srgbClr val="FFFF00"/>
              </a:gs>
              <a:gs pos="67000">
                <a:srgbClr val="00B050"/>
              </a:gs>
              <a:gs pos="0">
                <a:srgbClr val="FF0000"/>
              </a:gs>
              <a:gs pos="100000">
                <a:srgbClr val="00B0F0"/>
              </a:gs>
            </a:gsLst>
            <a:lin ang="5400000" scaled="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Arc 141"/>
          <p:cNvSpPr/>
          <p:nvPr/>
        </p:nvSpPr>
        <p:spPr bwMode="auto">
          <a:xfrm>
            <a:off x="3920011" y="3317761"/>
            <a:ext cx="343406" cy="336960"/>
          </a:xfrm>
          <a:prstGeom prst="arc">
            <a:avLst>
              <a:gd name="adj1" fmla="val 17411644"/>
              <a:gd name="adj2" fmla="val 4084781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2575656" y="2804358"/>
            <a:ext cx="2290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Cherenkov, </a:t>
            </a:r>
            <a:r>
              <a:rPr lang="en-US" sz="1800" dirty="0" err="1"/>
              <a:t>v</a:t>
            </a:r>
            <a:r>
              <a:rPr lang="en-US" sz="1800" baseline="-25000" dirty="0" err="1"/>
              <a:t>d</a:t>
            </a:r>
            <a:r>
              <a:rPr lang="en-US" sz="1800" dirty="0"/>
              <a:t> = </a:t>
            </a:r>
            <a:r>
              <a:rPr lang="en-US" sz="1800" dirty="0" err="1"/>
              <a:t>v</a:t>
            </a:r>
            <a:r>
              <a:rPr lang="en-US" sz="1800" baseline="-25000" dirty="0" err="1"/>
              <a:t>p</a:t>
            </a:r>
            <a:endParaRPr lang="en-US" sz="1800" dirty="0"/>
          </a:p>
        </p:txBody>
      </p:sp>
      <p:sp>
        <p:nvSpPr>
          <p:cNvPr id="111" name="TextBox 110"/>
          <p:cNvSpPr txBox="1"/>
          <p:nvPr/>
        </p:nvSpPr>
        <p:spPr>
          <a:xfrm>
            <a:off x="472296" y="1041940"/>
            <a:ext cx="6029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err="1"/>
              <a:t>Ponderomotive</a:t>
            </a:r>
            <a:r>
              <a:rPr lang="en-US" sz="1800" dirty="0"/>
              <a:t> excitation of far-field radiation requires: 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59586" y="1480491"/>
            <a:ext cx="420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1. Density gradient—</a:t>
            </a:r>
            <a:r>
              <a:rPr lang="en-US" sz="1800" dirty="0">
                <a:solidFill>
                  <a:srgbClr val="FF0000"/>
                </a:solidFill>
              </a:rPr>
              <a:t>preformed plasma 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874676" y="1935703"/>
            <a:ext cx="3879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2. Superluminal driver—</a:t>
            </a:r>
            <a:r>
              <a:rPr lang="en-US" sz="1800" dirty="0">
                <a:solidFill>
                  <a:srgbClr val="FF0000"/>
                </a:solidFill>
              </a:rPr>
              <a:t>flying focus</a:t>
            </a:r>
            <a:r>
              <a:rPr lang="en-US" sz="1800" baseline="-25000" dirty="0">
                <a:solidFill>
                  <a:srgbClr val="FF0000"/>
                </a:solidFill>
              </a:rPr>
              <a:t>  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4783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8905" y="48962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400" b="0" dirty="0"/>
              <a:t>The superluminal </a:t>
            </a:r>
            <a:r>
              <a:rPr lang="en-US" sz="2400" b="0" dirty="0" err="1"/>
              <a:t>ponderomotive</a:t>
            </a:r>
            <a:r>
              <a:rPr lang="en-US" sz="2400" b="0" dirty="0"/>
              <a:t> force of a flying focus </a:t>
            </a:r>
            <a:br>
              <a:rPr lang="en-US" sz="2400" b="0" dirty="0"/>
            </a:br>
            <a:r>
              <a:rPr lang="en-US" sz="2400" b="0" dirty="0"/>
              <a:t>can drive far-field electromagnetic radiation</a:t>
            </a:r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2300160" y="2631861"/>
            <a:ext cx="192681" cy="1645023"/>
            <a:chOff x="3093720" y="1328928"/>
            <a:chExt cx="365760" cy="3657601"/>
          </a:xfrm>
        </p:grpSpPr>
        <p:sp>
          <p:nvSpPr>
            <p:cNvPr id="39" name="Rectangle 38"/>
            <p:cNvSpPr/>
            <p:nvPr/>
          </p:nvSpPr>
          <p:spPr>
            <a:xfrm>
              <a:off x="3093721" y="1328929"/>
              <a:ext cx="182880" cy="3657600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33000">
                  <a:schemeClr val="bg1"/>
                </a:gs>
                <a:gs pos="67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093720" y="1328928"/>
              <a:ext cx="365760" cy="3657600"/>
              <a:chOff x="3093720" y="1328928"/>
              <a:chExt cx="365760" cy="4358976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3276600" y="1328928"/>
                <a:ext cx="182880" cy="1905168"/>
                <a:chOff x="3276600" y="1328928"/>
                <a:chExt cx="182880" cy="1905168"/>
              </a:xfrm>
            </p:grpSpPr>
            <p:grpSp>
              <p:nvGrpSpPr>
                <p:cNvPr id="81" name="Group 80"/>
                <p:cNvGrpSpPr/>
                <p:nvPr/>
              </p:nvGrpSpPr>
              <p:grpSpPr>
                <a:xfrm>
                  <a:off x="3276600" y="1905000"/>
                  <a:ext cx="182880" cy="365760"/>
                  <a:chOff x="3276600" y="1905000"/>
                  <a:chExt cx="182880" cy="365760"/>
                </a:xfrm>
              </p:grpSpPr>
              <p:cxnSp>
                <p:nvCxnSpPr>
                  <p:cNvPr id="107" name="Straight Connector 106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2" name="Group 81"/>
                <p:cNvGrpSpPr/>
                <p:nvPr/>
              </p:nvGrpSpPr>
              <p:grpSpPr>
                <a:xfrm>
                  <a:off x="3276600" y="2273976"/>
                  <a:ext cx="182880" cy="411480"/>
                  <a:chOff x="3276600" y="1905000"/>
                  <a:chExt cx="182880" cy="365760"/>
                </a:xfrm>
              </p:grpSpPr>
              <p:cxnSp>
                <p:nvCxnSpPr>
                  <p:cNvPr id="103" name="Straight Connector 102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3" name="Group 82"/>
                <p:cNvGrpSpPr/>
                <p:nvPr/>
              </p:nvGrpSpPr>
              <p:grpSpPr>
                <a:xfrm>
                  <a:off x="3276600" y="2685456"/>
                  <a:ext cx="182880" cy="548640"/>
                  <a:chOff x="3276600" y="1905000"/>
                  <a:chExt cx="182880" cy="365760"/>
                </a:xfrm>
              </p:grpSpPr>
              <p:cxnSp>
                <p:nvCxnSpPr>
                  <p:cNvPr id="99" name="Straight Connector 98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4" name="Group 83"/>
                <p:cNvGrpSpPr/>
                <p:nvPr/>
              </p:nvGrpSpPr>
              <p:grpSpPr>
                <a:xfrm>
                  <a:off x="3276600" y="1630680"/>
                  <a:ext cx="182880" cy="274320"/>
                  <a:chOff x="3276600" y="1905000"/>
                  <a:chExt cx="182880" cy="365760"/>
                </a:xfrm>
              </p:grpSpPr>
              <p:cxnSp>
                <p:nvCxnSpPr>
                  <p:cNvPr id="95" name="Straight Connector 94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" name="Group 84"/>
                <p:cNvGrpSpPr/>
                <p:nvPr/>
              </p:nvGrpSpPr>
              <p:grpSpPr>
                <a:xfrm>
                  <a:off x="3276600" y="1447800"/>
                  <a:ext cx="182880" cy="182880"/>
                  <a:chOff x="3276600" y="1905000"/>
                  <a:chExt cx="182880" cy="365760"/>
                </a:xfrm>
              </p:grpSpPr>
              <p:cxnSp>
                <p:nvCxnSpPr>
                  <p:cNvPr id="91" name="Straight Connector 90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" name="Group 85"/>
                <p:cNvGrpSpPr/>
                <p:nvPr/>
              </p:nvGrpSpPr>
              <p:grpSpPr>
                <a:xfrm>
                  <a:off x="3276600" y="1328928"/>
                  <a:ext cx="182880" cy="118872"/>
                  <a:chOff x="3276600" y="1905000"/>
                  <a:chExt cx="182880" cy="365760"/>
                </a:xfrm>
              </p:grpSpPr>
              <p:cxnSp>
                <p:nvCxnSpPr>
                  <p:cNvPr id="87" name="Straight Connector 86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9" name="Arc 48"/>
              <p:cNvSpPr/>
              <p:nvPr/>
            </p:nvSpPr>
            <p:spPr>
              <a:xfrm>
                <a:off x="3093720" y="3234096"/>
                <a:ext cx="365760" cy="548640"/>
              </a:xfrm>
              <a:prstGeom prst="arc">
                <a:avLst>
                  <a:gd name="adj1" fmla="val 16200000"/>
                  <a:gd name="adj2" fmla="val 5399373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 flipV="1">
                <a:off x="3276600" y="3782736"/>
                <a:ext cx="182880" cy="1905168"/>
                <a:chOff x="3276600" y="1328928"/>
                <a:chExt cx="182880" cy="1905168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3276600" y="1905000"/>
                  <a:ext cx="182880" cy="365760"/>
                  <a:chOff x="3276600" y="1905000"/>
                  <a:chExt cx="182880" cy="365760"/>
                </a:xfrm>
              </p:grpSpPr>
              <p:cxnSp>
                <p:nvCxnSpPr>
                  <p:cNvPr id="77" name="Straight Connector 76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" name="Group 51"/>
                <p:cNvGrpSpPr/>
                <p:nvPr/>
              </p:nvGrpSpPr>
              <p:grpSpPr>
                <a:xfrm>
                  <a:off x="3276600" y="2273976"/>
                  <a:ext cx="182880" cy="411480"/>
                  <a:chOff x="3276600" y="1905000"/>
                  <a:chExt cx="182880" cy="365760"/>
                </a:xfrm>
              </p:grpSpPr>
              <p:cxnSp>
                <p:nvCxnSpPr>
                  <p:cNvPr id="73" name="Straight Connector 72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" name="Group 52"/>
                <p:cNvGrpSpPr/>
                <p:nvPr/>
              </p:nvGrpSpPr>
              <p:grpSpPr>
                <a:xfrm>
                  <a:off x="3276600" y="2685456"/>
                  <a:ext cx="182880" cy="548640"/>
                  <a:chOff x="3276600" y="1905000"/>
                  <a:chExt cx="182880" cy="365760"/>
                </a:xfrm>
              </p:grpSpPr>
              <p:cxnSp>
                <p:nvCxnSpPr>
                  <p:cNvPr id="69" name="Straight Connector 68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" name="Group 53"/>
                <p:cNvGrpSpPr/>
                <p:nvPr/>
              </p:nvGrpSpPr>
              <p:grpSpPr>
                <a:xfrm>
                  <a:off x="3276600" y="1630680"/>
                  <a:ext cx="182880" cy="274320"/>
                  <a:chOff x="3276600" y="1905000"/>
                  <a:chExt cx="182880" cy="365760"/>
                </a:xfrm>
              </p:grpSpPr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5" name="Group 54"/>
                <p:cNvGrpSpPr/>
                <p:nvPr/>
              </p:nvGrpSpPr>
              <p:grpSpPr>
                <a:xfrm>
                  <a:off x="3276600" y="1447800"/>
                  <a:ext cx="182880" cy="182880"/>
                  <a:chOff x="3276600" y="1905000"/>
                  <a:chExt cx="182880" cy="365760"/>
                </a:xfrm>
              </p:grpSpPr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" name="Group 55"/>
                <p:cNvGrpSpPr/>
                <p:nvPr/>
              </p:nvGrpSpPr>
              <p:grpSpPr>
                <a:xfrm>
                  <a:off x="3276600" y="1328928"/>
                  <a:ext cx="182880" cy="118872"/>
                  <a:chOff x="3276600" y="1905000"/>
                  <a:chExt cx="182880" cy="365760"/>
                </a:xfrm>
              </p:grpSpPr>
              <p:cxnSp>
                <p:nvCxnSpPr>
                  <p:cNvPr id="57" name="Straight Connector 56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45" name="Straight Connector 44"/>
            <p:cNvCxnSpPr/>
            <p:nvPr/>
          </p:nvCxnSpPr>
          <p:spPr>
            <a:xfrm>
              <a:off x="3093720" y="1328928"/>
              <a:ext cx="18288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1264920" y="3157728"/>
              <a:ext cx="36576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093721" y="4986528"/>
              <a:ext cx="18288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870899" y="2849263"/>
            <a:ext cx="1288581" cy="1270421"/>
          </a:xfrm>
          <a:prstGeom prst="rect">
            <a:avLst/>
          </a:prstGeom>
          <a:gradFill>
            <a:gsLst>
              <a:gs pos="33000">
                <a:srgbClr val="FFFF00"/>
              </a:gs>
              <a:gs pos="67000">
                <a:srgbClr val="00B050"/>
              </a:gs>
              <a:gs pos="0">
                <a:srgbClr val="FF0000"/>
              </a:gs>
              <a:gs pos="100000">
                <a:srgbClr val="00B0F0"/>
              </a:gs>
            </a:gsLst>
            <a:lin ang="0" scaled="0"/>
          </a:gra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6" idx="1"/>
          </p:cNvCxnSpPr>
          <p:nvPr/>
        </p:nvCxnSpPr>
        <p:spPr bwMode="auto">
          <a:xfrm>
            <a:off x="870899" y="3484473"/>
            <a:ext cx="128858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8" name="Arc 127"/>
          <p:cNvSpPr/>
          <p:nvPr/>
        </p:nvSpPr>
        <p:spPr bwMode="auto">
          <a:xfrm>
            <a:off x="4269893" y="3136320"/>
            <a:ext cx="667374" cy="673920"/>
          </a:xfrm>
          <a:prstGeom prst="arc">
            <a:avLst>
              <a:gd name="adj1" fmla="val 17411644"/>
              <a:gd name="adj2" fmla="val 4084781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 bwMode="auto">
          <a:xfrm>
            <a:off x="3161950" y="3317760"/>
            <a:ext cx="4846563" cy="330480"/>
          </a:xfrm>
          <a:prstGeom prst="rect">
            <a:avLst/>
          </a:prstGeom>
          <a:gradFill flip="none" rotWithShape="1">
            <a:gsLst>
              <a:gs pos="0">
                <a:srgbClr val="CB87E4">
                  <a:alpha val="78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7166145" y="3760038"/>
            <a:ext cx="12622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CB87E4"/>
                </a:solidFill>
              </a:rPr>
              <a:t>preformed </a:t>
            </a:r>
          </a:p>
          <a:p>
            <a:r>
              <a:rPr lang="en-US" sz="1800" dirty="0">
                <a:solidFill>
                  <a:srgbClr val="CB87E4"/>
                </a:solidFill>
              </a:rPr>
              <a:t>plasma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621634" y="3274386"/>
            <a:ext cx="1310722" cy="396526"/>
            <a:chOff x="2697223" y="3080463"/>
            <a:chExt cx="587823" cy="187567"/>
          </a:xfrm>
        </p:grpSpPr>
        <p:sp>
          <p:nvSpPr>
            <p:cNvPr id="115" name="Isosceles Triangle 114"/>
            <p:cNvSpPr/>
            <p:nvPr/>
          </p:nvSpPr>
          <p:spPr>
            <a:xfrm rot="5400000">
              <a:off x="2710370" y="3105900"/>
              <a:ext cx="115722" cy="142016"/>
            </a:xfrm>
            <a:prstGeom prst="triangle">
              <a:avLst>
                <a:gd name="adj" fmla="val 48223"/>
              </a:avLst>
            </a:prstGeom>
            <a:gradFill>
              <a:gsLst>
                <a:gs pos="100000">
                  <a:srgbClr val="FFFF00"/>
                </a:gs>
                <a:gs pos="0">
                  <a:srgbClr val="FF0000"/>
                </a:gs>
              </a:gsLst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Isosceles Triangle 115"/>
            <p:cNvSpPr/>
            <p:nvPr/>
          </p:nvSpPr>
          <p:spPr>
            <a:xfrm rot="16200000" flipH="1">
              <a:off x="2966849" y="2949834"/>
              <a:ext cx="187567" cy="448826"/>
            </a:xfrm>
            <a:prstGeom prst="triangle">
              <a:avLst/>
            </a:prstGeom>
            <a:gradFill>
              <a:gsLst>
                <a:gs pos="100000">
                  <a:srgbClr val="00B0F0"/>
                </a:gs>
                <a:gs pos="0">
                  <a:srgbClr val="FFFF00"/>
                </a:gs>
                <a:gs pos="48000">
                  <a:srgbClr val="00AB67"/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7" name="Arc 126"/>
          <p:cNvSpPr/>
          <p:nvPr/>
        </p:nvSpPr>
        <p:spPr bwMode="auto">
          <a:xfrm>
            <a:off x="4593860" y="3304800"/>
            <a:ext cx="343406" cy="336960"/>
          </a:xfrm>
          <a:prstGeom prst="arc">
            <a:avLst>
              <a:gd name="adj1" fmla="val 17411644"/>
              <a:gd name="adj2" fmla="val 4084781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2682442" y="2810838"/>
            <a:ext cx="2294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Cherenkov, </a:t>
            </a:r>
            <a:r>
              <a:rPr lang="en-US" sz="1800" dirty="0" err="1"/>
              <a:t>v</a:t>
            </a:r>
            <a:r>
              <a:rPr lang="en-US" sz="1800" baseline="-25000" dirty="0" err="1"/>
              <a:t>d</a:t>
            </a:r>
            <a:r>
              <a:rPr lang="en-US" sz="1800" dirty="0"/>
              <a:t> = </a:t>
            </a:r>
            <a:r>
              <a:rPr lang="en-US" sz="1800" dirty="0" err="1"/>
              <a:t>v</a:t>
            </a:r>
            <a:r>
              <a:rPr lang="en-US" sz="1800" baseline="-25000" dirty="0" err="1"/>
              <a:t>p</a:t>
            </a:r>
            <a:endParaRPr lang="en-US" sz="1800" dirty="0"/>
          </a:p>
        </p:txBody>
      </p:sp>
      <p:sp>
        <p:nvSpPr>
          <p:cNvPr id="111" name="TextBox 110"/>
          <p:cNvSpPr txBox="1"/>
          <p:nvPr/>
        </p:nvSpPr>
        <p:spPr>
          <a:xfrm>
            <a:off x="472296" y="1041940"/>
            <a:ext cx="6029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err="1"/>
              <a:t>Ponderomotive</a:t>
            </a:r>
            <a:r>
              <a:rPr lang="en-US" sz="1800" dirty="0"/>
              <a:t> excitation of far-field radiation requires: 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59586" y="1480491"/>
            <a:ext cx="420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1. Density gradient—</a:t>
            </a:r>
            <a:r>
              <a:rPr lang="en-US" sz="1800" dirty="0">
                <a:solidFill>
                  <a:srgbClr val="FF0000"/>
                </a:solidFill>
              </a:rPr>
              <a:t>preformed plasma 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874676" y="1935703"/>
            <a:ext cx="3879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2. Superluminal driver—</a:t>
            </a:r>
            <a:r>
              <a:rPr lang="en-US" sz="1800" dirty="0">
                <a:solidFill>
                  <a:srgbClr val="FF0000"/>
                </a:solidFill>
              </a:rPr>
              <a:t>flying focus</a:t>
            </a:r>
            <a:r>
              <a:rPr lang="en-US" sz="1800" baseline="-25000" dirty="0">
                <a:solidFill>
                  <a:srgbClr val="FF0000"/>
                </a:solidFill>
              </a:rPr>
              <a:t>  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2402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8905" y="48962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400" b="0" dirty="0"/>
              <a:t>The superluminal </a:t>
            </a:r>
            <a:r>
              <a:rPr lang="en-US" sz="2400" b="0" dirty="0" err="1"/>
              <a:t>ponderomotive</a:t>
            </a:r>
            <a:r>
              <a:rPr lang="en-US" sz="2400" b="0" dirty="0"/>
              <a:t> force of a flying focus </a:t>
            </a:r>
            <a:br>
              <a:rPr lang="en-US" sz="2400" b="0" dirty="0"/>
            </a:br>
            <a:r>
              <a:rPr lang="en-US" sz="2400" b="0" dirty="0"/>
              <a:t>can drive far-field electromagnetic radiation</a:t>
            </a:r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2300158" y="2631861"/>
            <a:ext cx="192681" cy="1645023"/>
            <a:chOff x="3093720" y="1328928"/>
            <a:chExt cx="365760" cy="3657601"/>
          </a:xfrm>
        </p:grpSpPr>
        <p:sp>
          <p:nvSpPr>
            <p:cNvPr id="39" name="Rectangle 38"/>
            <p:cNvSpPr/>
            <p:nvPr/>
          </p:nvSpPr>
          <p:spPr>
            <a:xfrm>
              <a:off x="3093721" y="1328929"/>
              <a:ext cx="182880" cy="3657600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33000">
                  <a:schemeClr val="bg1"/>
                </a:gs>
                <a:gs pos="67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093720" y="1328928"/>
              <a:ext cx="365760" cy="3657600"/>
              <a:chOff x="3093720" y="1328928"/>
              <a:chExt cx="365760" cy="4358976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3276600" y="1328928"/>
                <a:ext cx="182880" cy="1905168"/>
                <a:chOff x="3276600" y="1328928"/>
                <a:chExt cx="182880" cy="1905168"/>
              </a:xfrm>
            </p:grpSpPr>
            <p:grpSp>
              <p:nvGrpSpPr>
                <p:cNvPr id="81" name="Group 80"/>
                <p:cNvGrpSpPr/>
                <p:nvPr/>
              </p:nvGrpSpPr>
              <p:grpSpPr>
                <a:xfrm>
                  <a:off x="3276600" y="1905000"/>
                  <a:ext cx="182880" cy="365760"/>
                  <a:chOff x="3276600" y="1905000"/>
                  <a:chExt cx="182880" cy="365760"/>
                </a:xfrm>
              </p:grpSpPr>
              <p:cxnSp>
                <p:nvCxnSpPr>
                  <p:cNvPr id="107" name="Straight Connector 106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2" name="Group 81"/>
                <p:cNvGrpSpPr/>
                <p:nvPr/>
              </p:nvGrpSpPr>
              <p:grpSpPr>
                <a:xfrm>
                  <a:off x="3276600" y="2273976"/>
                  <a:ext cx="182880" cy="411480"/>
                  <a:chOff x="3276600" y="1905000"/>
                  <a:chExt cx="182880" cy="365760"/>
                </a:xfrm>
              </p:grpSpPr>
              <p:cxnSp>
                <p:nvCxnSpPr>
                  <p:cNvPr id="103" name="Straight Connector 102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3" name="Group 82"/>
                <p:cNvGrpSpPr/>
                <p:nvPr/>
              </p:nvGrpSpPr>
              <p:grpSpPr>
                <a:xfrm>
                  <a:off x="3276600" y="2685456"/>
                  <a:ext cx="182880" cy="548640"/>
                  <a:chOff x="3276600" y="1905000"/>
                  <a:chExt cx="182880" cy="365760"/>
                </a:xfrm>
              </p:grpSpPr>
              <p:cxnSp>
                <p:nvCxnSpPr>
                  <p:cNvPr id="99" name="Straight Connector 98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4" name="Group 83"/>
                <p:cNvGrpSpPr/>
                <p:nvPr/>
              </p:nvGrpSpPr>
              <p:grpSpPr>
                <a:xfrm>
                  <a:off x="3276600" y="1630680"/>
                  <a:ext cx="182880" cy="274320"/>
                  <a:chOff x="3276600" y="1905000"/>
                  <a:chExt cx="182880" cy="365760"/>
                </a:xfrm>
              </p:grpSpPr>
              <p:cxnSp>
                <p:nvCxnSpPr>
                  <p:cNvPr id="95" name="Straight Connector 94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" name="Group 84"/>
                <p:cNvGrpSpPr/>
                <p:nvPr/>
              </p:nvGrpSpPr>
              <p:grpSpPr>
                <a:xfrm>
                  <a:off x="3276600" y="1447800"/>
                  <a:ext cx="182880" cy="182880"/>
                  <a:chOff x="3276600" y="1905000"/>
                  <a:chExt cx="182880" cy="365760"/>
                </a:xfrm>
              </p:grpSpPr>
              <p:cxnSp>
                <p:nvCxnSpPr>
                  <p:cNvPr id="91" name="Straight Connector 90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" name="Group 85"/>
                <p:cNvGrpSpPr/>
                <p:nvPr/>
              </p:nvGrpSpPr>
              <p:grpSpPr>
                <a:xfrm>
                  <a:off x="3276600" y="1328928"/>
                  <a:ext cx="182880" cy="118872"/>
                  <a:chOff x="3276600" y="1905000"/>
                  <a:chExt cx="182880" cy="365760"/>
                </a:xfrm>
              </p:grpSpPr>
              <p:cxnSp>
                <p:nvCxnSpPr>
                  <p:cNvPr id="87" name="Straight Connector 86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9" name="Arc 48"/>
              <p:cNvSpPr/>
              <p:nvPr/>
            </p:nvSpPr>
            <p:spPr>
              <a:xfrm>
                <a:off x="3093720" y="3234096"/>
                <a:ext cx="365760" cy="548640"/>
              </a:xfrm>
              <a:prstGeom prst="arc">
                <a:avLst>
                  <a:gd name="adj1" fmla="val 16200000"/>
                  <a:gd name="adj2" fmla="val 5399373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 flipV="1">
                <a:off x="3276600" y="3782736"/>
                <a:ext cx="182880" cy="1905168"/>
                <a:chOff x="3276600" y="1328928"/>
                <a:chExt cx="182880" cy="1905168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3276600" y="1905000"/>
                  <a:ext cx="182880" cy="365760"/>
                  <a:chOff x="3276600" y="1905000"/>
                  <a:chExt cx="182880" cy="365760"/>
                </a:xfrm>
              </p:grpSpPr>
              <p:cxnSp>
                <p:nvCxnSpPr>
                  <p:cNvPr id="77" name="Straight Connector 76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" name="Group 51"/>
                <p:cNvGrpSpPr/>
                <p:nvPr/>
              </p:nvGrpSpPr>
              <p:grpSpPr>
                <a:xfrm>
                  <a:off x="3276600" y="2273976"/>
                  <a:ext cx="182880" cy="411480"/>
                  <a:chOff x="3276600" y="1905000"/>
                  <a:chExt cx="182880" cy="365760"/>
                </a:xfrm>
              </p:grpSpPr>
              <p:cxnSp>
                <p:nvCxnSpPr>
                  <p:cNvPr id="73" name="Straight Connector 72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" name="Group 52"/>
                <p:cNvGrpSpPr/>
                <p:nvPr/>
              </p:nvGrpSpPr>
              <p:grpSpPr>
                <a:xfrm>
                  <a:off x="3276600" y="2685456"/>
                  <a:ext cx="182880" cy="548640"/>
                  <a:chOff x="3276600" y="1905000"/>
                  <a:chExt cx="182880" cy="365760"/>
                </a:xfrm>
              </p:grpSpPr>
              <p:cxnSp>
                <p:nvCxnSpPr>
                  <p:cNvPr id="69" name="Straight Connector 68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" name="Group 53"/>
                <p:cNvGrpSpPr/>
                <p:nvPr/>
              </p:nvGrpSpPr>
              <p:grpSpPr>
                <a:xfrm>
                  <a:off x="3276600" y="1630680"/>
                  <a:ext cx="182880" cy="274320"/>
                  <a:chOff x="3276600" y="1905000"/>
                  <a:chExt cx="182880" cy="365760"/>
                </a:xfrm>
              </p:grpSpPr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5" name="Group 54"/>
                <p:cNvGrpSpPr/>
                <p:nvPr/>
              </p:nvGrpSpPr>
              <p:grpSpPr>
                <a:xfrm>
                  <a:off x="3276600" y="1447800"/>
                  <a:ext cx="182880" cy="182880"/>
                  <a:chOff x="3276600" y="1905000"/>
                  <a:chExt cx="182880" cy="365760"/>
                </a:xfrm>
              </p:grpSpPr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" name="Group 55"/>
                <p:cNvGrpSpPr/>
                <p:nvPr/>
              </p:nvGrpSpPr>
              <p:grpSpPr>
                <a:xfrm>
                  <a:off x="3276600" y="1328928"/>
                  <a:ext cx="182880" cy="118872"/>
                  <a:chOff x="3276600" y="1905000"/>
                  <a:chExt cx="182880" cy="365760"/>
                </a:xfrm>
              </p:grpSpPr>
              <p:cxnSp>
                <p:nvCxnSpPr>
                  <p:cNvPr id="57" name="Straight Connector 56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45" name="Straight Connector 44"/>
            <p:cNvCxnSpPr/>
            <p:nvPr/>
          </p:nvCxnSpPr>
          <p:spPr>
            <a:xfrm>
              <a:off x="3093720" y="1328928"/>
              <a:ext cx="18288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1264920" y="3157728"/>
              <a:ext cx="36576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093721" y="4986528"/>
              <a:ext cx="18288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870897" y="2849263"/>
            <a:ext cx="1288581" cy="1270421"/>
          </a:xfrm>
          <a:prstGeom prst="rect">
            <a:avLst/>
          </a:prstGeom>
          <a:gradFill>
            <a:gsLst>
              <a:gs pos="33000">
                <a:srgbClr val="FFFF00"/>
              </a:gs>
              <a:gs pos="67000">
                <a:srgbClr val="00B050"/>
              </a:gs>
              <a:gs pos="0">
                <a:srgbClr val="FF0000"/>
              </a:gs>
              <a:gs pos="100000">
                <a:srgbClr val="00B0F0"/>
              </a:gs>
            </a:gsLst>
            <a:lin ang="0" scaled="0"/>
          </a:gra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6" idx="1"/>
          </p:cNvCxnSpPr>
          <p:nvPr/>
        </p:nvCxnSpPr>
        <p:spPr bwMode="auto">
          <a:xfrm>
            <a:off x="870897" y="3484473"/>
            <a:ext cx="128858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" name="Arc 128"/>
          <p:cNvSpPr/>
          <p:nvPr/>
        </p:nvSpPr>
        <p:spPr bwMode="auto">
          <a:xfrm>
            <a:off x="4405974" y="2961360"/>
            <a:ext cx="1107971" cy="1017360"/>
          </a:xfrm>
          <a:prstGeom prst="arc">
            <a:avLst>
              <a:gd name="adj1" fmla="val 17411644"/>
              <a:gd name="adj2" fmla="val 4084781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 bwMode="auto">
          <a:xfrm>
            <a:off x="3161951" y="3317760"/>
            <a:ext cx="4846563" cy="330480"/>
          </a:xfrm>
          <a:prstGeom prst="rect">
            <a:avLst/>
          </a:prstGeom>
          <a:gradFill flip="none" rotWithShape="1">
            <a:gsLst>
              <a:gs pos="0">
                <a:srgbClr val="CB87E4">
                  <a:alpha val="78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7166146" y="3760038"/>
            <a:ext cx="12622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CB87E4"/>
                </a:solidFill>
              </a:rPr>
              <a:t>preformed </a:t>
            </a:r>
          </a:p>
          <a:p>
            <a:r>
              <a:rPr lang="en-US" sz="1800" dirty="0">
                <a:solidFill>
                  <a:srgbClr val="CB87E4"/>
                </a:solidFill>
              </a:rPr>
              <a:t>plasma 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835655" y="3312422"/>
            <a:ext cx="1315084" cy="327426"/>
            <a:chOff x="7291840" y="3358029"/>
            <a:chExt cx="826432" cy="128017"/>
          </a:xfrm>
        </p:grpSpPr>
        <p:sp>
          <p:nvSpPr>
            <p:cNvPr id="36" name="Isosceles Triangle 35"/>
            <p:cNvSpPr/>
            <p:nvPr/>
          </p:nvSpPr>
          <p:spPr>
            <a:xfrm rot="5400000">
              <a:off x="7433572" y="3216297"/>
              <a:ext cx="128016" cy="411480"/>
            </a:xfrm>
            <a:prstGeom prst="triangle">
              <a:avLst/>
            </a:prstGeom>
            <a:gradFill>
              <a:gsLst>
                <a:gs pos="100000">
                  <a:srgbClr val="00AB67"/>
                </a:gs>
                <a:gs pos="0">
                  <a:srgbClr val="FF0000"/>
                </a:gs>
                <a:gs pos="69000">
                  <a:srgbClr val="FFFF00"/>
                </a:gs>
              </a:gsLst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36"/>
            <p:cNvSpPr/>
            <p:nvPr/>
          </p:nvSpPr>
          <p:spPr>
            <a:xfrm rot="16200000" flipH="1">
              <a:off x="7848524" y="3216298"/>
              <a:ext cx="128016" cy="411480"/>
            </a:xfrm>
            <a:prstGeom prst="triangle">
              <a:avLst/>
            </a:prstGeom>
            <a:gradFill>
              <a:gsLst>
                <a:gs pos="100000">
                  <a:srgbClr val="00B0F0"/>
                </a:gs>
                <a:gs pos="0">
                  <a:srgbClr val="00B050"/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7" name="Arc 126"/>
          <p:cNvSpPr/>
          <p:nvPr/>
        </p:nvSpPr>
        <p:spPr bwMode="auto">
          <a:xfrm>
            <a:off x="5144622" y="3317760"/>
            <a:ext cx="343406" cy="336960"/>
          </a:xfrm>
          <a:prstGeom prst="arc">
            <a:avLst>
              <a:gd name="adj1" fmla="val 17411644"/>
              <a:gd name="adj2" fmla="val 4084781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Arc 127"/>
          <p:cNvSpPr/>
          <p:nvPr/>
        </p:nvSpPr>
        <p:spPr bwMode="auto">
          <a:xfrm>
            <a:off x="4840093" y="3142800"/>
            <a:ext cx="667374" cy="673920"/>
          </a:xfrm>
          <a:prstGeom prst="arc">
            <a:avLst>
              <a:gd name="adj1" fmla="val 17411644"/>
              <a:gd name="adj2" fmla="val 4084781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3116560" y="2804358"/>
            <a:ext cx="2294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Cherenkov, </a:t>
            </a:r>
            <a:r>
              <a:rPr lang="en-US" sz="1800" dirty="0" err="1"/>
              <a:t>v</a:t>
            </a:r>
            <a:r>
              <a:rPr lang="en-US" sz="1800" baseline="-25000" dirty="0" err="1"/>
              <a:t>d</a:t>
            </a:r>
            <a:r>
              <a:rPr lang="en-US" sz="1800" dirty="0"/>
              <a:t> = </a:t>
            </a:r>
            <a:r>
              <a:rPr lang="en-US" sz="1800" dirty="0" err="1"/>
              <a:t>v</a:t>
            </a:r>
            <a:r>
              <a:rPr lang="en-US" sz="1800" baseline="-25000" dirty="0" err="1"/>
              <a:t>p</a:t>
            </a:r>
            <a:endParaRPr lang="en-US" sz="1800" dirty="0"/>
          </a:p>
        </p:txBody>
      </p:sp>
      <p:sp>
        <p:nvSpPr>
          <p:cNvPr id="111" name="TextBox 110"/>
          <p:cNvSpPr txBox="1"/>
          <p:nvPr/>
        </p:nvSpPr>
        <p:spPr>
          <a:xfrm>
            <a:off x="472296" y="1041940"/>
            <a:ext cx="6029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err="1"/>
              <a:t>Ponderomotive</a:t>
            </a:r>
            <a:r>
              <a:rPr lang="en-US" sz="1800" dirty="0"/>
              <a:t> excitation of far-field radiation requires: 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59586" y="1480491"/>
            <a:ext cx="420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1. Density gradient—</a:t>
            </a:r>
            <a:r>
              <a:rPr lang="en-US" sz="1800" dirty="0">
                <a:solidFill>
                  <a:srgbClr val="FF0000"/>
                </a:solidFill>
              </a:rPr>
              <a:t>preformed plasma 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874676" y="1935703"/>
            <a:ext cx="3879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2. Superluminal driver—</a:t>
            </a:r>
            <a:r>
              <a:rPr lang="en-US" sz="1800" dirty="0">
                <a:solidFill>
                  <a:srgbClr val="FF0000"/>
                </a:solidFill>
              </a:rPr>
              <a:t>flying focus</a:t>
            </a:r>
            <a:r>
              <a:rPr lang="en-US" sz="1800" baseline="-25000" dirty="0">
                <a:solidFill>
                  <a:srgbClr val="FF0000"/>
                </a:solidFill>
              </a:rPr>
              <a:t>  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19210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8905" y="48962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400" b="0" dirty="0"/>
              <a:t>The superluminal </a:t>
            </a:r>
            <a:r>
              <a:rPr lang="en-US" sz="2400" b="0" dirty="0" err="1"/>
              <a:t>ponderomotive</a:t>
            </a:r>
            <a:r>
              <a:rPr lang="en-US" sz="2400" b="0" dirty="0"/>
              <a:t> force of a flying focus </a:t>
            </a:r>
            <a:br>
              <a:rPr lang="en-US" sz="2400" b="0" dirty="0"/>
            </a:br>
            <a:r>
              <a:rPr lang="en-US" sz="2400" b="0" dirty="0"/>
              <a:t>can drive far-field electromagnetic radiation</a:t>
            </a:r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2300160" y="2631861"/>
            <a:ext cx="192681" cy="1645023"/>
            <a:chOff x="3093720" y="1328928"/>
            <a:chExt cx="365760" cy="3657601"/>
          </a:xfrm>
        </p:grpSpPr>
        <p:sp>
          <p:nvSpPr>
            <p:cNvPr id="39" name="Rectangle 38"/>
            <p:cNvSpPr/>
            <p:nvPr/>
          </p:nvSpPr>
          <p:spPr>
            <a:xfrm>
              <a:off x="3093721" y="1328929"/>
              <a:ext cx="182880" cy="3657600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33000">
                  <a:schemeClr val="bg1"/>
                </a:gs>
                <a:gs pos="67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093720" y="1328928"/>
              <a:ext cx="365760" cy="3657600"/>
              <a:chOff x="3093720" y="1328928"/>
              <a:chExt cx="365760" cy="4358976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3276600" y="1328928"/>
                <a:ext cx="182880" cy="1905168"/>
                <a:chOff x="3276600" y="1328928"/>
                <a:chExt cx="182880" cy="1905168"/>
              </a:xfrm>
            </p:grpSpPr>
            <p:grpSp>
              <p:nvGrpSpPr>
                <p:cNvPr id="81" name="Group 80"/>
                <p:cNvGrpSpPr/>
                <p:nvPr/>
              </p:nvGrpSpPr>
              <p:grpSpPr>
                <a:xfrm>
                  <a:off x="3276600" y="1905000"/>
                  <a:ext cx="182880" cy="365760"/>
                  <a:chOff x="3276600" y="1905000"/>
                  <a:chExt cx="182880" cy="365760"/>
                </a:xfrm>
              </p:grpSpPr>
              <p:cxnSp>
                <p:nvCxnSpPr>
                  <p:cNvPr id="107" name="Straight Connector 106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2" name="Group 81"/>
                <p:cNvGrpSpPr/>
                <p:nvPr/>
              </p:nvGrpSpPr>
              <p:grpSpPr>
                <a:xfrm>
                  <a:off x="3276600" y="2273976"/>
                  <a:ext cx="182880" cy="411480"/>
                  <a:chOff x="3276600" y="1905000"/>
                  <a:chExt cx="182880" cy="365760"/>
                </a:xfrm>
              </p:grpSpPr>
              <p:cxnSp>
                <p:nvCxnSpPr>
                  <p:cNvPr id="103" name="Straight Connector 102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3" name="Group 82"/>
                <p:cNvGrpSpPr/>
                <p:nvPr/>
              </p:nvGrpSpPr>
              <p:grpSpPr>
                <a:xfrm>
                  <a:off x="3276600" y="2685456"/>
                  <a:ext cx="182880" cy="548640"/>
                  <a:chOff x="3276600" y="1905000"/>
                  <a:chExt cx="182880" cy="365760"/>
                </a:xfrm>
              </p:grpSpPr>
              <p:cxnSp>
                <p:nvCxnSpPr>
                  <p:cNvPr id="99" name="Straight Connector 98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4" name="Group 83"/>
                <p:cNvGrpSpPr/>
                <p:nvPr/>
              </p:nvGrpSpPr>
              <p:grpSpPr>
                <a:xfrm>
                  <a:off x="3276600" y="1630680"/>
                  <a:ext cx="182880" cy="274320"/>
                  <a:chOff x="3276600" y="1905000"/>
                  <a:chExt cx="182880" cy="365760"/>
                </a:xfrm>
              </p:grpSpPr>
              <p:cxnSp>
                <p:nvCxnSpPr>
                  <p:cNvPr id="95" name="Straight Connector 94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" name="Group 84"/>
                <p:cNvGrpSpPr/>
                <p:nvPr/>
              </p:nvGrpSpPr>
              <p:grpSpPr>
                <a:xfrm>
                  <a:off x="3276600" y="1447800"/>
                  <a:ext cx="182880" cy="182880"/>
                  <a:chOff x="3276600" y="1905000"/>
                  <a:chExt cx="182880" cy="365760"/>
                </a:xfrm>
              </p:grpSpPr>
              <p:cxnSp>
                <p:nvCxnSpPr>
                  <p:cNvPr id="91" name="Straight Connector 90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" name="Group 85"/>
                <p:cNvGrpSpPr/>
                <p:nvPr/>
              </p:nvGrpSpPr>
              <p:grpSpPr>
                <a:xfrm>
                  <a:off x="3276600" y="1328928"/>
                  <a:ext cx="182880" cy="118872"/>
                  <a:chOff x="3276600" y="1905000"/>
                  <a:chExt cx="182880" cy="365760"/>
                </a:xfrm>
              </p:grpSpPr>
              <p:cxnSp>
                <p:nvCxnSpPr>
                  <p:cNvPr id="87" name="Straight Connector 86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9" name="Arc 48"/>
              <p:cNvSpPr/>
              <p:nvPr/>
            </p:nvSpPr>
            <p:spPr>
              <a:xfrm>
                <a:off x="3093720" y="3234096"/>
                <a:ext cx="365760" cy="548640"/>
              </a:xfrm>
              <a:prstGeom prst="arc">
                <a:avLst>
                  <a:gd name="adj1" fmla="val 16200000"/>
                  <a:gd name="adj2" fmla="val 5399373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 flipV="1">
                <a:off x="3276600" y="3782736"/>
                <a:ext cx="182880" cy="1905168"/>
                <a:chOff x="3276600" y="1328928"/>
                <a:chExt cx="182880" cy="1905168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3276600" y="1905000"/>
                  <a:ext cx="182880" cy="365760"/>
                  <a:chOff x="3276600" y="1905000"/>
                  <a:chExt cx="182880" cy="365760"/>
                </a:xfrm>
              </p:grpSpPr>
              <p:cxnSp>
                <p:nvCxnSpPr>
                  <p:cNvPr id="77" name="Straight Connector 76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" name="Group 51"/>
                <p:cNvGrpSpPr/>
                <p:nvPr/>
              </p:nvGrpSpPr>
              <p:grpSpPr>
                <a:xfrm>
                  <a:off x="3276600" y="2273976"/>
                  <a:ext cx="182880" cy="411480"/>
                  <a:chOff x="3276600" y="1905000"/>
                  <a:chExt cx="182880" cy="365760"/>
                </a:xfrm>
              </p:grpSpPr>
              <p:cxnSp>
                <p:nvCxnSpPr>
                  <p:cNvPr id="73" name="Straight Connector 72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" name="Group 52"/>
                <p:cNvGrpSpPr/>
                <p:nvPr/>
              </p:nvGrpSpPr>
              <p:grpSpPr>
                <a:xfrm>
                  <a:off x="3276600" y="2685456"/>
                  <a:ext cx="182880" cy="548640"/>
                  <a:chOff x="3276600" y="1905000"/>
                  <a:chExt cx="182880" cy="365760"/>
                </a:xfrm>
              </p:grpSpPr>
              <p:cxnSp>
                <p:nvCxnSpPr>
                  <p:cNvPr id="69" name="Straight Connector 68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" name="Group 53"/>
                <p:cNvGrpSpPr/>
                <p:nvPr/>
              </p:nvGrpSpPr>
              <p:grpSpPr>
                <a:xfrm>
                  <a:off x="3276600" y="1630680"/>
                  <a:ext cx="182880" cy="274320"/>
                  <a:chOff x="3276600" y="1905000"/>
                  <a:chExt cx="182880" cy="365760"/>
                </a:xfrm>
              </p:grpSpPr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5" name="Group 54"/>
                <p:cNvGrpSpPr/>
                <p:nvPr/>
              </p:nvGrpSpPr>
              <p:grpSpPr>
                <a:xfrm>
                  <a:off x="3276600" y="1447800"/>
                  <a:ext cx="182880" cy="182880"/>
                  <a:chOff x="3276600" y="1905000"/>
                  <a:chExt cx="182880" cy="365760"/>
                </a:xfrm>
              </p:grpSpPr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" name="Group 55"/>
                <p:cNvGrpSpPr/>
                <p:nvPr/>
              </p:nvGrpSpPr>
              <p:grpSpPr>
                <a:xfrm>
                  <a:off x="3276600" y="1328928"/>
                  <a:ext cx="182880" cy="118872"/>
                  <a:chOff x="3276600" y="1905000"/>
                  <a:chExt cx="182880" cy="365760"/>
                </a:xfrm>
              </p:grpSpPr>
              <p:cxnSp>
                <p:nvCxnSpPr>
                  <p:cNvPr id="57" name="Straight Connector 56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45" name="Straight Connector 44"/>
            <p:cNvCxnSpPr/>
            <p:nvPr/>
          </p:nvCxnSpPr>
          <p:spPr>
            <a:xfrm>
              <a:off x="3093720" y="1328928"/>
              <a:ext cx="18288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1264920" y="3157728"/>
              <a:ext cx="36576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093721" y="4986528"/>
              <a:ext cx="18288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870899" y="2849263"/>
            <a:ext cx="1288581" cy="1270421"/>
          </a:xfrm>
          <a:prstGeom prst="rect">
            <a:avLst/>
          </a:prstGeom>
          <a:gradFill>
            <a:gsLst>
              <a:gs pos="33000">
                <a:srgbClr val="FFFF00"/>
              </a:gs>
              <a:gs pos="67000">
                <a:srgbClr val="00B050"/>
              </a:gs>
              <a:gs pos="0">
                <a:srgbClr val="FF0000"/>
              </a:gs>
              <a:gs pos="100000">
                <a:srgbClr val="00B0F0"/>
              </a:gs>
            </a:gsLst>
            <a:lin ang="0" scaled="0"/>
          </a:gra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6" idx="1"/>
          </p:cNvCxnSpPr>
          <p:nvPr/>
        </p:nvCxnSpPr>
        <p:spPr bwMode="auto">
          <a:xfrm>
            <a:off x="870899" y="3484473"/>
            <a:ext cx="128858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5" name="Rectangle 134"/>
          <p:cNvSpPr/>
          <p:nvPr/>
        </p:nvSpPr>
        <p:spPr bwMode="auto">
          <a:xfrm>
            <a:off x="3161950" y="3317760"/>
            <a:ext cx="4846563" cy="330480"/>
          </a:xfrm>
          <a:prstGeom prst="rect">
            <a:avLst/>
          </a:prstGeom>
          <a:gradFill flip="none" rotWithShape="1">
            <a:gsLst>
              <a:gs pos="0">
                <a:srgbClr val="CB87E4">
                  <a:alpha val="78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7166145" y="3760038"/>
            <a:ext cx="12622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CB87E4"/>
                </a:solidFill>
              </a:rPr>
              <a:t>preformed </a:t>
            </a:r>
          </a:p>
          <a:p>
            <a:r>
              <a:rPr lang="en-US" sz="1800" dirty="0">
                <a:solidFill>
                  <a:srgbClr val="CB87E4"/>
                </a:solidFill>
              </a:rPr>
              <a:t>plasma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278722" y="3293102"/>
            <a:ext cx="1315091" cy="376235"/>
            <a:chOff x="5262899" y="3182942"/>
            <a:chExt cx="1315091" cy="376235"/>
          </a:xfrm>
        </p:grpSpPr>
        <p:sp>
          <p:nvSpPr>
            <p:cNvPr id="116" name="Isosceles Triangle 115"/>
            <p:cNvSpPr/>
            <p:nvPr/>
          </p:nvSpPr>
          <p:spPr>
            <a:xfrm rot="5400000">
              <a:off x="5576573" y="2869268"/>
              <a:ext cx="376235" cy="1003584"/>
            </a:xfrm>
            <a:prstGeom prst="triangle">
              <a:avLst/>
            </a:prstGeom>
            <a:gradFill>
              <a:gsLst>
                <a:gs pos="100000">
                  <a:schemeClr val="accent1"/>
                </a:gs>
                <a:gs pos="0">
                  <a:srgbClr val="FF0000"/>
                </a:gs>
                <a:gs pos="80000">
                  <a:srgbClr val="00AB67"/>
                </a:gs>
                <a:gs pos="48000">
                  <a:srgbClr val="FFFF00"/>
                </a:gs>
              </a:gsLst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Isosceles Triangle 117"/>
            <p:cNvSpPr/>
            <p:nvPr/>
          </p:nvSpPr>
          <p:spPr>
            <a:xfrm rot="16200000" flipH="1">
              <a:off x="6282502" y="3202534"/>
              <a:ext cx="258236" cy="332741"/>
            </a:xfrm>
            <a:prstGeom prst="triangle">
              <a:avLst/>
            </a:prstGeom>
            <a:gradFill>
              <a:gsLst>
                <a:gs pos="100000">
                  <a:srgbClr val="00B0F0"/>
                </a:gs>
                <a:gs pos="0">
                  <a:srgbClr val="00B050"/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0" name="Arc 129"/>
          <p:cNvSpPr/>
          <p:nvPr/>
        </p:nvSpPr>
        <p:spPr bwMode="auto">
          <a:xfrm>
            <a:off x="5928641" y="3317760"/>
            <a:ext cx="343406" cy="336960"/>
          </a:xfrm>
          <a:prstGeom prst="arc">
            <a:avLst>
              <a:gd name="adj1" fmla="val 17411644"/>
              <a:gd name="adj2" fmla="val 4084781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Arc 130"/>
          <p:cNvSpPr/>
          <p:nvPr/>
        </p:nvSpPr>
        <p:spPr bwMode="auto">
          <a:xfrm>
            <a:off x="5604674" y="3149280"/>
            <a:ext cx="667374" cy="673920"/>
          </a:xfrm>
          <a:prstGeom prst="arc">
            <a:avLst>
              <a:gd name="adj1" fmla="val 17411644"/>
              <a:gd name="adj2" fmla="val 4084781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Arc 131"/>
          <p:cNvSpPr/>
          <p:nvPr/>
        </p:nvSpPr>
        <p:spPr bwMode="auto">
          <a:xfrm>
            <a:off x="5177035" y="2967840"/>
            <a:ext cx="1107971" cy="1017360"/>
          </a:xfrm>
          <a:prstGeom prst="arc">
            <a:avLst>
              <a:gd name="adj1" fmla="val 17411644"/>
              <a:gd name="adj2" fmla="val 4084781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Arc 133"/>
          <p:cNvSpPr/>
          <p:nvPr/>
        </p:nvSpPr>
        <p:spPr bwMode="auto">
          <a:xfrm>
            <a:off x="4645729" y="2766960"/>
            <a:ext cx="1636173" cy="1390080"/>
          </a:xfrm>
          <a:prstGeom prst="arc">
            <a:avLst>
              <a:gd name="adj1" fmla="val 17411644"/>
              <a:gd name="adj2" fmla="val 4084781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3783933" y="2810838"/>
            <a:ext cx="2294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Cherenkov, </a:t>
            </a:r>
            <a:r>
              <a:rPr lang="en-US" sz="1800" dirty="0" err="1"/>
              <a:t>v</a:t>
            </a:r>
            <a:r>
              <a:rPr lang="en-US" sz="1800" baseline="-25000" dirty="0" err="1"/>
              <a:t>d</a:t>
            </a:r>
            <a:r>
              <a:rPr lang="en-US" sz="1800" dirty="0"/>
              <a:t> = </a:t>
            </a:r>
            <a:r>
              <a:rPr lang="en-US" sz="1800" dirty="0" err="1"/>
              <a:t>v</a:t>
            </a:r>
            <a:r>
              <a:rPr lang="en-US" sz="1800" baseline="-25000" dirty="0" err="1"/>
              <a:t>p</a:t>
            </a:r>
            <a:endParaRPr lang="en-US" sz="1800" dirty="0"/>
          </a:p>
        </p:txBody>
      </p:sp>
      <p:sp>
        <p:nvSpPr>
          <p:cNvPr id="111" name="TextBox 110"/>
          <p:cNvSpPr txBox="1"/>
          <p:nvPr/>
        </p:nvSpPr>
        <p:spPr>
          <a:xfrm>
            <a:off x="472296" y="1041940"/>
            <a:ext cx="6029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err="1"/>
              <a:t>Ponderomotive</a:t>
            </a:r>
            <a:r>
              <a:rPr lang="en-US" sz="1800" dirty="0"/>
              <a:t> excitation of far-field radiation requires: 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59586" y="1480491"/>
            <a:ext cx="420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1. Density gradient—</a:t>
            </a:r>
            <a:r>
              <a:rPr lang="en-US" sz="1800" dirty="0">
                <a:solidFill>
                  <a:srgbClr val="FF0000"/>
                </a:solidFill>
              </a:rPr>
              <a:t>preformed plasma 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874676" y="1935703"/>
            <a:ext cx="3879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2. Superluminal driver—</a:t>
            </a:r>
            <a:r>
              <a:rPr lang="en-US" sz="1800" dirty="0">
                <a:solidFill>
                  <a:srgbClr val="FF0000"/>
                </a:solidFill>
              </a:rPr>
              <a:t>flying focus</a:t>
            </a:r>
            <a:r>
              <a:rPr lang="en-US" sz="1800" baseline="-25000" dirty="0">
                <a:solidFill>
                  <a:srgbClr val="FF0000"/>
                </a:solidFill>
              </a:rPr>
              <a:t>  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80697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8905" y="48962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400" b="0" dirty="0"/>
              <a:t>The superluminal </a:t>
            </a:r>
            <a:r>
              <a:rPr lang="en-US" sz="2400" b="0" dirty="0" err="1"/>
              <a:t>ponderomotive</a:t>
            </a:r>
            <a:r>
              <a:rPr lang="en-US" sz="2400" b="0" dirty="0"/>
              <a:t> force of a flying focus </a:t>
            </a:r>
            <a:br>
              <a:rPr lang="en-US" sz="2400" b="0" dirty="0"/>
            </a:br>
            <a:r>
              <a:rPr lang="en-US" sz="2400" b="0" dirty="0"/>
              <a:t>can drive far-field electromagnetic radiation</a:t>
            </a:r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2300162" y="2631861"/>
            <a:ext cx="192681" cy="1645023"/>
            <a:chOff x="3093720" y="1328928"/>
            <a:chExt cx="365760" cy="3657601"/>
          </a:xfrm>
        </p:grpSpPr>
        <p:sp>
          <p:nvSpPr>
            <p:cNvPr id="39" name="Rectangle 38"/>
            <p:cNvSpPr/>
            <p:nvPr/>
          </p:nvSpPr>
          <p:spPr>
            <a:xfrm>
              <a:off x="3093721" y="1328929"/>
              <a:ext cx="182880" cy="3657600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33000">
                  <a:schemeClr val="bg1"/>
                </a:gs>
                <a:gs pos="67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093720" y="1328928"/>
              <a:ext cx="365760" cy="3657600"/>
              <a:chOff x="3093720" y="1328928"/>
              <a:chExt cx="365760" cy="4358976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3276600" y="1328928"/>
                <a:ext cx="182880" cy="1905168"/>
                <a:chOff x="3276600" y="1328928"/>
                <a:chExt cx="182880" cy="1905168"/>
              </a:xfrm>
            </p:grpSpPr>
            <p:grpSp>
              <p:nvGrpSpPr>
                <p:cNvPr id="81" name="Group 80"/>
                <p:cNvGrpSpPr/>
                <p:nvPr/>
              </p:nvGrpSpPr>
              <p:grpSpPr>
                <a:xfrm>
                  <a:off x="3276600" y="1905000"/>
                  <a:ext cx="182880" cy="365760"/>
                  <a:chOff x="3276600" y="1905000"/>
                  <a:chExt cx="182880" cy="365760"/>
                </a:xfrm>
              </p:grpSpPr>
              <p:cxnSp>
                <p:nvCxnSpPr>
                  <p:cNvPr id="107" name="Straight Connector 106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2" name="Group 81"/>
                <p:cNvGrpSpPr/>
                <p:nvPr/>
              </p:nvGrpSpPr>
              <p:grpSpPr>
                <a:xfrm>
                  <a:off x="3276600" y="2273976"/>
                  <a:ext cx="182880" cy="411480"/>
                  <a:chOff x="3276600" y="1905000"/>
                  <a:chExt cx="182880" cy="365760"/>
                </a:xfrm>
              </p:grpSpPr>
              <p:cxnSp>
                <p:nvCxnSpPr>
                  <p:cNvPr id="103" name="Straight Connector 102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3" name="Group 82"/>
                <p:cNvGrpSpPr/>
                <p:nvPr/>
              </p:nvGrpSpPr>
              <p:grpSpPr>
                <a:xfrm>
                  <a:off x="3276600" y="2685456"/>
                  <a:ext cx="182880" cy="548640"/>
                  <a:chOff x="3276600" y="1905000"/>
                  <a:chExt cx="182880" cy="365760"/>
                </a:xfrm>
              </p:grpSpPr>
              <p:cxnSp>
                <p:nvCxnSpPr>
                  <p:cNvPr id="99" name="Straight Connector 98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4" name="Group 83"/>
                <p:cNvGrpSpPr/>
                <p:nvPr/>
              </p:nvGrpSpPr>
              <p:grpSpPr>
                <a:xfrm>
                  <a:off x="3276600" y="1630680"/>
                  <a:ext cx="182880" cy="274320"/>
                  <a:chOff x="3276600" y="1905000"/>
                  <a:chExt cx="182880" cy="365760"/>
                </a:xfrm>
              </p:grpSpPr>
              <p:cxnSp>
                <p:nvCxnSpPr>
                  <p:cNvPr id="95" name="Straight Connector 94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" name="Group 84"/>
                <p:cNvGrpSpPr/>
                <p:nvPr/>
              </p:nvGrpSpPr>
              <p:grpSpPr>
                <a:xfrm>
                  <a:off x="3276600" y="1447800"/>
                  <a:ext cx="182880" cy="182880"/>
                  <a:chOff x="3276600" y="1905000"/>
                  <a:chExt cx="182880" cy="365760"/>
                </a:xfrm>
              </p:grpSpPr>
              <p:cxnSp>
                <p:nvCxnSpPr>
                  <p:cNvPr id="91" name="Straight Connector 90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" name="Group 85"/>
                <p:cNvGrpSpPr/>
                <p:nvPr/>
              </p:nvGrpSpPr>
              <p:grpSpPr>
                <a:xfrm>
                  <a:off x="3276600" y="1328928"/>
                  <a:ext cx="182880" cy="118872"/>
                  <a:chOff x="3276600" y="1905000"/>
                  <a:chExt cx="182880" cy="365760"/>
                </a:xfrm>
              </p:grpSpPr>
              <p:cxnSp>
                <p:nvCxnSpPr>
                  <p:cNvPr id="87" name="Straight Connector 86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9" name="Arc 48"/>
              <p:cNvSpPr/>
              <p:nvPr/>
            </p:nvSpPr>
            <p:spPr>
              <a:xfrm>
                <a:off x="3093720" y="3234096"/>
                <a:ext cx="365760" cy="548640"/>
              </a:xfrm>
              <a:prstGeom prst="arc">
                <a:avLst>
                  <a:gd name="adj1" fmla="val 16200000"/>
                  <a:gd name="adj2" fmla="val 5399373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 flipV="1">
                <a:off x="3276600" y="3782736"/>
                <a:ext cx="182880" cy="1905168"/>
                <a:chOff x="3276600" y="1328928"/>
                <a:chExt cx="182880" cy="1905168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3276600" y="1905000"/>
                  <a:ext cx="182880" cy="365760"/>
                  <a:chOff x="3276600" y="1905000"/>
                  <a:chExt cx="182880" cy="365760"/>
                </a:xfrm>
              </p:grpSpPr>
              <p:cxnSp>
                <p:nvCxnSpPr>
                  <p:cNvPr id="77" name="Straight Connector 76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" name="Group 51"/>
                <p:cNvGrpSpPr/>
                <p:nvPr/>
              </p:nvGrpSpPr>
              <p:grpSpPr>
                <a:xfrm>
                  <a:off x="3276600" y="2273976"/>
                  <a:ext cx="182880" cy="411480"/>
                  <a:chOff x="3276600" y="1905000"/>
                  <a:chExt cx="182880" cy="365760"/>
                </a:xfrm>
              </p:grpSpPr>
              <p:cxnSp>
                <p:nvCxnSpPr>
                  <p:cNvPr id="73" name="Straight Connector 72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" name="Group 52"/>
                <p:cNvGrpSpPr/>
                <p:nvPr/>
              </p:nvGrpSpPr>
              <p:grpSpPr>
                <a:xfrm>
                  <a:off x="3276600" y="2685456"/>
                  <a:ext cx="182880" cy="548640"/>
                  <a:chOff x="3276600" y="1905000"/>
                  <a:chExt cx="182880" cy="365760"/>
                </a:xfrm>
              </p:grpSpPr>
              <p:cxnSp>
                <p:nvCxnSpPr>
                  <p:cNvPr id="69" name="Straight Connector 68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" name="Group 53"/>
                <p:cNvGrpSpPr/>
                <p:nvPr/>
              </p:nvGrpSpPr>
              <p:grpSpPr>
                <a:xfrm>
                  <a:off x="3276600" y="1630680"/>
                  <a:ext cx="182880" cy="274320"/>
                  <a:chOff x="3276600" y="1905000"/>
                  <a:chExt cx="182880" cy="365760"/>
                </a:xfrm>
              </p:grpSpPr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5" name="Group 54"/>
                <p:cNvGrpSpPr/>
                <p:nvPr/>
              </p:nvGrpSpPr>
              <p:grpSpPr>
                <a:xfrm>
                  <a:off x="3276600" y="1447800"/>
                  <a:ext cx="182880" cy="182880"/>
                  <a:chOff x="3276600" y="1905000"/>
                  <a:chExt cx="182880" cy="365760"/>
                </a:xfrm>
              </p:grpSpPr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" name="Group 55"/>
                <p:cNvGrpSpPr/>
                <p:nvPr/>
              </p:nvGrpSpPr>
              <p:grpSpPr>
                <a:xfrm>
                  <a:off x="3276600" y="1328928"/>
                  <a:ext cx="182880" cy="118872"/>
                  <a:chOff x="3276600" y="1905000"/>
                  <a:chExt cx="182880" cy="365760"/>
                </a:xfrm>
              </p:grpSpPr>
              <p:cxnSp>
                <p:nvCxnSpPr>
                  <p:cNvPr id="57" name="Straight Connector 56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45" name="Straight Connector 44"/>
            <p:cNvCxnSpPr/>
            <p:nvPr/>
          </p:nvCxnSpPr>
          <p:spPr>
            <a:xfrm>
              <a:off x="3093720" y="1328928"/>
              <a:ext cx="18288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1264920" y="3157728"/>
              <a:ext cx="36576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093721" y="4986528"/>
              <a:ext cx="18288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870901" y="2849263"/>
            <a:ext cx="1288581" cy="1270421"/>
          </a:xfrm>
          <a:prstGeom prst="rect">
            <a:avLst/>
          </a:prstGeom>
          <a:gradFill>
            <a:gsLst>
              <a:gs pos="33000">
                <a:srgbClr val="FFFF00"/>
              </a:gs>
              <a:gs pos="67000">
                <a:srgbClr val="00B050"/>
              </a:gs>
              <a:gs pos="0">
                <a:srgbClr val="FF0000"/>
              </a:gs>
              <a:gs pos="100000">
                <a:srgbClr val="00B0F0"/>
              </a:gs>
            </a:gsLst>
            <a:lin ang="0" scaled="0"/>
          </a:gra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6" idx="1"/>
          </p:cNvCxnSpPr>
          <p:nvPr/>
        </p:nvCxnSpPr>
        <p:spPr bwMode="auto">
          <a:xfrm>
            <a:off x="870901" y="3484473"/>
            <a:ext cx="128858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5" name="Rectangle 114"/>
          <p:cNvSpPr/>
          <p:nvPr/>
        </p:nvSpPr>
        <p:spPr bwMode="auto">
          <a:xfrm>
            <a:off x="3161951" y="3317760"/>
            <a:ext cx="4846563" cy="330480"/>
          </a:xfrm>
          <a:prstGeom prst="rect">
            <a:avLst/>
          </a:prstGeom>
          <a:gradFill flip="none" rotWithShape="1">
            <a:gsLst>
              <a:gs pos="0">
                <a:srgbClr val="CB87E4">
                  <a:alpha val="78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Isosceles Triangle 30"/>
          <p:cNvSpPr/>
          <p:nvPr/>
        </p:nvSpPr>
        <p:spPr>
          <a:xfrm rot="5400000">
            <a:off x="6172072" y="2846732"/>
            <a:ext cx="448509" cy="1289769"/>
          </a:xfrm>
          <a:prstGeom prst="triangle">
            <a:avLst/>
          </a:prstGeom>
          <a:gradFill>
            <a:gsLst>
              <a:gs pos="33000">
                <a:srgbClr val="FFFF00"/>
              </a:gs>
              <a:gs pos="67000">
                <a:srgbClr val="00B050"/>
              </a:gs>
              <a:gs pos="0">
                <a:srgbClr val="FF0000"/>
              </a:gs>
              <a:gs pos="100000">
                <a:srgbClr val="00B0F0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Arc 121"/>
          <p:cNvSpPr/>
          <p:nvPr/>
        </p:nvSpPr>
        <p:spPr bwMode="auto">
          <a:xfrm>
            <a:off x="6699686" y="3324240"/>
            <a:ext cx="343406" cy="336960"/>
          </a:xfrm>
          <a:prstGeom prst="arc">
            <a:avLst>
              <a:gd name="adj1" fmla="val 17411644"/>
              <a:gd name="adj2" fmla="val 4084781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c 122"/>
          <p:cNvSpPr/>
          <p:nvPr/>
        </p:nvSpPr>
        <p:spPr bwMode="auto">
          <a:xfrm>
            <a:off x="6388679" y="3155760"/>
            <a:ext cx="667374" cy="673920"/>
          </a:xfrm>
          <a:prstGeom prst="arc">
            <a:avLst>
              <a:gd name="adj1" fmla="val 17411644"/>
              <a:gd name="adj2" fmla="val 4084781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Arc 123"/>
          <p:cNvSpPr/>
          <p:nvPr/>
        </p:nvSpPr>
        <p:spPr bwMode="auto">
          <a:xfrm>
            <a:off x="5954560" y="2980800"/>
            <a:ext cx="1107971" cy="1017360"/>
          </a:xfrm>
          <a:prstGeom prst="arc">
            <a:avLst>
              <a:gd name="adj1" fmla="val 17411644"/>
              <a:gd name="adj2" fmla="val 4084781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Arc 124"/>
          <p:cNvSpPr/>
          <p:nvPr/>
        </p:nvSpPr>
        <p:spPr bwMode="auto">
          <a:xfrm>
            <a:off x="5429734" y="2792880"/>
            <a:ext cx="1636173" cy="1390080"/>
          </a:xfrm>
          <a:prstGeom prst="arc">
            <a:avLst>
              <a:gd name="adj1" fmla="val 17411644"/>
              <a:gd name="adj2" fmla="val 4084781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Arc 125"/>
          <p:cNvSpPr/>
          <p:nvPr/>
        </p:nvSpPr>
        <p:spPr bwMode="auto">
          <a:xfrm>
            <a:off x="5112245" y="2604960"/>
            <a:ext cx="1957038" cy="1730400"/>
          </a:xfrm>
          <a:prstGeom prst="arc">
            <a:avLst>
              <a:gd name="adj1" fmla="val 17411644"/>
              <a:gd name="adj2" fmla="val 4084781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7166146" y="3760038"/>
            <a:ext cx="12622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CB87E4"/>
                </a:solidFill>
              </a:rPr>
              <a:t>preformed </a:t>
            </a:r>
          </a:p>
          <a:p>
            <a:r>
              <a:rPr lang="en-US" sz="1800" dirty="0">
                <a:solidFill>
                  <a:srgbClr val="CB87E4"/>
                </a:solidFill>
              </a:rPr>
              <a:t>plasma 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4438353" y="2810838"/>
            <a:ext cx="2294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Cherenkov, </a:t>
            </a:r>
            <a:r>
              <a:rPr lang="en-US" sz="1800" dirty="0" err="1"/>
              <a:t>v</a:t>
            </a:r>
            <a:r>
              <a:rPr lang="en-US" sz="1800" baseline="-25000" dirty="0" err="1"/>
              <a:t>d</a:t>
            </a:r>
            <a:r>
              <a:rPr lang="en-US" sz="1800" dirty="0"/>
              <a:t> = </a:t>
            </a:r>
            <a:r>
              <a:rPr lang="en-US" sz="1800" dirty="0" err="1"/>
              <a:t>v</a:t>
            </a:r>
            <a:r>
              <a:rPr lang="en-US" sz="1800" baseline="-25000" dirty="0" err="1"/>
              <a:t>p</a:t>
            </a:r>
            <a:endParaRPr lang="en-US" sz="1800" dirty="0"/>
          </a:p>
        </p:txBody>
      </p:sp>
      <p:sp>
        <p:nvSpPr>
          <p:cNvPr id="111" name="TextBox 110"/>
          <p:cNvSpPr txBox="1"/>
          <p:nvPr/>
        </p:nvSpPr>
        <p:spPr>
          <a:xfrm>
            <a:off x="472296" y="1041940"/>
            <a:ext cx="6029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err="1"/>
              <a:t>Ponderomotive</a:t>
            </a:r>
            <a:r>
              <a:rPr lang="en-US" sz="1800" dirty="0"/>
              <a:t> excitation of far-field radiation requires: 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59586" y="1480491"/>
            <a:ext cx="420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1. Density gradient—</a:t>
            </a:r>
            <a:r>
              <a:rPr lang="en-US" sz="1800" dirty="0">
                <a:solidFill>
                  <a:srgbClr val="FF0000"/>
                </a:solidFill>
              </a:rPr>
              <a:t>preformed plasma 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874676" y="1935703"/>
            <a:ext cx="3879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2. Superluminal driver—</a:t>
            </a:r>
            <a:r>
              <a:rPr lang="en-US" sz="1800" dirty="0">
                <a:solidFill>
                  <a:srgbClr val="FF0000"/>
                </a:solidFill>
              </a:rPr>
              <a:t>flying focus</a:t>
            </a:r>
            <a:r>
              <a:rPr lang="en-US" sz="1800" baseline="-25000" dirty="0">
                <a:solidFill>
                  <a:srgbClr val="FF0000"/>
                </a:solidFill>
              </a:rPr>
              <a:t>  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02717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646535" y="2244843"/>
            <a:ext cx="1382059" cy="578514"/>
          </a:xfrm>
          <a:prstGeom prst="round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1434" y="48962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200" b="0" dirty="0"/>
              <a:t>We have extended the </a:t>
            </a:r>
            <a:r>
              <a:rPr lang="en-US" sz="2200" b="0" dirty="0" err="1"/>
              <a:t>quasistatic</a:t>
            </a:r>
            <a:r>
              <a:rPr lang="en-US" sz="2200" b="0" dirty="0"/>
              <a:t> model of </a:t>
            </a:r>
            <a:r>
              <a:rPr lang="en-US" sz="2200" b="0" dirty="0" err="1"/>
              <a:t>ponderomotively</a:t>
            </a:r>
            <a:r>
              <a:rPr lang="en-US" sz="2200" b="0" dirty="0"/>
              <a:t> driven </a:t>
            </a:r>
            <a:r>
              <a:rPr lang="en-US" sz="2200" b="0" dirty="0" err="1"/>
              <a:t>wakefields</a:t>
            </a:r>
            <a:r>
              <a:rPr lang="en-US" sz="2200" b="0" dirty="0"/>
              <a:t> to model Cherenkov emission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6830" y="1003906"/>
            <a:ext cx="7276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Dynamic wave equation for B-field (a</a:t>
            </a:r>
            <a:r>
              <a:rPr lang="en-US" sz="1800" baseline="-25000" dirty="0"/>
              <a:t>0</a:t>
            </a:r>
            <a:r>
              <a:rPr lang="en-US" sz="1800" dirty="0"/>
              <a:t>&lt;1) in moving frame: </a:t>
            </a:r>
            <a:r>
              <a:rPr lang="en-US" sz="1800" i="1" dirty="0" err="1"/>
              <a:t>ξ</a:t>
            </a:r>
            <a:r>
              <a:rPr lang="en-US" sz="1800" i="1" dirty="0"/>
              <a:t> = </a:t>
            </a:r>
            <a:r>
              <a:rPr lang="en-US" sz="1800" i="1" dirty="0" err="1"/>
              <a:t>ct</a:t>
            </a:r>
            <a:r>
              <a:rPr lang="en-US" sz="1800" i="1" dirty="0"/>
              <a:t> -z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401871"/>
              </p:ext>
            </p:extLst>
          </p:nvPr>
        </p:nvGraphicFramePr>
        <p:xfrm>
          <a:off x="945875" y="1443075"/>
          <a:ext cx="504666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07" name="Equation" r:id="rId3" imgW="3581400" imgH="546100" progId="Equation.DSMT4">
                  <p:embed/>
                </p:oleObj>
              </mc:Choice>
              <mc:Fallback>
                <p:oleObj name="Equation" r:id="rId3" imgW="35814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5875" y="1443075"/>
                        <a:ext cx="5046662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742628"/>
              </p:ext>
            </p:extLst>
          </p:nvPr>
        </p:nvGraphicFramePr>
        <p:xfrm>
          <a:off x="973731" y="2791123"/>
          <a:ext cx="1954923" cy="61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08" name="Equation" r:id="rId5" imgW="1422400" imgH="444500" progId="Equation.DSMT4">
                  <p:embed/>
                </p:oleObj>
              </mc:Choice>
              <mc:Fallback>
                <p:oleObj name="Equation" r:id="rId5" imgW="14224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3731" y="2791123"/>
                        <a:ext cx="1954923" cy="610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668938" y="2221631"/>
            <a:ext cx="13297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electrostatic 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potential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H="1" flipV="1">
            <a:off x="5998702" y="1882060"/>
            <a:ext cx="188213" cy="86607"/>
          </a:xfrm>
          <a:prstGeom prst="line">
            <a:avLst/>
          </a:prstGeom>
          <a:ln w="38100">
            <a:solidFill>
              <a:srgbClr val="16518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246685" y="1848098"/>
            <a:ext cx="1645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density gradient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177077" y="1819015"/>
            <a:ext cx="1659389" cy="600924"/>
          </a:xfrm>
          <a:prstGeom prst="round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79441" y="1803271"/>
            <a:ext cx="16450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Arial"/>
                <a:cs typeface="Arial"/>
              </a:rPr>
              <a:t>ponderomotive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 potential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5438405" y="2024006"/>
            <a:ext cx="14942" cy="254000"/>
          </a:xfrm>
          <a:prstGeom prst="line">
            <a:avLst/>
          </a:prstGeom>
          <a:ln w="38100">
            <a:solidFill>
              <a:srgbClr val="16518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18536" y="2359987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Current density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231116"/>
              </p:ext>
            </p:extLst>
          </p:nvPr>
        </p:nvGraphicFramePr>
        <p:xfrm>
          <a:off x="925513" y="3933825"/>
          <a:ext cx="287178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09" name="Equation" r:id="rId7" imgW="2108200" imgH="546100" progId="Equation.DSMT4">
                  <p:embed/>
                </p:oleObj>
              </mc:Choice>
              <mc:Fallback>
                <p:oleObj name="Equation" r:id="rId7" imgW="21082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5513" y="3933825"/>
                        <a:ext cx="2871787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16061" y="3503607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Electrostatic potential</a:t>
            </a:r>
          </a:p>
        </p:txBody>
      </p:sp>
      <p:pic>
        <p:nvPicPr>
          <p:cNvPr id="2" name="Picture 1" descr="TC14564 Palastro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994" y="3032409"/>
            <a:ext cx="4223653" cy="179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63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34" y="78846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400" b="0" dirty="0"/>
              <a:t>Simulation setup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81366" y="1353848"/>
            <a:ext cx="5774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The simulations have large radial domains to allow </a:t>
            </a:r>
          </a:p>
          <a:p>
            <a:r>
              <a:rPr lang="en-US" sz="1800" dirty="0"/>
              <a:t>     the radiation to propagate into the quasi-</a:t>
            </a:r>
            <a:r>
              <a:rPr lang="en-US" sz="1800" dirty="0" err="1"/>
              <a:t>farfield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5086405" y="2134289"/>
            <a:ext cx="1986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4FA3"/>
                </a:solidFill>
              </a:rPr>
              <a:t>background density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69979" y="1087092"/>
            <a:ext cx="2394301" cy="382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008000"/>
                </a:solidFill>
              </a:rPr>
              <a:t>Laser parameters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51781" y="1413166"/>
            <a:ext cx="2380577" cy="1541714"/>
          </a:xfrm>
          <a:prstGeom prst="round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656871" y="1441588"/>
            <a:ext cx="176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err="1">
                <a:latin typeface="Arial"/>
                <a:cs typeface="Arial"/>
              </a:rPr>
              <a:t>λ</a:t>
            </a:r>
            <a:r>
              <a:rPr lang="en-US" sz="1800" dirty="0">
                <a:latin typeface="Arial"/>
                <a:cs typeface="Arial"/>
              </a:rPr>
              <a:t> = 920 nm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2519" y="2145548"/>
            <a:ext cx="2344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/>
                <a:cs typeface="Arial"/>
              </a:rPr>
              <a:t>focal length = 0.2 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6867" y="2502550"/>
            <a:ext cx="2261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/>
                <a:cs typeface="Arial"/>
              </a:rPr>
              <a:t>focal spot = 5.8 </a:t>
            </a:r>
            <a:r>
              <a:rPr lang="en-US" sz="1800" i="1" dirty="0" err="1">
                <a:latin typeface="Arial"/>
                <a:cs typeface="Arial"/>
              </a:rPr>
              <a:t>μ</a:t>
            </a:r>
            <a:r>
              <a:rPr lang="en-US" sz="1800" dirty="0" err="1">
                <a:latin typeface="Arial"/>
                <a:cs typeface="Arial"/>
              </a:rPr>
              <a:t>m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650144" y="3043768"/>
            <a:ext cx="2269608" cy="35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008000"/>
                </a:solidFill>
              </a:rPr>
              <a:t>Plasma parameters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4024" y="3370841"/>
            <a:ext cx="2238506" cy="1236439"/>
          </a:xfrm>
          <a:prstGeom prst="round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648130" y="3786559"/>
            <a:ext cx="178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/>
                <a:cs typeface="Arial"/>
              </a:rPr>
              <a:t>length = 9 mm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3464" y="4153311"/>
            <a:ext cx="196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/>
                <a:cs typeface="Arial"/>
              </a:rPr>
              <a:t>radius = 10 </a:t>
            </a:r>
            <a:r>
              <a:rPr lang="en-US" sz="1800" i="1" dirty="0" err="1">
                <a:latin typeface="Arial"/>
                <a:cs typeface="Arial"/>
              </a:rPr>
              <a:t>μ</a:t>
            </a:r>
            <a:r>
              <a:rPr lang="en-US" sz="1800" dirty="0" err="1">
                <a:latin typeface="Arial"/>
                <a:cs typeface="Arial"/>
              </a:rPr>
              <a:t>m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116" y="3425555"/>
            <a:ext cx="2131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/>
                <a:cs typeface="Arial"/>
              </a:rPr>
              <a:t>n</a:t>
            </a:r>
            <a:r>
              <a:rPr lang="en-US" sz="1800" baseline="-25000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 = 1.3x10</a:t>
            </a:r>
            <a:r>
              <a:rPr lang="en-US" sz="1800" baseline="30000" dirty="0">
                <a:latin typeface="Arial"/>
                <a:cs typeface="Arial"/>
              </a:rPr>
              <a:t>18</a:t>
            </a:r>
            <a:r>
              <a:rPr lang="en-US" sz="1800" dirty="0">
                <a:latin typeface="Arial"/>
                <a:cs typeface="Arial"/>
              </a:rPr>
              <a:t> cm</a:t>
            </a:r>
            <a:r>
              <a:rPr lang="en-US" sz="1800" baseline="30000" dirty="0">
                <a:latin typeface="Arial"/>
                <a:cs typeface="Arial"/>
              </a:rPr>
              <a:t>-3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6456" y="1792508"/>
            <a:ext cx="166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err="1">
                <a:latin typeface="Arial"/>
                <a:cs typeface="Arial"/>
              </a:rPr>
              <a:t>Δλ</a:t>
            </a:r>
            <a:r>
              <a:rPr lang="en-US" sz="1800" i="1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= 60 nm</a:t>
            </a:r>
          </a:p>
        </p:txBody>
      </p:sp>
      <p:pic>
        <p:nvPicPr>
          <p:cNvPr id="4" name="Picture 3" descr="TC14563 Palastr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268" y="2457164"/>
            <a:ext cx="4825340" cy="233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806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1434" y="78846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400" b="0" dirty="0"/>
              <a:t>Far-field radiation occurs when the focal velocity exceeds the speed of light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616" y="978448"/>
            <a:ext cx="8290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The simulation exhibits the expected behavior: no far-field emission</a:t>
            </a:r>
          </a:p>
          <a:p>
            <a:r>
              <a:rPr lang="en-US" sz="1800" dirty="0"/>
              <a:t>     for focal velocities &lt; 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20528" y="1756539"/>
            <a:ext cx="23503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v</a:t>
            </a:r>
            <a:r>
              <a:rPr lang="en-US" sz="1600" baseline="-25000" dirty="0" err="1">
                <a:solidFill>
                  <a:srgbClr val="FF0000"/>
                </a:solidFill>
              </a:rPr>
              <a:t>d</a:t>
            </a:r>
            <a:r>
              <a:rPr lang="en-US" sz="1600" dirty="0">
                <a:solidFill>
                  <a:srgbClr val="FF0000"/>
                </a:solidFill>
              </a:rPr>
              <a:t> = 0.95 (small + chirp)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30495" y="1694091"/>
            <a:ext cx="22990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8000"/>
                </a:solidFill>
              </a:rPr>
              <a:t>v</a:t>
            </a:r>
            <a:r>
              <a:rPr lang="en-US" sz="1600" baseline="-25000" dirty="0" err="1">
                <a:solidFill>
                  <a:srgbClr val="008000"/>
                </a:solidFill>
              </a:rPr>
              <a:t>d</a:t>
            </a:r>
            <a:r>
              <a:rPr lang="en-US" sz="1600" dirty="0">
                <a:solidFill>
                  <a:srgbClr val="008000"/>
                </a:solidFill>
              </a:rPr>
              <a:t> = 1.06 (small - chirp)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0979" y="2230017"/>
            <a:ext cx="1439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laser intensity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5537" y="2239713"/>
            <a:ext cx="1918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Cherenkov rad. </a:t>
            </a:r>
            <a:r>
              <a:rPr lang="en-US" sz="1600" dirty="0" err="1">
                <a:solidFill>
                  <a:srgbClr val="FF0000"/>
                </a:solidFill>
              </a:rPr>
              <a:t>rS</a:t>
            </a:r>
            <a:r>
              <a:rPr lang="en-US" sz="1600" baseline="-25000" dirty="0" err="1">
                <a:solidFill>
                  <a:srgbClr val="FF0000"/>
                </a:solidFill>
              </a:rPr>
              <a:t>z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64025" y="2246850"/>
            <a:ext cx="1439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</a:rPr>
              <a:t>laser intensity</a:t>
            </a:r>
          </a:p>
        </p:txBody>
      </p:sp>
      <p:pic>
        <p:nvPicPr>
          <p:cNvPr id="13" name="THz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8216" b="27811"/>
          <a:stretch>
            <a:fillRect/>
          </a:stretch>
        </p:blipFill>
        <p:spPr>
          <a:xfrm>
            <a:off x="0" y="2547222"/>
            <a:ext cx="9144000" cy="22618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150042" y="2242276"/>
            <a:ext cx="1918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</a:rPr>
              <a:t>Cherenkov rad. </a:t>
            </a:r>
            <a:r>
              <a:rPr lang="en-US" sz="1600" dirty="0" err="1">
                <a:solidFill>
                  <a:srgbClr val="008000"/>
                </a:solidFill>
              </a:rPr>
              <a:t>rS</a:t>
            </a:r>
            <a:r>
              <a:rPr lang="en-US" sz="1600" baseline="-25000" dirty="0" err="1">
                <a:solidFill>
                  <a:srgbClr val="008000"/>
                </a:solidFill>
              </a:rPr>
              <a:t>z</a:t>
            </a:r>
            <a:endParaRPr lang="en-US" sz="16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1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188" y="1040453"/>
            <a:ext cx="1634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Driver velocity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446500"/>
              </p:ext>
            </p:extLst>
          </p:nvPr>
        </p:nvGraphicFramePr>
        <p:xfrm>
          <a:off x="2119304" y="1042034"/>
          <a:ext cx="798290" cy="419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68" name="Equation" r:id="rId3" imgW="508000" imgH="266700" progId="Equation.DSMT4">
                  <p:embed/>
                </p:oleObj>
              </mc:Choice>
              <mc:Fallback>
                <p:oleObj name="Equation" r:id="rId3" imgW="5080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304" y="1042034"/>
                        <a:ext cx="798290" cy="419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/>
          <p:cNvSpPr/>
          <p:nvPr/>
        </p:nvSpPr>
        <p:spPr bwMode="auto">
          <a:xfrm>
            <a:off x="5668300" y="2395116"/>
            <a:ext cx="1098575" cy="107233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297992" y="2758659"/>
            <a:ext cx="317108" cy="331846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reeform 51"/>
          <p:cNvSpPr>
            <a:spLocks noChangeArrowheads="1"/>
          </p:cNvSpPr>
          <p:nvPr/>
        </p:nvSpPr>
        <p:spPr bwMode="auto">
          <a:xfrm>
            <a:off x="6382549" y="2628827"/>
            <a:ext cx="151151" cy="304800"/>
          </a:xfrm>
          <a:custGeom>
            <a:avLst/>
            <a:gdLst>
              <a:gd name="T0" fmla="*/ 0 w 946150"/>
              <a:gd name="T1" fmla="*/ 304824 h 1047750"/>
              <a:gd name="T2" fmla="*/ 61781 w 946150"/>
              <a:gd name="T3" fmla="*/ 0 h 1047750"/>
              <a:gd name="T4" fmla="*/ 122738 w 946150"/>
              <a:gd name="T5" fmla="*/ 302977 h 1047750"/>
              <a:gd name="T6" fmla="*/ 0 60000 65536"/>
              <a:gd name="T7" fmla="*/ 0 60000 65536"/>
              <a:gd name="T8" fmla="*/ 0 60000 65536"/>
              <a:gd name="T9" fmla="*/ 0 w 946150"/>
              <a:gd name="T10" fmla="*/ 0 h 1047750"/>
              <a:gd name="T11" fmla="*/ 946150 w 946150"/>
              <a:gd name="T12" fmla="*/ 1047750 h 10477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6150" h="1047750">
                <a:moveTo>
                  <a:pt x="0" y="1047750"/>
                </a:moveTo>
                <a:cubicBezTo>
                  <a:pt x="159279" y="524404"/>
                  <a:pt x="318558" y="1058"/>
                  <a:pt x="476250" y="0"/>
                </a:cubicBezTo>
                <a:cubicBezTo>
                  <a:pt x="633942" y="-1058"/>
                  <a:pt x="838200" y="921808"/>
                  <a:pt x="946150" y="1041400"/>
                </a:cubicBezTo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" pitchFamily="-1" charset="0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7406" y="2934916"/>
            <a:ext cx="31357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The phase fronts of the</a:t>
            </a:r>
          </a:p>
          <a:p>
            <a:r>
              <a:rPr lang="en-US" sz="1800" dirty="0"/>
              <a:t>     radiation outrun the driver </a:t>
            </a:r>
          </a:p>
          <a:p>
            <a:r>
              <a:rPr lang="en-US" sz="1800" dirty="0"/>
              <a:t>     and </a:t>
            </a:r>
            <a:r>
              <a:rPr lang="en-US" sz="1800" dirty="0">
                <a:solidFill>
                  <a:srgbClr val="FF0000"/>
                </a:solidFill>
              </a:rPr>
              <a:t>fail to constructively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     interfere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6188713" y="2892277"/>
            <a:ext cx="59592" cy="6853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424766" y="2892587"/>
            <a:ext cx="59592" cy="6853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6840176" y="2851930"/>
            <a:ext cx="285192" cy="1381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7519" y="1709151"/>
            <a:ext cx="3179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A driver excites dipole </a:t>
            </a:r>
            <a:br>
              <a:rPr lang="en-US" sz="1800" dirty="0"/>
            </a:br>
            <a:r>
              <a:rPr lang="en-US" sz="1800" dirty="0"/>
              <a:t>oscillations in the medium </a:t>
            </a:r>
            <a:br>
              <a:rPr lang="en-US" sz="1800" dirty="0"/>
            </a:br>
            <a:r>
              <a:rPr lang="en-US" sz="1800" dirty="0"/>
              <a:t>that radiate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61434" y="47094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200" b="0" dirty="0"/>
              <a:t>A medium will not emit far-field radiation when excited by a </a:t>
            </a:r>
            <a:br>
              <a:rPr lang="en-US" sz="2200" b="0" dirty="0"/>
            </a:br>
            <a:r>
              <a:rPr lang="en-US" sz="2200" b="0" dirty="0"/>
              <a:t>driver traveling slower than the phase velocity</a:t>
            </a:r>
          </a:p>
        </p:txBody>
      </p:sp>
    </p:spTree>
    <p:extLst>
      <p:ext uri="{BB962C8B-B14F-4D97-AF65-F5344CB8AC3E}">
        <p14:creationId xmlns:p14="http://schemas.microsoft.com/office/powerpoint/2010/main" val="17446700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6905" y="43865"/>
            <a:ext cx="8369615" cy="8713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200" b="0" dirty="0"/>
              <a:t>The superluminal ponderomotive force of </a:t>
            </a:r>
            <a:r>
              <a:rPr lang="en-US" sz="2200" b="0" dirty="0">
                <a:solidFill>
                  <a:srgbClr val="008C55"/>
                </a:solidFill>
              </a:rPr>
              <a:t>a “flying focus” can drive Cherenkov radiation in a plasma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8710" y="1196025"/>
            <a:ext cx="8112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A</a:t>
            </a:r>
            <a:r>
              <a:rPr lang="en-US" sz="1800" dirty="0">
                <a:solidFill>
                  <a:srgbClr val="FF0000"/>
                </a:solidFill>
              </a:rPr>
              <a:t> simple plasma precludes Cherenkov radiation</a:t>
            </a:r>
            <a:r>
              <a:rPr lang="en-US" sz="1800" dirty="0"/>
              <a:t>: the phase velocity of electromagnetic radiation exceeds </a:t>
            </a:r>
            <a:r>
              <a:rPr lang="en-US" sz="1800" i="1" dirty="0"/>
              <a:t>c</a:t>
            </a:r>
            <a:r>
              <a:rPr lang="en-US" sz="1800" dirty="0"/>
              <a:t>, and thus the velocity of typical drivers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8710" y="2022655"/>
            <a:ext cx="8316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The </a:t>
            </a:r>
            <a:r>
              <a:rPr lang="en-US" sz="1800" dirty="0">
                <a:solidFill>
                  <a:srgbClr val="008000"/>
                </a:solidFill>
              </a:rPr>
              <a:t>flying focus provides a superluminal driver</a:t>
            </a:r>
            <a:r>
              <a:rPr lang="en-US" sz="1800" dirty="0"/>
              <a:t>: the peak intensity of a pulse focused by a chromatic lens travels at a velocity determined by the chirp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87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188" y="1040453"/>
            <a:ext cx="1634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Driver velocity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486216"/>
              </p:ext>
            </p:extLst>
          </p:nvPr>
        </p:nvGraphicFramePr>
        <p:xfrm>
          <a:off x="2119304" y="1042034"/>
          <a:ext cx="798290" cy="419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45" name="Equation" r:id="rId3" imgW="508000" imgH="266700" progId="Equation.DSMT4">
                  <p:embed/>
                </p:oleObj>
              </mc:Choice>
              <mc:Fallback>
                <p:oleObj name="Equation" r:id="rId3" imgW="5080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304" y="1042034"/>
                        <a:ext cx="798290" cy="419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/>
          <p:cNvSpPr/>
          <p:nvPr/>
        </p:nvSpPr>
        <p:spPr bwMode="auto">
          <a:xfrm>
            <a:off x="5250056" y="1996527"/>
            <a:ext cx="1934508" cy="1860743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904476" y="2395116"/>
            <a:ext cx="1098575" cy="107233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507431" y="2758659"/>
            <a:ext cx="317108" cy="331846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reeform 51"/>
          <p:cNvSpPr>
            <a:spLocks noChangeArrowheads="1"/>
          </p:cNvSpPr>
          <p:nvPr/>
        </p:nvSpPr>
        <p:spPr bwMode="auto">
          <a:xfrm>
            <a:off x="6591987" y="2628827"/>
            <a:ext cx="151151" cy="304800"/>
          </a:xfrm>
          <a:custGeom>
            <a:avLst/>
            <a:gdLst>
              <a:gd name="T0" fmla="*/ 0 w 946150"/>
              <a:gd name="T1" fmla="*/ 304824 h 1047750"/>
              <a:gd name="T2" fmla="*/ 61781 w 946150"/>
              <a:gd name="T3" fmla="*/ 0 h 1047750"/>
              <a:gd name="T4" fmla="*/ 122738 w 946150"/>
              <a:gd name="T5" fmla="*/ 302977 h 1047750"/>
              <a:gd name="T6" fmla="*/ 0 60000 65536"/>
              <a:gd name="T7" fmla="*/ 0 60000 65536"/>
              <a:gd name="T8" fmla="*/ 0 60000 65536"/>
              <a:gd name="T9" fmla="*/ 0 w 946150"/>
              <a:gd name="T10" fmla="*/ 0 h 1047750"/>
              <a:gd name="T11" fmla="*/ 946150 w 946150"/>
              <a:gd name="T12" fmla="*/ 1047750 h 10477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6150" h="1047750">
                <a:moveTo>
                  <a:pt x="0" y="1047750"/>
                </a:moveTo>
                <a:cubicBezTo>
                  <a:pt x="159279" y="524404"/>
                  <a:pt x="318558" y="1058"/>
                  <a:pt x="476250" y="0"/>
                </a:cubicBezTo>
                <a:cubicBezTo>
                  <a:pt x="633942" y="-1058"/>
                  <a:pt x="838200" y="921808"/>
                  <a:pt x="946150" y="1041400"/>
                </a:cubicBezTo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" pitchFamily="-1" charset="0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7406" y="2934916"/>
            <a:ext cx="31357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The phase fronts of the</a:t>
            </a:r>
          </a:p>
          <a:p>
            <a:r>
              <a:rPr lang="en-US" sz="1800" dirty="0"/>
              <a:t>     radiation outrun the driver </a:t>
            </a:r>
          </a:p>
          <a:p>
            <a:r>
              <a:rPr lang="en-US" sz="1800" dirty="0"/>
              <a:t>     and </a:t>
            </a:r>
            <a:r>
              <a:rPr lang="en-US" sz="1800" dirty="0">
                <a:solidFill>
                  <a:srgbClr val="FF0000"/>
                </a:solidFill>
              </a:rPr>
              <a:t>fail to constructively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     interfere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6188713" y="2892277"/>
            <a:ext cx="59592" cy="6853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424766" y="2892587"/>
            <a:ext cx="59592" cy="6853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6634205" y="2892896"/>
            <a:ext cx="59592" cy="6853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7250141" y="2851930"/>
            <a:ext cx="285192" cy="1381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61434" y="47094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200" b="0" dirty="0"/>
              <a:t>A medium will not emit far-field radiation when excited by a </a:t>
            </a:r>
            <a:br>
              <a:rPr lang="en-US" sz="2200" b="0" dirty="0"/>
            </a:br>
            <a:r>
              <a:rPr lang="en-US" sz="2200" b="0" dirty="0"/>
              <a:t>driver traveling slower than the phase velocity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8FD130-0A7B-9840-A7C8-9380907478F7}"/>
              </a:ext>
            </a:extLst>
          </p:cNvPr>
          <p:cNvSpPr txBox="1"/>
          <p:nvPr/>
        </p:nvSpPr>
        <p:spPr>
          <a:xfrm>
            <a:off x="757519" y="1709151"/>
            <a:ext cx="3179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A driver excites dipole </a:t>
            </a:r>
            <a:br>
              <a:rPr lang="en-US" sz="1800" dirty="0"/>
            </a:br>
            <a:r>
              <a:rPr lang="en-US" sz="1800" dirty="0"/>
              <a:t>oscillations in the medium </a:t>
            </a:r>
            <a:br>
              <a:rPr lang="en-US" sz="1800" dirty="0"/>
            </a:br>
            <a:r>
              <a:rPr lang="en-US" sz="1800" dirty="0"/>
              <a:t>that radiate</a:t>
            </a:r>
          </a:p>
        </p:txBody>
      </p:sp>
    </p:spTree>
    <p:extLst>
      <p:ext uri="{BB962C8B-B14F-4D97-AF65-F5344CB8AC3E}">
        <p14:creationId xmlns:p14="http://schemas.microsoft.com/office/powerpoint/2010/main" val="2288799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188" y="1040453"/>
            <a:ext cx="1634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Driver velocity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039228"/>
              </p:ext>
            </p:extLst>
          </p:nvPr>
        </p:nvGraphicFramePr>
        <p:xfrm>
          <a:off x="2119304" y="1042034"/>
          <a:ext cx="798290" cy="419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9" name="Equation" r:id="rId3" imgW="508000" imgH="266700" progId="Equation.DSMT4">
                  <p:embed/>
                </p:oleObj>
              </mc:Choice>
              <mc:Fallback>
                <p:oleObj name="Equation" r:id="rId3" imgW="5080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304" y="1042034"/>
                        <a:ext cx="798290" cy="419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 bwMode="auto">
          <a:xfrm>
            <a:off x="4774815" y="1589998"/>
            <a:ext cx="2879612" cy="2654564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486231" y="2005440"/>
            <a:ext cx="1934508" cy="1860743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113914" y="2399572"/>
            <a:ext cx="1098575" cy="107233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707957" y="2754202"/>
            <a:ext cx="317108" cy="331846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reeform 51"/>
          <p:cNvSpPr>
            <a:spLocks noChangeArrowheads="1"/>
          </p:cNvSpPr>
          <p:nvPr/>
        </p:nvSpPr>
        <p:spPr bwMode="auto">
          <a:xfrm>
            <a:off x="6796969" y="2633283"/>
            <a:ext cx="151151" cy="304800"/>
          </a:xfrm>
          <a:custGeom>
            <a:avLst/>
            <a:gdLst>
              <a:gd name="T0" fmla="*/ 0 w 946150"/>
              <a:gd name="T1" fmla="*/ 304824 h 1047750"/>
              <a:gd name="T2" fmla="*/ 61781 w 946150"/>
              <a:gd name="T3" fmla="*/ 0 h 1047750"/>
              <a:gd name="T4" fmla="*/ 122738 w 946150"/>
              <a:gd name="T5" fmla="*/ 302977 h 1047750"/>
              <a:gd name="T6" fmla="*/ 0 60000 65536"/>
              <a:gd name="T7" fmla="*/ 0 60000 65536"/>
              <a:gd name="T8" fmla="*/ 0 60000 65536"/>
              <a:gd name="T9" fmla="*/ 0 w 946150"/>
              <a:gd name="T10" fmla="*/ 0 h 1047750"/>
              <a:gd name="T11" fmla="*/ 946150 w 946150"/>
              <a:gd name="T12" fmla="*/ 1047750 h 10477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6150" h="1047750">
                <a:moveTo>
                  <a:pt x="0" y="1047750"/>
                </a:moveTo>
                <a:cubicBezTo>
                  <a:pt x="159279" y="524404"/>
                  <a:pt x="318558" y="1058"/>
                  <a:pt x="476250" y="0"/>
                </a:cubicBezTo>
                <a:cubicBezTo>
                  <a:pt x="633942" y="-1058"/>
                  <a:pt x="838200" y="921808"/>
                  <a:pt x="946150" y="1041400"/>
                </a:cubicBezTo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" pitchFamily="-1" charset="0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7406" y="2934916"/>
            <a:ext cx="31357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The phase fronts of the</a:t>
            </a:r>
          </a:p>
          <a:p>
            <a:r>
              <a:rPr lang="en-US" sz="1800" dirty="0"/>
              <a:t>     radiation outrun the driver </a:t>
            </a:r>
          </a:p>
          <a:p>
            <a:r>
              <a:rPr lang="en-US" sz="1800" dirty="0"/>
              <a:t>     and </a:t>
            </a:r>
            <a:r>
              <a:rPr lang="en-US" sz="1800" dirty="0">
                <a:solidFill>
                  <a:srgbClr val="FF0000"/>
                </a:solidFill>
              </a:rPr>
              <a:t>fail to constructively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     interfere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6188713" y="2892277"/>
            <a:ext cx="59592" cy="6853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424766" y="2892587"/>
            <a:ext cx="59592" cy="6853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6634205" y="2892896"/>
            <a:ext cx="59592" cy="6853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836037" y="2893206"/>
            <a:ext cx="59592" cy="6853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7740317" y="2851930"/>
            <a:ext cx="285192" cy="1381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61434" y="47094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200" b="0" dirty="0"/>
              <a:t>A medium will not emit far-field radiation when excited by a </a:t>
            </a:r>
            <a:br>
              <a:rPr lang="en-US" sz="2200" b="0" dirty="0"/>
            </a:br>
            <a:r>
              <a:rPr lang="en-US" sz="2200" b="0" dirty="0"/>
              <a:t>driver traveling slower than the phase velocity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8E371E-ADAD-DF4B-B25C-AA94BD2EDD83}"/>
              </a:ext>
            </a:extLst>
          </p:cNvPr>
          <p:cNvSpPr txBox="1"/>
          <p:nvPr/>
        </p:nvSpPr>
        <p:spPr>
          <a:xfrm>
            <a:off x="757519" y="1709151"/>
            <a:ext cx="3179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A driver excites dipole </a:t>
            </a:r>
            <a:br>
              <a:rPr lang="en-US" sz="1800" dirty="0"/>
            </a:br>
            <a:r>
              <a:rPr lang="en-US" sz="1800" dirty="0"/>
              <a:t>oscillations in the medium </a:t>
            </a:r>
            <a:br>
              <a:rPr lang="en-US" sz="1800" dirty="0"/>
            </a:br>
            <a:r>
              <a:rPr lang="en-US" sz="1800" dirty="0"/>
              <a:t>that radiate</a:t>
            </a:r>
          </a:p>
        </p:txBody>
      </p:sp>
    </p:spTree>
    <p:extLst>
      <p:ext uri="{BB962C8B-B14F-4D97-AF65-F5344CB8AC3E}">
        <p14:creationId xmlns:p14="http://schemas.microsoft.com/office/powerpoint/2010/main" val="2932201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188" y="1040453"/>
            <a:ext cx="1634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Driver velocity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69794"/>
              </p:ext>
            </p:extLst>
          </p:nvPr>
        </p:nvGraphicFramePr>
        <p:xfrm>
          <a:off x="2119304" y="1042034"/>
          <a:ext cx="798290" cy="419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25" name="Equation" r:id="rId3" imgW="508000" imgH="266700" progId="Equation.DSMT4">
                  <p:embed/>
                </p:oleObj>
              </mc:Choice>
              <mc:Fallback>
                <p:oleObj name="Equation" r:id="rId3" imgW="5080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304" y="1042034"/>
                        <a:ext cx="798290" cy="419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 bwMode="auto">
          <a:xfrm>
            <a:off x="4369915" y="1205952"/>
            <a:ext cx="3752069" cy="338481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033271" y="1589998"/>
            <a:ext cx="2879612" cy="2654564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731319" y="2023264"/>
            <a:ext cx="1934508" cy="1860743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345634" y="2412940"/>
            <a:ext cx="1098575" cy="107233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939676" y="2767571"/>
            <a:ext cx="317108" cy="331846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reeform 51"/>
          <p:cNvSpPr>
            <a:spLocks noChangeArrowheads="1"/>
          </p:cNvSpPr>
          <p:nvPr/>
        </p:nvSpPr>
        <p:spPr bwMode="auto">
          <a:xfrm>
            <a:off x="7019776" y="2637739"/>
            <a:ext cx="151151" cy="304800"/>
          </a:xfrm>
          <a:custGeom>
            <a:avLst/>
            <a:gdLst>
              <a:gd name="T0" fmla="*/ 0 w 946150"/>
              <a:gd name="T1" fmla="*/ 304824 h 1047750"/>
              <a:gd name="T2" fmla="*/ 61781 w 946150"/>
              <a:gd name="T3" fmla="*/ 0 h 1047750"/>
              <a:gd name="T4" fmla="*/ 122738 w 946150"/>
              <a:gd name="T5" fmla="*/ 302977 h 1047750"/>
              <a:gd name="T6" fmla="*/ 0 60000 65536"/>
              <a:gd name="T7" fmla="*/ 0 60000 65536"/>
              <a:gd name="T8" fmla="*/ 0 60000 65536"/>
              <a:gd name="T9" fmla="*/ 0 w 946150"/>
              <a:gd name="T10" fmla="*/ 0 h 1047750"/>
              <a:gd name="T11" fmla="*/ 946150 w 946150"/>
              <a:gd name="T12" fmla="*/ 1047750 h 10477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6150" h="1047750">
                <a:moveTo>
                  <a:pt x="0" y="1047750"/>
                </a:moveTo>
                <a:cubicBezTo>
                  <a:pt x="159279" y="524404"/>
                  <a:pt x="318558" y="1058"/>
                  <a:pt x="476250" y="0"/>
                </a:cubicBezTo>
                <a:cubicBezTo>
                  <a:pt x="633942" y="-1058"/>
                  <a:pt x="838200" y="921808"/>
                  <a:pt x="946150" y="1041400"/>
                </a:cubicBezTo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" pitchFamily="-1" charset="0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7406" y="2934916"/>
            <a:ext cx="31357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The phase fronts of the</a:t>
            </a:r>
          </a:p>
          <a:p>
            <a:r>
              <a:rPr lang="en-US" sz="1800" dirty="0"/>
              <a:t>     radiation outrun the driver </a:t>
            </a:r>
          </a:p>
          <a:p>
            <a:r>
              <a:rPr lang="en-US" sz="1800" dirty="0"/>
              <a:t>     and </a:t>
            </a:r>
            <a:r>
              <a:rPr lang="en-US" sz="1800" dirty="0">
                <a:solidFill>
                  <a:srgbClr val="FF0000"/>
                </a:solidFill>
              </a:rPr>
              <a:t>fail to constructively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     interfere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6188713" y="2892277"/>
            <a:ext cx="59592" cy="6853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424766" y="2892587"/>
            <a:ext cx="59592" cy="6853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6634205" y="2892896"/>
            <a:ext cx="59592" cy="6853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836037" y="2893206"/>
            <a:ext cx="59592" cy="6853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064487" y="2893516"/>
            <a:ext cx="59592" cy="6853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8199299" y="2851930"/>
            <a:ext cx="285192" cy="1381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61434" y="47094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200" b="0" dirty="0"/>
              <a:t>A medium will not emit far-field radiation when excited by a </a:t>
            </a:r>
            <a:br>
              <a:rPr lang="en-US" sz="2200" b="0" dirty="0"/>
            </a:br>
            <a:r>
              <a:rPr lang="en-US" sz="2200" b="0" dirty="0"/>
              <a:t>driver traveling slower than the phase velocity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EB61B0-B60B-B34C-8D93-3FFF1518DF2A}"/>
              </a:ext>
            </a:extLst>
          </p:cNvPr>
          <p:cNvSpPr txBox="1"/>
          <p:nvPr/>
        </p:nvSpPr>
        <p:spPr>
          <a:xfrm>
            <a:off x="757519" y="1709151"/>
            <a:ext cx="3179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A driver excites dipole </a:t>
            </a:r>
            <a:br>
              <a:rPr lang="en-US" sz="1800" dirty="0"/>
            </a:br>
            <a:r>
              <a:rPr lang="en-US" sz="1800" dirty="0"/>
              <a:t>oscillations in the medium </a:t>
            </a:r>
            <a:br>
              <a:rPr lang="en-US" sz="1800" dirty="0"/>
            </a:br>
            <a:r>
              <a:rPr lang="en-US" sz="1800" dirty="0"/>
              <a:t>that radiate</a:t>
            </a:r>
          </a:p>
        </p:txBody>
      </p:sp>
    </p:spTree>
    <p:extLst>
      <p:ext uri="{BB962C8B-B14F-4D97-AF65-F5344CB8AC3E}">
        <p14:creationId xmlns:p14="http://schemas.microsoft.com/office/powerpoint/2010/main" val="2847186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1434" y="47094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200" b="0" dirty="0"/>
              <a:t>A medium can emit far-field radiation when excited by a driver traveling faster than the phase velocity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4188" y="1040453"/>
            <a:ext cx="1634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Driver velocity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739499"/>
              </p:ext>
            </p:extLst>
          </p:nvPr>
        </p:nvGraphicFramePr>
        <p:xfrm>
          <a:off x="2119304" y="1042034"/>
          <a:ext cx="798290" cy="419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8" name="Equation" r:id="rId3" imgW="508000" imgH="266700" progId="Equation.DSMT4">
                  <p:embed/>
                </p:oleObj>
              </mc:Choice>
              <mc:Fallback>
                <p:oleObj name="Equation" r:id="rId3" imgW="5080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304" y="1042034"/>
                        <a:ext cx="798290" cy="419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 bwMode="auto">
          <a:xfrm>
            <a:off x="5900154" y="2831305"/>
            <a:ext cx="183254" cy="194597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reeform 51"/>
          <p:cNvSpPr>
            <a:spLocks noChangeArrowheads="1"/>
          </p:cNvSpPr>
          <p:nvPr/>
        </p:nvSpPr>
        <p:spPr bwMode="auto">
          <a:xfrm>
            <a:off x="5917039" y="2640157"/>
            <a:ext cx="151151" cy="304800"/>
          </a:xfrm>
          <a:custGeom>
            <a:avLst/>
            <a:gdLst>
              <a:gd name="T0" fmla="*/ 0 w 946150"/>
              <a:gd name="T1" fmla="*/ 304824 h 1047750"/>
              <a:gd name="T2" fmla="*/ 61781 w 946150"/>
              <a:gd name="T3" fmla="*/ 0 h 1047750"/>
              <a:gd name="T4" fmla="*/ 122738 w 946150"/>
              <a:gd name="T5" fmla="*/ 302977 h 1047750"/>
              <a:gd name="T6" fmla="*/ 0 60000 65536"/>
              <a:gd name="T7" fmla="*/ 0 60000 65536"/>
              <a:gd name="T8" fmla="*/ 0 60000 65536"/>
              <a:gd name="T9" fmla="*/ 0 w 946150"/>
              <a:gd name="T10" fmla="*/ 0 h 1047750"/>
              <a:gd name="T11" fmla="*/ 946150 w 946150"/>
              <a:gd name="T12" fmla="*/ 1047750 h 10477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6150" h="1047750">
                <a:moveTo>
                  <a:pt x="0" y="1047750"/>
                </a:moveTo>
                <a:cubicBezTo>
                  <a:pt x="159279" y="524404"/>
                  <a:pt x="318558" y="1058"/>
                  <a:pt x="476250" y="0"/>
                </a:cubicBezTo>
                <a:cubicBezTo>
                  <a:pt x="633942" y="-1058"/>
                  <a:pt x="838200" y="921808"/>
                  <a:pt x="946150" y="1041400"/>
                </a:cubicBezTo>
              </a:path>
            </a:pathLst>
          </a:custGeom>
          <a:gradFill rotWithShape="1">
            <a:gsLst>
              <a:gs pos="0">
                <a:srgbClr val="00AB67"/>
              </a:gs>
              <a:gs pos="100000">
                <a:srgbClr val="0080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" pitchFamily="-1" charset="0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7406" y="2934916"/>
            <a:ext cx="29942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The phase fronts of the</a:t>
            </a:r>
          </a:p>
          <a:p>
            <a:r>
              <a:rPr lang="en-US" sz="1800" dirty="0"/>
              <a:t>     radiation fall behind the </a:t>
            </a:r>
          </a:p>
          <a:p>
            <a:r>
              <a:rPr lang="en-US" sz="1800" dirty="0"/>
              <a:t>     driver and </a:t>
            </a:r>
            <a:r>
              <a:rPr lang="en-US" sz="1800" dirty="0">
                <a:solidFill>
                  <a:srgbClr val="008000"/>
                </a:solidFill>
              </a:rPr>
              <a:t>constructively </a:t>
            </a:r>
          </a:p>
          <a:p>
            <a:r>
              <a:rPr lang="en-US" sz="1800" dirty="0">
                <a:solidFill>
                  <a:srgbClr val="008000"/>
                </a:solidFill>
              </a:rPr>
              <a:t>     interfere, resulting in</a:t>
            </a:r>
          </a:p>
          <a:p>
            <a:r>
              <a:rPr lang="en-US" sz="1800" dirty="0">
                <a:solidFill>
                  <a:srgbClr val="008000"/>
                </a:solidFill>
              </a:rPr>
              <a:t>     Cherenkov </a:t>
            </a:r>
            <a:r>
              <a:rPr lang="en-US" sz="1800" dirty="0" err="1">
                <a:solidFill>
                  <a:srgbClr val="008000"/>
                </a:solidFill>
              </a:rPr>
              <a:t>emisson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963958" y="2896539"/>
            <a:ext cx="59592" cy="6853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6210936" y="2865847"/>
            <a:ext cx="285192" cy="138140"/>
          </a:xfrm>
          <a:prstGeom prst="right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A8A7BE-08B2-FD4E-8DB8-D54DD4350E60}"/>
              </a:ext>
            </a:extLst>
          </p:cNvPr>
          <p:cNvSpPr txBox="1"/>
          <p:nvPr/>
        </p:nvSpPr>
        <p:spPr>
          <a:xfrm>
            <a:off x="757519" y="1709151"/>
            <a:ext cx="3179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A driver excites dipole </a:t>
            </a:r>
            <a:br>
              <a:rPr lang="en-US" sz="1800" dirty="0"/>
            </a:br>
            <a:r>
              <a:rPr lang="en-US" sz="1800" dirty="0"/>
              <a:t>oscillations in the medium </a:t>
            </a:r>
            <a:br>
              <a:rPr lang="en-US" sz="1800" dirty="0"/>
            </a:br>
            <a:r>
              <a:rPr lang="en-US" sz="1800" dirty="0"/>
              <a:t>that radiate</a:t>
            </a:r>
          </a:p>
        </p:txBody>
      </p:sp>
    </p:spTree>
    <p:extLst>
      <p:ext uri="{BB962C8B-B14F-4D97-AF65-F5344CB8AC3E}">
        <p14:creationId xmlns:p14="http://schemas.microsoft.com/office/powerpoint/2010/main" val="2601490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188" y="1040453"/>
            <a:ext cx="1634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Driver velocity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238301"/>
              </p:ext>
            </p:extLst>
          </p:nvPr>
        </p:nvGraphicFramePr>
        <p:xfrm>
          <a:off x="2119304" y="1042034"/>
          <a:ext cx="798290" cy="419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64" name="Equation" r:id="rId3" imgW="508000" imgH="266700" progId="Equation.DSMT4">
                  <p:embed/>
                </p:oleObj>
              </mc:Choice>
              <mc:Fallback>
                <p:oleObj name="Equation" r:id="rId3" imgW="5080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304" y="1042034"/>
                        <a:ext cx="798290" cy="419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/>
          <p:cNvSpPr/>
          <p:nvPr/>
        </p:nvSpPr>
        <p:spPr bwMode="auto">
          <a:xfrm>
            <a:off x="5414040" y="2381581"/>
            <a:ext cx="1098575" cy="107233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456866" y="2831305"/>
            <a:ext cx="183254" cy="194597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reeform 51"/>
          <p:cNvSpPr>
            <a:spLocks noChangeArrowheads="1"/>
          </p:cNvSpPr>
          <p:nvPr/>
        </p:nvSpPr>
        <p:spPr bwMode="auto">
          <a:xfrm>
            <a:off x="6473753" y="2629719"/>
            <a:ext cx="151151" cy="304800"/>
          </a:xfrm>
          <a:custGeom>
            <a:avLst/>
            <a:gdLst>
              <a:gd name="T0" fmla="*/ 0 w 946150"/>
              <a:gd name="T1" fmla="*/ 304824 h 1047750"/>
              <a:gd name="T2" fmla="*/ 61781 w 946150"/>
              <a:gd name="T3" fmla="*/ 0 h 1047750"/>
              <a:gd name="T4" fmla="*/ 122738 w 946150"/>
              <a:gd name="T5" fmla="*/ 302977 h 1047750"/>
              <a:gd name="T6" fmla="*/ 0 60000 65536"/>
              <a:gd name="T7" fmla="*/ 0 60000 65536"/>
              <a:gd name="T8" fmla="*/ 0 60000 65536"/>
              <a:gd name="T9" fmla="*/ 0 w 946150"/>
              <a:gd name="T10" fmla="*/ 0 h 1047750"/>
              <a:gd name="T11" fmla="*/ 946150 w 946150"/>
              <a:gd name="T12" fmla="*/ 1047750 h 10477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6150" h="1047750">
                <a:moveTo>
                  <a:pt x="0" y="1047750"/>
                </a:moveTo>
                <a:cubicBezTo>
                  <a:pt x="159279" y="524404"/>
                  <a:pt x="318558" y="1058"/>
                  <a:pt x="476250" y="0"/>
                </a:cubicBezTo>
                <a:cubicBezTo>
                  <a:pt x="633942" y="-1058"/>
                  <a:pt x="838200" y="921808"/>
                  <a:pt x="946150" y="1041400"/>
                </a:cubicBezTo>
              </a:path>
            </a:pathLst>
          </a:custGeom>
          <a:gradFill rotWithShape="1">
            <a:gsLst>
              <a:gs pos="0">
                <a:srgbClr val="00AB67"/>
              </a:gs>
              <a:gs pos="100000">
                <a:srgbClr val="0080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" pitchFamily="-1" charset="0"/>
              <a:ea typeface="+mn-ea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963958" y="2896539"/>
            <a:ext cx="59592" cy="6853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522012" y="2896849"/>
            <a:ext cx="59592" cy="6853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6760689" y="2865847"/>
            <a:ext cx="285192" cy="138140"/>
          </a:xfrm>
          <a:prstGeom prst="right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61434" y="47094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200" b="0" dirty="0"/>
              <a:t>A medium can emit far-field radiation when excited by a driver traveling faster than the phase velocity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7406" y="2934916"/>
            <a:ext cx="29942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The phase fronts of the</a:t>
            </a:r>
          </a:p>
          <a:p>
            <a:r>
              <a:rPr lang="en-US" sz="1800" dirty="0"/>
              <a:t>     radiation fall behind the </a:t>
            </a:r>
          </a:p>
          <a:p>
            <a:r>
              <a:rPr lang="en-US" sz="1800" dirty="0"/>
              <a:t>     driver and </a:t>
            </a:r>
            <a:r>
              <a:rPr lang="en-US" sz="1800" dirty="0">
                <a:solidFill>
                  <a:srgbClr val="008000"/>
                </a:solidFill>
              </a:rPr>
              <a:t>constructively </a:t>
            </a:r>
          </a:p>
          <a:p>
            <a:r>
              <a:rPr lang="en-US" sz="1800" dirty="0">
                <a:solidFill>
                  <a:srgbClr val="008000"/>
                </a:solidFill>
              </a:rPr>
              <a:t>     interfere, resulting in</a:t>
            </a:r>
          </a:p>
          <a:p>
            <a:r>
              <a:rPr lang="en-US" sz="1800" dirty="0">
                <a:solidFill>
                  <a:srgbClr val="008000"/>
                </a:solidFill>
              </a:rPr>
              <a:t>     Cherenkov </a:t>
            </a:r>
            <a:r>
              <a:rPr lang="en-US" sz="1800" dirty="0" err="1">
                <a:solidFill>
                  <a:srgbClr val="008000"/>
                </a:solidFill>
              </a:rPr>
              <a:t>emisson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149476-B22E-7D41-93B2-C4FE6920E9E4}"/>
              </a:ext>
            </a:extLst>
          </p:cNvPr>
          <p:cNvSpPr txBox="1"/>
          <p:nvPr/>
        </p:nvSpPr>
        <p:spPr>
          <a:xfrm>
            <a:off x="757519" y="1709151"/>
            <a:ext cx="3179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A driver excites dipole </a:t>
            </a:r>
            <a:br>
              <a:rPr lang="en-US" sz="1800" dirty="0"/>
            </a:br>
            <a:r>
              <a:rPr lang="en-US" sz="1800" dirty="0"/>
              <a:t>oscillations in the medium </a:t>
            </a:r>
            <a:br>
              <a:rPr lang="en-US" sz="1800" dirty="0"/>
            </a:br>
            <a:r>
              <a:rPr lang="en-US" sz="1800" dirty="0"/>
              <a:t>that radiate</a:t>
            </a:r>
          </a:p>
        </p:txBody>
      </p:sp>
    </p:spTree>
    <p:extLst>
      <p:ext uri="{BB962C8B-B14F-4D97-AF65-F5344CB8AC3E}">
        <p14:creationId xmlns:p14="http://schemas.microsoft.com/office/powerpoint/2010/main" val="2010442808"/>
      </p:ext>
    </p:extLst>
  </p:cSld>
  <p:clrMapOvr>
    <a:masterClrMapping/>
  </p:clrMapOvr>
</p:sld>
</file>

<file path=ppt/theme/theme1.xml><?xml version="1.0" encoding="utf-8"?>
<a:theme xmlns:a="http://schemas.openxmlformats.org/drawingml/2006/main" name="16x9_PPT_template">
  <a:themeElements>
    <a:clrScheme name="Custom 3">
      <a:dk1>
        <a:srgbClr val="000000"/>
      </a:dk1>
      <a:lt1>
        <a:srgbClr val="FFFFFF"/>
      </a:lt1>
      <a:dk2>
        <a:srgbClr val="6A1616"/>
      </a:dk2>
      <a:lt2>
        <a:srgbClr val="083368"/>
      </a:lt2>
      <a:accent1>
        <a:srgbClr val="00AEEF"/>
      </a:accent1>
      <a:accent2>
        <a:srgbClr val="0831DE"/>
      </a:accent2>
      <a:accent3>
        <a:srgbClr val="0D4F9F"/>
      </a:accent3>
      <a:accent4>
        <a:srgbClr val="000000"/>
      </a:accent4>
      <a:accent5>
        <a:srgbClr val="AAD3F6"/>
      </a:accent5>
      <a:accent6>
        <a:srgbClr val="D42C2C"/>
      </a:accent6>
      <a:hlink>
        <a:srgbClr val="FFFF00"/>
      </a:hlink>
      <a:folHlink>
        <a:srgbClr val="D42C2C"/>
      </a:folHlink>
    </a:clrScheme>
    <a:fontScheme name="LLE_template_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rgbClr val="004F8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LLE_template_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E_template_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LE_template_bl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E_template_bl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E_template_bl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E_template_bl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E_template_bl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16x9_PPT_template</Template>
  <TotalTime>7546</TotalTime>
  <Words>1849</Words>
  <Application>Microsoft Macintosh PowerPoint</Application>
  <PresentationFormat>On-screen Show (16:9)</PresentationFormat>
  <Paragraphs>307</Paragraphs>
  <Slides>40</Slides>
  <Notes>6</Notes>
  <HiddenSlides>0</HiddenSlides>
  <MMClips>1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Times New Roman</vt:lpstr>
      <vt:lpstr>16x9_PPT_template</vt:lpstr>
      <vt:lpstr>Equation</vt:lpstr>
      <vt:lpstr>PowerPoint Presentation</vt:lpstr>
      <vt:lpstr>The superluminal ponderomotive force of a “flying focus” can drive Cherenkov radiation in a plasma</vt:lpstr>
      <vt:lpstr>A medium will not emit far-field radiation when excited by a  driver traveling slower than the phase velocity</vt:lpstr>
      <vt:lpstr>A medium will not emit far-field radiation when excited by a  driver traveling slower than the phase velocity</vt:lpstr>
      <vt:lpstr>A medium will not emit far-field radiation when excited by a  driver traveling slower than the phase velocity</vt:lpstr>
      <vt:lpstr>A medium will not emit far-field radiation when excited by a  driver traveling slower than the phase velocity</vt:lpstr>
      <vt:lpstr>A medium will not emit far-field radiation when excited by a  driver traveling slower than the phase velocity</vt:lpstr>
      <vt:lpstr>A medium can emit far-field radiation when excited by a driver traveling faster than the phase velocity</vt:lpstr>
      <vt:lpstr>A medium can emit far-field radiation when excited by a driver traveling faster than the phase velocity</vt:lpstr>
      <vt:lpstr>A medium can emit far-field radiation when excited by a driver traveling faster than the phase velocity</vt:lpstr>
      <vt:lpstr>A medium can emit far-field radiation when excited by a driver traveling faster than the phase velocity</vt:lpstr>
      <vt:lpstr>A medium can emit far-field radiation when excited by a driver traveling faster than the phase velocity</vt:lpstr>
      <vt:lpstr>A medium can emit far-field radiation when excited by a driver traveling faster than the phase velocity</vt:lpstr>
      <vt:lpstr>Dispersion in a simple plasma precludes Cherenkov emission:  the phase velocity exceeds c and thus the driver velocity</vt:lpstr>
      <vt:lpstr>Dispersion in a simple plasma precludes Cherenkov emission:  the phase velocity exceeds c and thus the driver velocity</vt:lpstr>
      <vt:lpstr>Dispersion in a simple plasma precludes Cherenkov emission:  the phase velocity exceeds c and thus the driver velocity</vt:lpstr>
      <vt:lpstr>Dispersion in a simple plasma precludes Cherenkov emission:  the phase velocity exceeds c and thus the driver velocity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superluminal ponderomotive force of a flying focus  can drive far-field electromagnetic radiation</vt:lpstr>
      <vt:lpstr>The superluminal ponderomotive force of a flying focus  can drive far-field electromagnetic radiation</vt:lpstr>
      <vt:lpstr>The superluminal ponderomotive force of a flying focus  can drive far-field electromagnetic radiation</vt:lpstr>
      <vt:lpstr>The superluminal ponderomotive force of a flying focus  can drive far-field electromagnetic radiation</vt:lpstr>
      <vt:lpstr>The superluminal ponderomotive force of a flying focus  can drive far-field electromagnetic radiation</vt:lpstr>
      <vt:lpstr>The superluminal ponderomotive force of a flying focus  can drive far-field electromagnetic radiation</vt:lpstr>
      <vt:lpstr>The superluminal ponderomotive force of a flying focus  can drive far-field electromagnetic radiation</vt:lpstr>
      <vt:lpstr>The superluminal ponderomotive force of a flying focus  can drive far-field electromagnetic radiation</vt:lpstr>
      <vt:lpstr>The superluminal ponderomotive force of a flying focus  can drive far-field electromagnetic radiation</vt:lpstr>
      <vt:lpstr>The superluminal ponderomotive force of a flying focus  can drive far-field electromagnetic radiation</vt:lpstr>
      <vt:lpstr>The superluminal ponderomotive force of a flying focus  can drive far-field electromagnetic radiation</vt:lpstr>
      <vt:lpstr>We have extended the quasistatic model of ponderomotively driven wakefields to model Cherenkov emission </vt:lpstr>
      <vt:lpstr>Simulation setup </vt:lpstr>
      <vt:lpstr>Far-field radiation occurs when the focal velocity exceeds the speed of light</vt:lpstr>
      <vt:lpstr>The superluminal ponderomotive force of a “flying focus” can drive Cherenkov radiation in a plasma</vt:lpstr>
    </vt:vector>
  </TitlesOfParts>
  <Company>LLE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Shots throughout the day</dc:title>
  <dc:creator>Robert Henchen</dc:creator>
  <cp:lastModifiedBy>Microsoft Office User</cp:lastModifiedBy>
  <cp:revision>551</cp:revision>
  <cp:lastPrinted>1999-06-23T19:00:23Z</cp:lastPrinted>
  <dcterms:created xsi:type="dcterms:W3CDTF">2014-11-23T23:49:20Z</dcterms:created>
  <dcterms:modified xsi:type="dcterms:W3CDTF">2019-06-10T14:07:59Z</dcterms:modified>
</cp:coreProperties>
</file>