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20"/>
  </p:notesMasterIdLst>
  <p:handoutMasterIdLst>
    <p:handoutMasterId r:id="rId21"/>
  </p:handoutMasterIdLst>
  <p:sldIdLst>
    <p:sldId id="260" r:id="rId5"/>
    <p:sldId id="263" r:id="rId6"/>
    <p:sldId id="257" r:id="rId7"/>
    <p:sldId id="270" r:id="rId8"/>
    <p:sldId id="271" r:id="rId9"/>
    <p:sldId id="272" r:id="rId10"/>
    <p:sldId id="273" r:id="rId11"/>
    <p:sldId id="274" r:id="rId12"/>
    <p:sldId id="276" r:id="rId13"/>
    <p:sldId id="278" r:id="rId14"/>
    <p:sldId id="279" r:id="rId15"/>
    <p:sldId id="280" r:id="rId16"/>
    <p:sldId id="281" r:id="rId17"/>
    <p:sldId id="282" r:id="rId18"/>
    <p:sldId id="286" r:id="rId1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F5"/>
    <a:srgbClr val="000099"/>
    <a:srgbClr val="3333CC"/>
    <a:srgbClr val="ADB2DC"/>
    <a:srgbClr val="1334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84" autoAdjust="0"/>
    <p:restoredTop sz="94629"/>
  </p:normalViewPr>
  <p:slideViewPr>
    <p:cSldViewPr snapToGrid="0" snapToObjects="1">
      <p:cViewPr varScale="1">
        <p:scale>
          <a:sx n="228" d="100"/>
          <a:sy n="228" d="100"/>
        </p:scale>
        <p:origin x="168" y="56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4E0218-1E62-444C-9E76-2880F86D52C8}" type="datetimeFigureOut">
              <a:rPr lang="en-US" smtClean="0"/>
              <a:t>7/8/19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61971F-232A-9D4A-9296-BBFB6740E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7877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E1F5C8-F12F-0243-953C-A82776D5FACB}" type="datetimeFigureOut">
              <a:rPr lang="en-US" smtClean="0"/>
              <a:t>7/8/19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386F4C-2B88-2749-ACE0-07DD5F33F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533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-2887248" y="2855934"/>
            <a:ext cx="2768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/>
              <a:t>defaulsx</a:t>
            </a:r>
            <a:endParaRPr lang="en-US" sz="1200" b="1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CB29B47-F6CA-774A-ABC6-F1CC6F49C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0624"/>
            <a:ext cx="8229600" cy="246888"/>
          </a:xfrm>
        </p:spPr>
        <p:txBody>
          <a:bodyPr lIns="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456112"/>
          </a:xfrm>
        </p:spPr>
        <p:txBody>
          <a:bodyPr/>
          <a:lstStyle>
            <a:lvl2pPr marL="574675" indent="-231775"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B843D8F-EA12-284B-873C-633CDB69E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E04170-2BD8-B043-A6C4-2F08F0ED3A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____________</a:t>
            </a:r>
          </a:p>
          <a:p>
            <a:r>
              <a:rPr lang="en-US"/>
              <a:t>	*	First reference</a:t>
            </a:r>
          </a:p>
          <a:p>
            <a:r>
              <a:rPr lang="en-US"/>
              <a:t>	**	Second reference</a:t>
            </a:r>
          </a:p>
          <a:p>
            <a:r>
              <a:rPr lang="en-US" baseline="30000">
                <a:cs typeface="Arial"/>
              </a:rPr>
              <a:t>	†	</a:t>
            </a:r>
            <a:r>
              <a:rPr lang="en-US">
                <a:cs typeface="Arial"/>
              </a:rPr>
              <a:t>Third reference</a:t>
            </a:r>
          </a:p>
          <a:p>
            <a:r>
              <a:rPr lang="en-US" baseline="30000">
                <a:cs typeface="Arial"/>
              </a:rPr>
              <a:t>	‡</a:t>
            </a:r>
            <a:r>
              <a:rPr lang="en-US">
                <a:cs typeface="Arial"/>
              </a:rPr>
              <a:t>	Fourth 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456112"/>
          </a:xfrm>
        </p:spPr>
        <p:txBody>
          <a:bodyPr/>
          <a:lstStyle>
            <a:lvl2pPr marL="574675" indent="-231775"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578D64-8A76-214B-AB34-0AE4ACC764CD}"/>
              </a:ext>
            </a:extLst>
          </p:cNvPr>
          <p:cNvSpPr/>
          <p:nvPr userDrawn="1"/>
        </p:nvSpPr>
        <p:spPr>
          <a:xfrm>
            <a:off x="457200" y="108389"/>
            <a:ext cx="886968" cy="276999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altLang="en-US" sz="1200" b="1" dirty="0">
                <a:solidFill>
                  <a:schemeClr val="bg1"/>
                </a:solidFill>
              </a:rPr>
              <a:t>Summary</a:t>
            </a:r>
            <a:endParaRPr lang="en-US" sz="12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2B5E729-FFE8-4A43-B14D-6C50DF9EF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2920"/>
            <a:ext cx="8229600" cy="2468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956126-ACF8-B141-927E-E7AB20EC6B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____________</a:t>
            </a:r>
          </a:p>
          <a:p>
            <a:r>
              <a:rPr lang="en-US"/>
              <a:t>	*	First reference</a:t>
            </a:r>
          </a:p>
          <a:p>
            <a:r>
              <a:rPr lang="en-US"/>
              <a:t>	**	Second reference</a:t>
            </a:r>
          </a:p>
          <a:p>
            <a:r>
              <a:rPr lang="en-US" baseline="30000">
                <a:cs typeface="Arial"/>
              </a:rPr>
              <a:t>	†	</a:t>
            </a:r>
            <a:r>
              <a:rPr lang="en-US">
                <a:cs typeface="Arial"/>
              </a:rPr>
              <a:t>Third reference</a:t>
            </a:r>
          </a:p>
          <a:p>
            <a:r>
              <a:rPr lang="en-US" baseline="30000">
                <a:cs typeface="Arial"/>
              </a:rPr>
              <a:t>	‡</a:t>
            </a:r>
            <a:r>
              <a:rPr lang="en-US">
                <a:cs typeface="Arial"/>
              </a:rPr>
              <a:t>	Fourth 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238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456112"/>
          </a:xfrm>
        </p:spPr>
        <p:txBody>
          <a:bodyPr/>
          <a:lstStyle>
            <a:lvl2pPr marL="574675" indent="-231775"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578D64-8A76-214B-AB34-0AE4ACC764CD}"/>
              </a:ext>
            </a:extLst>
          </p:cNvPr>
          <p:cNvSpPr/>
          <p:nvPr userDrawn="1"/>
        </p:nvSpPr>
        <p:spPr>
          <a:xfrm>
            <a:off x="457200" y="108389"/>
            <a:ext cx="1766830" cy="276999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en-US" sz="1200" b="1" dirty="0">
                <a:solidFill>
                  <a:schemeClr val="bg1"/>
                </a:solidFill>
              </a:rPr>
              <a:t>Summary/Conclusion</a:t>
            </a:r>
            <a:endParaRPr lang="en-US" sz="12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30B07C5-CF90-7040-8D51-2787801C5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2920"/>
            <a:ext cx="8229600" cy="2468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8995AF-6637-174A-B3FD-8D6D50516E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____________</a:t>
            </a:r>
          </a:p>
          <a:p>
            <a:r>
              <a:rPr lang="en-US"/>
              <a:t>	*	First reference</a:t>
            </a:r>
          </a:p>
          <a:p>
            <a:r>
              <a:rPr lang="en-US"/>
              <a:t>	**	Second reference</a:t>
            </a:r>
          </a:p>
          <a:p>
            <a:r>
              <a:rPr lang="en-US" baseline="30000">
                <a:cs typeface="Arial"/>
              </a:rPr>
              <a:t>	†	</a:t>
            </a:r>
            <a:r>
              <a:rPr lang="en-US">
                <a:cs typeface="Arial"/>
              </a:rPr>
              <a:t>Third reference</a:t>
            </a:r>
          </a:p>
          <a:p>
            <a:r>
              <a:rPr lang="en-US" baseline="30000">
                <a:cs typeface="Arial"/>
              </a:rPr>
              <a:t>	‡</a:t>
            </a:r>
            <a:r>
              <a:rPr lang="en-US">
                <a:cs typeface="Arial"/>
              </a:rPr>
              <a:t>	Fourth 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527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060972"/>
            <a:ext cx="7772400" cy="10215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FA01A-8BE3-D647-AE52-D8D14440E2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____________</a:t>
            </a:r>
          </a:p>
          <a:p>
            <a:r>
              <a:rPr lang="en-US"/>
              <a:t>	*	First reference</a:t>
            </a:r>
          </a:p>
          <a:p>
            <a:r>
              <a:rPr lang="en-US"/>
              <a:t>	**	Second reference</a:t>
            </a:r>
          </a:p>
          <a:p>
            <a:r>
              <a:rPr lang="en-US" baseline="30000">
                <a:cs typeface="Arial"/>
              </a:rPr>
              <a:t>	†	</a:t>
            </a:r>
            <a:r>
              <a:rPr lang="en-US">
                <a:cs typeface="Arial"/>
              </a:rPr>
              <a:t>Third reference</a:t>
            </a:r>
          </a:p>
          <a:p>
            <a:r>
              <a:rPr lang="en-US" baseline="30000">
                <a:cs typeface="Arial"/>
              </a:rPr>
              <a:t>	‡</a:t>
            </a:r>
            <a:r>
              <a:rPr lang="en-US">
                <a:cs typeface="Arial"/>
              </a:rPr>
              <a:t>	Fourth 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LE Libr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456112"/>
          </a:xfrm>
        </p:spPr>
        <p:txBody>
          <a:bodyPr/>
          <a:lstStyle>
            <a:lvl2pPr marL="574675" indent="-231775"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C5717A4-9D79-D64F-961F-BC09F43828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43165" y="4370406"/>
            <a:ext cx="2257669" cy="276999"/>
          </a:xfrm>
          <a:solidFill>
            <a:schemeClr val="tx2"/>
          </a:solidFill>
          <a:ln w="9525" cmpd="sng">
            <a:solidFill>
              <a:schemeClr val="tx1"/>
            </a:solidFill>
          </a:ln>
        </p:spPr>
        <p:txBody>
          <a:bodyPr wrap="none" lIns="45720" tIns="45720" rIns="45720" bIns="45720" anchor="ctr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graphicFrame>
        <p:nvGraphicFramePr>
          <p:cNvPr id="6" name="Table Placeholder 4">
            <a:extLst>
              <a:ext uri="{FF2B5EF4-FFF2-40B4-BE49-F238E27FC236}">
                <a16:creationId xmlns:a16="http://schemas.microsoft.com/office/drawing/2014/main" id="{6300B93E-A691-F54E-B91C-B095086B8E05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995396814"/>
              </p:ext>
            </p:extLst>
          </p:nvPr>
        </p:nvGraphicFramePr>
        <p:xfrm>
          <a:off x="2520155" y="2808291"/>
          <a:ext cx="4125915" cy="100584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8251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1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1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1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1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Column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34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Column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34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Column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34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Column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34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Column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34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Row</a:t>
                      </a:r>
                      <a:endParaRPr 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2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Row</a:t>
                      </a:r>
                      <a:endParaRPr 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2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Row</a:t>
                      </a:r>
                      <a:endParaRPr 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2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Row</a:t>
                      </a:r>
                      <a:endParaRPr 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2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Row</a:t>
                      </a:r>
                      <a:endParaRPr 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2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Row</a:t>
                      </a:r>
                      <a:endParaRPr lang="en-US" sz="1200" dirty="0">
                        <a:ln>
                          <a:noFill/>
                        </a:ln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Row</a:t>
                      </a:r>
                      <a:endParaRPr lang="en-US" sz="1200" dirty="0">
                        <a:ln>
                          <a:noFill/>
                        </a:ln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Row</a:t>
                      </a:r>
                      <a:endParaRPr lang="en-US" sz="1200" dirty="0">
                        <a:ln>
                          <a:noFill/>
                        </a:ln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Row</a:t>
                      </a:r>
                      <a:endParaRPr lang="en-US" sz="1200" dirty="0">
                        <a:ln>
                          <a:noFill/>
                        </a:ln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Row</a:t>
                      </a:r>
                      <a:endParaRPr lang="en-US" sz="1200" dirty="0">
                        <a:ln>
                          <a:noFill/>
                        </a:ln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24861278-E7D0-5D4A-A76C-D3FD5B44CD91}"/>
              </a:ext>
            </a:extLst>
          </p:cNvPr>
          <p:cNvGrpSpPr/>
          <p:nvPr userDrawn="1"/>
        </p:nvGrpSpPr>
        <p:grpSpPr>
          <a:xfrm>
            <a:off x="6032395" y="2036419"/>
            <a:ext cx="2727257" cy="400263"/>
            <a:chOff x="5832084" y="1665627"/>
            <a:chExt cx="2999983" cy="400263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2F053E5-944D-F74B-A326-F93F8D6CC0EE}"/>
                </a:ext>
              </a:extLst>
            </p:cNvPr>
            <p:cNvCxnSpPr/>
            <p:nvPr userDrawn="1"/>
          </p:nvCxnSpPr>
          <p:spPr>
            <a:xfrm>
              <a:off x="5832084" y="1665627"/>
              <a:ext cx="457200" cy="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6272318-F373-C645-831B-111469CF27F1}"/>
                </a:ext>
              </a:extLst>
            </p:cNvPr>
            <p:cNvSpPr txBox="1"/>
            <p:nvPr userDrawn="1"/>
          </p:nvSpPr>
          <p:spPr>
            <a:xfrm>
              <a:off x="5832084" y="1696558"/>
              <a:ext cx="2999983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tabLst>
                  <a:tab pos="57150" algn="r"/>
                  <a:tab pos="114300" algn="l"/>
                </a:tabLst>
              </a:pPr>
              <a:r>
                <a:rPr lang="en-US" sz="600" b="1" dirty="0"/>
                <a:t>	*	First reference</a:t>
              </a:r>
            </a:p>
            <a:p>
              <a:pPr>
                <a:tabLst>
                  <a:tab pos="57150" algn="r"/>
                  <a:tab pos="114300" algn="l"/>
                </a:tabLst>
              </a:pPr>
              <a:r>
                <a:rPr lang="en-US" sz="600" b="1" dirty="0"/>
                <a:t>	**	Second reference</a:t>
              </a:r>
            </a:p>
            <a:p>
              <a:pPr>
                <a:tabLst>
                  <a:tab pos="57150" algn="r"/>
                  <a:tab pos="114300" algn="l"/>
                </a:tabLst>
              </a:pPr>
              <a:r>
                <a:rPr lang="en-US" sz="600" b="1" baseline="30000" dirty="0">
                  <a:latin typeface="Arial"/>
                  <a:cs typeface="Arial"/>
                </a:rPr>
                <a:t>	†	</a:t>
              </a:r>
              <a:r>
                <a:rPr lang="en-US" sz="600" b="1" baseline="0" dirty="0">
                  <a:latin typeface="Arial"/>
                  <a:cs typeface="Arial"/>
                </a:rPr>
                <a:t>Third reference</a:t>
              </a:r>
            </a:p>
            <a:p>
              <a:pPr>
                <a:tabLst>
                  <a:tab pos="57150" algn="r"/>
                  <a:tab pos="114300" algn="l"/>
                </a:tabLst>
              </a:pPr>
              <a:r>
                <a:rPr lang="en-US" sz="600" b="1" baseline="30000" dirty="0">
                  <a:latin typeface="Arial"/>
                  <a:cs typeface="Arial"/>
                </a:rPr>
                <a:t>	‡</a:t>
              </a:r>
              <a:r>
                <a:rPr lang="en-US" sz="600" b="1" baseline="0" dirty="0">
                  <a:latin typeface="Arial"/>
                  <a:cs typeface="Arial"/>
                </a:rPr>
                <a:t>	Fourth reference</a:t>
              </a:r>
              <a:endParaRPr lang="en-US" sz="600" b="1" baseline="3000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2358378B-F6FC-514F-BC41-AE8CE7C2D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32FE06E-DA56-0F40-8A9B-F4CF1FC27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____________</a:t>
            </a:r>
          </a:p>
          <a:p>
            <a:r>
              <a:rPr lang="en-US"/>
              <a:t>	*	First reference</a:t>
            </a:r>
          </a:p>
          <a:p>
            <a:r>
              <a:rPr lang="en-US"/>
              <a:t>	**	Second reference</a:t>
            </a:r>
          </a:p>
          <a:p>
            <a:r>
              <a:rPr lang="en-US" baseline="30000">
                <a:cs typeface="Arial"/>
              </a:rPr>
              <a:t>	†	</a:t>
            </a:r>
            <a:r>
              <a:rPr lang="en-US">
                <a:cs typeface="Arial"/>
              </a:rPr>
              <a:t>Third reference</a:t>
            </a:r>
          </a:p>
          <a:p>
            <a:r>
              <a:rPr lang="en-US" baseline="30000">
                <a:cs typeface="Arial"/>
              </a:rPr>
              <a:t>	‡</a:t>
            </a:r>
            <a:r>
              <a:rPr lang="en-US">
                <a:cs typeface="Arial"/>
              </a:rPr>
              <a:t>	Fourth 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913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4814316"/>
            <a:ext cx="9144000" cy="329184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99000">
                <a:schemeClr val="accent4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UR_standard_color.eps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5" y="4901946"/>
            <a:ext cx="1092452" cy="222382"/>
          </a:xfrm>
          <a:prstGeom prst="rect">
            <a:avLst/>
          </a:prstGeom>
        </p:spPr>
      </p:pic>
      <p:pic>
        <p:nvPicPr>
          <p:cNvPr id="9" name="Picture 8" descr="LLE logo blue.eps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3" y="814931"/>
            <a:ext cx="8239125" cy="237038"/>
          </a:xfrm>
          <a:prstGeom prst="rect">
            <a:avLst/>
          </a:prstGeom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7239000" y="4793456"/>
            <a:ext cx="1905000" cy="342900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457200" rtl="0" eaLnBrk="1" latinLnBrk="0" hangingPunct="1">
              <a:defRPr sz="800" b="1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A0CC95-8D22-4307-B251-54A7F8C2A0FA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Placeholder 5">
            <a:extLst>
              <a:ext uri="{FF2B5EF4-FFF2-40B4-BE49-F238E27FC236}">
                <a16:creationId xmlns:a16="http://schemas.microsoft.com/office/drawing/2014/main" id="{65F2A043-C959-BC46-8696-3C29580BC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0624"/>
            <a:ext cx="8229600" cy="246888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441ECCA-ABA6-FB49-AA5C-1037C1B755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80166" y="4508389"/>
            <a:ext cx="2606634" cy="274637"/>
          </a:xfrm>
          <a:prstGeom prst="rect">
            <a:avLst/>
          </a:prstGeom>
          <a:ln w="3175" cmpd="sng">
            <a:noFill/>
            <a:prstDash val="solid"/>
          </a:ln>
        </p:spPr>
        <p:txBody>
          <a:bodyPr vert="horz" lIns="0" tIns="0" rIns="0" bIns="0" rtlCol="0" anchor="b" anchorCtr="0"/>
          <a:lstStyle>
            <a:lvl1pPr marL="0" indent="0" algn="l">
              <a:tabLst>
                <a:tab pos="57150" algn="r"/>
                <a:tab pos="114300" algn="l"/>
              </a:tabLst>
              <a:defRPr sz="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____________</a:t>
            </a:r>
          </a:p>
          <a:p>
            <a:r>
              <a:rPr lang="en-US" dirty="0"/>
              <a:t>	*	First reference</a:t>
            </a:r>
          </a:p>
          <a:p>
            <a:r>
              <a:rPr lang="en-US" dirty="0"/>
              <a:t>	**	Second reference</a:t>
            </a:r>
          </a:p>
          <a:p>
            <a:r>
              <a:rPr lang="en-US" baseline="30000" dirty="0">
                <a:cs typeface="Arial"/>
              </a:rPr>
              <a:t>	†	</a:t>
            </a:r>
            <a:r>
              <a:rPr lang="en-US" dirty="0">
                <a:cs typeface="Arial"/>
              </a:rPr>
              <a:t>Third reference</a:t>
            </a:r>
          </a:p>
          <a:p>
            <a:r>
              <a:rPr lang="en-US" baseline="30000" dirty="0">
                <a:cs typeface="Arial"/>
              </a:rPr>
              <a:t>	‡</a:t>
            </a:r>
            <a:r>
              <a:rPr lang="en-US" dirty="0">
                <a:cs typeface="Arial"/>
              </a:rPr>
              <a:t>	Fourth 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69" r:id="rId3"/>
    <p:sldLayoutId id="2147493470" r:id="rId4"/>
    <p:sldLayoutId id="2147493458" r:id="rId5"/>
    <p:sldLayoutId id="2147493471" r:id="rId6"/>
  </p:sldLayoutIdLst>
  <p:txStyles>
    <p:titleStyle>
      <a:lvl1pPr algn="l" defTabSz="457200" rtl="0" eaLnBrk="1" latinLnBrk="0" hangingPunct="1">
        <a:spcBef>
          <a:spcPct val="0"/>
        </a:spcBef>
        <a:buNone/>
        <a:defRPr sz="1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7013" indent="-227013" algn="l" defTabSz="457200" rtl="0" eaLnBrk="1" latinLnBrk="0" hangingPunct="1">
        <a:spcBef>
          <a:spcPts val="900"/>
        </a:spcBef>
        <a:buFont typeface="Lucida Grande"/>
        <a:buChar char="•"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569913" indent="-225425" algn="l" defTabSz="457200" rtl="0" eaLnBrk="1" latinLnBrk="0" hangingPunct="1">
        <a:lnSpc>
          <a:spcPct val="100000"/>
        </a:lnSpc>
        <a:spcBef>
          <a:spcPts val="400"/>
        </a:spcBef>
        <a:buFont typeface="Arial"/>
        <a:buChar char="－"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5425" algn="l" defTabSz="457200" rtl="0" eaLnBrk="1" latinLnBrk="0" hangingPunct="1">
        <a:spcBef>
          <a:spcPts val="200"/>
        </a:spcBef>
        <a:buFont typeface="Lucida Grande"/>
        <a:buChar char="-"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258888" indent="-231775" algn="l" defTabSz="457200" rtl="0" eaLnBrk="1" latinLnBrk="0" hangingPunct="1">
        <a:lnSpc>
          <a:spcPct val="100000"/>
        </a:lnSpc>
        <a:spcBef>
          <a:spcPts val="0"/>
        </a:spcBef>
        <a:buFont typeface="Lucida Grande"/>
        <a:buChar char="-"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1603375" indent="-231775" algn="l" defTabSz="457200" rtl="0" eaLnBrk="1" latinLnBrk="0" hangingPunct="1">
        <a:lnSpc>
          <a:spcPct val="100000"/>
        </a:lnSpc>
        <a:spcBef>
          <a:spcPts val="0"/>
        </a:spcBef>
        <a:buFont typeface="Lucida Grande"/>
        <a:buChar char="-"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5" orient="horz" pos="588" userDrawn="1">
          <p15:clr>
            <a:srgbClr val="F26B43"/>
          </p15:clr>
        </p15:guide>
        <p15:guide id="6" orient="horz" pos="756" userDrawn="1">
          <p15:clr>
            <a:srgbClr val="F26B43"/>
          </p15:clr>
        </p15:guide>
        <p15:guide id="7" orient="horz" pos="32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tif"/><Relationship Id="rId4" Type="http://schemas.openxmlformats.org/officeDocument/2006/relationships/image" Target="../media/image5.t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"/><Relationship Id="rId3" Type="http://schemas.openxmlformats.org/officeDocument/2006/relationships/image" Target="../media/image15.tif"/><Relationship Id="rId7" Type="http://schemas.openxmlformats.org/officeDocument/2006/relationships/image" Target="../media/image19.tif"/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"/><Relationship Id="rId5" Type="http://schemas.openxmlformats.org/officeDocument/2006/relationships/image" Target="../media/image17.tif"/><Relationship Id="rId4" Type="http://schemas.openxmlformats.org/officeDocument/2006/relationships/image" Target="../media/image16.t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"/><Relationship Id="rId3" Type="http://schemas.openxmlformats.org/officeDocument/2006/relationships/image" Target="../media/image22.jpg"/><Relationship Id="rId7" Type="http://schemas.openxmlformats.org/officeDocument/2006/relationships/image" Target="../media/image24.tif"/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tif"/><Relationship Id="rId5" Type="http://schemas.openxmlformats.org/officeDocument/2006/relationships/image" Target="../media/image6.tif"/><Relationship Id="rId4" Type="http://schemas.openxmlformats.org/officeDocument/2006/relationships/image" Target="../media/image23.t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if"/><Relationship Id="rId3" Type="http://schemas.openxmlformats.org/officeDocument/2006/relationships/image" Target="../media/image18.tif"/><Relationship Id="rId7" Type="http://schemas.openxmlformats.org/officeDocument/2006/relationships/image" Target="../media/image28.tif"/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"/><Relationship Id="rId5" Type="http://schemas.openxmlformats.org/officeDocument/2006/relationships/image" Target="../media/image16.tif"/><Relationship Id="rId10" Type="http://schemas.openxmlformats.org/officeDocument/2006/relationships/image" Target="../media/image24.tif"/><Relationship Id="rId4" Type="http://schemas.openxmlformats.org/officeDocument/2006/relationships/image" Target="../media/image27.tif"/><Relationship Id="rId9" Type="http://schemas.openxmlformats.org/officeDocument/2006/relationships/image" Target="../media/image6.t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tif"/><Relationship Id="rId3" Type="http://schemas.openxmlformats.org/officeDocument/2006/relationships/image" Target="../media/image30.tif"/><Relationship Id="rId7" Type="http://schemas.openxmlformats.org/officeDocument/2006/relationships/image" Target="../media/image3.tif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"/><Relationship Id="rId5" Type="http://schemas.openxmlformats.org/officeDocument/2006/relationships/image" Target="../media/image6.tif"/><Relationship Id="rId4" Type="http://schemas.openxmlformats.org/officeDocument/2006/relationships/image" Target="../media/image31.tif"/><Relationship Id="rId9" Type="http://schemas.openxmlformats.org/officeDocument/2006/relationships/image" Target="../media/image5.t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"/><Relationship Id="rId7" Type="http://schemas.openxmlformats.org/officeDocument/2006/relationships/image" Target="../media/image18.tif"/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"/><Relationship Id="rId5" Type="http://schemas.openxmlformats.org/officeDocument/2006/relationships/image" Target="../media/image16.tif"/><Relationship Id="rId4" Type="http://schemas.openxmlformats.org/officeDocument/2006/relationships/image" Target="../media/image29.t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2D320-4831-304E-A633-6BA0DEF6F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243" y="14071"/>
            <a:ext cx="7242312" cy="914617"/>
          </a:xfrm>
        </p:spPr>
        <p:txBody>
          <a:bodyPr/>
          <a:lstStyle/>
          <a:p>
            <a:r>
              <a:rPr lang="en-US" sz="1800" dirty="0"/>
              <a:t> Modeling stimulated Raman scattering and</a:t>
            </a:r>
            <a:br>
              <a:rPr lang="en-US" sz="1800" dirty="0"/>
            </a:br>
            <a:r>
              <a:rPr lang="en-US" sz="1800" dirty="0"/>
              <a:t>cross-beam energy transfer in direct-drive </a:t>
            </a:r>
            <a:br>
              <a:rPr lang="en-US" sz="1800" dirty="0"/>
            </a:br>
            <a:r>
              <a:rPr lang="en-US" sz="1800" dirty="0"/>
              <a:t>National Ignition Facility plasmas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0C74A3-EC7F-9B4A-BEFF-8BE6DCC5C96C}"/>
              </a:ext>
            </a:extLst>
          </p:cNvPr>
          <p:cNvSpPr txBox="1"/>
          <p:nvPr/>
        </p:nvSpPr>
        <p:spPr>
          <a:xfrm>
            <a:off x="464205" y="4119909"/>
            <a:ext cx="2550666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1200" b="1" dirty="0">
                <a:cs typeface="Arial" charset="0"/>
              </a:rPr>
              <a:t>University of Rochester</a:t>
            </a:r>
          </a:p>
          <a:p>
            <a:r>
              <a:rPr lang="en-US" sz="1200" b="1" dirty="0">
                <a:cs typeface="Arial" charset="0"/>
              </a:rPr>
              <a:t>Laboratory for Laser Energetics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373CDD-C295-B74E-A108-C9CA127F28BC}"/>
              </a:ext>
            </a:extLst>
          </p:cNvPr>
          <p:cNvSpPr txBox="1"/>
          <p:nvPr/>
        </p:nvSpPr>
        <p:spPr>
          <a:xfrm>
            <a:off x="5143823" y="4121526"/>
            <a:ext cx="3600127" cy="55399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r>
              <a:rPr lang="en-US" sz="1200" b="1" dirty="0">
                <a:cs typeface="Arial" charset="0"/>
              </a:rPr>
              <a:t>49th Annual Anomalous Absorption Conference</a:t>
            </a:r>
          </a:p>
          <a:p>
            <a:pPr algn="r"/>
            <a:r>
              <a:rPr lang="en-US" sz="1200" b="1" dirty="0">
                <a:cs typeface="Arial" charset="0"/>
              </a:rPr>
              <a:t>Telluride, CO</a:t>
            </a:r>
          </a:p>
          <a:p>
            <a:pPr algn="r"/>
            <a:r>
              <a:rPr lang="en-US" sz="1200" b="1" dirty="0">
                <a:cs typeface="Arial" charset="0"/>
              </a:rPr>
              <a:t>June  9 – 14, 2019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0C74A3-EC7F-9B4A-BEFF-8BE6DCC5C96C}"/>
              </a:ext>
            </a:extLst>
          </p:cNvPr>
          <p:cNvSpPr txBox="1"/>
          <p:nvPr/>
        </p:nvSpPr>
        <p:spPr>
          <a:xfrm>
            <a:off x="441739" y="3840508"/>
            <a:ext cx="3569194" cy="184666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1200" b="1" dirty="0">
                <a:cs typeface="Arial" charset="0"/>
              </a:rPr>
              <a:t>A. V. </a:t>
            </a:r>
            <a:r>
              <a:rPr lang="en-US" sz="1200" b="1" dirty="0" err="1">
                <a:cs typeface="Arial" charset="0"/>
              </a:rPr>
              <a:t>Maximov</a:t>
            </a:r>
            <a:r>
              <a:rPr lang="en-US" sz="1200" b="1" dirty="0">
                <a:cs typeface="Arial" charset="0"/>
              </a:rPr>
              <a:t>, J. G. Shaw,  and J. P. </a:t>
            </a:r>
            <a:r>
              <a:rPr lang="en-US" sz="1200" b="1" dirty="0" err="1">
                <a:cs typeface="Arial" charset="0"/>
              </a:rPr>
              <a:t>Palastro</a:t>
            </a:r>
            <a:endParaRPr lang="en-US" sz="1200" b="1" dirty="0">
              <a:cs typeface="Arial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047807" y="1328896"/>
            <a:ext cx="1417978" cy="387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9pPr>
          </a:lstStyle>
          <a:p>
            <a:r>
              <a:rPr lang="en-US" altLang="en-US" sz="1400" baseline="0" dirty="0">
                <a:solidFill>
                  <a:srgbClr val="0070C0"/>
                </a:solidFill>
              </a:rPr>
              <a:t>laser light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084" y="1892234"/>
            <a:ext cx="449885" cy="7296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349" y="1297622"/>
            <a:ext cx="2736059" cy="20520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553" y="1674487"/>
            <a:ext cx="619963" cy="13002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797" y="3437191"/>
            <a:ext cx="537667" cy="181051"/>
          </a:xfrm>
          <a:prstGeom prst="rect">
            <a:avLst/>
          </a:prstGeom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3542777" y="1059134"/>
            <a:ext cx="1114720" cy="387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9pPr>
          </a:lstStyle>
          <a:p>
            <a:r>
              <a:rPr lang="en-US" altLang="en-US" sz="1200" baseline="0" dirty="0">
                <a:solidFill>
                  <a:srgbClr val="0070C0"/>
                </a:solidFill>
              </a:rPr>
              <a:t>Laser light</a:t>
            </a:r>
          </a:p>
        </p:txBody>
      </p:sp>
    </p:spTree>
    <p:extLst>
      <p:ext uri="{BB962C8B-B14F-4D97-AF65-F5344CB8AC3E}">
        <p14:creationId xmlns:p14="http://schemas.microsoft.com/office/powerpoint/2010/main" val="3766108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20" y="1029254"/>
            <a:ext cx="2446528" cy="1834896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91FD70B5-9286-FE45-A9DF-BFDA2860A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45" y="148991"/>
            <a:ext cx="8229600" cy="738552"/>
          </a:xfrm>
        </p:spPr>
        <p:txBody>
          <a:bodyPr>
            <a:noAutofit/>
          </a:bodyPr>
          <a:lstStyle/>
          <a:p>
            <a:r>
              <a:rPr lang="en-US" altLang="en-US" dirty="0">
                <a:solidFill>
                  <a:schemeClr val="accent4"/>
                </a:solidFill>
              </a:rPr>
              <a:t>The spectra of scattered waves in saturation stage are broader in the case of two driving laser beams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3650364" y="2464594"/>
            <a:ext cx="803555" cy="432426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379003" y="2383708"/>
            <a:ext cx="1074916" cy="477306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3329273" y="2911021"/>
            <a:ext cx="328247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694540" y="2922026"/>
            <a:ext cx="802243" cy="356955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364715" y="2953704"/>
            <a:ext cx="1124912" cy="385374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1"/>
          <p:cNvSpPr>
            <a:spLocks noChangeArrowheads="1"/>
          </p:cNvSpPr>
          <p:nvPr/>
        </p:nvSpPr>
        <p:spPr bwMode="auto">
          <a:xfrm>
            <a:off x="4050001" y="2637958"/>
            <a:ext cx="1114720" cy="387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9pPr>
          </a:lstStyle>
          <a:p>
            <a:r>
              <a:rPr lang="en-US" altLang="en-US" sz="1200" baseline="0" dirty="0">
                <a:solidFill>
                  <a:srgbClr val="0070C0"/>
                </a:solidFill>
              </a:rPr>
              <a:t>Laser light</a:t>
            </a:r>
          </a:p>
        </p:txBody>
      </p:sp>
      <p:sp>
        <p:nvSpPr>
          <p:cNvPr id="41" name="Rectangle 1"/>
          <p:cNvSpPr>
            <a:spLocks noChangeArrowheads="1"/>
          </p:cNvSpPr>
          <p:nvPr/>
        </p:nvSpPr>
        <p:spPr bwMode="auto">
          <a:xfrm>
            <a:off x="3020466" y="2156120"/>
            <a:ext cx="1307761" cy="387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9pPr>
          </a:lstStyle>
          <a:p>
            <a:r>
              <a:rPr lang="en-US" altLang="en-US" sz="1200" baseline="0" dirty="0">
                <a:solidFill>
                  <a:srgbClr val="FFC000"/>
                </a:solidFill>
              </a:rPr>
              <a:t>Plasma waves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1733390" y="1575450"/>
            <a:ext cx="943094" cy="266740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bevel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1"/>
          <p:cNvSpPr>
            <a:spLocks noChangeArrowheads="1"/>
          </p:cNvSpPr>
          <p:nvPr/>
        </p:nvSpPr>
        <p:spPr bwMode="auto">
          <a:xfrm>
            <a:off x="2603796" y="1398855"/>
            <a:ext cx="873618" cy="387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9pPr>
          </a:lstStyle>
          <a:p>
            <a:r>
              <a:rPr lang="en-US" altLang="en-US" sz="1200" baseline="0" dirty="0">
                <a:solidFill>
                  <a:schemeClr val="accent3"/>
                </a:solidFill>
              </a:rPr>
              <a:t>incident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 flipH="1">
            <a:off x="1183458" y="1401731"/>
            <a:ext cx="1448545" cy="406911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bevel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2602009" y="1215183"/>
            <a:ext cx="1070421" cy="2836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9pPr>
          </a:lstStyle>
          <a:p>
            <a:r>
              <a:rPr lang="en-US" altLang="en-US" sz="1200" baseline="0" dirty="0">
                <a:solidFill>
                  <a:schemeClr val="accent3"/>
                </a:solidFill>
              </a:rPr>
              <a:t>backscatter</a:t>
            </a:r>
          </a:p>
        </p:txBody>
      </p:sp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558251" y="1106705"/>
            <a:ext cx="974989" cy="35515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9pPr>
          </a:lstStyle>
          <a:p>
            <a:pPr algn="ctr"/>
            <a:r>
              <a:rPr lang="en-US" altLang="en-US" sz="1200" baseline="0" dirty="0">
                <a:solidFill>
                  <a:schemeClr val="tx1"/>
                </a:solidFill>
              </a:rPr>
              <a:t>Laser light</a:t>
            </a:r>
          </a:p>
        </p:txBody>
      </p: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7453082" y="3044796"/>
            <a:ext cx="1410404" cy="8962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9pPr>
          </a:lstStyle>
          <a:p>
            <a:pPr algn="ctr"/>
            <a:r>
              <a:rPr lang="en-US" altLang="en-US" sz="1200" baseline="0" dirty="0">
                <a:solidFill>
                  <a:schemeClr val="tx1"/>
                </a:solidFill>
              </a:rPr>
              <a:t>Low-frequency </a:t>
            </a:r>
          </a:p>
          <a:p>
            <a:pPr algn="ctr"/>
            <a:r>
              <a:rPr lang="en-US" altLang="en-US" sz="1200" baseline="0" dirty="0">
                <a:solidFill>
                  <a:schemeClr val="tx1"/>
                </a:solidFill>
              </a:rPr>
              <a:t>density </a:t>
            </a:r>
          </a:p>
          <a:p>
            <a:pPr algn="ctr"/>
            <a:r>
              <a:rPr lang="en-US" altLang="en-US" sz="1200" baseline="0" dirty="0">
                <a:solidFill>
                  <a:schemeClr val="tx1"/>
                </a:solidFill>
              </a:rPr>
              <a:t>perturbations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76" y="2680807"/>
            <a:ext cx="2446528" cy="1834896"/>
          </a:xfrm>
          <a:prstGeom prst="rect">
            <a:avLst/>
          </a:prstGeom>
        </p:spPr>
      </p:pic>
      <p:sp>
        <p:nvSpPr>
          <p:cNvPr id="39" name="Rectangle 1"/>
          <p:cNvSpPr>
            <a:spLocks noChangeArrowheads="1"/>
          </p:cNvSpPr>
          <p:nvPr/>
        </p:nvSpPr>
        <p:spPr bwMode="auto">
          <a:xfrm>
            <a:off x="2834971" y="3065101"/>
            <a:ext cx="1352159" cy="387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9pPr>
          </a:lstStyle>
          <a:p>
            <a:r>
              <a:rPr lang="en-US" altLang="en-US" sz="1200" baseline="0" dirty="0">
                <a:solidFill>
                  <a:srgbClr val="FF0000"/>
                </a:solidFill>
              </a:rPr>
              <a:t>Raman light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648" y="4513243"/>
            <a:ext cx="532181" cy="23042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96" y="1753610"/>
            <a:ext cx="246888" cy="46085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92" y="3402242"/>
            <a:ext cx="246888" cy="46085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909" y="998346"/>
            <a:ext cx="1168603" cy="15910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013" y="1007081"/>
            <a:ext cx="2446528" cy="1834896"/>
          </a:xfrm>
          <a:prstGeom prst="rect">
            <a:avLst/>
          </a:prstGeom>
        </p:spPr>
      </p:pic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547955" y="2787308"/>
            <a:ext cx="1161517" cy="40850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9pPr>
          </a:lstStyle>
          <a:p>
            <a:pPr algn="ctr"/>
            <a:r>
              <a:rPr lang="en-US" altLang="en-US" sz="1200" baseline="0" dirty="0">
                <a:solidFill>
                  <a:schemeClr val="tx1"/>
                </a:solidFill>
              </a:rPr>
              <a:t>Raman light</a:t>
            </a:r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5392475" y="1126090"/>
            <a:ext cx="1267029" cy="31895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9pPr>
          </a:lstStyle>
          <a:p>
            <a:pPr algn="ctr"/>
            <a:r>
              <a:rPr lang="en-US" altLang="en-US" sz="1200" baseline="0" dirty="0">
                <a:solidFill>
                  <a:schemeClr val="tx1"/>
                </a:solidFill>
              </a:rPr>
              <a:t>Plasma waves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721" y="2694949"/>
            <a:ext cx="2402840" cy="185237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992" y="4517867"/>
            <a:ext cx="532181" cy="23042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148" y="3377793"/>
            <a:ext cx="246888" cy="46085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148" y="1724097"/>
            <a:ext cx="246888" cy="46085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778" y="949701"/>
            <a:ext cx="1168603" cy="159106"/>
          </a:xfrm>
          <a:prstGeom prst="rect">
            <a:avLst/>
          </a:prstGeom>
        </p:spPr>
      </p:pic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3864946" y="1038490"/>
            <a:ext cx="1084364" cy="484478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9pPr>
          </a:lstStyle>
          <a:p>
            <a:pPr algn="ctr"/>
            <a:r>
              <a:rPr lang="en-US" altLang="en-US" sz="1200" baseline="0" dirty="0">
                <a:solidFill>
                  <a:schemeClr val="tx1"/>
                </a:solidFill>
              </a:rPr>
              <a:t>Saturation: </a:t>
            </a:r>
          </a:p>
          <a:p>
            <a:pPr algn="ctr"/>
            <a:r>
              <a:rPr lang="en-US" altLang="en-US" sz="1200" baseline="0" dirty="0">
                <a:solidFill>
                  <a:schemeClr val="tx1"/>
                </a:solidFill>
              </a:rPr>
              <a:t>t = 8.5ps</a:t>
            </a:r>
          </a:p>
        </p:txBody>
      </p:sp>
    </p:spTree>
    <p:extLst>
      <p:ext uri="{BB962C8B-B14F-4D97-AF65-F5344CB8AC3E}">
        <p14:creationId xmlns:p14="http://schemas.microsoft.com/office/powerpoint/2010/main" val="4122115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291" y="941065"/>
            <a:ext cx="2560320" cy="1834896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91FD70B5-9286-FE45-A9DF-BFDA2860A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45" y="148991"/>
            <a:ext cx="8229600" cy="738552"/>
          </a:xfrm>
        </p:spPr>
        <p:txBody>
          <a:bodyPr>
            <a:noAutofit/>
          </a:bodyPr>
          <a:lstStyle/>
          <a:p>
            <a:r>
              <a:rPr lang="en-US" altLang="en-US" dirty="0">
                <a:solidFill>
                  <a:schemeClr val="accent4"/>
                </a:solidFill>
              </a:rPr>
              <a:t>SRS and CBET can develop together when the flow velocity M=1 region is near quarter-critical density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29" y="1078762"/>
            <a:ext cx="3300585" cy="3578948"/>
          </a:xfrm>
          <a:prstGeom prst="rect">
            <a:avLst/>
          </a:prstGeo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7955782" y="2775961"/>
            <a:ext cx="1084364" cy="484478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9pPr>
          </a:lstStyle>
          <a:p>
            <a:pPr algn="ctr"/>
            <a:r>
              <a:rPr lang="en-US" altLang="en-US" sz="1200" baseline="0" dirty="0">
                <a:solidFill>
                  <a:schemeClr val="tx1"/>
                </a:solidFill>
              </a:rPr>
              <a:t>Saturation: </a:t>
            </a:r>
          </a:p>
          <a:p>
            <a:pPr algn="ctr"/>
            <a:r>
              <a:rPr lang="en-US" altLang="en-US" sz="1200" baseline="0" dirty="0">
                <a:solidFill>
                  <a:schemeClr val="tx1"/>
                </a:solidFill>
              </a:rPr>
              <a:t>t = 8.5ps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7955781" y="1155384"/>
            <a:ext cx="1040063" cy="445153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9pPr>
          </a:lstStyle>
          <a:p>
            <a:pPr algn="ctr"/>
            <a:r>
              <a:rPr lang="en-US" altLang="en-US" sz="1200" baseline="0" dirty="0">
                <a:solidFill>
                  <a:schemeClr val="tx1"/>
                </a:solidFill>
              </a:rPr>
              <a:t>Early time:</a:t>
            </a:r>
          </a:p>
          <a:p>
            <a:pPr algn="ctr"/>
            <a:r>
              <a:rPr lang="en-US" altLang="en-US" sz="1200" baseline="0" dirty="0">
                <a:solidFill>
                  <a:schemeClr val="tx1"/>
                </a:solidFill>
              </a:rPr>
              <a:t> t = 1 </a:t>
            </a:r>
            <a:r>
              <a:rPr lang="en-US" altLang="en-US" sz="1200" baseline="0" dirty="0" err="1">
                <a:solidFill>
                  <a:schemeClr val="tx1"/>
                </a:solidFill>
              </a:rPr>
              <a:t>ps</a:t>
            </a:r>
            <a:endParaRPr lang="en-US" altLang="en-US" sz="1200" baseline="0" dirty="0">
              <a:solidFill>
                <a:schemeClr val="tx1"/>
              </a:solidFill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822120" y="1032582"/>
            <a:ext cx="1161517" cy="54410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9pPr>
          </a:lstStyle>
          <a:p>
            <a:pPr algn="ctr"/>
            <a:r>
              <a:rPr lang="en-US" altLang="en-US" sz="1200" baseline="0" dirty="0">
                <a:solidFill>
                  <a:schemeClr val="tx1"/>
                </a:solidFill>
              </a:rPr>
              <a:t>Laser light</a:t>
            </a:r>
          </a:p>
        </p:txBody>
      </p:sp>
      <p:pic>
        <p:nvPicPr>
          <p:cNvPr id="12" name="Picture 1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291" y="2629793"/>
            <a:ext cx="2560320" cy="18348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729" y="4498975"/>
            <a:ext cx="537667" cy="1810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375" y="1600537"/>
            <a:ext cx="449885" cy="7296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897" y="3276936"/>
            <a:ext cx="449885" cy="7296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47" y="1587672"/>
            <a:ext cx="230429" cy="5266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432" y="3260439"/>
            <a:ext cx="230429" cy="5266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352" y="1637286"/>
            <a:ext cx="850392" cy="356616"/>
          </a:xfrm>
          <a:prstGeom prst="rect">
            <a:avLst/>
          </a:prstGeom>
        </p:spPr>
      </p:pic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7426028" y="3989180"/>
            <a:ext cx="1246918" cy="47550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9pPr>
          </a:lstStyle>
          <a:p>
            <a:pPr algn="ctr"/>
            <a:r>
              <a:rPr lang="en-US" altLang="en-US" sz="1200" baseline="0" dirty="0">
                <a:solidFill>
                  <a:schemeClr val="accent3"/>
                </a:solidFill>
              </a:rPr>
              <a:t>Transmission T=0.52</a:t>
            </a:r>
          </a:p>
        </p:txBody>
      </p:sp>
      <p:sp>
        <p:nvSpPr>
          <p:cNvPr id="20" name="Right Arrow 19"/>
          <p:cNvSpPr/>
          <p:nvPr/>
        </p:nvSpPr>
        <p:spPr>
          <a:xfrm rot="12125038">
            <a:off x="7244489" y="2324256"/>
            <a:ext cx="427063" cy="250593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4193300" y="1966590"/>
            <a:ext cx="544950" cy="33265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9pPr>
          </a:lstStyle>
          <a:p>
            <a:pPr algn="ctr"/>
            <a:r>
              <a:rPr lang="en-US" altLang="en-US" sz="1400" baseline="0" dirty="0">
                <a:solidFill>
                  <a:schemeClr val="tx2"/>
                </a:solidFill>
              </a:rPr>
              <a:t>I</a:t>
            </a:r>
            <a:r>
              <a:rPr lang="en-US" altLang="en-US" sz="1400" baseline="-30000" dirty="0">
                <a:solidFill>
                  <a:schemeClr val="tx2"/>
                </a:solidFill>
              </a:rPr>
              <a:t>0</a:t>
            </a:r>
            <a:endParaRPr lang="en-US" altLang="en-US" sz="1400" baseline="0" dirty="0">
              <a:solidFill>
                <a:schemeClr val="tx2"/>
              </a:solidFill>
            </a:endParaRPr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7539012" y="2340731"/>
            <a:ext cx="829647" cy="33265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9pPr>
          </a:lstStyle>
          <a:p>
            <a:pPr algn="ctr"/>
            <a:r>
              <a:rPr lang="en-US" altLang="en-US" sz="1400" baseline="0" dirty="0">
                <a:solidFill>
                  <a:schemeClr val="tx2"/>
                </a:solidFill>
              </a:rPr>
              <a:t>0.1 I</a:t>
            </a:r>
            <a:r>
              <a:rPr lang="en-US" altLang="en-US" sz="1400" baseline="-30000" dirty="0">
                <a:solidFill>
                  <a:schemeClr val="tx2"/>
                </a:solidFill>
              </a:rPr>
              <a:t>0</a:t>
            </a:r>
            <a:endParaRPr lang="en-US" altLang="en-US" sz="1400" baseline="0" dirty="0">
              <a:solidFill>
                <a:schemeClr val="tx2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6594" y="4533562"/>
            <a:ext cx="38513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*I. V. </a:t>
            </a:r>
            <a:r>
              <a:rPr lang="en-US" sz="1000" b="1" dirty="0" err="1"/>
              <a:t>Igumenshchev</a:t>
            </a:r>
            <a:r>
              <a:rPr lang="en-US" sz="1000" b="1" dirty="0"/>
              <a:t> et al., Phys. Plasmas </a:t>
            </a:r>
            <a:r>
              <a:rPr lang="en-US" sz="1000" b="1" u="sng" dirty="0"/>
              <a:t>19</a:t>
            </a:r>
            <a:r>
              <a:rPr lang="en-US" sz="1000" b="1" dirty="0"/>
              <a:t>, 056314 (2012) </a:t>
            </a:r>
          </a:p>
        </p:txBody>
      </p:sp>
    </p:spTree>
    <p:extLst>
      <p:ext uri="{BB962C8B-B14F-4D97-AF65-F5344CB8AC3E}">
        <p14:creationId xmlns:p14="http://schemas.microsoft.com/office/powerpoint/2010/main" val="1273105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91FD70B5-9286-FE45-A9DF-BFDA2860A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45" y="148991"/>
            <a:ext cx="8229600" cy="738552"/>
          </a:xfrm>
        </p:spPr>
        <p:txBody>
          <a:bodyPr>
            <a:noAutofit/>
          </a:bodyPr>
          <a:lstStyle/>
          <a:p>
            <a:r>
              <a:rPr lang="en-US" altLang="en-US" dirty="0">
                <a:solidFill>
                  <a:schemeClr val="accent4"/>
                </a:solidFill>
              </a:rPr>
              <a:t>SRS at saturation and CBET can share the low-frequency density perturbations </a:t>
            </a:r>
            <a:br>
              <a:rPr lang="en-US" altLang="en-US" dirty="0">
                <a:solidFill>
                  <a:schemeClr val="accent4"/>
                </a:solidFill>
              </a:rPr>
            </a:br>
            <a:r>
              <a:rPr lang="en-US" altLang="en-US" dirty="0">
                <a:solidFill>
                  <a:schemeClr val="accent4"/>
                </a:solidFill>
              </a:rPr>
              <a:t>in the long wave-vector domain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4" y="1001546"/>
            <a:ext cx="2446528" cy="183489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909" y="979874"/>
            <a:ext cx="1168603" cy="1591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57" y="2683968"/>
            <a:ext cx="2407209" cy="186547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84" y="4522479"/>
            <a:ext cx="532181" cy="23042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48" y="1707430"/>
            <a:ext cx="246888" cy="46085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92" y="3434562"/>
            <a:ext cx="246888" cy="460858"/>
          </a:xfrm>
          <a:prstGeom prst="rect">
            <a:avLst/>
          </a:prstGeom>
        </p:spPr>
      </p:pic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3629818" y="3665777"/>
            <a:ext cx="1084364" cy="484478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9pPr>
          </a:lstStyle>
          <a:p>
            <a:pPr algn="ctr"/>
            <a:r>
              <a:rPr lang="en-US" altLang="en-US" sz="1200" baseline="0" dirty="0">
                <a:solidFill>
                  <a:schemeClr val="tx1"/>
                </a:solidFill>
              </a:rPr>
              <a:t>Saturation: </a:t>
            </a:r>
          </a:p>
          <a:p>
            <a:pPr algn="ctr"/>
            <a:r>
              <a:rPr lang="en-US" altLang="en-US" sz="1200" baseline="0" dirty="0">
                <a:solidFill>
                  <a:schemeClr val="tx1"/>
                </a:solidFill>
              </a:rPr>
              <a:t>t = 8.5ps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783" y="1031778"/>
            <a:ext cx="2446528" cy="183489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45" y="1004256"/>
            <a:ext cx="2455266" cy="187421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648" y="2865416"/>
            <a:ext cx="532181" cy="2304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45" y="1683226"/>
            <a:ext cx="246888" cy="46085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238" y="2836442"/>
            <a:ext cx="537667" cy="18105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224" y="1630463"/>
            <a:ext cx="230429" cy="526694"/>
          </a:xfrm>
          <a:prstGeom prst="rect">
            <a:avLst/>
          </a:prstGeom>
        </p:spPr>
      </p:pic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558251" y="1106705"/>
            <a:ext cx="974989" cy="35515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9pPr>
          </a:lstStyle>
          <a:p>
            <a:pPr algn="ctr"/>
            <a:r>
              <a:rPr lang="en-US" altLang="en-US" sz="1200" baseline="0" dirty="0">
                <a:solidFill>
                  <a:schemeClr val="tx1"/>
                </a:solidFill>
              </a:rPr>
              <a:t>Laser light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726" y="963266"/>
            <a:ext cx="1168603" cy="159106"/>
          </a:xfrm>
          <a:prstGeom prst="rect">
            <a:avLst/>
          </a:prstGeom>
        </p:spPr>
      </p:pic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691166" y="2858017"/>
            <a:ext cx="1267029" cy="31895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9pPr>
          </a:lstStyle>
          <a:p>
            <a:pPr algn="ctr"/>
            <a:r>
              <a:rPr lang="en-US" altLang="en-US" sz="1200" baseline="0" dirty="0">
                <a:solidFill>
                  <a:schemeClr val="tx1"/>
                </a:solidFill>
              </a:rPr>
              <a:t>Plasma waves</a:t>
            </a:r>
          </a:p>
        </p:txBody>
      </p:sp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4719120" y="2666606"/>
            <a:ext cx="1410404" cy="8962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9pPr>
          </a:lstStyle>
          <a:p>
            <a:pPr algn="ctr"/>
            <a:r>
              <a:rPr lang="en-US" altLang="en-US" sz="1200" baseline="0" dirty="0">
                <a:solidFill>
                  <a:schemeClr val="tx1"/>
                </a:solidFill>
              </a:rPr>
              <a:t>Low-frequency </a:t>
            </a:r>
          </a:p>
          <a:p>
            <a:pPr algn="ctr"/>
            <a:r>
              <a:rPr lang="en-US" altLang="en-US" sz="1200" baseline="0" dirty="0">
                <a:solidFill>
                  <a:schemeClr val="tx1"/>
                </a:solidFill>
              </a:rPr>
              <a:t>density </a:t>
            </a:r>
          </a:p>
          <a:p>
            <a:pPr algn="ctr"/>
            <a:r>
              <a:rPr lang="en-US" altLang="en-US" sz="1200" baseline="0" dirty="0">
                <a:solidFill>
                  <a:schemeClr val="tx1"/>
                </a:solidFill>
              </a:rPr>
              <a:t>perturbations</a:t>
            </a:r>
          </a:p>
        </p:txBody>
      </p:sp>
    </p:spTree>
    <p:extLst>
      <p:ext uri="{BB962C8B-B14F-4D97-AF65-F5344CB8AC3E}">
        <p14:creationId xmlns:p14="http://schemas.microsoft.com/office/powerpoint/2010/main" val="36248889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91FD70B5-9286-FE45-A9DF-BFDA2860A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45" y="148991"/>
            <a:ext cx="8229600" cy="738552"/>
          </a:xfrm>
        </p:spPr>
        <p:txBody>
          <a:bodyPr>
            <a:noAutofit/>
          </a:bodyPr>
          <a:lstStyle/>
          <a:p>
            <a:r>
              <a:rPr lang="en-US" altLang="en-US" dirty="0">
                <a:solidFill>
                  <a:schemeClr val="accent4"/>
                </a:solidFill>
              </a:rPr>
              <a:t>When the instability is driven by two laser beams, the interplay of SRS and CBET increases the level of density perturbations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32" y="975041"/>
            <a:ext cx="2511180" cy="18348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00" y="2673352"/>
            <a:ext cx="2560320" cy="19202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947" y="2664116"/>
            <a:ext cx="2446528" cy="183489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197" y="4503066"/>
            <a:ext cx="537667" cy="18105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914" y="4593592"/>
            <a:ext cx="537667" cy="18105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97" y="3370125"/>
            <a:ext cx="230429" cy="52669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323" y="1498937"/>
            <a:ext cx="449885" cy="72969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417" y="3036843"/>
            <a:ext cx="449885" cy="79004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051" y="3300191"/>
            <a:ext cx="230429" cy="526694"/>
          </a:xfrm>
          <a:prstGeom prst="rect">
            <a:avLst/>
          </a:prstGeom>
        </p:spPr>
      </p:pic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4170944" y="1265669"/>
            <a:ext cx="1490970" cy="58987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9pPr>
          </a:lstStyle>
          <a:p>
            <a:pPr algn="ctr"/>
            <a:r>
              <a:rPr lang="en-US" altLang="en-US" sz="1200" baseline="0" dirty="0">
                <a:solidFill>
                  <a:schemeClr val="accent3"/>
                </a:solidFill>
              </a:rPr>
              <a:t>Transmission</a:t>
            </a:r>
          </a:p>
          <a:p>
            <a:pPr algn="ctr"/>
            <a:r>
              <a:rPr lang="en-US" altLang="en-US" sz="1200" baseline="0" dirty="0">
                <a:solidFill>
                  <a:schemeClr val="accent3"/>
                </a:solidFill>
              </a:rPr>
              <a:t>T=0.43</a:t>
            </a:r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50271" y="995873"/>
            <a:ext cx="974989" cy="35515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9pPr>
          </a:lstStyle>
          <a:p>
            <a:pPr algn="ctr"/>
            <a:r>
              <a:rPr lang="en-US" altLang="en-US" sz="1200" baseline="0" dirty="0">
                <a:solidFill>
                  <a:schemeClr val="tx1"/>
                </a:solidFill>
              </a:rPr>
              <a:t>Laser light</a:t>
            </a:r>
          </a:p>
        </p:txBody>
      </p: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1" y="2856933"/>
            <a:ext cx="1080262" cy="35515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9pPr>
          </a:lstStyle>
          <a:p>
            <a:pPr algn="ctr"/>
            <a:r>
              <a:rPr lang="en-US" altLang="en-US" sz="1200" baseline="0" dirty="0">
                <a:solidFill>
                  <a:schemeClr val="tx1"/>
                </a:solidFill>
              </a:rPr>
              <a:t>Raman light</a:t>
            </a:r>
          </a:p>
        </p:txBody>
      </p:sp>
      <p:sp>
        <p:nvSpPr>
          <p:cNvPr id="17" name="Right Arrow 16"/>
          <p:cNvSpPr/>
          <p:nvPr/>
        </p:nvSpPr>
        <p:spPr>
          <a:xfrm rot="12125038">
            <a:off x="3164276" y="2290480"/>
            <a:ext cx="427063" cy="250593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8" name="Right Arrow 27"/>
          <p:cNvSpPr/>
          <p:nvPr/>
        </p:nvSpPr>
        <p:spPr>
          <a:xfrm rot="9716659">
            <a:off x="3207281" y="1216940"/>
            <a:ext cx="427063" cy="250593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00" y="1284280"/>
            <a:ext cx="619963" cy="1300277"/>
          </a:xfrm>
          <a:prstGeom prst="rect">
            <a:avLst/>
          </a:prstGeom>
        </p:spPr>
      </p:pic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3502478" y="2340731"/>
            <a:ext cx="829647" cy="33265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9pPr>
          </a:lstStyle>
          <a:p>
            <a:pPr algn="ctr"/>
            <a:r>
              <a:rPr lang="en-US" altLang="en-US" sz="1400" baseline="0" dirty="0">
                <a:solidFill>
                  <a:schemeClr val="tx2"/>
                </a:solidFill>
              </a:rPr>
              <a:t>0.1 I</a:t>
            </a:r>
            <a:r>
              <a:rPr lang="en-US" altLang="en-US" sz="1400" baseline="-30000" dirty="0">
                <a:solidFill>
                  <a:schemeClr val="tx2"/>
                </a:solidFill>
              </a:rPr>
              <a:t>0</a:t>
            </a:r>
            <a:endParaRPr lang="en-US" altLang="en-US" sz="1400" baseline="0" dirty="0">
              <a:solidFill>
                <a:schemeClr val="tx2"/>
              </a:solidFill>
            </a:endParaRPr>
          </a:p>
        </p:txBody>
      </p:sp>
      <p:sp>
        <p:nvSpPr>
          <p:cNvPr id="30" name="Rectangle 1"/>
          <p:cNvSpPr>
            <a:spLocks noChangeArrowheads="1"/>
          </p:cNvSpPr>
          <p:nvPr/>
        </p:nvSpPr>
        <p:spPr bwMode="auto">
          <a:xfrm>
            <a:off x="114923" y="2223410"/>
            <a:ext cx="544950" cy="33265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9pPr>
          </a:lstStyle>
          <a:p>
            <a:pPr algn="ctr"/>
            <a:r>
              <a:rPr lang="en-US" altLang="en-US" sz="1400" baseline="0" dirty="0">
                <a:solidFill>
                  <a:schemeClr val="tx2"/>
                </a:solidFill>
              </a:rPr>
              <a:t>I</a:t>
            </a:r>
            <a:r>
              <a:rPr lang="en-US" altLang="en-US" sz="1400" baseline="-30000" dirty="0">
                <a:solidFill>
                  <a:schemeClr val="tx2"/>
                </a:solidFill>
              </a:rPr>
              <a:t>0</a:t>
            </a:r>
            <a:endParaRPr lang="en-US" altLang="en-US" sz="1400" baseline="0" dirty="0">
              <a:solidFill>
                <a:schemeClr val="tx2"/>
              </a:solidFill>
            </a:endParaRPr>
          </a:p>
        </p:txBody>
      </p:sp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5230366" y="1923736"/>
            <a:ext cx="1410404" cy="8962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9pPr>
          </a:lstStyle>
          <a:p>
            <a:pPr algn="ctr"/>
            <a:r>
              <a:rPr lang="en-US" altLang="en-US" sz="1200" baseline="0" dirty="0">
                <a:solidFill>
                  <a:schemeClr val="tx1"/>
                </a:solidFill>
              </a:rPr>
              <a:t>Low-frequency </a:t>
            </a:r>
          </a:p>
          <a:p>
            <a:pPr algn="ctr"/>
            <a:r>
              <a:rPr lang="en-US" altLang="en-US" sz="1200" baseline="0" dirty="0">
                <a:solidFill>
                  <a:schemeClr val="tx1"/>
                </a:solidFill>
              </a:rPr>
              <a:t>density </a:t>
            </a:r>
          </a:p>
          <a:p>
            <a:pPr algn="ctr"/>
            <a:r>
              <a:rPr lang="en-US" altLang="en-US" sz="1200" baseline="0" dirty="0">
                <a:solidFill>
                  <a:schemeClr val="tx1"/>
                </a:solidFill>
              </a:rPr>
              <a:t>perturbations</a:t>
            </a:r>
          </a:p>
        </p:txBody>
      </p:sp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6640770" y="1081138"/>
            <a:ext cx="1084364" cy="484478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9pPr>
          </a:lstStyle>
          <a:p>
            <a:pPr algn="ctr"/>
            <a:r>
              <a:rPr lang="en-US" altLang="en-US" sz="1200" baseline="0" dirty="0">
                <a:solidFill>
                  <a:schemeClr val="tx1"/>
                </a:solidFill>
              </a:rPr>
              <a:t>Saturation: </a:t>
            </a:r>
          </a:p>
          <a:p>
            <a:pPr algn="ctr"/>
            <a:r>
              <a:rPr lang="en-US" altLang="en-US" sz="1200" baseline="0" dirty="0">
                <a:solidFill>
                  <a:schemeClr val="tx1"/>
                </a:solidFill>
              </a:rPr>
              <a:t>t = 8.5ps</a:t>
            </a:r>
          </a:p>
        </p:txBody>
      </p:sp>
    </p:spTree>
    <p:extLst>
      <p:ext uri="{BB962C8B-B14F-4D97-AF65-F5344CB8AC3E}">
        <p14:creationId xmlns:p14="http://schemas.microsoft.com/office/powerpoint/2010/main" val="1497057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91FD70B5-9286-FE45-A9DF-BFDA2860A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45" y="148991"/>
            <a:ext cx="8229600" cy="738552"/>
          </a:xfrm>
        </p:spPr>
        <p:txBody>
          <a:bodyPr>
            <a:noAutofit/>
          </a:bodyPr>
          <a:lstStyle/>
          <a:p>
            <a:r>
              <a:rPr lang="en-US" altLang="en-US" dirty="0">
                <a:solidFill>
                  <a:schemeClr val="accent4"/>
                </a:solidFill>
              </a:rPr>
              <a:t>With the two driving laser beams there are multiple couplings between waves through low-frequency density perturbations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72" y="1038951"/>
            <a:ext cx="2402840" cy="18742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00" y="2750956"/>
            <a:ext cx="2446528" cy="18348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811" y="1038951"/>
            <a:ext cx="2455266" cy="18742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356" y="4540951"/>
            <a:ext cx="532181" cy="2304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84" y="1707430"/>
            <a:ext cx="246888" cy="46085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47" y="3437975"/>
            <a:ext cx="246888" cy="46085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335" y="1671740"/>
            <a:ext cx="246888" cy="46085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377" y="2913166"/>
            <a:ext cx="532181" cy="2304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909" y="979874"/>
            <a:ext cx="1168603" cy="1591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558" y="959398"/>
            <a:ext cx="1168603" cy="159106"/>
          </a:xfrm>
          <a:prstGeom prst="rect">
            <a:avLst/>
          </a:prstGeom>
        </p:spPr>
      </p:pic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715263" y="1125177"/>
            <a:ext cx="974989" cy="35515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9pPr>
          </a:lstStyle>
          <a:p>
            <a:pPr algn="ctr"/>
            <a:r>
              <a:rPr lang="en-US" altLang="en-US" sz="1200" baseline="0" dirty="0">
                <a:solidFill>
                  <a:schemeClr val="tx1"/>
                </a:solidFill>
              </a:rPr>
              <a:t>Laser light</a:t>
            </a:r>
          </a:p>
        </p:txBody>
      </p:sp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691166" y="2858017"/>
            <a:ext cx="1267029" cy="31895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9pPr>
          </a:lstStyle>
          <a:p>
            <a:pPr algn="ctr"/>
            <a:r>
              <a:rPr lang="en-US" altLang="en-US" sz="1200" baseline="0" dirty="0">
                <a:solidFill>
                  <a:schemeClr val="tx1"/>
                </a:solidFill>
              </a:rPr>
              <a:t>Plasma waves</a:t>
            </a:r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3450707" y="2025562"/>
            <a:ext cx="1410404" cy="8962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9pPr>
          </a:lstStyle>
          <a:p>
            <a:pPr algn="ctr"/>
            <a:r>
              <a:rPr lang="en-US" altLang="en-US" sz="1200" baseline="0" dirty="0">
                <a:solidFill>
                  <a:schemeClr val="tx1"/>
                </a:solidFill>
              </a:rPr>
              <a:t>Low-frequency </a:t>
            </a:r>
          </a:p>
          <a:p>
            <a:pPr algn="ctr"/>
            <a:r>
              <a:rPr lang="en-US" altLang="en-US" sz="1200" baseline="0" dirty="0">
                <a:solidFill>
                  <a:schemeClr val="tx1"/>
                </a:solidFill>
              </a:rPr>
              <a:t>density </a:t>
            </a:r>
          </a:p>
          <a:p>
            <a:pPr algn="ctr"/>
            <a:r>
              <a:rPr lang="en-US" altLang="en-US" sz="1200" baseline="0" dirty="0">
                <a:solidFill>
                  <a:schemeClr val="tx1"/>
                </a:solidFill>
              </a:rPr>
              <a:t>perturbations</a:t>
            </a:r>
          </a:p>
        </p:txBody>
      </p: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3737424" y="3372636"/>
            <a:ext cx="3316653" cy="774492"/>
          </a:xfrm>
          <a:prstGeom prst="rect">
            <a:avLst/>
          </a:prstGeom>
          <a:solidFill>
            <a:schemeClr val="accent4"/>
          </a:solidFill>
          <a:ln w="9525">
            <a:noFill/>
            <a:round/>
            <a:headEnd/>
            <a:tailEnd/>
          </a:ln>
          <a:effectLst/>
          <a:extLst/>
        </p:spPr>
        <p:txBody>
          <a:bodyPr lIns="92160" tIns="46080" rIns="92160" bIns="4608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9pPr>
          </a:lstStyle>
          <a:p>
            <a:pPr algn="ctr"/>
            <a:r>
              <a:rPr lang="en-US" altLang="en-US" sz="1200" baseline="0" dirty="0">
                <a:solidFill>
                  <a:srgbClr val="EAEAF5"/>
                </a:solidFill>
              </a:rPr>
              <a:t>SRS drives LDI and these low-frequency </a:t>
            </a:r>
          </a:p>
          <a:p>
            <a:pPr algn="ctr"/>
            <a:r>
              <a:rPr lang="en-US" altLang="en-US" sz="1200" baseline="0" dirty="0">
                <a:solidFill>
                  <a:srgbClr val="EAEAF5"/>
                </a:solidFill>
              </a:rPr>
              <a:t>density perturbations </a:t>
            </a:r>
          </a:p>
          <a:p>
            <a:pPr algn="ctr"/>
            <a:r>
              <a:rPr lang="en-US" altLang="en-US" sz="1200" baseline="0" dirty="0">
                <a:solidFill>
                  <a:srgbClr val="EAEAF5"/>
                </a:solidFill>
              </a:rPr>
              <a:t>can increase CBET</a:t>
            </a:r>
          </a:p>
        </p:txBody>
      </p:sp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3326632" y="995850"/>
            <a:ext cx="1084364" cy="484478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baseline="30000">
                <a:solidFill>
                  <a:schemeClr val="bg1"/>
                </a:solidFill>
                <a:latin typeface="Arial" charset="0"/>
                <a:ea typeface="Bitstream Vera Sans" charset="0"/>
                <a:cs typeface="Bitstream Vera Sans" charset="0"/>
              </a:defRPr>
            </a:lvl9pPr>
          </a:lstStyle>
          <a:p>
            <a:pPr algn="ctr"/>
            <a:r>
              <a:rPr lang="en-US" altLang="en-US" sz="1200" baseline="0" dirty="0">
                <a:solidFill>
                  <a:schemeClr val="tx1"/>
                </a:solidFill>
              </a:rPr>
              <a:t>Saturation: </a:t>
            </a:r>
          </a:p>
          <a:p>
            <a:pPr algn="ctr"/>
            <a:r>
              <a:rPr lang="en-US" altLang="en-US" sz="1200" baseline="0" dirty="0">
                <a:solidFill>
                  <a:schemeClr val="tx1"/>
                </a:solidFill>
              </a:rPr>
              <a:t>t = 8.5ps</a:t>
            </a:r>
          </a:p>
        </p:txBody>
      </p:sp>
    </p:spTree>
    <p:extLst>
      <p:ext uri="{BB962C8B-B14F-4D97-AF65-F5344CB8AC3E}">
        <p14:creationId xmlns:p14="http://schemas.microsoft.com/office/powerpoint/2010/main" val="23391224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29E34A-EBFD-384C-8AEA-7CE816051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9559" y="1228287"/>
            <a:ext cx="5887345" cy="554331"/>
          </a:xfrm>
        </p:spPr>
        <p:txBody>
          <a:bodyPr>
            <a:normAutofit/>
          </a:bodyPr>
          <a:lstStyle/>
          <a:p>
            <a:r>
              <a:rPr lang="en-US" dirty="0"/>
              <a:t>For the National Ignition Facility (NIF) conditions, the saturation of the SRS instability near the quarter-critical density has been modeled with Laser-Plasma Simulation Environment (LPSE)*.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7F3A8A0-6902-8041-8E86-51E14F8A4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1180" y="147706"/>
            <a:ext cx="7448842" cy="75966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Saturation of the absolute instability of stimulated Raman scattering (SRS) determines the transmission of laser light through the instability region </a:t>
            </a:r>
            <a:br>
              <a:rPr lang="en-US" dirty="0">
                <a:solidFill>
                  <a:schemeClr val="accent4"/>
                </a:solidFill>
              </a:rPr>
            </a:br>
            <a:r>
              <a:rPr lang="en-US" dirty="0">
                <a:solidFill>
                  <a:schemeClr val="accent4"/>
                </a:solidFill>
              </a:rPr>
              <a:t>and can influence CBET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9350" y="4469080"/>
            <a:ext cx="38513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*J. F. Myatt et al., Phys. Plasmas </a:t>
            </a:r>
            <a:r>
              <a:rPr lang="en-US" sz="1000" b="1" u="sng" dirty="0"/>
              <a:t>24</a:t>
            </a:r>
            <a:r>
              <a:rPr lang="en-US" sz="1000" b="1" dirty="0"/>
              <a:t>, 056308 (2017) 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C229E34A-EBFD-384C-8AEA-7CE816051CB9}"/>
              </a:ext>
            </a:extLst>
          </p:cNvPr>
          <p:cNvSpPr txBox="1">
            <a:spLocks/>
          </p:cNvSpPr>
          <p:nvPr/>
        </p:nvSpPr>
        <p:spPr>
          <a:xfrm>
            <a:off x="1253204" y="2981711"/>
            <a:ext cx="5887345" cy="647259"/>
          </a:xfrm>
          <a:prstGeom prst="rect">
            <a:avLst/>
          </a:prstGeom>
          <a:solidFill>
            <a:srgbClr val="0070C0"/>
          </a:solidFill>
        </p:spPr>
        <p:txBody>
          <a:bodyPr vert="horz" lIns="0" tIns="0" rIns="0" bIns="0" rtlCol="0">
            <a:normAutofit/>
          </a:bodyPr>
          <a:lstStyle>
            <a:lvl1pPr marL="227013" indent="-227013" algn="l" defTabSz="457200" rtl="0" eaLnBrk="1" latinLnBrk="0" hangingPunct="1">
              <a:spcBef>
                <a:spcPts val="900"/>
              </a:spcBef>
              <a:buFont typeface="Lucida Grande"/>
              <a:buChar char="•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1775" algn="l" defTabSz="4572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－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5425" algn="l" defTabSz="457200" rtl="0" eaLnBrk="1" latinLnBrk="0" hangingPunct="1">
              <a:spcBef>
                <a:spcPts val="200"/>
              </a:spcBef>
              <a:buFont typeface="Lucida Grande"/>
              <a:buChar char="-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8888" indent="-231775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3375" indent="-231775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The instability saturation determines the power balance between the transmission of incoherent laser light past the quarter critical density and    the scattering  into Raman light and via CBET.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229E34A-EBFD-384C-8AEA-7CE816051CB9}"/>
              </a:ext>
            </a:extLst>
          </p:cNvPr>
          <p:cNvSpPr txBox="1">
            <a:spLocks/>
          </p:cNvSpPr>
          <p:nvPr/>
        </p:nvSpPr>
        <p:spPr>
          <a:xfrm>
            <a:off x="1212640" y="1643945"/>
            <a:ext cx="5887345" cy="84069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7013" indent="-227013" algn="l" defTabSz="457200" rtl="0" eaLnBrk="1" latinLnBrk="0" hangingPunct="1">
              <a:spcBef>
                <a:spcPts val="900"/>
              </a:spcBef>
              <a:buFont typeface="Lucida Grande"/>
              <a:buChar char="•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1775" algn="l" defTabSz="4572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－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5425" algn="l" defTabSz="457200" rtl="0" eaLnBrk="1" latinLnBrk="0" hangingPunct="1">
              <a:spcBef>
                <a:spcPts val="200"/>
              </a:spcBef>
              <a:buFont typeface="Lucida Grande"/>
              <a:buChar char="-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8888" indent="-231775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3375" indent="-231775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r>
              <a:rPr lang="en-US" dirty="0"/>
              <a:t>The instability driven by single or multiple laser beams saturates dynamically due to coupling to incoherent low-frequency density perturbations .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C229E34A-EBFD-384C-8AEA-7CE816051CB9}"/>
              </a:ext>
            </a:extLst>
          </p:cNvPr>
          <p:cNvSpPr txBox="1">
            <a:spLocks/>
          </p:cNvSpPr>
          <p:nvPr/>
        </p:nvSpPr>
        <p:spPr>
          <a:xfrm>
            <a:off x="1235736" y="2175021"/>
            <a:ext cx="5887345" cy="84069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7013" indent="-227013" algn="l" defTabSz="457200" rtl="0" eaLnBrk="1" latinLnBrk="0" hangingPunct="1">
              <a:spcBef>
                <a:spcPts val="900"/>
              </a:spcBef>
              <a:buFont typeface="Lucida Grande"/>
              <a:buChar char="•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1775" algn="l" defTabSz="4572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－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5425" algn="l" defTabSz="457200" rtl="0" eaLnBrk="1" latinLnBrk="0" hangingPunct="1">
              <a:spcBef>
                <a:spcPts val="200"/>
              </a:spcBef>
              <a:buFont typeface="Lucida Grande"/>
              <a:buChar char="-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8888" indent="-231775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3375" indent="-231775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r>
              <a:rPr lang="en-US" dirty="0"/>
              <a:t>SRS at saturation can couple to CBET via low-frequency density perturbations.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578D64-8A76-214B-AB34-0AE4ACC764CD}"/>
              </a:ext>
            </a:extLst>
          </p:cNvPr>
          <p:cNvSpPr/>
          <p:nvPr/>
        </p:nvSpPr>
        <p:spPr>
          <a:xfrm>
            <a:off x="216521" y="91576"/>
            <a:ext cx="1182316" cy="338554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altLang="en-US" sz="1600" b="1" dirty="0">
                <a:solidFill>
                  <a:schemeClr val="bg1"/>
                </a:solidFill>
              </a:rPr>
              <a:t>Summary</a:t>
            </a:r>
            <a:endParaRPr lang="en-US" sz="1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578D64-8A76-214B-AB34-0AE4ACC764CD}"/>
              </a:ext>
            </a:extLst>
          </p:cNvPr>
          <p:cNvSpPr/>
          <p:nvPr/>
        </p:nvSpPr>
        <p:spPr>
          <a:xfrm>
            <a:off x="42862" y="75626"/>
            <a:ext cx="1412598" cy="584775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en-US" sz="1600" b="1" dirty="0">
                <a:solidFill>
                  <a:schemeClr val="bg1"/>
                </a:solidFill>
              </a:rPr>
              <a:t>Summary/</a:t>
            </a:r>
          </a:p>
          <a:p>
            <a:pPr algn="ctr"/>
            <a:r>
              <a:rPr lang="en-US" altLang="en-US" sz="1600" b="1" dirty="0">
                <a:solidFill>
                  <a:schemeClr val="bg1"/>
                </a:solidFill>
              </a:rPr>
              <a:t>Conclusions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6986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29E34A-EBFD-384C-8AEA-7CE816051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9559" y="1228287"/>
            <a:ext cx="5887345" cy="554331"/>
          </a:xfrm>
        </p:spPr>
        <p:txBody>
          <a:bodyPr>
            <a:normAutofit/>
          </a:bodyPr>
          <a:lstStyle/>
          <a:p>
            <a:r>
              <a:rPr lang="en-US" dirty="0"/>
              <a:t>For the National Ignition Facility (NIF) conditions, the saturation of the SRS instability near the quarter-critical density has been modeled with Laser-Plasma Simulation Environment (LPSE)*.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7F3A8A0-6902-8041-8E86-51E14F8A4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1180" y="147706"/>
            <a:ext cx="7448842" cy="75966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Saturation of the absolute instability of stimulated Raman scattering (SRS) determines the transmission of laser light through the instability region </a:t>
            </a:r>
            <a:br>
              <a:rPr lang="en-US" dirty="0">
                <a:solidFill>
                  <a:schemeClr val="accent4"/>
                </a:solidFill>
              </a:rPr>
            </a:br>
            <a:r>
              <a:rPr lang="en-US" dirty="0">
                <a:solidFill>
                  <a:schemeClr val="accent4"/>
                </a:solidFill>
              </a:rPr>
              <a:t>and can influence CBET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9350" y="4469080"/>
            <a:ext cx="38513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*J. F. Myatt et al., Phys. Plasmas </a:t>
            </a:r>
            <a:r>
              <a:rPr lang="en-US" sz="1000" b="1" u="sng" dirty="0"/>
              <a:t>24</a:t>
            </a:r>
            <a:r>
              <a:rPr lang="en-US" sz="1000" b="1" dirty="0"/>
              <a:t>, 056308 (2017) 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C229E34A-EBFD-384C-8AEA-7CE816051CB9}"/>
              </a:ext>
            </a:extLst>
          </p:cNvPr>
          <p:cNvSpPr txBox="1">
            <a:spLocks/>
          </p:cNvSpPr>
          <p:nvPr/>
        </p:nvSpPr>
        <p:spPr>
          <a:xfrm>
            <a:off x="1253204" y="2981711"/>
            <a:ext cx="5887345" cy="647259"/>
          </a:xfrm>
          <a:prstGeom prst="rect">
            <a:avLst/>
          </a:prstGeom>
          <a:solidFill>
            <a:srgbClr val="0070C0"/>
          </a:solidFill>
        </p:spPr>
        <p:txBody>
          <a:bodyPr vert="horz" lIns="0" tIns="0" rIns="0" bIns="0" rtlCol="0">
            <a:normAutofit/>
          </a:bodyPr>
          <a:lstStyle>
            <a:lvl1pPr marL="227013" indent="-227013" algn="l" defTabSz="457200" rtl="0" eaLnBrk="1" latinLnBrk="0" hangingPunct="1">
              <a:spcBef>
                <a:spcPts val="900"/>
              </a:spcBef>
              <a:buFont typeface="Lucida Grande"/>
              <a:buChar char="•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1775" algn="l" defTabSz="4572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－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5425" algn="l" defTabSz="457200" rtl="0" eaLnBrk="1" latinLnBrk="0" hangingPunct="1">
              <a:spcBef>
                <a:spcPts val="200"/>
              </a:spcBef>
              <a:buFont typeface="Lucida Grande"/>
              <a:buChar char="-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8888" indent="-231775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3375" indent="-231775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The instability saturation determines the power balance between the transmission of incoherent laser light past the quarter critical density and    the scattering  into Raman light and via CBET.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229E34A-EBFD-384C-8AEA-7CE816051CB9}"/>
              </a:ext>
            </a:extLst>
          </p:cNvPr>
          <p:cNvSpPr txBox="1">
            <a:spLocks/>
          </p:cNvSpPr>
          <p:nvPr/>
        </p:nvSpPr>
        <p:spPr>
          <a:xfrm>
            <a:off x="1212640" y="1643945"/>
            <a:ext cx="5887345" cy="84069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7013" indent="-227013" algn="l" defTabSz="457200" rtl="0" eaLnBrk="1" latinLnBrk="0" hangingPunct="1">
              <a:spcBef>
                <a:spcPts val="900"/>
              </a:spcBef>
              <a:buFont typeface="Lucida Grande"/>
              <a:buChar char="•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1775" algn="l" defTabSz="4572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－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5425" algn="l" defTabSz="457200" rtl="0" eaLnBrk="1" latinLnBrk="0" hangingPunct="1">
              <a:spcBef>
                <a:spcPts val="200"/>
              </a:spcBef>
              <a:buFont typeface="Lucida Grande"/>
              <a:buChar char="-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8888" indent="-231775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3375" indent="-231775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r>
              <a:rPr lang="en-US" dirty="0"/>
              <a:t>The instability driven by single or multiple laser beams saturates dynamically due to coupling to incoherent low-frequency density perturbations .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C229E34A-EBFD-384C-8AEA-7CE816051CB9}"/>
              </a:ext>
            </a:extLst>
          </p:cNvPr>
          <p:cNvSpPr txBox="1">
            <a:spLocks/>
          </p:cNvSpPr>
          <p:nvPr/>
        </p:nvSpPr>
        <p:spPr>
          <a:xfrm>
            <a:off x="1235736" y="2175021"/>
            <a:ext cx="5887345" cy="84069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7013" indent="-227013" algn="l" defTabSz="457200" rtl="0" eaLnBrk="1" latinLnBrk="0" hangingPunct="1">
              <a:spcBef>
                <a:spcPts val="900"/>
              </a:spcBef>
              <a:buFont typeface="Lucida Grande"/>
              <a:buChar char="•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1775" algn="l" defTabSz="4572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－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5425" algn="l" defTabSz="457200" rtl="0" eaLnBrk="1" latinLnBrk="0" hangingPunct="1">
              <a:spcBef>
                <a:spcPts val="200"/>
              </a:spcBef>
              <a:buFont typeface="Lucida Grande"/>
              <a:buChar char="-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8888" indent="-231775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3375" indent="-231775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r>
              <a:rPr lang="en-US" dirty="0"/>
              <a:t>SRS at saturation can couple to CBET via low-frequency density perturbations.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578D64-8A76-214B-AB34-0AE4ACC764CD}"/>
              </a:ext>
            </a:extLst>
          </p:cNvPr>
          <p:cNvSpPr/>
          <p:nvPr/>
        </p:nvSpPr>
        <p:spPr>
          <a:xfrm>
            <a:off x="216521" y="91576"/>
            <a:ext cx="1182316" cy="338554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altLang="en-US" sz="1600" b="1" dirty="0">
                <a:solidFill>
                  <a:schemeClr val="bg1"/>
                </a:solidFill>
              </a:rPr>
              <a:t>Summary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22530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518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769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872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34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522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042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009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LE colors">
      <a:dk1>
        <a:srgbClr val="000000"/>
      </a:dk1>
      <a:lt1>
        <a:srgbClr val="FFFFFF"/>
      </a:lt1>
      <a:dk2>
        <a:srgbClr val="023992"/>
      </a:dk2>
      <a:lt2>
        <a:srgbClr val="D62230"/>
      </a:lt2>
      <a:accent1>
        <a:srgbClr val="F27A18"/>
      </a:accent1>
      <a:accent2>
        <a:srgbClr val="FFEA4E"/>
      </a:accent2>
      <a:accent3>
        <a:srgbClr val="019E54"/>
      </a:accent3>
      <a:accent4>
        <a:srgbClr val="0063B4"/>
      </a:accent4>
      <a:accent5>
        <a:srgbClr val="008EDC"/>
      </a:accent5>
      <a:accent6>
        <a:srgbClr val="822685"/>
      </a:accent6>
      <a:hlink>
        <a:srgbClr val="053A92"/>
      </a:hlink>
      <a:folHlink>
        <a:srgbClr val="4A8ED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200"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efault Theme" id="{B2A79678-5C52-194F-AA1C-67ED351DC087}" vid="{1EBEFDFE-7E95-5542-B3CC-8D04BB33AE8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/field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517</Words>
  <Application>Microsoft Macintosh PowerPoint</Application>
  <PresentationFormat>On-screen Show (16:9)</PresentationFormat>
  <Paragraphs>84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Bitstream Vera Sans</vt:lpstr>
      <vt:lpstr>Calibri</vt:lpstr>
      <vt:lpstr>Lucida Grande</vt:lpstr>
      <vt:lpstr>Office Theme</vt:lpstr>
      <vt:lpstr> Modeling stimulated Raman scattering and cross-beam energy transfer in direct-drive  National Ignition Facility plasmas</vt:lpstr>
      <vt:lpstr>Saturation of the absolute instability of stimulated Raman scattering (SRS) determines the transmission of laser light through the instability region  and can influence CBET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spectra of scattered waves in saturation stage are broader in the case of two driving laser beams</vt:lpstr>
      <vt:lpstr>SRS and CBET can develop together when the flow velocity M=1 region is near quarter-critical density</vt:lpstr>
      <vt:lpstr>SRS at saturation and CBET can share the low-frequency density perturbations  in the long wave-vector domain</vt:lpstr>
      <vt:lpstr>When the instability is driven by two laser beams, the interplay of SRS and CBET increases the level of density perturbations </vt:lpstr>
      <vt:lpstr>With the two driving laser beams there are multiple couplings between waves through low-frequency density perturbations</vt:lpstr>
      <vt:lpstr>Saturation of the absolute instability of stimulated Raman scattering (SRS) determines the transmission of laser light through the instability region  and can influence CBET</vt:lpstr>
    </vt:vector>
  </TitlesOfParts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Modeling stimulated Raman scattering and cross-beam energy transfer in direct-drive  National Ignition Facility plasmas</dc:title>
  <dc:creator>Microsoft Office User</dc:creator>
  <cp:lastModifiedBy>Microsoft Office User</cp:lastModifiedBy>
  <cp:revision>1</cp:revision>
  <dcterms:created xsi:type="dcterms:W3CDTF">2019-07-08T11:29:59Z</dcterms:created>
  <dcterms:modified xsi:type="dcterms:W3CDTF">2019-07-08T11:30:16Z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