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7" r:id="rId6"/>
    <p:sldId id="266" r:id="rId7"/>
    <p:sldId id="291" r:id="rId8"/>
    <p:sldId id="268" r:id="rId9"/>
    <p:sldId id="274" r:id="rId10"/>
    <p:sldId id="297" r:id="rId11"/>
    <p:sldId id="292" r:id="rId12"/>
    <p:sldId id="294" r:id="rId13"/>
    <p:sldId id="296" r:id="rId14"/>
    <p:sldId id="293" r:id="rId15"/>
    <p:sldId id="302" r:id="rId16"/>
    <p:sldId id="301" r:id="rId17"/>
    <p:sldId id="285" r:id="rId18"/>
    <p:sldId id="299" r:id="rId19"/>
    <p:sldId id="300" r:id="rId20"/>
    <p:sldId id="287" r:id="rId21"/>
    <p:sldId id="269" r:id="rId22"/>
    <p:sldId id="298" r:id="rId23"/>
    <p:sldId id="290" r:id="rId24"/>
    <p:sldId id="270" r:id="rId25"/>
    <p:sldId id="271" r:id="rId26"/>
    <p:sldId id="272" r:id="rId27"/>
  </p:sldIdLst>
  <p:sldSz cx="12188825" cy="6858000"/>
  <p:notesSz cx="7010400" cy="92964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230"/>
    <a:srgbClr val="133478"/>
    <a:srgbClr val="EAEAF5"/>
    <a:srgbClr val="ADB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075" autoAdjust="0"/>
  </p:normalViewPr>
  <p:slideViewPr>
    <p:cSldViewPr snapToGrid="0" snapToObjects="1">
      <p:cViewPr>
        <p:scale>
          <a:sx n="110" d="100"/>
          <a:sy n="110" d="100"/>
        </p:scale>
        <p:origin x="-510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440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04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consequence of the intensity dependence of the </a:t>
            </a:r>
            <a:r>
              <a:rPr lang="en-US" dirty="0" err="1" smtClean="0"/>
              <a:t>langdon</a:t>
            </a:r>
            <a:r>
              <a:rPr lang="en-US" dirty="0" smtClean="0"/>
              <a:t> effect is that the super-</a:t>
            </a:r>
            <a:r>
              <a:rPr lang="en-US" dirty="0" err="1" smtClean="0"/>
              <a:t>gaussian</a:t>
            </a:r>
            <a:r>
              <a:rPr lang="en-US" dirty="0" smtClean="0"/>
              <a:t> order driven by a beam with a phase plate can vary spatially due to the high</a:t>
            </a:r>
            <a:r>
              <a:rPr lang="en-US" baseline="0" dirty="0" smtClean="0"/>
              <a:t> intensity speckles in the beam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DPP </a:t>
            </a:r>
            <a:r>
              <a:rPr lang="en-US" baseline="0" dirty="0" err="1" smtClean="0"/>
              <a:t>langdon</a:t>
            </a:r>
            <a:r>
              <a:rPr lang="en-US" baseline="0" dirty="0" smtClean="0"/>
              <a:t> effect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the </a:t>
            </a:r>
            <a:r>
              <a:rPr lang="en-US" dirty="0" err="1" smtClean="0"/>
              <a:t>thomson</a:t>
            </a:r>
            <a:r>
              <a:rPr lang="en-US" dirty="0" smtClean="0"/>
              <a:t> probe power to </a:t>
            </a:r>
            <a:r>
              <a:rPr lang="en-US" dirty="0" err="1" smtClean="0"/>
              <a:t>pcr</a:t>
            </a:r>
            <a:r>
              <a:rPr lang="en-US" dirty="0" smtClean="0"/>
              <a:t> we find that we can calculate the snr</a:t>
            </a:r>
            <a:r>
              <a:rPr lang="en-US" baseline="0" dirty="0" smtClean="0"/>
              <a:t> using </a:t>
            </a:r>
            <a:r>
              <a:rPr lang="en-US" baseline="0" dirty="0" err="1" smtClean="0"/>
              <a:t>poisson</a:t>
            </a:r>
            <a:r>
              <a:rPr lang="en-US" baseline="0" dirty="0" smtClean="0"/>
              <a:t> statistics and find that snr is only a function of electron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 phase plate is added</a:t>
            </a:r>
            <a:r>
              <a:rPr lang="en-US" baseline="0" dirty="0" smtClean="0"/>
              <a:t> to the probe </a:t>
            </a:r>
            <a:r>
              <a:rPr lang="en-US" baseline="0" dirty="0" err="1" smtClean="0"/>
              <a:t>pcr</a:t>
            </a:r>
            <a:r>
              <a:rPr lang="en-US" baseline="0" dirty="0" smtClean="0"/>
              <a:t> is increased by nearly a factor of 100 which means the snr can be increased by approximately 10 without exceeding the threshold for self focusing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imaging </a:t>
            </a:r>
            <a:r>
              <a:rPr lang="en-US" baseline="0" dirty="0" err="1" smtClean="0"/>
              <a:t>thomson</a:t>
            </a:r>
            <a:r>
              <a:rPr lang="en-US" baseline="0" dirty="0" smtClean="0"/>
              <a:t> scattering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using </a:t>
            </a:r>
            <a:r>
              <a:rPr lang="en-US" dirty="0" err="1" smtClean="0"/>
              <a:t>dpp</a:t>
            </a:r>
            <a:r>
              <a:rPr lang="en-US" baseline="0" dirty="0" smtClean="0"/>
              <a:t> the probe beam can </a:t>
            </a:r>
            <a:r>
              <a:rPr lang="en-US" baseline="0" dirty="0" err="1" smtClean="0"/>
              <a:t>propopagate</a:t>
            </a:r>
            <a:r>
              <a:rPr lang="en-US" baseline="0" dirty="0" smtClean="0"/>
              <a:t> efficiently across the a long range in the plasma allowing us to collect high quality imaging </a:t>
            </a:r>
            <a:r>
              <a:rPr lang="en-US" baseline="0" dirty="0" err="1" smtClean="0"/>
              <a:t>thomson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3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4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Thomson</a:t>
            </a:r>
            <a:r>
              <a:rPr lang="en-US" baseline="0" dirty="0" smtClean="0"/>
              <a:t> scattering has a small cross section -&gt; need high power probe laser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power probe lasers can </a:t>
            </a:r>
            <a:r>
              <a:rPr lang="en-US" baseline="0" dirty="0" err="1" smtClean="0"/>
              <a:t>slef</a:t>
            </a:r>
            <a:r>
              <a:rPr lang="en-US" baseline="0" dirty="0" smtClean="0"/>
              <a:t> focus in a plasma due to the </a:t>
            </a:r>
            <a:r>
              <a:rPr lang="en-US" baseline="0" dirty="0" err="1" smtClean="0"/>
              <a:t>ponderomotive</a:t>
            </a:r>
            <a:r>
              <a:rPr lang="en-US" baseline="0" dirty="0" smtClean="0"/>
              <a:t> force digging a channel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Self focusing can cause the probe laser to refract and miss the </a:t>
            </a:r>
            <a:r>
              <a:rPr lang="en-US" baseline="0" dirty="0" err="1" smtClean="0"/>
              <a:t>thomson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sollection</a:t>
            </a:r>
            <a:r>
              <a:rPr lang="en-US" baseline="0" dirty="0" smtClean="0"/>
              <a:t> volume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Probe laser power must be under </a:t>
            </a:r>
            <a:r>
              <a:rPr lang="en-US" baseline="0" dirty="0" err="1" smtClean="0"/>
              <a:t>p</a:t>
            </a:r>
            <a:r>
              <a:rPr lang="en-US" baseline="-25000" dirty="0" err="1" smtClean="0"/>
              <a:t>cr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thomson</a:t>
            </a:r>
            <a:r>
              <a:rPr lang="en-US" baseline="0" dirty="0" smtClean="0"/>
              <a:t> scattering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streaked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thomson</a:t>
            </a:r>
            <a:r>
              <a:rPr lang="en-US" baseline="0" dirty="0" smtClean="0"/>
              <a:t>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6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streaked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thomson</a:t>
            </a:r>
            <a:r>
              <a:rPr lang="en-US" baseline="0" dirty="0" smtClean="0"/>
              <a:t> scattering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63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consequence of the intensity dependence of the </a:t>
            </a:r>
            <a:r>
              <a:rPr lang="en-US" dirty="0" err="1" smtClean="0"/>
              <a:t>langdon</a:t>
            </a:r>
            <a:r>
              <a:rPr lang="en-US" dirty="0" smtClean="0"/>
              <a:t> effect is that the super-</a:t>
            </a:r>
            <a:r>
              <a:rPr lang="en-US" dirty="0" err="1" smtClean="0"/>
              <a:t>gaussian</a:t>
            </a:r>
            <a:r>
              <a:rPr lang="en-US" dirty="0" smtClean="0"/>
              <a:t> order driven by a beam with a phase plate can vary spatially due to the high</a:t>
            </a:r>
            <a:r>
              <a:rPr lang="en-US" baseline="0" dirty="0" smtClean="0"/>
              <a:t> intensity speckles in the beam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DPP </a:t>
            </a:r>
            <a:r>
              <a:rPr lang="en-US" baseline="0" dirty="0" err="1" smtClean="0"/>
              <a:t>langdon</a:t>
            </a:r>
            <a:r>
              <a:rPr lang="en-US" baseline="0" dirty="0" smtClean="0"/>
              <a:t> effect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consequence of the intensity dependence of the </a:t>
            </a:r>
            <a:r>
              <a:rPr lang="en-US" dirty="0" err="1" smtClean="0"/>
              <a:t>langdon</a:t>
            </a:r>
            <a:r>
              <a:rPr lang="en-US" dirty="0" smtClean="0"/>
              <a:t> effect is that the super-</a:t>
            </a:r>
            <a:r>
              <a:rPr lang="en-US" dirty="0" err="1" smtClean="0"/>
              <a:t>gaussian</a:t>
            </a:r>
            <a:r>
              <a:rPr lang="en-US" dirty="0" smtClean="0"/>
              <a:t> order driven by a beam with a phase plate can vary spatially due to the high</a:t>
            </a:r>
            <a:r>
              <a:rPr lang="en-US" baseline="0" dirty="0" smtClean="0"/>
              <a:t> intensity speckles in the beam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DPP </a:t>
            </a:r>
            <a:r>
              <a:rPr lang="en-US" baseline="0" dirty="0" err="1" smtClean="0"/>
              <a:t>langdon</a:t>
            </a:r>
            <a:r>
              <a:rPr lang="en-US" baseline="0" dirty="0" smtClean="0"/>
              <a:t> effect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consequence of the intensity dependence of the </a:t>
            </a:r>
            <a:r>
              <a:rPr lang="en-US" dirty="0" err="1" smtClean="0"/>
              <a:t>langdon</a:t>
            </a:r>
            <a:r>
              <a:rPr lang="en-US" dirty="0" smtClean="0"/>
              <a:t> effect is that the super-</a:t>
            </a:r>
            <a:r>
              <a:rPr lang="en-US" dirty="0" err="1" smtClean="0"/>
              <a:t>gaussian</a:t>
            </a:r>
            <a:r>
              <a:rPr lang="en-US" dirty="0" smtClean="0"/>
              <a:t> order driven by a beam with a phase plate can vary spatially due to the high</a:t>
            </a:r>
            <a:r>
              <a:rPr lang="en-US" baseline="0" dirty="0" smtClean="0"/>
              <a:t> intensity speckles in the beam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DPP </a:t>
            </a:r>
            <a:r>
              <a:rPr lang="en-US" baseline="0" dirty="0" err="1" smtClean="0"/>
              <a:t>langdon</a:t>
            </a:r>
            <a:r>
              <a:rPr lang="en-US" baseline="0" dirty="0" smtClean="0"/>
              <a:t> effect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consequence of the intensity dependence of the </a:t>
            </a:r>
            <a:r>
              <a:rPr lang="en-US" dirty="0" err="1" smtClean="0"/>
              <a:t>langdon</a:t>
            </a:r>
            <a:r>
              <a:rPr lang="en-US" dirty="0" smtClean="0"/>
              <a:t> effect is that the super-</a:t>
            </a:r>
            <a:r>
              <a:rPr lang="en-US" dirty="0" err="1" smtClean="0"/>
              <a:t>gaussian</a:t>
            </a:r>
            <a:r>
              <a:rPr lang="en-US" dirty="0" smtClean="0"/>
              <a:t> order driven by a beam with a phase plate can vary spatially due to the high</a:t>
            </a:r>
            <a:r>
              <a:rPr lang="en-US" baseline="0" dirty="0" smtClean="0"/>
              <a:t> intensity speckles in the beam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DPP </a:t>
            </a:r>
            <a:r>
              <a:rPr lang="en-US" baseline="0" dirty="0" err="1" smtClean="0"/>
              <a:t>langdon</a:t>
            </a:r>
            <a:r>
              <a:rPr lang="en-US" baseline="0" dirty="0" smtClean="0"/>
              <a:t> effect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86F4C-2B88-2749-ACE0-07DD5F33F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9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3848661" y="3807912"/>
            <a:ext cx="3690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defaulsx</a:t>
            </a:r>
            <a:endParaRPr lang="en-US" sz="1600" b="1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DBD4AC-543C-5F40-8581-E3DD00985443}"/>
              </a:ext>
            </a:extLst>
          </p:cNvPr>
          <p:cNvSpPr txBox="1"/>
          <p:nvPr userDrawn="1"/>
        </p:nvSpPr>
        <p:spPr>
          <a:xfrm>
            <a:off x="609442" y="5758248"/>
            <a:ext cx="4790462" cy="5519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sz="1600" b="1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D42D87-C8E7-F24B-8B16-79AC91C4B460}"/>
              </a:ext>
            </a:extLst>
          </p:cNvPr>
          <p:cNvSpPr txBox="1"/>
          <p:nvPr userDrawn="1"/>
        </p:nvSpPr>
        <p:spPr>
          <a:xfrm>
            <a:off x="6788922" y="5971625"/>
            <a:ext cx="479046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endParaRPr lang="en-US" sz="1600" b="1" dirty="0"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49A844-4FAA-1443-B052-BCAC4D9EA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" y="5251835"/>
            <a:ext cx="5153025" cy="1012825"/>
          </a:xfrm>
        </p:spPr>
        <p:txBody>
          <a:bodyPr anchor="b" anchorCtr="0"/>
          <a:lstStyle>
            <a:lvl1pPr marL="0" indent="0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r>
              <a:rPr lang="en-US" sz="1600" b="1" dirty="0">
                <a:cs typeface="Arial" charset="0"/>
              </a:rPr>
              <a:t>University 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177FF418-EEDF-834C-A09A-A4E5F2A6DE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6359" y="5251835"/>
            <a:ext cx="5153025" cy="1012825"/>
          </a:xfrm>
        </p:spPr>
        <p:txBody>
          <a:bodyPr anchor="b" anchorCtr="0"/>
          <a:lstStyle>
            <a:lvl1pPr marL="0" indent="0" algn="r">
              <a:spcBef>
                <a:spcPts val="100"/>
              </a:spcBef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algn="r"/>
            <a:r>
              <a:rPr lang="en-US" sz="1600" b="1" dirty="0">
                <a:cs typeface="Arial" charset="0"/>
              </a:rPr>
              <a:t>Meeting</a:t>
            </a:r>
          </a:p>
          <a:p>
            <a:pPr algn="r"/>
            <a:r>
              <a:rPr lang="en-US" sz="1600" b="1" dirty="0">
                <a:cs typeface="Arial" charset="0"/>
              </a:rPr>
              <a:t>Location</a:t>
            </a:r>
          </a:p>
          <a:p>
            <a:pPr algn="r"/>
            <a:r>
              <a:rPr lang="en-US" sz="1600" b="1" dirty="0">
                <a:cs typeface="Arial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95005B2-72D9-8F4F-AD23-F2289D61B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535" y="1725628"/>
            <a:ext cx="9124950" cy="5431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"/>
              </a:spcBef>
              <a:buNone/>
              <a:defRPr sz="1500">
                <a:solidFill>
                  <a:schemeClr val="tx1"/>
                </a:solidFill>
              </a:defRPr>
            </a:lvl1pPr>
            <a:lvl2pPr marL="459202" indent="0" algn="ctr">
              <a:buNone/>
              <a:defRPr/>
            </a:lvl2pPr>
            <a:lvl3pPr marL="918403" indent="0" algn="ctr">
              <a:buNone/>
              <a:defRPr/>
            </a:lvl3pPr>
            <a:lvl4pPr marL="1369142" indent="0" algn="ctr">
              <a:buNone/>
              <a:defRPr/>
            </a:lvl4pPr>
            <a:lvl5pPr marL="1828343" indent="0" algn="ctr">
              <a:buNone/>
              <a:defRPr/>
            </a:lvl5pPr>
          </a:lstStyle>
          <a:p>
            <a:pPr lvl="0"/>
            <a:r>
              <a:rPr lang="en-US" dirty="0"/>
              <a:t>Name, Name, and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94BA66-7589-D047-8CF0-9A8B736187CA}"/>
              </a:ext>
            </a:extLst>
          </p:cNvPr>
          <p:cNvSpPr txBox="1"/>
          <p:nvPr userDrawn="1"/>
        </p:nvSpPr>
        <p:spPr>
          <a:xfrm>
            <a:off x="518986" y="674736"/>
            <a:ext cx="2021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>
                <a:solidFill>
                  <a:schemeClr val="tx2"/>
                </a:solidFill>
              </a:rPr>
              <a:t>Collaborators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="" xmlns:a16="http://schemas.microsoft.com/office/drawing/2014/main" id="{E696D12C-CCDA-C849-A3DE-93F143B50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609441" y="120152"/>
            <a:ext cx="118231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Summary</a:t>
            </a:r>
            <a:endParaRPr lang="en-US" sz="160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2B5E729-FFE8-4A43-B14D-6C50DF9E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79A1A3BF-7AFD-B54C-92F5-87CE9BF4C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="" xmlns:a16="http://schemas.microsoft.com/office/drawing/2014/main" id="{493B0CFE-6159-F448-9C0A-AD7AEC6DA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CB843D8F-EA12-284B-873C-633CDB6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2DF3C786-C6AA-3746-96B5-8AAC3135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="" xmlns:a16="http://schemas.microsoft.com/office/drawing/2014/main" id="{2391039F-AA53-224A-8966-45C3EE280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747963"/>
            <a:ext cx="10360501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="" xmlns:a16="http://schemas.microsoft.com/office/drawing/2014/main" id="{52A25C4A-B334-804A-AC03-5E09AAA21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511949" cy="1680209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358378B-F6FC-514F-BC41-AE8CE7C2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4914F9-3910-E444-ACF2-060B35909E9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442" y="122238"/>
            <a:ext cx="2282040" cy="33972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="" xmlns:a16="http://schemas.microsoft.com/office/drawing/2014/main" id="{7D59B78C-CECC-2844-BDE3-1FF48E0D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891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4195" y="1490103"/>
            <a:ext cx="5031153" cy="44005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A12DC971-A1D5-1349-A5DB-617EF2F96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A85CBA-654F-5B41-8ED4-DC6E84CE9ED8}"/>
              </a:ext>
            </a:extLst>
          </p:cNvPr>
          <p:cNvSpPr/>
          <p:nvPr userDrawn="1"/>
        </p:nvSpPr>
        <p:spPr>
          <a:xfrm>
            <a:off x="834891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CD8F0C1-0479-4F43-B8FD-2FE4A6D775A5}"/>
              </a:ext>
            </a:extLst>
          </p:cNvPr>
          <p:cNvSpPr/>
          <p:nvPr userDrawn="1"/>
        </p:nvSpPr>
        <p:spPr>
          <a:xfrm>
            <a:off x="6062498" y="2015661"/>
            <a:ext cx="5031153" cy="323544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="" xmlns:a16="http://schemas.microsoft.com/office/drawing/2014/main" id="{5C3726E7-8538-3246-BABC-A1546AA02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7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 acro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4C91A4-9757-5842-8174-3EE530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0E0FD6C-150D-4F41-B9BB-17F3A4344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647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4818C851-AC1A-F44C-ACCF-EA2371E42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1331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C2A64AA5-6BAE-2142-9EBC-6EF34B8B9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8309" y="1727279"/>
            <a:ext cx="3521075" cy="3079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4F5D3474-F209-C144-8433-B7C44F14F9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E5808FC-A356-DD4F-A2E3-FF1947EC0F60}"/>
              </a:ext>
            </a:extLst>
          </p:cNvPr>
          <p:cNvSpPr/>
          <p:nvPr userDrawn="1"/>
        </p:nvSpPr>
        <p:spPr>
          <a:xfrm>
            <a:off x="607216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BF00E68-494B-F649-A13F-F29CCE017DF1}"/>
              </a:ext>
            </a:extLst>
          </p:cNvPr>
          <p:cNvSpPr/>
          <p:nvPr userDrawn="1"/>
        </p:nvSpPr>
        <p:spPr>
          <a:xfrm>
            <a:off x="433562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D3824B2-3C69-CB4E-9DE0-E2CE303ECFCA}"/>
              </a:ext>
            </a:extLst>
          </p:cNvPr>
          <p:cNvSpPr/>
          <p:nvPr userDrawn="1"/>
        </p:nvSpPr>
        <p:spPr>
          <a:xfrm>
            <a:off x="8060455" y="2125206"/>
            <a:ext cx="3516781" cy="2530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="" xmlns:a16="http://schemas.microsoft.com/office/drawing/2014/main" id="{B7E95794-8AAF-EB40-8050-198D25484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2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3274816"/>
          </a:xfrm>
        </p:spPr>
        <p:txBody>
          <a:bodyPr/>
          <a:lstStyle>
            <a:lvl2pPr marL="766042" indent="-308956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6578D64-8A76-214B-AB34-0AE4ACC764CD}"/>
              </a:ext>
            </a:extLst>
          </p:cNvPr>
          <p:cNvSpPr/>
          <p:nvPr userDrawn="1"/>
        </p:nvSpPr>
        <p:spPr>
          <a:xfrm>
            <a:off x="609440" y="120152"/>
            <a:ext cx="2387759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Summary/Conclusions</a:t>
            </a: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630B07C5-CF90-7040-8D51-2787801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670560"/>
            <a:ext cx="10969943" cy="3291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A72557DD-2B5D-8F46-99C0-193AC0876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1549" y="5406686"/>
            <a:ext cx="5165725" cy="357021"/>
          </a:xfrm>
          <a:solidFill>
            <a:schemeClr val="tx2"/>
          </a:solidFill>
        </p:spPr>
        <p:txBody>
          <a:bodyPr lIns="36576" tIns="36576" rIns="36576" bIns="73152" anchor="ctr" anchorCtr="0">
            <a:spAutoFit/>
          </a:bodyPr>
          <a:lstStyle>
            <a:lvl1pPr marL="0" indent="0" algn="ctr">
              <a:spcBef>
                <a:spcPts val="25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986759" y="5885727"/>
            <a:ext cx="3710641" cy="250918"/>
          </a:xfrm>
        </p:spPr>
        <p:txBody>
          <a:bodyPr>
            <a:noAutofit/>
          </a:bodyPr>
          <a:lstStyle>
            <a:lvl1pPr marL="0" indent="0">
              <a:buNone/>
              <a:tabLst>
                <a:tab pos="53975" algn="l"/>
                <a:tab pos="115888" algn="l"/>
              </a:tabLst>
              <a:defRPr sz="800"/>
            </a:lvl1pPr>
            <a:lvl2pPr marL="0" indent="0">
              <a:buNone/>
              <a:tabLst>
                <a:tab pos="53975" algn="l"/>
                <a:tab pos="115888" algn="l"/>
              </a:tabLst>
              <a:defRPr sz="800"/>
            </a:lvl2pPr>
            <a:lvl3pPr marL="918403" indent="0">
              <a:buNone/>
              <a:tabLst>
                <a:tab pos="53975" algn="l"/>
                <a:tab pos="115888" algn="l"/>
              </a:tabLst>
              <a:defRPr sz="800"/>
            </a:lvl3pPr>
            <a:lvl4pPr marL="1369142" indent="0">
              <a:buNone/>
              <a:tabLst>
                <a:tab pos="53975" algn="l"/>
                <a:tab pos="115888" algn="l"/>
              </a:tabLst>
              <a:defRPr sz="800"/>
            </a:lvl4pPr>
            <a:lvl5pPr marL="1828343" indent="0">
              <a:buNone/>
              <a:tabLst>
                <a:tab pos="53975" algn="l"/>
                <a:tab pos="115888" algn="l"/>
              </a:tabLst>
              <a:defRPr sz="800"/>
            </a:lvl5pPr>
          </a:lstStyle>
          <a:p>
            <a:pPr lvl="1"/>
            <a:r>
              <a:rPr lang="en-US" dirty="0"/>
              <a:t>*	To add</a:t>
            </a:r>
            <a:r>
              <a:rPr lang="en-US" sz="800" b="1" dirty="0"/>
              <a:t> reference template to your page, go to Insert &gt; Header</a:t>
            </a:r>
            <a:r>
              <a:rPr lang="en-US" sz="800" b="1" baseline="0" dirty="0"/>
              <a:t> and Footer &gt; 	Check Footer &gt; Press APPLY, NOT APPLY ALL</a:t>
            </a:r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="" xmlns:a16="http://schemas.microsoft.com/office/drawing/2014/main" id="{7BBD8E8A-922A-A247-895F-B972BE749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07950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2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19088"/>
            <a:ext cx="12188825" cy="438912"/>
          </a:xfrm>
          <a:prstGeom prst="rect">
            <a:avLst/>
          </a:prstGeom>
          <a:gradFill>
            <a:gsLst>
              <a:gs pos="11000">
                <a:schemeClr val="bg1"/>
              </a:gs>
              <a:gs pos="99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R_standard_color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5" y="6535928"/>
            <a:ext cx="1456223" cy="296509"/>
          </a:xfrm>
          <a:prstGeom prst="rect">
            <a:avLst/>
          </a:prstGeom>
        </p:spPr>
      </p:pic>
      <p:pic>
        <p:nvPicPr>
          <p:cNvPr id="9" name="Picture 8" descr="LLE logo blue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" y="1086575"/>
            <a:ext cx="10982639" cy="31605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9649486" y="6391275"/>
            <a:ext cx="2539339" cy="4572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0CC95-8D22-4307-B251-54A7F8C2A0FA}" type="slidenum">
              <a:rPr lang="en-US" sz="1066" smtClean="0">
                <a:solidFill>
                  <a:schemeClr val="bg1"/>
                </a:solidFill>
              </a:rPr>
              <a:pPr/>
              <a:t>‹#›</a:t>
            </a:fld>
            <a:endParaRPr lang="en-US" sz="1066" dirty="0">
              <a:solidFill>
                <a:schemeClr val="bg1"/>
              </a:solidFill>
            </a:endParaRPr>
          </a:p>
        </p:txBody>
      </p:sp>
      <p:sp>
        <p:nvSpPr>
          <p:cNvPr id="6" name="Title Placeholder 5">
            <a:extLst>
              <a:ext uri="{FF2B5EF4-FFF2-40B4-BE49-F238E27FC236}">
                <a16:creationId xmlns="" xmlns:a16="http://schemas.microsoft.com/office/drawing/2014/main" id="{65F2A043-C959-BC46-8696-3C29580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60832"/>
            <a:ext cx="10969943" cy="32918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441ECCA-ABA6-FB49-AA5C-1037C1B75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4777" y="6011186"/>
            <a:ext cx="3474607" cy="366183"/>
          </a:xfrm>
          <a:prstGeom prst="rect">
            <a:avLst/>
          </a:prstGeom>
          <a:ln w="3175" cmpd="sng">
            <a:noFill/>
            <a:prstDash val="solid"/>
          </a:ln>
        </p:spPr>
        <p:txBody>
          <a:bodyPr vert="horz" lIns="0" tIns="0" rIns="0" bIns="0" rtlCol="0" anchor="b" anchorCtr="0"/>
          <a:lstStyle>
            <a:lvl1pPr marL="0" indent="0" algn="l">
              <a:tabLst>
                <a:tab pos="74613" algn="r"/>
                <a:tab pos="111125" algn="l"/>
              </a:tabLst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</a:t>
            </a:r>
          </a:p>
          <a:p>
            <a:r>
              <a:rPr lang="en-US" dirty="0"/>
              <a:t>	*	First reference</a:t>
            </a:r>
          </a:p>
          <a:p>
            <a:r>
              <a:rPr lang="en-US" dirty="0"/>
              <a:t>	**	Second reference</a:t>
            </a:r>
          </a:p>
          <a:p>
            <a:r>
              <a:rPr lang="en-US" baseline="30000" dirty="0">
                <a:cs typeface="Arial"/>
              </a:rPr>
              <a:t>	†	</a:t>
            </a:r>
            <a:r>
              <a:rPr lang="en-US" dirty="0">
                <a:cs typeface="Arial"/>
              </a:rPr>
              <a:t>Third reference</a:t>
            </a:r>
          </a:p>
          <a:p>
            <a:r>
              <a:rPr lang="en-US" baseline="30000" dirty="0">
                <a:cs typeface="Arial"/>
              </a:rPr>
              <a:t>	‡</a:t>
            </a:r>
            <a:r>
              <a:rPr lang="en-US" dirty="0">
                <a:cs typeface="Arial"/>
              </a:rPr>
              <a:t>	Fourth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4" r:id="rId2"/>
    <p:sldLayoutId id="2147493469" r:id="rId3"/>
    <p:sldLayoutId id="2147493457" r:id="rId4"/>
    <p:sldLayoutId id="2147493458" r:id="rId5"/>
    <p:sldLayoutId id="2147493471" r:id="rId6"/>
    <p:sldLayoutId id="2147493473" r:id="rId7"/>
    <p:sldLayoutId id="2147493472" r:id="rId8"/>
    <p:sldLayoutId id="2147493470" r:id="rId9"/>
  </p:sldLayoutIdLst>
  <p:hf sldNum="0" hdr="0" dt="0"/>
  <p:txStyles>
    <p:titleStyle>
      <a:lvl1pPr algn="l" defTabSz="609448" rtl="0" eaLnBrk="1" latinLnBrk="0" hangingPunct="1"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608" indent="-302608" algn="l" defTabSz="609448" rtl="0" eaLnBrk="1" latinLnBrk="0" hangingPunct="1">
        <a:spcBef>
          <a:spcPts val="1200"/>
        </a:spcBef>
        <a:buFont typeface="Lucida Grande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59694" indent="-300492" algn="l" defTabSz="609448" rtl="0" eaLnBrk="1" latinLnBrk="0" hangingPunct="1">
        <a:lnSpc>
          <a:spcPct val="100000"/>
        </a:lnSpc>
        <a:spcBef>
          <a:spcPts val="533"/>
        </a:spcBef>
        <a:buFont typeface="Arial"/>
        <a:buChar char="－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indent="-300492" algn="l" defTabSz="609448" rtl="0" eaLnBrk="1" latinLnBrk="0" hangingPunct="1">
        <a:spcBef>
          <a:spcPts val="267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78098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37299" indent="-308956" algn="l" defTabSz="609448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5" orient="horz" pos="784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9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92D320-4831-304E-A633-6BA0DEF6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plates 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Thomson-scattering experiments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81682" y="1612314"/>
            <a:ext cx="8281827" cy="4000668"/>
            <a:chOff x="1681682" y="1612314"/>
            <a:chExt cx="8281827" cy="4000668"/>
          </a:xfrm>
        </p:grpSpPr>
        <p:grpSp>
          <p:nvGrpSpPr>
            <p:cNvPr id="15" name="Group 14"/>
            <p:cNvGrpSpPr/>
            <p:nvPr/>
          </p:nvGrpSpPr>
          <p:grpSpPr>
            <a:xfrm>
              <a:off x="1681682" y="1612314"/>
              <a:ext cx="7944792" cy="4000668"/>
              <a:chOff x="1667694" y="1612892"/>
              <a:chExt cx="7944792" cy="400066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67694" y="2068885"/>
                <a:ext cx="7944792" cy="3544675"/>
                <a:chOff x="1667694" y="1661034"/>
                <a:chExt cx="7944792" cy="3544675"/>
              </a:xfrm>
            </p:grpSpPr>
            <p:pic>
              <p:nvPicPr>
                <p:cNvPr id="1026" name="Picture 2" descr="\\HOPI-FS\shares\Profiles\ahan\My Documents\Presentations\AAC2019\Beam_prop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7694" y="1661034"/>
                  <a:ext cx="7944792" cy="35446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2818927" y="3929223"/>
                  <a:ext cx="9348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600" b="1" dirty="0" smtClean="0"/>
                    <a:t>No DPP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327219" y="3972353"/>
                  <a:ext cx="8435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1" dirty="0" smtClean="0"/>
                    <a:t>No DPP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041140" y="3965934"/>
                  <a:ext cx="8242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W/ DPP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3247775" y="1612892"/>
                <a:ext cx="13126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P / </a:t>
                </a:r>
                <a:r>
                  <a:rPr lang="en-US" sz="1600" b="1" dirty="0" err="1" smtClean="0"/>
                  <a:t>P</a:t>
                </a:r>
                <a:r>
                  <a:rPr lang="en-US" sz="1600" b="1" baseline="-25000" dirty="0" err="1" smtClean="0"/>
                  <a:t>cr</a:t>
                </a:r>
                <a:r>
                  <a:rPr lang="en-US" sz="1600" b="1" baseline="-25000" dirty="0" smtClean="0"/>
                  <a:t> </a:t>
                </a:r>
                <a:r>
                  <a:rPr lang="en-US" sz="1600" b="1" dirty="0" smtClean="0"/>
                  <a:t>~ 100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176185" y="2144605"/>
                <a:ext cx="1455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</a:t>
                </a:r>
                <a:r>
                  <a:rPr lang="en-US" sz="1600" b="1" baseline="-25000" dirty="0" smtClean="0"/>
                  <a:t>e</a:t>
                </a:r>
                <a:r>
                  <a:rPr lang="en-US" sz="1600" b="1" dirty="0" smtClean="0"/>
                  <a:t>~ 3.0 x 10</a:t>
                </a:r>
                <a:r>
                  <a:rPr lang="en-US" sz="1600" b="1" baseline="30000" dirty="0" smtClean="0"/>
                  <a:t>20</a:t>
                </a:r>
                <a:endParaRPr lang="en-US" sz="1600" b="1" dirty="0" smtClean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63437" y="2142860"/>
                <a:ext cx="1455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</a:t>
                </a:r>
                <a:r>
                  <a:rPr lang="en-US" sz="1600" b="1" baseline="-25000" dirty="0" smtClean="0"/>
                  <a:t>e</a:t>
                </a:r>
                <a:r>
                  <a:rPr lang="en-US" sz="1600" b="1" dirty="0" smtClean="0"/>
                  <a:t>~ 0.3 x 10</a:t>
                </a:r>
                <a:r>
                  <a:rPr lang="en-US" sz="1600" b="1" baseline="30000" dirty="0" smtClean="0"/>
                  <a:t>20</a:t>
                </a:r>
                <a:endParaRPr lang="en-US" sz="1600" b="1" dirty="0" smtClean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21722" y="2145276"/>
                <a:ext cx="1455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</a:t>
                </a:r>
                <a:r>
                  <a:rPr lang="en-US" sz="1600" b="1" baseline="-25000" dirty="0" smtClean="0"/>
                  <a:t>e</a:t>
                </a:r>
                <a:r>
                  <a:rPr lang="en-US" sz="1600" b="1" dirty="0" smtClean="0"/>
                  <a:t>~ 2.0 x 10</a:t>
                </a:r>
                <a:r>
                  <a:rPr lang="en-US" sz="1600" b="1" baseline="30000" dirty="0" smtClean="0"/>
                  <a:t>20</a:t>
                </a:r>
                <a:endParaRPr lang="en-US" sz="1600" b="1" dirty="0" smtClean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V="1">
              <a:off x="9963509" y="2590218"/>
              <a:ext cx="0" cy="209076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lg" len="lg"/>
              <a:tailEnd type="arrow"/>
            </a:ln>
            <a:effectLst>
              <a:outerShdw dist="20000" sx="1000" sy="1000" rotWithShape="0">
                <a:schemeClr val="tx1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8528493" y="3466324"/>
              <a:ext cx="23278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Propagation Direction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62826" y="1612314"/>
              <a:ext cx="1085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P / </a:t>
              </a:r>
              <a:r>
                <a:rPr lang="en-US" sz="1600" b="1" dirty="0" err="1" smtClean="0"/>
                <a:t>P</a:t>
              </a:r>
              <a:r>
                <a:rPr lang="en-US" sz="1600" b="1" baseline="-25000" dirty="0" err="1" smtClean="0"/>
                <a:t>cr</a:t>
              </a:r>
              <a:r>
                <a:rPr lang="en-US" sz="1600" b="1" baseline="-25000" dirty="0" smtClean="0"/>
                <a:t> </a:t>
              </a:r>
              <a:r>
                <a:rPr lang="en-US" sz="1600" b="1" dirty="0" smtClean="0"/>
                <a:t>~ 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35353" y="1612314"/>
              <a:ext cx="12565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P / </a:t>
              </a:r>
              <a:r>
                <a:rPr lang="en-US" sz="1600" b="1" dirty="0" err="1" smtClean="0"/>
                <a:t>P</a:t>
              </a:r>
              <a:r>
                <a:rPr lang="en-US" sz="1600" b="1" baseline="-25000" dirty="0" err="1" smtClean="0"/>
                <a:t>cr</a:t>
              </a:r>
              <a:r>
                <a:rPr lang="en-US" sz="1600" b="1" baseline="-25000" dirty="0" smtClean="0"/>
                <a:t> </a:t>
              </a:r>
              <a:r>
                <a:rPr lang="en-US" sz="1600" b="1" dirty="0" smtClean="0"/>
                <a:t>~ 0.1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373CDD-C295-B74E-A108-C9CA127F28BC}"/>
              </a:ext>
            </a:extLst>
          </p:cNvPr>
          <p:cNvSpPr txBox="1"/>
          <p:nvPr/>
        </p:nvSpPr>
        <p:spPr>
          <a:xfrm>
            <a:off x="6125865" y="5494638"/>
            <a:ext cx="5471943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US" sz="1600" b="1" dirty="0" smtClean="0">
                <a:cs typeface="Arial" charset="0"/>
              </a:rPr>
              <a:t>49</a:t>
            </a:r>
            <a:r>
              <a:rPr lang="en-US" sz="1600" b="1" baseline="30000" dirty="0" smtClean="0">
                <a:cs typeface="Arial" charset="0"/>
              </a:rPr>
              <a:t>th</a:t>
            </a:r>
            <a:r>
              <a:rPr lang="en-US" sz="1600" b="1" dirty="0" smtClean="0">
                <a:cs typeface="Arial" charset="0"/>
              </a:rPr>
              <a:t> Anomalous Absorption Conference</a:t>
            </a:r>
            <a:endParaRPr lang="en-US" sz="1600" b="1" dirty="0">
              <a:cs typeface="Arial" charset="0"/>
            </a:endParaRPr>
          </a:p>
          <a:p>
            <a:pPr algn="r"/>
            <a:r>
              <a:rPr lang="en-US" sz="1600" b="1" dirty="0" smtClean="0">
                <a:cs typeface="Arial" charset="0"/>
              </a:rPr>
              <a:t>Telluride, CO</a:t>
            </a:r>
            <a:endParaRPr lang="en-US" sz="1600" b="1" dirty="0">
              <a:cs typeface="Arial" charset="0"/>
            </a:endParaRPr>
          </a:p>
          <a:p>
            <a:pPr algn="r"/>
            <a:r>
              <a:rPr lang="en-US" sz="1600" b="1" dirty="0" smtClean="0">
                <a:cs typeface="Arial" charset="0"/>
              </a:rPr>
              <a:t>June 9 - 14, 2019</a:t>
            </a:r>
            <a:endParaRPr lang="en-US" sz="1600" b="1" dirty="0"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0C74A3-EC7F-9B4A-BEFF-8BE6DCC5C96C}"/>
              </a:ext>
            </a:extLst>
          </p:cNvPr>
          <p:cNvSpPr txBox="1"/>
          <p:nvPr/>
        </p:nvSpPr>
        <p:spPr>
          <a:xfrm>
            <a:off x="618777" y="5248418"/>
            <a:ext cx="5335172" cy="9848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600" b="1" dirty="0" smtClean="0">
                <a:cs typeface="Arial" charset="0"/>
              </a:rPr>
              <a:t>A. M. Hansen</a:t>
            </a:r>
          </a:p>
          <a:p>
            <a:r>
              <a:rPr lang="en-US" sz="1600" b="1" dirty="0" smtClean="0">
                <a:cs typeface="Arial" charset="0"/>
              </a:rPr>
              <a:t>Physics Department</a:t>
            </a:r>
            <a:endParaRPr lang="en-US" sz="1600" b="1" dirty="0">
              <a:cs typeface="Arial" charset="0"/>
            </a:endParaRPr>
          </a:p>
          <a:p>
            <a:r>
              <a:rPr lang="en-US" sz="1600" b="1" dirty="0" smtClean="0">
                <a:cs typeface="Arial" charset="0"/>
              </a:rPr>
              <a:t>University </a:t>
            </a:r>
            <a:r>
              <a:rPr lang="en-US" sz="1600" b="1" dirty="0">
                <a:cs typeface="Arial" charset="0"/>
              </a:rPr>
              <a:t>of Rochester</a:t>
            </a:r>
          </a:p>
          <a:p>
            <a:r>
              <a:rPr lang="en-US" sz="1600" b="1" dirty="0">
                <a:cs typeface="Arial" charset="0"/>
              </a:rPr>
              <a:t>Laboratory for Laser Energetics</a:t>
            </a:r>
          </a:p>
        </p:txBody>
      </p:sp>
    </p:spTree>
    <p:extLst>
      <p:ext uri="{BB962C8B-B14F-4D97-AF65-F5344CB8AC3E}">
        <p14:creationId xmlns:p14="http://schemas.microsoft.com/office/powerpoint/2010/main" val="2409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48" y="1559434"/>
            <a:ext cx="5319236" cy="478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2</a:t>
            </a:r>
            <a:r>
              <a:rPr lang="el-GR" dirty="0">
                <a:cs typeface="Arial"/>
              </a:rPr>
              <a:t>ω</a:t>
            </a:r>
            <a:r>
              <a:rPr lang="en-US" dirty="0">
                <a:cs typeface="Arial"/>
              </a:rPr>
              <a:t> and 3</a:t>
            </a:r>
            <a:r>
              <a:rPr lang="el-GR" dirty="0">
                <a:cs typeface="Arial"/>
              </a:rPr>
              <a:t>ω</a:t>
            </a:r>
            <a:r>
              <a:rPr lang="en-US" dirty="0">
                <a:cs typeface="Arial"/>
              </a:rPr>
              <a:t> Thomson-scattering breaks degeneracies in scattered spectra allowing for characterization of the electron VDF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00451" y="4047654"/>
            <a:ext cx="19736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Fit </a:t>
            </a:r>
            <a:r>
              <a:rPr lang="en-US" sz="1600" b="1" u="sng" dirty="0" smtClean="0"/>
              <a:t>Parameters</a:t>
            </a:r>
            <a:endParaRPr lang="en-US" sz="1600" b="1" dirty="0" smtClean="0"/>
          </a:p>
          <a:p>
            <a:pPr algn="l"/>
            <a:r>
              <a:rPr lang="en-US" sz="1600" b="1" dirty="0" err="1" smtClean="0"/>
              <a:t>Te</a:t>
            </a:r>
            <a:r>
              <a:rPr lang="en-US" sz="1600" b="1" dirty="0" smtClean="0"/>
              <a:t> = 0.98 (-</a:t>
            </a:r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r>
              <a:rPr lang="en-US" sz="1600" b="1" dirty="0" smtClean="0"/>
              <a:t>%)</a:t>
            </a:r>
          </a:p>
          <a:p>
            <a:pPr algn="l"/>
            <a:r>
              <a:rPr lang="en-US" sz="1600" b="1" dirty="0" smtClean="0"/>
              <a:t>n</a:t>
            </a:r>
            <a:r>
              <a:rPr lang="en-US" sz="1600" b="1" baseline="-25000" dirty="0" smtClean="0"/>
              <a:t>e</a:t>
            </a:r>
            <a:r>
              <a:rPr lang="en-US" sz="1600" b="1" dirty="0" smtClean="0"/>
              <a:t> = 2.10e20 (+</a:t>
            </a:r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r>
              <a:rPr lang="en-US" sz="1600" b="1" dirty="0" smtClean="0"/>
              <a:t>%)</a:t>
            </a:r>
          </a:p>
          <a:p>
            <a:pPr algn="l"/>
            <a:r>
              <a:rPr lang="en-US" sz="1600" b="1" dirty="0" smtClean="0"/>
              <a:t>m = 2.0 (-</a:t>
            </a:r>
            <a:r>
              <a:rPr lang="en-US" sz="1600" b="1" dirty="0" smtClean="0">
                <a:solidFill>
                  <a:srgbClr val="FF0000"/>
                </a:solidFill>
              </a:rPr>
              <a:t>0.4</a:t>
            </a:r>
            <a:r>
              <a:rPr lang="en-US" sz="1600" b="1" dirty="0" smtClean="0"/>
              <a:t>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46" y="3869688"/>
            <a:ext cx="2680670" cy="25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84" y="1285112"/>
            <a:ext cx="2809455" cy="267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7608" y="4960187"/>
            <a:ext cx="483079" cy="199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of the electron velocity distribution function are </a:t>
            </a:r>
            <a:br>
              <a:rPr lang="en-US" dirty="0" smtClean="0"/>
            </a:br>
            <a:r>
              <a:rPr lang="en-US" dirty="0" smtClean="0"/>
              <a:t>consistent with laser heating models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41" y="2134979"/>
            <a:ext cx="5881544" cy="34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59305" y="5859090"/>
            <a:ext cx="362952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39700">
              <a:defRPr/>
            </a:pPr>
            <a:r>
              <a:rPr lang="en-US" sz="800" b="1" dirty="0" smtClean="0">
                <a:cs typeface="Arial" charset="0"/>
                <a:sym typeface="Arial" charset="0"/>
              </a:rPr>
              <a:t>________</a:t>
            </a:r>
          </a:p>
          <a:p>
            <a:pPr marL="139700">
              <a:defRPr/>
            </a:pPr>
            <a:r>
              <a:rPr lang="en-US" sz="800" b="1" dirty="0" smtClean="0">
                <a:cs typeface="Arial" charset="0"/>
                <a:sym typeface="Arial" charset="0"/>
              </a:rPr>
              <a:t>*</a:t>
            </a:r>
            <a:r>
              <a:rPr lang="en-US" sz="800" b="1" dirty="0">
                <a:cs typeface="Arial" charset="0"/>
                <a:sym typeface="Arial" charset="0"/>
              </a:rPr>
              <a:t>A. B. Langdon, Phys. Rev. Lett. </a:t>
            </a:r>
            <a:r>
              <a:rPr lang="en-US" sz="800" b="1" u="sng" dirty="0">
                <a:cs typeface="Arial" charset="0"/>
                <a:sym typeface="Arial" charset="0"/>
              </a:rPr>
              <a:t>44</a:t>
            </a:r>
            <a:r>
              <a:rPr lang="en-US" sz="800" b="1" dirty="0">
                <a:cs typeface="Arial" charset="0"/>
                <a:sym typeface="Arial" charset="0"/>
              </a:rPr>
              <a:t>, 575 (1980). </a:t>
            </a:r>
          </a:p>
          <a:p>
            <a:pPr marL="139700">
              <a:defRPr/>
            </a:pPr>
            <a:r>
              <a:rPr lang="en-US" sz="800" b="1" dirty="0">
                <a:cs typeface="Arial" charset="0"/>
                <a:sym typeface="Arial" charset="0"/>
              </a:rPr>
              <a:t>**J. P. Matte </a:t>
            </a:r>
            <a:r>
              <a:rPr lang="en-US" sz="800" b="1" i="1" dirty="0">
                <a:cs typeface="Arial" charset="0"/>
                <a:sym typeface="Arial" charset="0"/>
              </a:rPr>
              <a:t>et al.</a:t>
            </a:r>
            <a:r>
              <a:rPr lang="en-US" sz="800" b="1" dirty="0">
                <a:cs typeface="Arial" charset="0"/>
                <a:sym typeface="Arial" charset="0"/>
              </a:rPr>
              <a:t>, Plasma Phys. Controlled Fusion </a:t>
            </a:r>
            <a:r>
              <a:rPr lang="en-US" sz="800" b="1" u="sng" dirty="0">
                <a:cs typeface="Arial" charset="0"/>
                <a:sym typeface="Arial" charset="0"/>
              </a:rPr>
              <a:t>30</a:t>
            </a:r>
            <a:r>
              <a:rPr lang="en-US" sz="800" b="1" dirty="0">
                <a:cs typeface="Arial" charset="0"/>
                <a:sym typeface="Arial" charset="0"/>
              </a:rPr>
              <a:t>, 1665 (1988). </a:t>
            </a:r>
            <a:endParaRPr lang="en-US" sz="800" b="1" dirty="0" smtClean="0">
              <a:cs typeface="Arial" charset="0"/>
              <a:sym typeface="Arial" charset="0"/>
            </a:endParaRPr>
          </a:p>
          <a:p>
            <a:pPr marL="139700">
              <a:defRPr/>
            </a:pPr>
            <a:r>
              <a:rPr lang="en-US" sz="800" b="1" baseline="30000" dirty="0" smtClean="0">
                <a:cs typeface="Arial" charset="0"/>
              </a:rPr>
              <a:t>†</a:t>
            </a:r>
            <a:r>
              <a:rPr lang="en-US" sz="800" b="1" dirty="0" smtClean="0">
                <a:cs typeface="Arial" charset="0"/>
              </a:rPr>
              <a:t>A</a:t>
            </a:r>
            <a:r>
              <a:rPr lang="en-US" sz="800" b="1" dirty="0">
                <a:cs typeface="Arial" charset="0"/>
              </a:rPr>
              <a:t>. Milder </a:t>
            </a:r>
            <a:r>
              <a:rPr lang="en-US" sz="800" b="1" dirty="0" smtClean="0">
                <a:cs typeface="Arial" charset="0"/>
              </a:rPr>
              <a:t>Invited Talk AAC 2019</a:t>
            </a:r>
            <a:endParaRPr lang="en-US" sz="800" b="1" dirty="0">
              <a:cs typeface="Arial" charset="0"/>
              <a:sym typeface="Arial" charset="0"/>
            </a:endParaRPr>
          </a:p>
          <a:p>
            <a:pPr>
              <a:defRPr/>
            </a:pPr>
            <a:endParaRPr lang="en-US" sz="1200" dirty="0"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420590"/>
              </p:ext>
            </p:extLst>
          </p:nvPr>
        </p:nvGraphicFramePr>
        <p:xfrm>
          <a:off x="1249481" y="4409652"/>
          <a:ext cx="11398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4" imgW="838200" imgH="508000" progId="Equation.DSMT4">
                  <p:embed/>
                </p:oleObj>
              </mc:Choice>
              <mc:Fallback>
                <p:oleObj name="Equation" r:id="rId4" imgW="8382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481" y="4409652"/>
                        <a:ext cx="11398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05858"/>
              </p:ext>
            </p:extLst>
          </p:nvPr>
        </p:nvGraphicFramePr>
        <p:xfrm>
          <a:off x="2843331" y="4468390"/>
          <a:ext cx="20113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6" imgW="1371600" imgH="393700" progId="Equation.DSMT4">
                  <p:embed/>
                </p:oleObj>
              </mc:Choice>
              <mc:Fallback>
                <p:oleObj name="Equation" r:id="rId6" imgW="1371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331" y="4468390"/>
                        <a:ext cx="20113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157" y="1644381"/>
            <a:ext cx="3618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Predicted super-Gaussian m order: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033895"/>
              </p:ext>
            </p:extLst>
          </p:nvPr>
        </p:nvGraphicFramePr>
        <p:xfrm>
          <a:off x="1671518" y="2542535"/>
          <a:ext cx="26273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8" imgW="1879600" imgH="241300" progId="Equation.DSMT4">
                  <p:embed/>
                </p:oleObj>
              </mc:Choice>
              <mc:Fallback>
                <p:oleObj name="Equation" r:id="rId8" imgW="18796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518" y="2542535"/>
                        <a:ext cx="26273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49409"/>
              </p:ext>
            </p:extLst>
          </p:nvPr>
        </p:nvGraphicFramePr>
        <p:xfrm>
          <a:off x="1202963" y="3027765"/>
          <a:ext cx="36322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0" imgW="2895480" imgH="431640" progId="Equation.DSMT4">
                  <p:embed/>
                </p:oleObj>
              </mc:Choice>
              <mc:Fallback>
                <p:oleObj name="Equation" r:id="rId10" imgW="28954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963" y="3027765"/>
                        <a:ext cx="36322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9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HOPI-FS\shares\Profiles\ahan\My Documents\Presentations\AAC2019\speckles_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0" y="3280701"/>
            <a:ext cx="3636591" cy="31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520" b="215"/>
          <a:stretch/>
        </p:blipFill>
        <p:spPr bwMode="auto">
          <a:xfrm>
            <a:off x="1923691" y="1265719"/>
            <a:ext cx="2881224" cy="21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speckles in a phase plate drive speckle-scale non-uniform plasma conditions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17617" y="6057205"/>
            <a:ext cx="2471208" cy="366183"/>
          </a:xfrm>
        </p:spPr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</a:t>
            </a:r>
            <a:r>
              <a:rPr lang="en-US" dirty="0"/>
              <a:t> B. </a:t>
            </a:r>
            <a:r>
              <a:rPr lang="en-US" dirty="0" err="1"/>
              <a:t>Afeyan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Phys. Rev. Lett. 80(11) 1998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78236" y="4748213"/>
            <a:ext cx="2103120" cy="0"/>
          </a:xfrm>
          <a:prstGeom prst="line">
            <a:avLst/>
          </a:prstGeom>
          <a:ln w="31750">
            <a:solidFill>
              <a:srgbClr val="FFC000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2278236" y="1302082"/>
            <a:ext cx="2103120" cy="210312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21" name="Straight Connector 20"/>
          <p:cNvCxnSpPr>
            <a:stCxn id="13" idx="6"/>
          </p:cNvCxnSpPr>
          <p:nvPr/>
        </p:nvCxnSpPr>
        <p:spPr>
          <a:xfrm>
            <a:off x="438135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2"/>
          </p:cNvCxnSpPr>
          <p:nvPr/>
        </p:nvCxnSpPr>
        <p:spPr>
          <a:xfrm>
            <a:off x="227823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39" y="1475118"/>
            <a:ext cx="5904734" cy="481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27" y="1491441"/>
            <a:ext cx="5926720" cy="480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HOPI-FS\shares\Profiles\ahan\My Documents\Presentations\AAC2019\speckles_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0" y="3280701"/>
            <a:ext cx="3636591" cy="31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520" b="215"/>
          <a:stretch/>
        </p:blipFill>
        <p:spPr bwMode="auto">
          <a:xfrm>
            <a:off x="1923691" y="1265719"/>
            <a:ext cx="2881224" cy="21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speckles in a phase plate drive speckle-scale non-uniform plasma conditions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17617" y="6057205"/>
            <a:ext cx="2471208" cy="366183"/>
          </a:xfrm>
        </p:spPr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</a:t>
            </a:r>
            <a:r>
              <a:rPr lang="en-US" dirty="0"/>
              <a:t> B. </a:t>
            </a:r>
            <a:r>
              <a:rPr lang="en-US" dirty="0" err="1"/>
              <a:t>Afeyan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Phys. Rev. Lett. 80(11) 1998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78236" y="4748213"/>
            <a:ext cx="2103120" cy="0"/>
          </a:xfrm>
          <a:prstGeom prst="line">
            <a:avLst/>
          </a:prstGeom>
          <a:ln w="31750">
            <a:solidFill>
              <a:srgbClr val="FFC000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2278236" y="1302082"/>
            <a:ext cx="2103120" cy="210312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21" name="Straight Connector 20"/>
          <p:cNvCxnSpPr>
            <a:stCxn id="13" idx="6"/>
          </p:cNvCxnSpPr>
          <p:nvPr/>
        </p:nvCxnSpPr>
        <p:spPr>
          <a:xfrm>
            <a:off x="438135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2"/>
          </p:cNvCxnSpPr>
          <p:nvPr/>
        </p:nvCxnSpPr>
        <p:spPr>
          <a:xfrm>
            <a:off x="227823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39" y="1475118"/>
            <a:ext cx="5904734" cy="481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22" y="1480997"/>
            <a:ext cx="5951490" cy="48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HOPI-FS\shares\Profiles\ahan\My Documents\Presentations\AAC2019\speckles_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0" y="3280701"/>
            <a:ext cx="3636591" cy="31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520" b="215"/>
          <a:stretch/>
        </p:blipFill>
        <p:spPr bwMode="auto">
          <a:xfrm>
            <a:off x="1923691" y="1265719"/>
            <a:ext cx="2881224" cy="21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speckles in a phase plate drive speckle-scale non-uniform plasma conditions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17617" y="6057205"/>
            <a:ext cx="2471208" cy="366183"/>
          </a:xfrm>
        </p:spPr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</a:t>
            </a:r>
            <a:r>
              <a:rPr lang="en-US" dirty="0"/>
              <a:t> B. </a:t>
            </a:r>
            <a:r>
              <a:rPr lang="en-US" dirty="0" err="1"/>
              <a:t>Afeyan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Phys. Rev. Lett. 80(11) 1998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78236" y="4748213"/>
            <a:ext cx="2103120" cy="0"/>
          </a:xfrm>
          <a:prstGeom prst="line">
            <a:avLst/>
          </a:prstGeom>
          <a:ln w="31750">
            <a:solidFill>
              <a:srgbClr val="FFC000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/>
        </p:nvSpPr>
        <p:spPr>
          <a:xfrm>
            <a:off x="2278236" y="1302082"/>
            <a:ext cx="2103120" cy="210312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21" name="Straight Connector 20"/>
          <p:cNvCxnSpPr>
            <a:stCxn id="13" idx="6"/>
          </p:cNvCxnSpPr>
          <p:nvPr/>
        </p:nvCxnSpPr>
        <p:spPr>
          <a:xfrm>
            <a:off x="438135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2"/>
          </p:cNvCxnSpPr>
          <p:nvPr/>
        </p:nvCxnSpPr>
        <p:spPr>
          <a:xfrm>
            <a:off x="227823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39" y="1475118"/>
            <a:ext cx="5904734" cy="481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4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HOPI-FS\shares\Profiles\ahan\My Documents\Presentations\AAC2019\speckles_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0" y="3280701"/>
            <a:ext cx="3636591" cy="31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520" b="215"/>
          <a:stretch/>
        </p:blipFill>
        <p:spPr bwMode="auto">
          <a:xfrm>
            <a:off x="1923691" y="1265719"/>
            <a:ext cx="2881224" cy="21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intensity speckles in a phase plate drive speckle-scale non-uniform plasma conditions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17617" y="6057205"/>
            <a:ext cx="2471208" cy="366183"/>
          </a:xfrm>
        </p:spPr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</a:t>
            </a:r>
            <a:r>
              <a:rPr lang="en-US" dirty="0"/>
              <a:t> B. </a:t>
            </a:r>
            <a:r>
              <a:rPr lang="en-US" dirty="0" err="1"/>
              <a:t>Afeyan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Phys. Rev. Lett. 80(11) 1998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17" y="1492370"/>
            <a:ext cx="5885950" cy="480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64" y="1509622"/>
            <a:ext cx="5876282" cy="47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278236" y="4748213"/>
            <a:ext cx="2103120" cy="0"/>
          </a:xfrm>
          <a:prstGeom prst="line">
            <a:avLst/>
          </a:prstGeom>
          <a:ln w="31750">
            <a:solidFill>
              <a:srgbClr val="FFC000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spect="1"/>
          </p:cNvSpPr>
          <p:nvPr/>
        </p:nvSpPr>
        <p:spPr>
          <a:xfrm>
            <a:off x="2278236" y="1302082"/>
            <a:ext cx="2103120" cy="210312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6" name="Straight Connector 15"/>
          <p:cNvCxnSpPr>
            <a:stCxn id="15" idx="6"/>
          </p:cNvCxnSpPr>
          <p:nvPr/>
        </p:nvCxnSpPr>
        <p:spPr>
          <a:xfrm>
            <a:off x="438135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</p:cNvCxnSpPr>
          <p:nvPr/>
        </p:nvCxnSpPr>
        <p:spPr>
          <a:xfrm>
            <a:off x="227823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5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HOPI-FS\shares\Profiles\ahan\My Documents\Presentations\AAC2019\speckles_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0" y="3280701"/>
            <a:ext cx="3636591" cy="31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520" b="215"/>
          <a:stretch/>
        </p:blipFill>
        <p:spPr bwMode="auto">
          <a:xfrm>
            <a:off x="1923691" y="1265719"/>
            <a:ext cx="2881224" cy="212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intensity speckles in a phase plate drive speckle-scale non-uniform plasma conditions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17617" y="6057205"/>
            <a:ext cx="2471208" cy="366183"/>
          </a:xfrm>
        </p:spPr>
        <p:txBody>
          <a:bodyPr/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	*	</a:t>
            </a:r>
            <a:r>
              <a:rPr lang="en-US" dirty="0"/>
              <a:t> B. </a:t>
            </a:r>
            <a:r>
              <a:rPr lang="en-US" dirty="0" err="1"/>
              <a:t>Afeyan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Phys. Rev. Lett. 80(11) 1998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17" y="1492370"/>
            <a:ext cx="5885950" cy="480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16" y="1509620"/>
            <a:ext cx="5850695" cy="47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278236" y="4748213"/>
            <a:ext cx="2103120" cy="0"/>
          </a:xfrm>
          <a:prstGeom prst="line">
            <a:avLst/>
          </a:prstGeom>
          <a:ln w="31750">
            <a:solidFill>
              <a:srgbClr val="FFC000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2278236" y="1302082"/>
            <a:ext cx="2103120" cy="210312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5" name="Straight Connector 14"/>
          <p:cNvCxnSpPr>
            <a:stCxn id="14" idx="6"/>
          </p:cNvCxnSpPr>
          <p:nvPr/>
        </p:nvCxnSpPr>
        <p:spPr>
          <a:xfrm>
            <a:off x="438135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2"/>
          </p:cNvCxnSpPr>
          <p:nvPr/>
        </p:nvCxnSpPr>
        <p:spPr>
          <a:xfrm>
            <a:off x="2278236" y="2353642"/>
            <a:ext cx="0" cy="2368693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11394" y="1435636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err="1" smtClean="0"/>
              <a:t>m</a:t>
            </a:r>
            <a:r>
              <a:rPr lang="en-US" sz="1800" b="1" baseline="-25000" dirty="0" err="1" smtClean="0"/>
              <a:t>high</a:t>
            </a:r>
            <a:r>
              <a:rPr lang="en-US" sz="1800" b="1" baseline="-25000" dirty="0" smtClean="0"/>
              <a:t>-intensity </a:t>
            </a:r>
            <a:r>
              <a:rPr lang="en-US" sz="1800" b="1" dirty="0" smtClean="0"/>
              <a:t>= 2.67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1394" y="1946578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err="1" smtClean="0"/>
              <a:t>m</a:t>
            </a:r>
            <a:r>
              <a:rPr lang="en-US" sz="1800" b="1" baseline="-25000" dirty="0" err="1" smtClean="0"/>
              <a:t>low</a:t>
            </a:r>
            <a:r>
              <a:rPr lang="en-US" sz="1800" b="1" baseline="-25000" dirty="0" smtClean="0"/>
              <a:t>-intensity </a:t>
            </a:r>
            <a:r>
              <a:rPr lang="en-US" sz="1800" b="1" dirty="0" smtClean="0"/>
              <a:t>= 2.49</a:t>
            </a:r>
          </a:p>
        </p:txBody>
      </p:sp>
    </p:spTree>
    <p:extLst>
      <p:ext uri="{BB962C8B-B14F-4D97-AF65-F5344CB8AC3E}">
        <p14:creationId xmlns:p14="http://schemas.microsoft.com/office/powerpoint/2010/main" val="21295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40656" y="3155827"/>
            <a:ext cx="2152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 smtClean="0"/>
              <a:t>High Intensity Beam</a:t>
            </a:r>
          </a:p>
          <a:p>
            <a:r>
              <a:rPr lang="en-US" sz="1600" b="1" dirty="0"/>
              <a:t>I</a:t>
            </a:r>
            <a:r>
              <a:rPr lang="en-US" sz="1600" b="1" baseline="-25000" dirty="0"/>
              <a:t>0 </a:t>
            </a:r>
            <a:r>
              <a:rPr lang="en-US" sz="1600" b="1" dirty="0" smtClean="0"/>
              <a:t>= 5 x 10</a:t>
            </a:r>
            <a:r>
              <a:rPr lang="en-US" sz="1600" b="1" baseline="30000" dirty="0" smtClean="0"/>
              <a:t>15 </a:t>
            </a:r>
            <a:r>
              <a:rPr lang="en-US" sz="1600" b="1" dirty="0" smtClean="0"/>
              <a:t>W/cm</a:t>
            </a:r>
            <a:r>
              <a:rPr lang="en-US" sz="1600" b="1" baseline="30000" dirty="0" smtClean="0"/>
              <a:t>2</a:t>
            </a:r>
            <a:endParaRPr lang="en-US" sz="1600" b="1" u="sng" baseline="30000" dirty="0" smtClean="0"/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e</a:t>
            </a:r>
            <a:r>
              <a:rPr lang="en-US" sz="1600" b="1" dirty="0"/>
              <a:t> </a:t>
            </a:r>
            <a:r>
              <a:rPr lang="en-US" sz="1600" b="1" dirty="0" smtClean="0"/>
              <a:t>= 0.92 </a:t>
            </a:r>
            <a:r>
              <a:rPr lang="en-US" sz="1600" b="1" dirty="0" err="1" smtClean="0"/>
              <a:t>keV</a:t>
            </a:r>
            <a:r>
              <a:rPr lang="en-US" sz="1600" b="1" dirty="0" smtClean="0"/>
              <a:t> (+</a:t>
            </a:r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r>
              <a:rPr lang="en-US" sz="1600" b="1" dirty="0" smtClean="0"/>
              <a:t>%)</a:t>
            </a:r>
          </a:p>
          <a:p>
            <a:pPr algn="l"/>
            <a:r>
              <a:rPr lang="en-US" sz="1600" b="1" dirty="0" smtClean="0"/>
              <a:t>m = 3.2 (+</a:t>
            </a:r>
            <a:r>
              <a:rPr lang="en-US" sz="1600" b="1" dirty="0" smtClean="0">
                <a:solidFill>
                  <a:srgbClr val="FF0000"/>
                </a:solidFill>
              </a:rPr>
              <a:t>0.3</a:t>
            </a:r>
            <a:r>
              <a:rPr lang="en-US" sz="1600" b="1" dirty="0" smtClean="0"/>
              <a:t>)</a:t>
            </a:r>
          </a:p>
          <a:p>
            <a:pPr algn="l"/>
            <a:endParaRPr lang="en-US" sz="1600" b="1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7473497" y="3155828"/>
            <a:ext cx="2113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 smtClean="0"/>
              <a:t>Low Intensity Beam</a:t>
            </a:r>
          </a:p>
          <a:p>
            <a:r>
              <a:rPr lang="en-US" sz="1600" b="1" dirty="0" smtClean="0"/>
              <a:t>I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=</a:t>
            </a:r>
            <a:r>
              <a:rPr lang="en-US" sz="1600" b="1" dirty="0"/>
              <a:t> </a:t>
            </a:r>
            <a:r>
              <a:rPr lang="en-US" sz="1600" b="1" dirty="0" smtClean="0"/>
              <a:t>0.5 </a:t>
            </a:r>
            <a:r>
              <a:rPr lang="en-US" sz="1600" b="1" dirty="0"/>
              <a:t>x 10</a:t>
            </a:r>
            <a:r>
              <a:rPr lang="en-US" sz="1600" b="1" baseline="30000" dirty="0"/>
              <a:t>15 </a:t>
            </a:r>
            <a:r>
              <a:rPr lang="en-US" sz="1600" b="1" dirty="0" smtClean="0"/>
              <a:t>W/cm</a:t>
            </a:r>
            <a:r>
              <a:rPr lang="en-US" sz="1600" b="1" baseline="30000" dirty="0" smtClean="0"/>
              <a:t>2</a:t>
            </a:r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e</a:t>
            </a:r>
            <a:r>
              <a:rPr lang="en-US" sz="1600" b="1" dirty="0"/>
              <a:t> </a:t>
            </a:r>
            <a:r>
              <a:rPr lang="en-US" sz="1600" b="1" dirty="0" smtClean="0"/>
              <a:t>= 0.81 </a:t>
            </a:r>
            <a:r>
              <a:rPr lang="en-US" sz="1600" b="1" dirty="0" err="1" smtClean="0"/>
              <a:t>keV</a:t>
            </a:r>
            <a:endParaRPr lang="en-US" sz="1600" b="1" dirty="0" smtClean="0"/>
          </a:p>
          <a:p>
            <a:pPr algn="l"/>
            <a:r>
              <a:rPr lang="en-US" sz="1600" b="1" dirty="0" smtClean="0"/>
              <a:t>m = 2.9</a:t>
            </a:r>
          </a:p>
          <a:p>
            <a:pPr algn="l"/>
            <a:endParaRPr lang="en-US" sz="1600" b="1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8156" y="1534830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 smtClean="0"/>
              <a:t>Both Beams</a:t>
            </a:r>
          </a:p>
          <a:p>
            <a:pPr algn="l"/>
            <a:r>
              <a:rPr lang="en-US" sz="1600" b="1" dirty="0" smtClean="0"/>
              <a:t>Z ~ 15</a:t>
            </a:r>
          </a:p>
          <a:p>
            <a:pPr algn="l"/>
            <a:r>
              <a:rPr lang="en-US" sz="1600" b="1" dirty="0" smtClean="0"/>
              <a:t>n</a:t>
            </a:r>
            <a:r>
              <a:rPr lang="en-US" sz="1600" b="1" baseline="-25000" dirty="0" smtClean="0"/>
              <a:t>e </a:t>
            </a:r>
            <a:r>
              <a:rPr lang="en-US" sz="1600" b="1" dirty="0" smtClean="0"/>
              <a:t>= 6.85 x 10</a:t>
            </a:r>
            <a:r>
              <a:rPr lang="en-US" sz="1600" b="1" baseline="30000" dirty="0" smtClean="0"/>
              <a:t>19</a:t>
            </a:r>
            <a:r>
              <a:rPr lang="en-US" sz="1600" b="1" dirty="0" smtClean="0"/>
              <a:t> 1/cc</a:t>
            </a:r>
          </a:p>
          <a:p>
            <a:pPr algn="l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i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= 0.19 </a:t>
            </a:r>
            <a:r>
              <a:rPr lang="en-US" sz="1600" b="1" dirty="0" err="1" smtClean="0"/>
              <a:t>keV</a:t>
            </a:r>
            <a:endParaRPr lang="en-US" sz="1600" b="1" dirty="0" smtClean="0"/>
          </a:p>
          <a:p>
            <a:pPr algn="l"/>
            <a:endParaRPr lang="en-US" sz="1600" b="1" dirty="0" err="1" smtClean="0"/>
          </a:p>
        </p:txBody>
      </p:sp>
      <p:sp>
        <p:nvSpPr>
          <p:cNvPr id="8" name="Rectangle 7"/>
          <p:cNvSpPr/>
          <p:nvPr/>
        </p:nvSpPr>
        <p:spPr>
          <a:xfrm rot="19804837">
            <a:off x="2621444" y="1534761"/>
            <a:ext cx="795303" cy="1716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684079">
            <a:off x="3336869" y="2927053"/>
            <a:ext cx="225496" cy="457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4" y="1329659"/>
            <a:ext cx="6913949" cy="50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Thomson-scattered light </a:t>
            </a:r>
            <a:r>
              <a:rPr lang="en-US" dirty="0"/>
              <a:t>from </a:t>
            </a:r>
            <a:r>
              <a:rPr lang="en-US" dirty="0" smtClean="0"/>
              <a:t>a high-intensity and low-intensity beam in </a:t>
            </a:r>
            <a:r>
              <a:rPr lang="en-US" dirty="0"/>
              <a:t>the same volume </a:t>
            </a:r>
            <a:r>
              <a:rPr lang="en-US" dirty="0" smtClean="0"/>
              <a:t>of plasma reveal speckle-scale non-uniformities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plates in Thomson-scattering experiments enable the measurement of electron-plasma waves by increasing the self-focusing threshold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581761" y="1720971"/>
            <a:ext cx="8773521" cy="32748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2608" indent="-302608" algn="l" defTabSz="609448" rtl="0" eaLnBrk="1" latinLnBrk="0" hangingPunct="1">
              <a:spcBef>
                <a:spcPts val="1200"/>
              </a:spcBef>
              <a:buFont typeface="Lucida Grande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042" indent="-308956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2D Thomson-scattering measured self-focusing of the probe beam</a:t>
            </a:r>
          </a:p>
          <a:p>
            <a:r>
              <a:rPr lang="en-US" sz="2400" smtClean="0"/>
              <a:t>Phase Plates (DPP) were used to mitigate self-focusing</a:t>
            </a:r>
          </a:p>
          <a:p>
            <a:r>
              <a:rPr lang="en-US" sz="2400" smtClean="0"/>
              <a:t>Super-Gaussian electron velocity distribution functions (VDF) were measured to be consistent with laser heating models*</a:t>
            </a:r>
          </a:p>
          <a:p>
            <a:r>
              <a:rPr lang="en-US" sz="2400" smtClean="0"/>
              <a:t>Phase plates introduced speckle-scale non-uniformities**</a:t>
            </a:r>
            <a:r>
              <a:rPr lang="en-US" sz="2400" baseline="30000" smtClean="0">
                <a:cs typeface="Arial" charset="0"/>
              </a:rPr>
              <a:t> </a:t>
            </a:r>
            <a:r>
              <a:rPr lang="en-US" sz="2400" smtClean="0"/>
              <a:t>in the plasma conditions which were measured with Thomson-scattering</a:t>
            </a:r>
            <a:endParaRPr lang="en-US" sz="24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499961" y="5894355"/>
            <a:ext cx="3710641" cy="799744"/>
          </a:xfrm>
        </p:spPr>
        <p:txBody>
          <a:bodyPr/>
          <a:lstStyle/>
          <a:p>
            <a:pPr marL="139700">
              <a:defRPr/>
            </a:pPr>
            <a:r>
              <a:rPr lang="en-US" dirty="0" smtClean="0"/>
              <a:t>___________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*</a:t>
            </a:r>
            <a:r>
              <a:rPr lang="en-US" dirty="0" smtClean="0">
                <a:cs typeface="Arial" charset="0"/>
                <a:sym typeface="Arial" charset="0"/>
              </a:rPr>
              <a:t>A</a:t>
            </a:r>
            <a:r>
              <a:rPr lang="en-US" dirty="0">
                <a:cs typeface="Arial" charset="0"/>
                <a:sym typeface="Arial" charset="0"/>
              </a:rPr>
              <a:t>. B. Langdon, Phys. Rev. Lett. </a:t>
            </a:r>
            <a:r>
              <a:rPr lang="en-US" u="sng" dirty="0">
                <a:cs typeface="Arial" charset="0"/>
                <a:sym typeface="Arial" charset="0"/>
              </a:rPr>
              <a:t>44</a:t>
            </a:r>
            <a:r>
              <a:rPr lang="en-US" dirty="0">
                <a:cs typeface="Arial" charset="0"/>
                <a:sym typeface="Arial" charset="0"/>
              </a:rPr>
              <a:t>, 575 (1980).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cs typeface="Arial" charset="0"/>
                <a:sym typeface="Arial" charset="0"/>
              </a:rPr>
              <a:t>*J. P. Matte </a:t>
            </a:r>
            <a:r>
              <a:rPr lang="en-US" i="1" dirty="0" smtClean="0">
                <a:cs typeface="Arial" charset="0"/>
                <a:sym typeface="Arial" charset="0"/>
              </a:rPr>
              <a:t>et al.</a:t>
            </a:r>
            <a:r>
              <a:rPr lang="en-US" dirty="0" smtClean="0">
                <a:cs typeface="Arial" charset="0"/>
                <a:sym typeface="Arial" charset="0"/>
              </a:rPr>
              <a:t>, Plasma Phys. Controlled Fusion </a:t>
            </a:r>
            <a:r>
              <a:rPr lang="en-US" u="sng" dirty="0" smtClean="0">
                <a:cs typeface="Arial" charset="0"/>
                <a:sym typeface="Arial" charset="0"/>
              </a:rPr>
              <a:t>30</a:t>
            </a:r>
            <a:r>
              <a:rPr lang="en-US" dirty="0" smtClean="0">
                <a:cs typeface="Arial" charset="0"/>
                <a:sym typeface="Arial" charset="0"/>
              </a:rPr>
              <a:t>, 1665 (1988).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*</a:t>
            </a:r>
            <a:r>
              <a:rPr lang="en-US" dirty="0">
                <a:cs typeface="Arial" charset="0"/>
                <a:sym typeface="Arial" charset="0"/>
              </a:rPr>
              <a:t>* </a:t>
            </a: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Afeyan</a:t>
            </a:r>
            <a:r>
              <a:rPr lang="en-US" dirty="0"/>
              <a:t> et al., Phys. Rev. Lett. 80(11) 1998</a:t>
            </a:r>
          </a:p>
        </p:txBody>
      </p:sp>
    </p:spTree>
    <p:extLst>
      <p:ext uri="{BB962C8B-B14F-4D97-AF65-F5344CB8AC3E}">
        <p14:creationId xmlns:p14="http://schemas.microsoft.com/office/powerpoint/2010/main" val="42645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9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1761" y="1720971"/>
            <a:ext cx="8773521" cy="3274816"/>
          </a:xfrm>
        </p:spPr>
        <p:txBody>
          <a:bodyPr/>
          <a:lstStyle/>
          <a:p>
            <a:r>
              <a:rPr lang="en-US" sz="2400" dirty="0" smtClean="0"/>
              <a:t>2D Thomson-scattering measured self-focusing of the probe beam</a:t>
            </a:r>
          </a:p>
          <a:p>
            <a:r>
              <a:rPr lang="en-US" sz="2400" dirty="0" smtClean="0"/>
              <a:t>Phase Plates (DPP) were used to mitigate self-focusing</a:t>
            </a:r>
          </a:p>
          <a:p>
            <a:r>
              <a:rPr lang="en-US" sz="2400" dirty="0" smtClean="0"/>
              <a:t>Super-Gaussian electron velocity distribution functions (VDF) were measured to be consistent with laser heating models*</a:t>
            </a:r>
            <a:endParaRPr lang="en-US" sz="2400" dirty="0"/>
          </a:p>
          <a:p>
            <a:r>
              <a:rPr lang="en-US" sz="2400" dirty="0" smtClean="0"/>
              <a:t>Phase plates introduced </a:t>
            </a:r>
            <a:r>
              <a:rPr lang="en-US" sz="2400" dirty="0"/>
              <a:t>speckle-scale </a:t>
            </a:r>
            <a:r>
              <a:rPr lang="en-US" sz="2400" dirty="0" smtClean="0"/>
              <a:t>non-uniformities**</a:t>
            </a:r>
            <a:r>
              <a:rPr lang="en-US" sz="2400" baseline="30000" dirty="0" smtClean="0">
                <a:cs typeface="Arial" charset="0"/>
              </a:rPr>
              <a:t> </a:t>
            </a:r>
            <a:r>
              <a:rPr lang="en-US" sz="2400" dirty="0" smtClean="0"/>
              <a:t>in the plasma conditions which were measured with Thomson-scattering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plates in Thomson-scattering experiments enable the measurement of electron-plasma waves by increasing the self-focusing threshold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499961" y="5894355"/>
            <a:ext cx="3710641" cy="799744"/>
          </a:xfrm>
        </p:spPr>
        <p:txBody>
          <a:bodyPr/>
          <a:lstStyle/>
          <a:p>
            <a:pPr marL="139700">
              <a:defRPr/>
            </a:pPr>
            <a:r>
              <a:rPr lang="en-US" dirty="0" smtClean="0"/>
              <a:t>___________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*</a:t>
            </a:r>
            <a:r>
              <a:rPr lang="en-US" dirty="0" smtClean="0">
                <a:cs typeface="Arial" charset="0"/>
                <a:sym typeface="Arial" charset="0"/>
              </a:rPr>
              <a:t>A</a:t>
            </a:r>
            <a:r>
              <a:rPr lang="en-US" dirty="0">
                <a:cs typeface="Arial" charset="0"/>
                <a:sym typeface="Arial" charset="0"/>
              </a:rPr>
              <a:t>. B. Langdon, Phys. Rev. Lett. </a:t>
            </a:r>
            <a:r>
              <a:rPr lang="en-US" u="sng" dirty="0">
                <a:cs typeface="Arial" charset="0"/>
                <a:sym typeface="Arial" charset="0"/>
              </a:rPr>
              <a:t>44</a:t>
            </a:r>
            <a:r>
              <a:rPr lang="en-US" dirty="0">
                <a:cs typeface="Arial" charset="0"/>
                <a:sym typeface="Arial" charset="0"/>
              </a:rPr>
              <a:t>, 575 (1980).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cs typeface="Arial" charset="0"/>
                <a:sym typeface="Arial" charset="0"/>
              </a:rPr>
              <a:t>*J. P. Matte </a:t>
            </a:r>
            <a:r>
              <a:rPr lang="en-US" i="1" dirty="0" smtClean="0">
                <a:cs typeface="Arial" charset="0"/>
                <a:sym typeface="Arial" charset="0"/>
              </a:rPr>
              <a:t>et al.</a:t>
            </a:r>
            <a:r>
              <a:rPr lang="en-US" dirty="0" smtClean="0">
                <a:cs typeface="Arial" charset="0"/>
                <a:sym typeface="Arial" charset="0"/>
              </a:rPr>
              <a:t>, Plasma Phys. Controlled Fusion </a:t>
            </a:r>
            <a:r>
              <a:rPr lang="en-US" u="sng" dirty="0" smtClean="0">
                <a:cs typeface="Arial" charset="0"/>
                <a:sym typeface="Arial" charset="0"/>
              </a:rPr>
              <a:t>30</a:t>
            </a:r>
            <a:r>
              <a:rPr lang="en-US" dirty="0" smtClean="0">
                <a:cs typeface="Arial" charset="0"/>
                <a:sym typeface="Arial" charset="0"/>
              </a:rPr>
              <a:t>, 1665 (1988).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*</a:t>
            </a:r>
            <a:r>
              <a:rPr lang="en-US" dirty="0">
                <a:cs typeface="Arial" charset="0"/>
                <a:sym typeface="Arial" charset="0"/>
              </a:rPr>
              <a:t>* </a:t>
            </a: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Afeyan</a:t>
            </a:r>
            <a:r>
              <a:rPr lang="en-US" dirty="0"/>
              <a:t> et al., Phys. Rev. Lett. 80(11) 1998</a:t>
            </a:r>
          </a:p>
        </p:txBody>
      </p:sp>
    </p:spTree>
    <p:extLst>
      <p:ext uri="{BB962C8B-B14F-4D97-AF65-F5344CB8AC3E}">
        <p14:creationId xmlns:p14="http://schemas.microsoft.com/office/powerpoint/2010/main" val="24790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Thomson-scattering can be utilized to reveal the non-uniformities in plasma conditions driven by the intense speckles of a beam using a DPP</a:t>
            </a:r>
          </a:p>
        </p:txBody>
      </p:sp>
      <p:sp>
        <p:nvSpPr>
          <p:cNvPr id="8" name="Rectangle 7"/>
          <p:cNvSpPr/>
          <p:nvPr/>
        </p:nvSpPr>
        <p:spPr>
          <a:xfrm rot="19804837">
            <a:off x="2621444" y="1534761"/>
            <a:ext cx="795303" cy="1716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684079">
            <a:off x="3336869" y="2927053"/>
            <a:ext cx="225496" cy="457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4" y="1329659"/>
            <a:ext cx="6913949" cy="50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4"/>
          <a:stretch/>
        </p:blipFill>
        <p:spPr bwMode="auto">
          <a:xfrm>
            <a:off x="338616" y="2208423"/>
            <a:ext cx="6995492" cy="413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840656" y="3155827"/>
            <a:ext cx="2152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 smtClean="0"/>
              <a:t>High Power Beam</a:t>
            </a:r>
          </a:p>
          <a:p>
            <a:r>
              <a:rPr lang="en-US" sz="1600" b="1" dirty="0"/>
              <a:t>I</a:t>
            </a:r>
            <a:r>
              <a:rPr lang="en-US" sz="1600" b="1" baseline="-25000" dirty="0"/>
              <a:t>0 </a:t>
            </a:r>
            <a:r>
              <a:rPr lang="en-US" sz="1600" b="1" dirty="0" smtClean="0"/>
              <a:t>= 5 x 10</a:t>
            </a:r>
            <a:r>
              <a:rPr lang="en-US" sz="1600" b="1" baseline="30000" dirty="0" smtClean="0"/>
              <a:t>15 </a:t>
            </a:r>
            <a:r>
              <a:rPr lang="en-US" sz="1600" b="1" dirty="0" smtClean="0"/>
              <a:t>W/cm</a:t>
            </a:r>
            <a:r>
              <a:rPr lang="en-US" sz="1600" b="1" baseline="30000" dirty="0" smtClean="0"/>
              <a:t>2</a:t>
            </a:r>
            <a:endParaRPr lang="en-US" sz="1600" b="1" u="sng" baseline="30000" dirty="0" smtClean="0"/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e</a:t>
            </a:r>
            <a:r>
              <a:rPr lang="en-US" sz="1600" b="1" dirty="0"/>
              <a:t> </a:t>
            </a:r>
            <a:r>
              <a:rPr lang="en-US" sz="1600" b="1" dirty="0" smtClean="0"/>
              <a:t>= 0.92 </a:t>
            </a:r>
            <a:r>
              <a:rPr lang="en-US" sz="1600" b="1" dirty="0" err="1" smtClean="0"/>
              <a:t>keV</a:t>
            </a:r>
            <a:r>
              <a:rPr lang="en-US" sz="1600" b="1" dirty="0" smtClean="0"/>
              <a:t> (+</a:t>
            </a:r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r>
              <a:rPr lang="en-US" sz="1600" b="1" dirty="0" smtClean="0"/>
              <a:t>%)</a:t>
            </a:r>
          </a:p>
          <a:p>
            <a:pPr algn="l"/>
            <a:r>
              <a:rPr lang="en-US" sz="1600" b="1" dirty="0" smtClean="0"/>
              <a:t>m = 3.2 (+</a:t>
            </a:r>
            <a:r>
              <a:rPr lang="en-US" sz="1600" b="1" dirty="0" smtClean="0">
                <a:solidFill>
                  <a:srgbClr val="FF0000"/>
                </a:solidFill>
              </a:rPr>
              <a:t>0.3</a:t>
            </a:r>
            <a:r>
              <a:rPr lang="en-US" sz="1600" b="1" dirty="0" smtClean="0"/>
              <a:t>)</a:t>
            </a:r>
          </a:p>
          <a:p>
            <a:pPr algn="l"/>
            <a:endParaRPr lang="en-US" sz="1600" b="1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7473497" y="3155828"/>
            <a:ext cx="20890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 smtClean="0"/>
              <a:t>Low Power Beam</a:t>
            </a:r>
          </a:p>
          <a:p>
            <a:r>
              <a:rPr lang="en-US" sz="1600" b="1" dirty="0" smtClean="0"/>
              <a:t>I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=</a:t>
            </a:r>
            <a:r>
              <a:rPr lang="en-US" sz="1600" b="1" dirty="0"/>
              <a:t> </a:t>
            </a:r>
            <a:r>
              <a:rPr lang="en-US" sz="1600" b="1" dirty="0" smtClean="0"/>
              <a:t>0.5 </a:t>
            </a:r>
            <a:r>
              <a:rPr lang="en-US" sz="1600" b="1" dirty="0"/>
              <a:t>x 10</a:t>
            </a:r>
            <a:r>
              <a:rPr lang="en-US" sz="1600" b="1" baseline="30000" dirty="0"/>
              <a:t>15 </a:t>
            </a:r>
            <a:r>
              <a:rPr lang="en-US" sz="1600" b="1" dirty="0" smtClean="0"/>
              <a:t>W/cm</a:t>
            </a:r>
            <a:r>
              <a:rPr lang="en-US" sz="1600" b="1" baseline="30000" dirty="0" smtClean="0"/>
              <a:t>2</a:t>
            </a:r>
            <a:endParaRPr lang="en-US" sz="1600" b="1" dirty="0" smtClean="0"/>
          </a:p>
          <a:p>
            <a:pPr algn="l"/>
            <a:endParaRPr lang="en-US" sz="1600" b="1" dirty="0" smtClean="0"/>
          </a:p>
          <a:p>
            <a:pPr algn="l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e</a:t>
            </a:r>
            <a:r>
              <a:rPr lang="en-US" sz="1600" b="1" dirty="0"/>
              <a:t> </a:t>
            </a:r>
            <a:r>
              <a:rPr lang="en-US" sz="1600" b="1" dirty="0" smtClean="0"/>
              <a:t>= 0.81 </a:t>
            </a:r>
            <a:r>
              <a:rPr lang="en-US" sz="1600" b="1" dirty="0" err="1" smtClean="0"/>
              <a:t>keV</a:t>
            </a:r>
            <a:endParaRPr lang="en-US" sz="1600" b="1" dirty="0" smtClean="0"/>
          </a:p>
          <a:p>
            <a:pPr algn="l"/>
            <a:r>
              <a:rPr lang="en-US" sz="1600" b="1" dirty="0" smtClean="0"/>
              <a:t>m = 2.9</a:t>
            </a:r>
          </a:p>
          <a:p>
            <a:pPr algn="l"/>
            <a:endParaRPr lang="en-US" sz="1600" b="1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8618156" y="1534830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 smtClean="0"/>
              <a:t>Both Beams</a:t>
            </a:r>
          </a:p>
          <a:p>
            <a:pPr algn="l"/>
            <a:r>
              <a:rPr lang="en-US" sz="1600" b="1" dirty="0" smtClean="0"/>
              <a:t>Z = 15</a:t>
            </a:r>
          </a:p>
          <a:p>
            <a:pPr algn="l"/>
            <a:r>
              <a:rPr lang="en-US" sz="1600" b="1" dirty="0" smtClean="0"/>
              <a:t>n</a:t>
            </a:r>
            <a:r>
              <a:rPr lang="en-US" sz="1600" b="1" baseline="-25000" dirty="0" smtClean="0"/>
              <a:t>e </a:t>
            </a:r>
            <a:r>
              <a:rPr lang="en-US" sz="1600" b="1" dirty="0" smtClean="0"/>
              <a:t>= 6.85 x 10</a:t>
            </a:r>
            <a:r>
              <a:rPr lang="en-US" sz="1600" b="1" baseline="30000" dirty="0" smtClean="0"/>
              <a:t>19</a:t>
            </a:r>
            <a:r>
              <a:rPr lang="en-US" sz="1600" b="1" dirty="0" smtClean="0"/>
              <a:t> 1/cc</a:t>
            </a:r>
          </a:p>
          <a:p>
            <a:pPr algn="l"/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i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= 0.19 </a:t>
            </a:r>
            <a:r>
              <a:rPr lang="en-US" sz="1600" b="1" dirty="0" err="1" smtClean="0"/>
              <a:t>keV</a:t>
            </a:r>
            <a:endParaRPr lang="en-US" sz="1600" b="1" dirty="0" smtClean="0"/>
          </a:p>
          <a:p>
            <a:pPr algn="l"/>
            <a:endParaRPr lang="en-US" sz="1600" b="1" dirty="0" err="1" smtClean="0"/>
          </a:p>
        </p:txBody>
      </p:sp>
      <p:sp>
        <p:nvSpPr>
          <p:cNvPr id="2" name="Rectangle 1"/>
          <p:cNvSpPr/>
          <p:nvPr/>
        </p:nvSpPr>
        <p:spPr>
          <a:xfrm>
            <a:off x="7334108" y="3841479"/>
            <a:ext cx="4658868" cy="75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phase plates in Thomson-scattering probes dramatically </a:t>
            </a:r>
            <a:br>
              <a:rPr lang="en-US" dirty="0" smtClean="0"/>
            </a:br>
            <a:r>
              <a:rPr lang="en-US" dirty="0" smtClean="0"/>
              <a:t>increase the achievable signal-to-noise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" y="1524000"/>
            <a:ext cx="3524224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29" y="1445759"/>
            <a:ext cx="5838331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\\HOPI-FS\shares\Profiles\ahan\My Documents\Presentations\AAC2019\snr plot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29" y="1443537"/>
            <a:ext cx="5838825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phase plates in Thomson-scattering probes dramatically </a:t>
            </a:r>
            <a:br>
              <a:rPr lang="en-US" dirty="0" smtClean="0"/>
            </a:br>
            <a:r>
              <a:rPr lang="en-US" dirty="0" smtClean="0"/>
              <a:t>increase the achievable signal-to-noise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90" y="1524000"/>
            <a:ext cx="5783570" cy="443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" y="1524000"/>
            <a:ext cx="3524224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29" y="1445759"/>
            <a:ext cx="5838331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" y="5432646"/>
            <a:ext cx="4217988" cy="8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6410" y="5965764"/>
            <a:ext cx="5165725" cy="357021"/>
          </a:xfrm>
        </p:spPr>
        <p:txBody>
          <a:bodyPr/>
          <a:lstStyle/>
          <a:p>
            <a:r>
              <a:rPr lang="en-US" dirty="0" smtClean="0"/>
              <a:t>Phase plates increase S/N ~ x10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cr,DPP</a:t>
            </a:r>
            <a:r>
              <a:rPr lang="en-US" dirty="0" smtClean="0"/>
              <a:t> /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cr</a:t>
            </a:r>
            <a:r>
              <a:rPr lang="en-US" baseline="-25000" dirty="0" smtClean="0"/>
              <a:t> </a:t>
            </a:r>
            <a:r>
              <a:rPr lang="en-US" dirty="0" smtClean="0"/>
              <a:t>~ 100)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implementation of phase plates on the OMEGA LPI platform </a:t>
            </a:r>
            <a:br>
              <a:rPr lang="en-US" dirty="0" smtClean="0"/>
            </a:br>
            <a:r>
              <a:rPr lang="en-US" dirty="0" smtClean="0"/>
              <a:t>enabled exceptional characterization of the target plasma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24528" y="2009998"/>
            <a:ext cx="4839790" cy="3573521"/>
            <a:chOff x="435849" y="1839852"/>
            <a:chExt cx="4839790" cy="3573521"/>
          </a:xfrm>
        </p:grpSpPr>
        <p:pic>
          <p:nvPicPr>
            <p:cNvPr id="4098" name="Picture 2" descr="\\HOPI-FS\shares\Profiles\ahan\My Documents\Presentations\AAC2019\Imaging_t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49" y="1839852"/>
              <a:ext cx="4839790" cy="3573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340" y="5083835"/>
              <a:ext cx="1216983" cy="23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6" descr="\\HOPI-FS\shares\Profiles\ahan\My Documents\Presentations\AAC2019\imaging_results_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13" y="3521790"/>
            <a:ext cx="4616697" cy="236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HOPI-FS\shares\Profiles\ahan\My Documents\Presentations\AAC2019\imaging_results_nov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2" b="20562"/>
          <a:stretch/>
        </p:blipFill>
        <p:spPr bwMode="auto">
          <a:xfrm>
            <a:off x="6142011" y="1485049"/>
            <a:ext cx="4732805" cy="19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6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90535" y="2821331"/>
            <a:ext cx="9124950" cy="1506303"/>
          </a:xfrm>
        </p:spPr>
        <p:txBody>
          <a:bodyPr>
            <a:normAutofit/>
          </a:bodyPr>
          <a:lstStyle/>
          <a:p>
            <a:r>
              <a:rPr lang="en-US" dirty="0"/>
              <a:t>D. Turnbull, J. Katz, </a:t>
            </a:r>
            <a:r>
              <a:rPr lang="en-US" dirty="0" smtClean="0"/>
              <a:t>A. L. </a:t>
            </a:r>
            <a:r>
              <a:rPr lang="en-US" dirty="0"/>
              <a:t>Milder</a:t>
            </a:r>
            <a:r>
              <a:rPr lang="en-US" dirty="0" smtClean="0"/>
              <a:t>, J. Palastro </a:t>
            </a:r>
          </a:p>
          <a:p>
            <a:r>
              <a:rPr lang="en-US" dirty="0" smtClean="0"/>
              <a:t>D</a:t>
            </a:r>
            <a:r>
              <a:rPr lang="en-US" dirty="0"/>
              <a:t>. Mastrosimone, and D. H. </a:t>
            </a:r>
            <a:r>
              <a:rPr lang="en-US" dirty="0" smtClean="0"/>
              <a:t>Froula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133478"/>
                </a:solidFill>
              </a:rPr>
              <a:t>University of Rochester</a:t>
            </a:r>
          </a:p>
          <a:p>
            <a:r>
              <a:rPr lang="en-US" dirty="0">
                <a:solidFill>
                  <a:srgbClr val="133478"/>
                </a:solidFill>
              </a:rPr>
              <a:t>Laboratory for Laser Energetics</a:t>
            </a:r>
          </a:p>
        </p:txBody>
      </p:sp>
    </p:spTree>
    <p:extLst>
      <p:ext uri="{BB962C8B-B14F-4D97-AF65-F5344CB8AC3E}">
        <p14:creationId xmlns:p14="http://schemas.microsoft.com/office/powerpoint/2010/main" val="6432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HOPI-FS\shares\Profiles\ahan\My Documents\Presentations\AAC2019\beam power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04" y="1372318"/>
            <a:ext cx="3566696" cy="25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gas-jet plume is heated by nine UV beams and probed </a:t>
            </a:r>
            <a:br>
              <a:rPr lang="en-US" dirty="0" smtClean="0"/>
            </a:br>
            <a:r>
              <a:rPr lang="en-US" dirty="0" smtClean="0"/>
              <a:t>by one green beam and/or one or several UV beams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149386" y="2592352"/>
            <a:ext cx="1346364" cy="3505201"/>
            <a:chOff x="5570052" y="1783011"/>
            <a:chExt cx="1346364" cy="3505201"/>
          </a:xfrm>
        </p:grpSpPr>
        <p:grpSp>
          <p:nvGrpSpPr>
            <p:cNvPr id="11" name="Group 10"/>
            <p:cNvGrpSpPr/>
            <p:nvPr/>
          </p:nvGrpSpPr>
          <p:grpSpPr>
            <a:xfrm>
              <a:off x="5947422" y="3633465"/>
              <a:ext cx="562103" cy="1654747"/>
              <a:chOff x="4311649" y="3629546"/>
              <a:chExt cx="562103" cy="1654747"/>
            </a:xfrm>
          </p:grpSpPr>
          <p:sp>
            <p:nvSpPr>
              <p:cNvPr id="7" name="Flowchart: Magnetic Disk 6"/>
              <p:cNvSpPr/>
              <p:nvPr/>
            </p:nvSpPr>
            <p:spPr>
              <a:xfrm>
                <a:off x="4311649" y="3880090"/>
                <a:ext cx="556403" cy="1404203"/>
              </a:xfrm>
              <a:prstGeom prst="flowChartMagneticDisk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Manual Operation 7"/>
              <p:cNvSpPr/>
              <p:nvPr/>
            </p:nvSpPr>
            <p:spPr>
              <a:xfrm flipV="1">
                <a:off x="4315968" y="3719303"/>
                <a:ext cx="557784" cy="353737"/>
              </a:xfrm>
              <a:prstGeom prst="flowChartManualOperati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426146" y="3629546"/>
                <a:ext cx="329194" cy="17951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01369" y="3674424"/>
                <a:ext cx="176794" cy="897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rapezoid 13"/>
            <p:cNvSpPr/>
            <p:nvPr/>
          </p:nvSpPr>
          <p:spPr>
            <a:xfrm flipV="1">
              <a:off x="5570052" y="1783011"/>
              <a:ext cx="1346364" cy="1940209"/>
            </a:xfrm>
            <a:prstGeom prst="trapezoid">
              <a:avLst>
                <a:gd name="adj" fmla="val 43237"/>
              </a:avLst>
            </a:prstGeom>
            <a:gradFill flip="none" rotWithShape="1">
              <a:gsLst>
                <a:gs pos="0">
                  <a:schemeClr val="accent6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4552" y="1435393"/>
            <a:ext cx="4027834" cy="1977198"/>
            <a:chOff x="551297" y="1314719"/>
            <a:chExt cx="4027834" cy="1977198"/>
          </a:xfrm>
        </p:grpSpPr>
        <p:sp>
          <p:nvSpPr>
            <p:cNvPr id="17" name="Trapezoid 16"/>
            <p:cNvSpPr/>
            <p:nvPr/>
          </p:nvSpPr>
          <p:spPr>
            <a:xfrm rot="18263547" flipV="1">
              <a:off x="2190937" y="903724"/>
              <a:ext cx="866777" cy="3909610"/>
            </a:xfrm>
            <a:prstGeom prst="trapezoid">
              <a:avLst>
                <a:gd name="adj" fmla="val 3939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12774368">
              <a:off x="860164" y="1314719"/>
              <a:ext cx="288582" cy="8576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2060337">
              <a:off x="551297" y="2669299"/>
              <a:ext cx="3926212" cy="20227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 rot="1727246">
            <a:off x="260830" y="3729033"/>
            <a:ext cx="3398808" cy="1955273"/>
            <a:chOff x="1132322" y="4512271"/>
            <a:chExt cx="3398808" cy="1955273"/>
          </a:xfrm>
        </p:grpSpPr>
        <p:sp>
          <p:nvSpPr>
            <p:cNvPr id="26" name="Trapezoid 25"/>
            <p:cNvSpPr/>
            <p:nvPr/>
          </p:nvSpPr>
          <p:spPr>
            <a:xfrm rot="3216175">
              <a:off x="2347313" y="3297280"/>
              <a:ext cx="968825" cy="3398808"/>
            </a:xfrm>
            <a:prstGeom prst="trapezoid">
              <a:avLst>
                <a:gd name="adj" fmla="val 406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326996">
              <a:off x="1302845" y="5507854"/>
              <a:ext cx="342276" cy="9596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19520323">
              <a:off x="1278661" y="4796735"/>
              <a:ext cx="3054222" cy="25018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 rot="21169478">
            <a:off x="706158" y="418073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Heater Beam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3074171" y="5240553"/>
            <a:ext cx="1463765" cy="22870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33026" y="4549636"/>
            <a:ext cx="3398808" cy="1920314"/>
            <a:chOff x="3940695" y="4437863"/>
            <a:chExt cx="3398808" cy="1920314"/>
          </a:xfrm>
        </p:grpSpPr>
        <p:sp>
          <p:nvSpPr>
            <p:cNvPr id="16" name="Trapezoid 15"/>
            <p:cNvSpPr/>
            <p:nvPr/>
          </p:nvSpPr>
          <p:spPr>
            <a:xfrm rot="18263547">
              <a:off x="5155686" y="3222872"/>
              <a:ext cx="968825" cy="3398808"/>
            </a:xfrm>
            <a:prstGeom prst="trapezoid">
              <a:avLst>
                <a:gd name="adj" fmla="val 4069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2774368">
              <a:off x="6851543" y="5398487"/>
              <a:ext cx="342276" cy="9596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2060337">
              <a:off x="4144034" y="4806507"/>
              <a:ext cx="3004274" cy="20284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 rot="2081794">
            <a:off x="5194863" y="5267195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Heater Beam</a:t>
            </a:r>
          </a:p>
        </p:txBody>
      </p:sp>
      <p:grpSp>
        <p:nvGrpSpPr>
          <p:cNvPr id="2" name="Group 1"/>
          <p:cNvGrpSpPr/>
          <p:nvPr/>
        </p:nvGrpSpPr>
        <p:grpSpPr>
          <a:xfrm rot="21278938">
            <a:off x="3297502" y="1311835"/>
            <a:ext cx="3660926" cy="1934006"/>
            <a:chOff x="3819801" y="1386532"/>
            <a:chExt cx="3660926" cy="1934006"/>
          </a:xfrm>
        </p:grpSpPr>
        <p:sp>
          <p:nvSpPr>
            <p:cNvPr id="27" name="Trapezoid 26"/>
            <p:cNvSpPr/>
            <p:nvPr/>
          </p:nvSpPr>
          <p:spPr>
            <a:xfrm rot="3216175" flipV="1">
              <a:off x="5216875" y="1056687"/>
              <a:ext cx="866777" cy="3660926"/>
            </a:xfrm>
            <a:prstGeom prst="trapezoid">
              <a:avLst>
                <a:gd name="adj" fmla="val 3939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9326996">
              <a:off x="6973244" y="1386532"/>
              <a:ext cx="288582" cy="8430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19323162">
              <a:off x="3834206" y="2780093"/>
              <a:ext cx="3495395" cy="29238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16794534">
            <a:off x="7327093" y="4184575"/>
            <a:ext cx="675828" cy="644006"/>
            <a:chOff x="1169187" y="1728786"/>
            <a:chExt cx="320040" cy="298136"/>
          </a:xfrm>
        </p:grpSpPr>
        <p:sp>
          <p:nvSpPr>
            <p:cNvPr id="73" name="Freeform 72"/>
            <p:cNvSpPr/>
            <p:nvPr/>
          </p:nvSpPr>
          <p:spPr>
            <a:xfrm>
              <a:off x="1323975" y="1728786"/>
              <a:ext cx="119063" cy="190501"/>
            </a:xfrm>
            <a:custGeom>
              <a:avLst/>
              <a:gdLst>
                <a:gd name="connsiteX0" fmla="*/ 0 w 119063"/>
                <a:gd name="connsiteY0" fmla="*/ 190501 h 190501"/>
                <a:gd name="connsiteX1" fmla="*/ 83344 w 119063"/>
                <a:gd name="connsiteY1" fmla="*/ 30957 h 190501"/>
                <a:gd name="connsiteX2" fmla="*/ 119063 w 119063"/>
                <a:gd name="connsiteY2" fmla="*/ 1 h 1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3" h="190501">
                  <a:moveTo>
                    <a:pt x="0" y="190501"/>
                  </a:moveTo>
                  <a:cubicBezTo>
                    <a:pt x="31750" y="126604"/>
                    <a:pt x="63500" y="62707"/>
                    <a:pt x="83344" y="30957"/>
                  </a:cubicBezTo>
                  <a:cubicBezTo>
                    <a:pt x="103188" y="-793"/>
                    <a:pt x="119063" y="1"/>
                    <a:pt x="119063" y="1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800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flipH="1">
              <a:off x="1207294" y="1728786"/>
              <a:ext cx="119063" cy="190501"/>
            </a:xfrm>
            <a:custGeom>
              <a:avLst/>
              <a:gdLst>
                <a:gd name="connsiteX0" fmla="*/ 0 w 119063"/>
                <a:gd name="connsiteY0" fmla="*/ 190501 h 190501"/>
                <a:gd name="connsiteX1" fmla="*/ 83344 w 119063"/>
                <a:gd name="connsiteY1" fmla="*/ 30957 h 190501"/>
                <a:gd name="connsiteX2" fmla="*/ 119063 w 119063"/>
                <a:gd name="connsiteY2" fmla="*/ 1 h 1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63" h="190501">
                  <a:moveTo>
                    <a:pt x="0" y="190501"/>
                  </a:moveTo>
                  <a:cubicBezTo>
                    <a:pt x="31750" y="126604"/>
                    <a:pt x="63500" y="62707"/>
                    <a:pt x="83344" y="30957"/>
                  </a:cubicBezTo>
                  <a:cubicBezTo>
                    <a:pt x="103188" y="-793"/>
                    <a:pt x="119063" y="1"/>
                    <a:pt x="119063" y="1"/>
                  </a:cubicBezTo>
                </a:path>
              </a:pathLst>
            </a:cu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800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Arc 74"/>
            <p:cNvSpPr/>
            <p:nvPr/>
          </p:nvSpPr>
          <p:spPr>
            <a:xfrm>
              <a:off x="1169187" y="1752602"/>
              <a:ext cx="320040" cy="274320"/>
            </a:xfrm>
            <a:prstGeom prst="arc">
              <a:avLst>
                <a:gd name="adj1" fmla="val 14342461"/>
                <a:gd name="adj2" fmla="val 17975729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800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95832" y="1750221"/>
              <a:ext cx="58189" cy="36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800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 rot="440635">
            <a:off x="5244403" y="4080796"/>
            <a:ext cx="1839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800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f/10 Thomson-scattering</a:t>
            </a:r>
          </a:p>
          <a:p>
            <a:pPr marL="0" marR="0" lvl="0" indent="0" algn="ctr" defTabSz="4800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Collection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2058852">
            <a:off x="391688" y="2016417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Heater Beam</a:t>
            </a:r>
          </a:p>
        </p:txBody>
      </p:sp>
      <p:sp>
        <p:nvSpPr>
          <p:cNvPr id="71" name="TextBox 70"/>
          <p:cNvSpPr txBox="1"/>
          <p:nvPr/>
        </p:nvSpPr>
        <p:spPr>
          <a:xfrm rot="18998640">
            <a:off x="5179788" y="2024081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Heater Beam</a:t>
            </a:r>
          </a:p>
        </p:txBody>
      </p:sp>
      <p:grpSp>
        <p:nvGrpSpPr>
          <p:cNvPr id="77" name="Group 76"/>
          <p:cNvGrpSpPr/>
          <p:nvPr/>
        </p:nvGrpSpPr>
        <p:grpSpPr>
          <a:xfrm rot="2578471">
            <a:off x="4278815" y="3057823"/>
            <a:ext cx="3155135" cy="1636311"/>
            <a:chOff x="3901904" y="1768935"/>
            <a:chExt cx="3155135" cy="1636311"/>
          </a:xfrm>
          <a:noFill/>
        </p:grpSpPr>
        <p:sp>
          <p:nvSpPr>
            <p:cNvPr id="79" name="Trapezoid 78"/>
            <p:cNvSpPr/>
            <p:nvPr/>
          </p:nvSpPr>
          <p:spPr>
            <a:xfrm rot="3216175" flipV="1">
              <a:off x="5138261" y="1486468"/>
              <a:ext cx="682421" cy="3155135"/>
            </a:xfrm>
            <a:prstGeom prst="trapezoid">
              <a:avLst>
                <a:gd name="adj" fmla="val 39398"/>
              </a:avLst>
            </a:prstGeom>
            <a:grpFill/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9326996">
              <a:off x="6619519" y="1768935"/>
              <a:ext cx="288582" cy="6901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18565393">
            <a:off x="2390784" y="1746826"/>
            <a:ext cx="2489953" cy="1545558"/>
            <a:chOff x="5125427" y="1286345"/>
            <a:chExt cx="2489953" cy="1545558"/>
          </a:xfrm>
        </p:grpSpPr>
        <p:sp>
          <p:nvSpPr>
            <p:cNvPr id="51" name="Oval 50"/>
            <p:cNvSpPr/>
            <p:nvPr/>
          </p:nvSpPr>
          <p:spPr>
            <a:xfrm rot="19326996">
              <a:off x="7118235" y="1286345"/>
              <a:ext cx="288582" cy="85791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/>
            <p:cNvSpPr/>
            <p:nvPr/>
          </p:nvSpPr>
          <p:spPr>
            <a:xfrm rot="3216175" flipV="1">
              <a:off x="5895745" y="1240521"/>
              <a:ext cx="866777" cy="2315988"/>
            </a:xfrm>
            <a:prstGeom prst="trapezoid">
              <a:avLst>
                <a:gd name="adj" fmla="val 39398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19390266">
              <a:off x="5125427" y="2213830"/>
              <a:ext cx="2489953" cy="29238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705843" y="3904554"/>
            <a:ext cx="250188" cy="258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039873" y="4081988"/>
            <a:ext cx="2176765" cy="2027636"/>
            <a:chOff x="8522441" y="2751933"/>
            <a:chExt cx="2176765" cy="2027636"/>
          </a:xfrm>
        </p:grpSpPr>
        <p:sp>
          <p:nvSpPr>
            <p:cNvPr id="53" name="Rectangle 52"/>
            <p:cNvSpPr/>
            <p:nvPr/>
          </p:nvSpPr>
          <p:spPr>
            <a:xfrm>
              <a:off x="8522441" y="2751933"/>
              <a:ext cx="2176765" cy="2027636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 w="28575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apezoid 57"/>
            <p:cNvSpPr/>
            <p:nvPr/>
          </p:nvSpPr>
          <p:spPr>
            <a:xfrm rot="5400000">
              <a:off x="8686737" y="3320224"/>
              <a:ext cx="759789" cy="1088381"/>
            </a:xfrm>
            <a:prstGeom prst="trapezoid">
              <a:avLst>
                <a:gd name="adj" fmla="val 17325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67"/>
            <p:cNvSpPr/>
            <p:nvPr/>
          </p:nvSpPr>
          <p:spPr>
            <a:xfrm rot="5400000" flipV="1">
              <a:off x="9630045" y="3327175"/>
              <a:ext cx="1045029" cy="1083477"/>
            </a:xfrm>
            <a:prstGeom prst="trapezoid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be 69"/>
            <p:cNvSpPr/>
            <p:nvPr/>
          </p:nvSpPr>
          <p:spPr>
            <a:xfrm>
              <a:off x="9303098" y="3634318"/>
              <a:ext cx="615443" cy="472099"/>
            </a:xfrm>
            <a:prstGeom prst="cube">
              <a:avLst>
                <a:gd name="adj" fmla="val 32495"/>
              </a:avLst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08358" y="2954829"/>
              <a:ext cx="17668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60 x 60 x 60 </a:t>
              </a:r>
              <a:r>
                <a:rPr lang="el-GR" sz="1600" b="1" dirty="0" smtClean="0">
                  <a:latin typeface="Arial"/>
                  <a:cs typeface="Arial"/>
                </a:rPr>
                <a:t>μ</a:t>
              </a:r>
              <a:r>
                <a:rPr lang="en-US" sz="1600" b="1" dirty="0" smtClean="0">
                  <a:latin typeface="Arial"/>
                  <a:cs typeface="Arial"/>
                </a:rPr>
                <a:t>m</a:t>
              </a:r>
              <a:r>
                <a:rPr lang="en-US" sz="1600" b="1" baseline="30000" dirty="0" smtClean="0">
                  <a:latin typeface="Arial"/>
                  <a:cs typeface="Arial"/>
                </a:rPr>
                <a:t>3</a:t>
              </a:r>
              <a:endParaRPr lang="en-US" sz="1600" b="1" dirty="0" smtClean="0"/>
            </a:p>
            <a:p>
              <a:pPr algn="ctr"/>
              <a:r>
                <a:rPr lang="en-US" sz="1600" b="1" dirty="0" smtClean="0"/>
                <a:t>TS Volume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 rot="16200000">
            <a:off x="3153165" y="2021340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Heater Beam</a:t>
            </a:r>
          </a:p>
        </p:txBody>
      </p:sp>
      <p:grpSp>
        <p:nvGrpSpPr>
          <p:cNvPr id="12" name="Group 11"/>
          <p:cNvGrpSpPr/>
          <p:nvPr/>
        </p:nvGrpSpPr>
        <p:grpSpPr>
          <a:xfrm rot="19549310">
            <a:off x="70737" y="4225749"/>
            <a:ext cx="3835061" cy="1412337"/>
            <a:chOff x="120522" y="4700753"/>
            <a:chExt cx="3835061" cy="1412337"/>
          </a:xfrm>
        </p:grpSpPr>
        <p:grpSp>
          <p:nvGrpSpPr>
            <p:cNvPr id="29" name="Group 28"/>
            <p:cNvGrpSpPr/>
            <p:nvPr/>
          </p:nvGrpSpPr>
          <p:grpSpPr>
            <a:xfrm rot="9875674">
              <a:off x="120522" y="4700753"/>
              <a:ext cx="3805684" cy="1412337"/>
              <a:chOff x="6094090" y="3421014"/>
              <a:chExt cx="3805684" cy="1412337"/>
            </a:xfrm>
          </p:grpSpPr>
          <p:sp>
            <p:nvSpPr>
              <p:cNvPr id="34" name="Trapezoid 33"/>
              <p:cNvSpPr/>
              <p:nvPr/>
            </p:nvSpPr>
            <p:spPr>
              <a:xfrm rot="6439867" flipV="1">
                <a:off x="7529376" y="1985728"/>
                <a:ext cx="866777" cy="3737350"/>
              </a:xfrm>
              <a:prstGeom prst="trapezoid">
                <a:avLst>
                  <a:gd name="adj" fmla="val 46274"/>
                </a:avLst>
              </a:prstGeom>
              <a:solidFill>
                <a:schemeClr val="accent3">
                  <a:alpha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950688">
                <a:off x="9611192" y="3990305"/>
                <a:ext cx="288582" cy="843046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 rot="152486">
              <a:off x="400328" y="5570771"/>
              <a:ext cx="3555255" cy="16137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700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 rot="19501154">
            <a:off x="596362" y="5357768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/>
              <a:t>TS Probe Beam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19118" y="1510840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(3.6 Tw)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366944" y="1734740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(0.01 Tw)</a:t>
            </a:r>
          </a:p>
        </p:txBody>
      </p:sp>
    </p:spTree>
    <p:extLst>
      <p:ext uri="{BB962C8B-B14F-4D97-AF65-F5344CB8AC3E}">
        <p14:creationId xmlns:p14="http://schemas.microsoft.com/office/powerpoint/2010/main" val="3738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Self-focusing limits the effectiveness of Thomson-scattering in </a:t>
            </a:r>
            <a:br>
              <a:rPr lang="en-US" dirty="0" smtClean="0"/>
            </a:br>
            <a:r>
              <a:rPr lang="en-US" dirty="0" smtClean="0"/>
              <a:t>some regimes of plasma conditions and laser parameters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0" y="1816777"/>
            <a:ext cx="7305931" cy="3782678"/>
            <a:chOff x="1681682" y="1830304"/>
            <a:chExt cx="7305931" cy="3782678"/>
          </a:xfrm>
        </p:grpSpPr>
        <p:grpSp>
          <p:nvGrpSpPr>
            <p:cNvPr id="36" name="Group 35"/>
            <p:cNvGrpSpPr/>
            <p:nvPr/>
          </p:nvGrpSpPr>
          <p:grpSpPr>
            <a:xfrm>
              <a:off x="1681682" y="1835184"/>
              <a:ext cx="6953250" cy="3777798"/>
              <a:chOff x="1667694" y="1835762"/>
              <a:chExt cx="6953250" cy="3777798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667694" y="2511275"/>
                <a:ext cx="6953250" cy="3102285"/>
                <a:chOff x="1667694" y="2103424"/>
                <a:chExt cx="6953250" cy="3102285"/>
              </a:xfrm>
            </p:grpSpPr>
            <p:pic>
              <p:nvPicPr>
                <p:cNvPr id="46" name="Picture 2" descr="\\HOPI-FS\shares\Profiles\ahan\My Documents\Presentations\AAC2019\Beam_prop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7694" y="2103424"/>
                  <a:ext cx="6953250" cy="31022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2514127" y="3986373"/>
                  <a:ext cx="9348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600" b="1" dirty="0" smtClean="0"/>
                    <a:t>No DPP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719437" y="4015092"/>
                  <a:ext cx="8435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1" dirty="0" smtClean="0"/>
                    <a:t>No DPP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212221" y="4000928"/>
                  <a:ext cx="82426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W/ DPP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3000612" y="1835762"/>
                <a:ext cx="13126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P / </a:t>
                </a:r>
                <a:r>
                  <a:rPr lang="en-US" sz="1600" b="1" dirty="0" err="1" smtClean="0"/>
                  <a:t>P</a:t>
                </a:r>
                <a:r>
                  <a:rPr lang="en-US" sz="1600" b="1" baseline="-25000" dirty="0" err="1" smtClean="0"/>
                  <a:t>cr</a:t>
                </a:r>
                <a:r>
                  <a:rPr lang="en-US" sz="1600" b="1" baseline="-25000" dirty="0" smtClean="0"/>
                  <a:t> </a:t>
                </a:r>
                <a:r>
                  <a:rPr lang="en-US" sz="1600" b="1" dirty="0" smtClean="0"/>
                  <a:t>~ 100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29022" y="2367475"/>
                <a:ext cx="1455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</a:t>
                </a:r>
                <a:r>
                  <a:rPr lang="en-US" sz="1600" b="1" baseline="-25000" dirty="0" smtClean="0"/>
                  <a:t>e</a:t>
                </a:r>
                <a:r>
                  <a:rPr lang="en-US" sz="1600" b="1" dirty="0" smtClean="0"/>
                  <a:t>~ 3.0 x 10</a:t>
                </a:r>
                <a:r>
                  <a:rPr lang="en-US" sz="1600" b="1" baseline="30000" dirty="0" smtClean="0"/>
                  <a:t>20</a:t>
                </a:r>
                <a:endParaRPr lang="en-US" sz="1600" b="1" dirty="0" smtClean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803998" y="2360850"/>
                <a:ext cx="1455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</a:t>
                </a:r>
                <a:r>
                  <a:rPr lang="en-US" sz="1600" b="1" baseline="-25000" dirty="0" smtClean="0"/>
                  <a:t>e</a:t>
                </a:r>
                <a:r>
                  <a:rPr lang="en-US" sz="1600" b="1" dirty="0" smtClean="0"/>
                  <a:t>~ 0.3 x 10</a:t>
                </a:r>
                <a:r>
                  <a:rPr lang="en-US" sz="1600" b="1" baseline="30000" dirty="0" smtClean="0"/>
                  <a:t>20</a:t>
                </a:r>
                <a:endParaRPr lang="en-US" sz="1600" b="1" dirty="0" smtClean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719642" y="2372393"/>
                <a:ext cx="1455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</a:t>
                </a:r>
                <a:r>
                  <a:rPr lang="en-US" sz="1600" b="1" baseline="-25000" dirty="0" smtClean="0"/>
                  <a:t>e</a:t>
                </a:r>
                <a:r>
                  <a:rPr lang="en-US" sz="1600" b="1" dirty="0" smtClean="0"/>
                  <a:t>~ 2.0 x 10</a:t>
                </a:r>
                <a:r>
                  <a:rPr lang="en-US" sz="1600" b="1" baseline="30000" dirty="0" smtClean="0"/>
                  <a:t>20</a:t>
                </a:r>
                <a:endParaRPr lang="en-US" sz="1600" b="1" dirty="0" smtClean="0"/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 flipV="1">
              <a:off x="8987613" y="2874263"/>
              <a:ext cx="0" cy="2090766"/>
            </a:xfrm>
            <a:prstGeom prst="straightConnector1">
              <a:avLst/>
            </a:prstGeom>
            <a:ln w="41275">
              <a:solidFill>
                <a:schemeClr val="tx1"/>
              </a:solidFill>
              <a:headEnd type="none" w="lg" len="lg"/>
              <a:tailEnd type="arrow"/>
            </a:ln>
            <a:effectLst>
              <a:outerShdw dist="20000" sx="1000" sy="1000" rotWithShape="0">
                <a:schemeClr val="tx1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16200000">
              <a:off x="7552597" y="3750369"/>
              <a:ext cx="23278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dirty="0" smtClean="0"/>
                <a:t>Propagation Direction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03387" y="1830304"/>
              <a:ext cx="1085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P / </a:t>
              </a:r>
              <a:r>
                <a:rPr lang="en-US" sz="1600" b="1" dirty="0" err="1" smtClean="0"/>
                <a:t>P</a:t>
              </a:r>
              <a:r>
                <a:rPr lang="en-US" sz="1600" b="1" baseline="-25000" dirty="0" err="1" smtClean="0"/>
                <a:t>cr</a:t>
              </a:r>
              <a:r>
                <a:rPr lang="en-US" sz="1600" b="1" baseline="-25000" dirty="0" smtClean="0"/>
                <a:t> </a:t>
              </a:r>
              <a:r>
                <a:rPr lang="en-US" sz="1600" b="1" dirty="0" smtClean="0"/>
                <a:t>~ 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33273" y="1839431"/>
              <a:ext cx="12565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P / </a:t>
              </a:r>
              <a:r>
                <a:rPr lang="en-US" sz="1600" b="1" dirty="0" err="1" smtClean="0"/>
                <a:t>P</a:t>
              </a:r>
              <a:r>
                <a:rPr lang="en-US" sz="1600" b="1" baseline="-25000" dirty="0" err="1" smtClean="0"/>
                <a:t>cr</a:t>
              </a:r>
              <a:r>
                <a:rPr lang="en-US" sz="1600" b="1" baseline="-25000" dirty="0" smtClean="0"/>
                <a:t> </a:t>
              </a:r>
              <a:r>
                <a:rPr lang="en-US" sz="1600" b="1" dirty="0" smtClean="0"/>
                <a:t>~ 0.1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2149948"/>
            <a:ext cx="4520601" cy="34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Streaked Thomson-scattering provides time-resolved information </a:t>
            </a:r>
            <a:br>
              <a:rPr lang="en-US" dirty="0" smtClean="0"/>
            </a:br>
            <a:r>
              <a:rPr lang="en-US" dirty="0" smtClean="0"/>
              <a:t>about plasma conditions throughout the experiment</a:t>
            </a:r>
            <a:endParaRPr lang="en-US" dirty="0"/>
          </a:p>
        </p:txBody>
      </p:sp>
      <p:pic>
        <p:nvPicPr>
          <p:cNvPr id="5122" name="Picture 2" descr="\\HOPI-FS\shares\Profiles\ahan\My Documents\Papers\My Papers\Filamentation\New Figs\raw_ia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r="14924"/>
          <a:stretch/>
        </p:blipFill>
        <p:spPr bwMode="auto">
          <a:xfrm>
            <a:off x="1935662" y="1286540"/>
            <a:ext cx="2662462" cy="25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HOPI-FS\shares\Profiles\ahan\My Documents\Papers\My Papers\Filamentation\New Figs\raw_ep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r="14807"/>
          <a:stretch/>
        </p:blipFill>
        <p:spPr bwMode="auto">
          <a:xfrm>
            <a:off x="1897899" y="3883878"/>
            <a:ext cx="2823534" cy="24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10" y="1459174"/>
            <a:ext cx="5466360" cy="45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98143" y="5607170"/>
            <a:ext cx="2148840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58525" y="3068126"/>
            <a:ext cx="1965960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Streaked Thomson-scattering provides time-resolved information </a:t>
            </a:r>
            <a:br>
              <a:rPr lang="en-US" dirty="0" smtClean="0"/>
            </a:br>
            <a:r>
              <a:rPr lang="en-US" dirty="0" smtClean="0"/>
              <a:t>about plasma conditions throughout the experiment</a:t>
            </a:r>
            <a:endParaRPr lang="en-US" dirty="0"/>
          </a:p>
        </p:txBody>
      </p:sp>
      <p:pic>
        <p:nvPicPr>
          <p:cNvPr id="5122" name="Picture 2" descr="\\HOPI-FS\shares\Profiles\ahan\My Documents\Papers\My Papers\Filamentation\New Figs\raw_ia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r="14924"/>
          <a:stretch/>
        </p:blipFill>
        <p:spPr bwMode="auto">
          <a:xfrm>
            <a:off x="1935662" y="1286540"/>
            <a:ext cx="2662462" cy="25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HOPI-FS\shares\Profiles\ahan\My Documents\Papers\My Papers\Filamentation\New Figs\raw_ep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r="14807"/>
          <a:stretch/>
        </p:blipFill>
        <p:spPr bwMode="auto">
          <a:xfrm>
            <a:off x="1897899" y="3883878"/>
            <a:ext cx="2823534" cy="24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HOPI-FS\shares\Profiles\ahan\My Documents\Presentations\AAC2019\streak_resul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94" y="1348444"/>
            <a:ext cx="4695889" cy="49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98143" y="5607170"/>
            <a:ext cx="2148840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8525" y="3068126"/>
            <a:ext cx="1965960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none" w="lg" len="lg"/>
          </a:ln>
          <a:effectLst>
            <a:outerShdw dist="20000" sx="1000" sy="1000" rotWithShape="0">
              <a:schemeClr val="tx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2</a:t>
            </a:r>
            <a:r>
              <a:rPr lang="el-GR" dirty="0" smtClean="0">
                <a:latin typeface="Arial"/>
                <a:cs typeface="Arial"/>
              </a:rPr>
              <a:t>ω</a:t>
            </a:r>
            <a:r>
              <a:rPr lang="en-US" dirty="0" smtClean="0">
                <a:latin typeface="Arial"/>
                <a:cs typeface="Arial"/>
              </a:rPr>
              <a:t> and 3</a:t>
            </a:r>
            <a:r>
              <a:rPr lang="el-GR" dirty="0" smtClean="0">
                <a:cs typeface="Arial"/>
              </a:rPr>
              <a:t>ω</a:t>
            </a:r>
            <a:r>
              <a:rPr lang="en-US" dirty="0" smtClean="0">
                <a:cs typeface="Arial"/>
              </a:rPr>
              <a:t> Thomson-scattering breaks degeneracies in scattered spectra allowing for characterization of the electron VDF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46" y="3869688"/>
            <a:ext cx="2680670" cy="25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56" y="1451980"/>
            <a:ext cx="5426171" cy="490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84" y="1285112"/>
            <a:ext cx="2809455" cy="267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96642" y="4047654"/>
            <a:ext cx="1611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u="sng" dirty="0" smtClean="0"/>
              <a:t>Fit Parameters</a:t>
            </a:r>
          </a:p>
          <a:p>
            <a:pPr algn="l"/>
            <a:r>
              <a:rPr lang="en-US" sz="1600" b="1" dirty="0" err="1" smtClean="0"/>
              <a:t>Te</a:t>
            </a:r>
            <a:r>
              <a:rPr lang="en-US" sz="1600" b="1" dirty="0" smtClean="0"/>
              <a:t> = 1.02</a:t>
            </a:r>
          </a:p>
          <a:p>
            <a:pPr algn="l"/>
            <a:r>
              <a:rPr lang="en-US" sz="1600" b="1" dirty="0" smtClean="0"/>
              <a:t>n</a:t>
            </a:r>
            <a:r>
              <a:rPr lang="en-US" sz="1600" b="1" baseline="-25000" dirty="0" smtClean="0"/>
              <a:t>e</a:t>
            </a:r>
            <a:r>
              <a:rPr lang="en-US" sz="1600" b="1" dirty="0" smtClean="0"/>
              <a:t> = 2.0e20</a:t>
            </a:r>
          </a:p>
          <a:p>
            <a:pPr algn="l"/>
            <a:r>
              <a:rPr lang="en-US" sz="1600" b="1" dirty="0" smtClean="0"/>
              <a:t>m = 2.4</a:t>
            </a:r>
          </a:p>
        </p:txBody>
      </p:sp>
      <p:sp>
        <p:nvSpPr>
          <p:cNvPr id="2" name="Rectangle 1"/>
          <p:cNvSpPr/>
          <p:nvPr/>
        </p:nvSpPr>
        <p:spPr>
          <a:xfrm>
            <a:off x="5227608" y="4925683"/>
            <a:ext cx="483079" cy="199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2</a:t>
            </a:r>
            <a:r>
              <a:rPr lang="el-GR" dirty="0">
                <a:cs typeface="Arial"/>
              </a:rPr>
              <a:t>ω</a:t>
            </a:r>
            <a:r>
              <a:rPr lang="en-US" dirty="0">
                <a:cs typeface="Arial"/>
              </a:rPr>
              <a:t> and 3</a:t>
            </a:r>
            <a:r>
              <a:rPr lang="el-GR" dirty="0">
                <a:cs typeface="Arial"/>
              </a:rPr>
              <a:t>ω</a:t>
            </a:r>
            <a:r>
              <a:rPr lang="en-US" dirty="0">
                <a:cs typeface="Arial"/>
              </a:rPr>
              <a:t> Thomson-scattering breaks degeneracies in scattered spectra allowing for characterization of the electron VDF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6407" y="5512652"/>
            <a:ext cx="1361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err="1" smtClean="0"/>
              <a:t>Te</a:t>
            </a:r>
            <a:r>
              <a:rPr lang="en-US" sz="1600" b="1" dirty="0" smtClean="0"/>
              <a:t> = 1.15</a:t>
            </a:r>
          </a:p>
          <a:p>
            <a:pPr algn="l"/>
            <a:r>
              <a:rPr lang="en-US" sz="1600" b="1" dirty="0" smtClean="0"/>
              <a:t>n</a:t>
            </a:r>
            <a:r>
              <a:rPr lang="en-US" sz="1600" b="1" baseline="-25000" dirty="0" smtClean="0"/>
              <a:t>e</a:t>
            </a:r>
            <a:r>
              <a:rPr lang="en-US" sz="1600" b="1" dirty="0" smtClean="0"/>
              <a:t> = 1.95e20</a:t>
            </a:r>
          </a:p>
          <a:p>
            <a:pPr algn="l"/>
            <a:r>
              <a:rPr lang="en-US" sz="1600" b="1" dirty="0" smtClean="0"/>
              <a:t>m = 2.0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8" y="1492860"/>
            <a:ext cx="5409629" cy="48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46" y="3869688"/>
            <a:ext cx="2680670" cy="25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84" y="1285112"/>
            <a:ext cx="2809455" cy="267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99861" y="4052342"/>
            <a:ext cx="1922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Fit Parameters</a:t>
            </a:r>
          </a:p>
          <a:p>
            <a:pPr algn="l"/>
            <a:r>
              <a:rPr lang="en-US" sz="1600" b="1" dirty="0" err="1" smtClean="0"/>
              <a:t>Te</a:t>
            </a:r>
            <a:r>
              <a:rPr lang="en-US" sz="1600" b="1" dirty="0" smtClean="0"/>
              <a:t> = 1.15 (+</a:t>
            </a:r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r>
              <a:rPr lang="en-US" sz="1600" b="1" dirty="0" smtClean="0"/>
              <a:t>%)</a:t>
            </a:r>
          </a:p>
          <a:p>
            <a:pPr algn="l"/>
            <a:r>
              <a:rPr lang="en-US" sz="1600" b="1" dirty="0" smtClean="0"/>
              <a:t>n</a:t>
            </a:r>
            <a:r>
              <a:rPr lang="en-US" sz="1600" b="1" baseline="-25000" dirty="0" smtClean="0"/>
              <a:t>e</a:t>
            </a:r>
            <a:r>
              <a:rPr lang="en-US" sz="1600" b="1" dirty="0" smtClean="0"/>
              <a:t> = 1.95e20 (-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/>
              <a:t>%)</a:t>
            </a:r>
          </a:p>
          <a:p>
            <a:pPr algn="l"/>
            <a:r>
              <a:rPr lang="en-US" sz="1600" b="1" dirty="0" smtClean="0"/>
              <a:t>m = 2.0 (-</a:t>
            </a:r>
            <a:r>
              <a:rPr lang="en-US" sz="1600" b="1" dirty="0" smtClean="0">
                <a:solidFill>
                  <a:srgbClr val="FF0000"/>
                </a:solidFill>
              </a:rPr>
              <a:t>0.4</a:t>
            </a:r>
            <a:r>
              <a:rPr lang="en-US" sz="1600" b="1" dirty="0" smtClean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6234" y="4848049"/>
            <a:ext cx="483079" cy="1991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E_template">
  <a:themeElements>
    <a:clrScheme name="LLE colors">
      <a:dk1>
        <a:srgbClr val="000000"/>
      </a:dk1>
      <a:lt1>
        <a:srgbClr val="FFFFFF"/>
      </a:lt1>
      <a:dk2>
        <a:srgbClr val="023992"/>
      </a:dk2>
      <a:lt2>
        <a:srgbClr val="D62230"/>
      </a:lt2>
      <a:accent1>
        <a:srgbClr val="F27A18"/>
      </a:accent1>
      <a:accent2>
        <a:srgbClr val="FFEA4E"/>
      </a:accent2>
      <a:accent3>
        <a:srgbClr val="019E54"/>
      </a:accent3>
      <a:accent4>
        <a:srgbClr val="0063B4"/>
      </a:accent4>
      <a:accent5>
        <a:srgbClr val="008EDC"/>
      </a:accent5>
      <a:accent6>
        <a:srgbClr val="822685"/>
      </a:accent6>
      <a:hlink>
        <a:srgbClr val="053A92"/>
      </a:hlink>
      <a:folHlink>
        <a:srgbClr val="4A8E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lg"/>
          <a:tailEnd type="none" w="lg" len="lg"/>
        </a:ln>
        <a:effectLst>
          <a:outerShdw dist="20000" sx="1000" sy="1000" rotWithShape="0">
            <a:schemeClr val="tx1"/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b="1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93430EE5-A81B-FC42-8F43-17313B2A75D2}" vid="{5BB7B789-0088-0644-80C5-AA5378FE06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schemas.microsoft.com/sharepoint/v3/field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LLE_template</Template>
  <TotalTime>11285</TotalTime>
  <Words>1254</Words>
  <Application>Microsoft Office PowerPoint</Application>
  <PresentationFormat>Custom</PresentationFormat>
  <Paragraphs>185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LLE_template</vt:lpstr>
      <vt:lpstr>Equation</vt:lpstr>
      <vt:lpstr>Phase plates in Thomson-scattering experiments</vt:lpstr>
      <vt:lpstr>Phase plates in Thomson-scattering experiments enable the measurement of electron-plasma waves by increasing the self-focusing threshold</vt:lpstr>
      <vt:lpstr>PowerPoint Presentation</vt:lpstr>
      <vt:lpstr>A gas-jet plume is heated by nine UV beams and probed  by one green beam and/or one or several UV beams</vt:lpstr>
      <vt:lpstr>Self-focusing limits the effectiveness of Thomson-scattering in  some regimes of plasma conditions and laser parameters</vt:lpstr>
      <vt:lpstr>Streaked Thomson-scattering provides time-resolved information  about plasma conditions throughout the experiment</vt:lpstr>
      <vt:lpstr>Streaked Thomson-scattering provides time-resolved information  about plasma conditions throughout the experiment</vt:lpstr>
      <vt:lpstr>Combined 2ω and 3ω Thomson-scattering breaks degeneracies in scattered spectra allowing for characterization of the electron VDF</vt:lpstr>
      <vt:lpstr>Combined 2ω and 3ω Thomson-scattering breaks degeneracies in scattered spectra allowing for characterization of the electron VDF</vt:lpstr>
      <vt:lpstr>Combined 2ω and 3ω Thomson-scattering breaks degeneracies in scattered spectra allowing for characterization of the electron VDF</vt:lpstr>
      <vt:lpstr>Measurements of the electron velocity distribution function are  consistent with laser heating models</vt:lpstr>
      <vt:lpstr>High intensity speckles in a phase plate drive speckle-scale non-uniform plasma conditions</vt:lpstr>
      <vt:lpstr>High intensity speckles in a phase plate drive speckle-scale non-uniform plasma conditions</vt:lpstr>
      <vt:lpstr>High intensity speckles in a phase plate drive speckle-scale non-uniform plasma conditions</vt:lpstr>
      <vt:lpstr>High intensity speckles in a phase plate drive speckle-scale non-uniform plasma conditions</vt:lpstr>
      <vt:lpstr>High intensity speckles in a phase plate drive speckle-scale non-uniform plasma conditions</vt:lpstr>
      <vt:lpstr>Thomson-scattered light from a high-intensity and low-intensity beam in the same volume of plasma reveal speckle-scale non-uniformities </vt:lpstr>
      <vt:lpstr>Phase plates in Thomson-scattering experiments enable the measurement of electron-plasma waves by increasing the self-focusing threshold</vt:lpstr>
      <vt:lpstr>Extra Slides</vt:lpstr>
      <vt:lpstr>Thomson-scattering can be utilized to reveal the non-uniformities in plasma conditions driven by the intense speckles of a beam using a DPP</vt:lpstr>
      <vt:lpstr>Utilizing phase plates in Thomson-scattering probes dramatically  increase the achievable signal-to-noise</vt:lpstr>
      <vt:lpstr>Utilizing phase plates in Thomson-scattering probes dramatically  increase the achievable signal-to-noise</vt:lpstr>
      <vt:lpstr>The implementation of phase plates on the OMEGA LPI platform  enabled exceptional characterization of the target plasma</vt:lpstr>
    </vt:vector>
  </TitlesOfParts>
  <Company>LLE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Mitigation of self-focusing in Thomson-scattering experiments</dc:title>
  <dc:creator>Aaron Hansen</dc:creator>
  <cp:lastModifiedBy>Aaron Hansen</cp:lastModifiedBy>
  <cp:revision>109</cp:revision>
  <cp:lastPrinted>2019-05-28T19:30:46Z</cp:lastPrinted>
  <dcterms:created xsi:type="dcterms:W3CDTF">2019-05-23T19:46:58Z</dcterms:created>
  <dcterms:modified xsi:type="dcterms:W3CDTF">2019-06-07T21:25:49Z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