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58"/>
  </p:notesMasterIdLst>
  <p:handoutMasterIdLst>
    <p:handoutMasterId r:id="rId59"/>
  </p:handoutMasterIdLst>
  <p:sldIdLst>
    <p:sldId id="256" r:id="rId5"/>
    <p:sldId id="293" r:id="rId6"/>
    <p:sldId id="294" r:id="rId7"/>
    <p:sldId id="344" r:id="rId8"/>
    <p:sldId id="267" r:id="rId9"/>
    <p:sldId id="271" r:id="rId10"/>
    <p:sldId id="321" r:id="rId11"/>
    <p:sldId id="297" r:id="rId12"/>
    <p:sldId id="298" r:id="rId13"/>
    <p:sldId id="299" r:id="rId14"/>
    <p:sldId id="300" r:id="rId15"/>
    <p:sldId id="301" r:id="rId16"/>
    <p:sldId id="335" r:id="rId17"/>
    <p:sldId id="322" r:id="rId18"/>
    <p:sldId id="338" r:id="rId19"/>
    <p:sldId id="354" r:id="rId20"/>
    <p:sldId id="348" r:id="rId21"/>
    <p:sldId id="339" r:id="rId22"/>
    <p:sldId id="340" r:id="rId23"/>
    <p:sldId id="286" r:id="rId24"/>
    <p:sldId id="309" r:id="rId25"/>
    <p:sldId id="310" r:id="rId26"/>
    <p:sldId id="311" r:id="rId27"/>
    <p:sldId id="312" r:id="rId28"/>
    <p:sldId id="313" r:id="rId29"/>
    <p:sldId id="330" r:id="rId30"/>
    <p:sldId id="333" r:id="rId31"/>
    <p:sldId id="353" r:id="rId32"/>
    <p:sldId id="334" r:id="rId33"/>
    <p:sldId id="279" r:id="rId34"/>
    <p:sldId id="275" r:id="rId35"/>
    <p:sldId id="276" r:id="rId36"/>
    <p:sldId id="320" r:id="rId37"/>
    <p:sldId id="323" r:id="rId38"/>
    <p:sldId id="314" r:id="rId39"/>
    <p:sldId id="315" r:id="rId40"/>
    <p:sldId id="316" r:id="rId41"/>
    <p:sldId id="317" r:id="rId42"/>
    <p:sldId id="318" r:id="rId43"/>
    <p:sldId id="319" r:id="rId44"/>
    <p:sldId id="350" r:id="rId45"/>
    <p:sldId id="342" r:id="rId46"/>
    <p:sldId id="351" r:id="rId47"/>
    <p:sldId id="352" r:id="rId48"/>
    <p:sldId id="273" r:id="rId49"/>
    <p:sldId id="345" r:id="rId50"/>
    <p:sldId id="346" r:id="rId51"/>
    <p:sldId id="347" r:id="rId52"/>
    <p:sldId id="341" r:id="rId53"/>
    <p:sldId id="337" r:id="rId54"/>
    <p:sldId id="343" r:id="rId55"/>
    <p:sldId id="328" r:id="rId56"/>
    <p:sldId id="329" r:id="rId57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478"/>
    <a:srgbClr val="66FF66"/>
    <a:srgbClr val="2603F7"/>
    <a:srgbClr val="00C040"/>
    <a:srgbClr val="EAEAF5"/>
    <a:srgbClr val="ADB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410"/>
  </p:normalViewPr>
  <p:slideViewPr>
    <p:cSldViewPr snapToGrid="0" snapToObjects="1">
      <p:cViewPr varScale="1">
        <p:scale>
          <a:sx n="123" d="100"/>
          <a:sy n="123" d="100"/>
        </p:scale>
        <p:origin x="132" y="23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440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Relationship Id="rId4" Type="http://schemas.openxmlformats.org/officeDocument/2006/relationships/image" Target="../media/image6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E0218-1E62-444C-9E76-2880F86D52C8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1971F-232A-9D4A-9296-BBFB674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1F5C8-F12F-0243-953C-A82776D5FAC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6F4C-2B88-2749-ACE0-07DD5F33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04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52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Efficiency is 25% if don’t include pump.  10</a:t>
            </a:r>
            <a:r>
              <a:rPr lang="en-US" baseline="30000" dirty="0"/>
              <a:t>-5</a:t>
            </a:r>
            <a:r>
              <a:rPr lang="en-US" baseline="0" dirty="0"/>
              <a:t>- 10</a:t>
            </a:r>
            <a:r>
              <a:rPr lang="en-US" baseline="30000" dirty="0"/>
              <a:t>-6</a:t>
            </a:r>
            <a:r>
              <a:rPr lang="en-US" baseline="0" dirty="0"/>
              <a:t> if include pump.  Can calculate efficiency as \Delta Lambda over lambda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44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Efficiency is 25% if don’t include pump.  10</a:t>
            </a:r>
            <a:r>
              <a:rPr lang="en-US" baseline="30000" dirty="0"/>
              <a:t>-5</a:t>
            </a:r>
            <a:r>
              <a:rPr lang="en-US" baseline="0" dirty="0"/>
              <a:t>- 10</a:t>
            </a:r>
            <a:r>
              <a:rPr lang="en-US" baseline="30000" dirty="0"/>
              <a:t>-6</a:t>
            </a:r>
            <a:r>
              <a:rPr lang="en-US" baseline="0" dirty="0"/>
              <a:t> if include pump.  Can calculate efficiency as \Delta Lambda over lambda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A9961-DAFF-4C6D-B406-5A98A3E6BBE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27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“T”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1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0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8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9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4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Setup</a:t>
            </a:r>
            <a:r>
              <a:rPr lang="en-US" baseline="0" dirty="0"/>
              <a:t> this slide without the movie on the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22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Setup</a:t>
            </a:r>
            <a:r>
              <a:rPr lang="en-US" baseline="0" dirty="0"/>
              <a:t> this slide without the movie on the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4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Setup</a:t>
            </a:r>
            <a:r>
              <a:rPr lang="en-US" baseline="0" dirty="0"/>
              <a:t> this slide without the movie on the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E9217-0810-4954-982F-9EF51EC3C99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11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9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3848661" y="3807912"/>
            <a:ext cx="3690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defaulsx</a:t>
            </a:r>
            <a:endParaRPr lang="en-US" sz="160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B29B47-F6CA-774A-ABC6-F1CC6F49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0969943" cy="329184"/>
          </a:xfrm>
        </p:spPr>
        <p:txBody>
          <a:bodyPr lIns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BD4AC-543C-5F40-8581-E3DD00985443}"/>
              </a:ext>
            </a:extLst>
          </p:cNvPr>
          <p:cNvSpPr txBox="1"/>
          <p:nvPr userDrawn="1"/>
        </p:nvSpPr>
        <p:spPr>
          <a:xfrm>
            <a:off x="609442" y="5758248"/>
            <a:ext cx="4790462" cy="5519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endParaRPr lang="en-US" sz="1600" b="1" dirty="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42D87-C8E7-F24B-8B16-79AC91C4B460}"/>
              </a:ext>
            </a:extLst>
          </p:cNvPr>
          <p:cNvSpPr txBox="1"/>
          <p:nvPr userDrawn="1"/>
        </p:nvSpPr>
        <p:spPr>
          <a:xfrm>
            <a:off x="6788922" y="5971625"/>
            <a:ext cx="4790462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endParaRPr lang="en-US" sz="1600" b="1" dirty="0"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9A844-4FAA-1443-B052-BCAC4D9EA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441" y="5251835"/>
            <a:ext cx="5153025" cy="1012825"/>
          </a:xfrm>
        </p:spPr>
        <p:txBody>
          <a:bodyPr anchor="b" anchorCtr="0"/>
          <a:lstStyle>
            <a:lvl1pPr marL="0" indent="0">
              <a:spcBef>
                <a:spcPts val="100"/>
              </a:spcBef>
              <a:buNone/>
              <a:defRPr/>
            </a:lvl1pPr>
            <a:lvl2pPr marL="459202" indent="0">
              <a:buNone/>
              <a:defRPr/>
            </a:lvl2pPr>
            <a:lvl3pPr marL="918403" indent="0">
              <a:buNone/>
              <a:defRPr/>
            </a:lvl3pPr>
            <a:lvl4pPr marL="1369142" indent="0">
              <a:buNone/>
              <a:defRPr/>
            </a:lvl4pPr>
            <a:lvl5pPr marL="1828343" indent="0">
              <a:buNone/>
              <a:defRPr/>
            </a:lvl5pPr>
          </a:lstStyle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7FF418-EEDF-834C-A09A-A4E5F2A6DE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6359" y="5251835"/>
            <a:ext cx="5153025" cy="1012825"/>
          </a:xfrm>
        </p:spPr>
        <p:txBody>
          <a:bodyPr anchor="b" anchorCtr="0"/>
          <a:lstStyle>
            <a:lvl1pPr marL="0" indent="0" algn="r">
              <a:spcBef>
                <a:spcPts val="100"/>
              </a:spcBef>
              <a:buNone/>
              <a:defRPr/>
            </a:lvl1pPr>
            <a:lvl2pPr marL="459202" indent="0">
              <a:buNone/>
              <a:defRPr/>
            </a:lvl2pPr>
            <a:lvl3pPr marL="918403" indent="0">
              <a:buNone/>
              <a:defRPr/>
            </a:lvl3pPr>
            <a:lvl4pPr marL="1369142" indent="0">
              <a:buNone/>
              <a:defRPr/>
            </a:lvl4pPr>
            <a:lvl5pPr marL="1828343" indent="0">
              <a:buNone/>
              <a:defRPr/>
            </a:lvl5pPr>
          </a:lstStyle>
          <a:p>
            <a:pPr algn="r"/>
            <a:r>
              <a:rPr lang="en-US" sz="1600" b="1" dirty="0">
                <a:cs typeface="Arial" charset="0"/>
              </a:rPr>
              <a:t>Meeting</a:t>
            </a:r>
          </a:p>
          <a:p>
            <a:pPr algn="r"/>
            <a:r>
              <a:rPr lang="en-US" sz="1600" b="1" dirty="0">
                <a:cs typeface="Arial" charset="0"/>
              </a:rPr>
              <a:t>Location</a:t>
            </a:r>
          </a:p>
          <a:p>
            <a:pPr algn="r"/>
            <a:r>
              <a:rPr lang="en-US" sz="1600" b="1" dirty="0">
                <a:cs typeface="Arial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A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BAEA3-53C6-BC43-8015-935B8996A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03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005B2-72D9-8F4F-AD23-F2289D61B1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0535" y="1725628"/>
            <a:ext cx="9124950" cy="54311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buNone/>
              <a:defRPr sz="1500">
                <a:solidFill>
                  <a:schemeClr val="tx1"/>
                </a:solidFill>
              </a:defRPr>
            </a:lvl1pPr>
            <a:lvl2pPr marL="459202" indent="0" algn="ctr">
              <a:buNone/>
              <a:defRPr/>
            </a:lvl2pPr>
            <a:lvl3pPr marL="918403" indent="0" algn="ctr">
              <a:buNone/>
              <a:defRPr/>
            </a:lvl3pPr>
            <a:lvl4pPr marL="1369142" indent="0" algn="ctr">
              <a:buNone/>
              <a:defRPr/>
            </a:lvl4pPr>
            <a:lvl5pPr marL="1828343" indent="0" algn="ctr">
              <a:buNone/>
              <a:defRPr/>
            </a:lvl5pPr>
          </a:lstStyle>
          <a:p>
            <a:pPr lvl="0"/>
            <a:r>
              <a:rPr lang="en-US" dirty="0"/>
              <a:t>Name, Name, and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4BA66-7589-D047-8CF0-9A8B736187CA}"/>
              </a:ext>
            </a:extLst>
          </p:cNvPr>
          <p:cNvSpPr txBox="1"/>
          <p:nvPr userDrawn="1"/>
        </p:nvSpPr>
        <p:spPr>
          <a:xfrm>
            <a:off x="518986" y="674736"/>
            <a:ext cx="20217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1" dirty="0">
                <a:solidFill>
                  <a:schemeClr val="tx2"/>
                </a:solidFill>
              </a:rPr>
              <a:t>Collaborators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696D12C-CCDA-C849-A3DE-93F143B50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609441" y="120152"/>
            <a:ext cx="1182316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Summary</a:t>
            </a:r>
            <a:endParaRPr lang="en-US" sz="16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5E729-FFE8-4A43-B14D-6C50DF9E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70560"/>
            <a:ext cx="10969943" cy="32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A1A3BF-7AFD-B54C-92F5-87CE9BF4CD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3B0CFE-6159-F448-9C0A-AD7AEC6DA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3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3C786-C6AA-3746-96B5-8AAC31350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391039F-AA53-224A-8966-45C3EE28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2747963"/>
            <a:ext cx="10360501" cy="1362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2A25C4A-B334-804A-AC03-5E09AAA21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511949" cy="1680209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58378B-F6FC-514F-BC41-AE8CE7C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914F9-3910-E444-ACF2-060B35909E9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442" y="122238"/>
            <a:ext cx="2282040" cy="33972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D59B78C-CECC-2844-BDE3-1FF48E0D4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1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igures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91A4-9757-5842-8174-3EE5305E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E0FD6C-150D-4F41-B9BB-17F3A43448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891" y="1490103"/>
            <a:ext cx="5031153" cy="440056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818C851-AC1A-F44C-ACCF-EA2371E42C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4195" y="1490103"/>
            <a:ext cx="5031153" cy="440056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12DC971-A1D5-1349-A5DB-617EF2F960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A85CBA-654F-5B41-8ED4-DC6E84CE9ED8}"/>
              </a:ext>
            </a:extLst>
          </p:cNvPr>
          <p:cNvSpPr/>
          <p:nvPr userDrawn="1"/>
        </p:nvSpPr>
        <p:spPr>
          <a:xfrm>
            <a:off x="834891" y="2015661"/>
            <a:ext cx="5031153" cy="323544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D8F0C1-0479-4F43-B8FD-2FE4A6D775A5}"/>
              </a:ext>
            </a:extLst>
          </p:cNvPr>
          <p:cNvSpPr/>
          <p:nvPr userDrawn="1"/>
        </p:nvSpPr>
        <p:spPr>
          <a:xfrm>
            <a:off x="6062498" y="2015661"/>
            <a:ext cx="5031153" cy="323544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5C3726E7-8538-3246-BABC-A1546AA02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igures acro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91A4-9757-5842-8174-3EE5305E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E0FD6C-150D-4F41-B9BB-17F3A43448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647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818C851-AC1A-F44C-ACCF-EA2371E42C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1331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2A64AA5-6BAE-2142-9EBC-6EF34B8B90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8309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F5D3474-F209-C144-8433-B7C44F14F9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5808FC-A356-DD4F-A2E3-FF1947EC0F60}"/>
              </a:ext>
            </a:extLst>
          </p:cNvPr>
          <p:cNvSpPr/>
          <p:nvPr userDrawn="1"/>
        </p:nvSpPr>
        <p:spPr>
          <a:xfrm>
            <a:off x="607216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00E68-494B-F649-A13F-F29CCE017DF1}"/>
              </a:ext>
            </a:extLst>
          </p:cNvPr>
          <p:cNvSpPr/>
          <p:nvPr userDrawn="1"/>
        </p:nvSpPr>
        <p:spPr>
          <a:xfrm>
            <a:off x="4335625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3824B2-3C69-CB4E-9DE0-E2CE303ECFCA}"/>
              </a:ext>
            </a:extLst>
          </p:cNvPr>
          <p:cNvSpPr/>
          <p:nvPr userDrawn="1"/>
        </p:nvSpPr>
        <p:spPr>
          <a:xfrm>
            <a:off x="8060455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7E95794-8AAF-EB40-8050-198D25484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2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609440" y="120152"/>
            <a:ext cx="2387759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Summary/Conclusions</a:t>
            </a:r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0B07C5-CF90-7040-8D51-2787801C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70560"/>
            <a:ext cx="10969943" cy="32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2557DD-2B5D-8F46-99C0-193AC08761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BBD8E8A-922A-A247-895F-B972BE749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19088"/>
            <a:ext cx="12188825" cy="438912"/>
          </a:xfrm>
          <a:prstGeom prst="rect">
            <a:avLst/>
          </a:prstGeom>
          <a:gradFill>
            <a:gsLst>
              <a:gs pos="11000">
                <a:schemeClr val="bg1"/>
              </a:gs>
              <a:gs pos="99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UR_standard_color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5" y="6535928"/>
            <a:ext cx="1456223" cy="296509"/>
          </a:xfrm>
          <a:prstGeom prst="rect">
            <a:avLst/>
          </a:prstGeom>
        </p:spPr>
      </p:pic>
      <p:pic>
        <p:nvPicPr>
          <p:cNvPr id="9" name="Picture 8" descr="LLE logo blue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" y="1086575"/>
            <a:ext cx="10982639" cy="31605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9649486" y="6391275"/>
            <a:ext cx="2539339" cy="45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0CC95-8D22-4307-B251-54A7F8C2A0FA}" type="slidenum">
              <a:rPr lang="en-US" sz="1066" smtClean="0">
                <a:solidFill>
                  <a:schemeClr val="bg1"/>
                </a:solidFill>
              </a:rPr>
              <a:pPr/>
              <a:t>‹#›</a:t>
            </a:fld>
            <a:endParaRPr lang="en-US" sz="1066" dirty="0">
              <a:solidFill>
                <a:schemeClr val="bg1"/>
              </a:solidFill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65F2A043-C959-BC46-8696-3C29580B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0969943" cy="32918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41ECCA-ABA6-FB49-AA5C-1037C1B75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11125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4" r:id="rId2"/>
    <p:sldLayoutId id="2147493469" r:id="rId3"/>
    <p:sldLayoutId id="2147493457" r:id="rId4"/>
    <p:sldLayoutId id="2147493458" r:id="rId5"/>
    <p:sldLayoutId id="2147493471" r:id="rId6"/>
    <p:sldLayoutId id="2147493473" r:id="rId7"/>
    <p:sldLayoutId id="2147493472" r:id="rId8"/>
    <p:sldLayoutId id="2147493470" r:id="rId9"/>
    <p:sldLayoutId id="2147493475" r:id="rId10"/>
  </p:sldLayoutIdLst>
  <p:hf sldNum="0" hdr="0" dt="0"/>
  <p:txStyles>
    <p:titleStyle>
      <a:lvl1pPr algn="l" defTabSz="609448" rtl="0" eaLnBrk="1" latinLnBrk="0" hangingPunct="1"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608" indent="-302608" algn="l" defTabSz="609448" rtl="0" eaLnBrk="1" latinLnBrk="0" hangingPunct="1">
        <a:spcBef>
          <a:spcPts val="1200"/>
        </a:spcBef>
        <a:buFont typeface="Lucida Grande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59694" indent="-300492" algn="l" defTabSz="609448" rtl="0" eaLnBrk="1" latinLnBrk="0" hangingPunct="1">
        <a:lnSpc>
          <a:spcPct val="100000"/>
        </a:lnSpc>
        <a:spcBef>
          <a:spcPts val="533"/>
        </a:spcBef>
        <a:buFont typeface="Arial"/>
        <a:buChar char="－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indent="-300492" algn="l" defTabSz="609448" rtl="0" eaLnBrk="1" latinLnBrk="0" hangingPunct="1">
        <a:spcBef>
          <a:spcPts val="267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78098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137299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5" orient="horz" pos="784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3.emf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emf"/><Relationship Id="rId11" Type="http://schemas.openxmlformats.org/officeDocument/2006/relationships/image" Target="../media/image32.wmf"/><Relationship Id="rId5" Type="http://schemas.openxmlformats.org/officeDocument/2006/relationships/image" Target="../media/image36.e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4.emf"/><Relationship Id="rId9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1.png"/><Relationship Id="rId3" Type="http://schemas.openxmlformats.org/officeDocument/2006/relationships/image" Target="../media/image33.emf"/><Relationship Id="rId7" Type="http://schemas.openxmlformats.org/officeDocument/2006/relationships/image" Target="../media/image38.emf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emf"/><Relationship Id="rId11" Type="http://schemas.openxmlformats.org/officeDocument/2006/relationships/image" Target="../media/image32.wmf"/><Relationship Id="rId5" Type="http://schemas.openxmlformats.org/officeDocument/2006/relationships/image" Target="../media/image36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4.emf"/><Relationship Id="rId9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3.png"/><Relationship Id="rId3" Type="http://schemas.openxmlformats.org/officeDocument/2006/relationships/image" Target="../media/image33.emf"/><Relationship Id="rId7" Type="http://schemas.openxmlformats.org/officeDocument/2006/relationships/image" Target="../media/image38.emf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emf"/><Relationship Id="rId11" Type="http://schemas.openxmlformats.org/officeDocument/2006/relationships/image" Target="../media/image32.wmf"/><Relationship Id="rId5" Type="http://schemas.openxmlformats.org/officeDocument/2006/relationships/image" Target="../media/image36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4.emf"/><Relationship Id="rId9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3.emf"/><Relationship Id="rId7" Type="http://schemas.openxmlformats.org/officeDocument/2006/relationships/image" Target="../media/image38.emf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emf"/><Relationship Id="rId11" Type="http://schemas.openxmlformats.org/officeDocument/2006/relationships/image" Target="../media/image32.wmf"/><Relationship Id="rId5" Type="http://schemas.openxmlformats.org/officeDocument/2006/relationships/image" Target="../media/image36.e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4.emf"/><Relationship Id="rId9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emf"/><Relationship Id="rId5" Type="http://schemas.openxmlformats.org/officeDocument/2006/relationships/image" Target="../media/image49.jpeg"/><Relationship Id="rId10" Type="http://schemas.openxmlformats.org/officeDocument/2006/relationships/image" Target="../media/image54.emf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56.png"/><Relationship Id="rId7" Type="http://schemas.openxmlformats.org/officeDocument/2006/relationships/image" Target="../media/image51.png"/><Relationship Id="rId12" Type="http://schemas.openxmlformats.org/officeDocument/2006/relationships/image" Target="../media/image54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emf"/><Relationship Id="rId11" Type="http://schemas.openxmlformats.org/officeDocument/2006/relationships/image" Target="../media/image53.jpeg"/><Relationship Id="rId5" Type="http://schemas.openxmlformats.org/officeDocument/2006/relationships/image" Target="../media/image58.png"/><Relationship Id="rId10" Type="http://schemas.openxmlformats.org/officeDocument/2006/relationships/image" Target="../media/image47.emf"/><Relationship Id="rId4" Type="http://schemas.openxmlformats.org/officeDocument/2006/relationships/image" Target="../media/image57.jpeg"/><Relationship Id="rId9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59.jpeg"/><Relationship Id="rId7" Type="http://schemas.openxmlformats.org/officeDocument/2006/relationships/image" Target="../media/image52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47.emf"/><Relationship Id="rId5" Type="http://schemas.openxmlformats.org/officeDocument/2006/relationships/image" Target="../media/image60.jpeg"/><Relationship Id="rId10" Type="http://schemas.openxmlformats.org/officeDocument/2006/relationships/image" Target="../media/image46.emf"/><Relationship Id="rId4" Type="http://schemas.openxmlformats.org/officeDocument/2006/relationships/image" Target="../media/image53.jpe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51.png"/><Relationship Id="rId3" Type="http://schemas.openxmlformats.org/officeDocument/2006/relationships/image" Target="../media/image65.jpe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67.emf"/><Relationship Id="rId10" Type="http://schemas.openxmlformats.org/officeDocument/2006/relationships/image" Target="../media/image63.emf"/><Relationship Id="rId4" Type="http://schemas.openxmlformats.org/officeDocument/2006/relationships/image" Target="../media/image66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10.png"/><Relationship Id="rId4" Type="http://schemas.openxmlformats.org/officeDocument/2006/relationships/image" Target="../media/image68.emf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8.emf"/><Relationship Id="rId9" Type="http://schemas.openxmlformats.org/officeDocument/2006/relationships/image" Target="../media/image4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75.png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8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6.png"/><Relationship Id="rId4" Type="http://schemas.openxmlformats.org/officeDocument/2006/relationships/image" Target="../media/image78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D320-4831-304E-A633-6BA0DEF6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and Control of Ionization Waves of Arbitrary Velocity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618777" y="5494639"/>
            <a:ext cx="5335172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cs typeface="Arial" charset="0"/>
              </a:rPr>
              <a:t>Philip Franke</a:t>
            </a:r>
          </a:p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97819-4078-4D1D-89AF-24A3ACC52A2A}"/>
              </a:ext>
            </a:extLst>
          </p:cNvPr>
          <p:cNvSpPr txBox="1"/>
          <p:nvPr/>
        </p:nvSpPr>
        <p:spPr>
          <a:xfrm>
            <a:off x="6125865" y="5494639"/>
            <a:ext cx="5471943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600" b="1" dirty="0">
                <a:cs typeface="Arial" charset="0"/>
              </a:rPr>
              <a:t>49</a:t>
            </a:r>
            <a:r>
              <a:rPr lang="en-US" sz="1600" b="1" baseline="30000" dirty="0">
                <a:cs typeface="Arial" charset="0"/>
              </a:rPr>
              <a:t>th</a:t>
            </a:r>
            <a:r>
              <a:rPr lang="en-US" sz="1600" b="1" dirty="0">
                <a:cs typeface="Arial" charset="0"/>
              </a:rPr>
              <a:t> Anomalous Absorption Conference</a:t>
            </a:r>
          </a:p>
          <a:p>
            <a:pPr algn="r"/>
            <a:r>
              <a:rPr lang="en-US" sz="1600" b="1" dirty="0">
                <a:cs typeface="Arial" charset="0"/>
              </a:rPr>
              <a:t>Telluride, CO</a:t>
            </a:r>
          </a:p>
          <a:p>
            <a:pPr algn="r"/>
            <a:r>
              <a:rPr lang="en-US" sz="1600" b="1" dirty="0">
                <a:cs typeface="Arial" charset="0"/>
              </a:rPr>
              <a:t>9-14 June 2019</a:t>
            </a:r>
          </a:p>
        </p:txBody>
      </p:sp>
    </p:spTree>
    <p:extLst>
      <p:ext uri="{BB962C8B-B14F-4D97-AF65-F5344CB8AC3E}">
        <p14:creationId xmlns:p14="http://schemas.microsoft.com/office/powerpoint/2010/main" val="240937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varying the pulse duration (chirp) of the laser (   ), the velocity of the focus can be controlled</a:t>
            </a:r>
          </a:p>
        </p:txBody>
      </p:sp>
      <p:sp>
        <p:nvSpPr>
          <p:cNvPr id="106" name="object 57"/>
          <p:cNvSpPr txBox="1"/>
          <p:nvPr/>
        </p:nvSpPr>
        <p:spPr>
          <a:xfrm>
            <a:off x="751221" y="6343313"/>
            <a:ext cx="313185" cy="102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666" b="1" spc="-4" dirty="0">
                <a:latin typeface="Arial"/>
                <a:cs typeface="Arial"/>
              </a:rPr>
              <a:t>E27809</a:t>
            </a:r>
            <a:endParaRPr sz="666">
              <a:latin typeface="Arial"/>
              <a:cs typeface="Arial"/>
            </a:endParaRPr>
          </a:p>
        </p:txBody>
      </p:sp>
      <p:sp>
        <p:nvSpPr>
          <p:cNvPr id="98" name="object 56">
            <a:extLst>
              <a:ext uri="{FF2B5EF4-FFF2-40B4-BE49-F238E27FC236}">
                <a16:creationId xmlns:a16="http://schemas.microsoft.com/office/drawing/2014/main" id="{45B60630-DFB1-A940-9C39-0CE811D7ABB5}"/>
              </a:ext>
            </a:extLst>
          </p:cNvPr>
          <p:cNvSpPr txBox="1"/>
          <p:nvPr/>
        </p:nvSpPr>
        <p:spPr>
          <a:xfrm>
            <a:off x="8345068" y="5632723"/>
            <a:ext cx="1455887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4" dirty="0">
                <a:latin typeface="Arial"/>
                <a:cs typeface="Arial"/>
              </a:rPr>
              <a:t>Distance</a:t>
            </a:r>
            <a:r>
              <a:rPr sz="1666" b="1" spc="-67" dirty="0">
                <a:latin typeface="Arial"/>
                <a:cs typeface="Arial"/>
              </a:rPr>
              <a:t> </a:t>
            </a:r>
            <a:r>
              <a:rPr sz="1666" spc="-46" dirty="0">
                <a:latin typeface="Arial"/>
                <a:cs typeface="Arial"/>
              </a:rPr>
              <a:t>(</a:t>
            </a:r>
            <a:r>
              <a:rPr sz="1666" b="1" spc="-46" dirty="0">
                <a:latin typeface="Arial"/>
                <a:cs typeface="Arial"/>
              </a:rPr>
              <a:t>mm</a:t>
            </a:r>
            <a:r>
              <a:rPr sz="1666" spc="-46" dirty="0">
                <a:latin typeface="Arial"/>
                <a:cs typeface="Arial"/>
              </a:rPr>
              <a:t>)</a:t>
            </a:r>
            <a:endParaRPr sz="1666">
              <a:latin typeface="Arial"/>
              <a:cs typeface="Arial"/>
            </a:endParaRPr>
          </a:p>
        </p:txBody>
      </p:sp>
      <p:sp>
        <p:nvSpPr>
          <p:cNvPr id="99" name="object 57">
            <a:extLst>
              <a:ext uri="{FF2B5EF4-FFF2-40B4-BE49-F238E27FC236}">
                <a16:creationId xmlns:a16="http://schemas.microsoft.com/office/drawing/2014/main" id="{1E7C2F6C-FDAA-3143-B006-E57AEC1571CA}"/>
              </a:ext>
            </a:extLst>
          </p:cNvPr>
          <p:cNvSpPr txBox="1"/>
          <p:nvPr/>
        </p:nvSpPr>
        <p:spPr>
          <a:xfrm>
            <a:off x="7350282" y="5296895"/>
            <a:ext cx="349687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spc="-58" dirty="0">
                <a:latin typeface="Arial"/>
                <a:cs typeface="Arial"/>
              </a:rPr>
              <a:t>–</a:t>
            </a:r>
            <a:r>
              <a:rPr sz="1666" b="1" spc="-71" dirty="0">
                <a:latin typeface="Arial"/>
                <a:cs typeface="Arial"/>
              </a:rPr>
              <a:t>10</a:t>
            </a:r>
            <a:endParaRPr sz="1666">
              <a:latin typeface="Arial"/>
              <a:cs typeface="Arial"/>
            </a:endParaRPr>
          </a:p>
        </p:txBody>
      </p:sp>
      <p:sp>
        <p:nvSpPr>
          <p:cNvPr id="100" name="object 58">
            <a:extLst>
              <a:ext uri="{FF2B5EF4-FFF2-40B4-BE49-F238E27FC236}">
                <a16:creationId xmlns:a16="http://schemas.microsoft.com/office/drawing/2014/main" id="{268DC1E5-D803-9E42-8BA4-0ED5F3F35D8F}"/>
              </a:ext>
            </a:extLst>
          </p:cNvPr>
          <p:cNvSpPr txBox="1"/>
          <p:nvPr/>
        </p:nvSpPr>
        <p:spPr>
          <a:xfrm>
            <a:off x="6463418" y="5114909"/>
            <a:ext cx="499403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>
              <a:lnSpc>
                <a:spcPts val="1716"/>
              </a:lnSpc>
            </a:pPr>
            <a:r>
              <a:rPr sz="1666" b="1" spc="-4" dirty="0">
                <a:latin typeface="Arial"/>
                <a:cs typeface="Arial"/>
              </a:rPr>
              <a:t>0.0</a:t>
            </a:r>
            <a:endParaRPr sz="1666">
              <a:latin typeface="Arial"/>
              <a:cs typeface="Arial"/>
            </a:endParaRPr>
          </a:p>
          <a:p>
            <a:pPr marL="162938">
              <a:lnSpc>
                <a:spcPts val="1716"/>
              </a:lnSpc>
            </a:pPr>
            <a:r>
              <a:rPr sz="1666" spc="-58" dirty="0">
                <a:latin typeface="Arial"/>
                <a:cs typeface="Arial"/>
              </a:rPr>
              <a:t>–</a:t>
            </a:r>
            <a:r>
              <a:rPr sz="1666" b="1" spc="-83" dirty="0">
                <a:latin typeface="Arial"/>
                <a:cs typeface="Arial"/>
              </a:rPr>
              <a:t>15</a:t>
            </a:r>
            <a:endParaRPr sz="1666">
              <a:latin typeface="Arial"/>
              <a:cs typeface="Arial"/>
            </a:endParaRPr>
          </a:p>
        </p:txBody>
      </p:sp>
      <p:sp>
        <p:nvSpPr>
          <p:cNvPr id="101" name="object 59">
            <a:extLst>
              <a:ext uri="{FF2B5EF4-FFF2-40B4-BE49-F238E27FC236}">
                <a16:creationId xmlns:a16="http://schemas.microsoft.com/office/drawing/2014/main" id="{C7B8930D-8560-5940-A405-D5A0256F88C1}"/>
              </a:ext>
            </a:extLst>
          </p:cNvPr>
          <p:cNvSpPr txBox="1"/>
          <p:nvPr/>
        </p:nvSpPr>
        <p:spPr>
          <a:xfrm>
            <a:off x="6466592" y="4530226"/>
            <a:ext cx="317417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4" dirty="0">
                <a:latin typeface="Arial"/>
                <a:cs typeface="Arial"/>
              </a:rPr>
              <a:t>0</a:t>
            </a:r>
            <a:r>
              <a:rPr sz="1666" b="1" spc="17" dirty="0">
                <a:latin typeface="Arial"/>
                <a:cs typeface="Arial"/>
              </a:rPr>
              <a:t>.</a:t>
            </a:r>
            <a:r>
              <a:rPr sz="1666" b="1" dirty="0">
                <a:latin typeface="Arial"/>
                <a:cs typeface="Arial"/>
              </a:rPr>
              <a:t>5</a:t>
            </a:r>
            <a:endParaRPr sz="1666">
              <a:latin typeface="Arial"/>
              <a:cs typeface="Arial"/>
            </a:endParaRPr>
          </a:p>
        </p:txBody>
      </p:sp>
      <p:sp>
        <p:nvSpPr>
          <p:cNvPr id="102" name="object 60">
            <a:extLst>
              <a:ext uri="{FF2B5EF4-FFF2-40B4-BE49-F238E27FC236}">
                <a16:creationId xmlns:a16="http://schemas.microsoft.com/office/drawing/2014/main" id="{FB1D936A-778C-A04A-8BD9-FF29492FDC04}"/>
              </a:ext>
            </a:extLst>
          </p:cNvPr>
          <p:cNvSpPr txBox="1"/>
          <p:nvPr/>
        </p:nvSpPr>
        <p:spPr>
          <a:xfrm>
            <a:off x="6492620" y="3945544"/>
            <a:ext cx="304721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83" dirty="0">
                <a:latin typeface="Arial"/>
                <a:cs typeface="Arial"/>
              </a:rPr>
              <a:t>1</a:t>
            </a:r>
            <a:r>
              <a:rPr sz="1666" b="1" spc="-4" dirty="0">
                <a:latin typeface="Arial"/>
                <a:cs typeface="Arial"/>
              </a:rPr>
              <a:t>.</a:t>
            </a:r>
            <a:r>
              <a:rPr sz="1666" b="1" dirty="0">
                <a:latin typeface="Arial"/>
                <a:cs typeface="Arial"/>
              </a:rPr>
              <a:t>0</a:t>
            </a:r>
            <a:endParaRPr sz="1666" dirty="0">
              <a:latin typeface="Arial"/>
              <a:cs typeface="Arial"/>
            </a:endParaRPr>
          </a:p>
        </p:txBody>
      </p:sp>
      <p:sp>
        <p:nvSpPr>
          <p:cNvPr id="103" name="object 61">
            <a:extLst>
              <a:ext uri="{FF2B5EF4-FFF2-40B4-BE49-F238E27FC236}">
                <a16:creationId xmlns:a16="http://schemas.microsoft.com/office/drawing/2014/main" id="{5D751D48-E7B0-7540-969A-9E24200D63BB}"/>
              </a:ext>
            </a:extLst>
          </p:cNvPr>
          <p:cNvSpPr txBox="1"/>
          <p:nvPr/>
        </p:nvSpPr>
        <p:spPr>
          <a:xfrm>
            <a:off x="6525209" y="2717350"/>
            <a:ext cx="258695" cy="974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610"/>
            <a:r>
              <a:rPr sz="1666" b="1" dirty="0">
                <a:latin typeface="Arial"/>
                <a:cs typeface="Arial"/>
              </a:rPr>
              <a:t>0</a:t>
            </a:r>
            <a:endParaRPr sz="1666" dirty="0">
              <a:latin typeface="Arial"/>
              <a:cs typeface="Arial"/>
            </a:endParaRPr>
          </a:p>
          <a:p>
            <a:pPr marL="19045">
              <a:spcBef>
                <a:spcPts val="762"/>
              </a:spcBef>
            </a:pPr>
            <a:r>
              <a:rPr sz="1666" spc="-58" dirty="0">
                <a:latin typeface="Arial"/>
                <a:cs typeface="Arial"/>
              </a:rPr>
              <a:t>–</a:t>
            </a:r>
            <a:r>
              <a:rPr sz="1666" b="1" dirty="0">
                <a:latin typeface="Arial"/>
                <a:cs typeface="Arial"/>
              </a:rPr>
              <a:t>1</a:t>
            </a:r>
            <a:endParaRPr sz="1666" dirty="0">
              <a:latin typeface="Arial"/>
              <a:cs typeface="Arial"/>
            </a:endParaRPr>
          </a:p>
          <a:p>
            <a:pPr marL="10580">
              <a:spcBef>
                <a:spcPts val="762"/>
              </a:spcBef>
            </a:pPr>
            <a:r>
              <a:rPr sz="1666" spc="12" dirty="0">
                <a:latin typeface="Arial"/>
                <a:cs typeface="Arial"/>
              </a:rPr>
              <a:t>–</a:t>
            </a:r>
            <a:r>
              <a:rPr sz="1666" b="1" dirty="0">
                <a:latin typeface="Arial"/>
                <a:cs typeface="Arial"/>
              </a:rPr>
              <a:t>2</a:t>
            </a:r>
            <a:endParaRPr sz="1666" dirty="0">
              <a:latin typeface="Arial"/>
              <a:cs typeface="Arial"/>
            </a:endParaRPr>
          </a:p>
        </p:txBody>
      </p:sp>
      <p:sp>
        <p:nvSpPr>
          <p:cNvPr id="104" name="object 62">
            <a:extLst>
              <a:ext uri="{FF2B5EF4-FFF2-40B4-BE49-F238E27FC236}">
                <a16:creationId xmlns:a16="http://schemas.microsoft.com/office/drawing/2014/main" id="{453F3299-A4D4-2443-A967-5F69A9E37A7B}"/>
              </a:ext>
            </a:extLst>
          </p:cNvPr>
          <p:cNvSpPr txBox="1"/>
          <p:nvPr/>
        </p:nvSpPr>
        <p:spPr>
          <a:xfrm>
            <a:off x="6644769" y="2016282"/>
            <a:ext cx="139135" cy="6152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dirty="0">
                <a:latin typeface="Arial"/>
                <a:cs typeface="Arial"/>
              </a:rPr>
              <a:t>2</a:t>
            </a:r>
            <a:endParaRPr sz="1666">
              <a:latin typeface="Arial"/>
              <a:cs typeface="Arial"/>
            </a:endParaRPr>
          </a:p>
          <a:p>
            <a:pPr marL="10580">
              <a:spcBef>
                <a:spcPts val="758"/>
              </a:spcBef>
            </a:pPr>
            <a:r>
              <a:rPr sz="1666" b="1" dirty="0">
                <a:latin typeface="Arial"/>
                <a:cs typeface="Arial"/>
              </a:rPr>
              <a:t>1</a:t>
            </a:r>
            <a:endParaRPr sz="1666">
              <a:latin typeface="Arial"/>
              <a:cs typeface="Arial"/>
            </a:endParaRPr>
          </a:p>
        </p:txBody>
      </p:sp>
      <p:sp>
        <p:nvSpPr>
          <p:cNvPr id="105" name="object 63">
            <a:extLst>
              <a:ext uri="{FF2B5EF4-FFF2-40B4-BE49-F238E27FC236}">
                <a16:creationId xmlns:a16="http://schemas.microsoft.com/office/drawing/2014/main" id="{4AF2AA91-5B34-3C47-8B17-2E70CE9BA1E4}"/>
              </a:ext>
            </a:extLst>
          </p:cNvPr>
          <p:cNvSpPr txBox="1"/>
          <p:nvPr/>
        </p:nvSpPr>
        <p:spPr>
          <a:xfrm>
            <a:off x="8128166" y="5296895"/>
            <a:ext cx="266102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spc="71" dirty="0">
                <a:latin typeface="Arial"/>
                <a:cs typeface="Arial"/>
              </a:rPr>
              <a:t>–</a:t>
            </a:r>
            <a:r>
              <a:rPr sz="1666" b="1" dirty="0">
                <a:latin typeface="Arial"/>
                <a:cs typeface="Arial"/>
              </a:rPr>
              <a:t>5</a:t>
            </a:r>
            <a:endParaRPr sz="1666">
              <a:latin typeface="Arial"/>
              <a:cs typeface="Arial"/>
            </a:endParaRPr>
          </a:p>
        </p:txBody>
      </p:sp>
      <p:sp>
        <p:nvSpPr>
          <p:cNvPr id="112" name="object 64">
            <a:extLst>
              <a:ext uri="{FF2B5EF4-FFF2-40B4-BE49-F238E27FC236}">
                <a16:creationId xmlns:a16="http://schemas.microsoft.com/office/drawing/2014/main" id="{886BDDF3-EF75-7349-9A71-F94237AD515B}"/>
              </a:ext>
            </a:extLst>
          </p:cNvPr>
          <p:cNvSpPr txBox="1"/>
          <p:nvPr/>
        </p:nvSpPr>
        <p:spPr>
          <a:xfrm>
            <a:off x="9003179" y="5296895"/>
            <a:ext cx="872898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>
              <a:tabLst>
                <a:tab pos="744328" algn="l"/>
              </a:tabLst>
            </a:pPr>
            <a:r>
              <a:rPr sz="1666" b="1" dirty="0">
                <a:latin typeface="Arial"/>
                <a:cs typeface="Arial"/>
              </a:rPr>
              <a:t>0	5</a:t>
            </a:r>
            <a:endParaRPr sz="1666">
              <a:latin typeface="Arial"/>
              <a:cs typeface="Arial"/>
            </a:endParaRPr>
          </a:p>
        </p:txBody>
      </p:sp>
      <p:sp>
        <p:nvSpPr>
          <p:cNvPr id="113" name="object 65">
            <a:extLst>
              <a:ext uri="{FF2B5EF4-FFF2-40B4-BE49-F238E27FC236}">
                <a16:creationId xmlns:a16="http://schemas.microsoft.com/office/drawing/2014/main" id="{8241B29A-F966-424B-B69B-A02AAB984F73}"/>
              </a:ext>
            </a:extLst>
          </p:cNvPr>
          <p:cNvSpPr txBox="1"/>
          <p:nvPr/>
        </p:nvSpPr>
        <p:spPr>
          <a:xfrm>
            <a:off x="10414840" y="5296895"/>
            <a:ext cx="239121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71" dirty="0">
                <a:latin typeface="Arial"/>
                <a:cs typeface="Arial"/>
              </a:rPr>
              <a:t>10</a:t>
            </a:r>
            <a:endParaRPr sz="1666">
              <a:latin typeface="Arial"/>
              <a:cs typeface="Arial"/>
            </a:endParaRPr>
          </a:p>
        </p:txBody>
      </p:sp>
      <p:sp>
        <p:nvSpPr>
          <p:cNvPr id="114" name="object 66">
            <a:extLst>
              <a:ext uri="{FF2B5EF4-FFF2-40B4-BE49-F238E27FC236}">
                <a16:creationId xmlns:a16="http://schemas.microsoft.com/office/drawing/2014/main" id="{0EC0D0C2-0A87-D642-A2EF-B37CB5172DDD}"/>
              </a:ext>
            </a:extLst>
          </p:cNvPr>
          <p:cNvSpPr txBox="1"/>
          <p:nvPr/>
        </p:nvSpPr>
        <p:spPr>
          <a:xfrm>
            <a:off x="11150614" y="5296895"/>
            <a:ext cx="236476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83" dirty="0">
                <a:latin typeface="Arial"/>
                <a:cs typeface="Arial"/>
              </a:rPr>
              <a:t>15</a:t>
            </a:r>
            <a:endParaRPr sz="1666">
              <a:latin typeface="Arial"/>
              <a:cs typeface="Arial"/>
            </a:endParaRPr>
          </a:p>
        </p:txBody>
      </p:sp>
      <p:sp>
        <p:nvSpPr>
          <p:cNvPr id="115" name="object 67">
            <a:extLst>
              <a:ext uri="{FF2B5EF4-FFF2-40B4-BE49-F238E27FC236}">
                <a16:creationId xmlns:a16="http://schemas.microsoft.com/office/drawing/2014/main" id="{CE02F574-6159-C149-91E6-0C4280997AA1}"/>
              </a:ext>
            </a:extLst>
          </p:cNvPr>
          <p:cNvSpPr txBox="1"/>
          <p:nvPr/>
        </p:nvSpPr>
        <p:spPr>
          <a:xfrm>
            <a:off x="6141038" y="4106180"/>
            <a:ext cx="218008" cy="88929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0">
              <a:lnSpc>
                <a:spcPts val="1699"/>
              </a:lnSpc>
            </a:pPr>
            <a:r>
              <a:rPr sz="1666" b="1" spc="-4" dirty="0">
                <a:latin typeface="Arial"/>
                <a:cs typeface="Arial"/>
              </a:rPr>
              <a:t>I</a:t>
            </a:r>
            <a:r>
              <a:rPr sz="1666" b="1" spc="-17" dirty="0">
                <a:latin typeface="Arial"/>
                <a:cs typeface="Arial"/>
              </a:rPr>
              <a:t>nt</a:t>
            </a:r>
            <a:r>
              <a:rPr sz="1666" b="1" spc="12" dirty="0">
                <a:latin typeface="Arial"/>
                <a:cs typeface="Arial"/>
              </a:rPr>
              <a:t>e</a:t>
            </a:r>
            <a:r>
              <a:rPr sz="1666" b="1" spc="-12" dirty="0">
                <a:latin typeface="Arial"/>
                <a:cs typeface="Arial"/>
              </a:rPr>
              <a:t>ns</a:t>
            </a:r>
            <a:r>
              <a:rPr sz="1666" b="1" spc="-8" dirty="0">
                <a:latin typeface="Arial"/>
                <a:cs typeface="Arial"/>
              </a:rPr>
              <a:t>i</a:t>
            </a:r>
            <a:r>
              <a:rPr sz="1666" b="1" spc="21" dirty="0">
                <a:latin typeface="Arial"/>
                <a:cs typeface="Arial"/>
              </a:rPr>
              <a:t>t</a:t>
            </a:r>
            <a:r>
              <a:rPr sz="1666" b="1" dirty="0">
                <a:latin typeface="Arial"/>
                <a:cs typeface="Arial"/>
              </a:rPr>
              <a:t>y</a:t>
            </a:r>
            <a:endParaRPr sz="1666">
              <a:latin typeface="Arial"/>
              <a:cs typeface="Arial"/>
            </a:endParaRPr>
          </a:p>
        </p:txBody>
      </p:sp>
      <p:sp>
        <p:nvSpPr>
          <p:cNvPr id="116" name="object 68">
            <a:extLst>
              <a:ext uri="{FF2B5EF4-FFF2-40B4-BE49-F238E27FC236}">
                <a16:creationId xmlns:a16="http://schemas.microsoft.com/office/drawing/2014/main" id="{22E4D3DB-89F1-8E43-9E06-E3379965B721}"/>
              </a:ext>
            </a:extLst>
          </p:cNvPr>
          <p:cNvSpPr txBox="1"/>
          <p:nvPr/>
        </p:nvSpPr>
        <p:spPr>
          <a:xfrm>
            <a:off x="6141038" y="2207652"/>
            <a:ext cx="218008" cy="12749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0">
              <a:lnSpc>
                <a:spcPts val="1699"/>
              </a:lnSpc>
            </a:pPr>
            <a:r>
              <a:rPr sz="1666" b="1" spc="-17" dirty="0">
                <a:latin typeface="Arial"/>
                <a:cs typeface="Arial"/>
              </a:rPr>
              <a:t>R</a:t>
            </a:r>
            <a:r>
              <a:rPr sz="1666" b="1" dirty="0">
                <a:latin typeface="Arial"/>
                <a:cs typeface="Arial"/>
              </a:rPr>
              <a:t>a</a:t>
            </a:r>
            <a:r>
              <a:rPr sz="1666" b="1" spc="-12" dirty="0">
                <a:latin typeface="Arial"/>
                <a:cs typeface="Arial"/>
              </a:rPr>
              <a:t>d</a:t>
            </a:r>
            <a:r>
              <a:rPr sz="1666" b="1" spc="-17" dirty="0">
                <a:latin typeface="Arial"/>
                <a:cs typeface="Arial"/>
              </a:rPr>
              <a:t>iu</a:t>
            </a:r>
            <a:r>
              <a:rPr sz="1666" b="1" dirty="0">
                <a:latin typeface="Arial"/>
                <a:cs typeface="Arial"/>
              </a:rPr>
              <a:t>s </a:t>
            </a:r>
            <a:r>
              <a:rPr sz="1666" spc="-79" dirty="0">
                <a:latin typeface="Arial"/>
                <a:cs typeface="Arial"/>
              </a:rPr>
              <a:t>(</a:t>
            </a:r>
            <a:r>
              <a:rPr sz="1666" b="1" spc="-12" dirty="0">
                <a:latin typeface="Arial"/>
                <a:cs typeface="Arial"/>
              </a:rPr>
              <a:t>m</a:t>
            </a:r>
            <a:r>
              <a:rPr sz="1666" b="1" spc="-83" dirty="0">
                <a:latin typeface="Arial"/>
                <a:cs typeface="Arial"/>
              </a:rPr>
              <a:t>m</a:t>
            </a:r>
            <a:r>
              <a:rPr sz="1666" dirty="0">
                <a:latin typeface="Arial"/>
                <a:cs typeface="Arial"/>
              </a:rPr>
              <a:t>)</a:t>
            </a:r>
          </a:p>
        </p:txBody>
      </p:sp>
      <p:pic>
        <p:nvPicPr>
          <p:cNvPr id="4" name="E26265b_300">
            <a:hlinkClick r:id="" action="ppaction://media"/>
            <a:extLst>
              <a:ext uri="{FF2B5EF4-FFF2-40B4-BE49-F238E27FC236}">
                <a16:creationId xmlns:a16="http://schemas.microsoft.com/office/drawing/2014/main" id="{B74B640D-CDA6-F64C-9BA8-44636F30A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2709" y="2121029"/>
            <a:ext cx="4441853" cy="3118610"/>
          </a:xfrm>
          <a:prstGeom prst="rect">
            <a:avLst/>
          </a:prstGeom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1" y="1556250"/>
            <a:ext cx="4997130" cy="412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008263" y="243390"/>
                <a:ext cx="77639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133478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3200" b="0" i="1" smtClean="0">
                          <a:solidFill>
                            <a:srgbClr val="13347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srgbClr val="133478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263" y="243390"/>
                <a:ext cx="77639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505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/>
          <p:nvPr/>
        </p:nvSpPr>
        <p:spPr>
          <a:xfrm>
            <a:off x="751220" y="6343313"/>
            <a:ext cx="365030" cy="102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666" b="1" dirty="0">
                <a:latin typeface="Arial"/>
                <a:cs typeface="Arial"/>
              </a:rPr>
              <a:t>E26385d</a:t>
            </a:r>
            <a:endParaRPr sz="666">
              <a:latin typeface="Arial"/>
              <a:cs typeface="Arial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609441" y="552300"/>
            <a:ext cx="10969943" cy="3462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0580" marR="4232">
              <a:lnSpc>
                <a:spcPts val="2666"/>
              </a:lnSpc>
            </a:pPr>
            <a:r>
              <a:rPr spc="-12" dirty="0"/>
              <a:t>By </a:t>
            </a:r>
            <a:r>
              <a:rPr spc="-17" dirty="0"/>
              <a:t>changing </a:t>
            </a:r>
            <a:r>
              <a:rPr spc="-8" dirty="0"/>
              <a:t>the direction </a:t>
            </a:r>
            <a:r>
              <a:rPr spc="-12" dirty="0"/>
              <a:t>of </a:t>
            </a:r>
            <a:r>
              <a:rPr spc="-8" dirty="0"/>
              <a:t>the </a:t>
            </a:r>
            <a:r>
              <a:rPr spc="-21" dirty="0"/>
              <a:t>chirp</a:t>
            </a:r>
            <a:r>
              <a:rPr spc="-4" dirty="0">
                <a:latin typeface="Arial"/>
                <a:cs typeface="Arial"/>
              </a:rPr>
              <a:t> </a:t>
            </a:r>
            <a:r>
              <a:rPr spc="-8" dirty="0"/>
              <a:t>the </a:t>
            </a:r>
            <a:r>
              <a:rPr spc="-17" dirty="0"/>
              <a:t>focus </a:t>
            </a:r>
            <a:r>
              <a:rPr spc="-8" dirty="0"/>
              <a:t>can </a:t>
            </a:r>
            <a:r>
              <a:rPr spc="4" dirty="0"/>
              <a:t>be </a:t>
            </a:r>
            <a:r>
              <a:rPr spc="-4" dirty="0"/>
              <a:t>made </a:t>
            </a:r>
            <a:r>
              <a:rPr spc="-21" dirty="0"/>
              <a:t>to</a:t>
            </a:r>
            <a:r>
              <a:rPr spc="-12" dirty="0"/>
              <a:t> counter-propagate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3187"/>
            <a:ext cx="5225668" cy="412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4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/>
          <p:nvPr/>
        </p:nvSpPr>
        <p:spPr>
          <a:xfrm>
            <a:off x="751220" y="6343313"/>
            <a:ext cx="365030" cy="102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666" b="1" dirty="0">
                <a:latin typeface="Arial"/>
                <a:cs typeface="Arial"/>
              </a:rPr>
              <a:t>E26385d</a:t>
            </a:r>
            <a:endParaRPr sz="666">
              <a:latin typeface="Arial"/>
              <a:cs typeface="Arial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609441" y="563489"/>
            <a:ext cx="10969943" cy="32387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0580" marR="4232">
              <a:lnSpc>
                <a:spcPts val="2666"/>
              </a:lnSpc>
            </a:pPr>
            <a:r>
              <a:rPr spc="-12" dirty="0"/>
              <a:t>By </a:t>
            </a:r>
            <a:r>
              <a:rPr spc="-17" dirty="0"/>
              <a:t>changing </a:t>
            </a:r>
            <a:r>
              <a:rPr spc="-8" dirty="0"/>
              <a:t>the direction </a:t>
            </a:r>
            <a:r>
              <a:rPr spc="-12" dirty="0"/>
              <a:t>of </a:t>
            </a:r>
            <a:r>
              <a:rPr spc="-8" dirty="0"/>
              <a:t>the </a:t>
            </a:r>
            <a:r>
              <a:rPr spc="-21" dirty="0"/>
              <a:t>chirp </a:t>
            </a:r>
            <a:r>
              <a:rPr spc="-8" dirty="0"/>
              <a:t>the </a:t>
            </a:r>
            <a:r>
              <a:rPr spc="-17" dirty="0"/>
              <a:t>focus </a:t>
            </a:r>
            <a:r>
              <a:rPr spc="-8" dirty="0"/>
              <a:t>can </a:t>
            </a:r>
            <a:r>
              <a:rPr spc="4" dirty="0"/>
              <a:t>be </a:t>
            </a:r>
            <a:r>
              <a:rPr spc="-4" dirty="0"/>
              <a:t>made </a:t>
            </a:r>
            <a:r>
              <a:rPr spc="-21" dirty="0"/>
              <a:t>to</a:t>
            </a:r>
            <a:r>
              <a:rPr spc="-12" dirty="0"/>
              <a:t> counter-propagate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8390777" y="5653884"/>
            <a:ext cx="1455887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4" dirty="0">
                <a:latin typeface="Arial"/>
                <a:cs typeface="Arial"/>
              </a:rPr>
              <a:t>Distance</a:t>
            </a:r>
            <a:r>
              <a:rPr sz="1666" b="1" spc="-67" dirty="0">
                <a:latin typeface="Arial"/>
                <a:cs typeface="Arial"/>
              </a:rPr>
              <a:t> </a:t>
            </a:r>
            <a:r>
              <a:rPr sz="1666" spc="-46" dirty="0">
                <a:latin typeface="Arial"/>
                <a:cs typeface="Arial"/>
              </a:rPr>
              <a:t>(</a:t>
            </a:r>
            <a:r>
              <a:rPr sz="1666" b="1" spc="-46" dirty="0">
                <a:latin typeface="Arial"/>
                <a:cs typeface="Arial"/>
              </a:rPr>
              <a:t>mm</a:t>
            </a:r>
            <a:r>
              <a:rPr sz="1666" spc="-46" dirty="0">
                <a:latin typeface="Arial"/>
                <a:cs typeface="Arial"/>
              </a:rPr>
              <a:t>)</a:t>
            </a:r>
            <a:endParaRPr sz="1666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908266" y="3992824"/>
            <a:ext cx="448841" cy="115804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615"/>
              </a:lnSpc>
            </a:pPr>
            <a:r>
              <a:rPr sz="1666" b="1" spc="4" dirty="0">
                <a:latin typeface="Arial"/>
                <a:cs typeface="Arial"/>
              </a:rPr>
              <a:t>N</a:t>
            </a:r>
            <a:r>
              <a:rPr sz="1666" b="1" spc="-8" dirty="0">
                <a:latin typeface="Arial"/>
                <a:cs typeface="Arial"/>
              </a:rPr>
              <a:t>o</a:t>
            </a:r>
            <a:r>
              <a:rPr sz="1666" b="1" spc="-17" dirty="0">
                <a:latin typeface="Arial"/>
                <a:cs typeface="Arial"/>
              </a:rPr>
              <a:t>r</a:t>
            </a:r>
            <a:r>
              <a:rPr sz="1666" b="1" spc="-4" dirty="0">
                <a:latin typeface="Arial"/>
                <a:cs typeface="Arial"/>
              </a:rPr>
              <a:t>m</a:t>
            </a:r>
            <a:r>
              <a:rPr sz="1666" b="1" spc="-8" dirty="0">
                <a:latin typeface="Arial"/>
                <a:cs typeface="Arial"/>
              </a:rPr>
              <a:t>a</a:t>
            </a:r>
            <a:r>
              <a:rPr sz="1666" b="1" spc="-21" dirty="0">
                <a:latin typeface="Arial"/>
                <a:cs typeface="Arial"/>
              </a:rPr>
              <a:t>l</a:t>
            </a:r>
            <a:r>
              <a:rPr sz="1666" b="1" spc="-4" dirty="0">
                <a:latin typeface="Arial"/>
                <a:cs typeface="Arial"/>
              </a:rPr>
              <a:t>i</a:t>
            </a:r>
            <a:r>
              <a:rPr sz="1666" b="1" spc="-17" dirty="0">
                <a:latin typeface="Arial"/>
                <a:cs typeface="Arial"/>
              </a:rPr>
              <a:t>z</a:t>
            </a:r>
            <a:r>
              <a:rPr sz="1666" b="1" spc="25" dirty="0">
                <a:latin typeface="Arial"/>
                <a:cs typeface="Arial"/>
              </a:rPr>
              <a:t>e</a:t>
            </a:r>
            <a:r>
              <a:rPr sz="1666" b="1" dirty="0">
                <a:latin typeface="Arial"/>
                <a:cs typeface="Arial"/>
              </a:rPr>
              <a:t>d</a:t>
            </a:r>
            <a:endParaRPr sz="1666" dirty="0">
              <a:latin typeface="Arial"/>
              <a:cs typeface="Arial"/>
            </a:endParaRPr>
          </a:p>
          <a:p>
            <a:pPr algn="ctr">
              <a:lnSpc>
                <a:spcPts val="1916"/>
              </a:lnSpc>
            </a:pPr>
            <a:r>
              <a:rPr sz="1666" b="1" spc="-21" dirty="0">
                <a:latin typeface="Arial"/>
                <a:cs typeface="Arial"/>
              </a:rPr>
              <a:t>i</a:t>
            </a:r>
            <a:r>
              <a:rPr sz="1666" b="1" spc="-17" dirty="0">
                <a:latin typeface="Arial"/>
                <a:cs typeface="Arial"/>
              </a:rPr>
              <a:t>nt</a:t>
            </a:r>
            <a:r>
              <a:rPr sz="1666" b="1" spc="12" dirty="0">
                <a:latin typeface="Arial"/>
                <a:cs typeface="Arial"/>
              </a:rPr>
              <a:t>e</a:t>
            </a:r>
            <a:r>
              <a:rPr sz="1666" b="1" spc="-12" dirty="0">
                <a:latin typeface="Arial"/>
                <a:cs typeface="Arial"/>
              </a:rPr>
              <a:t>ns</a:t>
            </a:r>
            <a:r>
              <a:rPr sz="1666" b="1" spc="-8" dirty="0">
                <a:latin typeface="Arial"/>
                <a:cs typeface="Arial"/>
              </a:rPr>
              <a:t>i</a:t>
            </a:r>
            <a:r>
              <a:rPr sz="1666" b="1" spc="21" dirty="0">
                <a:latin typeface="Arial"/>
                <a:cs typeface="Arial"/>
              </a:rPr>
              <a:t>t</a:t>
            </a:r>
            <a:r>
              <a:rPr sz="1666" b="1" dirty="0">
                <a:latin typeface="Arial"/>
                <a:cs typeface="Arial"/>
              </a:rPr>
              <a:t>y</a:t>
            </a:r>
            <a:endParaRPr sz="1666" dirty="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908266" y="2263393"/>
            <a:ext cx="448841" cy="120565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615"/>
              </a:lnSpc>
            </a:pPr>
            <a:r>
              <a:rPr sz="1666" b="1" spc="-29" dirty="0">
                <a:latin typeface="Arial"/>
                <a:cs typeface="Arial"/>
              </a:rPr>
              <a:t>P</a:t>
            </a:r>
            <a:r>
              <a:rPr sz="1666" b="1" spc="-17" dirty="0">
                <a:latin typeface="Arial"/>
                <a:cs typeface="Arial"/>
              </a:rPr>
              <a:t>u</a:t>
            </a:r>
            <a:r>
              <a:rPr sz="1666" b="1" spc="-12" dirty="0">
                <a:latin typeface="Arial"/>
                <a:cs typeface="Arial"/>
              </a:rPr>
              <a:t>m</a:t>
            </a:r>
            <a:r>
              <a:rPr sz="1666" b="1" dirty="0">
                <a:latin typeface="Arial"/>
                <a:cs typeface="Arial"/>
              </a:rPr>
              <a:t>p</a:t>
            </a:r>
            <a:endParaRPr sz="1666">
              <a:latin typeface="Arial"/>
              <a:cs typeface="Arial"/>
            </a:endParaRPr>
          </a:p>
          <a:p>
            <a:pPr algn="ctr">
              <a:lnSpc>
                <a:spcPts val="1916"/>
              </a:lnSpc>
            </a:pPr>
            <a:r>
              <a:rPr sz="1666" b="1" spc="-4" dirty="0">
                <a:latin typeface="Arial"/>
                <a:cs typeface="Arial"/>
              </a:rPr>
              <a:t>ra</a:t>
            </a:r>
            <a:r>
              <a:rPr sz="1666" b="1" spc="-12" dirty="0">
                <a:latin typeface="Arial"/>
                <a:cs typeface="Arial"/>
              </a:rPr>
              <a:t>d</a:t>
            </a:r>
            <a:r>
              <a:rPr sz="1666" b="1" spc="-17" dirty="0">
                <a:latin typeface="Arial"/>
                <a:cs typeface="Arial"/>
              </a:rPr>
              <a:t>iu</a:t>
            </a:r>
            <a:r>
              <a:rPr sz="1666" b="1" dirty="0">
                <a:latin typeface="Arial"/>
                <a:cs typeface="Arial"/>
              </a:rPr>
              <a:t>s </a:t>
            </a:r>
            <a:r>
              <a:rPr sz="1666" spc="-79" dirty="0">
                <a:latin typeface="Arial"/>
                <a:cs typeface="Arial"/>
              </a:rPr>
              <a:t>(</a:t>
            </a:r>
            <a:r>
              <a:rPr sz="1666" b="1" spc="-12" dirty="0">
                <a:latin typeface="Arial"/>
                <a:cs typeface="Arial"/>
              </a:rPr>
              <a:t>m</a:t>
            </a:r>
            <a:r>
              <a:rPr sz="1666" b="1" spc="-83" dirty="0">
                <a:latin typeface="Arial"/>
                <a:cs typeface="Arial"/>
              </a:rPr>
              <a:t>m</a:t>
            </a:r>
            <a:r>
              <a:rPr sz="1666" dirty="0">
                <a:latin typeface="Arial"/>
                <a:cs typeface="Arial"/>
              </a:rPr>
              <a:t>)</a:t>
            </a:r>
            <a:endParaRPr sz="1666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364377" y="5318157"/>
            <a:ext cx="349687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spc="-58" dirty="0">
                <a:latin typeface="Arial"/>
                <a:cs typeface="Arial"/>
              </a:rPr>
              <a:t>–</a:t>
            </a:r>
            <a:r>
              <a:rPr sz="1666" b="1" spc="-71" dirty="0">
                <a:latin typeface="Arial"/>
                <a:cs typeface="Arial"/>
              </a:rPr>
              <a:t>10</a:t>
            </a:r>
            <a:endParaRPr sz="1666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469261" y="5157968"/>
            <a:ext cx="497816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>
              <a:lnSpc>
                <a:spcPts val="1629"/>
              </a:lnSpc>
            </a:pPr>
            <a:r>
              <a:rPr sz="1666" b="1" spc="-4" dirty="0">
                <a:latin typeface="Arial"/>
                <a:cs typeface="Arial"/>
              </a:rPr>
              <a:t>0.0</a:t>
            </a:r>
            <a:endParaRPr sz="1666">
              <a:latin typeface="Arial"/>
              <a:cs typeface="Arial"/>
            </a:endParaRPr>
          </a:p>
          <a:p>
            <a:pPr marL="161351">
              <a:lnSpc>
                <a:spcPts val="1629"/>
              </a:lnSpc>
            </a:pPr>
            <a:r>
              <a:rPr sz="1666" spc="-58" dirty="0">
                <a:latin typeface="Arial"/>
                <a:cs typeface="Arial"/>
              </a:rPr>
              <a:t>–</a:t>
            </a:r>
            <a:r>
              <a:rPr sz="1666" b="1" spc="-83" dirty="0">
                <a:latin typeface="Arial"/>
                <a:cs typeface="Arial"/>
              </a:rPr>
              <a:t>15</a:t>
            </a:r>
            <a:endParaRPr sz="1666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466509" y="4565456"/>
            <a:ext cx="317417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4" dirty="0">
                <a:latin typeface="Arial"/>
                <a:cs typeface="Arial"/>
              </a:rPr>
              <a:t>0</a:t>
            </a:r>
            <a:r>
              <a:rPr sz="1666" b="1" spc="17" dirty="0">
                <a:latin typeface="Arial"/>
                <a:cs typeface="Arial"/>
              </a:rPr>
              <a:t>.</a:t>
            </a:r>
            <a:r>
              <a:rPr sz="1666" b="1" dirty="0">
                <a:latin typeface="Arial"/>
                <a:cs typeface="Arial"/>
              </a:rPr>
              <a:t>5</a:t>
            </a:r>
            <a:endParaRPr sz="1666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492749" y="3972943"/>
            <a:ext cx="304721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83" dirty="0">
                <a:latin typeface="Arial"/>
                <a:cs typeface="Arial"/>
              </a:rPr>
              <a:t>1</a:t>
            </a:r>
            <a:r>
              <a:rPr sz="1666" b="1" spc="-4" dirty="0">
                <a:latin typeface="Arial"/>
                <a:cs typeface="Arial"/>
              </a:rPr>
              <a:t>.</a:t>
            </a:r>
            <a:r>
              <a:rPr sz="1666" b="1" dirty="0">
                <a:latin typeface="Arial"/>
                <a:cs typeface="Arial"/>
              </a:rPr>
              <a:t>0</a:t>
            </a:r>
            <a:endParaRPr sz="1666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525338" y="2740307"/>
            <a:ext cx="258695" cy="9614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610"/>
            <a:r>
              <a:rPr sz="1666" b="1" dirty="0">
                <a:latin typeface="Arial"/>
                <a:cs typeface="Arial"/>
              </a:rPr>
              <a:t>0</a:t>
            </a:r>
            <a:endParaRPr sz="1666">
              <a:latin typeface="Arial"/>
              <a:cs typeface="Arial"/>
            </a:endParaRPr>
          </a:p>
          <a:p>
            <a:pPr marL="19045">
              <a:spcBef>
                <a:spcPts val="729"/>
              </a:spcBef>
            </a:pPr>
            <a:r>
              <a:rPr sz="1666" spc="-58" dirty="0">
                <a:latin typeface="Arial"/>
                <a:cs typeface="Arial"/>
              </a:rPr>
              <a:t>–</a:t>
            </a:r>
            <a:r>
              <a:rPr sz="1666" b="1" dirty="0">
                <a:latin typeface="Arial"/>
                <a:cs typeface="Arial"/>
              </a:rPr>
              <a:t>1</a:t>
            </a:r>
            <a:endParaRPr sz="1666">
              <a:latin typeface="Arial"/>
              <a:cs typeface="Arial"/>
            </a:endParaRPr>
          </a:p>
          <a:p>
            <a:pPr marL="10580">
              <a:spcBef>
                <a:spcPts val="758"/>
              </a:spcBef>
            </a:pPr>
            <a:r>
              <a:rPr sz="1666" spc="12" dirty="0">
                <a:latin typeface="Arial"/>
                <a:cs typeface="Arial"/>
              </a:rPr>
              <a:t>–</a:t>
            </a:r>
            <a:r>
              <a:rPr sz="1666" b="1" dirty="0">
                <a:latin typeface="Arial"/>
                <a:cs typeface="Arial"/>
              </a:rPr>
              <a:t>2</a:t>
            </a:r>
            <a:endParaRPr sz="1666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644898" y="2037544"/>
            <a:ext cx="139135" cy="6152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dirty="0">
                <a:latin typeface="Arial"/>
                <a:cs typeface="Arial"/>
              </a:rPr>
              <a:t>2</a:t>
            </a:r>
            <a:endParaRPr sz="1666">
              <a:latin typeface="Arial"/>
              <a:cs typeface="Arial"/>
            </a:endParaRPr>
          </a:p>
          <a:p>
            <a:pPr marL="10580">
              <a:spcBef>
                <a:spcPts val="775"/>
              </a:spcBef>
            </a:pPr>
            <a:r>
              <a:rPr sz="1666" b="1" dirty="0">
                <a:latin typeface="Arial"/>
                <a:cs typeface="Arial"/>
              </a:rPr>
              <a:t>1</a:t>
            </a:r>
            <a:endParaRPr sz="1666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170617" y="5318157"/>
            <a:ext cx="266102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spc="71" dirty="0">
                <a:latin typeface="Arial"/>
                <a:cs typeface="Arial"/>
              </a:rPr>
              <a:t>–</a:t>
            </a:r>
            <a:r>
              <a:rPr sz="1666" b="1" dirty="0">
                <a:latin typeface="Arial"/>
                <a:cs typeface="Arial"/>
              </a:rPr>
              <a:t>5</a:t>
            </a:r>
            <a:endParaRPr sz="1666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049017" y="5318157"/>
            <a:ext cx="900407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>
              <a:tabLst>
                <a:tab pos="771838" algn="l"/>
              </a:tabLst>
            </a:pPr>
            <a:r>
              <a:rPr sz="1666" b="1" dirty="0">
                <a:latin typeface="Arial"/>
                <a:cs typeface="Arial"/>
              </a:rPr>
              <a:t>0	5</a:t>
            </a:r>
            <a:endParaRPr sz="1666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520775" y="5318157"/>
            <a:ext cx="239121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71" dirty="0">
                <a:latin typeface="Arial"/>
                <a:cs typeface="Arial"/>
              </a:rPr>
              <a:t>10</a:t>
            </a:r>
            <a:endParaRPr sz="1666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254432" y="5318157"/>
            <a:ext cx="236476" cy="256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1666" b="1" spc="-83" dirty="0">
                <a:latin typeface="Arial"/>
                <a:cs typeface="Arial"/>
              </a:rPr>
              <a:t>15</a:t>
            </a:r>
            <a:endParaRPr sz="1666">
              <a:latin typeface="Arial"/>
              <a:cs typeface="Arial"/>
            </a:endParaRPr>
          </a:p>
        </p:txBody>
      </p:sp>
      <p:pic>
        <p:nvPicPr>
          <p:cNvPr id="67" name="E26385_300">
            <a:hlinkClick r:id="" action="ppaction://media"/>
            <a:extLst>
              <a:ext uri="{FF2B5EF4-FFF2-40B4-BE49-F238E27FC236}">
                <a16:creationId xmlns:a16="http://schemas.microsoft.com/office/drawing/2014/main" id="{CCE6A2E0-D5E0-EE44-8B5F-39CA39B0B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2592" y="2140678"/>
            <a:ext cx="4472167" cy="3139893"/>
          </a:xfrm>
          <a:prstGeom prst="rect">
            <a:avLst/>
          </a:prstGeom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4480"/>
            <a:ext cx="5225668" cy="412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61818" y="2475345"/>
            <a:ext cx="2743200" cy="14316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focal velocity can be achieved by selecting the appropriate chirp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529648" y="6011186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 D. H. </a:t>
            </a:r>
            <a:r>
              <a:rPr lang="en-US" dirty="0" err="1"/>
              <a:t>Froula</a:t>
            </a:r>
            <a:r>
              <a:rPr lang="en-US" dirty="0"/>
              <a:t> </a:t>
            </a:r>
            <a:r>
              <a:rPr lang="en-US" i="1" dirty="0"/>
              <a:t>et.al.</a:t>
            </a:r>
            <a:r>
              <a:rPr lang="en-US" dirty="0"/>
              <a:t>, Nature Photonics 12, 262 (2018).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79" y="2568887"/>
            <a:ext cx="2346937" cy="1158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415" y="1393522"/>
            <a:ext cx="4255377" cy="4663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7174" t="25119" r="39190" b="69986"/>
          <a:stretch/>
        </p:blipFill>
        <p:spPr>
          <a:xfrm>
            <a:off x="8723607" y="2327562"/>
            <a:ext cx="1330036" cy="193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7174" t="25119" r="39190" b="69986"/>
          <a:stretch/>
        </p:blipFill>
        <p:spPr>
          <a:xfrm>
            <a:off x="9388625" y="4192464"/>
            <a:ext cx="1330036" cy="1939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52327" t="45234" r="24832" b="49397"/>
          <a:stretch/>
        </p:blipFill>
        <p:spPr>
          <a:xfrm>
            <a:off x="9177056" y="3522701"/>
            <a:ext cx="1283854" cy="21243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686663" y="2041235"/>
            <a:ext cx="0" cy="333432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8723607" y="3103417"/>
            <a:ext cx="683650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257" y="2908366"/>
            <a:ext cx="954473" cy="3901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08137" y="1995055"/>
            <a:ext cx="2050561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rgbClr val="004FA3"/>
                </a:solidFill>
              </a:rPr>
              <a:t>Focal velocity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419" y="4106743"/>
            <a:ext cx="1097551" cy="819815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24" idx="0"/>
          </p:cNvCxnSpPr>
          <p:nvPr/>
        </p:nvCxnSpPr>
        <p:spPr>
          <a:xfrm flipV="1">
            <a:off x="2334195" y="3608506"/>
            <a:ext cx="0" cy="498237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23128" y="2945314"/>
            <a:ext cx="979054" cy="1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02338" y="2591371"/>
            <a:ext cx="198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stretched pulse duration</a:t>
            </a:r>
          </a:p>
        </p:txBody>
      </p:sp>
      <p:sp>
        <p:nvSpPr>
          <p:cNvPr id="33" name="Text Placeholder 98"/>
          <p:cNvSpPr>
            <a:spLocks noGrp="1"/>
          </p:cNvSpPr>
          <p:nvPr>
            <p:ph type="body" sz="quarter" idx="11"/>
          </p:nvPr>
        </p:nvSpPr>
        <p:spPr>
          <a:xfrm>
            <a:off x="2491509" y="5769375"/>
            <a:ext cx="5509504" cy="610936"/>
          </a:xfrm>
        </p:spPr>
        <p:txBody>
          <a:bodyPr/>
          <a:lstStyle/>
          <a:p>
            <a:pPr marL="68243" marR="61895">
              <a:lnSpc>
                <a:spcPts val="1833"/>
              </a:lnSpc>
              <a:spcBef>
                <a:spcPts val="321"/>
              </a:spcBef>
            </a:pPr>
            <a:r>
              <a:rPr lang="en-US" spc="-4" dirty="0">
                <a:solidFill>
                  <a:srgbClr val="FFFFFF"/>
                </a:solidFill>
                <a:cs typeface="Arial"/>
              </a:rPr>
              <a:t>Measurements show excellent agreement with the</a:t>
            </a:r>
          </a:p>
          <a:p>
            <a:pPr marL="68243" marR="61895">
              <a:lnSpc>
                <a:spcPts val="1833"/>
              </a:lnSpc>
              <a:spcBef>
                <a:spcPts val="321"/>
              </a:spcBef>
            </a:pPr>
            <a:r>
              <a:rPr lang="en-US" spc="-4" dirty="0">
                <a:solidFill>
                  <a:srgbClr val="FFFFFF"/>
                </a:solidFill>
                <a:cs typeface="Arial"/>
              </a:rPr>
              <a:t> analytic calculations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06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flying focus</a:t>
            </a:r>
          </a:p>
          <a:p>
            <a:endParaRPr lang="en-US" dirty="0"/>
          </a:p>
          <a:p>
            <a:r>
              <a:rPr lang="en-US" dirty="0">
                <a:solidFill>
                  <a:srgbClr val="133478"/>
                </a:solidFill>
              </a:rPr>
              <a:t>Ionization waves of arbitrary velocity (IWAV’s)</a:t>
            </a:r>
          </a:p>
          <a:p>
            <a:endParaRPr lang="en-US" dirty="0"/>
          </a:p>
          <a:p>
            <a:r>
              <a:rPr lang="en-US" dirty="0"/>
              <a:t>Plasma photonics applications of IWAV’s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11555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flying focus pulse can be used to generate an ionization wave of arbitrary velocity (IWAV)</a:t>
            </a:r>
            <a:endParaRPr lang="en-US" b="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254211" y="3550019"/>
            <a:ext cx="60943" cy="3250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defTabSz="12188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>
              <a:latin typeface="Arial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0" y="1324082"/>
            <a:ext cx="4153394" cy="27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9527177" y="6016274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*	  J. P. </a:t>
            </a:r>
            <a:r>
              <a:rPr lang="en-US" dirty="0" err="1"/>
              <a:t>Palastro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Phys. Rev. A 97, 033835 (2018).  </a:t>
            </a:r>
          </a:p>
        </p:txBody>
      </p:sp>
    </p:spTree>
    <p:extLst>
      <p:ext uri="{BB962C8B-B14F-4D97-AF65-F5344CB8AC3E}">
        <p14:creationId xmlns:p14="http://schemas.microsoft.com/office/powerpoint/2010/main" val="178112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flying focus pulse can be used to generate an ionization wave of arbitrary velocity (IWAV)</a:t>
            </a:r>
            <a:endParaRPr lang="en-US" b="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254211" y="3550019"/>
            <a:ext cx="60943" cy="3250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defTabSz="12188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>
              <a:latin typeface="Arial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0" y="1324082"/>
            <a:ext cx="4153394" cy="27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369938" y="4111128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Pump parameters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09601" y="4425454"/>
            <a:ext cx="2363788" cy="19390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288976" y="4698503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Δ</a:t>
            </a:r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9 nm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TextBox 36"/>
          <p:cNvSpPr txBox="1">
            <a:spLocks noChangeArrowheads="1"/>
          </p:cNvSpPr>
          <p:nvPr/>
        </p:nvSpPr>
        <p:spPr bwMode="auto">
          <a:xfrm>
            <a:off x="328663" y="4412753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0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= 1053 nm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291652" y="5027086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E = 10mJ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812830" y="4116146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Target parameters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652492" y="4430472"/>
            <a:ext cx="2449511" cy="7897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2731868" y="4729647"/>
            <a:ext cx="244157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g0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(density) = 2.7e19 cm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-3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TextBox 36"/>
          <p:cNvSpPr txBox="1">
            <a:spLocks noChangeArrowheads="1"/>
          </p:cNvSpPr>
          <p:nvPr/>
        </p:nvSpPr>
        <p:spPr bwMode="auto">
          <a:xfrm>
            <a:off x="2771555" y="4417771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gas: H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283859" y="5298568"/>
            <a:ext cx="2365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Transverse beam profile: Super-Gaussian O(8)</a:t>
            </a:r>
          </a:p>
        </p:txBody>
      </p:sp>
      <p:sp>
        <p:nvSpPr>
          <p:cNvPr id="19" name="TextBox 36"/>
          <p:cNvSpPr txBox="1">
            <a:spLocks noChangeArrowheads="1"/>
          </p:cNvSpPr>
          <p:nvPr/>
        </p:nvSpPr>
        <p:spPr bwMode="auto">
          <a:xfrm>
            <a:off x="287388" y="5810517"/>
            <a:ext cx="2365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Power spectrum profile: </a:t>
            </a:r>
          </a:p>
          <a:p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Super-Gaussian O(8)</a:t>
            </a:r>
          </a:p>
        </p:txBody>
      </p:sp>
      <p:sp>
        <p:nvSpPr>
          <p:cNvPr id="20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9527177" y="6016274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*	  J. P. </a:t>
            </a:r>
            <a:r>
              <a:rPr lang="en-US" dirty="0" err="1"/>
              <a:t>Palastro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Phys. Rev. A 97, 033835 (2018).  </a:t>
            </a:r>
          </a:p>
        </p:txBody>
      </p:sp>
    </p:spTree>
    <p:extLst>
      <p:ext uri="{BB962C8B-B14F-4D97-AF65-F5344CB8AC3E}">
        <p14:creationId xmlns:p14="http://schemas.microsoft.com/office/powerpoint/2010/main" val="3456761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flying focus pulse can be used to generate an ionization wave of arbitrary velocity (IWAV)</a:t>
            </a:r>
            <a:endParaRPr lang="en-US" b="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254211" y="3550019"/>
            <a:ext cx="60943" cy="3250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defTabSz="12188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267"/>
          <a:stretch/>
        </p:blipFill>
        <p:spPr>
          <a:xfrm>
            <a:off x="4201904" y="1299099"/>
            <a:ext cx="8013495" cy="3363937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0" y="1324082"/>
            <a:ext cx="4153394" cy="27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407" y="4663036"/>
            <a:ext cx="1254487" cy="431335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369938" y="4111128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Pump parameters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09601" y="4425454"/>
            <a:ext cx="2363788" cy="19390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288976" y="4698503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Δ</a:t>
            </a:r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9 nm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TextBox 36"/>
          <p:cNvSpPr txBox="1">
            <a:spLocks noChangeArrowheads="1"/>
          </p:cNvSpPr>
          <p:nvPr/>
        </p:nvSpPr>
        <p:spPr bwMode="auto">
          <a:xfrm>
            <a:off x="328663" y="4412753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0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= 1053 nm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291652" y="5027086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E = 10mJ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812830" y="4116146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Target parameters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652492" y="4430472"/>
            <a:ext cx="2449511" cy="7897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2731868" y="4729647"/>
            <a:ext cx="244157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g0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(density) = 2.7e19 cm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-3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TextBox 36"/>
          <p:cNvSpPr txBox="1">
            <a:spLocks noChangeArrowheads="1"/>
          </p:cNvSpPr>
          <p:nvPr/>
        </p:nvSpPr>
        <p:spPr bwMode="auto">
          <a:xfrm>
            <a:off x="2771555" y="4417771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gas: H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283859" y="5298568"/>
            <a:ext cx="2365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Transverse beam profile: Super-Gaussian O(8)</a:t>
            </a:r>
          </a:p>
        </p:txBody>
      </p:sp>
      <p:sp>
        <p:nvSpPr>
          <p:cNvPr id="19" name="TextBox 36"/>
          <p:cNvSpPr txBox="1">
            <a:spLocks noChangeArrowheads="1"/>
          </p:cNvSpPr>
          <p:nvPr/>
        </p:nvSpPr>
        <p:spPr bwMode="auto">
          <a:xfrm>
            <a:off x="287388" y="5810517"/>
            <a:ext cx="2365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Power spectrum profile: </a:t>
            </a:r>
          </a:p>
          <a:p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Super-Gaussian O(8)</a:t>
            </a:r>
          </a:p>
        </p:txBody>
      </p:sp>
      <p:sp>
        <p:nvSpPr>
          <p:cNvPr id="20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9527177" y="6016274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*	  J. P. </a:t>
            </a:r>
            <a:r>
              <a:rPr lang="en-US" dirty="0" err="1"/>
              <a:t>Palastro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Phys. Rev. A 97, 033835 (2018).  </a:t>
            </a:r>
          </a:p>
        </p:txBody>
      </p:sp>
      <p:sp>
        <p:nvSpPr>
          <p:cNvPr id="21" name="Text Placeholder 98">
            <a:extLst>
              <a:ext uri="{FF2B5EF4-FFF2-40B4-BE49-F238E27FC236}">
                <a16:creationId xmlns:a16="http://schemas.microsoft.com/office/drawing/2014/main" id="{436459D5-1DF0-40C1-ADAD-F4F9F6C06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28" y="5788611"/>
            <a:ext cx="5509504" cy="572464"/>
          </a:xfrm>
        </p:spPr>
        <p:txBody>
          <a:bodyPr/>
          <a:lstStyle/>
          <a:p>
            <a:pPr marL="68243" marR="61895">
              <a:lnSpc>
                <a:spcPts val="1833"/>
              </a:lnSpc>
              <a:spcBef>
                <a:spcPts val="321"/>
              </a:spcBef>
            </a:pPr>
            <a:r>
              <a:rPr lang="en-US" dirty="0">
                <a:cs typeface="Arial"/>
              </a:rPr>
              <a:t>The IWAV tracks the motion of an intensity </a:t>
            </a:r>
            <a:r>
              <a:rPr lang="en-US" dirty="0" err="1">
                <a:cs typeface="Arial"/>
              </a:rPr>
              <a:t>isosurface</a:t>
            </a:r>
            <a:r>
              <a:rPr lang="en-US" dirty="0">
                <a:cs typeface="Arial"/>
              </a:rPr>
              <a:t> at the ionization threshold of the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46243E-FF81-441A-B12C-0E89DD02DE4A}"/>
                  </a:ext>
                </a:extLst>
              </p:cNvPr>
              <p:cNvSpPr txBox="1"/>
              <p:nvPr/>
            </p:nvSpPr>
            <p:spPr>
              <a:xfrm>
                <a:off x="7284883" y="1363999"/>
                <a:ext cx="2008627" cy="33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𝑰𝑾𝑨𝑽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2000" b="1" dirty="0" err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46243E-FF81-441A-B12C-0E89DD02D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883" y="1363999"/>
                <a:ext cx="2008627" cy="336887"/>
              </a:xfrm>
              <a:prstGeom prst="rect">
                <a:avLst/>
              </a:prstGeom>
              <a:blipFill>
                <a:blip r:embed="rId6"/>
                <a:stretch>
                  <a:fillRect l="-1212" r="-909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006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IWAV propagation was measured using a spectrally-resolved </a:t>
            </a:r>
            <a:r>
              <a:rPr lang="en-US" dirty="0" err="1"/>
              <a:t>Schlieren</a:t>
            </a:r>
            <a:r>
              <a:rPr lang="en-US" dirty="0"/>
              <a:t> diagnostic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080095" y="633359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 </a:t>
            </a:r>
            <a:r>
              <a:rPr lang="en-US" dirty="0">
                <a:cs typeface="Arial"/>
              </a:rPr>
              <a:t>D. Turnbull </a:t>
            </a:r>
            <a:r>
              <a:rPr lang="en-US" i="1" dirty="0">
                <a:cs typeface="Arial"/>
              </a:rPr>
              <a:t>et al</a:t>
            </a:r>
            <a:r>
              <a:rPr lang="en-US" dirty="0">
                <a:cs typeface="Arial"/>
              </a:rPr>
              <a:t>., Phys. Rev. Lett. 120,225001 (2018).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2010"/>
          <a:stretch/>
        </p:blipFill>
        <p:spPr>
          <a:xfrm>
            <a:off x="306442" y="1842695"/>
            <a:ext cx="5665733" cy="2481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042" t="17506" r="75560" b="76063"/>
          <a:stretch/>
        </p:blipFill>
        <p:spPr>
          <a:xfrm>
            <a:off x="504664" y="2419350"/>
            <a:ext cx="847726" cy="28575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5240" r="74624" b="79223"/>
          <a:stretch/>
        </p:blipFill>
        <p:spPr bwMode="auto">
          <a:xfrm>
            <a:off x="223677" y="1309294"/>
            <a:ext cx="1409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9037" t="59516" r="28428"/>
          <a:stretch/>
        </p:blipFill>
        <p:spPr>
          <a:xfrm>
            <a:off x="2181224" y="4326069"/>
            <a:ext cx="2686051" cy="15699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6848499" y="3633605"/>
            <a:ext cx="4268933" cy="27710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7671874" y="6051668"/>
            <a:ext cx="33184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7679464" y="3716447"/>
            <a:ext cx="0" cy="23352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 rot="16200000">
            <a:off x="6567124" y="4640800"/>
            <a:ext cx="1016077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866" dirty="0">
                <a:solidFill>
                  <a:srgbClr val="000000"/>
                </a:solidFill>
              </a:rPr>
              <a:t>λ</a:t>
            </a:r>
            <a:r>
              <a:rPr lang="en-US" sz="1866" dirty="0">
                <a:solidFill>
                  <a:srgbClr val="000000"/>
                </a:solidFill>
              </a:rPr>
              <a:t> ~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54473" y="1231597"/>
            <a:ext cx="155523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dirty="0"/>
              <a:t>2D Schlieren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85431" y="1539275"/>
            <a:ext cx="4037732" cy="1430754"/>
            <a:chOff x="5387555" y="3701991"/>
            <a:chExt cx="3029088" cy="1073345"/>
          </a:xfrm>
        </p:grpSpPr>
        <p:grpSp>
          <p:nvGrpSpPr>
            <p:cNvPr id="20" name="Group 19"/>
            <p:cNvGrpSpPr/>
            <p:nvPr/>
          </p:nvGrpSpPr>
          <p:grpSpPr>
            <a:xfrm>
              <a:off x="5387555" y="3701991"/>
              <a:ext cx="2999538" cy="836595"/>
              <a:chOff x="5387555" y="3701991"/>
              <a:chExt cx="2999538" cy="836595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1"/>
              <a:stretch/>
            </p:blipFill>
            <p:spPr bwMode="auto">
              <a:xfrm>
                <a:off x="5387555" y="3701991"/>
                <a:ext cx="2999538" cy="836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 bwMode="auto">
              <a:xfrm>
                <a:off x="5843456" y="3743437"/>
                <a:ext cx="2448287" cy="233759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888" tIns="60944" rIns="121888" bIns="6094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889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199">
                  <a:latin typeface="Arial" charset="0"/>
                </a:endParaRPr>
              </a:p>
            </p:txBody>
          </p:sp>
        </p:grp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387" y="4482983"/>
              <a:ext cx="2666256" cy="292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6915971" y="3180562"/>
            <a:ext cx="3948517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dirty="0"/>
              <a:t>Spectrally (time) resolved Schlieren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64630" y="5998294"/>
            <a:ext cx="304892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dirty="0"/>
              <a:t>z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8365" y="5502196"/>
            <a:ext cx="404278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dirty="0" err="1">
                <a:latin typeface="Symbol" panose="05050102010706020507" pitchFamily="18" charset="2"/>
              </a:rPr>
              <a:t>l</a:t>
            </a:r>
            <a:r>
              <a:rPr lang="en-US" sz="1866" baseline="-25000" dirty="0" err="1"/>
              <a:t>b</a:t>
            </a:r>
            <a:endParaRPr lang="en-US" sz="1866" baseline="-25000" dirty="0"/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7691299" y="5772695"/>
            <a:ext cx="828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7205627" y="3832693"/>
            <a:ext cx="369012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dirty="0" err="1">
                <a:latin typeface="Symbol" panose="05050102010706020507" pitchFamily="18" charset="2"/>
              </a:rPr>
              <a:t>l</a:t>
            </a:r>
            <a:r>
              <a:rPr lang="en-US" sz="1866" baseline="-25000" dirty="0" err="1"/>
              <a:t>r</a:t>
            </a:r>
            <a:endParaRPr lang="en-US" sz="1866" baseline="-25000" dirty="0"/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7681429" y="4035025"/>
            <a:ext cx="828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8145189" y="4037824"/>
            <a:ext cx="0" cy="16695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8145190" y="3936210"/>
            <a:ext cx="25946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9111319" y="3582270"/>
            <a:ext cx="45076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dirty="0" err="1">
                <a:latin typeface="Symbol" panose="05050102010706020507" pitchFamily="18" charset="2"/>
              </a:rPr>
              <a:t>D</a:t>
            </a:r>
            <a:r>
              <a:rPr lang="en-US" sz="1866" dirty="0" err="1"/>
              <a:t>z</a:t>
            </a:r>
            <a:endParaRPr lang="en-US" sz="186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9626166" y="5222810"/>
                <a:ext cx="1083950" cy="63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6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6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866" i="1">
                              <a:latin typeface="Cambria Math"/>
                              <a:ea typeface="Cambria Math"/>
                            </a:rPr>
                            <m:t>𝑧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66" i="1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US" sz="1866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en-US" sz="1866" i="1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sz="186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6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866" i="1">
                              <a:latin typeface="Cambria Math"/>
                              <a:ea typeface="Cambria Math"/>
                            </a:rPr>
                            <m:t>𝑧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66" i="1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US" sz="1866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866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166" y="5222810"/>
                <a:ext cx="1083950" cy="6315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Isosceles Triangle 33"/>
          <p:cNvSpPr/>
          <p:nvPr/>
        </p:nvSpPr>
        <p:spPr>
          <a:xfrm rot="10800000">
            <a:off x="8190502" y="4027635"/>
            <a:ext cx="2600187" cy="1728190"/>
          </a:xfrm>
          <a:prstGeom prst="triangle">
            <a:avLst>
              <a:gd name="adj" fmla="val 100000"/>
            </a:avLst>
          </a:prstGeom>
          <a:solidFill>
            <a:srgbClr val="C2F6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083704" y="4530975"/>
            <a:ext cx="843501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dirty="0" err="1">
                <a:latin typeface="Symbol" panose="05050102010706020507" pitchFamily="18" charset="2"/>
              </a:rPr>
              <a:t>Dl</a:t>
            </a:r>
            <a:r>
              <a:rPr lang="en-US" sz="1866" dirty="0" err="1">
                <a:sym typeface="Symbol"/>
              </a:rPr>
              <a:t></a:t>
            </a:r>
            <a:r>
              <a:rPr lang="en-US" sz="1866" dirty="0" err="1">
                <a:latin typeface="Symbol" panose="05050102010706020507" pitchFamily="18" charset="2"/>
              </a:rPr>
              <a:t>D</a:t>
            </a:r>
            <a:r>
              <a:rPr lang="en-US" sz="1866" dirty="0" err="1"/>
              <a:t>t</a:t>
            </a:r>
            <a:endParaRPr lang="en-US" sz="1866" dirty="0"/>
          </a:p>
        </p:txBody>
      </p:sp>
      <p:cxnSp>
        <p:nvCxnSpPr>
          <p:cNvPr id="36" name="Straight Connector 35"/>
          <p:cNvCxnSpPr/>
          <p:nvPr/>
        </p:nvCxnSpPr>
        <p:spPr bwMode="auto">
          <a:xfrm flipV="1">
            <a:off x="8145190" y="4093047"/>
            <a:ext cx="2594624" cy="169148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lumMod val="40000"/>
                <a:lumOff val="60000"/>
                <a:alpha val="40000"/>
              </a:schemeClr>
            </a:glow>
          </a:effectLst>
          <a:extLst/>
        </p:spPr>
      </p:cxnSp>
    </p:spTree>
    <p:extLst>
      <p:ext uri="{BB962C8B-B14F-4D97-AF65-F5344CB8AC3E}">
        <p14:creationId xmlns:p14="http://schemas.microsoft.com/office/powerpoint/2010/main" val="4045230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8" y="1476163"/>
            <a:ext cx="11204548" cy="503183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IWAV velocities were measured for a variety of pulse durations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441" y="1410369"/>
            <a:ext cx="3417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/>
              <a:t>T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53190" y="1410369"/>
            <a:ext cx="3417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/>
              <a:t>T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08584" y="3670348"/>
            <a:ext cx="3417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/>
              <a:t>T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3991" y="3670348"/>
            <a:ext cx="3417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/>
              <a:t>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5421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D320-4831-304E-A633-6BA0DEF6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and Control of Ionization Waves of Arbitrary Velocity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618777" y="5494639"/>
            <a:ext cx="5335172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cs typeface="Arial" charset="0"/>
              </a:rPr>
              <a:t>Philip Franke</a:t>
            </a:r>
          </a:p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pic>
        <p:nvPicPr>
          <p:cNvPr id="3" name="std_f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1389888"/>
            <a:ext cx="5334000" cy="4000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29527" y="3389745"/>
            <a:ext cx="6197600" cy="2000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97819-4078-4D1D-89AF-24A3ACC52A2A}"/>
              </a:ext>
            </a:extLst>
          </p:cNvPr>
          <p:cNvSpPr txBox="1"/>
          <p:nvPr/>
        </p:nvSpPr>
        <p:spPr>
          <a:xfrm>
            <a:off x="6125865" y="5494639"/>
            <a:ext cx="5471943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600" b="1" dirty="0">
                <a:cs typeface="Arial" charset="0"/>
              </a:rPr>
              <a:t>49</a:t>
            </a:r>
            <a:r>
              <a:rPr lang="en-US" sz="1600" b="1" baseline="30000" dirty="0">
                <a:cs typeface="Arial" charset="0"/>
              </a:rPr>
              <a:t>th</a:t>
            </a:r>
            <a:r>
              <a:rPr lang="en-US" sz="1600" b="1" dirty="0">
                <a:cs typeface="Arial" charset="0"/>
              </a:rPr>
              <a:t> Anomalous Absorption Conference</a:t>
            </a:r>
          </a:p>
          <a:p>
            <a:pPr algn="r"/>
            <a:r>
              <a:rPr lang="en-US" sz="1600" b="1" dirty="0">
                <a:cs typeface="Arial" charset="0"/>
              </a:rPr>
              <a:t>Telluride, CO</a:t>
            </a:r>
          </a:p>
          <a:p>
            <a:pPr algn="r"/>
            <a:r>
              <a:rPr lang="en-US" sz="1600" b="1" dirty="0">
                <a:cs typeface="Arial" charset="0"/>
              </a:rPr>
              <a:t>9-14 June 2019</a:t>
            </a:r>
          </a:p>
        </p:txBody>
      </p:sp>
    </p:spTree>
    <p:extLst>
      <p:ext uri="{BB962C8B-B14F-4D97-AF65-F5344CB8AC3E}">
        <p14:creationId xmlns:p14="http://schemas.microsoft.com/office/powerpoint/2010/main" val="157909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velocities are in agreement with the flying focus theory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511549" y="5671228"/>
            <a:ext cx="5953464" cy="70579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Larger IWAV diameters and enhanced control of the trajectory are desirable for the proposed applications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3">
                <a:extLst>
                  <a:ext uri="{FF2B5EF4-FFF2-40B4-BE49-F238E27FC236}">
                    <a16:creationId xmlns:a16="http://schemas.microsoft.com/office/drawing/2014/main" id="{34E556E1-448B-C44D-B8C6-82DFACB0D6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58215" y="1947033"/>
                <a:ext cx="4384837" cy="730777"/>
              </a:xfrm>
              <a:prstGeom prst="rect">
                <a:avLst/>
              </a:prstGeom>
              <a:noFill/>
            </p:spPr>
            <p:txBody>
              <a:bodyPr vert="horz" lIns="36576" tIns="36576" rIns="36576" bIns="73152" rtlCol="0" anchor="ctr" anchorCtr="0">
                <a:spAutoFit/>
              </a:bodyPr>
              <a:lstStyle>
                <a:lvl1pPr marL="0" indent="0" algn="ctr" defTabSz="609448" rtl="0" eaLnBrk="1" latinLnBrk="0" hangingPunct="1">
                  <a:spcBef>
                    <a:spcPts val="25"/>
                  </a:spcBef>
                  <a:buFont typeface="Lucida Grande"/>
                  <a:buNone/>
                  <a:defRPr sz="1600" b="1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59694" indent="-300492" algn="l" defTabSz="609448" rtl="0" eaLnBrk="1" latinLnBrk="0" hangingPunct="1">
                  <a:lnSpc>
                    <a:spcPct val="100000"/>
                  </a:lnSpc>
                  <a:spcBef>
                    <a:spcPts val="533"/>
                  </a:spcBef>
                  <a:buFont typeface="Arial"/>
                  <a:buChar char="－"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895" indent="-300492" algn="l" defTabSz="609448" rtl="0" eaLnBrk="1" latinLnBrk="0" hangingPunct="1">
                  <a:spcBef>
                    <a:spcPts val="267"/>
                  </a:spcBef>
                  <a:buFont typeface="Lucida Grande"/>
                  <a:buChar char="-"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78098" indent="-308956" algn="l" defTabSz="609448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Lucida Grande"/>
                  <a:buChar char="-"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37299" indent="-308956" algn="l" defTabSz="609448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Lucida Grande"/>
                  <a:buChar char="-"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51962" indent="-304724" algn="l" defTabSz="6094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1409" indent="-304724" algn="l" defTabSz="6094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0857" indent="-304724" algn="l" defTabSz="6094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0305" indent="-304724" algn="l" defTabSz="60944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𝒇𝒐𝒄𝒖𝒔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𝝉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𝒍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𝑰𝑾𝑨𝑽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 Placeholder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4E556E1-448B-C44D-B8C6-82DFACB0D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215" y="1947033"/>
                <a:ext cx="4384837" cy="7307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249" y="-2953380"/>
            <a:ext cx="4494808" cy="203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879557" y="-2575317"/>
                <a:ext cx="1124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≈25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9557" y="-2575317"/>
                <a:ext cx="1124218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21" y="3077728"/>
            <a:ext cx="5596859" cy="253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364" y="1260203"/>
            <a:ext cx="5621432" cy="395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5"/>
          <p:cNvSpPr txBox="1">
            <a:spLocks/>
          </p:cNvSpPr>
          <p:nvPr/>
        </p:nvSpPr>
        <p:spPr>
          <a:xfrm>
            <a:off x="9588414" y="6016003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D. Turnbull </a:t>
            </a:r>
            <a:r>
              <a:rPr lang="en-US" sz="700" i="1" dirty="0">
                <a:cs typeface="Arial"/>
              </a:rPr>
              <a:t>et al</a:t>
            </a:r>
            <a:r>
              <a:rPr lang="en-US" sz="700" dirty="0">
                <a:cs typeface="Arial"/>
              </a:rPr>
              <a:t>., Phys. Rev. Lett. 120,225001 (2018).</a:t>
            </a:r>
            <a:endParaRPr lang="en-US" dirty="0"/>
          </a:p>
          <a:p>
            <a:r>
              <a:rPr lang="en-US" dirty="0"/>
              <a:t>	**	</a:t>
            </a:r>
            <a:r>
              <a:rPr lang="en-US" sz="700" dirty="0"/>
              <a:t> D. </a:t>
            </a:r>
            <a:r>
              <a:rPr lang="en-US" sz="700" dirty="0" err="1"/>
              <a:t>Froula</a:t>
            </a:r>
            <a:r>
              <a:rPr lang="en-US" sz="700" dirty="0"/>
              <a:t> </a:t>
            </a:r>
            <a:r>
              <a:rPr lang="en-US" sz="700" i="1" dirty="0"/>
              <a:t>et al.</a:t>
            </a:r>
            <a:r>
              <a:rPr lang="en-US" sz="700" dirty="0"/>
              <a:t>, Nature Photonics 12, 262+ (2018).</a:t>
            </a:r>
          </a:p>
          <a:p>
            <a:r>
              <a:rPr lang="en-US" sz="700" baseline="30000" dirty="0">
                <a:cs typeface="Arial"/>
              </a:rPr>
              <a:t>	†	  </a:t>
            </a:r>
            <a:r>
              <a:rPr lang="en-US" sz="700" dirty="0">
                <a:cs typeface="Arial"/>
              </a:rPr>
              <a:t>D. </a:t>
            </a:r>
            <a:r>
              <a:rPr lang="en-US" sz="700" dirty="0" err="1">
                <a:cs typeface="Arial"/>
              </a:rPr>
              <a:t>Froula</a:t>
            </a:r>
            <a:r>
              <a:rPr lang="en-US" sz="700" dirty="0">
                <a:cs typeface="Arial"/>
              </a:rPr>
              <a:t> et al., Phys. Plasmas 26, 032109 (2019).</a:t>
            </a:r>
          </a:p>
        </p:txBody>
      </p:sp>
    </p:spTree>
    <p:extLst>
      <p:ext uri="{BB962C8B-B14F-4D97-AF65-F5344CB8AC3E}">
        <p14:creationId xmlns:p14="http://schemas.microsoft.com/office/powerpoint/2010/main" val="2002011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441" y="625837"/>
            <a:ext cx="10969943" cy="329184"/>
          </a:xfrm>
        </p:spPr>
        <p:txBody>
          <a:bodyPr/>
          <a:lstStyle/>
          <a:p>
            <a:r>
              <a:rPr lang="en-US" dirty="0"/>
              <a:t>The IWAV trajectory and diameter are related to the details of the power spectrum and can be controlled by spectral shaping</a:t>
            </a: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92" y="2021047"/>
            <a:ext cx="919827" cy="6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0" y="1332450"/>
            <a:ext cx="1238381" cy="6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102" y="1498925"/>
            <a:ext cx="104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Linear chirp: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96417" y="1498719"/>
            <a:ext cx="1423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Stationary Phase: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43875" y="2153093"/>
            <a:ext cx="1661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Chromatic Gaussian Propagation: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7601" y="2199789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Condition: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52" y="1876240"/>
            <a:ext cx="3801425" cy="90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391" y="1299883"/>
            <a:ext cx="8357921" cy="14850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774645" y="1310436"/>
          <a:ext cx="181525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6" imgW="1218671" imgH="431613" progId="Equation.DSMT4">
                  <p:embed/>
                </p:oleObj>
              </mc:Choice>
              <mc:Fallback>
                <p:oleObj name="Equation" r:id="rId6" imgW="1218671" imgH="431613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645" y="1310436"/>
                        <a:ext cx="1815253" cy="638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24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441" y="453824"/>
            <a:ext cx="10969943" cy="32918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The IWAV trajectory and diameter are related to the details of the power spectrum and can be controlled by spectral shaping</a:t>
            </a: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92" y="2021047"/>
            <a:ext cx="919827" cy="6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0" y="1332450"/>
            <a:ext cx="1238381" cy="6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77" y="4291315"/>
            <a:ext cx="2476561" cy="71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102" y="1498925"/>
            <a:ext cx="104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Linear chirp: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96417" y="1498719"/>
            <a:ext cx="1423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Stationary Phase: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43875" y="2153093"/>
            <a:ext cx="1661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Chromatic Gaussian Propagation: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7601" y="2199789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Condition: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7817" y="3504628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Radius: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1590" y="4013537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Distance: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5801" y="4519265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Time:</a:t>
            </a:r>
          </a:p>
        </p:txBody>
      </p:sp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44" y="5104139"/>
            <a:ext cx="1809903" cy="75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191459" y="5348558"/>
            <a:ext cx="1201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IWAV Velocity:</a:t>
            </a:r>
          </a:p>
        </p:txBody>
      </p:sp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75" y="3913268"/>
            <a:ext cx="3555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24" y="340987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52" y="1876240"/>
            <a:ext cx="3801425" cy="90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391" y="1299883"/>
            <a:ext cx="8357921" cy="14850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391" y="3339548"/>
            <a:ext cx="4410361" cy="25902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680622" y="2784947"/>
            <a:ext cx="904951" cy="524784"/>
          </a:xfrm>
          <a:prstGeom prst="downArrow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775075" y="1309688"/>
          <a:ext cx="18145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10" imgW="1218671" imgH="431613" progId="Equation.DSMT4">
                  <p:embed/>
                </p:oleObj>
              </mc:Choice>
              <mc:Fallback>
                <p:oleObj name="Equation" r:id="rId10" imgW="1218671" imgH="431613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1309688"/>
                        <a:ext cx="1814513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81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441" y="453824"/>
            <a:ext cx="10969943" cy="32918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The IWAV trajectory and diameter are related to the details of the power spectrum and can be controlled by spectral shaping</a:t>
            </a: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92" y="2021047"/>
            <a:ext cx="919827" cy="6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0" y="1332450"/>
            <a:ext cx="1238381" cy="6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77" y="4291315"/>
            <a:ext cx="2476561" cy="71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102" y="1498925"/>
            <a:ext cx="104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Linear chirp: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96417" y="1498719"/>
            <a:ext cx="1423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Stationary Phase: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43875" y="2153093"/>
            <a:ext cx="1661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Chromatic Gaussian Propagation: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7601" y="2199789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Condition: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7817" y="3504628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Radius: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1590" y="4013537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Distance: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5801" y="4519265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Time:</a:t>
            </a:r>
          </a:p>
        </p:txBody>
      </p:sp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44" y="5104139"/>
            <a:ext cx="1809903" cy="75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191459" y="5348558"/>
            <a:ext cx="1201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IWAV Velocity:</a:t>
            </a:r>
          </a:p>
        </p:txBody>
      </p:sp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75" y="3913268"/>
            <a:ext cx="3555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24" y="340987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52" y="1876240"/>
            <a:ext cx="3801425" cy="90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391" y="1299883"/>
            <a:ext cx="8357921" cy="14850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391" y="3339548"/>
            <a:ext cx="4410361" cy="25902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680622" y="2784947"/>
            <a:ext cx="904951" cy="524784"/>
          </a:xfrm>
          <a:prstGeom prst="downArrow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775075" y="1309688"/>
          <a:ext cx="18145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10" imgW="1218671" imgH="431613" progId="Equation.DSMT4">
                  <p:embed/>
                </p:oleObj>
              </mc:Choice>
              <mc:Fallback>
                <p:oleObj name="Equation" r:id="rId10" imgW="1218671" imgH="431613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1309688"/>
                        <a:ext cx="1814513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561" y="-5217457"/>
            <a:ext cx="6693473" cy="464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8928" y="1417320"/>
            <a:ext cx="6727295" cy="4572000"/>
          </a:xfrm>
          <a:prstGeom prst="rect">
            <a:avLst/>
          </a:prstGeom>
        </p:spPr>
      </p:pic>
      <p:sp>
        <p:nvSpPr>
          <p:cNvPr id="25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8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441" y="453824"/>
            <a:ext cx="10969943" cy="32918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The IWAV trajectory and diameter are related to the details of the power spectrum and can be controlled by spectral shaping</a:t>
            </a: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92" y="2021047"/>
            <a:ext cx="919827" cy="6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4E556E1-448B-C44D-B8C6-82DFACB0D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99692" y="6044112"/>
            <a:ext cx="7234729" cy="603242"/>
          </a:xfrm>
        </p:spPr>
        <p:txBody>
          <a:bodyPr bIns="73152"/>
          <a:lstStyle/>
          <a:p>
            <a:r>
              <a:rPr lang="en-US" dirty="0"/>
              <a:t>Large diameter IWAV’s can be driven in a defocused, high power beam without changing the focusing geometry</a:t>
            </a:r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0" y="1332450"/>
            <a:ext cx="1238381" cy="6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77" y="4291315"/>
            <a:ext cx="2476561" cy="71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102" y="1498925"/>
            <a:ext cx="104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Linear chirp: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96417" y="1498719"/>
            <a:ext cx="1423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Stationary Phase: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43875" y="2153093"/>
            <a:ext cx="1661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Chromatic Gaussian Propagation: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7601" y="2199789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Condition: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7817" y="3504628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Radius: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1590" y="4013537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Distance: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5801" y="4519265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Time:</a:t>
            </a:r>
          </a:p>
        </p:txBody>
      </p:sp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44" y="5104139"/>
            <a:ext cx="1809903" cy="75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191459" y="5348558"/>
            <a:ext cx="1201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IWAV Velocity:</a:t>
            </a:r>
          </a:p>
        </p:txBody>
      </p:sp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75" y="3913268"/>
            <a:ext cx="3555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24" y="340987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52" y="1876240"/>
            <a:ext cx="3801425" cy="90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391" y="1299883"/>
            <a:ext cx="8357921" cy="14850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391" y="3339548"/>
            <a:ext cx="4410361" cy="25902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680622" y="2784947"/>
            <a:ext cx="904951" cy="524784"/>
          </a:xfrm>
          <a:prstGeom prst="downArrow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775075" y="1309688"/>
          <a:ext cx="18145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Equation" r:id="rId10" imgW="1218671" imgH="431613" progId="Equation.DSMT4">
                  <p:embed/>
                </p:oleObj>
              </mc:Choice>
              <mc:Fallback>
                <p:oleObj name="Equation" r:id="rId10" imgW="1218671" imgH="431613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1309688"/>
                        <a:ext cx="1814513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620" y="-5212632"/>
            <a:ext cx="6861863" cy="464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1586" y="1414963"/>
            <a:ext cx="6748634" cy="4572000"/>
          </a:xfrm>
          <a:prstGeom prst="rect">
            <a:avLst/>
          </a:prstGeom>
        </p:spPr>
      </p:pic>
      <p:sp>
        <p:nvSpPr>
          <p:cNvPr id="26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04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441" y="453824"/>
            <a:ext cx="10969943" cy="32918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The IWAV diameter and velocity are related to the details of the power spectrum and can be controlled by spectral shaping</a:t>
            </a: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92" y="2021047"/>
            <a:ext cx="919827" cy="6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4E556E1-448B-C44D-B8C6-82DFACB0D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2366" y="6167222"/>
            <a:ext cx="7234729" cy="357021"/>
          </a:xfrm>
        </p:spPr>
        <p:txBody>
          <a:bodyPr bIns="73152"/>
          <a:lstStyle/>
          <a:p>
            <a:r>
              <a:rPr lang="en-US" dirty="0"/>
              <a:t>The F/# of a seed beam can be matched exactly over very large distances</a:t>
            </a:r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0" y="1332450"/>
            <a:ext cx="1238381" cy="6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77" y="4291315"/>
            <a:ext cx="2476561" cy="71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102" y="1498925"/>
            <a:ext cx="1049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Linear chirp: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96417" y="1498719"/>
            <a:ext cx="1423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Stationary Phase: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43875" y="2153093"/>
            <a:ext cx="1661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Chromatic Gaussian Propagation: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7601" y="2199789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Condition: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7817" y="3504628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Radius: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1590" y="4013537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Distance: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5801" y="4519265"/>
            <a:ext cx="1661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Ionization Time:</a:t>
            </a:r>
          </a:p>
        </p:txBody>
      </p:sp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44" y="5104139"/>
            <a:ext cx="1809903" cy="75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191459" y="5348558"/>
            <a:ext cx="1201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/>
              <a:t>IWAV Velocity:</a:t>
            </a:r>
          </a:p>
        </p:txBody>
      </p:sp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75" y="3913268"/>
            <a:ext cx="35559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24" y="340987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52" y="1876240"/>
            <a:ext cx="3801425" cy="90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391" y="1299883"/>
            <a:ext cx="8357921" cy="14850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391" y="3339548"/>
            <a:ext cx="4410361" cy="25902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680622" y="2784947"/>
            <a:ext cx="904951" cy="524784"/>
          </a:xfrm>
          <a:prstGeom prst="downArrow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775075" y="1309688"/>
          <a:ext cx="18145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Equation" r:id="rId10" imgW="1218671" imgH="431613" progId="Equation.DSMT4">
                  <p:embed/>
                </p:oleObj>
              </mc:Choice>
              <mc:Fallback>
                <p:oleObj name="Equation" r:id="rId10" imgW="1218671" imgH="431613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1309688"/>
                        <a:ext cx="1814513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49" y="1398960"/>
            <a:ext cx="6719255" cy="464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947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diameter IWAV’s were measured using a spectrally resolved interferometry diagnostic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9"/>
          <a:stretch/>
        </p:blipFill>
        <p:spPr bwMode="auto">
          <a:xfrm>
            <a:off x="2783406" y="1834598"/>
            <a:ext cx="4760394" cy="39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45006" y="1793564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Target parameters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4669" y="2107889"/>
            <a:ext cx="2328862" cy="12985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2144" y="2380939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density ~= 3.5x10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19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cm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-3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303731" y="2095189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gas: H</a:t>
            </a:r>
            <a:r>
              <a:rPr lang="en-US" altLang="en-US" sz="15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altLang="en-US" sz="15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86269" y="2665698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jet length = 5mm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80768" y="4500105"/>
            <a:ext cx="180975" cy="435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20547" y="3060071"/>
            <a:ext cx="380245" cy="51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329188" y="5241956"/>
            <a:ext cx="271604" cy="181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41831" y="3444188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Pump parameters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1494" y="3758513"/>
            <a:ext cx="2328862" cy="14834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260869" y="4031563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Δ</a:t>
            </a:r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5.5nm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TextBox 36"/>
          <p:cNvSpPr txBox="1">
            <a:spLocks noChangeArrowheads="1"/>
          </p:cNvSpPr>
          <p:nvPr/>
        </p:nvSpPr>
        <p:spPr bwMode="auto">
          <a:xfrm>
            <a:off x="300556" y="3745813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0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= 1053nm</a:t>
            </a: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254519" y="4316322"/>
            <a:ext cx="236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Τ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10 - 60 </a:t>
            </a:r>
            <a:r>
              <a:rPr lang="en-US" altLang="en-US" sz="1500" dirty="0" err="1">
                <a:solidFill>
                  <a:srgbClr val="000000"/>
                </a:solidFill>
                <a:latin typeface="Arial" pitchFamily="34" charset="0"/>
              </a:rPr>
              <a:t>ps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(linear chirp)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249756" y="4843095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E = .1 – 3J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449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diameter IWAV’s were measured using a spectrally resolved interferometry diagnostic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9"/>
          <a:stretch/>
        </p:blipFill>
        <p:spPr bwMode="auto">
          <a:xfrm>
            <a:off x="2783406" y="1834598"/>
            <a:ext cx="4760394" cy="39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45006" y="1793564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Target parameters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4669" y="2107889"/>
            <a:ext cx="2328862" cy="12985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2144" y="2380939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density ~= 3.5x10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19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cm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-3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303731" y="2095189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gas: H</a:t>
            </a:r>
            <a:r>
              <a:rPr lang="en-US" altLang="en-US" sz="15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altLang="en-US" sz="15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86269" y="2665698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jet length = 5mm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7" t="7493" b="55738"/>
          <a:stretch/>
        </p:blipFill>
        <p:spPr bwMode="auto">
          <a:xfrm>
            <a:off x="8419723" y="1193974"/>
            <a:ext cx="3821439" cy="232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80768" y="4500105"/>
            <a:ext cx="180975" cy="435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20547" y="3060071"/>
            <a:ext cx="380245" cy="51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329188" y="5241956"/>
            <a:ext cx="271604" cy="181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8" idx="1"/>
          </p:cNvCxnSpPr>
          <p:nvPr/>
        </p:nvCxnSpPr>
        <p:spPr>
          <a:xfrm flipV="1">
            <a:off x="7480768" y="2598345"/>
            <a:ext cx="938955" cy="2119367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</p:cNvCxnSpPr>
          <p:nvPr/>
        </p:nvCxnSpPr>
        <p:spPr>
          <a:xfrm>
            <a:off x="7480768" y="4717712"/>
            <a:ext cx="938955" cy="89678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7" t="79189"/>
          <a:stretch/>
        </p:blipFill>
        <p:spPr bwMode="auto">
          <a:xfrm>
            <a:off x="8464990" y="3514726"/>
            <a:ext cx="3821439" cy="13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7483282" y="4081855"/>
            <a:ext cx="1491216" cy="64193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79737" y="4729510"/>
            <a:ext cx="1256858" cy="195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341831" y="3444188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Pump parameters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81494" y="3758513"/>
            <a:ext cx="2328862" cy="14834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260869" y="4031563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Δ</a:t>
            </a:r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5.5nm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TextBox 36"/>
          <p:cNvSpPr txBox="1">
            <a:spLocks noChangeArrowheads="1"/>
          </p:cNvSpPr>
          <p:nvPr/>
        </p:nvSpPr>
        <p:spPr bwMode="auto">
          <a:xfrm>
            <a:off x="300556" y="3745813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0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= 1053nm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254519" y="4316322"/>
            <a:ext cx="236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Τ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10 - 60 </a:t>
            </a:r>
            <a:r>
              <a:rPr lang="en-US" altLang="en-US" sz="1500" dirty="0" err="1">
                <a:solidFill>
                  <a:srgbClr val="000000"/>
                </a:solidFill>
                <a:latin typeface="Arial" pitchFamily="34" charset="0"/>
              </a:rPr>
              <a:t>ps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(linear chirp)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249756" y="4843095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E = .1 – 3J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82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diameter IWAV’s were measured using a spectrally resolved interferometry diagnostic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9"/>
          <a:stretch/>
        </p:blipFill>
        <p:spPr bwMode="auto">
          <a:xfrm>
            <a:off x="2783406" y="1834598"/>
            <a:ext cx="4760394" cy="39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45006" y="1793564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Target parameters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4669" y="2107889"/>
            <a:ext cx="2328862" cy="12985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2144" y="2380939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density ~= 3.5x10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19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cm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-3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303731" y="2095189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gas: H</a:t>
            </a:r>
            <a:r>
              <a:rPr lang="en-US" altLang="en-US" sz="15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altLang="en-US" sz="15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86269" y="2665698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jet length = 5mm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7" t="7493" b="55738"/>
          <a:stretch/>
        </p:blipFill>
        <p:spPr bwMode="auto">
          <a:xfrm>
            <a:off x="8419723" y="1193974"/>
            <a:ext cx="3821439" cy="232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80768" y="4500105"/>
            <a:ext cx="180975" cy="435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20547" y="3060071"/>
            <a:ext cx="380245" cy="51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329188" y="5241956"/>
            <a:ext cx="271604" cy="181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8" idx="1"/>
          </p:cNvCxnSpPr>
          <p:nvPr/>
        </p:nvCxnSpPr>
        <p:spPr>
          <a:xfrm flipV="1">
            <a:off x="7480768" y="2598345"/>
            <a:ext cx="938955" cy="2119367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</p:cNvCxnSpPr>
          <p:nvPr/>
        </p:nvCxnSpPr>
        <p:spPr>
          <a:xfrm>
            <a:off x="7480768" y="4717712"/>
            <a:ext cx="938955" cy="89678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7" t="79189"/>
          <a:stretch/>
        </p:blipFill>
        <p:spPr bwMode="auto">
          <a:xfrm>
            <a:off x="8464990" y="3514726"/>
            <a:ext cx="3821439" cy="13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>
            <a:off x="7483282" y="4081855"/>
            <a:ext cx="1491216" cy="64193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79737" y="4729510"/>
            <a:ext cx="1256858" cy="195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341831" y="3444188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Pump parameters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81494" y="3758513"/>
            <a:ext cx="2328862" cy="14834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260869" y="4031563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Δ</a:t>
            </a:r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5.5nm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TextBox 36"/>
          <p:cNvSpPr txBox="1">
            <a:spLocks noChangeArrowheads="1"/>
          </p:cNvSpPr>
          <p:nvPr/>
        </p:nvSpPr>
        <p:spPr bwMode="auto">
          <a:xfrm>
            <a:off x="300556" y="3745813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0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= 1053nm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254519" y="4316322"/>
            <a:ext cx="236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Τ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10 - 60 </a:t>
            </a:r>
            <a:r>
              <a:rPr lang="en-US" altLang="en-US" sz="1500" dirty="0" err="1">
                <a:solidFill>
                  <a:srgbClr val="000000"/>
                </a:solidFill>
                <a:latin typeface="Arial" pitchFamily="34" charset="0"/>
              </a:rPr>
              <a:t>ps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(linear chirp)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249756" y="4843095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E = .1 – 3J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480EC03-2FBE-46FC-987B-050C5860A59F}"/>
              </a:ext>
            </a:extLst>
          </p:cNvPr>
          <p:cNvCxnSpPr/>
          <p:nvPr/>
        </p:nvCxnSpPr>
        <p:spPr>
          <a:xfrm>
            <a:off x="9030677" y="2512701"/>
            <a:ext cx="2864338" cy="0"/>
          </a:xfrm>
          <a:prstGeom prst="line">
            <a:avLst/>
          </a:prstGeom>
          <a:ln>
            <a:solidFill>
              <a:srgbClr val="66FF66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21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diameter IWAV’s were measured using a spectrally resolved interferometry diagnostic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9"/>
          <a:stretch/>
        </p:blipFill>
        <p:spPr bwMode="auto">
          <a:xfrm>
            <a:off x="2783406" y="1834598"/>
            <a:ext cx="4760394" cy="393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45006" y="1793564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Target parameters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4669" y="2107889"/>
            <a:ext cx="2328862" cy="12985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2144" y="2380939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density ~= 3.5x10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19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cm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-3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303731" y="2095189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gas: H</a:t>
            </a:r>
            <a:r>
              <a:rPr lang="en-US" altLang="en-US" sz="15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altLang="en-US" sz="15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86269" y="2665698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jet length = 5mm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341831" y="3444188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8000"/>
                </a:solidFill>
              </a:rPr>
              <a:t>Pump parameters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1494" y="3758513"/>
            <a:ext cx="2328862" cy="14834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260869" y="4031563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Δ</a:t>
            </a:r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5.5nm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TextBox 36"/>
          <p:cNvSpPr txBox="1">
            <a:spLocks noChangeArrowheads="1"/>
          </p:cNvSpPr>
          <p:nvPr/>
        </p:nvSpPr>
        <p:spPr bwMode="auto">
          <a:xfrm>
            <a:off x="300556" y="3745813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λ</a:t>
            </a:r>
            <a:r>
              <a:rPr lang="en-US" altLang="en-US" sz="1500" baseline="-25000" dirty="0">
                <a:solidFill>
                  <a:srgbClr val="000000"/>
                </a:solidFill>
                <a:latin typeface="Arial" pitchFamily="34" charset="0"/>
              </a:rPr>
              <a:t>0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= 1053nm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254519" y="4316322"/>
            <a:ext cx="236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sz="1500" dirty="0">
                <a:solidFill>
                  <a:srgbClr val="000000"/>
                </a:solidFill>
                <a:latin typeface="Arial" pitchFamily="34" charset="0"/>
              </a:rPr>
              <a:t>Τ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= 10 - 60 </a:t>
            </a:r>
            <a:r>
              <a:rPr lang="en-US" altLang="en-US" sz="1500" dirty="0" err="1">
                <a:solidFill>
                  <a:srgbClr val="000000"/>
                </a:solidFill>
                <a:latin typeface="Arial" pitchFamily="34" charset="0"/>
              </a:rPr>
              <a:t>ps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(linear chirp)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249756" y="4843095"/>
            <a:ext cx="236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E = .1 – 3J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7" t="7493"/>
          <a:stretch/>
        </p:blipFill>
        <p:spPr bwMode="auto">
          <a:xfrm>
            <a:off x="8419723" y="1193973"/>
            <a:ext cx="3821439" cy="58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80768" y="4500105"/>
            <a:ext cx="180975" cy="435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20547" y="3060071"/>
            <a:ext cx="380245" cy="51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329188" y="5241956"/>
            <a:ext cx="271604" cy="181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8" idx="1"/>
          </p:cNvCxnSpPr>
          <p:nvPr/>
        </p:nvCxnSpPr>
        <p:spPr>
          <a:xfrm flipV="1">
            <a:off x="7480768" y="2598345"/>
            <a:ext cx="938955" cy="2119367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</p:cNvCxnSpPr>
          <p:nvPr/>
        </p:nvCxnSpPr>
        <p:spPr>
          <a:xfrm>
            <a:off x="7480768" y="4717712"/>
            <a:ext cx="938955" cy="89678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4E556E1-448B-C44D-B8C6-82DFACB0D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7627" y="5803946"/>
            <a:ext cx="5826180" cy="603242"/>
          </a:xfrm>
        </p:spPr>
        <p:txBody>
          <a:bodyPr bIns="73152"/>
          <a:lstStyle/>
          <a:p>
            <a:r>
              <a:rPr lang="en-US" dirty="0"/>
              <a:t>IWAV velocity, diameter and temporal density evolution can be inferred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030677" y="2512701"/>
            <a:ext cx="2864338" cy="0"/>
          </a:xfrm>
          <a:prstGeom prst="line">
            <a:avLst/>
          </a:prstGeom>
          <a:ln>
            <a:solidFill>
              <a:srgbClr val="66FF66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2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D320-4831-304E-A633-6BA0DEF6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and Control of Ionization Waves of Arbitrary Velocity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618777" y="5494639"/>
            <a:ext cx="5335172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cs typeface="Arial" charset="0"/>
              </a:rPr>
              <a:t>Philip Franke</a:t>
            </a:r>
          </a:p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pic>
        <p:nvPicPr>
          <p:cNvPr id="6" name="std_f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7412" y="1392533"/>
            <a:ext cx="5334000" cy="400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297819-4078-4D1D-89AF-24A3ACC52A2A}"/>
              </a:ext>
            </a:extLst>
          </p:cNvPr>
          <p:cNvSpPr txBox="1"/>
          <p:nvPr/>
        </p:nvSpPr>
        <p:spPr>
          <a:xfrm>
            <a:off x="6125865" y="5494639"/>
            <a:ext cx="5471943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600" b="1" dirty="0">
                <a:cs typeface="Arial" charset="0"/>
              </a:rPr>
              <a:t>49</a:t>
            </a:r>
            <a:r>
              <a:rPr lang="en-US" sz="1600" b="1" baseline="30000" dirty="0">
                <a:cs typeface="Arial" charset="0"/>
              </a:rPr>
              <a:t>th</a:t>
            </a:r>
            <a:r>
              <a:rPr lang="en-US" sz="1600" b="1" dirty="0">
                <a:cs typeface="Arial" charset="0"/>
              </a:rPr>
              <a:t> Anomalous Absorption Conference</a:t>
            </a:r>
          </a:p>
          <a:p>
            <a:pPr algn="r"/>
            <a:r>
              <a:rPr lang="en-US" sz="1600" b="1" dirty="0">
                <a:cs typeface="Arial" charset="0"/>
              </a:rPr>
              <a:t>Telluride, CO</a:t>
            </a:r>
          </a:p>
          <a:p>
            <a:pPr algn="r"/>
            <a:r>
              <a:rPr lang="en-US" sz="1600" b="1" dirty="0">
                <a:cs typeface="Arial" charset="0"/>
              </a:rPr>
              <a:t>9-14 June 2019</a:t>
            </a:r>
          </a:p>
        </p:txBody>
      </p:sp>
    </p:spTree>
    <p:extLst>
      <p:ext uri="{BB962C8B-B14F-4D97-AF65-F5344CB8AC3E}">
        <p14:creationId xmlns:p14="http://schemas.microsoft.com/office/powerpoint/2010/main" val="17249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16" y="1941905"/>
            <a:ext cx="1319932" cy="26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37" y="4572658"/>
            <a:ext cx="773240" cy="3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densities extracted from the phase data were consistent with full ionization of the expected neutral gas density</a:t>
            </a:r>
          </a:p>
        </p:txBody>
      </p:sp>
      <p:pic>
        <p:nvPicPr>
          <p:cNvPr id="12291" name="Picture 3" descr="T:\Documents and Settings\pfra\Desktop\IWAVSPaper\NewImg\2d_no_calculation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83" y="2062695"/>
            <a:ext cx="45239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:\Documents and Settings\pfra\Desktop\IWAVSPaper\NewImg\1d_no_calcul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04" y="2062695"/>
            <a:ext cx="468589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38" y="4804892"/>
            <a:ext cx="1158414" cy="37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44" y="4804892"/>
            <a:ext cx="1158414" cy="37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04" y="3125228"/>
            <a:ext cx="365760" cy="61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020" y="1863709"/>
            <a:ext cx="824862" cy="3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14" y="1863709"/>
            <a:ext cx="824862" cy="3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  <p:pic>
        <p:nvPicPr>
          <p:cNvPr id="12" name="Picture 7" descr="T:\Documents and Settings\pfra\Desktop\IWAVSPaper\NewImg\exp_spec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00" y="2342897"/>
            <a:ext cx="3807765" cy="22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18408" y="3252222"/>
            <a:ext cx="751047" cy="36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68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densities extracted from the phase data were consistent with full ionization of the expected neutral gas density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956" y="-664152"/>
            <a:ext cx="440707" cy="19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r="13466"/>
          <a:stretch/>
        </p:blipFill>
        <p:spPr bwMode="auto">
          <a:xfrm>
            <a:off x="7831076" y="1994422"/>
            <a:ext cx="3832437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T:\Documents and Settings\pfra\Desktop\IWAVSPaper\NewImg\2d_with_calculat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7"/>
          <a:stretch/>
        </p:blipFill>
        <p:spPr bwMode="auto">
          <a:xfrm>
            <a:off x="3155315" y="1994422"/>
            <a:ext cx="4461754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8"/>
          <a:stretch/>
        </p:blipFill>
        <p:spPr bwMode="auto">
          <a:xfrm>
            <a:off x="11633697" y="1984483"/>
            <a:ext cx="627194" cy="294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26" y="1873134"/>
            <a:ext cx="824862" cy="3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3" y="1873134"/>
            <a:ext cx="824862" cy="3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28" y="3120584"/>
            <a:ext cx="365760" cy="61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087" y="4804892"/>
            <a:ext cx="1158414" cy="37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50" y="4804892"/>
            <a:ext cx="1158414" cy="37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87" y="1941905"/>
            <a:ext cx="1319932" cy="26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08" y="4572658"/>
            <a:ext cx="773240" cy="3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T:\Documents and Settings\pfra\Desktop\IWAVSPaper\NewImg\exp_spec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30" y="2343529"/>
            <a:ext cx="3807765" cy="22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8831" y="3247578"/>
            <a:ext cx="751047" cy="36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19519" y="5727927"/>
            <a:ext cx="9125352" cy="603242"/>
          </a:xfrm>
        </p:spPr>
        <p:txBody>
          <a:bodyPr/>
          <a:lstStyle/>
          <a:p>
            <a:r>
              <a:rPr lang="en-US" dirty="0"/>
              <a:t>Predicted profiles and trajectories agree with data and show their dependence on spectral power</a:t>
            </a:r>
          </a:p>
        </p:txBody>
      </p:sp>
      <p:sp>
        <p:nvSpPr>
          <p:cNvPr id="17" name="Footer Placeholder 5"/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74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 of the trajectories that correspond to a “flat” part of the spectrum yield velocities consistent with previous experiments and the flying focus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Placeholder 3">
                <a:extLst>
                  <a:ext uri="{FF2B5EF4-FFF2-40B4-BE49-F238E27FC236}">
                    <a16:creationId xmlns:a16="http://schemas.microsoft.com/office/drawing/2014/main" id="{34E556E1-448B-C44D-B8C6-82DFACB0D69C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3559437" y="5046111"/>
                <a:ext cx="4384837" cy="710964"/>
              </a:xfrm>
              <a:noFill/>
            </p:spPr>
            <p:txBody>
              <a:bodyPr bIns="73152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𝒇𝒐𝒄𝒖𝒔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𝒄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𝝉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𝒄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𝒍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=−.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𝟕𝟔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 Placeholder 3">
                <a:extLst>
                  <a:ext uri="{FF2B5EF4-FFF2-40B4-BE49-F238E27FC236}">
                    <a16:creationId xmlns="" xmlns:a16="http://schemas.microsoft.com/office/drawing/2014/main" id="{34E556E1-448B-C44D-B8C6-82DFACB0D6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3559437" y="5046111"/>
                <a:ext cx="4384837" cy="710964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 flipH="1">
            <a:off x="7197337" y="2187637"/>
            <a:ext cx="45719" cy="54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74035" y="2242590"/>
            <a:ext cx="576469" cy="313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197099" y="5766803"/>
            <a:ext cx="7889876" cy="603242"/>
          </a:xfrm>
        </p:spPr>
        <p:txBody>
          <a:bodyPr/>
          <a:lstStyle/>
          <a:p>
            <a:r>
              <a:rPr lang="en-US" dirty="0"/>
              <a:t>The analytic IWAV calculations replicate acceleration due to power spectrum non-uniformity</a:t>
            </a:r>
          </a:p>
        </p:txBody>
      </p:sp>
      <p:pic>
        <p:nvPicPr>
          <p:cNvPr id="5129" name="Picture 9" descr="T:\Documents and Settings\pfra\Desktop\IWAVSPaper\NewImg\1d_f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98" y="1750051"/>
            <a:ext cx="468589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:\Documents and Settings\pfra\Desktop\IWAVSPaper\NewImg\exp_sp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33" y="2030968"/>
            <a:ext cx="3581838" cy="20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:\Documents and Settings\pfra\Desktop\IWAVSPaper\NewImg\1d_with_calculation_and_fit.jpg"/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r="13446"/>
          <a:stretch/>
        </p:blipFill>
        <p:spPr bwMode="auto">
          <a:xfrm>
            <a:off x="7783417" y="1750051"/>
            <a:ext cx="36952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8"/>
          <a:stretch/>
        </p:blipFill>
        <p:spPr bwMode="auto">
          <a:xfrm>
            <a:off x="11454744" y="1741086"/>
            <a:ext cx="587734" cy="276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26" y="1516944"/>
            <a:ext cx="824862" cy="3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596" y="1516944"/>
            <a:ext cx="824862" cy="3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37" y="4493251"/>
            <a:ext cx="1158414" cy="37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820" y="4493251"/>
            <a:ext cx="1158414" cy="37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24" y="2812584"/>
            <a:ext cx="365760" cy="61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20" y="1850962"/>
            <a:ext cx="1319932" cy="26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66" y="4179676"/>
            <a:ext cx="773240" cy="3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1342845" y="2538062"/>
            <a:ext cx="0" cy="1332045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838908" y="2430780"/>
            <a:ext cx="1" cy="1439327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132717" y="2897456"/>
            <a:ext cx="0" cy="128222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947612" y="2538062"/>
            <a:ext cx="1" cy="1641614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995269" y="3022600"/>
            <a:ext cx="0" cy="1157076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9769525" y="2685143"/>
            <a:ext cx="0" cy="149453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7" name="Straight Connector 5136"/>
          <p:cNvCxnSpPr/>
          <p:nvPr/>
        </p:nvCxnSpPr>
        <p:spPr>
          <a:xfrm>
            <a:off x="10984622" y="2077221"/>
            <a:ext cx="30906" cy="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065A63DB-5F60-4AF8-A845-4784E81775E9}"/>
              </a:ext>
            </a:extLst>
          </p:cNvPr>
          <p:cNvSpPr txBox="1">
            <a:spLocks/>
          </p:cNvSpPr>
          <p:nvPr/>
        </p:nvSpPr>
        <p:spPr>
          <a:xfrm>
            <a:off x="9588414" y="6224722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*	</a:t>
            </a:r>
            <a:r>
              <a:rPr lang="en-US" sz="700" dirty="0"/>
              <a:t> </a:t>
            </a:r>
            <a:r>
              <a:rPr lang="en-US" sz="700" dirty="0">
                <a:cs typeface="Arial"/>
              </a:rPr>
              <a:t>P. Franke et al., in preparation Optics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5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electron density gradients agree with those predicted by numerical simulations of the ionization due to flying focus pulse propagation</a:t>
            </a:r>
          </a:p>
        </p:txBody>
      </p:sp>
      <p:pic>
        <p:nvPicPr>
          <p:cNvPr id="13" name="Picture 2" descr="T:\Documents and Settings\pfra\Desktop\IWAVSPaper\Images\New\dndt_8628_data_gre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6348" r="12443" b="6845"/>
          <a:stretch/>
        </p:blipFill>
        <p:spPr bwMode="auto">
          <a:xfrm>
            <a:off x="2067547" y="2011040"/>
            <a:ext cx="3900283" cy="24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T:\Documents and Settings\pfra\Desktop\IWAVSPaper\Images\New\dndt_simulated_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b="6845"/>
          <a:stretch/>
        </p:blipFill>
        <p:spPr bwMode="auto">
          <a:xfrm>
            <a:off x="6072784" y="1828800"/>
            <a:ext cx="4302907" cy="26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-4634374" y="-3634999"/>
            <a:ext cx="19240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8000"/>
                </a:solidFill>
              </a:rPr>
              <a:t>Target parameters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-4794711" y="-3320674"/>
            <a:ext cx="2665466" cy="1298575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-4677236" y="-3047624"/>
            <a:ext cx="275113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density (ng0) = 3x10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19 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cm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-3</a:t>
            </a:r>
            <a:r>
              <a:rPr lang="en-US" altLang="en-US" sz="15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n-US" sz="1500" baseline="30000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en-US" alt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-4672474" y="-2763462"/>
            <a:ext cx="13271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U</a:t>
            </a:r>
            <a:r>
              <a:rPr lang="en-US" altLang="en-US" sz="1500" baseline="-25000">
                <a:solidFill>
                  <a:srgbClr val="000000"/>
                </a:solidFill>
                <a:latin typeface="Arial" pitchFamily="34" charset="0"/>
              </a:rPr>
              <a:t>I</a:t>
            </a:r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 = 13.6 eV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-4664536" y="-2455487"/>
            <a:ext cx="16144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altLang="en-US" sz="1500" baseline="-25000">
                <a:solidFill>
                  <a:srgbClr val="000000"/>
                </a:solidFill>
                <a:latin typeface="Arial" pitchFamily="34" charset="0"/>
              </a:rPr>
              <a:t>0 </a:t>
            </a:r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= 0.026 eV</a:t>
            </a:r>
          </a:p>
        </p:txBody>
      </p:sp>
      <p:sp>
        <p:nvSpPr>
          <p:cNvPr id="29" name="TextBox 36"/>
          <p:cNvSpPr txBox="1">
            <a:spLocks noChangeArrowheads="1"/>
          </p:cNvSpPr>
          <p:nvPr/>
        </p:nvSpPr>
        <p:spPr bwMode="auto">
          <a:xfrm>
            <a:off x="-4675649" y="-3333374"/>
            <a:ext cx="23653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  <a:latin typeface="Arial" pitchFamily="34" charset="0"/>
              </a:rPr>
              <a:t>gas: H</a:t>
            </a:r>
            <a:r>
              <a:rPr lang="en-US" altLang="en-US" sz="15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 altLang="en-US" sz="15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72588" y="-3640972"/>
            <a:ext cx="3349625" cy="735013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31" name="Object 39"/>
          <p:cNvGraphicFramePr>
            <a:graphicFrameLocks noChangeAspect="1"/>
          </p:cNvGraphicFramePr>
          <p:nvPr>
            <p:extLst/>
          </p:nvPr>
        </p:nvGraphicFramePr>
        <p:xfrm>
          <a:off x="383713" y="-3582234"/>
          <a:ext cx="310515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4" name="Equation" r:id="rId5" imgW="2477520" imgH="484560" progId="Equation.DSMT4">
                  <p:embed/>
                </p:oleObj>
              </mc:Choice>
              <mc:Fallback>
                <p:oleObj name="Equation" r:id="rId5" imgW="2477520" imgH="484560" progId="Equation.DSMT4">
                  <p:embed/>
                  <p:pic>
                    <p:nvPicPr>
                      <p:cNvPr id="31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713" y="-3582234"/>
                        <a:ext cx="3105150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37638" y="-2805947"/>
            <a:ext cx="1343025" cy="555625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183813" y="-3012322"/>
            <a:ext cx="4763" cy="196850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42"/>
          <p:cNvSpPr txBox="1">
            <a:spLocks noChangeArrowheads="1"/>
          </p:cNvSpPr>
          <p:nvPr/>
        </p:nvSpPr>
        <p:spPr bwMode="auto">
          <a:xfrm>
            <a:off x="39226" y="-2794834"/>
            <a:ext cx="154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spatiotemporal</a:t>
            </a:r>
          </a:p>
          <a:p>
            <a:pPr eaLnBrk="1" hangingPunct="1"/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modifications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40988" y="-2786897"/>
            <a:ext cx="958850" cy="373063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36" name="Straight Connector 35"/>
          <p:cNvCxnSpPr>
            <a:stCxn id="35" idx="0"/>
          </p:cNvCxnSpPr>
          <p:nvPr/>
        </p:nvCxnSpPr>
        <p:spPr>
          <a:xfrm flipH="1" flipV="1">
            <a:off x="1920413" y="-3061534"/>
            <a:ext cx="0" cy="274637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45"/>
          <p:cNvSpPr txBox="1">
            <a:spLocks noChangeArrowheads="1"/>
          </p:cNvSpPr>
          <p:nvPr/>
        </p:nvSpPr>
        <p:spPr bwMode="auto">
          <a:xfrm>
            <a:off x="1445751" y="-2774197"/>
            <a:ext cx="958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diffraction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460163" y="-2815472"/>
            <a:ext cx="1254125" cy="747713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srgbClr val="FFFFFF"/>
              </a:solidFill>
              <a:cs typeface="Arial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768263" y="-3240922"/>
            <a:ext cx="1185863" cy="692150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3492038" y="-3169484"/>
            <a:ext cx="271463" cy="77787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9"/>
          <p:cNvSpPr txBox="1">
            <a:spLocks noChangeArrowheads="1"/>
          </p:cNvSpPr>
          <p:nvPr/>
        </p:nvSpPr>
        <p:spPr bwMode="auto">
          <a:xfrm>
            <a:off x="3766676" y="-3242509"/>
            <a:ext cx="123666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300">
                <a:solidFill>
                  <a:srgbClr val="000000"/>
                </a:solidFill>
                <a:latin typeface="Arial" pitchFamily="34" charset="0"/>
              </a:rPr>
              <a:t>ionization and IB energy losses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2660188" y="-3107572"/>
            <a:ext cx="76200" cy="292100"/>
          </a:xfrm>
          <a:prstGeom prst="line">
            <a:avLst/>
          </a:prstGeom>
          <a:ln w="38100">
            <a:solidFill>
              <a:srgbClr val="16518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51"/>
          <p:cNvSpPr txBox="1">
            <a:spLocks noChangeArrowheads="1"/>
          </p:cNvSpPr>
          <p:nvPr/>
        </p:nvSpPr>
        <p:spPr bwMode="auto">
          <a:xfrm>
            <a:off x="2526838" y="-2844047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plasma 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refraction</a:t>
            </a:r>
          </a:p>
        </p:txBody>
      </p:sp>
      <p:graphicFrame>
        <p:nvGraphicFramePr>
          <p:cNvPr id="44" name="Object 52"/>
          <p:cNvGraphicFramePr>
            <a:graphicFrameLocks noChangeAspect="1"/>
          </p:cNvGraphicFramePr>
          <p:nvPr>
            <p:extLst/>
          </p:nvPr>
        </p:nvGraphicFramePr>
        <p:xfrm>
          <a:off x="2580813" y="-2380497"/>
          <a:ext cx="10922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5" name="Equation" r:id="rId7" imgW="950760" imgH="264960" progId="Equation.DSMT4">
                  <p:embed/>
                </p:oleObj>
              </mc:Choice>
              <mc:Fallback>
                <p:oleObj name="Equation" r:id="rId7" imgW="950760" imgH="264960" progId="Equation.DSMT4">
                  <p:embed/>
                  <p:pic>
                    <p:nvPicPr>
                      <p:cNvPr id="44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813" y="-2380497"/>
                        <a:ext cx="10922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224963" y="-940634"/>
            <a:ext cx="2911475" cy="59531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29726" y="-1840747"/>
            <a:ext cx="2335212" cy="555625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47" name="Object 59"/>
          <p:cNvGraphicFramePr>
            <a:graphicFrameLocks noChangeAspect="1"/>
          </p:cNvGraphicFramePr>
          <p:nvPr>
            <p:extLst/>
          </p:nvPr>
        </p:nvGraphicFramePr>
        <p:xfrm>
          <a:off x="317038" y="-1818522"/>
          <a:ext cx="216058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6" name="Equation" r:id="rId9" imgW="1928880" imgH="429480" progId="Equation.DSMT4">
                  <p:embed/>
                </p:oleObj>
              </mc:Choice>
              <mc:Fallback>
                <p:oleObj name="Equation" r:id="rId9" imgW="1928880" imgH="42948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038" y="-1818522"/>
                        <a:ext cx="216058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itle 1"/>
          <p:cNvSpPr txBox="1">
            <a:spLocks/>
          </p:cNvSpPr>
          <p:nvPr/>
        </p:nvSpPr>
        <p:spPr bwMode="auto">
          <a:xfrm>
            <a:off x="256713" y="-2139197"/>
            <a:ext cx="14716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0">
                <a:solidFill>
                  <a:srgbClr val="004FA3"/>
                </a:solidFill>
              </a:rPr>
              <a:t>Electron density</a:t>
            </a:r>
            <a:endParaRPr lang="en-US" altLang="en-US" sz="1500" b="0">
              <a:solidFill>
                <a:srgbClr val="EF3E33"/>
              </a:solidFill>
            </a:endParaRPr>
          </a:p>
        </p:txBody>
      </p:sp>
      <p:sp>
        <p:nvSpPr>
          <p:cNvPr id="49" name="TextBox 62"/>
          <p:cNvSpPr txBox="1">
            <a:spLocks noChangeArrowheads="1"/>
          </p:cNvSpPr>
          <p:nvPr/>
        </p:nvSpPr>
        <p:spPr bwMode="auto">
          <a:xfrm>
            <a:off x="2672888" y="-1624847"/>
            <a:ext cx="210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α</a:t>
            </a:r>
            <a:r>
              <a:rPr lang="en-US" altLang="en-US" sz="1400" baseline="-25000">
                <a:solidFill>
                  <a:srgbClr val="000000"/>
                </a:solidFill>
                <a:latin typeface="Arial" pitchFamily="34" charset="0"/>
              </a:rPr>
              <a:t>CI:</a:t>
            </a: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 collisional ionization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 bwMode="auto">
          <a:xfrm>
            <a:off x="247188" y="-1247022"/>
            <a:ext cx="194945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/>
          <a:lstStyle>
            <a:lvl1pPr>
              <a:lnSpc>
                <a:spcPts val="2400"/>
              </a:lnSpc>
              <a:spcBef>
                <a:spcPct val="40000"/>
              </a:spcBef>
              <a:buChar char="•"/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681038" indent="-227013">
              <a:lnSpc>
                <a:spcPts val="2400"/>
              </a:lnSpc>
              <a:spcBef>
                <a:spcPct val="40000"/>
              </a:spcBef>
              <a:buChar char="–"/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4588" indent="-227013">
              <a:lnSpc>
                <a:spcPts val="2400"/>
              </a:lnSpc>
              <a:spcBef>
                <a:spcPct val="40000"/>
              </a:spcBef>
              <a:buChar char="-"/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9431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0">
                <a:solidFill>
                  <a:srgbClr val="004FA3"/>
                </a:solidFill>
              </a:rPr>
              <a:t>Electron temperature</a:t>
            </a:r>
            <a:endParaRPr lang="en-US" altLang="en-US" sz="1500" b="0">
              <a:solidFill>
                <a:srgbClr val="EF3E33"/>
              </a:solidFill>
            </a:endParaRPr>
          </a:p>
        </p:txBody>
      </p:sp>
      <p:graphicFrame>
        <p:nvGraphicFramePr>
          <p:cNvPr id="51" name="Object 71"/>
          <p:cNvGraphicFramePr>
            <a:graphicFrameLocks noChangeAspect="1"/>
          </p:cNvGraphicFramePr>
          <p:nvPr>
            <p:extLst/>
          </p:nvPr>
        </p:nvGraphicFramePr>
        <p:xfrm>
          <a:off x="286876" y="-915234"/>
          <a:ext cx="275113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" name="Equation" r:id="rId11" imgW="2587320" imgH="466200" progId="Equation.DSMT4">
                  <p:embed/>
                </p:oleObj>
              </mc:Choice>
              <mc:Fallback>
                <p:oleObj name="Equation" r:id="rId11" imgW="2587320" imgH="466200" progId="Equation.DSMT4">
                  <p:embed/>
                  <p:pic>
                    <p:nvPicPr>
                      <p:cNvPr id="51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76" y="-915234"/>
                        <a:ext cx="2751137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77"/>
          <p:cNvSpPr txBox="1">
            <a:spLocks noChangeArrowheads="1"/>
          </p:cNvSpPr>
          <p:nvPr/>
        </p:nvSpPr>
        <p:spPr bwMode="auto">
          <a:xfrm>
            <a:off x="2676063" y="-1883609"/>
            <a:ext cx="210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0000"/>
                </a:solidFill>
                <a:latin typeface="Arial" pitchFamily="34" charset="0"/>
              </a:rPr>
              <a:t>ν</a:t>
            </a:r>
            <a:r>
              <a:rPr lang="en-US" altLang="en-US" sz="1400" baseline="-25000">
                <a:solidFill>
                  <a:srgbClr val="000000"/>
                </a:solidFill>
                <a:latin typeface="Arial" pitchFamily="34" charset="0"/>
              </a:rPr>
              <a:t>FI:</a:t>
            </a:r>
            <a:r>
              <a:rPr lang="en-US" altLang="en-US" sz="1400">
                <a:solidFill>
                  <a:srgbClr val="000000"/>
                </a:solidFill>
                <a:latin typeface="Arial" pitchFamily="34" charset="0"/>
              </a:rPr>
              <a:t> photoionization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029354" y="5431356"/>
            <a:ext cx="8223251" cy="664298"/>
          </a:xfrm>
        </p:spPr>
        <p:txBody>
          <a:bodyPr/>
          <a:lstStyle/>
          <a:p>
            <a:r>
              <a:rPr lang="en-US" dirty="0"/>
              <a:t>Measured density gradients experimentally validate recent theoretical predictions of large frequency shifts achievable by photon acceleration in an IWAV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53275" y="1838739"/>
            <a:ext cx="1500809" cy="182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305308" y="1853636"/>
            <a:ext cx="1500809" cy="182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16" y="2894820"/>
            <a:ext cx="365760" cy="61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81" y="4503108"/>
            <a:ext cx="1158414" cy="37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72" y="4503108"/>
            <a:ext cx="1158414" cy="37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52" name="Picture 16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28" y="1604328"/>
            <a:ext cx="1567164" cy="39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6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68" y="1598942"/>
            <a:ext cx="1567164" cy="39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Footer Placeholder 5">
            <a:extLst>
              <a:ext uri="{FF2B5EF4-FFF2-40B4-BE49-F238E27FC236}">
                <a16:creationId xmlns:a16="http://schemas.microsoft.com/office/drawing/2014/main" id="{A6A9FAC8-0399-40AA-AC40-5F0B9FDCC786}"/>
              </a:ext>
            </a:extLst>
          </p:cNvPr>
          <p:cNvSpPr txBox="1">
            <a:spLocks/>
          </p:cNvSpPr>
          <p:nvPr/>
        </p:nvSpPr>
        <p:spPr>
          <a:xfrm>
            <a:off x="9188364" y="6590905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sz="700" dirty="0">
                <a:cs typeface="Arial"/>
              </a:rPr>
              <a:t>*     P. Franke et al., in preparation Optics Express</a:t>
            </a:r>
          </a:p>
          <a:p>
            <a:r>
              <a:rPr lang="en-US" sz="700" dirty="0">
                <a:solidFill>
                  <a:srgbClr val="000000"/>
                </a:solidFill>
              </a:rPr>
              <a:t>**   A. Howard et al., Phys. Rev. Lett. (2019). (Submitted)</a:t>
            </a:r>
          </a:p>
          <a:p>
            <a:r>
              <a:rPr lang="en-US" sz="700" baseline="30000" dirty="0">
                <a:cs typeface="Arial"/>
              </a:rPr>
              <a:t>	† </a:t>
            </a:r>
            <a:r>
              <a:rPr lang="en-US" sz="700" dirty="0">
                <a:cs typeface="Arial"/>
              </a:rPr>
              <a:t>   </a:t>
            </a:r>
            <a:r>
              <a:rPr lang="en-US" altLang="en-US" sz="700" dirty="0">
                <a:solidFill>
                  <a:srgbClr val="000000"/>
                </a:solidFill>
              </a:rPr>
              <a:t>J.P. </a:t>
            </a:r>
            <a:r>
              <a:rPr lang="en-US" altLang="en-US" sz="700" dirty="0" err="1">
                <a:solidFill>
                  <a:srgbClr val="000000"/>
                </a:solidFill>
              </a:rPr>
              <a:t>Palastro</a:t>
            </a:r>
            <a:r>
              <a:rPr lang="en-US" altLang="en-US" sz="700" dirty="0">
                <a:solidFill>
                  <a:srgbClr val="000000"/>
                </a:solidFill>
              </a:rPr>
              <a:t> </a:t>
            </a:r>
            <a:r>
              <a:rPr lang="en-US" altLang="en-US" sz="700" i="1" dirty="0">
                <a:solidFill>
                  <a:srgbClr val="000000"/>
                </a:solidFill>
              </a:rPr>
              <a:t>et al.</a:t>
            </a:r>
            <a:r>
              <a:rPr lang="en-US" altLang="en-US" sz="700" dirty="0">
                <a:solidFill>
                  <a:srgbClr val="000000"/>
                </a:solidFill>
              </a:rPr>
              <a:t>, Phys. Rev. A 97, 033835 (2018).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88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flying focus</a:t>
            </a:r>
          </a:p>
          <a:p>
            <a:endParaRPr lang="en-US" dirty="0"/>
          </a:p>
          <a:p>
            <a:r>
              <a:rPr lang="en-US" dirty="0"/>
              <a:t>Ionization waves of arbitrary velocity (IWAV’s)</a:t>
            </a:r>
          </a:p>
          <a:p>
            <a:endParaRPr lang="en-US" dirty="0"/>
          </a:p>
          <a:p>
            <a:r>
              <a:rPr lang="en-US" dirty="0">
                <a:solidFill>
                  <a:srgbClr val="133478"/>
                </a:solidFill>
              </a:rPr>
              <a:t>Plasma photonics applications of IWAV’s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96139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Rounded Rectangle 1819"/>
          <p:cNvSpPr/>
          <p:nvPr/>
        </p:nvSpPr>
        <p:spPr>
          <a:xfrm>
            <a:off x="7091405" y="4134103"/>
            <a:ext cx="1582722" cy="79414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1819" name="Rounded Rectangle 1818"/>
          <p:cNvSpPr/>
          <p:nvPr/>
        </p:nvSpPr>
        <p:spPr>
          <a:xfrm>
            <a:off x="7081015" y="2809280"/>
            <a:ext cx="1919963" cy="871157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IWAV driven at the speed of light could dramatically extend the interaction length in a photon accelerator</a:t>
            </a:r>
          </a:p>
        </p:txBody>
      </p:sp>
      <p:graphicFrame>
        <p:nvGraphicFramePr>
          <p:cNvPr id="1815" name="Object 1814"/>
          <p:cNvGraphicFramePr>
            <a:graphicFrameLocks noChangeAspect="1"/>
          </p:cNvGraphicFramePr>
          <p:nvPr>
            <p:extLst/>
          </p:nvPr>
        </p:nvGraphicFramePr>
        <p:xfrm>
          <a:off x="7199950" y="2830276"/>
          <a:ext cx="1661151" cy="770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Equation" r:id="rId3" imgW="1041400" imgH="482600" progId="Equation.DSMT4">
                  <p:embed/>
                </p:oleObj>
              </mc:Choice>
              <mc:Fallback>
                <p:oleObj name="Equation" r:id="rId3" imgW="1041400" imgH="482600" progId="Equation.DSMT4">
                  <p:embed/>
                  <p:pic>
                    <p:nvPicPr>
                      <p:cNvPr id="1815" name="Object 18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99950" y="2830276"/>
                        <a:ext cx="1661151" cy="770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220300" y="4176048"/>
          <a:ext cx="1286212" cy="673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Equation" r:id="rId5" imgW="800100" imgH="419100" progId="Equation.DSMT4">
                  <p:embed/>
                </p:oleObj>
              </mc:Choice>
              <mc:Fallback>
                <p:oleObj name="Equation" r:id="rId5" imgW="800100" imgH="4191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0300" y="4176048"/>
                        <a:ext cx="1286212" cy="673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1" name="TextBox 1820"/>
          <p:cNvSpPr txBox="1"/>
          <p:nvPr/>
        </p:nvSpPr>
        <p:spPr>
          <a:xfrm>
            <a:off x="6993217" y="2408895"/>
            <a:ext cx="19607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4FA3"/>
                </a:solidFill>
              </a:rPr>
              <a:t>frequency shift</a:t>
            </a:r>
          </a:p>
        </p:txBody>
      </p:sp>
      <p:sp>
        <p:nvSpPr>
          <p:cNvPr id="1822" name="TextBox 1821"/>
          <p:cNvSpPr txBox="1"/>
          <p:nvPr/>
        </p:nvSpPr>
        <p:spPr>
          <a:xfrm>
            <a:off x="7023791" y="3746176"/>
            <a:ext cx="120417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4FA3"/>
                </a:solidFill>
              </a:rPr>
              <a:t>slippage</a:t>
            </a:r>
          </a:p>
        </p:txBody>
      </p:sp>
      <p:grpSp>
        <p:nvGrpSpPr>
          <p:cNvPr id="911" name="Group 910"/>
          <p:cNvGrpSpPr/>
          <p:nvPr/>
        </p:nvGrpSpPr>
        <p:grpSpPr>
          <a:xfrm>
            <a:off x="6108720" y="6394157"/>
            <a:ext cx="6090263" cy="484547"/>
            <a:chOff x="4575113" y="4788580"/>
            <a:chExt cx="4568887" cy="363505"/>
          </a:xfrm>
        </p:grpSpPr>
        <p:sp>
          <p:nvSpPr>
            <p:cNvPr id="912" name="Rectangle 911"/>
            <p:cNvSpPr/>
            <p:nvPr/>
          </p:nvSpPr>
          <p:spPr bwMode="auto">
            <a:xfrm>
              <a:off x="4575113" y="4788580"/>
              <a:ext cx="3174614" cy="3635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121888" tIns="60944" rIns="121888" bIns="60944" numCol="1" rtlCol="0" anchor="t" anchorCtr="0" compatLnSpc="1">
              <a:prstTxWarp prst="textNoShape">
                <a:avLst/>
              </a:prstTxWarp>
            </a:bodyPr>
            <a:lstStyle/>
            <a:p>
              <a:pPr defTabSz="12188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199">
                <a:latin typeface="Arial" charset="0"/>
              </a:endParaRPr>
            </a:p>
          </p:txBody>
        </p:sp>
        <p:pic>
          <p:nvPicPr>
            <p:cNvPr id="9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9060" y="4788580"/>
              <a:ext cx="1424940" cy="363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4" name="TextBox 913"/>
            <p:cNvSpPr txBox="1"/>
            <p:nvPr/>
          </p:nvSpPr>
          <p:spPr>
            <a:xfrm>
              <a:off x="4597451" y="4854312"/>
              <a:ext cx="3491122" cy="269309"/>
            </a:xfrm>
            <a:prstGeom prst="rect">
              <a:avLst/>
            </a:prstGeom>
            <a:noFill/>
          </p:spPr>
          <p:txBody>
            <a:bodyPr wrap="square" lIns="91416" tIns="45708" rIns="91416" bIns="45708" rtlCol="0">
              <a:spAutoFit/>
            </a:bodyPr>
            <a:lstStyle/>
            <a:p>
              <a:r>
                <a:rPr lang="en-US" sz="1733" b="1" dirty="0">
                  <a:solidFill>
                    <a:srgbClr val="006600"/>
                  </a:solidFill>
                </a:rPr>
                <a:t>Funded by DE-SC0019135 (PI Turnbull):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225" y="2195273"/>
            <a:ext cx="4862583" cy="2977859"/>
          </a:xfrm>
          <a:prstGeom prst="rect">
            <a:avLst/>
          </a:prstGeom>
        </p:spPr>
      </p:pic>
      <p:pic>
        <p:nvPicPr>
          <p:cNvPr id="916" name="Picture 915">
            <a:extLst>
              <a:ext uri="{FF2B5EF4-FFF2-40B4-BE49-F238E27FC236}">
                <a16:creationId xmlns:a16="http://schemas.microsoft.com/office/drawing/2014/main" id="{77EAB844-4CD9-FF43-8EA8-5CFAF2E86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918" y="2277119"/>
            <a:ext cx="6297521" cy="3358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48574" y="4141391"/>
                <a:ext cx="3189591" cy="8686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  <m:sup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  <m:sup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den>
                              </m:f>
                              <m:f>
                                <m:f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000" b="1" dirty="0" err="1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74" y="4141391"/>
                <a:ext cx="3189591" cy="868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16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Rounded Rectangle 2720"/>
          <p:cNvSpPr/>
          <p:nvPr/>
        </p:nvSpPr>
        <p:spPr>
          <a:xfrm>
            <a:off x="7091405" y="4134103"/>
            <a:ext cx="1582722" cy="79414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722" name="Rounded Rectangle 2721"/>
          <p:cNvSpPr/>
          <p:nvPr/>
        </p:nvSpPr>
        <p:spPr>
          <a:xfrm>
            <a:off x="7081015" y="2809280"/>
            <a:ext cx="1919963" cy="871157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graphicFrame>
        <p:nvGraphicFramePr>
          <p:cNvPr id="2723" name="Object 2722"/>
          <p:cNvGraphicFramePr>
            <a:graphicFrameLocks noChangeAspect="1"/>
          </p:cNvGraphicFramePr>
          <p:nvPr>
            <p:extLst/>
          </p:nvPr>
        </p:nvGraphicFramePr>
        <p:xfrm>
          <a:off x="7199950" y="2830276"/>
          <a:ext cx="1661151" cy="770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" name="Equation" r:id="rId3" imgW="1041400" imgH="482600" progId="Equation.DSMT4">
                  <p:embed/>
                </p:oleObj>
              </mc:Choice>
              <mc:Fallback>
                <p:oleObj name="Equation" r:id="rId3" imgW="1041400" imgH="482600" progId="Equation.DSMT4">
                  <p:embed/>
                  <p:pic>
                    <p:nvPicPr>
                      <p:cNvPr id="2723" name="Object 27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99950" y="2830276"/>
                        <a:ext cx="1661151" cy="770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24" name="Object 2723"/>
          <p:cNvGraphicFramePr>
            <a:graphicFrameLocks noChangeAspect="1"/>
          </p:cNvGraphicFramePr>
          <p:nvPr>
            <p:extLst/>
          </p:nvPr>
        </p:nvGraphicFramePr>
        <p:xfrm>
          <a:off x="7220300" y="4176048"/>
          <a:ext cx="1286212" cy="673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" name="Equation" r:id="rId5" imgW="800100" imgH="419100" progId="Equation.DSMT4">
                  <p:embed/>
                </p:oleObj>
              </mc:Choice>
              <mc:Fallback>
                <p:oleObj name="Equation" r:id="rId5" imgW="800100" imgH="419100" progId="Equation.DSMT4">
                  <p:embed/>
                  <p:pic>
                    <p:nvPicPr>
                      <p:cNvPr id="2724" name="Object 272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0300" y="4176048"/>
                        <a:ext cx="1286212" cy="673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5" name="TextBox 2724"/>
          <p:cNvSpPr txBox="1"/>
          <p:nvPr/>
        </p:nvSpPr>
        <p:spPr>
          <a:xfrm>
            <a:off x="6993217" y="2408895"/>
            <a:ext cx="19607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4FA3"/>
                </a:solidFill>
              </a:rPr>
              <a:t>frequency shift</a:t>
            </a:r>
          </a:p>
        </p:txBody>
      </p:sp>
      <p:sp>
        <p:nvSpPr>
          <p:cNvPr id="2726" name="TextBox 2725"/>
          <p:cNvSpPr txBox="1"/>
          <p:nvPr/>
        </p:nvSpPr>
        <p:spPr>
          <a:xfrm>
            <a:off x="7023791" y="3746176"/>
            <a:ext cx="120417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4FA3"/>
                </a:solidFill>
              </a:rPr>
              <a:t>slippage</a:t>
            </a:r>
          </a:p>
        </p:txBody>
      </p:sp>
      <p:pic>
        <p:nvPicPr>
          <p:cNvPr id="913" name="Picture 9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225" y="2195273"/>
            <a:ext cx="4862583" cy="29778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IWAV driven at the speed of light could dramatically extend the interaction length in a photon accelerator</a:t>
            </a:r>
          </a:p>
        </p:txBody>
      </p:sp>
      <p:pic>
        <p:nvPicPr>
          <p:cNvPr id="911" name="Picture 910">
            <a:extLst>
              <a:ext uri="{FF2B5EF4-FFF2-40B4-BE49-F238E27FC236}">
                <a16:creationId xmlns:a16="http://schemas.microsoft.com/office/drawing/2014/main" id="{8FD4C781-30FE-1444-B6E3-09DE83B28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918" y="2277119"/>
            <a:ext cx="6297521" cy="3358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48574" y="4141391"/>
                <a:ext cx="3189591" cy="8686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  <m:sup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  <m:sup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den>
                              </m:f>
                              <m:f>
                                <m:f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000" b="1" dirty="0" err="1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74" y="4141391"/>
                <a:ext cx="3189591" cy="868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681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012E63D-540A-8947-92B1-7FEFA7B34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18" y="2277118"/>
            <a:ext cx="6297521" cy="3358677"/>
          </a:xfrm>
          <a:prstGeom prst="rect">
            <a:avLst/>
          </a:prstGeom>
        </p:spPr>
      </p:pic>
      <p:sp>
        <p:nvSpPr>
          <p:cNvPr id="912" name="Rounded Rectangle 911"/>
          <p:cNvSpPr/>
          <p:nvPr/>
        </p:nvSpPr>
        <p:spPr>
          <a:xfrm>
            <a:off x="7091405" y="4134103"/>
            <a:ext cx="1582722" cy="794142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913" name="Rounded Rectangle 912"/>
          <p:cNvSpPr/>
          <p:nvPr/>
        </p:nvSpPr>
        <p:spPr>
          <a:xfrm>
            <a:off x="7081015" y="2809280"/>
            <a:ext cx="1919963" cy="871157"/>
          </a:xfrm>
          <a:prstGeom prst="round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graphicFrame>
        <p:nvGraphicFramePr>
          <p:cNvPr id="914" name="Object 913"/>
          <p:cNvGraphicFramePr>
            <a:graphicFrameLocks noChangeAspect="1"/>
          </p:cNvGraphicFramePr>
          <p:nvPr>
            <p:extLst/>
          </p:nvPr>
        </p:nvGraphicFramePr>
        <p:xfrm>
          <a:off x="7199950" y="2830276"/>
          <a:ext cx="1661151" cy="770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" name="Equation" r:id="rId4" imgW="1041400" imgH="482600" progId="Equation.DSMT4">
                  <p:embed/>
                </p:oleObj>
              </mc:Choice>
              <mc:Fallback>
                <p:oleObj name="Equation" r:id="rId4" imgW="1041400" imgH="482600" progId="Equation.DSMT4">
                  <p:embed/>
                  <p:pic>
                    <p:nvPicPr>
                      <p:cNvPr id="914" name="Object 9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99950" y="2830276"/>
                        <a:ext cx="1661151" cy="770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5" name="Object 914"/>
          <p:cNvGraphicFramePr>
            <a:graphicFrameLocks noChangeAspect="1"/>
          </p:cNvGraphicFramePr>
          <p:nvPr>
            <p:extLst/>
          </p:nvPr>
        </p:nvGraphicFramePr>
        <p:xfrm>
          <a:off x="7220300" y="4176048"/>
          <a:ext cx="1286212" cy="673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7" name="Equation" r:id="rId6" imgW="800100" imgH="419100" progId="Equation.DSMT4">
                  <p:embed/>
                </p:oleObj>
              </mc:Choice>
              <mc:Fallback>
                <p:oleObj name="Equation" r:id="rId6" imgW="800100" imgH="419100" progId="Equation.DSMT4">
                  <p:embed/>
                  <p:pic>
                    <p:nvPicPr>
                      <p:cNvPr id="915" name="Object 9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20300" y="4176048"/>
                        <a:ext cx="1286212" cy="673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6" name="TextBox 915"/>
          <p:cNvSpPr txBox="1"/>
          <p:nvPr/>
        </p:nvSpPr>
        <p:spPr>
          <a:xfrm>
            <a:off x="6993217" y="2408895"/>
            <a:ext cx="19607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4FA3"/>
                </a:solidFill>
              </a:rPr>
              <a:t>frequency shift</a:t>
            </a:r>
          </a:p>
        </p:txBody>
      </p:sp>
      <p:sp>
        <p:nvSpPr>
          <p:cNvPr id="917" name="TextBox 916"/>
          <p:cNvSpPr txBox="1"/>
          <p:nvPr/>
        </p:nvSpPr>
        <p:spPr>
          <a:xfrm>
            <a:off x="7023791" y="3746176"/>
            <a:ext cx="120417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004FA3"/>
                </a:solidFill>
              </a:rPr>
              <a:t>slippage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IWAV driven at the speed of light could dramatically extend the interaction length in a photon accelerator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19953" y="5701352"/>
            <a:ext cx="6148918" cy="603242"/>
          </a:xfrm>
        </p:spPr>
        <p:txBody>
          <a:bodyPr/>
          <a:lstStyle/>
          <a:p>
            <a:r>
              <a:rPr lang="en-US" dirty="0"/>
              <a:t>The witness pulse photons tend to outrun the ionization front due to their increasing group velocity</a:t>
            </a:r>
          </a:p>
        </p:txBody>
      </p:sp>
      <p:pic>
        <p:nvPicPr>
          <p:cNvPr id="919" name="Picture 9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225" y="2195273"/>
            <a:ext cx="4862583" cy="2977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48574" y="4141391"/>
                <a:ext cx="3189591" cy="8686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  <m:sup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  <m:sup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den>
                              </m:f>
                              <m:f>
                                <m:f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000" b="1" dirty="0" err="1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74" y="4141391"/>
                <a:ext cx="3189591" cy="868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860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6" y="953727"/>
            <a:ext cx="10688841" cy="480997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acceleration in an IWAV can eliminate group velocity slippage between the drive pulse and the witness pulse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750703" y="6011186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pPr defTabSz="914103"/>
            <a:r>
              <a:rPr lang="en-US" dirty="0"/>
              <a:t>	*	A. Howard </a:t>
            </a:r>
            <a:r>
              <a:rPr lang="en-US" i="1" dirty="0"/>
              <a:t>et al.,</a:t>
            </a:r>
            <a:r>
              <a:rPr lang="en-US" dirty="0"/>
              <a:t> Submitted to Phys. Rev. Lett.</a:t>
            </a:r>
          </a:p>
          <a:p>
            <a:pPr defTabSz="914103"/>
            <a:r>
              <a:rPr lang="en-US" dirty="0"/>
              <a:t>** This Conference T9 (Tues Poster Session)</a:t>
            </a:r>
          </a:p>
        </p:txBody>
      </p:sp>
    </p:spTree>
    <p:extLst>
      <p:ext uri="{BB962C8B-B14F-4D97-AF65-F5344CB8AC3E}">
        <p14:creationId xmlns:p14="http://schemas.microsoft.com/office/powerpoint/2010/main" val="3173768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ton_Acc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6321"/>
          <a:stretch/>
        </p:blipFill>
        <p:spPr>
          <a:xfrm>
            <a:off x="609440" y="1277590"/>
            <a:ext cx="10648185" cy="44925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20E41-3092-41C1-9853-EDD38C5A6B19}"/>
              </a:ext>
            </a:extLst>
          </p:cNvPr>
          <p:cNvSpPr txBox="1">
            <a:spLocks/>
          </p:cNvSpPr>
          <p:nvPr/>
        </p:nvSpPr>
        <p:spPr>
          <a:xfrm>
            <a:off x="1461914" y="894"/>
            <a:ext cx="9795712" cy="121886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endParaRPr lang="en-US" sz="2666" b="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acceleration in an IWAV can eliminate group velocity slippage between the drive pulse and the witness pulse 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750703" y="6011186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pPr defTabSz="914103"/>
            <a:r>
              <a:rPr lang="en-US" dirty="0"/>
              <a:t>	*	A. Howard </a:t>
            </a:r>
            <a:r>
              <a:rPr lang="en-US" i="1" dirty="0"/>
              <a:t>et al.,</a:t>
            </a:r>
            <a:r>
              <a:rPr lang="en-US" dirty="0"/>
              <a:t> Submitted to Phys. Rev. Lett.</a:t>
            </a:r>
          </a:p>
          <a:p>
            <a:pPr defTabSz="914103"/>
            <a:r>
              <a:rPr lang="en-US" dirty="0"/>
              <a:t>** This Conference T9 (Tues Poster Session)</a:t>
            </a:r>
          </a:p>
        </p:txBody>
      </p:sp>
    </p:spTree>
    <p:extLst>
      <p:ext uri="{BB962C8B-B14F-4D97-AF65-F5344CB8AC3E}">
        <p14:creationId xmlns:p14="http://schemas.microsoft.com/office/powerpoint/2010/main" val="25602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308291" y="3153905"/>
            <a:ext cx="2271093" cy="53985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2D320-4831-304E-A633-6BA0DEF6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and Control of Ionization Waves of Arbitrary Velocity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618777" y="5494639"/>
            <a:ext cx="5335172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cs typeface="Arial" charset="0"/>
              </a:rPr>
              <a:t>Philip Franke</a:t>
            </a:r>
          </a:p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pic>
        <p:nvPicPr>
          <p:cNvPr id="6" name="std_f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1234" y="1392533"/>
            <a:ext cx="5334000" cy="4000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4114800" y="1797804"/>
            <a:ext cx="4153546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114800" y="3693764"/>
            <a:ext cx="4153546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01132" y="3193003"/>
            <a:ext cx="247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Ionization intensity threshold of background material</a:t>
            </a:r>
          </a:p>
        </p:txBody>
      </p:sp>
      <p:cxnSp>
        <p:nvCxnSpPr>
          <p:cNvPr id="13" name="Straight Connector 12"/>
          <p:cNvCxnSpPr>
            <a:stCxn id="10" idx="1"/>
          </p:cNvCxnSpPr>
          <p:nvPr/>
        </p:nvCxnSpPr>
        <p:spPr>
          <a:xfrm flipH="1" flipV="1">
            <a:off x="8268346" y="1797804"/>
            <a:ext cx="1032786" cy="1626032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1"/>
          </p:cNvCxnSpPr>
          <p:nvPr/>
        </p:nvCxnSpPr>
        <p:spPr>
          <a:xfrm flipH="1">
            <a:off x="8275505" y="3423836"/>
            <a:ext cx="1025627" cy="269928"/>
          </a:xfrm>
          <a:prstGeom prst="line">
            <a:avLst/>
          </a:prstGeom>
          <a:ln>
            <a:solidFill>
              <a:schemeClr val="tx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1297819-4078-4D1D-89AF-24A3ACC52A2A}"/>
              </a:ext>
            </a:extLst>
          </p:cNvPr>
          <p:cNvSpPr txBox="1"/>
          <p:nvPr/>
        </p:nvSpPr>
        <p:spPr>
          <a:xfrm>
            <a:off x="6125865" y="5494639"/>
            <a:ext cx="5471943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600" b="1" dirty="0">
                <a:cs typeface="Arial" charset="0"/>
              </a:rPr>
              <a:t>49</a:t>
            </a:r>
            <a:r>
              <a:rPr lang="en-US" sz="1600" b="1" baseline="30000" dirty="0">
                <a:cs typeface="Arial" charset="0"/>
              </a:rPr>
              <a:t>th</a:t>
            </a:r>
            <a:r>
              <a:rPr lang="en-US" sz="1600" b="1" dirty="0">
                <a:cs typeface="Arial" charset="0"/>
              </a:rPr>
              <a:t> Anomalous Absorption Conference</a:t>
            </a:r>
          </a:p>
          <a:p>
            <a:pPr algn="r"/>
            <a:r>
              <a:rPr lang="en-US" sz="1600" b="1" dirty="0">
                <a:cs typeface="Arial" charset="0"/>
              </a:rPr>
              <a:t>Telluride, CO</a:t>
            </a:r>
          </a:p>
          <a:p>
            <a:pPr algn="r"/>
            <a:r>
              <a:rPr lang="en-US" sz="1600" b="1" dirty="0">
                <a:cs typeface="Arial" charset="0"/>
              </a:rPr>
              <a:t>9-14 June 2019</a:t>
            </a:r>
          </a:p>
        </p:txBody>
      </p:sp>
    </p:spTree>
    <p:extLst>
      <p:ext uri="{BB962C8B-B14F-4D97-AF65-F5344CB8AC3E}">
        <p14:creationId xmlns:p14="http://schemas.microsoft.com/office/powerpoint/2010/main" val="18099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6" y="953727"/>
            <a:ext cx="10688841" cy="4809979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620E41-3092-41C1-9853-EDD38C5A6B19}"/>
              </a:ext>
            </a:extLst>
          </p:cNvPr>
          <p:cNvSpPr txBox="1">
            <a:spLocks/>
          </p:cNvSpPr>
          <p:nvPr/>
        </p:nvSpPr>
        <p:spPr>
          <a:xfrm>
            <a:off x="1461914" y="894"/>
            <a:ext cx="9795712" cy="121886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4FA3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endParaRPr lang="en-US" sz="2666" b="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acceleration in an IWAV can eliminate group velocity slippage between the drive pulse and the witness pulse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38410" y="5786142"/>
            <a:ext cx="5712005" cy="603242"/>
          </a:xfrm>
        </p:spPr>
        <p:txBody>
          <a:bodyPr/>
          <a:lstStyle/>
          <a:p>
            <a:r>
              <a:rPr lang="en-US" dirty="0"/>
              <a:t>IWAV photon acceleration could enable high quality, table-top XUV and X-ray sources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750703" y="6011186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pPr defTabSz="914103"/>
            <a:r>
              <a:rPr lang="en-US" dirty="0"/>
              <a:t>	*	A. Howard </a:t>
            </a:r>
            <a:r>
              <a:rPr lang="en-US" i="1" dirty="0"/>
              <a:t>et al.,</a:t>
            </a:r>
            <a:r>
              <a:rPr lang="en-US" dirty="0"/>
              <a:t> Submitted to Phys. Rev. Lett.</a:t>
            </a:r>
          </a:p>
          <a:p>
            <a:pPr defTabSz="914103"/>
            <a:r>
              <a:rPr lang="en-US" dirty="0"/>
              <a:t>** This Conference T9 (Tues Poster Session)</a:t>
            </a:r>
          </a:p>
        </p:txBody>
      </p:sp>
    </p:spTree>
    <p:extLst>
      <p:ext uri="{BB962C8B-B14F-4D97-AF65-F5344CB8AC3E}">
        <p14:creationId xmlns:p14="http://schemas.microsoft.com/office/powerpoint/2010/main" val="2985515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counter-propagating IWAV could overcome several challenges encountered in plasma-Raman amplification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" y="1712810"/>
            <a:ext cx="5043544" cy="3678858"/>
          </a:xfrm>
          <a:prstGeom prst="rect">
            <a:avLst/>
          </a:prstGeom>
        </p:spPr>
      </p:pic>
      <p:sp>
        <p:nvSpPr>
          <p:cNvPr id="2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314002" y="616509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D. Turnbull et al., Phys. Rev. Lett. 120,024801 (2018).</a:t>
            </a:r>
          </a:p>
          <a:p>
            <a:r>
              <a:rPr lang="en-US" dirty="0"/>
              <a:t>	**	D. Turnbull et al., Plasma Phys. Control. Fusion 61,014022 (2019).</a:t>
            </a:r>
          </a:p>
          <a:p>
            <a:r>
              <a:rPr lang="en-US" baseline="30000" dirty="0">
                <a:cs typeface="Arial"/>
              </a:rPr>
              <a:t>	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0651" y="1301919"/>
            <a:ext cx="3862860" cy="420538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2133" dirty="0">
                <a:solidFill>
                  <a:srgbClr val="004FA3"/>
                </a:solidFill>
                <a:latin typeface="Arial"/>
                <a:cs typeface="Arial"/>
              </a:rPr>
              <a:t>Conventional Raman Amplifier</a:t>
            </a:r>
          </a:p>
        </p:txBody>
      </p:sp>
    </p:spTree>
    <p:extLst>
      <p:ext uri="{BB962C8B-B14F-4D97-AF65-F5344CB8AC3E}">
        <p14:creationId xmlns:p14="http://schemas.microsoft.com/office/powerpoint/2010/main" val="1036117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0D2D18-B0E7-47DA-9D9F-B746E86D9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2" r="84848"/>
          <a:stretch/>
        </p:blipFill>
        <p:spPr>
          <a:xfrm>
            <a:off x="5108150" y="1512188"/>
            <a:ext cx="683492" cy="45419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counter-propagating IWAV could overcome several challenges encountered in plasma-Raman amplification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4" y="1712810"/>
            <a:ext cx="5043544" cy="3678858"/>
          </a:xfrm>
          <a:prstGeom prst="rect">
            <a:avLst/>
          </a:prstGeom>
        </p:spPr>
      </p:pic>
      <p:sp>
        <p:nvSpPr>
          <p:cNvPr id="2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314002" y="616509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D. Turnbull et al., Phys. Rev. Lett. 120,024801 (2018).</a:t>
            </a:r>
          </a:p>
          <a:p>
            <a:r>
              <a:rPr lang="en-US" dirty="0"/>
              <a:t>	**	D. Turnbull et al., Plasma Phys. Control. Fusion 61,014022 (2019).</a:t>
            </a:r>
          </a:p>
          <a:p>
            <a:r>
              <a:rPr lang="en-US" baseline="30000" dirty="0">
                <a:cs typeface="Arial"/>
              </a:rPr>
              <a:t>	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0651" y="1301919"/>
            <a:ext cx="3862860" cy="420538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2133" dirty="0">
                <a:solidFill>
                  <a:srgbClr val="004FA3"/>
                </a:solidFill>
                <a:latin typeface="Arial"/>
                <a:cs typeface="Arial"/>
              </a:rPr>
              <a:t>Conventional Raman Amplifier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1737D1-8AB9-4850-88B7-756AF70C1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59" r="34428"/>
          <a:stretch/>
        </p:blipFill>
        <p:spPr>
          <a:xfrm>
            <a:off x="5816696" y="1494040"/>
            <a:ext cx="1886429" cy="4541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20C4B-D583-479F-8848-B298C439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0" t="64388" r="62169" b="22597"/>
          <a:stretch/>
        </p:blipFill>
        <p:spPr>
          <a:xfrm>
            <a:off x="5898863" y="1884218"/>
            <a:ext cx="683492" cy="591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968E13-76E0-44C3-A2C8-690001EA2076}"/>
              </a:ext>
            </a:extLst>
          </p:cNvPr>
          <p:cNvSpPr/>
          <p:nvPr/>
        </p:nvSpPr>
        <p:spPr>
          <a:xfrm>
            <a:off x="10714182" y="4396509"/>
            <a:ext cx="701963" cy="618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F366DB-8D90-4DEA-B9C3-8B9AAC6D0569}"/>
              </a:ext>
            </a:extLst>
          </p:cNvPr>
          <p:cNvSpPr/>
          <p:nvPr/>
        </p:nvSpPr>
        <p:spPr>
          <a:xfrm>
            <a:off x="5932792" y="1629624"/>
            <a:ext cx="305047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F6F61-ACE5-4FB2-A98E-0746EA3C0773}"/>
              </a:ext>
            </a:extLst>
          </p:cNvPr>
          <p:cNvSpPr/>
          <p:nvPr/>
        </p:nvSpPr>
        <p:spPr>
          <a:xfrm>
            <a:off x="7844276" y="1648828"/>
            <a:ext cx="170586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380106-2DDA-4F2F-895A-3494F0A6D34F}"/>
              </a:ext>
            </a:extLst>
          </p:cNvPr>
          <p:cNvSpPr/>
          <p:nvPr/>
        </p:nvSpPr>
        <p:spPr>
          <a:xfrm>
            <a:off x="10107539" y="1631922"/>
            <a:ext cx="170586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02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0D2D18-B0E7-47DA-9D9F-B746E86D9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2" r="84848"/>
          <a:stretch/>
        </p:blipFill>
        <p:spPr>
          <a:xfrm>
            <a:off x="5108150" y="1512188"/>
            <a:ext cx="683492" cy="45419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counter-propagating IWAV could overcome several challenges encountered in plasma-Raman amplification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4" y="1712810"/>
            <a:ext cx="5043544" cy="3678858"/>
          </a:xfrm>
          <a:prstGeom prst="rect">
            <a:avLst/>
          </a:prstGeom>
        </p:spPr>
      </p:pic>
      <p:sp>
        <p:nvSpPr>
          <p:cNvPr id="2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314002" y="616509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D. Turnbull et al., Phys. Rev. Lett. 120,024801 (2018).</a:t>
            </a:r>
          </a:p>
          <a:p>
            <a:r>
              <a:rPr lang="en-US" dirty="0"/>
              <a:t>	**	D. Turnbull et al., Plasma Phys. Control. Fusion 61,014022 (2019).</a:t>
            </a:r>
          </a:p>
          <a:p>
            <a:r>
              <a:rPr lang="en-US" baseline="30000" dirty="0">
                <a:cs typeface="Arial"/>
              </a:rPr>
              <a:t>	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0651" y="1301919"/>
            <a:ext cx="3862860" cy="420538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2133" dirty="0">
                <a:solidFill>
                  <a:srgbClr val="004FA3"/>
                </a:solidFill>
                <a:latin typeface="Arial"/>
                <a:cs typeface="Arial"/>
              </a:rPr>
              <a:t>Conventional Raman Amplifier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1737D1-8AB9-4850-88B7-756AF70C1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59" r="34428"/>
          <a:stretch/>
        </p:blipFill>
        <p:spPr>
          <a:xfrm>
            <a:off x="5816696" y="1494040"/>
            <a:ext cx="1886429" cy="4541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2E882-BC06-4E55-9FB5-462965B0F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55" r="9210"/>
          <a:stretch/>
        </p:blipFill>
        <p:spPr>
          <a:xfrm>
            <a:off x="7703126" y="1494040"/>
            <a:ext cx="1948873" cy="4541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20C4B-D583-479F-8848-B298C439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0" t="64388" r="62169" b="22597"/>
          <a:stretch/>
        </p:blipFill>
        <p:spPr>
          <a:xfrm>
            <a:off x="5898863" y="1884218"/>
            <a:ext cx="683492" cy="591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968E13-76E0-44C3-A2C8-690001EA2076}"/>
              </a:ext>
            </a:extLst>
          </p:cNvPr>
          <p:cNvSpPr/>
          <p:nvPr/>
        </p:nvSpPr>
        <p:spPr>
          <a:xfrm>
            <a:off x="10714182" y="4396509"/>
            <a:ext cx="701963" cy="618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F366DB-8D90-4DEA-B9C3-8B9AAC6D0569}"/>
              </a:ext>
            </a:extLst>
          </p:cNvPr>
          <p:cNvSpPr/>
          <p:nvPr/>
        </p:nvSpPr>
        <p:spPr>
          <a:xfrm>
            <a:off x="5932792" y="1629624"/>
            <a:ext cx="305047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F6F61-ACE5-4FB2-A98E-0746EA3C0773}"/>
              </a:ext>
            </a:extLst>
          </p:cNvPr>
          <p:cNvSpPr/>
          <p:nvPr/>
        </p:nvSpPr>
        <p:spPr>
          <a:xfrm>
            <a:off x="7844276" y="1648828"/>
            <a:ext cx="170586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380106-2DDA-4F2F-895A-3494F0A6D34F}"/>
              </a:ext>
            </a:extLst>
          </p:cNvPr>
          <p:cNvSpPr/>
          <p:nvPr/>
        </p:nvSpPr>
        <p:spPr>
          <a:xfrm>
            <a:off x="10107539" y="1631922"/>
            <a:ext cx="170586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01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0D2D18-B0E7-47DA-9D9F-B746E86D9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2" r="84848"/>
          <a:stretch/>
        </p:blipFill>
        <p:spPr>
          <a:xfrm>
            <a:off x="5108150" y="1512188"/>
            <a:ext cx="683492" cy="45419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counter-propagating IWAV could overcome several challenges encountered in plasma-Raman amplification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4" y="1712810"/>
            <a:ext cx="5043544" cy="3678858"/>
          </a:xfrm>
          <a:prstGeom prst="rect">
            <a:avLst/>
          </a:prstGeom>
        </p:spPr>
      </p:pic>
      <p:sp>
        <p:nvSpPr>
          <p:cNvPr id="2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314002" y="616509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D. Turnbull et al., Phys. Rev. Lett. 120,024801 (2018).</a:t>
            </a:r>
          </a:p>
          <a:p>
            <a:r>
              <a:rPr lang="en-US" dirty="0"/>
              <a:t>	**	D. Turnbull et al., Plasma Phys. Control. Fusion 61,014022 (2019).</a:t>
            </a:r>
          </a:p>
          <a:p>
            <a:r>
              <a:rPr lang="en-US" baseline="30000" dirty="0">
                <a:cs typeface="Arial"/>
              </a:rPr>
              <a:t>	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0651" y="1301919"/>
            <a:ext cx="3862860" cy="420538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2133" dirty="0">
                <a:solidFill>
                  <a:srgbClr val="004FA3"/>
                </a:solidFill>
                <a:latin typeface="Arial"/>
                <a:cs typeface="Arial"/>
              </a:rPr>
              <a:t>Conventional Raman Amplifier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1737D1-8AB9-4850-88B7-756AF70C1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59" r="34428"/>
          <a:stretch/>
        </p:blipFill>
        <p:spPr>
          <a:xfrm>
            <a:off x="5816696" y="1494040"/>
            <a:ext cx="1886429" cy="4541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2E882-BC06-4E55-9FB5-462965B0F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55" r="9210"/>
          <a:stretch/>
        </p:blipFill>
        <p:spPr>
          <a:xfrm>
            <a:off x="7703126" y="1494040"/>
            <a:ext cx="1948873" cy="454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4E335-9689-4547-A142-5A5709F65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6" r="59699"/>
          <a:stretch/>
        </p:blipFill>
        <p:spPr>
          <a:xfrm>
            <a:off x="9651999" y="1494040"/>
            <a:ext cx="1948873" cy="4541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20C4B-D583-479F-8848-B298C439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0" t="64388" r="62169" b="22597"/>
          <a:stretch/>
        </p:blipFill>
        <p:spPr>
          <a:xfrm>
            <a:off x="5898863" y="1884218"/>
            <a:ext cx="683492" cy="591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968E13-76E0-44C3-A2C8-690001EA2076}"/>
              </a:ext>
            </a:extLst>
          </p:cNvPr>
          <p:cNvSpPr/>
          <p:nvPr/>
        </p:nvSpPr>
        <p:spPr>
          <a:xfrm>
            <a:off x="10714182" y="4396509"/>
            <a:ext cx="701963" cy="618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F366DB-8D90-4DEA-B9C3-8B9AAC6D0569}"/>
              </a:ext>
            </a:extLst>
          </p:cNvPr>
          <p:cNvSpPr/>
          <p:nvPr/>
        </p:nvSpPr>
        <p:spPr>
          <a:xfrm>
            <a:off x="5932792" y="1629624"/>
            <a:ext cx="305047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F6F61-ACE5-4FB2-A98E-0746EA3C0773}"/>
              </a:ext>
            </a:extLst>
          </p:cNvPr>
          <p:cNvSpPr/>
          <p:nvPr/>
        </p:nvSpPr>
        <p:spPr>
          <a:xfrm>
            <a:off x="7844276" y="1648828"/>
            <a:ext cx="170586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380106-2DDA-4F2F-895A-3494F0A6D34F}"/>
              </a:ext>
            </a:extLst>
          </p:cNvPr>
          <p:cNvSpPr/>
          <p:nvPr/>
        </p:nvSpPr>
        <p:spPr>
          <a:xfrm>
            <a:off x="10107539" y="1631922"/>
            <a:ext cx="170586" cy="18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5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1" y="678307"/>
            <a:ext cx="10969943" cy="329184"/>
          </a:xfrm>
        </p:spPr>
        <p:txBody>
          <a:bodyPr/>
          <a:lstStyle/>
          <a:p>
            <a:r>
              <a:rPr lang="en-US" dirty="0"/>
              <a:t>Flying focus driven ionization fronts are highly tunable and promise to overcome fundamental challenges in several key plasma photonics applications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/>
          <a:p>
            <a:r>
              <a:rPr lang="en-US" dirty="0"/>
              <a:t>Flying focus driven ionization waves of arbitrary velocity (IWAV’s) have been demonstrated experimentally</a:t>
            </a:r>
          </a:p>
          <a:p>
            <a:pPr lvl="1"/>
            <a:r>
              <a:rPr lang="en-US" dirty="0"/>
              <a:t>Tunable velocity fronts</a:t>
            </a:r>
          </a:p>
          <a:p>
            <a:pPr lvl="1"/>
            <a:r>
              <a:rPr lang="en-US" dirty="0"/>
              <a:t>Long propagation distance</a:t>
            </a:r>
          </a:p>
          <a:p>
            <a:r>
              <a:rPr lang="en-US" dirty="0"/>
              <a:t>IWAV characteristics were measured using novel, spectrally resolved </a:t>
            </a:r>
            <a:r>
              <a:rPr lang="en-US" dirty="0" err="1"/>
              <a:t>Schlieren</a:t>
            </a:r>
            <a:r>
              <a:rPr lang="en-US" dirty="0"/>
              <a:t> and interferometry diagnostics, and agree with analytic and numerical modeling</a:t>
            </a:r>
          </a:p>
          <a:p>
            <a:pPr lvl="1"/>
            <a:r>
              <a:rPr lang="en-US" dirty="0"/>
              <a:t>Radial profile</a:t>
            </a:r>
          </a:p>
          <a:p>
            <a:pPr lvl="1"/>
            <a:r>
              <a:rPr lang="en-US"/>
              <a:t>Trajectory</a:t>
            </a:r>
            <a:endParaRPr lang="en-US" dirty="0"/>
          </a:p>
          <a:p>
            <a:pPr lvl="1"/>
            <a:r>
              <a:rPr lang="en-US" dirty="0"/>
              <a:t>Density gradients</a:t>
            </a:r>
          </a:p>
          <a:p>
            <a:r>
              <a:rPr lang="en-US" dirty="0"/>
              <a:t>IWAV driven photon acceleration and Raman amplification have major advantages over conventional approaches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511549" y="5283576"/>
            <a:ext cx="5165725" cy="603242"/>
          </a:xfrm>
        </p:spPr>
        <p:txBody>
          <a:bodyPr/>
          <a:lstStyle/>
          <a:p>
            <a:r>
              <a:rPr lang="en-US" dirty="0"/>
              <a:t>IWAV’s establish a new path forward for light manipulation using plasmas</a:t>
            </a:r>
          </a:p>
        </p:txBody>
      </p:sp>
    </p:spTree>
    <p:extLst>
      <p:ext uri="{BB962C8B-B14F-4D97-AF65-F5344CB8AC3E}">
        <p14:creationId xmlns:p14="http://schemas.microsoft.com/office/powerpoint/2010/main" val="2908526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Channels were assumed to be uniformly ionized to extract electron densities from the 2D phase data 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ts val="3199"/>
              </a:lnSpc>
              <a:spcBef>
                <a:spcPct val="40000"/>
              </a:spcBef>
              <a:buChar char="•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90352" indent="-380905" eaLnBrk="0" hangingPunct="0">
              <a:lnSpc>
                <a:spcPts val="3199"/>
              </a:lnSpc>
              <a:spcBef>
                <a:spcPct val="40000"/>
              </a:spcBef>
              <a:buChar char="–"/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523619" indent="-304724" eaLnBrk="0" hangingPunct="0">
              <a:lnSpc>
                <a:spcPts val="3199"/>
              </a:lnSpc>
              <a:spcBef>
                <a:spcPct val="40000"/>
              </a:spcBef>
              <a:buChar char="-"/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2133067" indent="-304724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42514" indent="-304724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351962" indent="-30472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961409" indent="-30472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570857" indent="-30472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180305" indent="-30472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9C13766-DCD7-4FC5-B17B-7336308C5E63}" type="slidenum">
              <a:rPr lang="en-US" altLang="en-US" sz="1066">
                <a:solidFill>
                  <a:srgbClr val="FFFFFF"/>
                </a:solidFill>
                <a:cs typeface="Arial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066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12292" name="Group 16"/>
          <p:cNvGrpSpPr>
            <a:grpSpLocks/>
          </p:cNvGrpSpPr>
          <p:nvPr/>
        </p:nvGrpSpPr>
        <p:grpSpPr bwMode="auto">
          <a:xfrm>
            <a:off x="1502442" y="4785431"/>
            <a:ext cx="1521488" cy="1367011"/>
            <a:chOff x="1399498" y="3390900"/>
            <a:chExt cx="1752600" cy="1752600"/>
          </a:xfrm>
        </p:grpSpPr>
        <p:sp>
          <p:nvSpPr>
            <p:cNvPr id="7" name="Oval 6"/>
            <p:cNvSpPr/>
            <p:nvPr/>
          </p:nvSpPr>
          <p:spPr>
            <a:xfrm>
              <a:off x="1399498" y="3390900"/>
              <a:ext cx="1752600" cy="1752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/>
            </a:p>
          </p:txBody>
        </p:sp>
        <p:sp>
          <p:nvSpPr>
            <p:cNvPr id="12302" name="TextBox 21"/>
            <p:cNvSpPr txBox="1">
              <a:spLocks noChangeArrowheads="1"/>
            </p:cNvSpPr>
            <p:nvPr/>
          </p:nvSpPr>
          <p:spPr bwMode="auto">
            <a:xfrm>
              <a:off x="2491697" y="3883024"/>
              <a:ext cx="381000" cy="59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ts val="2400"/>
                </a:lnSpc>
                <a:spcBef>
                  <a:spcPct val="40000"/>
                </a:spcBef>
                <a:buChar char="•"/>
                <a:defRPr sz="1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ts val="2400"/>
                </a:lnSpc>
                <a:spcBef>
                  <a:spcPct val="40000"/>
                </a:spcBef>
                <a:buChar char="–"/>
                <a:defRPr sz="1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ts val="2400"/>
                </a:lnSpc>
                <a:spcBef>
                  <a:spcPct val="40000"/>
                </a:spcBef>
                <a:buChar char="-"/>
                <a:defRPr sz="1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399" b="0">
                  <a:latin typeface="Calibri" pitchFamily="34" charset="0"/>
                </a:rPr>
                <a:t>R</a:t>
              </a:r>
            </a:p>
          </p:txBody>
        </p:sp>
        <p:cxnSp>
          <p:nvCxnSpPr>
            <p:cNvPr id="9" name="Straight Connector 8"/>
            <p:cNvCxnSpPr>
              <a:stCxn id="7" idx="1"/>
            </p:cNvCxnSpPr>
            <p:nvPr/>
          </p:nvCxnSpPr>
          <p:spPr>
            <a:xfrm>
              <a:off x="1655442" y="3648634"/>
              <a:ext cx="12602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277016" y="3648634"/>
              <a:ext cx="0" cy="6185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7" idx="7"/>
            </p:cNvCxnSpPr>
            <p:nvPr/>
          </p:nvCxnSpPr>
          <p:spPr>
            <a:xfrm flipV="1">
              <a:off x="2277016" y="3648634"/>
              <a:ext cx="616701" cy="6185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06" name="TextBox 52"/>
            <p:cNvSpPr txBox="1">
              <a:spLocks noChangeArrowheads="1"/>
            </p:cNvSpPr>
            <p:nvPr/>
          </p:nvSpPr>
          <p:spPr bwMode="auto">
            <a:xfrm>
              <a:off x="1985286" y="3773487"/>
              <a:ext cx="381000" cy="59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ts val="2400"/>
                </a:lnSpc>
                <a:spcBef>
                  <a:spcPct val="40000"/>
                </a:spcBef>
                <a:buChar char="•"/>
                <a:defRPr sz="1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ts val="2400"/>
                </a:lnSpc>
                <a:spcBef>
                  <a:spcPct val="40000"/>
                </a:spcBef>
                <a:buChar char="–"/>
                <a:defRPr sz="1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ts val="2400"/>
                </a:lnSpc>
                <a:spcBef>
                  <a:spcPct val="40000"/>
                </a:spcBef>
                <a:buChar char="-"/>
                <a:defRPr sz="1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399" b="0" dirty="0">
                  <a:latin typeface="Calibri" pitchFamily="34" charset="0"/>
                </a:rPr>
                <a:t>r</a:t>
              </a:r>
            </a:p>
          </p:txBody>
        </p:sp>
      </p:grp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371" y="5682664"/>
            <a:ext cx="2564732" cy="38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1360663" y="4986461"/>
            <a:ext cx="577699" cy="8718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7" y="1427155"/>
            <a:ext cx="4314760" cy="69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87" y="2377292"/>
            <a:ext cx="5988608" cy="52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51" y="3185648"/>
            <a:ext cx="4120077" cy="65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84" y="3989772"/>
            <a:ext cx="6071136" cy="89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29303" y="1536944"/>
            <a:ext cx="2156354" cy="492314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3199">
                <a:noFill/>
              </a:rPr>
              <a:t> </a:t>
            </a:r>
          </a:p>
        </p:txBody>
      </p:sp>
      <p:pic>
        <p:nvPicPr>
          <p:cNvPr id="1230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21" y="2015435"/>
            <a:ext cx="6210798" cy="388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571" y="6224654"/>
            <a:ext cx="11795228" cy="3794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66" b="1" dirty="0"/>
              <a:t>Electron densities were found to be consistent with full ionization at the expected neutral gas density</a:t>
            </a:r>
          </a:p>
        </p:txBody>
      </p:sp>
    </p:spTree>
    <p:extLst>
      <p:ext uri="{BB962C8B-B14F-4D97-AF65-F5344CB8AC3E}">
        <p14:creationId xmlns:p14="http://schemas.microsoft.com/office/powerpoint/2010/main" val="931105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chord length calculated along the spectrometer slit was used to extract the electron density from 1D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ts val="3199"/>
              </a:lnSpc>
              <a:spcBef>
                <a:spcPct val="40000"/>
              </a:spcBef>
              <a:buChar char="•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990352" indent="-380905" eaLnBrk="0" hangingPunct="0">
              <a:lnSpc>
                <a:spcPts val="3199"/>
              </a:lnSpc>
              <a:spcBef>
                <a:spcPct val="40000"/>
              </a:spcBef>
              <a:buChar char="–"/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523619" indent="-304724" eaLnBrk="0" hangingPunct="0">
              <a:lnSpc>
                <a:spcPts val="3199"/>
              </a:lnSpc>
              <a:spcBef>
                <a:spcPct val="40000"/>
              </a:spcBef>
              <a:buChar char="-"/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2133067" indent="-304724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42514" indent="-304724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351962" indent="-30472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961409" indent="-30472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570857" indent="-30472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180305" indent="-30472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4C0E00E-B2D4-4941-83DE-63F934F16E41}" type="slidenum">
              <a:rPr lang="en-US" altLang="en-US" sz="1066">
                <a:solidFill>
                  <a:srgbClr val="FFFFFF"/>
                </a:solidFill>
                <a:cs typeface="Arial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066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4341" name="Picture 4" descr="\\hopi-fs\shares\Profiles\pfra\Interferometry\PresentationImages\8632_final_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96" y="1915978"/>
            <a:ext cx="6477429" cy="365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\\hopi-fs\shares\Profiles\pfra\Interferometry\PresentationImages\8632_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644" y="1915978"/>
            <a:ext cx="6477430" cy="365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4704" y="6150456"/>
            <a:ext cx="9200165" cy="3794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66" b="1" dirty="0"/>
              <a:t>Final electron densities extracted from the 1D data are consistent with 2D data </a:t>
            </a:r>
          </a:p>
        </p:txBody>
      </p:sp>
    </p:spTree>
    <p:extLst>
      <p:ext uri="{BB962C8B-B14F-4D97-AF65-F5344CB8AC3E}">
        <p14:creationId xmlns:p14="http://schemas.microsoft.com/office/powerpoint/2010/main" val="4169369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sophisticated numerical modeling shows that IWAVs can form and propagate predictably in this quasi-far field (QFF) regime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"/>
          <a:stretch>
            <a:fillRect/>
          </a:stretch>
        </p:blipFill>
        <p:spPr bwMode="auto">
          <a:xfrm>
            <a:off x="306838" y="3551735"/>
            <a:ext cx="5480739" cy="285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"/>
          <a:stretch>
            <a:fillRect/>
          </a:stretch>
        </p:blipFill>
        <p:spPr bwMode="auto">
          <a:xfrm>
            <a:off x="0" y="1276912"/>
            <a:ext cx="5787576" cy="21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J_onaxis_CORRECTTRANSFOR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7577" y="2146634"/>
            <a:ext cx="6513686" cy="36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600"/>
          <a:stretch/>
        </p:blipFill>
        <p:spPr>
          <a:xfrm>
            <a:off x="157888" y="1392866"/>
            <a:ext cx="11924525" cy="3652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2D data show the quality of plasma channels formed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9" b="-200"/>
          <a:stretch/>
        </p:blipFill>
        <p:spPr>
          <a:xfrm>
            <a:off x="157888" y="4973059"/>
            <a:ext cx="11924525" cy="8181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6286" y="1950725"/>
            <a:ext cx="341760" cy="400110"/>
          </a:xfrm>
          <a:prstGeom prst="rect">
            <a:avLst/>
          </a:prstGeom>
          <a:solidFill>
            <a:srgbClr val="1B1C1C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86" y="3611100"/>
            <a:ext cx="341760" cy="400110"/>
          </a:xfrm>
          <a:prstGeom prst="rect">
            <a:avLst/>
          </a:prstGeom>
          <a:solidFill>
            <a:srgbClr val="1B1C1C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T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89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1" y="892533"/>
            <a:ext cx="10969943" cy="329184"/>
          </a:xfrm>
        </p:spPr>
        <p:txBody>
          <a:bodyPr/>
          <a:lstStyle/>
          <a:p>
            <a:r>
              <a:rPr lang="en-US" dirty="0"/>
              <a:t>Flying focus driven ionization fronts are highly tunable and promise to overcome fundamental challenges in several key plasma photonics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511549" y="5415919"/>
            <a:ext cx="5165725" cy="338554"/>
          </a:xfrm>
        </p:spPr>
        <p:txBody>
          <a:bodyPr bIns="54864"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4536444"/>
          </a:xfrm>
        </p:spPr>
        <p:txBody>
          <a:bodyPr/>
          <a:lstStyle/>
          <a:p>
            <a:r>
              <a:rPr lang="en-US" dirty="0"/>
              <a:t>Flying focus driven ionization waves of arbitrary velocity (IWAV’s) have been demonstrated experimentally</a:t>
            </a:r>
          </a:p>
          <a:p>
            <a:pPr lvl="1"/>
            <a:r>
              <a:rPr lang="en-US" dirty="0"/>
              <a:t>Tunable velocity fronts</a:t>
            </a:r>
          </a:p>
          <a:p>
            <a:pPr lvl="1"/>
            <a:r>
              <a:rPr lang="en-US" dirty="0"/>
              <a:t>Long propagation distance</a:t>
            </a:r>
          </a:p>
          <a:p>
            <a:r>
              <a:rPr lang="en-US" dirty="0"/>
              <a:t>IWAV characteristics were measured using novel, spectrally resolved </a:t>
            </a:r>
            <a:r>
              <a:rPr lang="en-US" dirty="0" err="1"/>
              <a:t>Schlieren</a:t>
            </a:r>
            <a:r>
              <a:rPr lang="en-US" dirty="0"/>
              <a:t> and interferometry diagnostics, and agree with analytic and numerical modeling</a:t>
            </a:r>
          </a:p>
          <a:p>
            <a:pPr lvl="1"/>
            <a:r>
              <a:rPr lang="en-US" dirty="0"/>
              <a:t>Radial profile</a:t>
            </a:r>
          </a:p>
          <a:p>
            <a:pPr lvl="1"/>
            <a:r>
              <a:rPr lang="en-US" dirty="0"/>
              <a:t>Trajectory</a:t>
            </a:r>
          </a:p>
          <a:p>
            <a:pPr lvl="1"/>
            <a:r>
              <a:rPr lang="en-US" dirty="0"/>
              <a:t>Density gradients</a:t>
            </a:r>
          </a:p>
          <a:p>
            <a:r>
              <a:rPr lang="en-US" dirty="0"/>
              <a:t>IWAV driven photon acceleration and Raman amplification have major advantages over conventional approaches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30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IWAV was shown to follow the trajectory of an intensity </a:t>
            </a:r>
            <a:r>
              <a:rPr lang="en-US" dirty="0" err="1"/>
              <a:t>isosurface</a:t>
            </a:r>
            <a:r>
              <a:rPr lang="en-US" dirty="0"/>
              <a:t> at the ionization threshold of the gas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2421" y="5637293"/>
            <a:ext cx="7623982" cy="603242"/>
          </a:xfrm>
        </p:spPr>
        <p:txBody>
          <a:bodyPr/>
          <a:lstStyle/>
          <a:p>
            <a:r>
              <a:rPr lang="en-US" dirty="0"/>
              <a:t>Backward and/or superluminal velocities allow sustained propagation over the entire extended focal range  </a:t>
            </a:r>
          </a:p>
        </p:txBody>
      </p:sp>
      <p:pic>
        <p:nvPicPr>
          <p:cNvPr id="10" name="Picture 9" descr="Figure7USJ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2645" r="61316" b="12907"/>
          <a:stretch/>
        </p:blipFill>
        <p:spPr>
          <a:xfrm rot="5400000" flipV="1">
            <a:off x="1217614" y="1580758"/>
            <a:ext cx="3647291" cy="3362688"/>
          </a:xfrm>
          <a:prstGeom prst="rect">
            <a:avLst/>
          </a:prstGeom>
        </p:spPr>
      </p:pic>
      <p:pic>
        <p:nvPicPr>
          <p:cNvPr id="11" name="Picture 10" descr="Figure7USJ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5" t="3059" r="26335" b="12891"/>
          <a:stretch/>
        </p:blipFill>
        <p:spPr>
          <a:xfrm rot="5400000" flipV="1">
            <a:off x="5477877" y="1581577"/>
            <a:ext cx="3722853" cy="3348085"/>
          </a:xfrm>
          <a:prstGeom prst="rect">
            <a:avLst/>
          </a:prstGeom>
        </p:spPr>
      </p:pic>
      <p:pic>
        <p:nvPicPr>
          <p:cNvPr id="12" name="Picture 11" descr="Figure7USJ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2" r="2194" b="9636"/>
          <a:stretch/>
        </p:blipFill>
        <p:spPr>
          <a:xfrm>
            <a:off x="9261826" y="1459980"/>
            <a:ext cx="2614660" cy="38237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8693" y="5248311"/>
            <a:ext cx="151355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z – f</a:t>
            </a:r>
            <a:r>
              <a:rPr lang="en-US" sz="2133" baseline="-25000" dirty="0"/>
              <a:t>0</a:t>
            </a:r>
            <a:r>
              <a:rPr lang="en-US" sz="2133" dirty="0"/>
              <a:t> (mm)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0818" y="4946948"/>
            <a:ext cx="371093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-4      -2         0        2        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95869" y="5256452"/>
            <a:ext cx="151355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z – f</a:t>
            </a:r>
            <a:r>
              <a:rPr lang="en-US" sz="2133" baseline="-25000" dirty="0"/>
              <a:t>0</a:t>
            </a:r>
            <a:r>
              <a:rPr lang="en-US" sz="2133" dirty="0"/>
              <a:t> (mm)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32609" y="2941338"/>
            <a:ext cx="80663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t (</a:t>
            </a:r>
            <a:r>
              <a:rPr lang="en-US" sz="2133" dirty="0" err="1"/>
              <a:t>ps</a:t>
            </a:r>
            <a:r>
              <a:rPr lang="en-US" sz="2133" dirty="0"/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1079" y="1365929"/>
            <a:ext cx="64152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100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1047" y="2942987"/>
            <a:ext cx="4892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50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3292" y="4715040"/>
            <a:ext cx="3369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648184" y="2922890"/>
            <a:ext cx="80663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t (</a:t>
            </a:r>
            <a:r>
              <a:rPr lang="en-US" sz="2133" dirty="0" err="1"/>
              <a:t>ps</a:t>
            </a:r>
            <a:r>
              <a:rPr lang="en-US" sz="2133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0735" y="1347481"/>
            <a:ext cx="4892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70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01170" y="2924538"/>
            <a:ext cx="4892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35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3414" y="4696591"/>
            <a:ext cx="3369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12076" y="4963953"/>
            <a:ext cx="371093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-4      -2         0        2         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6827" y="1525482"/>
            <a:ext cx="140294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 err="1">
                <a:solidFill>
                  <a:schemeClr val="bg1"/>
                </a:solidFill>
              </a:rPr>
              <a:t>v</a:t>
            </a:r>
            <a:r>
              <a:rPr lang="en-US" sz="2399" baseline="-25000" dirty="0" err="1">
                <a:solidFill>
                  <a:schemeClr val="bg1"/>
                </a:solidFill>
              </a:rPr>
              <a:t>f</a:t>
            </a:r>
            <a:r>
              <a:rPr lang="en-US" sz="2399" baseline="-25000" dirty="0">
                <a:solidFill>
                  <a:schemeClr val="bg1"/>
                </a:solidFill>
              </a:rPr>
              <a:t> </a:t>
            </a:r>
            <a:r>
              <a:rPr lang="en-US" sz="2399" dirty="0">
                <a:solidFill>
                  <a:schemeClr val="bg1"/>
                </a:solidFill>
              </a:rPr>
              <a:t>= -0.5c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28813" y="1542483"/>
            <a:ext cx="1300356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 err="1">
                <a:solidFill>
                  <a:schemeClr val="bg1"/>
                </a:solidFill>
              </a:rPr>
              <a:t>v</a:t>
            </a:r>
            <a:r>
              <a:rPr lang="en-US" sz="2399" baseline="-25000" dirty="0" err="1">
                <a:solidFill>
                  <a:schemeClr val="bg1"/>
                </a:solidFill>
              </a:rPr>
              <a:t>f</a:t>
            </a:r>
            <a:r>
              <a:rPr lang="en-US" sz="2399" baseline="-25000" dirty="0">
                <a:solidFill>
                  <a:schemeClr val="bg1"/>
                </a:solidFill>
              </a:rPr>
              <a:t> </a:t>
            </a:r>
            <a:r>
              <a:rPr lang="en-US" sz="2399" dirty="0">
                <a:solidFill>
                  <a:schemeClr val="bg1"/>
                </a:solidFill>
              </a:rPr>
              <a:t>= 0.5c</a:t>
            </a:r>
          </a:p>
        </p:txBody>
      </p:sp>
      <p:sp>
        <p:nvSpPr>
          <p:cNvPr id="28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8104777" y="6049286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*	  J. P. </a:t>
            </a:r>
            <a:r>
              <a:rPr lang="en-US" dirty="0" err="1"/>
              <a:t>Palastro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Phys. Rev. A 97, 033835 (2018).  </a:t>
            </a:r>
          </a:p>
        </p:txBody>
      </p:sp>
    </p:spTree>
    <p:extLst>
      <p:ext uri="{BB962C8B-B14F-4D97-AF65-F5344CB8AC3E}">
        <p14:creationId xmlns:p14="http://schemas.microsoft.com/office/powerpoint/2010/main" val="3900913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counter-propagating IWAV could overcome several challenges encountered in plasma-Raman amplification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9" y="1712810"/>
            <a:ext cx="5043544" cy="3678858"/>
          </a:xfrm>
          <a:prstGeom prst="rect">
            <a:avLst/>
          </a:prstGeom>
        </p:spPr>
      </p:pic>
      <p:pic>
        <p:nvPicPr>
          <p:cNvPr id="9" name="Ram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0285" y="1792650"/>
            <a:ext cx="4114800" cy="3248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8415" y="5147717"/>
            <a:ext cx="317659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9523" y="5147717"/>
            <a:ext cx="317659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02959" y="5147717"/>
            <a:ext cx="317659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98182" y="5147717"/>
            <a:ext cx="317659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52295" y="5147717"/>
            <a:ext cx="317659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54245" y="5439941"/>
            <a:ext cx="1739522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Distance (mm)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5636" y="4292484"/>
            <a:ext cx="516432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0.2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5636" y="3572925"/>
            <a:ext cx="516432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0.4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3853" y="2873650"/>
            <a:ext cx="516432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0.6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2071" y="2182247"/>
            <a:ext cx="516432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0.8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92586" y="1565584"/>
            <a:ext cx="317659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84369" y="5015837"/>
            <a:ext cx="317659" cy="379437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1866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0324" y="1292709"/>
            <a:ext cx="2934721" cy="420538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2133" dirty="0">
                <a:solidFill>
                  <a:srgbClr val="004FA3"/>
                </a:solidFill>
                <a:latin typeface="Arial"/>
                <a:cs typeface="Arial"/>
              </a:rPr>
              <a:t>IWAV Raman Amplifier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9336" y="1301919"/>
            <a:ext cx="3862860" cy="420538"/>
          </a:xfrm>
          <a:prstGeom prst="rect">
            <a:avLst/>
          </a:prstGeom>
          <a:noFill/>
        </p:spPr>
        <p:txBody>
          <a:bodyPr wrap="none" lIns="91412" tIns="45707" rIns="91412" bIns="45707" rtlCol="0">
            <a:spAutoFit/>
          </a:bodyPr>
          <a:lstStyle/>
          <a:p>
            <a:pPr defTabSz="914103"/>
            <a:r>
              <a:rPr lang="en-US" sz="2133" dirty="0">
                <a:solidFill>
                  <a:srgbClr val="004FA3"/>
                </a:solidFill>
                <a:latin typeface="Arial"/>
                <a:cs typeface="Arial"/>
              </a:rPr>
              <a:t>Conventional Raman Amplifier</a:t>
            </a:r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314002" y="616509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D. Turnbull et al., Phys. Rev. Lett. 120,024801 (2018).</a:t>
            </a:r>
          </a:p>
          <a:p>
            <a:r>
              <a:rPr lang="en-US" dirty="0"/>
              <a:t>	**	D. Turnbull et al., Plasma Phys. Control. Fusion 61,014022 (2019).</a:t>
            </a:r>
          </a:p>
          <a:p>
            <a:r>
              <a:rPr lang="en-US" baseline="30000" dirty="0">
                <a:cs typeface="Arial"/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81C0FE-10CA-4EAE-B8A7-89E172FA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98" y="787448"/>
            <a:ext cx="7721600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5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75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90535" y="1725628"/>
            <a:ext cx="9124950" cy="3117592"/>
          </a:xfrm>
        </p:spPr>
        <p:txBody>
          <a:bodyPr>
            <a:normAutofit/>
          </a:bodyPr>
          <a:lstStyle/>
          <a:p>
            <a:r>
              <a:rPr lang="en-US" dirty="0"/>
              <a:t>D. Turnbull, J. P. </a:t>
            </a:r>
            <a:r>
              <a:rPr lang="en-US" dirty="0" err="1"/>
              <a:t>Palastro</a:t>
            </a:r>
            <a:r>
              <a:rPr lang="en-US" dirty="0"/>
              <a:t>, J. Katz, I. A. </a:t>
            </a:r>
            <a:r>
              <a:rPr lang="en-US" dirty="0" err="1"/>
              <a:t>Begishev</a:t>
            </a:r>
            <a:r>
              <a:rPr lang="en-US" dirty="0"/>
              <a:t>, R. </a:t>
            </a:r>
            <a:r>
              <a:rPr lang="en-US" dirty="0" err="1"/>
              <a:t>Boni</a:t>
            </a:r>
            <a:r>
              <a:rPr lang="en-US" dirty="0"/>
              <a:t>, J. </a:t>
            </a:r>
            <a:r>
              <a:rPr lang="en-US" dirty="0" err="1"/>
              <a:t>Bromage</a:t>
            </a:r>
            <a:r>
              <a:rPr lang="en-US" dirty="0"/>
              <a:t>, J. L. Shaw, </a:t>
            </a:r>
          </a:p>
          <a:p>
            <a:endParaRPr lang="en-US" dirty="0"/>
          </a:p>
          <a:p>
            <a:r>
              <a:rPr lang="en-US" dirty="0"/>
              <a:t>A. Howard,  A. L. Milder, A. Davies, S. </a:t>
            </a:r>
            <a:r>
              <a:rPr lang="en-US" dirty="0" err="1"/>
              <a:t>Bucht</a:t>
            </a:r>
            <a:r>
              <a:rPr lang="en-US" dirty="0"/>
              <a:t>, D. </a:t>
            </a:r>
            <a:r>
              <a:rPr lang="en-US" dirty="0" err="1"/>
              <a:t>Haberberger</a:t>
            </a:r>
            <a:r>
              <a:rPr lang="en-US" dirty="0"/>
              <a:t>, A. Hansen and D. H. </a:t>
            </a:r>
            <a:r>
              <a:rPr lang="en-US" dirty="0" err="1"/>
              <a:t>Froula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cs typeface="Arial" charset="0"/>
            </a:endParaRPr>
          </a:p>
          <a:p>
            <a:pPr marL="13970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cs typeface="Arial" charset="0"/>
              </a:rPr>
              <a:t>University of Rochester</a:t>
            </a:r>
          </a:p>
          <a:p>
            <a:pPr marL="13970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cs typeface="Arial" charset="0"/>
            </a:endParaRPr>
          </a:p>
          <a:p>
            <a:pPr marL="13970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cs typeface="Arial" charset="0"/>
              </a:rPr>
              <a:t>Laboratory for Laser Energetics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3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33478"/>
                </a:solidFill>
              </a:rPr>
              <a:t>The flying focus</a:t>
            </a:r>
          </a:p>
          <a:p>
            <a:endParaRPr lang="en-US" dirty="0"/>
          </a:p>
          <a:p>
            <a:r>
              <a:rPr lang="en-US" dirty="0"/>
              <a:t>Ionization waves of arbitrary velocity (IWAV’s)</a:t>
            </a:r>
          </a:p>
          <a:p>
            <a:endParaRPr lang="en-US" dirty="0"/>
          </a:p>
          <a:p>
            <a:r>
              <a:rPr lang="en-US" dirty="0"/>
              <a:t>Plasma photonics applications of IWAV’s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27440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1221" y="6343313"/>
            <a:ext cx="361327" cy="102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666" b="1" spc="-4" dirty="0">
                <a:latin typeface="Arial"/>
                <a:cs typeface="Arial"/>
              </a:rPr>
              <a:t>E263</a:t>
            </a:r>
            <a:r>
              <a:rPr sz="666" b="1" spc="-29" dirty="0">
                <a:latin typeface="Arial"/>
                <a:cs typeface="Arial"/>
              </a:rPr>
              <a:t>7</a:t>
            </a:r>
            <a:r>
              <a:rPr sz="666" b="1" dirty="0">
                <a:latin typeface="Arial"/>
                <a:cs typeface="Arial"/>
              </a:rPr>
              <a:t>6b</a:t>
            </a:r>
            <a:endParaRPr sz="666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609441" y="379176"/>
            <a:ext cx="10969943" cy="6924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0580" marR="4232">
              <a:lnSpc>
                <a:spcPts val="2666"/>
              </a:lnSpc>
            </a:pPr>
            <a:r>
              <a:rPr lang="en-US" spc="-4" dirty="0"/>
              <a:t>Hyperchromatic focusing of</a:t>
            </a:r>
            <a:r>
              <a:rPr spc="-17" dirty="0"/>
              <a:t> </a:t>
            </a:r>
            <a:r>
              <a:rPr dirty="0"/>
              <a:t>a </a:t>
            </a:r>
            <a:r>
              <a:rPr spc="-8" dirty="0"/>
              <a:t>chirped </a:t>
            </a:r>
            <a:r>
              <a:rPr spc="-4" dirty="0"/>
              <a:t>laser </a:t>
            </a:r>
            <a:r>
              <a:rPr spc="-17" dirty="0"/>
              <a:t>pulse provides </a:t>
            </a:r>
            <a:r>
              <a:rPr spc="-12" dirty="0"/>
              <a:t>spatiotemporal </a:t>
            </a:r>
            <a:r>
              <a:rPr spc="-17" dirty="0"/>
              <a:t>control </a:t>
            </a:r>
            <a:r>
              <a:rPr spc="-25" dirty="0"/>
              <a:t>over </a:t>
            </a:r>
            <a:r>
              <a:rPr spc="-8" dirty="0"/>
              <a:t>the</a:t>
            </a:r>
            <a:r>
              <a:rPr spc="21" dirty="0"/>
              <a:t> </a:t>
            </a:r>
            <a:r>
              <a:rPr spc="-17" dirty="0"/>
              <a:t>focus</a:t>
            </a:r>
          </a:p>
        </p:txBody>
      </p:sp>
      <p:sp>
        <p:nvSpPr>
          <p:cNvPr id="99" name="Text Placeholder 98"/>
          <p:cNvSpPr>
            <a:spLocks noGrp="1"/>
          </p:cNvSpPr>
          <p:nvPr>
            <p:ph type="body" sz="quarter" idx="11"/>
          </p:nvPr>
        </p:nvSpPr>
        <p:spPr>
          <a:xfrm>
            <a:off x="2334085" y="5636280"/>
            <a:ext cx="7520655" cy="572464"/>
          </a:xfrm>
        </p:spPr>
        <p:txBody>
          <a:bodyPr/>
          <a:lstStyle/>
          <a:p>
            <a:pPr marL="68243" marR="61895">
              <a:lnSpc>
                <a:spcPts val="1833"/>
              </a:lnSpc>
              <a:spcBef>
                <a:spcPts val="321"/>
              </a:spcBef>
            </a:pPr>
            <a:r>
              <a:rPr lang="en-US" spc="-4" dirty="0">
                <a:solidFill>
                  <a:srgbClr val="FFFFFF"/>
                </a:solidFill>
                <a:cs typeface="Arial"/>
              </a:rPr>
              <a:t>The </a:t>
            </a:r>
            <a:r>
              <a:rPr lang="en-US" dirty="0">
                <a:solidFill>
                  <a:srgbClr val="FFFFFF"/>
                </a:solidFill>
                <a:cs typeface="Arial"/>
              </a:rPr>
              <a:t>chirp </a:t>
            </a:r>
            <a:r>
              <a:rPr lang="en-US" spc="-8" dirty="0">
                <a:solidFill>
                  <a:srgbClr val="FFFFFF"/>
                </a:solidFill>
                <a:cs typeface="Arial"/>
              </a:rPr>
              <a:t>of </a:t>
            </a:r>
            <a:r>
              <a:rPr lang="en-US" spc="-4" dirty="0">
                <a:solidFill>
                  <a:srgbClr val="FFFFFF"/>
                </a:solidFill>
                <a:cs typeface="Arial"/>
              </a:rPr>
              <a:t>the </a:t>
            </a:r>
            <a:r>
              <a:rPr lang="en-US" spc="-12" dirty="0">
                <a:solidFill>
                  <a:srgbClr val="FFFFFF"/>
                </a:solidFill>
                <a:cs typeface="Arial"/>
              </a:rPr>
              <a:t>pulse </a:t>
            </a:r>
            <a:r>
              <a:rPr lang="en-US" spc="-4" dirty="0">
                <a:solidFill>
                  <a:srgbClr val="FFFFFF"/>
                </a:solidFill>
                <a:cs typeface="Arial"/>
              </a:rPr>
              <a:t>determines the time at </a:t>
            </a:r>
            <a:r>
              <a:rPr lang="en-US" spc="-12" dirty="0">
                <a:solidFill>
                  <a:srgbClr val="FFFFFF"/>
                </a:solidFill>
                <a:cs typeface="Arial"/>
              </a:rPr>
              <a:t>which each </a:t>
            </a:r>
            <a:r>
              <a:rPr lang="en-US" spc="-8" dirty="0">
                <a:solidFill>
                  <a:srgbClr val="FFFFFF"/>
                </a:solidFill>
                <a:cs typeface="Arial"/>
              </a:rPr>
              <a:t>color </a:t>
            </a:r>
            <a:r>
              <a:rPr lang="en-US" dirty="0">
                <a:solidFill>
                  <a:srgbClr val="FFFFFF"/>
                </a:solidFill>
                <a:cs typeface="Arial"/>
              </a:rPr>
              <a:t>reaches  </a:t>
            </a:r>
            <a:r>
              <a:rPr lang="en-US" spc="-8" dirty="0">
                <a:solidFill>
                  <a:srgbClr val="FFFFFF"/>
                </a:solidFill>
                <a:cs typeface="Arial"/>
              </a:rPr>
              <a:t>focus, which results </a:t>
            </a:r>
            <a:r>
              <a:rPr lang="en-US" spc="-12" dirty="0">
                <a:solidFill>
                  <a:srgbClr val="FFFFFF"/>
                </a:solidFill>
                <a:cs typeface="Arial"/>
              </a:rPr>
              <a:t>in </a:t>
            </a:r>
            <a:r>
              <a:rPr lang="en-US" dirty="0">
                <a:solidFill>
                  <a:srgbClr val="FFFFFF"/>
                </a:solidFill>
                <a:cs typeface="Arial"/>
              </a:rPr>
              <a:t>a </a:t>
            </a:r>
            <a:r>
              <a:rPr lang="en-US" spc="4" dirty="0">
                <a:solidFill>
                  <a:srgbClr val="FFFFFF"/>
                </a:solidFill>
                <a:cs typeface="Arial"/>
              </a:rPr>
              <a:t>peak </a:t>
            </a:r>
            <a:r>
              <a:rPr lang="en-US" spc="-8" dirty="0">
                <a:solidFill>
                  <a:srgbClr val="FFFFFF"/>
                </a:solidFill>
                <a:cs typeface="Arial"/>
              </a:rPr>
              <a:t>intensity with </a:t>
            </a:r>
            <a:r>
              <a:rPr lang="en-US" dirty="0">
                <a:solidFill>
                  <a:srgbClr val="FFFFFF"/>
                </a:solidFill>
                <a:cs typeface="Arial"/>
              </a:rPr>
              <a:t>a </a:t>
            </a:r>
            <a:r>
              <a:rPr lang="en-US" spc="-12" dirty="0">
                <a:solidFill>
                  <a:srgbClr val="FFFFFF"/>
                </a:solidFill>
                <a:cs typeface="Arial"/>
              </a:rPr>
              <a:t>dynamic</a:t>
            </a:r>
            <a:r>
              <a:rPr lang="en-US" spc="37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pc="-8" dirty="0">
                <a:solidFill>
                  <a:srgbClr val="FFFFFF"/>
                </a:solidFill>
                <a:cs typeface="Arial"/>
              </a:rPr>
              <a:t>trajectory.</a:t>
            </a:r>
            <a:endParaRPr lang="en-US" dirty="0">
              <a:cs typeface="Arial"/>
            </a:endParaRPr>
          </a:p>
        </p:txBody>
      </p:sp>
      <p:pic>
        <p:nvPicPr>
          <p:cNvPr id="97" name="Picture 96" descr="FF_Ari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4" y="1671770"/>
            <a:ext cx="10176180" cy="3432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5327" y="2343061"/>
            <a:ext cx="3642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b="1" i="1" dirty="0"/>
              <a:t>f</a:t>
            </a:r>
            <a:r>
              <a:rPr lang="en-US" sz="2000" b="1" i="1" baseline="-25000" dirty="0"/>
              <a:t>0</a:t>
            </a:r>
            <a:endParaRPr lang="en-US" sz="20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652" y="4659615"/>
            <a:ext cx="1097551" cy="819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346" y="4803762"/>
            <a:ext cx="323271" cy="3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varying the pulse duration (chirp) of the laser (   ), the velocity of the focus can be controlled</a:t>
            </a:r>
          </a:p>
        </p:txBody>
      </p:sp>
      <p:sp>
        <p:nvSpPr>
          <p:cNvPr id="106" name="object 57"/>
          <p:cNvSpPr txBox="1"/>
          <p:nvPr/>
        </p:nvSpPr>
        <p:spPr>
          <a:xfrm>
            <a:off x="751221" y="6343313"/>
            <a:ext cx="313185" cy="102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0"/>
            <a:r>
              <a:rPr sz="666" b="1" spc="-4" dirty="0">
                <a:latin typeface="Arial"/>
                <a:cs typeface="Arial"/>
              </a:rPr>
              <a:t>E27809</a:t>
            </a:r>
            <a:endParaRPr sz="666">
              <a:latin typeface="Arial"/>
              <a:cs typeface="Arial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1" y="1556250"/>
            <a:ext cx="4997130" cy="412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008263" y="243390"/>
                <a:ext cx="77639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133478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3200" b="0" i="1" smtClean="0">
                          <a:solidFill>
                            <a:srgbClr val="13347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srgbClr val="133478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263" y="243390"/>
                <a:ext cx="77639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7232860"/>
      </p:ext>
    </p:extLst>
  </p:cSld>
  <p:clrMapOvr>
    <a:masterClrMapping/>
  </p:clrMapOvr>
</p:sld>
</file>

<file path=ppt/theme/theme1.xml><?xml version="1.0" encoding="utf-8"?>
<a:theme xmlns:a="http://schemas.openxmlformats.org/drawingml/2006/main" name="LLE (1)">
  <a:themeElements>
    <a:clrScheme name="LLE colors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27A18"/>
      </a:accent1>
      <a:accent2>
        <a:srgbClr val="FFEA4E"/>
      </a:accent2>
      <a:accent3>
        <a:srgbClr val="019E54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lg"/>
          <a:tailEnd type="none" w="lg" len="lg"/>
        </a:ln>
        <a:effectLst>
          <a:outerShdw dist="20000" sx="1000" sy="1000" rotWithShape="0">
            <a:schemeClr val="tx1"/>
          </a:outerShdw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3430EE5-A81B-FC42-8F43-17313B2A75D2}" vid="{5BB7B789-0088-0644-80C5-AA5378FE06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LLE (1)</Template>
  <TotalTime>19503</TotalTime>
  <Words>1962</Words>
  <Application>Microsoft Office PowerPoint</Application>
  <PresentationFormat>Custom</PresentationFormat>
  <Paragraphs>458</Paragraphs>
  <Slides>53</Slides>
  <Notes>14</Notes>
  <HiddenSlides>0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Cambria Math</vt:lpstr>
      <vt:lpstr>Lucida Grande</vt:lpstr>
      <vt:lpstr>Symbol</vt:lpstr>
      <vt:lpstr>LLE (1)</vt:lpstr>
      <vt:lpstr>Equation</vt:lpstr>
      <vt:lpstr>Measurement and Control of Ionization Waves of Arbitrary Velocity</vt:lpstr>
      <vt:lpstr>Measurement and Control of Ionization Waves of Arbitrary Velocity</vt:lpstr>
      <vt:lpstr>Measurement and Control of Ionization Waves of Arbitrary Velocity</vt:lpstr>
      <vt:lpstr>Measurement and Control of Ionization Waves of Arbitrary Velocity</vt:lpstr>
      <vt:lpstr>Flying focus driven ionization fronts are highly tunable and promise to overcome fundamental challenges in several key plasma photonics applications </vt:lpstr>
      <vt:lpstr>PowerPoint Presentation</vt:lpstr>
      <vt:lpstr>Outline</vt:lpstr>
      <vt:lpstr>Hyperchromatic focusing of a chirped laser pulse provides spatiotemporal control over the focus</vt:lpstr>
      <vt:lpstr>By varying the pulse duration (chirp) of the laser (   ), the velocity of the focus can be controlled</vt:lpstr>
      <vt:lpstr>By varying the pulse duration (chirp) of the laser (   ), the velocity of the focus can be controlled</vt:lpstr>
      <vt:lpstr>By changing the direction of the chirp the focus can be made to counter-propagate</vt:lpstr>
      <vt:lpstr>By changing the direction of the chirp the focus can be made to counter-propagate</vt:lpstr>
      <vt:lpstr>Any focal velocity can be achieved by selecting the appropriate chirp</vt:lpstr>
      <vt:lpstr>Outline</vt:lpstr>
      <vt:lpstr>A flying focus pulse can be used to generate an ionization wave of arbitrary velocity (IWAV)</vt:lpstr>
      <vt:lpstr>A flying focus pulse can be used to generate an ionization wave of arbitrary velocity (IWAV)</vt:lpstr>
      <vt:lpstr>A flying focus pulse can be used to generate an ionization wave of arbitrary velocity (IWAV)</vt:lpstr>
      <vt:lpstr>IWAV propagation was measured using a spectrally-resolved Schlieren diagnostic</vt:lpstr>
      <vt:lpstr>IWAV velocities were measured for a variety of pulse durations</vt:lpstr>
      <vt:lpstr>Measured velocities are in agreement with the flying focus theory</vt:lpstr>
      <vt:lpstr>The IWAV trajectory and diameter are related to the details of the power spectrum and can be controlled by spectral shaping</vt:lpstr>
      <vt:lpstr> The IWAV trajectory and diameter are related to the details of the power spectrum and can be controlled by spectral shaping</vt:lpstr>
      <vt:lpstr> The IWAV trajectory and diameter are related to the details of the power spectrum and can be controlled by spectral shaping</vt:lpstr>
      <vt:lpstr> The IWAV trajectory and diameter are related to the details of the power spectrum and can be controlled by spectral shaping</vt:lpstr>
      <vt:lpstr> The IWAV diameter and velocity are related to the details of the power spectrum and can be controlled by spectral shaping</vt:lpstr>
      <vt:lpstr>Large diameter IWAV’s were measured using a spectrally resolved interferometry diagnostic </vt:lpstr>
      <vt:lpstr>Large diameter IWAV’s were measured using a spectrally resolved interferometry diagnostic</vt:lpstr>
      <vt:lpstr>Large diameter IWAV’s were measured using a spectrally resolved interferometry diagnostic</vt:lpstr>
      <vt:lpstr>Large diameter IWAV’s were measured using a spectrally resolved interferometry diagnostic</vt:lpstr>
      <vt:lpstr>Electron densities extracted from the phase data were consistent with full ionization of the expected neutral gas density</vt:lpstr>
      <vt:lpstr>Electron densities extracted from the phase data were consistent with full ionization of the expected neutral gas density</vt:lpstr>
      <vt:lpstr>Sections of the trajectories that correspond to a “flat” part of the spectrum yield velocities consistent with previous experiments and the flying focus theory</vt:lpstr>
      <vt:lpstr>Temporal electron density gradients agree with those predicted by numerical simulations of the ionization due to flying focus pulse propagation</vt:lpstr>
      <vt:lpstr>Outline</vt:lpstr>
      <vt:lpstr>An IWAV driven at the speed of light could dramatically extend the interaction length in a photon accelerator</vt:lpstr>
      <vt:lpstr>An IWAV driven at the speed of light could dramatically extend the interaction length in a photon accelerator</vt:lpstr>
      <vt:lpstr>An IWAV driven at the speed of light could dramatically extend the interaction length in a photon accelerator</vt:lpstr>
      <vt:lpstr>Photon acceleration in an IWAV can eliminate group velocity slippage between the drive pulse and the witness pulse  </vt:lpstr>
      <vt:lpstr>Photon acceleration in an IWAV can eliminate group velocity slippage between the drive pulse and the witness pulse </vt:lpstr>
      <vt:lpstr>Photon acceleration in an IWAV can eliminate group velocity slippage between the drive pulse and the witness pulse </vt:lpstr>
      <vt:lpstr>A counter-propagating IWAV could overcome several challenges encountered in plasma-Raman amplification </vt:lpstr>
      <vt:lpstr>A counter-propagating IWAV could overcome several challenges encountered in plasma-Raman amplification </vt:lpstr>
      <vt:lpstr>A counter-propagating IWAV could overcome several challenges encountered in plasma-Raman amplification </vt:lpstr>
      <vt:lpstr>A counter-propagating IWAV could overcome several challenges encountered in plasma-Raman amplification </vt:lpstr>
      <vt:lpstr>Flying focus driven ionization fronts are highly tunable and promise to overcome fundamental challenges in several key plasma photonics applications</vt:lpstr>
      <vt:lpstr>Channels were assumed to be uniformly ionized to extract electron densities from the 2D phase data </vt:lpstr>
      <vt:lpstr>The chord length calculated along the spectrometer slit was used to extract the electron density from 1D data </vt:lpstr>
      <vt:lpstr>More sophisticated numerical modeling shows that IWAVs can form and propagate predictably in this quasi-far field (QFF) regime </vt:lpstr>
      <vt:lpstr>2D data show the quality of plasma channels formed</vt:lpstr>
      <vt:lpstr>The IWAV was shown to follow the trajectory of an intensity isosurface at the ionization threshold of the gas</vt:lpstr>
      <vt:lpstr>A counter-propagating IWAV could overcome several challenges encountered in plasma-Raman amplification </vt:lpstr>
      <vt:lpstr>PowerPoint Presentation</vt:lpstr>
      <vt:lpstr>PowerPoint Presentation</vt:lpstr>
    </vt:vector>
  </TitlesOfParts>
  <Company>LLE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Franke</dc:creator>
  <cp:lastModifiedBy>Philip Franke</cp:lastModifiedBy>
  <cp:revision>229</cp:revision>
  <cp:lastPrinted>2018-12-18T20:49:01Z</cp:lastPrinted>
  <dcterms:created xsi:type="dcterms:W3CDTF">2019-04-11T17:12:11Z</dcterms:created>
  <dcterms:modified xsi:type="dcterms:W3CDTF">2019-06-19T15:05:09Z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