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60" r:id="rId7"/>
    <p:sldId id="261" r:id="rId8"/>
    <p:sldId id="278" r:id="rId9"/>
    <p:sldId id="262" r:id="rId10"/>
    <p:sldId id="277" r:id="rId11"/>
    <p:sldId id="275" r:id="rId12"/>
    <p:sldId id="279" r:id="rId13"/>
    <p:sldId id="265" r:id="rId14"/>
    <p:sldId id="266" r:id="rId15"/>
    <p:sldId id="267" r:id="rId16"/>
    <p:sldId id="273" r:id="rId17"/>
    <p:sldId id="287" r:id="rId18"/>
    <p:sldId id="285" r:id="rId19"/>
    <p:sldId id="288" r:id="rId20"/>
    <p:sldId id="284" r:id="rId21"/>
    <p:sldId id="283" r:id="rId22"/>
    <p:sldId id="289" r:id="rId23"/>
    <p:sldId id="290" r:id="rId2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DB2DC"/>
    <a:srgbClr val="0000FF"/>
    <a:srgbClr val="EAEAF5"/>
    <a:srgbClr val="13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2" autoAdjust="0"/>
    <p:restoredTop sz="94641"/>
  </p:normalViewPr>
  <p:slideViewPr>
    <p:cSldViewPr snapToGrid="0" snapToObjects="1">
      <p:cViewPr varScale="1">
        <p:scale>
          <a:sx n="100" d="100"/>
          <a:sy n="100" d="100"/>
        </p:scale>
        <p:origin x="-108" y="-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1424"/>
            <a:ext cx="8229600" cy="341376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E04170-2BD8-B043-A6C4-2F08F0ED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886968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120"/>
            <a:ext cx="8229600" cy="360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956126-ACF8-B141-927E-E7AB20EC6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1766830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Summary/Conclusion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820"/>
            <a:ext cx="8229600" cy="3479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8995AF-6637-174A-B3FD-8D6D50516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71695"/>
            <a:ext cx="7772400" cy="40011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2FA01A-8BE3-D647-AE52-D8D14440E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DC5717A4-9D79-D64F-961F-BC09F438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165" y="4370406"/>
            <a:ext cx="2257669" cy="276999"/>
          </a:xfrm>
          <a:solidFill>
            <a:schemeClr val="tx2"/>
          </a:solidFill>
          <a:ln w="9525" cmpd="sng">
            <a:solidFill>
              <a:schemeClr val="tx1"/>
            </a:solidFill>
          </a:ln>
        </p:spPr>
        <p:txBody>
          <a:bodyPr wrap="none" lIns="45720" tIns="45720" rIns="45720" bIns="4572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graphicFrame>
        <p:nvGraphicFramePr>
          <p:cNvPr id="6" name="Table Placeholder 4">
            <a:extLst>
              <a:ext uri="{FF2B5EF4-FFF2-40B4-BE49-F238E27FC236}">
                <a16:creationId xmlns:a16="http://schemas.microsoft.com/office/drawing/2014/main" xmlns="" id="{6300B93E-A691-F54E-B91C-B095086B8E0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95396814"/>
              </p:ext>
            </p:extLst>
          </p:nvPr>
        </p:nvGraphicFramePr>
        <p:xfrm>
          <a:off x="2520155" y="2808291"/>
          <a:ext cx="4125915" cy="1005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5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4861278-E7D0-5D4A-A76C-D3FD5B44CD91}"/>
              </a:ext>
            </a:extLst>
          </p:cNvPr>
          <p:cNvGrpSpPr/>
          <p:nvPr userDrawn="1"/>
        </p:nvGrpSpPr>
        <p:grpSpPr>
          <a:xfrm>
            <a:off x="6032395" y="2036419"/>
            <a:ext cx="2727257" cy="400263"/>
            <a:chOff x="5832084" y="1665627"/>
            <a:chExt cx="2999983" cy="4002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2F053E5-944D-F74B-A326-F93F8D6CC0EE}"/>
                </a:ext>
              </a:extLst>
            </p:cNvPr>
            <p:cNvCxnSpPr/>
            <p:nvPr userDrawn="1"/>
          </p:nvCxnSpPr>
          <p:spPr>
            <a:xfrm>
              <a:off x="5832084" y="1665627"/>
              <a:ext cx="457200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6272318-F373-C645-831B-111469CF27F1}"/>
                </a:ext>
              </a:extLst>
            </p:cNvPr>
            <p:cNvSpPr txBox="1"/>
            <p:nvPr userDrawn="1"/>
          </p:nvSpPr>
          <p:spPr>
            <a:xfrm>
              <a:off x="5832084" y="1696558"/>
              <a:ext cx="29999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	First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**	Second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†	</a:t>
              </a:r>
              <a:r>
                <a:rPr lang="en-US" sz="600" b="1" baseline="0" dirty="0">
                  <a:latin typeface="Arial"/>
                  <a:cs typeface="Arial"/>
                </a:rPr>
                <a:t>Third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‡</a:t>
              </a:r>
              <a:r>
                <a:rPr lang="en-US" sz="600" b="1" baseline="0" dirty="0">
                  <a:latin typeface="Arial"/>
                  <a:cs typeface="Arial"/>
                </a:rPr>
                <a:t>	Fourth reference</a:t>
              </a:r>
              <a:endParaRPr lang="en-US" sz="600" b="1" baseline="300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32FE06E-DA56-0F40-8A9B-F4CF1FC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004F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13" y="4793456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4793456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31930B-3128-4482-8870-81877589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14316"/>
            <a:ext cx="9144000" cy="3291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4901946"/>
            <a:ext cx="1092452" cy="222382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814931"/>
            <a:ext cx="8239125" cy="23703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239000" y="4793456"/>
            <a:ext cx="1905000" cy="3429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xmlns="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3"/>
            <a:ext cx="8229600" cy="39430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166" y="4508389"/>
            <a:ext cx="2606634" cy="274637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57150" algn="r"/>
                <a:tab pos="114300" algn="l"/>
              </a:tabLst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9" r:id="rId3"/>
    <p:sldLayoutId id="2147493470" r:id="rId4"/>
    <p:sldLayoutId id="2147493458" r:id="rId5"/>
    <p:sldLayoutId id="2147493471" r:id="rId6"/>
    <p:sldLayoutId id="214749347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900"/>
        </a:spcBef>
        <a:buFont typeface="Lucida Grande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－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defTabSz="457200" rtl="0" eaLnBrk="1" latinLnBrk="0" hangingPunct="1">
        <a:spcBef>
          <a:spcPts val="20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588" userDrawn="1">
          <p15:clr>
            <a:srgbClr val="F26B43"/>
          </p15:clr>
        </p15:guide>
        <p15:guide id="6" orient="horz" pos="756" userDrawn="1">
          <p15:clr>
            <a:srgbClr val="F26B43"/>
          </p15:clr>
        </p15:guide>
        <p15:guide id="7" orient="horz" pos="3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110"/>
            <a:ext cx="8229600" cy="369332"/>
          </a:xfrm>
        </p:spPr>
        <p:txBody>
          <a:bodyPr>
            <a:spAutoFit/>
          </a:bodyPr>
          <a:lstStyle/>
          <a:p>
            <a:r>
              <a:rPr lang="en-US" sz="1800" dirty="0"/>
              <a:t>Anomalous asymmetry of unabsorbed light in OMEGA implosions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0" y="1066800"/>
            <a:ext cx="276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Image of the scattered light variation across an OMEGA port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64100" y="1490364"/>
            <a:ext cx="3161908" cy="3194589"/>
            <a:chOff x="4368800" y="1066800"/>
            <a:chExt cx="3556000" cy="35927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" t="5185" r="13786" b="-1728"/>
            <a:stretch/>
          </p:blipFill>
          <p:spPr>
            <a:xfrm>
              <a:off x="4368800" y="1066800"/>
              <a:ext cx="3556000" cy="359275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239000" y="2507577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73700" y="2000249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57409" y="1122654"/>
            <a:ext cx="276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CBET beamlets image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3503" r="11631" b="9830"/>
          <a:stretch/>
        </p:blipFill>
        <p:spPr>
          <a:xfrm>
            <a:off x="735945" y="1478885"/>
            <a:ext cx="3750329" cy="33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7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463" y="3867049"/>
            <a:ext cx="2393949" cy="86177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400" dirty="0"/>
              <a:t>images the UV light incident on a </a:t>
            </a:r>
            <a:r>
              <a:rPr lang="en-US" altLang="en-US" sz="1400" dirty="0" smtClean="0"/>
              <a:t>diffuser plate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in </a:t>
            </a:r>
            <a:r>
              <a:rPr lang="en-US" altLang="en-US" sz="1400" dirty="0"/>
              <a:t>the port </a:t>
            </a:r>
            <a:r>
              <a:rPr lang="en-US" altLang="en-US" sz="1400" dirty="0" smtClean="0"/>
              <a:t>opposite </a:t>
            </a:r>
            <a:r>
              <a:rPr lang="en-US" altLang="en-US" sz="1400" dirty="0"/>
              <a:t>the TOP9 beam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4653"/>
            <a:ext cx="8229600" cy="830997"/>
          </a:xfrm>
        </p:spPr>
        <p:txBody>
          <a:bodyPr>
            <a:noAutofit/>
          </a:bodyPr>
          <a:lstStyle/>
          <a:p>
            <a:r>
              <a:rPr lang="en-US" altLang="en-US" sz="1800" dirty="0" smtClean="0"/>
              <a:t>The P9-TBD Transmitted </a:t>
            </a:r>
            <a:r>
              <a:rPr lang="en-US" altLang="en-US" sz="1800" dirty="0"/>
              <a:t>Beam </a:t>
            </a:r>
            <a:r>
              <a:rPr lang="en-US" altLang="en-US" sz="1800" dirty="0" smtClean="0"/>
              <a:t>Diagnostic </a:t>
            </a:r>
            <a:r>
              <a:rPr lang="en-US" altLang="en-US" sz="1800" dirty="0"/>
              <a:t>provides an image of the time integrated scattered light over a </a:t>
            </a:r>
            <a:r>
              <a:rPr lang="en-US" altLang="en-US" sz="1800" dirty="0" smtClean="0"/>
              <a:t>port on </a:t>
            </a:r>
            <a:r>
              <a:rPr lang="en-US" altLang="en-US" sz="1800" dirty="0"/>
              <a:t>the chamber </a:t>
            </a:r>
            <a:r>
              <a:rPr lang="en-US" altLang="en-US" sz="1800" dirty="0" smtClean="0"/>
              <a:t>surface</a:t>
            </a:r>
            <a:endParaRPr lang="en-US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4" y="1421606"/>
            <a:ext cx="21431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6"/>
          <a:stretch>
            <a:fillRect/>
          </a:stretch>
        </p:blipFill>
        <p:spPr bwMode="auto">
          <a:xfrm>
            <a:off x="271463" y="1288256"/>
            <a:ext cx="2266950" cy="195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271463" y="3183731"/>
            <a:ext cx="22669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ts val="2400"/>
              </a:lnSpc>
              <a:spcBef>
                <a:spcPct val="4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ts val="2400"/>
              </a:lnSpc>
              <a:spcBef>
                <a:spcPct val="40000"/>
              </a:spcBef>
              <a:buFont typeface="Arial" pitchFamily="34" charset="0"/>
              <a:buChar char="•"/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P4 Vacuum Window and Diffuser Assembly</a:t>
            </a:r>
          </a:p>
        </p:txBody>
      </p:sp>
      <p:cxnSp>
        <p:nvCxnSpPr>
          <p:cNvPr id="8" name="Straight Arrow Connector 16"/>
          <p:cNvCxnSpPr>
            <a:cxnSpLocks noChangeShapeType="1"/>
          </p:cNvCxnSpPr>
          <p:nvPr/>
        </p:nvCxnSpPr>
        <p:spPr bwMode="auto">
          <a:xfrm>
            <a:off x="3349624" y="1780381"/>
            <a:ext cx="1881187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415504" y="1358106"/>
            <a:ext cx="174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4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ts val="2400"/>
              </a:lnSpc>
              <a:spcBef>
                <a:spcPct val="4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ts val="2400"/>
              </a:lnSpc>
              <a:spcBef>
                <a:spcPct val="40000"/>
              </a:spcBef>
              <a:buFont typeface="Arial" pitchFamily="34" charset="0"/>
              <a:buChar char="•"/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~30cm Beam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6869" r="7375" b="10167"/>
          <a:stretch/>
        </p:blipFill>
        <p:spPr>
          <a:xfrm>
            <a:off x="5575300" y="1421606"/>
            <a:ext cx="3568700" cy="2743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6800" y="1096775"/>
            <a:ext cx="28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1299" y="4243661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ym typeface="Symbol"/>
              </a:rPr>
              <a:t> </a:t>
            </a:r>
            <a:r>
              <a:rPr lang="en-US" sz="1400" dirty="0" smtClean="0"/>
              <a:t>3</a:t>
            </a:r>
            <a:r>
              <a:rPr lang="en-US" sz="1400" dirty="0" smtClean="0"/>
              <a:t>% variation in scattered light centered on port predicted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4333" y="1019830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Port Area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82266" y="1481495"/>
            <a:ext cx="203201" cy="491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4170" y="3441701"/>
            <a:ext cx="5740400" cy="761747"/>
          </a:xfrm>
        </p:spPr>
        <p:txBody>
          <a:bodyPr/>
          <a:lstStyle/>
          <a:p>
            <a:r>
              <a:rPr lang="en-US" sz="1400" dirty="0" smtClean="0"/>
              <a:t>Four similar shots on same day show a similar variation pattern</a:t>
            </a:r>
          </a:p>
          <a:p>
            <a:r>
              <a:rPr lang="en-US" sz="1400" dirty="0" smtClean="0"/>
              <a:t>Pattern is not symmetrically centered on port as would be expected from the beam symmetry.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P9-TBD images show a large (~10%) and consistent variation in scattered light across the observation port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3333" r="11111" b="10123"/>
          <a:stretch/>
        </p:blipFill>
        <p:spPr>
          <a:xfrm>
            <a:off x="6726332" y="943073"/>
            <a:ext cx="2407716" cy="213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3503" r="11631" b="9830"/>
          <a:stretch/>
        </p:blipFill>
        <p:spPr>
          <a:xfrm>
            <a:off x="4500210" y="957109"/>
            <a:ext cx="2395538" cy="2139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2346" r="11226" b="10262"/>
          <a:stretch/>
        </p:blipFill>
        <p:spPr>
          <a:xfrm>
            <a:off x="2242128" y="975974"/>
            <a:ext cx="2413839" cy="215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2361" r="11376" b="9367"/>
          <a:stretch/>
        </p:blipFill>
        <p:spPr>
          <a:xfrm>
            <a:off x="0" y="965112"/>
            <a:ext cx="2419928" cy="2179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895748" y="2026873"/>
            <a:ext cx="168627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1760173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bg1"/>
                  </a:solidFill>
                </a:ln>
              </a:rPr>
              <a:t>~38.5 cm</a:t>
            </a:r>
            <a:endParaRPr lang="en-US" sz="1400" b="1" dirty="0" smtClean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8525" y="1998298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bg1"/>
                  </a:solidFill>
                </a:ln>
              </a:rPr>
              <a:t>~13.6°</a:t>
            </a:r>
            <a:endParaRPr lang="en-US" sz="1400" b="1" dirty="0" smtClean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021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2358" r="11605" b="5680"/>
          <a:stretch/>
        </p:blipFill>
        <p:spPr>
          <a:xfrm>
            <a:off x="4988855" y="1090944"/>
            <a:ext cx="3697945" cy="3279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857" r="11694" b="5468"/>
          <a:stretch/>
        </p:blipFill>
        <p:spPr>
          <a:xfrm>
            <a:off x="609599" y="1090944"/>
            <a:ext cx="3715489" cy="33046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observed scattered light variation across the port is different for different pulse shapes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747546" y="4370209"/>
            <a:ext cx="118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22kJ, 1ns-square pulse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6547" y="4370209"/>
            <a:ext cx="169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22kJ, triple picket shaped pulse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9189" b="11589"/>
          <a:stretch/>
        </p:blipFill>
        <p:spPr bwMode="auto">
          <a:xfrm>
            <a:off x="956760" y="1190089"/>
            <a:ext cx="7175500" cy="30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The CBET beamlets diagnostic records scattered-light intensities each from a </a:t>
            </a:r>
            <a:r>
              <a:rPr lang="en-US" sz="1800" dirty="0" smtClean="0"/>
              <a:t>unique </a:t>
            </a:r>
            <a:r>
              <a:rPr lang="en-US" sz="1800" dirty="0"/>
              <a:t>light path and from a different OMEGA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30B-3128-4482-8870-818775896E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In </a:t>
            </a:r>
            <a:r>
              <a:rPr lang="en-US" sz="1800" dirty="0"/>
              <a:t>a symmetric </a:t>
            </a:r>
            <a:r>
              <a:rPr lang="en-US" sz="1800" dirty="0" smtClean="0"/>
              <a:t>implosion, all </a:t>
            </a:r>
            <a:r>
              <a:rPr lang="en-US" sz="1800" dirty="0"/>
              <a:t>beamlets in a radial “group” have equivalent pathways and interactions </a:t>
            </a:r>
            <a:r>
              <a:rPr lang="en-US" sz="1800" dirty="0" smtClean="0"/>
              <a:t>so they should </a:t>
            </a:r>
            <a:r>
              <a:rPr lang="en-US" sz="1800" dirty="0"/>
              <a:t>have similar intensities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3642732"/>
            <a:ext cx="8229600" cy="10002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6527" r="17112" b="10030"/>
          <a:stretch/>
        </p:blipFill>
        <p:spPr>
          <a:xfrm>
            <a:off x="2574235" y="993913"/>
            <a:ext cx="3717235" cy="37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Differences of </a:t>
            </a:r>
            <a:r>
              <a:rPr lang="en-US" sz="1800" dirty="0" smtClean="0"/>
              <a:t>10’s </a:t>
            </a:r>
            <a:r>
              <a:rPr lang="en-US" sz="1800" dirty="0" smtClean="0"/>
              <a:t>of percent are observed between beamlet spots that should have identical intensities in a symmetric implosion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5185" r="13786" b="-1728"/>
          <a:stretch/>
        </p:blipFill>
        <p:spPr>
          <a:xfrm>
            <a:off x="2212559" y="961889"/>
            <a:ext cx="3868303" cy="39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Differences of </a:t>
            </a:r>
            <a:r>
              <a:rPr lang="en-US" sz="1800" dirty="0" smtClean="0"/>
              <a:t>10’s </a:t>
            </a:r>
            <a:r>
              <a:rPr lang="en-US" sz="1800" dirty="0" smtClean="0"/>
              <a:t>of percent are observed between beamlet spots that should have identical intensities in a symmetric implosion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5185" r="13786" b="-1728"/>
          <a:stretch/>
        </p:blipFill>
        <p:spPr>
          <a:xfrm>
            <a:off x="2212559" y="961889"/>
            <a:ext cx="3868303" cy="39082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1237" y="2521935"/>
            <a:ext cx="304800" cy="30480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6791" y="1994729"/>
            <a:ext cx="304800" cy="30480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41800"/>
            <a:ext cx="8229600" cy="430887"/>
          </a:xfrm>
        </p:spPr>
        <p:txBody>
          <a:bodyPr/>
          <a:lstStyle/>
          <a:p>
            <a:r>
              <a:rPr lang="en-US" sz="1400" dirty="0" smtClean="0"/>
              <a:t>Inner rings variation could be counting statistics but the persistent pattern in outer ring intensity indicates it is not due to counting statistics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intensity pattern has been observed to persist for different shots and different times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872" r="6893" b="-1"/>
          <a:stretch/>
        </p:blipFill>
        <p:spPr>
          <a:xfrm>
            <a:off x="2174839" y="1123810"/>
            <a:ext cx="5330861" cy="29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Separate spot patterns for orthogonal polarizations show similar patterns but also indicate that beamlets are polarized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6" t="57338" r="29471" b="12936"/>
          <a:stretch/>
        </p:blipFill>
        <p:spPr>
          <a:xfrm>
            <a:off x="813355" y="961887"/>
            <a:ext cx="7104519" cy="34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Separate spot patterns for orthogonal polarizations show similar patterns but also indicate that beamlets are polarized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6" t="57338" r="29471" b="12936"/>
          <a:stretch/>
        </p:blipFill>
        <p:spPr>
          <a:xfrm>
            <a:off x="813355" y="961887"/>
            <a:ext cx="7104519" cy="34127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076145">
            <a:off x="5730677" y="1923552"/>
            <a:ext cx="542241" cy="29690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67894" y="2890354"/>
            <a:ext cx="400049" cy="400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12563" y="2890353"/>
            <a:ext cx="400049" cy="400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076145">
            <a:off x="1979237" y="1920124"/>
            <a:ext cx="531873" cy="29690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24327"/>
            <a:ext cx="85078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Is polarization imbalance from the laser system or is it being altered by LPI (CBET?)</a:t>
            </a:r>
          </a:p>
        </p:txBody>
      </p:sp>
    </p:spTree>
    <p:extLst>
      <p:ext uri="{BB962C8B-B14F-4D97-AF65-F5344CB8AC3E}">
        <p14:creationId xmlns:p14="http://schemas.microsoft.com/office/powerpoint/2010/main" val="23971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229E34A-EBFD-384C-8AEA-7CE81605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151"/>
            <a:ext cx="8229600" cy="2546851"/>
          </a:xfrm>
        </p:spPr>
        <p:txBody>
          <a:bodyPr>
            <a:spAutoFit/>
          </a:bodyPr>
          <a:lstStyle/>
          <a:p>
            <a:r>
              <a:rPr lang="en-US" sz="1600" b="0" dirty="0"/>
              <a:t>Uniform laser energy absorption is essential for successful laser direct drive </a:t>
            </a:r>
            <a:r>
              <a:rPr lang="en-US" sz="1600" b="0" dirty="0" smtClean="0"/>
              <a:t>implosions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If absorption is uniform, the unabsorbed light scattered around the target chamber should be uniform as well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Multiple different diagnostics </a:t>
            </a:r>
            <a:r>
              <a:rPr lang="en-US" sz="1600" b="0" dirty="0"/>
              <a:t>on OMEGA show an anomalously large variation in scattered light around the target </a:t>
            </a:r>
            <a:r>
              <a:rPr lang="en-US" sz="1600" b="0" dirty="0" smtClean="0"/>
              <a:t>chamber (tens of percent)</a:t>
            </a:r>
          </a:p>
          <a:p>
            <a:endParaRPr lang="en-US" sz="1600" b="0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F3A8A0-6902-8041-8E86-51E14F8A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9295"/>
            <a:ext cx="8229600" cy="646331"/>
          </a:xfrm>
        </p:spPr>
        <p:txBody>
          <a:bodyPr>
            <a:spAutoFit/>
          </a:bodyPr>
          <a:lstStyle/>
          <a:p>
            <a:r>
              <a:rPr lang="en-US" sz="1800" dirty="0" smtClean="0"/>
              <a:t>Unabsorbed </a:t>
            </a:r>
            <a:r>
              <a:rPr lang="en-US" sz="1800" dirty="0"/>
              <a:t>light </a:t>
            </a:r>
            <a:r>
              <a:rPr lang="en-US" sz="1800" dirty="0" smtClean="0"/>
              <a:t>measurements may indicate some LPI process is causing anomalously large variations in absorption around the target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09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229E34A-EBFD-384C-8AEA-7CE81605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151"/>
            <a:ext cx="8229600" cy="2546851"/>
          </a:xfrm>
        </p:spPr>
        <p:txBody>
          <a:bodyPr>
            <a:spAutoFit/>
          </a:bodyPr>
          <a:lstStyle/>
          <a:p>
            <a:r>
              <a:rPr lang="en-US" sz="1600" b="0" dirty="0"/>
              <a:t>Uniform laser energy absorption is essential for successful laser direct drive </a:t>
            </a:r>
            <a:r>
              <a:rPr lang="en-US" sz="1600" b="0" dirty="0" smtClean="0"/>
              <a:t>implosions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If absorption is uniform, the unabsorbed light scattered around the target chamber should be uniform as well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Multiple different diagnostics </a:t>
            </a:r>
            <a:r>
              <a:rPr lang="en-US" sz="1600" b="0" dirty="0"/>
              <a:t>on OMEGA show an anomalously large variation in scattered light around the target </a:t>
            </a:r>
            <a:r>
              <a:rPr lang="en-US" sz="1600" b="0" dirty="0" smtClean="0"/>
              <a:t>chamber (tens of percent)</a:t>
            </a:r>
          </a:p>
          <a:p>
            <a:endParaRPr lang="en-US" sz="1600" b="0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F3A8A0-6902-8041-8E86-51E14F8A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Unabsorbed </a:t>
            </a:r>
            <a:r>
              <a:rPr lang="en-US" sz="1800" dirty="0"/>
              <a:t>light </a:t>
            </a:r>
            <a:r>
              <a:rPr lang="en-US" sz="1800" dirty="0" smtClean="0"/>
              <a:t>measurements may indicate some LPI process is causing anomalously large variations in absorption around the target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7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110"/>
            <a:ext cx="8229600" cy="369332"/>
          </a:xfrm>
        </p:spPr>
        <p:txBody>
          <a:bodyPr>
            <a:spAutoFit/>
          </a:bodyPr>
          <a:lstStyle/>
          <a:p>
            <a:r>
              <a:rPr lang="en-US" sz="1800" dirty="0" smtClean="0"/>
              <a:t>Collaborators</a:t>
            </a:r>
            <a:endParaRPr lang="en-US" sz="18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3874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0" dirty="0"/>
              <a:t>D. H. Edgell</a:t>
            </a:r>
            <a:r>
              <a:rPr lang="en-US" sz="1600" b="0" dirty="0" smtClean="0"/>
              <a:t>, R. Bahr, J</a:t>
            </a:r>
            <a:r>
              <a:rPr lang="en-US" sz="1600" b="0" dirty="0"/>
              <a:t>. Katz, and D. H. </a:t>
            </a:r>
            <a:r>
              <a:rPr lang="en-US" sz="1600" b="0" dirty="0" smtClean="0"/>
              <a:t>Froula</a:t>
            </a:r>
          </a:p>
          <a:p>
            <a:pPr marL="0" indent="0" algn="ctr">
              <a:buNone/>
            </a:pPr>
            <a:endParaRPr lang="en-US" sz="1600" b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University </a:t>
            </a: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Rochester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Laboratory for Laser </a:t>
            </a:r>
            <a:r>
              <a:rPr lang="en-US" sz="1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Energetics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561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391" y="1005838"/>
            <a:ext cx="4411056" cy="3821428"/>
            <a:chOff x="4759372" y="1511589"/>
            <a:chExt cx="4069680" cy="3327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8" t="25844" r="28888" b="16343"/>
            <a:stretch/>
          </p:blipFill>
          <p:spPr>
            <a:xfrm>
              <a:off x="4759372" y="1511589"/>
              <a:ext cx="3545295" cy="294563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8366771" y="2898776"/>
              <a:ext cx="462281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7239000" y="4343400"/>
              <a:ext cx="165100" cy="49529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7024" y="2910840"/>
            <a:ext cx="3121350" cy="738664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Energy is deposited through inverse Bremsstrahlung absorption along the beamlet path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4611"/>
            <a:ext cx="8229600" cy="646331"/>
          </a:xfrm>
        </p:spPr>
        <p:txBody>
          <a:bodyPr>
            <a:noAutofit/>
          </a:bodyPr>
          <a:lstStyle/>
          <a:p>
            <a:r>
              <a:rPr lang="en-US" sz="1800" dirty="0" smtClean="0"/>
              <a:t>Uniform laser energy absorption is essential for successful laser </a:t>
            </a:r>
            <a:r>
              <a:rPr lang="en-US" sz="1800" dirty="0"/>
              <a:t>direct drive implosions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199" y="4534355"/>
            <a:ext cx="52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1. V.N. Goncharov et al., Plasma Phys. Control. Fusion </a:t>
            </a:r>
            <a:r>
              <a:rPr lang="en-US" sz="1050" b="1" dirty="0" smtClean="0"/>
              <a:t>59</a:t>
            </a:r>
            <a:r>
              <a:rPr lang="en-US" sz="1050" dirty="0" smtClean="0"/>
              <a:t>,014008 (1017)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7764" y="1110503"/>
            <a:ext cx="2932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1% </a:t>
            </a:r>
            <a:r>
              <a:rPr lang="en-US" sz="1600" dirty="0" err="1"/>
              <a:t>rms</a:t>
            </a:r>
            <a:r>
              <a:rPr lang="en-US" sz="1600" dirty="0"/>
              <a:t> intensity balance on target required for inertial confinement fusion</a:t>
            </a:r>
            <a:r>
              <a:rPr lang="en-US" sz="1600" baseline="30000" dirty="0"/>
              <a:t>1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Quasi-uniform absorption is realized by multiple symmetric overlapping beams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996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 smtClean="0"/>
              <a:t>energy absorbed in the target </a:t>
            </a:r>
            <a:r>
              <a:rPr lang="en-US" sz="1800" dirty="0"/>
              <a:t>is </a:t>
            </a:r>
            <a:r>
              <a:rPr lang="en-US" sz="1800" dirty="0" smtClean="0"/>
              <a:t>diagnosed </a:t>
            </a:r>
            <a:r>
              <a:rPr lang="en-US" sz="1800" dirty="0"/>
              <a:t>by measured the </a:t>
            </a:r>
            <a:r>
              <a:rPr lang="en-US" sz="1800" dirty="0" smtClean="0"/>
              <a:t>amount of unabsorbed light that leaves the target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2" t="19643" r="28646" b="16071"/>
          <a:stretch/>
        </p:blipFill>
        <p:spPr>
          <a:xfrm>
            <a:off x="540367" y="960120"/>
            <a:ext cx="3934107" cy="3827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12133"/>
            <a:ext cx="2932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unabsorbed light from a laser beams are scattered over the target chamber surface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74474" y="2874010"/>
            <a:ext cx="4622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52200" y="2006600"/>
            <a:ext cx="462280" cy="1689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82960" y="1168400"/>
            <a:ext cx="391514" cy="2832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4594" y="3686810"/>
            <a:ext cx="462280" cy="1993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619460">
            <a:off x="-786124" y="-611254"/>
            <a:ext cx="6492118" cy="6492369"/>
          </a:xfrm>
          <a:prstGeom prst="arc">
            <a:avLst>
              <a:gd name="adj1" fmla="val 17088361"/>
              <a:gd name="adj2" fmla="val 214557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1948" y="234918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044548" y="2259201"/>
            <a:ext cx="952500" cy="738664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Scattered Light Diagnostic</a:t>
            </a:r>
            <a:endParaRPr lang="en-US" sz="1600" b="0" dirty="0"/>
          </a:p>
        </p:txBody>
      </p:sp>
      <p:sp>
        <p:nvSpPr>
          <p:cNvPr id="17" name="Rectangle 16"/>
          <p:cNvSpPr/>
          <p:nvPr/>
        </p:nvSpPr>
        <p:spPr>
          <a:xfrm>
            <a:off x="5939635" y="3706688"/>
            <a:ext cx="3124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For multi-beam implosions, the overlapped unabsorbed </a:t>
            </a:r>
            <a:r>
              <a:rPr lang="en-US" sz="1600" dirty="0"/>
              <a:t>light is </a:t>
            </a:r>
            <a:r>
              <a:rPr lang="en-US" sz="1600" dirty="0" smtClean="0"/>
              <a:t>quasi-uniformly </a:t>
            </a:r>
            <a:r>
              <a:rPr lang="en-US" sz="1600" dirty="0"/>
              <a:t>spread over the target </a:t>
            </a:r>
            <a:r>
              <a:rPr lang="en-US" sz="1600" dirty="0" smtClean="0"/>
              <a:t>chamber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9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72111" y="4413251"/>
            <a:ext cx="8229600" cy="3998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Calculated total absorbed and scattered energy shows a variation </a:t>
            </a:r>
            <a:r>
              <a:rPr lang="en-US" dirty="0"/>
              <a:t>a few tenths of a </a:t>
            </a:r>
            <a:r>
              <a:rPr lang="en-US" dirty="0" smtClean="0"/>
              <a:t>percent over the surface when crossed beam energy transfer </a:t>
            </a:r>
            <a:r>
              <a:rPr lang="en-US" dirty="0"/>
              <a:t>(CBET</a:t>
            </a:r>
            <a:r>
              <a:rPr lang="en-US" dirty="0" smtClean="0"/>
              <a:t>) is ignored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6008" y="955020"/>
                <a:ext cx="3187692" cy="4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Absorbed </a:t>
                </a:r>
                <a:r>
                  <a:rPr lang="en-US" sz="1200" b="1" dirty="0" smtClean="0"/>
                  <a:t>Energy over </a:t>
                </a:r>
                <a:r>
                  <a:rPr lang="en-US" sz="1200" b="1" dirty="0"/>
                  <a:t>target surface</a:t>
                </a:r>
              </a:p>
              <a:p>
                <a:pPr algn="ctr"/>
                <a:r>
                  <a:rPr lang="en-US" sz="12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/>
                              </a:rPr>
                              <m:t>𝒂𝒃𝒔</m:t>
                            </m:r>
                          </m:sub>
                        </m:sSub>
                        <m:d>
                          <m:d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1200" b="1" i="1" smtClean="0">
                            <a:latin typeface="Cambria Math"/>
                            <a:ea typeface="Cambria Math"/>
                          </a:rPr>
                          <m:t>𝒅𝒓𝒅𝒕</m:t>
                        </m:r>
                      </m:e>
                    </m:nary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8" y="955020"/>
                <a:ext cx="3187692" cy="490262"/>
              </a:xfrm>
              <a:prstGeom prst="rect">
                <a:avLst/>
              </a:prstGeom>
              <a:blipFill rotWithShape="1">
                <a:blip r:embed="rId2"/>
                <a:stretch>
                  <a:fillRect t="-32500" b="-10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10406" y="956744"/>
                <a:ext cx="3187692" cy="4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Scattered Energy over chamber surface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/>
                              </a:rPr>
                              <m:t>𝒔𝒄𝒂𝒕</m:t>
                            </m:r>
                          </m:sub>
                        </m:sSub>
                        <m:d>
                          <m:d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1200" b="1" i="1" smtClean="0">
                            <a:latin typeface="Cambria Math"/>
                            <a:ea typeface="Cambria Math"/>
                          </a:rPr>
                          <m:t>𝒅𝒕</m:t>
                        </m:r>
                      </m:e>
                    </m:nary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406" y="956744"/>
                <a:ext cx="3187692" cy="490262"/>
              </a:xfrm>
              <a:prstGeom prst="rect">
                <a:avLst/>
              </a:prstGeom>
              <a:blipFill rotWithShape="1">
                <a:blip r:embed="rId3"/>
                <a:stretch>
                  <a:fillRect t="-32500" b="-10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44568" y="4534225"/>
            <a:ext cx="1986286" cy="27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23kJ, 1ns-square pulse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-1352" r="7999" b="9459"/>
          <a:stretch/>
        </p:blipFill>
        <p:spPr>
          <a:xfrm>
            <a:off x="457200" y="1371601"/>
            <a:ext cx="3657600" cy="310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-1352" r="7999" b="9459"/>
          <a:stretch/>
        </p:blipFill>
        <p:spPr>
          <a:xfrm>
            <a:off x="5029200" y="1371601"/>
            <a:ext cx="36576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Crossed </a:t>
            </a:r>
            <a:r>
              <a:rPr lang="en-US" sz="1800" dirty="0" smtClean="0"/>
              <a:t>beam energy transfer </a:t>
            </a:r>
            <a:r>
              <a:rPr lang="en-US" sz="1800" dirty="0"/>
              <a:t>(CBET</a:t>
            </a:r>
            <a:r>
              <a:rPr lang="en-US" sz="1800" dirty="0" smtClean="0"/>
              <a:t>) </a:t>
            </a:r>
            <a:r>
              <a:rPr lang="en-US" sz="1800" dirty="0"/>
              <a:t>redistributes </a:t>
            </a:r>
            <a:r>
              <a:rPr lang="en-US" sz="1800" dirty="0" smtClean="0"/>
              <a:t>the laser energy from uniform illumination and reduces the total energy absorbed.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9" t="25780" r="28900" b="16405"/>
          <a:stretch/>
        </p:blipFill>
        <p:spPr>
          <a:xfrm>
            <a:off x="254466" y="1005840"/>
            <a:ext cx="3840480" cy="33832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55906" y="2595880"/>
            <a:ext cx="4622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3806" y="3511508"/>
            <a:ext cx="462280" cy="21082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12476" y="4514853"/>
            <a:ext cx="0" cy="49529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01146" y="4318005"/>
            <a:ext cx="165100" cy="495299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8998755">
            <a:off x="2844928" y="3350740"/>
            <a:ext cx="442637" cy="532357"/>
          </a:xfrm>
          <a:prstGeom prst="arc">
            <a:avLst>
              <a:gd name="adj1" fmla="val 10703768"/>
              <a:gd name="adj2" fmla="val 20536313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452" y="3124475"/>
            <a:ext cx="1948070" cy="1264645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When two beamlets cross energy can be exchanged via ion acoustic beat waves.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8713" y="1074654"/>
            <a:ext cx="3719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In symmetric implosions CBET </a:t>
            </a:r>
            <a:r>
              <a:rPr lang="en-US" sz="1600" dirty="0"/>
              <a:t>transfers power from the center to the edge of </a:t>
            </a:r>
            <a:r>
              <a:rPr lang="en-US" sz="1600" dirty="0" smtClean="0"/>
              <a:t>a beam</a:t>
            </a:r>
            <a:endParaRPr lang="en-US" sz="1600" dirty="0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2811" r="11505" b="4218"/>
          <a:stretch>
            <a:fillRect/>
          </a:stretch>
        </p:blipFill>
        <p:spPr bwMode="auto">
          <a:xfrm>
            <a:off x="5497123" y="1927037"/>
            <a:ext cx="3189677" cy="28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97875"/>
              </p:ext>
            </p:extLst>
          </p:nvPr>
        </p:nvGraphicFramePr>
        <p:xfrm>
          <a:off x="5792260" y="2075410"/>
          <a:ext cx="8159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634725" imgH="342751" progId="Equation.DSMT4">
                  <p:embed/>
                </p:oleObj>
              </mc:Choice>
              <mc:Fallback>
                <p:oleObj name="Equation" r:id="rId5" imgW="634725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260" y="2075410"/>
                        <a:ext cx="8159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387851"/>
            <a:ext cx="8229600" cy="1846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Calculations including CBET predict higher variations of a few percent in total absorbed and scattered energy over the surface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4568" y="4534225"/>
            <a:ext cx="1986286" cy="27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23kJ, 1ns-square pulse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-1350" r="7999" b="9460"/>
          <a:stretch/>
        </p:blipFill>
        <p:spPr>
          <a:xfrm>
            <a:off x="457200" y="1371600"/>
            <a:ext cx="3657600" cy="310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-1351" r="8000" b="9459"/>
          <a:stretch/>
        </p:blipFill>
        <p:spPr>
          <a:xfrm>
            <a:off x="5029200" y="1371600"/>
            <a:ext cx="3657600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6008" y="955020"/>
                <a:ext cx="3187692" cy="4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Absorbed </a:t>
                </a:r>
                <a:r>
                  <a:rPr lang="en-US" sz="1200" b="1" dirty="0" smtClean="0"/>
                  <a:t>Energy over </a:t>
                </a:r>
                <a:r>
                  <a:rPr lang="en-US" sz="1200" b="1" dirty="0"/>
                  <a:t>target surface</a:t>
                </a:r>
              </a:p>
              <a:p>
                <a:pPr algn="ctr"/>
                <a:r>
                  <a:rPr lang="en-US" sz="12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/>
                              </a:rPr>
                              <m:t>𝒂𝒃𝒔</m:t>
                            </m:r>
                          </m:sub>
                        </m:sSub>
                        <m:d>
                          <m:d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1200" b="1" i="1" smtClean="0">
                            <a:latin typeface="Cambria Math"/>
                            <a:ea typeface="Cambria Math"/>
                          </a:rPr>
                          <m:t>𝒅𝒓𝒅𝒕</m:t>
                        </m:r>
                      </m:e>
                    </m:nary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8" y="955020"/>
                <a:ext cx="3187692" cy="490262"/>
              </a:xfrm>
              <a:prstGeom prst="rect">
                <a:avLst/>
              </a:prstGeom>
              <a:blipFill rotWithShape="1">
                <a:blip r:embed="rId4"/>
                <a:stretch>
                  <a:fillRect t="-32500" b="-10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10406" y="956744"/>
                <a:ext cx="3187692" cy="4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Scattered Energy over chamber surface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/>
                              </a:rPr>
                              <m:t>𝒔𝒄𝒂𝒕</m:t>
                            </m:r>
                          </m:sub>
                        </m:sSub>
                        <m:d>
                          <m:d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1200" b="1" i="1" smtClean="0">
                            <a:latin typeface="Cambria Math"/>
                            <a:ea typeface="Cambria Math"/>
                          </a:rPr>
                          <m:t>𝒅𝒕</m:t>
                        </m:r>
                      </m:e>
                    </m:nary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406" y="956744"/>
                <a:ext cx="3187692" cy="490262"/>
              </a:xfrm>
              <a:prstGeom prst="rect">
                <a:avLst/>
              </a:prstGeom>
              <a:blipFill rotWithShape="1">
                <a:blip r:embed="rId5"/>
                <a:stretch>
                  <a:fillRect t="-32500" b="-10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4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33661" y="1246493"/>
            <a:ext cx="2753139" cy="64633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calorimeters are the </a:t>
            </a:r>
            <a:r>
              <a:rPr lang="en-US" sz="1400" dirty="0"/>
              <a:t>primary scattered light diagnostics </a:t>
            </a:r>
            <a:r>
              <a:rPr lang="en-US" sz="1400" dirty="0" smtClean="0"/>
              <a:t>used to calculate the laser absorption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5523" r="7535"/>
          <a:stretch/>
        </p:blipFill>
        <p:spPr>
          <a:xfrm>
            <a:off x="791593" y="987697"/>
            <a:ext cx="4740676" cy="38273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Large imbalances in the total scattered light measured by calorimeters have been observed</a:t>
            </a:r>
            <a:endParaRPr lang="en-US" sz="180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149231" y="1082391"/>
            <a:ext cx="221016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7013" indent="-227013" algn="l" defTabSz="457200" rtl="0" eaLnBrk="1" latinLnBrk="0" hangingPunct="1">
              <a:spcBef>
                <a:spcPts val="900"/>
              </a:spcBef>
              <a:buFont typeface="Lucida Grande"/>
              <a:buChar char="•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－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5425" algn="l" defTabSz="457200" rtl="0" eaLnBrk="1" latinLnBrk="0" hangingPunct="1">
              <a:spcBef>
                <a:spcPts val="200"/>
              </a:spcBef>
              <a:buFont typeface="Lucida Grande"/>
              <a:buChar char="-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Diagnostic hardware was swapped after 5 shots: Trend continued unchanged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21000" y="1359390"/>
            <a:ext cx="26633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PPT_template">
  <a:themeElements>
    <a:clrScheme name="Custom 2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000000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915334F3-B3A3-1744-A644-FFA68BC07881}" vid="{3E45C9FB-6271-8242-B11A-26F82113B5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22687</TotalTime>
  <Words>825</Words>
  <Application>Microsoft Office PowerPoint</Application>
  <PresentationFormat>On-screen Show (16:9)</PresentationFormat>
  <Paragraphs>72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16x9_PPT_template</vt:lpstr>
      <vt:lpstr>Equation</vt:lpstr>
      <vt:lpstr>Anomalous asymmetry of unabsorbed light in OMEGA implosions</vt:lpstr>
      <vt:lpstr>Unabsorbed light measurements may indicate some LPI process is causing anomalously large variations in absorption around the target</vt:lpstr>
      <vt:lpstr>Collaborators</vt:lpstr>
      <vt:lpstr>Uniform laser energy absorption is essential for successful laser direct drive implosions</vt:lpstr>
      <vt:lpstr>The energy absorbed in the target is diagnosed by measured the amount of unabsorbed light that leaves the target </vt:lpstr>
      <vt:lpstr>Calculated total absorbed and scattered energy shows a variation a few tenths of a percent over the surface when crossed beam energy transfer (CBET) is ignored</vt:lpstr>
      <vt:lpstr>Crossed beam energy transfer (CBET) redistributes the laser energy from uniform illumination and reduces the total energy absorbed.</vt:lpstr>
      <vt:lpstr>Calculations including CBET predict higher variations of a few percent in total absorbed and scattered energy over the surface</vt:lpstr>
      <vt:lpstr>Large imbalances in the total scattered light measured by calorimeters have been observed</vt:lpstr>
      <vt:lpstr>The P9-TBD Transmitted Beam Diagnostic provides an image of the time integrated scattered light over a port on the chamber surface</vt:lpstr>
      <vt:lpstr>P9-TBD images show a large (~10%) and consistent variation in scattered light across the observation port</vt:lpstr>
      <vt:lpstr>The observed scattered light variation across the port is different for different pulse shapes</vt:lpstr>
      <vt:lpstr>The CBET beamlets diagnostic records scattered-light intensities each from a unique light path and from a different OMEGA beam</vt:lpstr>
      <vt:lpstr>In a symmetric implosion, all beamlets in a radial “group” have equivalent pathways and interactions so they should have similar intensities </vt:lpstr>
      <vt:lpstr>Differences of 10’s of percent are observed between beamlet spots that should have identical intensities in a symmetric implosion</vt:lpstr>
      <vt:lpstr>Differences of 10’s of percent are observed between beamlet spots that should have identical intensities in a symmetric implosion</vt:lpstr>
      <vt:lpstr>The intensity pattern has been observed to persist for different shots and different times</vt:lpstr>
      <vt:lpstr>Separate spot patterns for orthogonal polarizations show similar patterns but also indicate that beamlets are polarized</vt:lpstr>
      <vt:lpstr>Separate spot patterns for orthogonal polarizations show similar patterns but also indicate that beamlets are polarized</vt:lpstr>
      <vt:lpstr>Unabsorbed light measurements may indicate some LPI process is causing anomalously large variations in absorption around the target</vt:lpstr>
    </vt:vector>
  </TitlesOfParts>
  <Company>LLE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Edgell</dc:creator>
  <cp:lastModifiedBy>Dana Edgell</cp:lastModifiedBy>
  <cp:revision>80</cp:revision>
  <cp:lastPrinted>2019-06-03T15:47:23Z</cp:lastPrinted>
  <dcterms:created xsi:type="dcterms:W3CDTF">2019-04-22T16:36:16Z</dcterms:created>
  <dcterms:modified xsi:type="dcterms:W3CDTF">2019-06-03T16:37:11Z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