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9" r:id="rId2"/>
    <p:sldId id="331" r:id="rId3"/>
    <p:sldId id="330" r:id="rId4"/>
    <p:sldId id="318" r:id="rId5"/>
    <p:sldId id="324" r:id="rId6"/>
    <p:sldId id="323" r:id="rId7"/>
    <p:sldId id="325" r:id="rId8"/>
    <p:sldId id="322" r:id="rId9"/>
    <p:sldId id="326" r:id="rId10"/>
    <p:sldId id="334" r:id="rId11"/>
    <p:sldId id="351" r:id="rId12"/>
    <p:sldId id="327" r:id="rId13"/>
    <p:sldId id="328" r:id="rId14"/>
    <p:sldId id="333" r:id="rId15"/>
    <p:sldId id="344" r:id="rId16"/>
    <p:sldId id="348" r:id="rId17"/>
    <p:sldId id="349" r:id="rId18"/>
    <p:sldId id="345" r:id="rId19"/>
    <p:sldId id="337" r:id="rId20"/>
    <p:sldId id="350" r:id="rId21"/>
    <p:sldId id="313" r:id="rId22"/>
    <p:sldId id="341" r:id="rId23"/>
    <p:sldId id="329" r:id="rId24"/>
    <p:sldId id="347" r:id="rId25"/>
    <p:sldId id="340" r:id="rId26"/>
  </p:sldIdLst>
  <p:sldSz cx="9144000" cy="5143500" type="screen16x9"/>
  <p:notesSz cx="6991350" cy="92821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5421"/>
    <a:srgbClr val="003D80"/>
    <a:srgbClr val="004F80"/>
    <a:srgbClr val="0079C0"/>
    <a:srgbClr val="004FA3"/>
    <a:srgbClr val="5C73B8"/>
    <a:srgbClr val="00AB67"/>
    <a:srgbClr val="963D97"/>
    <a:srgbClr val="CE6E19"/>
    <a:srgbClr val="FBA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3" autoAdjust="0"/>
    <p:restoredTop sz="84854" autoAdjust="0"/>
  </p:normalViewPr>
  <p:slideViewPr>
    <p:cSldViewPr snapToGrid="0">
      <p:cViewPr varScale="1">
        <p:scale>
          <a:sx n="195" d="100"/>
          <a:sy n="195" d="100"/>
        </p:scale>
        <p:origin x="192" y="5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4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636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emf"/><Relationship Id="rId1" Type="http://schemas.openxmlformats.org/officeDocument/2006/relationships/image" Target="../media/image11.emf"/><Relationship Id="rId4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emf"/><Relationship Id="rId1" Type="http://schemas.openxmlformats.org/officeDocument/2006/relationships/image" Target="../media/image12.emf"/><Relationship Id="rId4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8171018-4721-4466-B8BF-B69F58BE5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63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2425" y="685800"/>
            <a:ext cx="622935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4BE9217-0810-4954-982F-9EF51EC3C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04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1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04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6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9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7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75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47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46D73-04F2-40B0-9EEA-57B14C463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2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r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6450"/>
            <a:ext cx="8248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4025" y="423863"/>
            <a:ext cx="82359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1357313"/>
            <a:ext cx="825182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13" y="4792663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92663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4792663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fld id="{ABDCB738-5362-43B2-87AD-4F0AA6D6B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9525" y="4830763"/>
            <a:ext cx="9144000" cy="3270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4FA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/>
              <a:t> </a:t>
            </a:r>
          </a:p>
        </p:txBody>
      </p:sp>
      <p:pic>
        <p:nvPicPr>
          <p:cNvPr id="1033" name="Picture 11" descr="UR_standard_color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838700"/>
            <a:ext cx="14779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5pPr>
      <a:lvl6pPr marL="4572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</a:defRPr>
      </a:lvl2pPr>
      <a:lvl3pPr marL="1144588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-"/>
        <a:defRPr sz="1200" b="1">
          <a:solidFill>
            <a:schemeClr val="tx1"/>
          </a:solidFill>
          <a:latin typeface="+mn-lt"/>
        </a:defRPr>
      </a:lvl3pPr>
      <a:lvl4pPr marL="19431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6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3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00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7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4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8.emf"/><Relationship Id="rId4" Type="http://schemas.openxmlformats.org/officeDocument/2006/relationships/image" Target="../media/image14.emf"/><Relationship Id="rId9" Type="http://schemas.openxmlformats.org/officeDocument/2006/relationships/oleObject" Target="../embeddings/oleObject2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4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emf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9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9.emf"/><Relationship Id="rId4" Type="http://schemas.openxmlformats.org/officeDocument/2006/relationships/image" Target="../media/image12.emf"/><Relationship Id="rId9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e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8.emf"/><Relationship Id="rId4" Type="http://schemas.openxmlformats.org/officeDocument/2006/relationships/image" Target="../media/image13.emf"/><Relationship Id="rId9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ure0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7" y="1331078"/>
            <a:ext cx="4224528" cy="2838732"/>
          </a:xfrm>
          <a:prstGeom prst="rect">
            <a:avLst/>
          </a:prstGeom>
        </p:spPr>
      </p:pic>
      <p:pic>
        <p:nvPicPr>
          <p:cNvPr id="10" name="Picture 9" descr="Figure0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9" y="1344659"/>
            <a:ext cx="4225129" cy="2804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94" y="1135777"/>
            <a:ext cx="6855188" cy="482071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sz="2400" b="0" dirty="0"/>
              <a:t>Resonance absorption of a broadband laser pulse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75" y="4192769"/>
            <a:ext cx="5800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FA3"/>
                </a:solidFill>
                <a:latin typeface="Arial"/>
                <a:cs typeface="Arial"/>
              </a:rPr>
              <a:t>J.P. Palastro, J.G. Shaw, R.K. Follett, A. </a:t>
            </a:r>
            <a:r>
              <a:rPr lang="en-US" sz="1600" dirty="0" err="1">
                <a:solidFill>
                  <a:srgbClr val="004FA3"/>
                </a:solidFill>
                <a:latin typeface="Arial"/>
                <a:cs typeface="Arial"/>
              </a:rPr>
              <a:t>Cola</a:t>
            </a:r>
            <a:r>
              <a:rPr lang="en-US" sz="1600" dirty="0" err="1">
                <a:solidFill>
                  <a:srgbClr val="004FA3"/>
                </a:solidFill>
              </a:rPr>
              <a:t>ï</a:t>
            </a:r>
            <a:r>
              <a:rPr lang="en-US" sz="1600" dirty="0" err="1">
                <a:solidFill>
                  <a:srgbClr val="004FA3"/>
                </a:solidFill>
                <a:latin typeface="Arial"/>
                <a:cs typeface="Arial"/>
              </a:rPr>
              <a:t>tis</a:t>
            </a:r>
            <a:r>
              <a:rPr lang="en-US" sz="1600" dirty="0">
                <a:solidFill>
                  <a:srgbClr val="004FA3"/>
                </a:solidFill>
                <a:latin typeface="Arial"/>
                <a:cs typeface="Arial"/>
              </a:rPr>
              <a:t>, </a:t>
            </a:r>
          </a:p>
          <a:p>
            <a:r>
              <a:rPr lang="en-US" sz="1600" dirty="0">
                <a:solidFill>
                  <a:srgbClr val="004FA3"/>
                </a:solidFill>
                <a:latin typeface="Arial"/>
                <a:cs typeface="Arial"/>
              </a:rPr>
              <a:t>D. Turnbull, A. </a:t>
            </a:r>
            <a:r>
              <a:rPr lang="en-US" sz="1600" dirty="0" err="1">
                <a:solidFill>
                  <a:srgbClr val="004FA3"/>
                </a:solidFill>
                <a:latin typeface="Arial"/>
                <a:cs typeface="Arial"/>
              </a:rPr>
              <a:t>Maximov</a:t>
            </a:r>
            <a:r>
              <a:rPr lang="en-US" sz="1600" dirty="0">
                <a:solidFill>
                  <a:srgbClr val="004FA3"/>
                </a:solidFill>
                <a:latin typeface="Arial"/>
                <a:cs typeface="Arial"/>
              </a:rPr>
              <a:t>, V.N. </a:t>
            </a:r>
            <a:r>
              <a:rPr lang="en-US" sz="1600" dirty="0" err="1">
                <a:solidFill>
                  <a:srgbClr val="004FA3"/>
                </a:solidFill>
                <a:latin typeface="Arial"/>
                <a:cs typeface="Arial"/>
              </a:rPr>
              <a:t>Goncharov</a:t>
            </a:r>
            <a:r>
              <a:rPr lang="en-US" sz="1600" dirty="0">
                <a:solidFill>
                  <a:srgbClr val="004FA3"/>
                </a:solidFill>
                <a:latin typeface="Arial"/>
                <a:cs typeface="Arial"/>
              </a:rPr>
              <a:t>, D.H. </a:t>
            </a:r>
            <a:r>
              <a:rPr lang="en-US" sz="1600" dirty="0" err="1">
                <a:solidFill>
                  <a:srgbClr val="004FA3"/>
                </a:solidFill>
                <a:latin typeface="Arial"/>
                <a:cs typeface="Arial"/>
              </a:rPr>
              <a:t>Froula</a:t>
            </a:r>
            <a:endParaRPr lang="en-US" sz="1600" dirty="0">
              <a:solidFill>
                <a:srgbClr val="004FA3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8551" y="4196926"/>
            <a:ext cx="37473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48</a:t>
            </a:r>
            <a:r>
              <a:rPr lang="en-US" sz="1600" baseline="30000" dirty="0"/>
              <a:t>th</a:t>
            </a:r>
            <a:r>
              <a:rPr lang="en-US" sz="1600" dirty="0"/>
              <a:t> Anomalous Absorption Conference</a:t>
            </a:r>
          </a:p>
          <a:p>
            <a:pPr algn="r"/>
            <a:r>
              <a:rPr lang="en-US" sz="1600" dirty="0"/>
              <a:t>Bar Harbor, ME July 9</a:t>
            </a:r>
            <a:r>
              <a:rPr lang="en-US" sz="1600" baseline="30000" dirty="0"/>
              <a:t>th</a:t>
            </a:r>
            <a:r>
              <a:rPr lang="en-US" sz="160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921054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/>
          <p:cNvSpPr/>
          <p:nvPr/>
        </p:nvSpPr>
        <p:spPr>
          <a:xfrm>
            <a:off x="1115210" y="4131489"/>
            <a:ext cx="1236566" cy="458646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A resonance absorption model has been implemented</a:t>
            </a:r>
            <a:br>
              <a:rPr lang="en-US" sz="2400" b="0" dirty="0"/>
            </a:br>
            <a:r>
              <a:rPr lang="en-US" sz="2400" b="0" dirty="0"/>
              <a:t>in LPSE*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748" y="981048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Time-enveloped, electromagnetic/static wave equation</a:t>
            </a:r>
          </a:p>
          <a:p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851186"/>
              </p:ext>
            </p:extLst>
          </p:nvPr>
        </p:nvGraphicFramePr>
        <p:xfrm>
          <a:off x="2779348" y="3902888"/>
          <a:ext cx="4720156" cy="65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62" name="Equation" r:id="rId3" imgW="3467100" imgH="482600" progId="Equation.DSMT4">
                  <p:embed/>
                </p:oleObj>
              </mc:Choice>
              <mc:Fallback>
                <p:oleObj name="Equation" r:id="rId3" imgW="34671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9348" y="3902888"/>
                        <a:ext cx="4720156" cy="65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ounded Rectangle 35"/>
          <p:cNvSpPr/>
          <p:nvPr/>
        </p:nvSpPr>
        <p:spPr>
          <a:xfrm>
            <a:off x="6789035" y="2252293"/>
            <a:ext cx="1759671" cy="895404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750655" y="2258377"/>
            <a:ext cx="1156555" cy="646326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2241093" y="2051089"/>
            <a:ext cx="23664" cy="228776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25637" y="2269789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collisional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absorption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045550" y="2255274"/>
            <a:ext cx="1064767" cy="39071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73632" y="2266685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diffraction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244955" y="2234892"/>
            <a:ext cx="1105335" cy="681571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90811" y="2258064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dispersion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5105872" y="1918167"/>
            <a:ext cx="152817" cy="32489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273613" y="1885423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989498" y="2073138"/>
            <a:ext cx="1298236" cy="4583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005259" y="1880047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625318" y="2062284"/>
            <a:ext cx="260" cy="204401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5479673" y="2229515"/>
            <a:ext cx="1164095" cy="604628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453133" y="2237706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Boltzmann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current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6289501" y="1984311"/>
            <a:ext cx="60614" cy="23748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23103" y="2256234"/>
            <a:ext cx="170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Landau damping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7564035" y="1938011"/>
            <a:ext cx="16414" cy="30593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327150"/>
              </p:ext>
            </p:extLst>
          </p:nvPr>
        </p:nvGraphicFramePr>
        <p:xfrm>
          <a:off x="1226117" y="4160051"/>
          <a:ext cx="972793" cy="36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63" name="Equation" r:id="rId5" imgW="647700" imgH="241300" progId="Equation.DSMT4">
                  <p:embed/>
                </p:oleObj>
              </mc:Choice>
              <mc:Fallback>
                <p:oleObj name="Equation" r:id="rId5" imgW="6477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6117" y="4160051"/>
                        <a:ext cx="972793" cy="36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435524"/>
              </p:ext>
            </p:extLst>
          </p:nvPr>
        </p:nvGraphicFramePr>
        <p:xfrm>
          <a:off x="4342687" y="2584929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64" name="Equation" r:id="rId7" imgW="952500" imgH="279400" progId="Equation.DSMT4">
                  <p:embed/>
                </p:oleObj>
              </mc:Choice>
              <mc:Fallback>
                <p:oleObj name="Equation" r:id="rId7" imgW="9525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42687" y="2584929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23874" y="3292376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Nonlinear</a:t>
            </a:r>
            <a:r>
              <a:rPr lang="en-US" sz="1800" dirty="0"/>
              <a:t>: the electric field couples to low-frequency density fluctuations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96235" y="3757049"/>
            <a:ext cx="120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nonlinear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032994"/>
              </p:ext>
            </p:extLst>
          </p:nvPr>
        </p:nvGraphicFramePr>
        <p:xfrm>
          <a:off x="822325" y="1336675"/>
          <a:ext cx="68802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65" name="Equation" r:id="rId9" imgW="5029200" imgH="495300" progId="Equation.DSMT4">
                  <p:embed/>
                </p:oleObj>
              </mc:Choice>
              <mc:Fallback>
                <p:oleObj name="Equation" r:id="rId9" imgW="5029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2325" y="1336675"/>
                        <a:ext cx="688022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984189"/>
              </p:ext>
            </p:extLst>
          </p:nvPr>
        </p:nvGraphicFramePr>
        <p:xfrm>
          <a:off x="6992896" y="2584624"/>
          <a:ext cx="14001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66" name="Equation" r:id="rId11" imgW="1270000" imgH="431800" progId="Equation.DSMT4">
                  <p:embed/>
                </p:oleObj>
              </mc:Choice>
              <mc:Fallback>
                <p:oleObj name="Equation" r:id="rId11" imgW="1270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92896" y="2584624"/>
                        <a:ext cx="1400175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409954" y="4812506"/>
            <a:ext cx="374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*Laser Plasma Simulation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1069316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1434" y="65042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The simulation parameters are based on the plasma conditions after the first picket in a CH capsule design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80989" y="1093572"/>
            <a:ext cx="2394301" cy="38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dirty="0">
                <a:solidFill>
                  <a:srgbClr val="008000"/>
                </a:solidFill>
              </a:rPr>
              <a:t>Laser parameters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2792" y="1406686"/>
            <a:ext cx="1967206" cy="1084829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935486" y="1415668"/>
            <a:ext cx="176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>
                <a:latin typeface="Arial"/>
                <a:cs typeface="Arial"/>
              </a:rPr>
              <a:t>λ</a:t>
            </a:r>
            <a:r>
              <a:rPr lang="en-US" sz="1800" dirty="0">
                <a:latin typeface="Arial"/>
                <a:cs typeface="Arial"/>
              </a:rPr>
              <a:t> = 1.054 nm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1135" y="1743788"/>
            <a:ext cx="19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spot size = 6 </a:t>
            </a:r>
            <a:r>
              <a:rPr lang="en-US" sz="1800" i="1" dirty="0" err="1">
                <a:latin typeface="Arial"/>
                <a:cs typeface="Arial"/>
              </a:rPr>
              <a:t>μ</a:t>
            </a:r>
            <a:r>
              <a:rPr lang="en-US" sz="1800" dirty="0" err="1">
                <a:latin typeface="Arial"/>
                <a:cs typeface="Arial"/>
              </a:rPr>
              <a:t>m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5483" y="2094310"/>
            <a:ext cx="174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SG4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67634" y="2629048"/>
            <a:ext cx="2269608" cy="35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dirty="0">
                <a:solidFill>
                  <a:srgbClr val="008000"/>
                </a:solidFill>
              </a:rPr>
              <a:t>Plasma parameters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61514" y="2949641"/>
            <a:ext cx="2424045" cy="152957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978579" y="3319999"/>
            <a:ext cx="178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ZT</a:t>
            </a:r>
            <a:r>
              <a:rPr lang="en-US" sz="1800" baseline="-25000" dirty="0" err="1">
                <a:latin typeface="Arial"/>
                <a:cs typeface="Arial"/>
              </a:rPr>
              <a:t>e</a:t>
            </a:r>
            <a:r>
              <a:rPr lang="en-US" sz="1800" dirty="0">
                <a:latin typeface="Arial"/>
                <a:cs typeface="Arial"/>
              </a:rPr>
              <a:t>/T</a:t>
            </a:r>
            <a:r>
              <a:rPr lang="en-US" sz="1800" baseline="-25000" dirty="0">
                <a:latin typeface="Arial"/>
                <a:cs typeface="Arial"/>
              </a:rPr>
              <a:t>i</a:t>
            </a:r>
            <a:r>
              <a:rPr lang="en-US" sz="1800" dirty="0">
                <a:latin typeface="Arial"/>
                <a:cs typeface="Arial"/>
              </a:rPr>
              <a:t> = 3.1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3913" y="3686751"/>
            <a:ext cx="200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Zm</a:t>
            </a:r>
            <a:r>
              <a:rPr lang="en-US" sz="1800" baseline="-25000" dirty="0" err="1">
                <a:latin typeface="Arial"/>
                <a:cs typeface="Arial"/>
              </a:rPr>
              <a:t>e</a:t>
            </a:r>
            <a:r>
              <a:rPr lang="en-US" sz="1800" dirty="0">
                <a:latin typeface="Arial"/>
                <a:cs typeface="Arial"/>
              </a:rPr>
              <a:t>/m</a:t>
            </a:r>
            <a:r>
              <a:rPr lang="en-US" sz="1800" baseline="-25000" dirty="0">
                <a:latin typeface="Arial"/>
                <a:cs typeface="Arial"/>
              </a:rPr>
              <a:t>i </a:t>
            </a:r>
            <a:r>
              <a:rPr lang="en-US" sz="1800" dirty="0">
                <a:latin typeface="Arial"/>
                <a:cs typeface="Arial"/>
              </a:rPr>
              <a:t>= 3x10</a:t>
            </a:r>
            <a:r>
              <a:rPr lang="en-US" sz="1800" baseline="30000" dirty="0">
                <a:latin typeface="Arial"/>
                <a:cs typeface="Arial"/>
              </a:rPr>
              <a:t>-4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1569" y="2978435"/>
            <a:ext cx="262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scale length: 10 </a:t>
            </a:r>
            <a:r>
              <a:rPr lang="en-US" sz="1800" dirty="0" err="1">
                <a:latin typeface="Arial"/>
                <a:cs typeface="Arial"/>
              </a:rPr>
              <a:t>μm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1364" y="4039301"/>
            <a:ext cx="165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Arial"/>
                <a:cs typeface="Arial"/>
              </a:rPr>
              <a:t>u</a:t>
            </a:r>
            <a:r>
              <a:rPr lang="en-US" sz="1800" dirty="0">
                <a:latin typeface="Arial"/>
                <a:cs typeface="Arial"/>
              </a:rPr>
              <a:t> = 0.5 </a:t>
            </a:r>
            <a:r>
              <a:rPr lang="en-US" sz="1800" dirty="0" err="1">
                <a:latin typeface="Arial"/>
                <a:cs typeface="Arial"/>
              </a:rPr>
              <a:t>c</a:t>
            </a:r>
            <a:r>
              <a:rPr lang="en-US" sz="1800" baseline="-25000" dirty="0" err="1">
                <a:latin typeface="Arial"/>
                <a:cs typeface="Arial"/>
              </a:rPr>
              <a:t>s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320577" y="1141466"/>
            <a:ext cx="1770771" cy="55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dirty="0"/>
              <a:t>Plasma profile</a:t>
            </a:r>
            <a:endParaRPr lang="en-US" sz="1800" b="0" dirty="0">
              <a:solidFill>
                <a:srgbClr val="EF3E33"/>
              </a:solidFill>
            </a:endParaRPr>
          </a:p>
        </p:txBody>
      </p:sp>
      <p:pic>
        <p:nvPicPr>
          <p:cNvPr id="3" name="Picture 2" descr="TC14371 Palastr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69" y="1500343"/>
            <a:ext cx="4313432" cy="32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3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LPSE reproduces the fractional absorption predicted by other linear calculations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636" y="4079734"/>
            <a:ext cx="845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Discrepancies result from the known over-prediction of absorption in linear theory and inclusion of collisional absorption and finite beam effects in LPSE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8181" y="4840584"/>
            <a:ext cx="282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</a:t>
            </a:r>
            <a:r>
              <a:rPr lang="en-US" sz="1200" dirty="0" err="1">
                <a:solidFill>
                  <a:schemeClr val="bg1"/>
                </a:solidFill>
              </a:rPr>
              <a:t>Forslund</a:t>
            </a:r>
            <a:r>
              <a:rPr lang="en-US" sz="1200" dirty="0">
                <a:solidFill>
                  <a:schemeClr val="bg1"/>
                </a:solidFill>
              </a:rPr>
              <a:t> et al., PRA 11, 670  (1975) </a:t>
            </a:r>
          </a:p>
        </p:txBody>
      </p:sp>
      <p:pic>
        <p:nvPicPr>
          <p:cNvPr id="2" name="Picture 1" descr="TC14372 Palastr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76" y="1436078"/>
            <a:ext cx="4332622" cy="2390412"/>
          </a:xfrm>
          <a:prstGeom prst="rect">
            <a:avLst/>
          </a:prstGeom>
        </p:spPr>
      </p:pic>
      <p:pic>
        <p:nvPicPr>
          <p:cNvPr id="5" name="Picture 4" descr="TC14323 Palastr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5" y="1203244"/>
            <a:ext cx="3648654" cy="2784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11353" y="1546398"/>
            <a:ext cx="30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852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690872" y="1699396"/>
            <a:ext cx="4063328" cy="119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Lower frequency EM waves convert to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plasma waves </a:t>
            </a:r>
            <a:r>
              <a:rPr lang="en-US" b="0" dirty="0">
                <a:solidFill>
                  <a:srgbClr val="FF0000"/>
                </a:solidFill>
              </a:rPr>
              <a:t>less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efficiently than those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with higher frequency: the two offset,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resulting in the same total absorption</a:t>
            </a:r>
            <a:endParaRPr lang="en-US" b="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13987" y="1052276"/>
            <a:ext cx="3607249" cy="55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dirty="0"/>
              <a:t>For small scale lengths or angles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of incidence</a:t>
            </a:r>
            <a:endParaRPr lang="en-US" sz="1800" b="0" dirty="0">
              <a:solidFill>
                <a:srgbClr val="EF3E33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51400" y="3518821"/>
            <a:ext cx="4261555" cy="128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Lower frequency EM waves convert to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plasma waves </a:t>
            </a:r>
            <a:r>
              <a:rPr lang="en-US" b="0" dirty="0">
                <a:solidFill>
                  <a:srgbClr val="FF0000"/>
                </a:solidFill>
              </a:rPr>
              <a:t>more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efficiently than those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with higher frequency: the two offset,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resulting in the same total absorption</a:t>
            </a:r>
            <a:endParaRPr lang="en-US" b="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12384" y="2855182"/>
            <a:ext cx="3778948" cy="55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dirty="0"/>
              <a:t>For large scale lengths or angles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of incidence</a:t>
            </a:r>
            <a:endParaRPr lang="en-US" sz="1800" b="0" dirty="0">
              <a:solidFill>
                <a:srgbClr val="EF3E33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Bandwidth has no effect on the energy absorbed from resonantly excited plasma waves in the linear regime</a:t>
            </a:r>
          </a:p>
        </p:txBody>
      </p:sp>
      <p:pic>
        <p:nvPicPr>
          <p:cNvPr id="2" name="Picture 1" descr="TC14324 Palastr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3" y="1403785"/>
            <a:ext cx="4053641" cy="30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With nonlinear coupling, the absorption evolves through </a:t>
            </a:r>
          </a:p>
          <a:p>
            <a:pPr>
              <a:lnSpc>
                <a:spcPct val="100000"/>
              </a:lnSpc>
            </a:pPr>
            <a:r>
              <a:rPr lang="en-US" sz="2400" b="0" dirty="0"/>
              <a:t>two stages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67594" y="1377524"/>
            <a:ext cx="4063328" cy="119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the </a:t>
            </a:r>
            <a:r>
              <a:rPr lang="en-US" b="0" dirty="0">
                <a:solidFill>
                  <a:srgbClr val="0000FF"/>
                </a:solidFill>
              </a:rPr>
              <a:t>first stage, </a:t>
            </a:r>
            <a:r>
              <a:rPr lang="en-US" b="0" dirty="0">
                <a:solidFill>
                  <a:schemeClr val="tx1"/>
                </a:solidFill>
              </a:rPr>
              <a:t>absorption can either </a:t>
            </a:r>
            <a:r>
              <a:rPr lang="en-US" b="0" dirty="0">
                <a:solidFill>
                  <a:srgbClr val="0000FF"/>
                </a:solidFill>
              </a:rPr>
              <a:t>increase or decrease </a:t>
            </a:r>
            <a:r>
              <a:rPr lang="en-US" b="0" dirty="0">
                <a:solidFill>
                  <a:schemeClr val="tx1"/>
                </a:solidFill>
              </a:rPr>
              <a:t>depending on the angle of incidence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63427" y="2312868"/>
            <a:ext cx="4063328" cy="119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the </a:t>
            </a:r>
            <a:r>
              <a:rPr lang="en-US" b="0" dirty="0">
                <a:solidFill>
                  <a:srgbClr val="FF0000"/>
                </a:solidFill>
              </a:rPr>
              <a:t>second stage, </a:t>
            </a:r>
            <a:r>
              <a:rPr lang="en-US" b="0" dirty="0">
                <a:solidFill>
                  <a:schemeClr val="tx1"/>
                </a:solidFill>
              </a:rPr>
              <a:t>the absorption is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/>
                </a:solidFill>
              </a:rPr>
              <a:t>     significantly </a:t>
            </a:r>
            <a:r>
              <a:rPr lang="en-US" b="0" dirty="0">
                <a:solidFill>
                  <a:srgbClr val="FF0000"/>
                </a:solidFill>
              </a:rPr>
              <a:t>enhanced</a:t>
            </a:r>
            <a:r>
              <a:rPr lang="en-US" b="0" dirty="0">
                <a:solidFill>
                  <a:schemeClr val="tx1"/>
                </a:solidFill>
              </a:rPr>
              <a:t> with respect to  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/>
                </a:solidFill>
              </a:rPr>
              <a:t>     the linear result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941861" y="3256906"/>
            <a:ext cx="4063328" cy="119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second stage has a threshold intensity and intensity-dependent onset time, suggesting an instability is at play</a:t>
            </a:r>
            <a:endParaRPr lang="en-US" b="0" dirty="0">
              <a:solidFill>
                <a:srgbClr val="FF0000"/>
              </a:solidFill>
            </a:endParaRPr>
          </a:p>
        </p:txBody>
      </p:sp>
      <p:pic>
        <p:nvPicPr>
          <p:cNvPr id="5" name="Picture 4" descr="TC14373 Palastr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8" y="1183491"/>
            <a:ext cx="4019616" cy="35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5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Nonlinear movie</a:t>
            </a:r>
          </a:p>
        </p:txBody>
      </p:sp>
      <p:pic>
        <p:nvPicPr>
          <p:cNvPr id="3" name="RAmovie0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032" r="12709"/>
          <a:stretch/>
        </p:blipFill>
        <p:spPr>
          <a:xfrm>
            <a:off x="1877944" y="1006576"/>
            <a:ext cx="4775922" cy="36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The fractional absorption depends the angle of incidence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873878" y="1771994"/>
            <a:ext cx="4431938" cy="90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instability responsible for the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en-US" b="0" dirty="0">
                <a:solidFill>
                  <a:srgbClr val="FF0000"/>
                </a:solidFill>
              </a:rPr>
              <a:t>second stage 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drops below threshold for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sufficiently large incidence angles (20</a:t>
            </a:r>
            <a:r>
              <a:rPr lang="en-US" b="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b="0" dirty="0">
              <a:solidFill>
                <a:srgbClr val="FF0000"/>
              </a:solidFill>
            </a:endParaRPr>
          </a:p>
        </p:txBody>
      </p:sp>
      <p:pic>
        <p:nvPicPr>
          <p:cNvPr id="3" name="Picture 2" descr="TC14374 Palastr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8" y="1136400"/>
            <a:ext cx="4189884" cy="34740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34397" y="2856254"/>
            <a:ext cx="4431938" cy="90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This suggests that the transverse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/>
                </a:solidFill>
              </a:rPr>
              <a:t>     component of the EM wave drives the 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/>
                </a:solidFill>
              </a:rPr>
              <a:t>     instability</a:t>
            </a:r>
          </a:p>
        </p:txBody>
      </p:sp>
    </p:spTree>
    <p:extLst>
      <p:ext uri="{BB962C8B-B14F-4D97-AF65-F5344CB8AC3E}">
        <p14:creationId xmlns:p14="http://schemas.microsoft.com/office/powerpoint/2010/main" val="3814180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Bandwidth returns absorption to the linear levels</a:t>
            </a:r>
          </a:p>
        </p:txBody>
      </p:sp>
      <p:pic>
        <p:nvPicPr>
          <p:cNvPr id="5" name="Picture 4" descr="TC14327 Palastr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69" y="1203245"/>
            <a:ext cx="4084153" cy="3364717"/>
          </a:xfrm>
          <a:prstGeom prst="rect">
            <a:avLst/>
          </a:prstGeom>
        </p:spPr>
      </p:pic>
      <p:pic>
        <p:nvPicPr>
          <p:cNvPr id="3" name="Picture 2" descr="TC14325 Palastr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6" y="1207147"/>
            <a:ext cx="4188982" cy="32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90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Linear movie</a:t>
            </a:r>
          </a:p>
        </p:txBody>
      </p:sp>
      <p:pic>
        <p:nvPicPr>
          <p:cNvPr id="2" name="RAmovie1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974" r="12912"/>
          <a:stretch/>
        </p:blipFill>
        <p:spPr>
          <a:xfrm>
            <a:off x="1864432" y="993064"/>
            <a:ext cx="4796189" cy="36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11890" y="3793304"/>
            <a:ext cx="2508569" cy="603084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The modified absorption in Stage 1 results from profile steepening at the critical surface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59487" y="1400147"/>
            <a:ext cx="4299874" cy="6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ponderomotive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force of the ES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wave creates a low-frequency density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perturbation that steepens the density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profile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01893" y="2550244"/>
            <a:ext cx="4454101" cy="114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steepened profile has a smaller 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effective scale length,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b="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eff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which shifts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the absorption curve to larger values of 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 = (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ωL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/c)</a:t>
            </a:r>
            <a:r>
              <a:rPr lang="en-US" b="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2/3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</a:t>
            </a:r>
            <a:r>
              <a:rPr lang="en-US" b="0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θ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105498"/>
              </p:ext>
            </p:extLst>
          </p:nvPr>
        </p:nvGraphicFramePr>
        <p:xfrm>
          <a:off x="5383213" y="3894138"/>
          <a:ext cx="233838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0" name="Equation" r:id="rId4" imgW="1562100" imgH="254000" progId="Equation.DSMT4">
                  <p:embed/>
                </p:oleObj>
              </mc:Choice>
              <mc:Fallback>
                <p:oleObj name="Equation" r:id="rId4" imgW="15621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3213" y="3894138"/>
                        <a:ext cx="2338387" cy="37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TC14328 Palastr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9" y="1501013"/>
            <a:ext cx="4079252" cy="29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93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93734" y="3576235"/>
            <a:ext cx="4601280" cy="78577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372" y="1007655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Optical parametric amplifiers create broadband, infrared light (~1</a:t>
            </a:r>
            <a:r>
              <a:rPr lang="en-US" sz="1800" i="1" dirty="0"/>
              <a:t>ω</a:t>
            </a:r>
            <a:r>
              <a:rPr lang="en-US" sz="18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013" y="1624365"/>
            <a:ext cx="7352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This presents a tradeoff: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1434" y="56948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The advent of high-power optical parametric amplifiers </a:t>
            </a:r>
            <a:br>
              <a:rPr lang="en-US" sz="2400" b="0" dirty="0"/>
            </a:br>
            <a:r>
              <a:rPr lang="en-US" sz="2400" b="0" dirty="0"/>
              <a:t>has renewed interest in long-wavelength drivers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9976" y="2094916"/>
            <a:ext cx="4660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The broad bandwidth suppresses CBET, absolute TPD, and absolute SRS, but </a:t>
            </a:r>
          </a:p>
          <a:p>
            <a:r>
              <a:rPr lang="en-US" sz="1800" dirty="0"/>
              <a:t>precludes efficient conversion to </a:t>
            </a:r>
            <a:r>
              <a:rPr lang="en-US" sz="1800" dirty="0">
                <a:solidFill>
                  <a:srgbClr val="003D80"/>
                </a:solidFill>
              </a:rPr>
              <a:t>3</a:t>
            </a:r>
            <a:r>
              <a:rPr lang="en-US" sz="1800" i="1" dirty="0">
                <a:solidFill>
                  <a:srgbClr val="003D80"/>
                </a:solidFill>
              </a:rPr>
              <a:t>ω</a:t>
            </a:r>
            <a:r>
              <a:rPr lang="en-US" sz="1800" dirty="0"/>
              <a:t>, </a:t>
            </a:r>
          </a:p>
          <a:p>
            <a:r>
              <a:rPr lang="en-US" sz="1800" dirty="0"/>
              <a:t>where LPIs are weaker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1998" y="3629509"/>
            <a:ext cx="473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Does operation at </a:t>
            </a:r>
            <a:r>
              <a:rPr lang="en-US" sz="1800" dirty="0">
                <a:solidFill>
                  <a:srgbClr val="FF0000"/>
                </a:solidFill>
              </a:rPr>
              <a:t>1</a:t>
            </a:r>
            <a:r>
              <a:rPr lang="en-US" sz="1800" i="1" dirty="0">
                <a:solidFill>
                  <a:srgbClr val="FF0000"/>
                </a:solidFill>
              </a:rPr>
              <a:t>ω</a:t>
            </a:r>
            <a:r>
              <a:rPr lang="en-US" sz="1800" dirty="0"/>
              <a:t> or </a:t>
            </a:r>
            <a:r>
              <a:rPr lang="en-US" sz="1800" dirty="0">
                <a:solidFill>
                  <a:srgbClr val="008000"/>
                </a:solidFill>
              </a:rPr>
              <a:t>2</a:t>
            </a:r>
            <a:r>
              <a:rPr lang="en-US" sz="1800" i="1" dirty="0">
                <a:solidFill>
                  <a:srgbClr val="008000"/>
                </a:solidFill>
              </a:rPr>
              <a:t>ω</a:t>
            </a:r>
            <a:r>
              <a:rPr lang="en-US" sz="1800" dirty="0"/>
              <a:t> exacerbate effects such as </a:t>
            </a:r>
            <a:r>
              <a:rPr lang="en-US" sz="1800" dirty="0">
                <a:solidFill>
                  <a:srgbClr val="FF0000"/>
                </a:solidFill>
              </a:rPr>
              <a:t>resonance absorption</a:t>
            </a:r>
            <a:r>
              <a:rPr lang="en-US" sz="1800" dirty="0"/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16794" y="1865625"/>
            <a:ext cx="2744712" cy="2460763"/>
            <a:chOff x="5789383" y="1847353"/>
            <a:chExt cx="2744712" cy="2460763"/>
          </a:xfrm>
        </p:grpSpPr>
        <p:pic>
          <p:nvPicPr>
            <p:cNvPr id="13" name="Picture 12" descr="OP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383" y="1847353"/>
              <a:ext cx="2617502" cy="232164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140140" y="3938784"/>
              <a:ext cx="3939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355925" y="4857365"/>
            <a:ext cx="4806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*S. Witte and K. </a:t>
            </a:r>
            <a:r>
              <a:rPr lang="en-US" sz="1200" dirty="0" err="1">
                <a:solidFill>
                  <a:schemeClr val="bg1"/>
                </a:solidFill>
              </a:rPr>
              <a:t>Eikema</a:t>
            </a:r>
            <a:r>
              <a:rPr lang="en-US" sz="1200" dirty="0">
                <a:solidFill>
                  <a:schemeClr val="bg1"/>
                </a:solidFill>
              </a:rPr>
              <a:t>, IEEE J. of Sel. Top. in Quant. Elec. (2011).</a:t>
            </a:r>
          </a:p>
        </p:txBody>
      </p:sp>
    </p:spTree>
    <p:extLst>
      <p:ext uri="{BB962C8B-B14F-4D97-AF65-F5344CB8AC3E}">
        <p14:creationId xmlns:p14="http://schemas.microsoft.com/office/powerpoint/2010/main" val="242696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121713" y="4251259"/>
            <a:ext cx="2340444" cy="461865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pic>
        <p:nvPicPr>
          <p:cNvPr id="9" name="Picture 8" descr="TC14383 Palastr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92" y="1920925"/>
            <a:ext cx="3221695" cy="219178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The modified absorption in Stage 2 results from the oscillating two stream instability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3826" y="957899"/>
            <a:ext cx="802783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>
                <a:solidFill>
                  <a:srgbClr val="FF0000"/>
                </a:solidFill>
              </a:rPr>
              <a:t>Oscillating two stream instability</a:t>
            </a:r>
            <a:r>
              <a:rPr lang="en-US" sz="1700" dirty="0"/>
              <a:t>: an EM wave near its turning point decays </a:t>
            </a:r>
          </a:p>
          <a:p>
            <a:r>
              <a:rPr lang="en-US" sz="1700" dirty="0"/>
              <a:t>     into a low-frequency fluctuation and an electron plasma wave with nearly        </a:t>
            </a:r>
          </a:p>
          <a:p>
            <a:r>
              <a:rPr lang="en-US" sz="1700" dirty="0"/>
              <a:t>     equal and opposite transverse wavenumbers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174" y="4164258"/>
            <a:ext cx="43268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/>
              <a:t>The transverse fluctuations enhance the</a:t>
            </a:r>
          </a:p>
          <a:p>
            <a:r>
              <a:rPr lang="en-US" sz="1700" dirty="0"/>
              <a:t>     conversion of EM waves to ES waves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617239"/>
              </p:ext>
            </p:extLst>
          </p:nvPr>
        </p:nvGraphicFramePr>
        <p:xfrm>
          <a:off x="5238575" y="4302025"/>
          <a:ext cx="2107100" cy="3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54" name="Equation" r:id="rId4" imgW="1574800" imgH="279400" progId="Equation.DSMT4">
                  <p:embed/>
                </p:oleObj>
              </mc:Choice>
              <mc:Fallback>
                <p:oleObj name="Equation" r:id="rId4" imgW="15748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8575" y="4302025"/>
                        <a:ext cx="2107100" cy="3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TC14382 Palastr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85" y="1943146"/>
            <a:ext cx="3122588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28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Summary and Conclusions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8875" y="2462033"/>
            <a:ext cx="553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Linear, resonance absorption is insensitive to bandwidth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826" y="4425313"/>
            <a:ext cx="6455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Bandwidth returns nonlinear, resonance absorption to linear levels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932" y="2877788"/>
            <a:ext cx="5327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Nonlinear, resonance absorption occurs in two stages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4908" y="3209821"/>
            <a:ext cx="58319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Stage 1 </a:t>
            </a:r>
            <a:r>
              <a:rPr lang="en-US" sz="1600" dirty="0"/>
              <a:t>results from profile steepening and increases or decreases the absorption depending on </a:t>
            </a:r>
            <a:r>
              <a:rPr lang="en-US" sz="1600" i="1" dirty="0" err="1"/>
              <a:t>L</a:t>
            </a:r>
            <a:r>
              <a:rPr lang="en-US" sz="1600" baseline="-25000" dirty="0" err="1"/>
              <a:t>eff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032042" y="3810445"/>
            <a:ext cx="5681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Stage 2 </a:t>
            </a:r>
            <a:r>
              <a:rPr lang="en-US" sz="1600" dirty="0"/>
              <a:t>results from the oscillating two stream instability and</a:t>
            </a:r>
          </a:p>
          <a:p>
            <a:r>
              <a:rPr lang="en-US" sz="1600" dirty="0"/>
              <a:t>increases the absorption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079" y="1018883"/>
            <a:ext cx="8020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OPAs* produce broadband light that substantially mitigates CBET,  TPD, and SRS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5199" y="4795810"/>
            <a:ext cx="2818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*optical parametric amplifiers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366" y="1410460"/>
            <a:ext cx="8020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The broad bandwidth cannot be frequency tripled; operation at </a:t>
            </a:r>
            <a:r>
              <a:rPr lang="en-US" sz="1600" dirty="0">
                <a:solidFill>
                  <a:srgbClr val="FF0000"/>
                </a:solidFill>
              </a:rPr>
              <a:t>1</a:t>
            </a:r>
            <a:r>
              <a:rPr lang="en-US" sz="1600" i="1" dirty="0">
                <a:solidFill>
                  <a:srgbClr val="FF0000"/>
                </a:solidFill>
              </a:rPr>
              <a:t>ω</a:t>
            </a:r>
            <a:r>
              <a:rPr lang="en-US" sz="1600" dirty="0"/>
              <a:t> or </a:t>
            </a:r>
            <a:r>
              <a:rPr lang="en-US" sz="1600" dirty="0">
                <a:solidFill>
                  <a:srgbClr val="008000"/>
                </a:solidFill>
              </a:rPr>
              <a:t>2</a:t>
            </a:r>
            <a:r>
              <a:rPr lang="en-US" sz="1600" i="1" dirty="0">
                <a:solidFill>
                  <a:srgbClr val="008000"/>
                </a:solidFill>
              </a:rPr>
              <a:t>ω </a:t>
            </a:r>
            <a:r>
              <a:rPr lang="en-US" sz="1600" dirty="0"/>
              <a:t>may exacerbate resonance absorption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829" y="2052000"/>
            <a:ext cx="5455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Resonance absorption has been implemented in LPSE</a:t>
            </a:r>
          </a:p>
        </p:txBody>
      </p:sp>
    </p:spTree>
    <p:extLst>
      <p:ext uri="{BB962C8B-B14F-4D97-AF65-F5344CB8AC3E}">
        <p14:creationId xmlns:p14="http://schemas.microsoft.com/office/powerpoint/2010/main" val="3217239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17528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924694" y="3725298"/>
            <a:ext cx="3584693" cy="919773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Bandwidth has no effect on the energy absorbed from resonantly excited plasma waves in the linear regime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5903" y="1043525"/>
            <a:ext cx="7953725" cy="6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insensitivity of linear, resonant absorption can be shown analytically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689228"/>
              </p:ext>
            </p:extLst>
          </p:nvPr>
        </p:nvGraphicFramePr>
        <p:xfrm>
          <a:off x="1029844" y="2001837"/>
          <a:ext cx="3199834" cy="44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07" name="Equation" r:id="rId3" imgW="1841500" imgH="254000" progId="Equation.DSMT4">
                  <p:embed/>
                </p:oleObj>
              </mc:Choice>
              <mc:Fallback>
                <p:oleObj name="Equation" r:id="rId3" imgW="18415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9844" y="2001837"/>
                        <a:ext cx="3199834" cy="44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892930" y="1529073"/>
            <a:ext cx="5789877" cy="47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dirty="0"/>
              <a:t>Approximate fractional absorption at a single frequency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79016" y="2622580"/>
            <a:ext cx="2621133" cy="47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dirty="0"/>
              <a:t>Total absorption fraction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162225"/>
              </p:ext>
            </p:extLst>
          </p:nvPr>
        </p:nvGraphicFramePr>
        <p:xfrm>
          <a:off x="998538" y="3087688"/>
          <a:ext cx="21082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08" name="Equation" r:id="rId5" imgW="1333500" imgH="292100" progId="Equation.DSMT4">
                  <p:embed/>
                </p:oleObj>
              </mc:Choice>
              <mc:Fallback>
                <p:oleObj name="Equation" r:id="rId5" imgW="13335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8538" y="3087688"/>
                        <a:ext cx="2108200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8753"/>
              </p:ext>
            </p:extLst>
          </p:nvPr>
        </p:nvGraphicFramePr>
        <p:xfrm>
          <a:off x="1016755" y="3800554"/>
          <a:ext cx="3370263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09" name="Equation" r:id="rId7" imgW="2590800" imgH="596900" progId="Equation.DSMT4">
                  <p:embed/>
                </p:oleObj>
              </mc:Choice>
              <mc:Fallback>
                <p:oleObj name="Equation" r:id="rId7" imgW="25908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6755" y="3800554"/>
                        <a:ext cx="3370263" cy="776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4648089" y="4100829"/>
            <a:ext cx="1834396" cy="498898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4237237" y="4100817"/>
            <a:ext cx="430906" cy="12472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679990" y="4139994"/>
            <a:ext cx="1776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(</a:t>
            </a:r>
            <a:r>
              <a:rPr lang="en-US" sz="2000" i="1" dirty="0" err="1"/>
              <a:t>δω</a:t>
            </a:r>
            <a:r>
              <a:rPr lang="en-US" sz="2000" i="1" dirty="0"/>
              <a:t>/ω</a:t>
            </a:r>
            <a:r>
              <a:rPr lang="en-US" sz="2000" i="1" baseline="-25000" dirty="0"/>
              <a:t>0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r>
              <a:rPr lang="en-US" sz="2000" dirty="0"/>
              <a:t> &lt;&lt; 1</a:t>
            </a:r>
            <a:r>
              <a:rPr lang="en-US" sz="2000" i="1" baseline="-25000" dirty="0"/>
              <a:t> </a:t>
            </a:r>
            <a:endParaRPr lang="en-US" sz="2000" dirty="0"/>
          </a:p>
        </p:txBody>
      </p:sp>
      <p:pic>
        <p:nvPicPr>
          <p:cNvPr id="14" name="Picture 13" descr="TC14330 Palastr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15" y="2105735"/>
            <a:ext cx="2485262" cy="18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2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61434" y="78846"/>
            <a:ext cx="8235950" cy="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0" dirty="0"/>
              <a:t>With nonlinear coupling, the fractional absorption depends on the angle of incidence and intensity</a:t>
            </a:r>
          </a:p>
        </p:txBody>
      </p:sp>
      <p:pic>
        <p:nvPicPr>
          <p:cNvPr id="2" name="Picture 1" descr="TC14375 Palastr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9" y="1279768"/>
            <a:ext cx="4041716" cy="3247527"/>
          </a:xfrm>
          <a:prstGeom prst="rect">
            <a:avLst/>
          </a:prstGeom>
        </p:spPr>
      </p:pic>
      <p:pic>
        <p:nvPicPr>
          <p:cNvPr id="5" name="Picture 4" descr="TC14326 Palastr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1" y="1219575"/>
            <a:ext cx="4102631" cy="32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13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LPSE can simulate the propagation of relatively </a:t>
            </a:r>
            <a:br>
              <a:rPr lang="en-US" sz="2400" b="0" dirty="0"/>
            </a:br>
            <a:r>
              <a:rPr lang="en-US" sz="2400" b="0" dirty="0"/>
              <a:t>broadband pulses, </a:t>
            </a:r>
            <a:r>
              <a:rPr lang="en-US" sz="2400" b="0" i="1" dirty="0" err="1"/>
              <a:t>δω</a:t>
            </a:r>
            <a:r>
              <a:rPr lang="en-US" sz="2400" b="0" i="1" dirty="0"/>
              <a:t>/ω</a:t>
            </a:r>
            <a:r>
              <a:rPr lang="en-US" sz="2400" b="0" baseline="-25000" dirty="0"/>
              <a:t>0</a:t>
            </a:r>
            <a:r>
              <a:rPr lang="en-US" sz="2400" b="0" i="1" baseline="-25000" dirty="0"/>
              <a:t> </a:t>
            </a:r>
            <a:r>
              <a:rPr lang="en-US" sz="2400" b="0" i="1" dirty="0"/>
              <a:t>~ </a:t>
            </a:r>
            <a:r>
              <a:rPr lang="en-US" sz="2400" b="0" dirty="0"/>
              <a:t>0.1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5903" y="1020847"/>
            <a:ext cx="7953725" cy="6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There are many methods to generate laser </a:t>
            </a:r>
          </a:p>
          <a:p>
            <a:pPr>
              <a:lnSpc>
                <a:spcPct val="100000"/>
              </a:lnSpc>
            </a:pPr>
            <a:r>
              <a:rPr lang="en-US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pulses with a particular type of bandwidth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67111"/>
              </p:ext>
            </p:extLst>
          </p:nvPr>
        </p:nvGraphicFramePr>
        <p:xfrm>
          <a:off x="5977205" y="3816891"/>
          <a:ext cx="296703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54" name="Equation" r:id="rId4" imgW="1892300" imgH="469900" progId="Equation.DSMT4">
                  <p:embed/>
                </p:oleObj>
              </mc:Choice>
              <mc:Fallback>
                <p:oleObj name="Equation" r:id="rId4" imgW="1892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77205" y="3816891"/>
                        <a:ext cx="2967038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474857" y="1710491"/>
            <a:ext cx="7953725" cy="47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Method used here: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257" y="2148978"/>
            <a:ext cx="4503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1. Choose </a:t>
            </a:r>
            <a:r>
              <a:rPr lang="en-US" sz="1800" i="1" dirty="0"/>
              <a:t>N</a:t>
            </a:r>
            <a:r>
              <a:rPr lang="en-US" sz="1800" dirty="0"/>
              <a:t> </a:t>
            </a:r>
            <a:r>
              <a:rPr lang="en-US" sz="1800" i="1" dirty="0" err="1"/>
              <a:t>ω’s</a:t>
            </a:r>
            <a:r>
              <a:rPr lang="en-US" sz="1800" i="1" dirty="0"/>
              <a:t> </a:t>
            </a:r>
            <a:r>
              <a:rPr lang="en-US" sz="1800" dirty="0"/>
              <a:t>from a uniform random </a:t>
            </a:r>
          </a:p>
          <a:p>
            <a:r>
              <a:rPr lang="en-US" sz="1800" dirty="0"/>
              <a:t>    distribution on the interval -</a:t>
            </a:r>
            <a:r>
              <a:rPr lang="en-US" sz="1800" i="1" dirty="0" err="1"/>
              <a:t>ω</a:t>
            </a:r>
            <a:r>
              <a:rPr lang="en-US" sz="1800" baseline="-25000" dirty="0" err="1"/>
              <a:t>max</a:t>
            </a:r>
            <a:r>
              <a:rPr lang="en-US" sz="1800" i="1" dirty="0"/>
              <a:t> </a:t>
            </a:r>
            <a:r>
              <a:rPr lang="en-US" sz="1800" dirty="0"/>
              <a:t>to</a:t>
            </a:r>
            <a:r>
              <a:rPr lang="en-US" sz="1800" i="1" dirty="0"/>
              <a:t> </a:t>
            </a:r>
            <a:r>
              <a:rPr lang="en-US" sz="1800" i="1" dirty="0" err="1"/>
              <a:t>ω</a:t>
            </a:r>
            <a:r>
              <a:rPr lang="en-US" sz="1800" baseline="-25000" dirty="0" err="1"/>
              <a:t>max</a:t>
            </a:r>
            <a:r>
              <a:rPr lang="en-US" sz="1800" i="1" dirty="0"/>
              <a:t>  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109" y="2838621"/>
            <a:ext cx="467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2. Choose </a:t>
            </a:r>
            <a:r>
              <a:rPr lang="en-US" sz="1800" i="1" dirty="0"/>
              <a:t>N</a:t>
            </a:r>
            <a:r>
              <a:rPr lang="en-US" sz="1800" dirty="0"/>
              <a:t> phases from a uniform random </a:t>
            </a:r>
          </a:p>
          <a:p>
            <a:r>
              <a:rPr lang="en-US" sz="1800" dirty="0"/>
              <a:t>    distribution on the interval </a:t>
            </a:r>
            <a:r>
              <a:rPr lang="mr-IN" sz="1800" dirty="0"/>
              <a:t>–</a:t>
            </a:r>
            <a:r>
              <a:rPr lang="en-US" sz="1800" i="1" dirty="0"/>
              <a:t>π </a:t>
            </a:r>
            <a:r>
              <a:rPr lang="en-US" sz="1800" dirty="0"/>
              <a:t>to</a:t>
            </a:r>
            <a:r>
              <a:rPr lang="en-US" sz="1800" i="1" dirty="0"/>
              <a:t> π  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749" y="3528265"/>
            <a:ext cx="4722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3. Weight each frequency by the square root </a:t>
            </a:r>
          </a:p>
          <a:p>
            <a:r>
              <a:rPr lang="en-US" sz="1800" dirty="0"/>
              <a:t>    of the desired power spectrum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600" y="4242328"/>
            <a:ext cx="508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4. Renormalize for the desired average intensity</a:t>
            </a:r>
          </a:p>
        </p:txBody>
      </p:sp>
      <p:pic>
        <p:nvPicPr>
          <p:cNvPr id="5" name="Picture 4" descr="TC14330 Palastr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08" y="1459042"/>
            <a:ext cx="3188579" cy="23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7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1434" y="56948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Resonance absorption is a fundamental mechanism for </a:t>
            </a:r>
            <a:br>
              <a:rPr lang="en-US" sz="2400" b="0" dirty="0"/>
            </a:br>
            <a:r>
              <a:rPr lang="en-US" sz="2400" b="0" dirty="0"/>
              <a:t>the deposition of electromagnetic energy in plasmas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827" y="1804874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In direct-drive inertial confinement fusion, resonance absorption can </a:t>
            </a:r>
          </a:p>
          <a:p>
            <a:r>
              <a:rPr lang="en-US" sz="1800" dirty="0"/>
              <a:t>     reduce the hydrodynamic efficiency: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829" y="1003224"/>
            <a:ext cx="7314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Resonance absorption occurs when an electromagnetic wave (EM) </a:t>
            </a:r>
          </a:p>
          <a:p>
            <a:r>
              <a:rPr lang="en-US" sz="1800" dirty="0"/>
              <a:t>     resonantly excites a plasma wave at the critical surface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150" y="4032244"/>
            <a:ext cx="864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The effects of resonance absorption are more prominent at longer </a:t>
            </a:r>
          </a:p>
          <a:p>
            <a:r>
              <a:rPr lang="en-US" sz="1800" dirty="0"/>
              <a:t>     wavelengths—a  motivating factor in the transition from </a:t>
            </a:r>
            <a:r>
              <a:rPr lang="en-US" sz="1800" dirty="0">
                <a:solidFill>
                  <a:srgbClr val="FF0000"/>
                </a:solidFill>
              </a:rPr>
              <a:t>1</a:t>
            </a:r>
            <a:r>
              <a:rPr lang="en-US" sz="1800" i="1" dirty="0">
                <a:solidFill>
                  <a:srgbClr val="FF0000"/>
                </a:solidFill>
              </a:rPr>
              <a:t>ω</a:t>
            </a:r>
            <a:r>
              <a:rPr lang="en-US" sz="1800" dirty="0"/>
              <a:t> to </a:t>
            </a:r>
            <a:r>
              <a:rPr lang="en-US" sz="1800" dirty="0">
                <a:solidFill>
                  <a:srgbClr val="003D80"/>
                </a:solidFill>
              </a:rPr>
              <a:t>3</a:t>
            </a:r>
            <a:r>
              <a:rPr lang="en-US" sz="1800" i="1" dirty="0">
                <a:solidFill>
                  <a:srgbClr val="003D80"/>
                </a:solidFill>
              </a:rPr>
              <a:t>ω</a:t>
            </a:r>
            <a:r>
              <a:rPr lang="en-US" sz="1800" dirty="0"/>
              <a:t> drivers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9976" y="2520684"/>
            <a:ext cx="735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800" dirty="0"/>
              <a:t>Landau damping of the plasma wave creates a hot electron flux directed away from the conduction zone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622" y="3262695"/>
            <a:ext cx="735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2.  The field enhancement at the critical surface can modify   </a:t>
            </a:r>
          </a:p>
          <a:p>
            <a:r>
              <a:rPr lang="en-US" sz="1800" dirty="0"/>
              <a:t>     thermal transport</a:t>
            </a:r>
          </a:p>
        </p:txBody>
      </p:sp>
    </p:spTree>
    <p:extLst>
      <p:ext uri="{BB962C8B-B14F-4D97-AF65-F5344CB8AC3E}">
        <p14:creationId xmlns:p14="http://schemas.microsoft.com/office/powerpoint/2010/main" val="170057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An electromagnetic wave can resonantly excite Langmuir waves in inhomogeneous plasma</a:t>
            </a:r>
          </a:p>
        </p:txBody>
      </p:sp>
      <p:sp>
        <p:nvSpPr>
          <p:cNvPr id="2" name="Rectangle 1"/>
          <p:cNvSpPr/>
          <p:nvPr/>
        </p:nvSpPr>
        <p:spPr bwMode="auto">
          <a:xfrm rot="5400000">
            <a:off x="894073" y="1084925"/>
            <a:ext cx="3110276" cy="3366480"/>
          </a:xfrm>
          <a:prstGeom prst="rect">
            <a:avLst/>
          </a:prstGeom>
          <a:gradFill flip="none" rotWithShape="1">
            <a:gsLst>
              <a:gs pos="0">
                <a:srgbClr val="004FA3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53273" y="1860129"/>
            <a:ext cx="3274920" cy="67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736340" y="2392911"/>
            <a:ext cx="3310809" cy="141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761736" y="2011899"/>
            <a:ext cx="9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baseline="-25000" dirty="0">
                <a:solidFill>
                  <a:schemeClr val="bg1"/>
                </a:solidFill>
              </a:rPr>
              <a:t>cr</a:t>
            </a:r>
            <a:r>
              <a:rPr lang="en-US" sz="1600" dirty="0">
                <a:solidFill>
                  <a:schemeClr val="bg1"/>
                </a:solidFill>
              </a:rPr>
              <a:t>cos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i="1" dirty="0">
                <a:solidFill>
                  <a:schemeClr val="bg1"/>
                </a:solidFill>
              </a:rPr>
              <a:t>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668" y="1469645"/>
            <a:ext cx="438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n</a:t>
            </a:r>
            <a:r>
              <a:rPr lang="en-US" sz="1600" baseline="-25000" dirty="0" err="1">
                <a:solidFill>
                  <a:schemeClr val="bg1"/>
                </a:solidFill>
              </a:rPr>
              <a:t>cr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11" name="Picture 10" descr="2000px-Parabola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1570" y="2452161"/>
            <a:ext cx="1727199" cy="1778002"/>
          </a:xfrm>
          <a:prstGeom prst="rect">
            <a:avLst/>
          </a:prstGeom>
          <a:ln>
            <a:noFill/>
          </a:ln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1548503" y="3711022"/>
            <a:ext cx="121206" cy="5191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122618" y="3719196"/>
            <a:ext cx="128371" cy="5169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Oval 29"/>
          <p:cNvSpPr/>
          <p:nvPr/>
        </p:nvSpPr>
        <p:spPr bwMode="auto">
          <a:xfrm>
            <a:off x="2312657" y="1772161"/>
            <a:ext cx="208518" cy="199011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79003" y="1194073"/>
            <a:ext cx="1886143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dirty="0">
                <a:ln w="1651" cmpd="sng">
                  <a:noFill/>
                </a:ln>
                <a:solidFill>
                  <a:srgbClr val="FFFF00"/>
                </a:solidFill>
              </a:rPr>
              <a:t>Langmuir </a:t>
            </a:r>
          </a:p>
          <a:p>
            <a:pPr algn="ctr">
              <a:lnSpc>
                <a:spcPct val="110000"/>
              </a:lnSpc>
            </a:pPr>
            <a:r>
              <a:rPr lang="en-US" sz="1600" dirty="0">
                <a:ln w="1651" cmpd="sng">
                  <a:noFill/>
                </a:ln>
                <a:solidFill>
                  <a:srgbClr val="FFFF00"/>
                </a:solidFill>
              </a:rPr>
              <a:t>wave excitation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79754" y="1943509"/>
            <a:ext cx="1886143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dirty="0">
                <a:ln w="1651" cmpd="sng">
                  <a:noFill/>
                </a:ln>
                <a:solidFill>
                  <a:srgbClr val="FBAA29"/>
                </a:solidFill>
              </a:rPr>
              <a:t>Tunneling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01380" y="2985949"/>
            <a:ext cx="1080504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dirty="0">
                <a:ln w="1651" cmpd="sng">
                  <a:noFill/>
                </a:ln>
                <a:solidFill>
                  <a:srgbClr val="008000"/>
                </a:solidFill>
              </a:rPr>
              <a:t>Incident </a:t>
            </a:r>
          </a:p>
          <a:p>
            <a:pPr algn="ctr">
              <a:lnSpc>
                <a:spcPct val="110000"/>
              </a:lnSpc>
            </a:pPr>
            <a:r>
              <a:rPr lang="en-US" sz="1600" dirty="0">
                <a:ln w="1651" cmpd="sng">
                  <a:noFill/>
                </a:ln>
                <a:solidFill>
                  <a:srgbClr val="008000"/>
                </a:solidFill>
              </a:rPr>
              <a:t>EM wave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68148" y="2986721"/>
            <a:ext cx="1230652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dirty="0">
                <a:ln w="1651" cmpd="sng">
                  <a:noFill/>
                </a:ln>
                <a:solidFill>
                  <a:srgbClr val="008000"/>
                </a:solidFill>
              </a:rPr>
              <a:t>Reflected </a:t>
            </a:r>
          </a:p>
          <a:p>
            <a:pPr algn="ctr">
              <a:lnSpc>
                <a:spcPct val="110000"/>
              </a:lnSpc>
            </a:pPr>
            <a:r>
              <a:rPr lang="en-US" sz="1600" dirty="0">
                <a:ln w="1651" cmpd="sng">
                  <a:noFill/>
                </a:ln>
                <a:solidFill>
                  <a:srgbClr val="008000"/>
                </a:solidFill>
              </a:rPr>
              <a:t>EM wave</a:t>
            </a:r>
          </a:p>
        </p:txBody>
      </p:sp>
      <p:sp>
        <p:nvSpPr>
          <p:cNvPr id="60" name="AutoShape 22"/>
          <p:cNvSpPr>
            <a:spLocks noChangeArrowheads="1"/>
          </p:cNvSpPr>
          <p:nvPr/>
        </p:nvSpPr>
        <p:spPr bwMode="auto">
          <a:xfrm rot="16200000">
            <a:off x="2277472" y="2078097"/>
            <a:ext cx="284303" cy="184150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BAA29"/>
          </a:solidFill>
          <a:ln w="6350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7" name="Straight Arrow Connector 66"/>
          <p:cNvCxnSpPr/>
          <p:nvPr/>
        </p:nvCxnSpPr>
        <p:spPr bwMode="auto">
          <a:xfrm flipH="1" flipV="1">
            <a:off x="559207" y="2625059"/>
            <a:ext cx="1" cy="2463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Box 68"/>
          <p:cNvSpPr txBox="1"/>
          <p:nvPr/>
        </p:nvSpPr>
        <p:spPr>
          <a:xfrm>
            <a:off x="419249" y="2778208"/>
            <a:ext cx="325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x</a:t>
            </a:r>
            <a:endParaRPr lang="en-US" sz="1600" i="1" dirty="0">
              <a:solidFill>
                <a:srgbClr val="000000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 bwMode="auto">
          <a:xfrm flipH="1" flipV="1">
            <a:off x="2104136" y="4463541"/>
            <a:ext cx="275617" cy="7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TextBox 73"/>
          <p:cNvSpPr txBox="1"/>
          <p:nvPr/>
        </p:nvSpPr>
        <p:spPr>
          <a:xfrm>
            <a:off x="2372487" y="4266826"/>
            <a:ext cx="33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y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7448" y="3916057"/>
            <a:ext cx="687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</a:rPr>
              <a:t>90-</a:t>
            </a:r>
            <a:r>
              <a:rPr lang="en-US" sz="1800" i="1" dirty="0">
                <a:solidFill>
                  <a:srgbClr val="008000"/>
                </a:solidFill>
              </a:rPr>
              <a:t>θ</a:t>
            </a:r>
          </a:p>
        </p:txBody>
      </p:sp>
      <p:pic>
        <p:nvPicPr>
          <p:cNvPr id="3" name="Picture 2" descr="TC14370 Palastr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4" y="1338384"/>
            <a:ext cx="4001959" cy="305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1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A resonance absorption model has been implemented</a:t>
            </a:r>
            <a:br>
              <a:rPr lang="en-US" sz="2400" b="0" dirty="0"/>
            </a:br>
            <a:r>
              <a:rPr lang="en-US" sz="2400" b="0" dirty="0"/>
              <a:t>in LPSE*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9954" y="4812506"/>
            <a:ext cx="374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*Laser Plasma Simulation 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748" y="981048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Time-enveloped, electromagnetic/static wave equation</a:t>
            </a:r>
          </a:p>
          <a:p>
            <a:endParaRPr lang="en-US" sz="1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455670"/>
              </p:ext>
            </p:extLst>
          </p:nvPr>
        </p:nvGraphicFramePr>
        <p:xfrm>
          <a:off x="822325" y="1336675"/>
          <a:ext cx="68802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57" name="Equation" r:id="rId3" imgW="5029200" imgH="495300" progId="Equation.DSMT4">
                  <p:embed/>
                </p:oleObj>
              </mc:Choice>
              <mc:Fallback>
                <p:oleObj name="Equation" r:id="rId3" imgW="5029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325" y="1336675"/>
                        <a:ext cx="688022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999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A resonance absorption model has been implemented</a:t>
            </a:r>
            <a:br>
              <a:rPr lang="en-US" sz="2400" b="0" dirty="0"/>
            </a:br>
            <a:r>
              <a:rPr lang="en-US" sz="2400" b="0" dirty="0"/>
              <a:t>in LPSE*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748" y="981048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Time-enveloped, electromagnetic/static wave equation</a:t>
            </a:r>
          </a:p>
          <a:p>
            <a:endParaRPr lang="en-US" sz="1800" dirty="0"/>
          </a:p>
        </p:txBody>
      </p:sp>
      <p:sp>
        <p:nvSpPr>
          <p:cNvPr id="27" name="Rounded Rectangle 26"/>
          <p:cNvSpPr/>
          <p:nvPr/>
        </p:nvSpPr>
        <p:spPr>
          <a:xfrm>
            <a:off x="6789035" y="2252293"/>
            <a:ext cx="1759671" cy="895404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645155"/>
              </p:ext>
            </p:extLst>
          </p:nvPr>
        </p:nvGraphicFramePr>
        <p:xfrm>
          <a:off x="6992896" y="2584624"/>
          <a:ext cx="14001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87" name="Equation" r:id="rId3" imgW="1270000" imgH="431800" progId="Equation.DSMT4">
                  <p:embed/>
                </p:oleObj>
              </mc:Choice>
              <mc:Fallback>
                <p:oleObj name="Equation" r:id="rId3" imgW="1270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92896" y="2584624"/>
                        <a:ext cx="1400175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ounded Rectangle 30"/>
          <p:cNvSpPr/>
          <p:nvPr/>
        </p:nvSpPr>
        <p:spPr>
          <a:xfrm>
            <a:off x="1750655" y="2258377"/>
            <a:ext cx="1156555" cy="646326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241093" y="2051089"/>
            <a:ext cx="23664" cy="228776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725637" y="2269789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collisional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absorption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045550" y="2255274"/>
            <a:ext cx="1064767" cy="39071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73632" y="2266685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diffraction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244955" y="2234892"/>
            <a:ext cx="1105335" cy="681571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90811" y="2258064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dispersion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5105872" y="1918167"/>
            <a:ext cx="152817" cy="32489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273613" y="1885423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989498" y="2073138"/>
            <a:ext cx="1298236" cy="4583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005259" y="1880047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625318" y="2062284"/>
            <a:ext cx="260" cy="204401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823103" y="2256234"/>
            <a:ext cx="170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Landau damping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7564035" y="1938011"/>
            <a:ext cx="16414" cy="30593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821444"/>
              </p:ext>
            </p:extLst>
          </p:nvPr>
        </p:nvGraphicFramePr>
        <p:xfrm>
          <a:off x="4342687" y="2584929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88" name="Equation" r:id="rId5" imgW="952500" imgH="279400" progId="Equation.DSMT4">
                  <p:embed/>
                </p:oleObj>
              </mc:Choice>
              <mc:Fallback>
                <p:oleObj name="Equation" r:id="rId5" imgW="9525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2687" y="2584929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ounded Rectangle 59"/>
          <p:cNvSpPr/>
          <p:nvPr/>
        </p:nvSpPr>
        <p:spPr>
          <a:xfrm>
            <a:off x="5479673" y="2229515"/>
            <a:ext cx="1164095" cy="604628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53133" y="2237706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Boltzmann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current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6289501" y="1984311"/>
            <a:ext cx="60614" cy="23748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872493"/>
              </p:ext>
            </p:extLst>
          </p:nvPr>
        </p:nvGraphicFramePr>
        <p:xfrm>
          <a:off x="822325" y="1336675"/>
          <a:ext cx="68802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89" name="Equation" r:id="rId7" imgW="5029200" imgH="495300" progId="Equation.DSMT4">
                  <p:embed/>
                </p:oleObj>
              </mc:Choice>
              <mc:Fallback>
                <p:oleObj name="Equation" r:id="rId7" imgW="5029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2325" y="1336675"/>
                        <a:ext cx="688022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409954" y="4812506"/>
            <a:ext cx="374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*Laser Plasma Simulation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1492197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A resonance absorption model has been implemented</a:t>
            </a:r>
            <a:br>
              <a:rPr lang="en-US" sz="2400" b="0" dirty="0"/>
            </a:br>
            <a:r>
              <a:rPr lang="en-US" sz="2400" b="0" dirty="0"/>
              <a:t>in LPSE*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748" y="981048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Time-enveloped, electromagnetic/static wave equation</a:t>
            </a:r>
          </a:p>
          <a:p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423874" y="3185979"/>
            <a:ext cx="7096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The equation reduces to an </a:t>
            </a:r>
            <a:r>
              <a:rPr lang="en-US" sz="1800" dirty="0">
                <a:solidFill>
                  <a:srgbClr val="FF0000"/>
                </a:solidFill>
              </a:rPr>
              <a:t>electromagnetic wave equation </a:t>
            </a:r>
            <a:r>
              <a:rPr lang="en-US" sz="1800" dirty="0"/>
              <a:t>upon </a:t>
            </a:r>
          </a:p>
          <a:p>
            <a:r>
              <a:rPr lang="en-US" sz="1800" dirty="0"/>
              <a:t>     taking the curl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944590"/>
              </p:ext>
            </p:extLst>
          </p:nvPr>
        </p:nvGraphicFramePr>
        <p:xfrm>
          <a:off x="957852" y="3914775"/>
          <a:ext cx="45275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66" name="Equation" r:id="rId3" imgW="3632200" imgH="546100" progId="Equation.DSMT4">
                  <p:embed/>
                </p:oleObj>
              </mc:Choice>
              <mc:Fallback>
                <p:oleObj name="Equation" r:id="rId3" imgW="3632200" imgH="546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7852" y="3914775"/>
                        <a:ext cx="4527550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ounded Rectangle 29"/>
          <p:cNvSpPr/>
          <p:nvPr/>
        </p:nvSpPr>
        <p:spPr>
          <a:xfrm>
            <a:off x="5899518" y="3934868"/>
            <a:ext cx="1678149" cy="627985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561950" y="4262115"/>
            <a:ext cx="357653" cy="6740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21536" y="3946280"/>
            <a:ext cx="16984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conversion from </a:t>
            </a:r>
          </a:p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ES</a:t>
            </a:r>
            <a:r>
              <a:rPr lang="en-US" sz="1600" dirty="0">
                <a:latin typeface="Arial"/>
                <a:cs typeface="Arial"/>
              </a:rPr>
              <a:t> waves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89035" y="2252293"/>
            <a:ext cx="1759671" cy="895404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750655" y="2258377"/>
            <a:ext cx="1156555" cy="646326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241093" y="2051089"/>
            <a:ext cx="23664" cy="228776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725637" y="2269789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collisional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absorption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045550" y="2255274"/>
            <a:ext cx="1064767" cy="39071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73632" y="2266685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diffraction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244955" y="2234892"/>
            <a:ext cx="1105335" cy="681571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90811" y="2258064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dispersion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5105872" y="1918167"/>
            <a:ext cx="152817" cy="32489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273613" y="1885423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2989498" y="2073138"/>
            <a:ext cx="1298236" cy="4583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005259" y="1880047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625318" y="2062284"/>
            <a:ext cx="260" cy="204401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823103" y="2256234"/>
            <a:ext cx="170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Landau damping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7564035" y="1938011"/>
            <a:ext cx="16414" cy="30593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821444"/>
              </p:ext>
            </p:extLst>
          </p:nvPr>
        </p:nvGraphicFramePr>
        <p:xfrm>
          <a:off x="4342687" y="2584929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67" name="Equation" r:id="rId5" imgW="952500" imgH="279400" progId="Equation.DSMT4">
                  <p:embed/>
                </p:oleObj>
              </mc:Choice>
              <mc:Fallback>
                <p:oleObj name="Equation" r:id="rId5" imgW="9525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2687" y="2584929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ounded Rectangle 75"/>
          <p:cNvSpPr/>
          <p:nvPr/>
        </p:nvSpPr>
        <p:spPr>
          <a:xfrm>
            <a:off x="5479673" y="2229515"/>
            <a:ext cx="1164095" cy="604628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53133" y="2237706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Boltzmann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current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6289501" y="1984311"/>
            <a:ext cx="60614" cy="23748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032994"/>
              </p:ext>
            </p:extLst>
          </p:nvPr>
        </p:nvGraphicFramePr>
        <p:xfrm>
          <a:off x="822325" y="1336675"/>
          <a:ext cx="68802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68" name="Equation" r:id="rId7" imgW="5029200" imgH="495300" progId="Equation.DSMT4">
                  <p:embed/>
                </p:oleObj>
              </mc:Choice>
              <mc:Fallback>
                <p:oleObj name="Equation" r:id="rId7" imgW="5029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2325" y="1336675"/>
                        <a:ext cx="688022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984189"/>
              </p:ext>
            </p:extLst>
          </p:nvPr>
        </p:nvGraphicFramePr>
        <p:xfrm>
          <a:off x="6992896" y="2584624"/>
          <a:ext cx="14001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69" name="Equation" r:id="rId9" imgW="1270000" imgH="431800" progId="Equation.DSMT4">
                  <p:embed/>
                </p:oleObj>
              </mc:Choice>
              <mc:Fallback>
                <p:oleObj name="Equation" r:id="rId9" imgW="1270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92896" y="2584624"/>
                        <a:ext cx="1400175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409954" y="4812506"/>
            <a:ext cx="374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*Laser Plasma Simulation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380029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A resonance absorption model has been implemented</a:t>
            </a:r>
            <a:br>
              <a:rPr lang="en-US" sz="2400" b="0" dirty="0"/>
            </a:br>
            <a:r>
              <a:rPr lang="en-US" sz="2400" b="0" dirty="0"/>
              <a:t>in LPSE*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748" y="981048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Time-enveloped, electromagnetic/static wave equation</a:t>
            </a:r>
          </a:p>
          <a:p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423874" y="3185979"/>
            <a:ext cx="677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The equation reduces to an </a:t>
            </a:r>
            <a:r>
              <a:rPr lang="en-US" sz="1800" dirty="0">
                <a:solidFill>
                  <a:srgbClr val="FF0000"/>
                </a:solidFill>
              </a:rPr>
              <a:t>electrostatic wave equation </a:t>
            </a:r>
            <a:r>
              <a:rPr lang="en-US" sz="1800" dirty="0"/>
              <a:t>upon </a:t>
            </a:r>
          </a:p>
          <a:p>
            <a:r>
              <a:rPr lang="en-US" sz="1800" dirty="0"/>
              <a:t>     taking the divergence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428668" y="3934868"/>
            <a:ext cx="1665465" cy="627985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067581" y="4250355"/>
            <a:ext cx="357653" cy="6740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50686" y="3946280"/>
            <a:ext cx="1804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conversion from </a:t>
            </a:r>
          </a:p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EM</a:t>
            </a:r>
            <a:r>
              <a:rPr lang="en-US" sz="1600" dirty="0">
                <a:latin typeface="Arial"/>
                <a:cs typeface="Arial"/>
              </a:rPr>
              <a:t> waves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268942"/>
              </p:ext>
            </p:extLst>
          </p:nvPr>
        </p:nvGraphicFramePr>
        <p:xfrm>
          <a:off x="951502" y="3906838"/>
          <a:ext cx="501967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94" name="Equation" r:id="rId3" imgW="4025900" imgH="546100" progId="Equation.DSMT4">
                  <p:embed/>
                </p:oleObj>
              </mc:Choice>
              <mc:Fallback>
                <p:oleObj name="Equation" r:id="rId3" imgW="4025900" imgH="546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502" y="3906838"/>
                        <a:ext cx="5019675" cy="68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ounded Rectangle 32"/>
          <p:cNvSpPr/>
          <p:nvPr/>
        </p:nvSpPr>
        <p:spPr>
          <a:xfrm>
            <a:off x="6789035" y="2252293"/>
            <a:ext cx="1759671" cy="895404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750655" y="2258377"/>
            <a:ext cx="1156555" cy="646326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2241093" y="2051089"/>
            <a:ext cx="23664" cy="228776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725637" y="2269789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collisional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absorption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045550" y="2255274"/>
            <a:ext cx="1064767" cy="39071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73632" y="2266685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diffraction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244955" y="2234892"/>
            <a:ext cx="1105335" cy="681571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90811" y="2258064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dispersion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5105872" y="1918167"/>
            <a:ext cx="152817" cy="32489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4273613" y="1885423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989498" y="2073138"/>
            <a:ext cx="1298236" cy="4583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005259" y="1880047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625318" y="2062284"/>
            <a:ext cx="260" cy="204401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823103" y="2256234"/>
            <a:ext cx="170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Landau damping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7564035" y="1938011"/>
            <a:ext cx="16414" cy="30593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821444"/>
              </p:ext>
            </p:extLst>
          </p:nvPr>
        </p:nvGraphicFramePr>
        <p:xfrm>
          <a:off x="4342687" y="2584929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95" name="Equation" r:id="rId5" imgW="952500" imgH="279400" progId="Equation.DSMT4">
                  <p:embed/>
                </p:oleObj>
              </mc:Choice>
              <mc:Fallback>
                <p:oleObj name="Equation" r:id="rId5" imgW="9525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2687" y="2584929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Rounded Rectangle 76"/>
          <p:cNvSpPr/>
          <p:nvPr/>
        </p:nvSpPr>
        <p:spPr>
          <a:xfrm>
            <a:off x="5479673" y="2229515"/>
            <a:ext cx="1164095" cy="604628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453133" y="2237706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Boltzmann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current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289501" y="1984311"/>
            <a:ext cx="60614" cy="23748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032994"/>
              </p:ext>
            </p:extLst>
          </p:nvPr>
        </p:nvGraphicFramePr>
        <p:xfrm>
          <a:off x="822325" y="1336675"/>
          <a:ext cx="68802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96" name="Equation" r:id="rId7" imgW="5029200" imgH="495300" progId="Equation.DSMT4">
                  <p:embed/>
                </p:oleObj>
              </mc:Choice>
              <mc:Fallback>
                <p:oleObj name="Equation" r:id="rId7" imgW="5029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2325" y="1336675"/>
                        <a:ext cx="688022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984189"/>
              </p:ext>
            </p:extLst>
          </p:nvPr>
        </p:nvGraphicFramePr>
        <p:xfrm>
          <a:off x="6992896" y="2584624"/>
          <a:ext cx="14001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97" name="Equation" r:id="rId9" imgW="1270000" imgH="431800" progId="Equation.DSMT4">
                  <p:embed/>
                </p:oleObj>
              </mc:Choice>
              <mc:Fallback>
                <p:oleObj name="Equation" r:id="rId9" imgW="1270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92896" y="2584624"/>
                        <a:ext cx="1400175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5409954" y="4812506"/>
            <a:ext cx="374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*Laser Plasma Simulation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1015217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/>
          <p:cNvSpPr/>
          <p:nvPr/>
        </p:nvSpPr>
        <p:spPr>
          <a:xfrm>
            <a:off x="1115210" y="4131489"/>
            <a:ext cx="1236566" cy="458646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1434" y="78846"/>
            <a:ext cx="8235950" cy="84402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dirty="0"/>
              <a:t>A resonance absorption model has been implemented</a:t>
            </a:r>
            <a:br>
              <a:rPr lang="en-US" sz="2400" b="0" dirty="0"/>
            </a:br>
            <a:r>
              <a:rPr lang="en-US" sz="2400" b="0" dirty="0"/>
              <a:t>in LPSE*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748" y="981048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Time-enveloped, electromagnetic/static wave equation</a:t>
            </a:r>
          </a:p>
          <a:p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423874" y="3292376"/>
            <a:ext cx="823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Linear</a:t>
            </a:r>
            <a:r>
              <a:rPr lang="en-US" sz="1800" dirty="0"/>
              <a:t>: the electric field does not couple to low-frequency density fluctuations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840835"/>
              </p:ext>
            </p:extLst>
          </p:nvPr>
        </p:nvGraphicFramePr>
        <p:xfrm>
          <a:off x="1206500" y="4160838"/>
          <a:ext cx="101123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20" name="Equation" r:id="rId3" imgW="673100" imgH="241300" progId="Equation.DSMT4">
                  <p:embed/>
                </p:oleObj>
              </mc:Choice>
              <mc:Fallback>
                <p:oleObj name="Equation" r:id="rId3" imgW="673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6500" y="4160838"/>
                        <a:ext cx="1011238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096235" y="3757049"/>
            <a:ext cx="120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linear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036346"/>
              </p:ext>
            </p:extLst>
          </p:nvPr>
        </p:nvGraphicFramePr>
        <p:xfrm>
          <a:off x="2779348" y="3902888"/>
          <a:ext cx="4720156" cy="65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21" name="Equation" r:id="rId5" imgW="3467100" imgH="482600" progId="Equation.DSMT4">
                  <p:embed/>
                </p:oleObj>
              </mc:Choice>
              <mc:Fallback>
                <p:oleObj name="Equation" r:id="rId5" imgW="34671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9348" y="3902888"/>
                        <a:ext cx="4720156" cy="65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6789035" y="2252293"/>
            <a:ext cx="1759671" cy="895404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750655" y="2258377"/>
            <a:ext cx="1156555" cy="646326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241093" y="2051089"/>
            <a:ext cx="23664" cy="228776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25637" y="2269789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collisional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absorption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045550" y="2255274"/>
            <a:ext cx="1064767" cy="39071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73632" y="2266685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diffraction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244955" y="2234892"/>
            <a:ext cx="1105335" cy="681571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90811" y="2258064"/>
            <a:ext cx="120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dispersion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5105872" y="1918167"/>
            <a:ext cx="152817" cy="32489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273613" y="1885423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989498" y="2073138"/>
            <a:ext cx="1298236" cy="4583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005259" y="1880047"/>
            <a:ext cx="2546" cy="19864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625318" y="2062284"/>
            <a:ext cx="260" cy="204401"/>
          </a:xfrm>
          <a:prstGeom prst="line">
            <a:avLst/>
          </a:prstGeom>
          <a:ln w="38100">
            <a:solidFill>
              <a:srgbClr val="165189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823103" y="2256234"/>
            <a:ext cx="170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Landau damping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7564035" y="1938011"/>
            <a:ext cx="16414" cy="30593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821444"/>
              </p:ext>
            </p:extLst>
          </p:nvPr>
        </p:nvGraphicFramePr>
        <p:xfrm>
          <a:off x="4342687" y="2584929"/>
          <a:ext cx="952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22" name="Equation" r:id="rId7" imgW="952500" imgH="279400" progId="Equation.DSMT4">
                  <p:embed/>
                </p:oleObj>
              </mc:Choice>
              <mc:Fallback>
                <p:oleObj name="Equation" r:id="rId7" imgW="9525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42687" y="2584929"/>
                        <a:ext cx="952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Rounded Rectangle 78"/>
          <p:cNvSpPr/>
          <p:nvPr/>
        </p:nvSpPr>
        <p:spPr>
          <a:xfrm>
            <a:off x="5479673" y="2229515"/>
            <a:ext cx="1164095" cy="604628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453133" y="2237706"/>
            <a:ext cx="1207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Boltzmann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current</a:t>
            </a:r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6289501" y="1984311"/>
            <a:ext cx="60614" cy="237485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032994"/>
              </p:ext>
            </p:extLst>
          </p:nvPr>
        </p:nvGraphicFramePr>
        <p:xfrm>
          <a:off x="822325" y="1336675"/>
          <a:ext cx="68802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23" name="Equation" r:id="rId9" imgW="5029200" imgH="495300" progId="Equation.DSMT4">
                  <p:embed/>
                </p:oleObj>
              </mc:Choice>
              <mc:Fallback>
                <p:oleObj name="Equation" r:id="rId9" imgW="50292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2325" y="1336675"/>
                        <a:ext cx="688022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984189"/>
              </p:ext>
            </p:extLst>
          </p:nvPr>
        </p:nvGraphicFramePr>
        <p:xfrm>
          <a:off x="6992896" y="2584624"/>
          <a:ext cx="14001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24" name="Equation" r:id="rId11" imgW="1270000" imgH="431800" progId="Equation.DSMT4">
                  <p:embed/>
                </p:oleObj>
              </mc:Choice>
              <mc:Fallback>
                <p:oleObj name="Equation" r:id="rId11" imgW="1270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92896" y="2584624"/>
                        <a:ext cx="1400175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409954" y="4812506"/>
            <a:ext cx="374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*Laser Plasma Simulation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3296035985"/>
      </p:ext>
    </p:extLst>
  </p:cSld>
  <p:clrMapOvr>
    <a:masterClrMapping/>
  </p:clrMapOvr>
</p:sld>
</file>

<file path=ppt/theme/theme1.xml><?xml version="1.0" encoding="utf-8"?>
<a:theme xmlns:a="http://schemas.openxmlformats.org/drawingml/2006/main" name="16x9_PPT_template">
  <a:themeElements>
    <a:clrScheme name="Custom 3">
      <a:dk1>
        <a:srgbClr val="000000"/>
      </a:dk1>
      <a:lt1>
        <a:srgbClr val="FFFFFF"/>
      </a:lt1>
      <a:dk2>
        <a:srgbClr val="6A1616"/>
      </a:dk2>
      <a:lt2>
        <a:srgbClr val="083368"/>
      </a:lt2>
      <a:accent1>
        <a:srgbClr val="00AEEF"/>
      </a:accent1>
      <a:accent2>
        <a:srgbClr val="0831DE"/>
      </a:accent2>
      <a:accent3>
        <a:srgbClr val="0D4F9F"/>
      </a:accent3>
      <a:accent4>
        <a:srgbClr val="000000"/>
      </a:accent4>
      <a:accent5>
        <a:srgbClr val="AAD3F6"/>
      </a:accent5>
      <a:accent6>
        <a:srgbClr val="D42C2C"/>
      </a:accent6>
      <a:hlink>
        <a:srgbClr val="FFFF00"/>
      </a:hlink>
      <a:folHlink>
        <a:srgbClr val="D42C2C"/>
      </a:folHlink>
    </a:clrScheme>
    <a:fontScheme name="LLE_template_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LE_template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E_template_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16x9_PPT_template</Template>
  <TotalTime>8636</TotalTime>
  <Words>1162</Words>
  <Application>Microsoft Macintosh PowerPoint</Application>
  <PresentationFormat>On-screen Show (16:9)</PresentationFormat>
  <Paragraphs>200</Paragraphs>
  <Slides>25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Times New Roman</vt:lpstr>
      <vt:lpstr>16x9_PPT_template</vt:lpstr>
      <vt:lpstr>Equation</vt:lpstr>
      <vt:lpstr>Resonance absorption of a broadband laser pulse</vt:lpstr>
      <vt:lpstr>The advent of high-power optical parametric amplifiers  has renewed interest in long-wavelength drivers</vt:lpstr>
      <vt:lpstr>Resonance absorption is a fundamental mechanism for  the deposition of electromagnetic energy in plasmas</vt:lpstr>
      <vt:lpstr>An electromagnetic wave can resonantly excite Langmuir waves in inhomogeneous plasma</vt:lpstr>
      <vt:lpstr>A resonance absorption model has been implemented in LPSE*</vt:lpstr>
      <vt:lpstr>A resonance absorption model has been implemented in LPSE*</vt:lpstr>
      <vt:lpstr>A resonance absorption model has been implemented in LPSE*</vt:lpstr>
      <vt:lpstr>A resonance absorption model has been implemented in LPSE*</vt:lpstr>
      <vt:lpstr>A resonance absorption model has been implemented in LPSE*</vt:lpstr>
      <vt:lpstr>A resonance absorption model has been implemented in LPSE*</vt:lpstr>
      <vt:lpstr>The simulation parameters are based on the plasma conditions after the first picket in a CH capsule design</vt:lpstr>
      <vt:lpstr>LPSE reproduces the fractional absorption predicted by other linear calculations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Conclusions</vt:lpstr>
      <vt:lpstr>Backup</vt:lpstr>
      <vt:lpstr>PowerPoint Presentation</vt:lpstr>
      <vt:lpstr>PowerPoint Presentation</vt:lpstr>
      <vt:lpstr>LPSE can simulate the propagation of relatively  broadband pulses, δω/ω0 ~ 0.1</vt:lpstr>
    </vt:vector>
  </TitlesOfParts>
  <Company>LLE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Shots throughout the day</dc:title>
  <dc:creator>Robert Henchen</dc:creator>
  <cp:lastModifiedBy>Microsoft Office User</cp:lastModifiedBy>
  <cp:revision>638</cp:revision>
  <cp:lastPrinted>2018-06-25T21:09:05Z</cp:lastPrinted>
  <dcterms:created xsi:type="dcterms:W3CDTF">2014-11-23T23:49:20Z</dcterms:created>
  <dcterms:modified xsi:type="dcterms:W3CDTF">2018-07-17T11:39:18Z</dcterms:modified>
</cp:coreProperties>
</file>