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6"/>
  </p:notesMasterIdLst>
  <p:sldIdLst>
    <p:sldId id="265" r:id="rId2"/>
    <p:sldId id="270" r:id="rId3"/>
    <p:sldId id="271" r:id="rId4"/>
    <p:sldId id="273" r:id="rId5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Helvetica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Helvetica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Helvetica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Helvetica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Helvetica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Helvetica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Helvetica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Helvetica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Helvetica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FFCC"/>
    <a:srgbClr val="C4E2F7"/>
    <a:srgbClr val="FFB6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0"/>
    <p:restoredTop sz="94694"/>
  </p:normalViewPr>
  <p:slideViewPr>
    <p:cSldViewPr>
      <p:cViewPr varScale="1">
        <p:scale>
          <a:sx n="121" d="100"/>
          <a:sy n="121" d="100"/>
        </p:scale>
        <p:origin x="1936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1404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8161" cy="465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6" tIns="46588" rIns="93176" bIns="46588" numCol="1" anchor="t" anchorCtr="0" compatLnSpc="1">
            <a:prstTxWarp prst="textNoShape">
              <a:avLst/>
            </a:prstTxWarp>
          </a:bodyPr>
          <a:lstStyle>
            <a:lvl1pPr defTabSz="931871">
              <a:defRPr sz="1200">
                <a:latin typeface="Helvetica" pitchFamily="-112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240" y="1"/>
            <a:ext cx="3038160" cy="465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6" tIns="46588" rIns="93176" bIns="46588" numCol="1" anchor="t" anchorCtr="0" compatLnSpc="1">
            <a:prstTxWarp prst="textNoShape">
              <a:avLst/>
            </a:prstTxWarp>
          </a:bodyPr>
          <a:lstStyle>
            <a:lvl1pPr algn="r" defTabSz="931871">
              <a:defRPr sz="1200">
                <a:latin typeface="Helvetica" pitchFamily="-112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78" y="4416430"/>
            <a:ext cx="5142244" cy="4183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6" tIns="46588" rIns="93176" bIns="465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1"/>
            <a:ext cx="3038161" cy="465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6" tIns="46588" rIns="93176" bIns="46588" numCol="1" anchor="b" anchorCtr="0" compatLnSpc="1">
            <a:prstTxWarp prst="textNoShape">
              <a:avLst/>
            </a:prstTxWarp>
          </a:bodyPr>
          <a:lstStyle>
            <a:lvl1pPr defTabSz="931871">
              <a:defRPr sz="1200">
                <a:latin typeface="Helvetica" pitchFamily="-112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240" y="8831261"/>
            <a:ext cx="3038160" cy="465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6" tIns="46588" rIns="93176" bIns="46588" numCol="1" anchor="b" anchorCtr="0" compatLnSpc="1">
            <a:prstTxWarp prst="textNoShape">
              <a:avLst/>
            </a:prstTxWarp>
          </a:bodyPr>
          <a:lstStyle>
            <a:lvl1pPr algn="r" defTabSz="931871">
              <a:defRPr sz="1200"/>
            </a:lvl1pPr>
          </a:lstStyle>
          <a:p>
            <a:fld id="{63D7E21A-B5B7-4264-AAEF-99872BC4B3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98738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2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D7E21A-B5B7-4264-AAEF-99872BC4B300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1476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304800" y="5129213"/>
            <a:ext cx="172561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9pPr>
          </a:lstStyle>
          <a:p>
            <a:pPr>
              <a:defRPr/>
            </a:pPr>
            <a:r>
              <a:rPr lang="en-US"/>
              <a:t>S. G. Glendinning,</a:t>
            </a:r>
          </a:p>
          <a:p>
            <a:pPr>
              <a:defRPr/>
            </a:pPr>
            <a:r>
              <a:rPr lang="en-US"/>
              <a:t>LLNL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28600" y="5054600"/>
            <a:ext cx="4038600" cy="1685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876800" y="5054600"/>
            <a:ext cx="4038600" cy="1685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4876800" y="5054600"/>
            <a:ext cx="1316038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9pPr>
          </a:lstStyle>
          <a:p>
            <a:pPr>
              <a:defRPr/>
            </a:pPr>
            <a:r>
              <a:rPr lang="en-US"/>
              <a:t>Presented to:</a:t>
            </a:r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Place</a:t>
            </a:r>
          </a:p>
          <a:p>
            <a:pPr>
              <a:defRPr/>
            </a:pPr>
            <a:r>
              <a:rPr lang="en-US"/>
              <a:t>Date</a:t>
            </a: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685800" y="1465263"/>
            <a:ext cx="777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685800" y="1428750"/>
            <a:ext cx="777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685800" y="2857500"/>
            <a:ext cx="777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685800" y="2820988"/>
            <a:ext cx="777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1538288"/>
            <a:ext cx="7772400" cy="1173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56031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11900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27211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14597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10568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33185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47207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39038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1131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3814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69280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7"/>
          <p:cNvSpPr txBox="1">
            <a:spLocks noChangeArrowheads="1"/>
          </p:cNvSpPr>
          <p:nvPr/>
        </p:nvSpPr>
        <p:spPr bwMode="auto">
          <a:xfrm>
            <a:off x="3184525" y="1847850"/>
            <a:ext cx="1841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-112" charset="0"/>
                <a:ea typeface="ＭＳ Ｐゴシック" pitchFamily="-112" charset="-128"/>
              </a:defRPr>
            </a:lvl9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Helvetica" pitchFamily="-112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Helvetica" pitchFamily="-112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Helvetica" pitchFamily="-112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Helvetica" pitchFamily="-112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Helvetica" pitchFamily="-112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Helvetica" pitchFamily="-112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Helvetica" pitchFamily="-112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Helvetica" pitchFamily="-11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Michael.Farrell@ga.com" TargetMode="Externa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Relationship Id="rId5" Type="http://schemas.openxmlformats.org/officeDocument/2006/relationships/hyperlink" Target="mailto:dhar@lle.Rochester.edu" TargetMode="External"/><Relationship Id="rId4" Type="http://schemas.openxmlformats.org/officeDocument/2006/relationships/hyperlink" Target="mailto:Claudia.Shuldberg@ga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6858000" y="0"/>
            <a:ext cx="228600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i="1" dirty="0"/>
              <a:t>OMEGA/OMEGA EP</a:t>
            </a:r>
          </a:p>
        </p:txBody>
      </p:sp>
      <p:sp>
        <p:nvSpPr>
          <p:cNvPr id="3075" name="Text Box 43"/>
          <p:cNvSpPr txBox="1">
            <a:spLocks noChangeArrowheads="1"/>
          </p:cNvSpPr>
          <p:nvPr/>
        </p:nvSpPr>
        <p:spPr bwMode="auto">
          <a:xfrm>
            <a:off x="228600" y="985838"/>
            <a:ext cx="8686800" cy="4955191"/>
          </a:xfrm>
          <a:prstGeom prst="rect">
            <a:avLst/>
          </a:prstGeom>
          <a:solidFill>
            <a:srgbClr val="FFFFB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29" tIns="45714" rIns="91429" bIns="45714">
            <a:spAutoFit/>
          </a:bodyPr>
          <a:lstStyle>
            <a:lvl1pPr defTabSz="4572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indent="-342900" defTabSz="4572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defTabSz="4572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defTabSz="4572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defTabSz="4572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buFontTx/>
              <a:buChar char="•"/>
              <a:defRPr/>
            </a:pPr>
            <a:r>
              <a:rPr lang="en-US" sz="1800" dirty="0">
                <a:latin typeface="Arial" charset="0"/>
              </a:rPr>
              <a:t> </a:t>
            </a:r>
            <a:r>
              <a:rPr lang="en-US" sz="1800" u="sng" dirty="0">
                <a:latin typeface="Arial" charset="0"/>
              </a:rPr>
              <a:t>Purpose/goal:</a:t>
            </a:r>
            <a:r>
              <a:rPr lang="en-US" sz="1800" dirty="0">
                <a:latin typeface="Arial" charset="0"/>
              </a:rPr>
              <a:t>  </a:t>
            </a:r>
          </a:p>
          <a:p>
            <a:pPr lvl="1">
              <a:defRPr/>
            </a:pPr>
            <a:r>
              <a:rPr lang="en-US" sz="1800" dirty="0">
                <a:latin typeface="Arial" charset="0"/>
                <a:cs typeface="ＭＳ Ｐゴシック" charset="0"/>
              </a:rPr>
              <a:t>	</a:t>
            </a:r>
            <a:endParaRPr lang="en-US" dirty="0">
              <a:latin typeface="Arial" charset="0"/>
              <a:cs typeface="ＭＳ Ｐゴシック" charset="0"/>
            </a:endParaRPr>
          </a:p>
          <a:p>
            <a:pPr lvl="1">
              <a:buFontTx/>
              <a:buChar char="•"/>
              <a:defRPr/>
            </a:pPr>
            <a:r>
              <a:rPr lang="en-US" sz="1800" dirty="0">
                <a:solidFill>
                  <a:srgbClr val="000000"/>
                </a:solidFill>
                <a:latin typeface="Arial"/>
                <a:ea typeface="Helvetica"/>
                <a:cs typeface="Arial"/>
              </a:rPr>
              <a:t>To measure</a:t>
            </a:r>
          </a:p>
          <a:p>
            <a:pPr lvl="1">
              <a:buFontTx/>
              <a:buChar char="•"/>
              <a:defRPr/>
            </a:pPr>
            <a:endParaRPr lang="en-US" sz="1800" dirty="0">
              <a:latin typeface="Arial" charset="0"/>
              <a:cs typeface="ＭＳ Ｐゴシック" charset="0"/>
            </a:endParaRPr>
          </a:p>
          <a:p>
            <a:pPr>
              <a:buFontTx/>
              <a:buChar char="•"/>
              <a:defRPr/>
            </a:pPr>
            <a:r>
              <a:rPr lang="en-US" sz="1800" dirty="0">
                <a:latin typeface="Arial" charset="0"/>
              </a:rPr>
              <a:t> </a:t>
            </a:r>
            <a:r>
              <a:rPr lang="en-US" sz="1800" u="sng" dirty="0">
                <a:latin typeface="Arial" charset="0"/>
              </a:rPr>
              <a:t>Specific deliverable(s) of the proposed campaign (in FY24–25):</a:t>
            </a:r>
            <a:endParaRPr lang="en-US" sz="1800" dirty="0">
              <a:latin typeface="Arial" charset="0"/>
            </a:endParaRPr>
          </a:p>
          <a:p>
            <a:pPr lvl="1">
              <a:defRPr/>
            </a:pPr>
            <a:r>
              <a:rPr lang="en-US" dirty="0">
                <a:cs typeface="ＭＳ Ｐゴシック" charset="0"/>
              </a:rPr>
              <a:t>	</a:t>
            </a:r>
          </a:p>
          <a:p>
            <a:pPr lvl="1">
              <a:buFont typeface="Arial"/>
              <a:buChar char="•"/>
              <a:defRPr/>
            </a:pPr>
            <a:r>
              <a:rPr lang="en-US" sz="1800" dirty="0">
                <a:latin typeface="Arial" charset="0"/>
                <a:cs typeface="ＭＳ Ｐゴシック" charset="0"/>
              </a:rPr>
              <a:t>To measure</a:t>
            </a:r>
          </a:p>
          <a:p>
            <a:pPr lvl="1">
              <a:buFont typeface="Arial"/>
              <a:buChar char="•"/>
              <a:defRPr/>
            </a:pPr>
            <a:endParaRPr lang="en-US" sz="1800" dirty="0">
              <a:latin typeface="Arial" charset="0"/>
              <a:cs typeface="ＭＳ Ｐゴシック" charset="0"/>
            </a:endParaRPr>
          </a:p>
          <a:p>
            <a:pPr>
              <a:buFontTx/>
              <a:buChar char="•"/>
              <a:defRPr/>
            </a:pPr>
            <a:r>
              <a:rPr lang="en-US" sz="1800" dirty="0">
                <a:latin typeface="Arial" charset="0"/>
              </a:rPr>
              <a:t> </a:t>
            </a:r>
            <a:r>
              <a:rPr lang="en-US" sz="1800" u="sng" dirty="0">
                <a:latin typeface="Arial" charset="0"/>
              </a:rPr>
              <a:t>What would we do with results:</a:t>
            </a:r>
            <a:r>
              <a:rPr lang="en-US" sz="1800" dirty="0">
                <a:latin typeface="Arial" charset="0"/>
              </a:rPr>
              <a:t>  </a:t>
            </a:r>
          </a:p>
          <a:p>
            <a:pPr lvl="1">
              <a:defRPr/>
            </a:pPr>
            <a:r>
              <a:rPr lang="en-US" dirty="0">
                <a:latin typeface="Arial" charset="0"/>
                <a:cs typeface="ＭＳ Ｐゴシック" charset="0"/>
              </a:rPr>
              <a:t>	</a:t>
            </a:r>
          </a:p>
          <a:p>
            <a:pPr lvl="1">
              <a:buFontTx/>
              <a:buChar char="•"/>
              <a:defRPr/>
            </a:pPr>
            <a:r>
              <a:rPr lang="en-US" sz="1800" dirty="0">
                <a:latin typeface="Arial" charset="0"/>
                <a:cs typeface="ＭＳ Ｐゴシック" charset="0"/>
              </a:rPr>
              <a:t>Compare with</a:t>
            </a:r>
          </a:p>
          <a:p>
            <a:pPr>
              <a:defRPr/>
            </a:pPr>
            <a:endParaRPr lang="en-US" sz="1800" u="sng" dirty="0">
              <a:latin typeface="Arial" charset="0"/>
            </a:endParaRPr>
          </a:p>
          <a:p>
            <a:pPr>
              <a:buFontTx/>
              <a:buChar char="•"/>
              <a:defRPr/>
            </a:pPr>
            <a:r>
              <a:rPr lang="en-US" sz="1800" dirty="0">
                <a:latin typeface="Arial" charset="0"/>
              </a:rPr>
              <a:t> </a:t>
            </a:r>
            <a:r>
              <a:rPr lang="en-US" sz="1800" u="sng" dirty="0">
                <a:latin typeface="Arial" charset="0"/>
              </a:rPr>
              <a:t>PI/Designer/Shot PI:</a:t>
            </a:r>
            <a:r>
              <a:rPr lang="en-US" sz="1800" dirty="0">
                <a:latin typeface="Arial" charset="0"/>
              </a:rPr>
              <a:t>  </a:t>
            </a:r>
          </a:p>
          <a:p>
            <a:pPr lvl="1">
              <a:buFontTx/>
              <a:buChar char="•"/>
              <a:defRPr/>
            </a:pPr>
            <a:r>
              <a:rPr lang="en-US" sz="1800" dirty="0">
                <a:latin typeface="Arial" charset="0"/>
                <a:cs typeface="ＭＳ Ｐゴシック" charset="0"/>
              </a:rPr>
              <a:t> </a:t>
            </a:r>
          </a:p>
          <a:p>
            <a:pPr>
              <a:defRPr/>
            </a:pPr>
            <a:endParaRPr lang="en-US" sz="1800" dirty="0">
              <a:latin typeface="Arial" charset="0"/>
            </a:endParaRPr>
          </a:p>
          <a:p>
            <a:pPr>
              <a:buFontTx/>
              <a:buChar char="•"/>
              <a:defRPr/>
            </a:pPr>
            <a:r>
              <a:rPr lang="en-US" sz="1800" dirty="0">
                <a:latin typeface="Arial" charset="0"/>
              </a:rPr>
              <a:t> </a:t>
            </a:r>
            <a:r>
              <a:rPr lang="en-US" sz="1800" u="sng" dirty="0">
                <a:latin typeface="Arial" charset="0"/>
              </a:rPr>
              <a:t>Technical issues (e.g., target design/fab, diagnostics, reconfiguration, etc.):</a:t>
            </a:r>
          </a:p>
          <a:p>
            <a:pPr lvl="1">
              <a:buFontTx/>
              <a:buChar char="•"/>
              <a:defRPr/>
            </a:pPr>
            <a:endParaRPr lang="en-US" sz="1800" dirty="0">
              <a:latin typeface="Arial" charset="0"/>
              <a:cs typeface="ＭＳ Ｐゴシック" charset="0"/>
            </a:endParaRPr>
          </a:p>
          <a:p>
            <a:pPr lvl="1">
              <a:buFontTx/>
              <a:buChar char="•"/>
              <a:defRPr/>
            </a:pPr>
            <a:r>
              <a:rPr lang="en-US" sz="1800" dirty="0" err="1">
                <a:solidFill>
                  <a:srgbClr val="FF0000"/>
                </a:solidFill>
                <a:latin typeface="Arial" charset="0"/>
                <a:cs typeface="ＭＳ Ｐゴシック" charset="0"/>
              </a:rPr>
              <a:t>Tfab</a:t>
            </a:r>
            <a:r>
              <a:rPr lang="en-US" sz="1800" dirty="0">
                <a:solidFill>
                  <a:srgbClr val="FF0000"/>
                </a:solidFill>
                <a:latin typeface="Arial" charset="0"/>
                <a:cs typeface="ＭＳ Ｐゴシック" charset="0"/>
              </a:rPr>
              <a:t> Review: 	   GA budget estimate: $   LLE Budget estimate: (</a:t>
            </a:r>
            <a:r>
              <a:rPr lang="en-US" sz="1800" dirty="0" err="1">
                <a:solidFill>
                  <a:srgbClr val="FF0000"/>
                </a:solidFill>
                <a:latin typeface="Arial" charset="0"/>
                <a:cs typeface="ＭＳ Ｐゴシック" charset="0"/>
              </a:rPr>
              <a:t>hr</a:t>
            </a:r>
            <a:r>
              <a:rPr lang="en-US" sz="1800" dirty="0">
                <a:solidFill>
                  <a:srgbClr val="FF0000"/>
                </a:solidFill>
                <a:latin typeface="Arial" charset="0"/>
                <a:cs typeface="ＭＳ Ｐゴシック" charset="0"/>
              </a:rPr>
              <a:t>/$)</a:t>
            </a:r>
          </a:p>
        </p:txBody>
      </p:sp>
      <p:sp>
        <p:nvSpPr>
          <p:cNvPr id="3076" name="Rectangle 53"/>
          <p:cNvSpPr>
            <a:spLocks noChangeArrowheads="1"/>
          </p:cNvSpPr>
          <p:nvPr/>
        </p:nvSpPr>
        <p:spPr bwMode="auto">
          <a:xfrm>
            <a:off x="911225" y="6496050"/>
            <a:ext cx="1841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077" name="Text Box 60"/>
          <p:cNvSpPr txBox="1">
            <a:spLocks noChangeArrowheads="1"/>
          </p:cNvSpPr>
          <p:nvPr/>
        </p:nvSpPr>
        <p:spPr bwMode="auto">
          <a:xfrm>
            <a:off x="381000" y="381000"/>
            <a:ext cx="71628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dirty="0">
                <a:solidFill>
                  <a:schemeClr val="tx2"/>
                </a:solidFill>
                <a:latin typeface="Arial" charset="0"/>
              </a:rPr>
              <a:t>Proposed campaign/experiment name:   </a:t>
            </a:r>
          </a:p>
        </p:txBody>
      </p:sp>
      <p:sp>
        <p:nvSpPr>
          <p:cNvPr id="3078" name="Text Box 4"/>
          <p:cNvSpPr txBox="1">
            <a:spLocks noChangeArrowheads="1"/>
          </p:cNvSpPr>
          <p:nvPr/>
        </p:nvSpPr>
        <p:spPr bwMode="auto">
          <a:xfrm>
            <a:off x="-19050" y="-9525"/>
            <a:ext cx="192405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i="1" dirty="0"/>
              <a:t>NLUF FY24–FY25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81D6A83-F108-48CE-8069-8D40F77F90A9}"/>
              </a:ext>
            </a:extLst>
          </p:cNvPr>
          <p:cNvSpPr/>
          <p:nvPr/>
        </p:nvSpPr>
        <p:spPr bwMode="auto">
          <a:xfrm>
            <a:off x="2286000" y="5643412"/>
            <a:ext cx="282633" cy="20683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112" charset="0"/>
              <a:ea typeface="ＭＳ Ｐゴシック" pitchFamily="-112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81000" y="381000"/>
            <a:ext cx="45576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dirty="0">
                <a:solidFill>
                  <a:schemeClr val="tx2"/>
                </a:solidFill>
                <a:latin typeface="Arial" charset="0"/>
              </a:rPr>
              <a:t>Proposed campaign/experiment name:  </a:t>
            </a:r>
          </a:p>
        </p:txBody>
      </p:sp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457200" y="914400"/>
            <a:ext cx="8077200" cy="369320"/>
          </a:xfrm>
          <a:prstGeom prst="rect">
            <a:avLst/>
          </a:prstGeom>
          <a:solidFill>
            <a:srgbClr val="FFFFB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1429" tIns="45714" rIns="91429" bIns="45714"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dirty="0">
                <a:latin typeface="Arial" charset="0"/>
              </a:rPr>
              <a:t>VISRAD model configuration or schematic for the proposed experiments 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6858000" y="0"/>
            <a:ext cx="228600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i="1" dirty="0"/>
              <a:t>OMEGA/OMEGA EP</a:t>
            </a:r>
          </a:p>
        </p:txBody>
      </p:sp>
      <p:sp>
        <p:nvSpPr>
          <p:cNvPr id="4101" name="Text Box 4"/>
          <p:cNvSpPr txBox="1">
            <a:spLocks noChangeArrowheads="1"/>
          </p:cNvSpPr>
          <p:nvPr/>
        </p:nvSpPr>
        <p:spPr bwMode="auto">
          <a:xfrm>
            <a:off x="-19050" y="-9525"/>
            <a:ext cx="207645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i="1" dirty="0"/>
              <a:t>NLUF FY24–FY25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228600" y="2286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en-US" sz="2400">
              <a:solidFill>
                <a:schemeClr val="tx2"/>
              </a:solidFill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123" name="Rectangle 5"/>
          <p:cNvSpPr>
            <a:spLocks noChangeArrowheads="1"/>
          </p:cNvSpPr>
          <p:nvPr/>
        </p:nvSpPr>
        <p:spPr bwMode="auto">
          <a:xfrm flipH="1">
            <a:off x="1216025" y="2057400"/>
            <a:ext cx="104775" cy="4270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124" name="Rectangle 6"/>
          <p:cNvSpPr>
            <a:spLocks noChangeArrowheads="1"/>
          </p:cNvSpPr>
          <p:nvPr/>
        </p:nvSpPr>
        <p:spPr bwMode="auto">
          <a:xfrm>
            <a:off x="2633663" y="2044700"/>
            <a:ext cx="104775" cy="4270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125" name="Text Box 31"/>
          <p:cNvSpPr txBox="1">
            <a:spLocks noChangeArrowheads="1"/>
          </p:cNvSpPr>
          <p:nvPr/>
        </p:nvSpPr>
        <p:spPr bwMode="auto">
          <a:xfrm>
            <a:off x="381000" y="381000"/>
            <a:ext cx="45576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dirty="0">
                <a:solidFill>
                  <a:schemeClr val="tx2"/>
                </a:solidFill>
                <a:latin typeface="Arial" charset="0"/>
              </a:rPr>
              <a:t>Proposed campaign/experiment name:  </a:t>
            </a:r>
            <a:endParaRPr lang="en-US" sz="1800" dirty="0">
              <a:solidFill>
                <a:schemeClr val="tx2"/>
              </a:solidFill>
            </a:endParaRPr>
          </a:p>
        </p:txBody>
      </p:sp>
      <p:sp>
        <p:nvSpPr>
          <p:cNvPr id="5126" name="Text Box 32"/>
          <p:cNvSpPr txBox="1">
            <a:spLocks noChangeArrowheads="1"/>
          </p:cNvSpPr>
          <p:nvPr/>
        </p:nvSpPr>
        <p:spPr bwMode="auto">
          <a:xfrm>
            <a:off x="457200" y="838200"/>
            <a:ext cx="3228975" cy="379413"/>
          </a:xfrm>
          <a:prstGeom prst="rect">
            <a:avLst/>
          </a:prstGeom>
          <a:solidFill>
            <a:srgbClr val="FFFFB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29" tIns="45714" rIns="91429" bIns="45714"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>
                <a:latin typeface="Arial" charset="0"/>
              </a:rPr>
              <a:t>Experimental configuration</a:t>
            </a:r>
          </a:p>
        </p:txBody>
      </p:sp>
      <p:sp>
        <p:nvSpPr>
          <p:cNvPr id="5127" name="Text Box 34"/>
          <p:cNvSpPr txBox="1">
            <a:spLocks noChangeArrowheads="1"/>
          </p:cNvSpPr>
          <p:nvPr/>
        </p:nvSpPr>
        <p:spPr bwMode="auto">
          <a:xfrm>
            <a:off x="517525" y="1535113"/>
            <a:ext cx="8093075" cy="4801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dirty="0">
                <a:latin typeface="Arial"/>
                <a:cs typeface="Arial"/>
              </a:rPr>
              <a:t>No of shots or days required:  </a:t>
            </a:r>
          </a:p>
          <a:p>
            <a:pPr>
              <a:defRPr/>
            </a:pPr>
            <a:endParaRPr lang="en-US" dirty="0">
              <a:latin typeface="Arial"/>
              <a:cs typeface="Arial"/>
            </a:endParaRPr>
          </a:p>
          <a:p>
            <a:pPr>
              <a:defRPr/>
            </a:pPr>
            <a:r>
              <a:rPr lang="en-US" dirty="0">
                <a:latin typeface="Arial"/>
                <a:cs typeface="Arial"/>
              </a:rPr>
              <a:t>Schedule request (by quarter, FY24–25): </a:t>
            </a:r>
          </a:p>
          <a:p>
            <a:pPr>
              <a:defRPr/>
            </a:pPr>
            <a:r>
              <a:rPr lang="en-US" sz="1000" b="0" dirty="0">
                <a:latin typeface="Arial"/>
                <a:cs typeface="Arial"/>
              </a:rPr>
              <a:t>(If your proposal is selected for a beam-time awarded and the PI could be ready for shots in Q1FY24, please specify it.) </a:t>
            </a:r>
            <a:endParaRPr lang="en-US" b="0" i="1" dirty="0">
              <a:latin typeface="Arial"/>
              <a:cs typeface="Arial"/>
            </a:endParaRPr>
          </a:p>
          <a:p>
            <a:pPr>
              <a:defRPr/>
            </a:pPr>
            <a:endParaRPr lang="en-US" b="0" i="1" dirty="0">
              <a:latin typeface="Arial"/>
              <a:cs typeface="Arial"/>
            </a:endParaRPr>
          </a:p>
          <a:p>
            <a:pPr>
              <a:defRPr/>
            </a:pPr>
            <a:r>
              <a:rPr lang="en-US" dirty="0">
                <a:latin typeface="Arial"/>
                <a:cs typeface="Arial"/>
              </a:rPr>
              <a:t>Facility (OMEGA or EP or Joint): </a:t>
            </a:r>
          </a:p>
          <a:p>
            <a:pPr>
              <a:defRPr/>
            </a:pPr>
            <a:endParaRPr lang="en-US" dirty="0">
              <a:latin typeface="Arial"/>
              <a:cs typeface="Arial"/>
            </a:endParaRPr>
          </a:p>
          <a:p>
            <a:pPr>
              <a:defRPr/>
            </a:pPr>
            <a:r>
              <a:rPr lang="en-US" sz="1200" b="0" i="1" dirty="0">
                <a:latin typeface="Arial"/>
                <a:cs typeface="Arial"/>
              </a:rPr>
              <a:t>You must unambiguously provide the following information for each configuration on </a:t>
            </a:r>
            <a:r>
              <a:rPr lang="en-US" sz="1200" b="0" i="1" u="sng" dirty="0">
                <a:latin typeface="Arial"/>
                <a:cs typeface="Arial"/>
              </a:rPr>
              <a:t>each</a:t>
            </a:r>
            <a:r>
              <a:rPr lang="en-US" sz="1200" b="0" i="1" dirty="0">
                <a:latin typeface="Arial"/>
                <a:cs typeface="Arial"/>
              </a:rPr>
              <a:t> shot day covered by this 3-page summary</a:t>
            </a:r>
          </a:p>
          <a:p>
            <a:pPr>
              <a:defRPr/>
            </a:pPr>
            <a:endParaRPr lang="en-US" dirty="0">
              <a:latin typeface="Arial"/>
              <a:cs typeface="Arial"/>
            </a:endParaRPr>
          </a:p>
          <a:p>
            <a:pPr>
              <a:defRPr/>
            </a:pPr>
            <a:r>
              <a:rPr lang="en-US" dirty="0">
                <a:latin typeface="Arial"/>
                <a:cs typeface="Arial"/>
              </a:rPr>
              <a:t>Beam configuration:</a:t>
            </a:r>
          </a:p>
          <a:p>
            <a:pPr>
              <a:defRPr/>
            </a:pPr>
            <a:endParaRPr lang="en-US" sz="800" b="0" i="1" dirty="0">
              <a:latin typeface="Arial"/>
              <a:cs typeface="Arial"/>
            </a:endParaRPr>
          </a:p>
          <a:p>
            <a:pPr>
              <a:defRPr/>
            </a:pPr>
            <a:r>
              <a:rPr lang="en-US" sz="800" b="0" i="1" dirty="0">
                <a:latin typeface="Arial"/>
                <a:cs typeface="Arial"/>
              </a:rPr>
              <a:t>OMEGA 60: Number of beams , Number and Type of DPPs, 2w/3w/4w probe beam (if required), and experiment axis</a:t>
            </a:r>
          </a:p>
          <a:p>
            <a:pPr>
              <a:defRPr/>
            </a:pPr>
            <a:r>
              <a:rPr lang="en-US" sz="800" b="0" i="1" dirty="0">
                <a:latin typeface="Arial"/>
                <a:cs typeface="Arial"/>
              </a:rPr>
              <a:t>OMEGA EP: Required mode for each beam (SP, SP </a:t>
            </a:r>
            <a:r>
              <a:rPr lang="en-US" sz="800" b="0" i="1" dirty="0" err="1">
                <a:latin typeface="Arial"/>
                <a:cs typeface="Arial"/>
              </a:rPr>
              <a:t>CoProp</a:t>
            </a:r>
            <a:r>
              <a:rPr lang="en-US" sz="800" b="0" i="1" dirty="0">
                <a:latin typeface="Arial"/>
                <a:cs typeface="Arial"/>
              </a:rPr>
              <a:t>, UV, or T-OPA)</a:t>
            </a:r>
          </a:p>
          <a:p>
            <a:pPr>
              <a:defRPr/>
            </a:pPr>
            <a:endParaRPr lang="en-US" dirty="0">
              <a:latin typeface="Arial"/>
              <a:cs typeface="Arial"/>
            </a:endParaRPr>
          </a:p>
          <a:p>
            <a:pPr>
              <a:defRPr/>
            </a:pPr>
            <a:r>
              <a:rPr lang="en-US" dirty="0">
                <a:latin typeface="Arial"/>
                <a:cs typeface="Arial"/>
              </a:rPr>
              <a:t>Primary diagnostics:  </a:t>
            </a:r>
          </a:p>
          <a:p>
            <a:pPr>
              <a:defRPr/>
            </a:pPr>
            <a:r>
              <a:rPr lang="en-US" sz="800" b="0" i="1" dirty="0">
                <a:latin typeface="Arial"/>
                <a:cs typeface="Arial"/>
              </a:rPr>
              <a:t>List all required diagnostics (fixed or TIM-based)</a:t>
            </a:r>
          </a:p>
          <a:p>
            <a:pPr>
              <a:defRPr/>
            </a:pPr>
            <a:endParaRPr lang="en-US" dirty="0">
              <a:latin typeface="Arial"/>
              <a:cs typeface="Arial"/>
            </a:endParaRPr>
          </a:p>
          <a:p>
            <a:pPr>
              <a:defRPr/>
            </a:pPr>
            <a:r>
              <a:rPr lang="en-US" dirty="0">
                <a:latin typeface="Arial"/>
                <a:cs typeface="Arial"/>
              </a:rPr>
              <a:t>Targets: </a:t>
            </a:r>
            <a:r>
              <a:rPr lang="en-US" sz="1200" b="0" i="1" dirty="0">
                <a:solidFill>
                  <a:srgbClr val="000000"/>
                </a:solidFill>
                <a:latin typeface="Arial"/>
                <a:ea typeface="ＭＳ Ｐゴシック" pitchFamily="34" charset="-128"/>
                <a:cs typeface="Arial"/>
              </a:rPr>
              <a:t>(More instructions in the next page)</a:t>
            </a:r>
            <a:endParaRPr lang="en-US" sz="1200" dirty="0">
              <a:latin typeface="Arial"/>
              <a:cs typeface="Arial"/>
            </a:endParaRPr>
          </a:p>
          <a:p>
            <a:pPr lvl="0">
              <a:defRPr/>
            </a:pPr>
            <a:r>
              <a:rPr lang="en-US" sz="800" b="0" i="1" dirty="0">
                <a:solidFill>
                  <a:srgbClr val="000000"/>
                </a:solidFill>
                <a:latin typeface="Arial"/>
                <a:ea typeface="ＭＳ Ｐゴシック" pitchFamily="34" charset="-128"/>
                <a:cs typeface="Arial"/>
              </a:rPr>
              <a:t>DT or DD, Special Fills, Geometry, Material, Scale </a:t>
            </a:r>
          </a:p>
          <a:p>
            <a:pPr lvl="0">
              <a:defRPr/>
            </a:pPr>
            <a:r>
              <a:rPr lang="en-US" sz="800" b="0" i="1" dirty="0">
                <a:solidFill>
                  <a:srgbClr val="000000"/>
                </a:solidFill>
                <a:latin typeface="Arial"/>
                <a:ea typeface="ＭＳ Ｐゴシック" pitchFamily="34" charset="-128"/>
                <a:cs typeface="Arial"/>
              </a:rPr>
              <a:t>For EP, all components not expected to survive the shot, driven or otherwise, must be identified including scale, to determine if the OAP </a:t>
            </a:r>
            <a:r>
              <a:rPr lang="en-US" sz="800" b="0" i="1" dirty="0" err="1">
                <a:solidFill>
                  <a:srgbClr val="000000"/>
                </a:solidFill>
                <a:latin typeface="Arial"/>
                <a:ea typeface="ＭＳ Ｐゴシック" pitchFamily="34" charset="-128"/>
                <a:cs typeface="Arial"/>
              </a:rPr>
              <a:t>dds</a:t>
            </a:r>
            <a:r>
              <a:rPr lang="en-US" sz="800" b="0" i="1" dirty="0">
                <a:solidFill>
                  <a:srgbClr val="000000"/>
                </a:solidFill>
                <a:latin typeface="Arial"/>
                <a:ea typeface="ＭＳ Ｐゴシック" pitchFamily="34" charset="-128"/>
                <a:cs typeface="Arial"/>
              </a:rPr>
              <a:t> will be required</a:t>
            </a:r>
          </a:p>
          <a:p>
            <a:pPr lvl="0">
              <a:defRPr/>
            </a:pPr>
            <a:endParaRPr lang="en-US" dirty="0">
              <a:latin typeface="Arial"/>
              <a:cs typeface="Arial"/>
            </a:endParaRPr>
          </a:p>
          <a:p>
            <a:pPr>
              <a:defRPr/>
            </a:pPr>
            <a:r>
              <a:rPr lang="en-US" dirty="0">
                <a:latin typeface="Arial"/>
                <a:cs typeface="Arial"/>
              </a:rPr>
              <a:t>Targets contain Z&gt;36 material:  (Yes/No)</a:t>
            </a:r>
          </a:p>
          <a:p>
            <a:pPr>
              <a:defRPr/>
            </a:pPr>
            <a:r>
              <a:rPr lang="en-US" dirty="0">
                <a:latin typeface="Arial"/>
                <a:cs typeface="Arial"/>
              </a:rPr>
              <a:t>Spectrometer in use (Yes/No)</a:t>
            </a:r>
          </a:p>
          <a:p>
            <a:pPr lvl="0">
              <a:defRPr/>
            </a:pPr>
            <a:endParaRPr lang="en-US" dirty="0">
              <a:latin typeface="Arial"/>
              <a:cs typeface="Arial"/>
            </a:endParaRPr>
          </a:p>
        </p:txBody>
      </p:sp>
      <p:sp>
        <p:nvSpPr>
          <p:cNvPr id="5128" name="Text Box 4"/>
          <p:cNvSpPr txBox="1">
            <a:spLocks noChangeArrowheads="1"/>
          </p:cNvSpPr>
          <p:nvPr/>
        </p:nvSpPr>
        <p:spPr bwMode="auto">
          <a:xfrm>
            <a:off x="6858000" y="0"/>
            <a:ext cx="228600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i="1" dirty="0"/>
              <a:t>OMEGA /OMEGA EP</a:t>
            </a:r>
          </a:p>
        </p:txBody>
      </p:sp>
      <p:sp>
        <p:nvSpPr>
          <p:cNvPr id="5129" name="Text Box 4"/>
          <p:cNvSpPr txBox="1">
            <a:spLocks noChangeArrowheads="1"/>
          </p:cNvSpPr>
          <p:nvPr/>
        </p:nvSpPr>
        <p:spPr bwMode="auto">
          <a:xfrm>
            <a:off x="-19050" y="-9525"/>
            <a:ext cx="192405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i="1" dirty="0"/>
              <a:t>NLUF FY24–FY25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291662" y="1006877"/>
            <a:ext cx="8534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 b="0" dirty="0">
                <a:solidFill>
                  <a:srgbClr val="FF0000"/>
                </a:solidFill>
                <a:latin typeface="Arial" charset="0"/>
                <a:sym typeface="Wingdings" pitchFamily="2" charset="2"/>
              </a:rPr>
              <a:t>General Atomics provides fabrication support for standard or off-the-shelf types of targets as needed. Please contact GA target fab to discuss your target needs with adequate definition (</a:t>
            </a:r>
            <a:r>
              <a:rPr lang="en-US" sz="1200" b="0" dirty="0">
                <a:latin typeface="Arial" charset="0"/>
                <a:sym typeface="Wingdings" pitchFamily="2" charset="2"/>
              </a:rPr>
              <a:t>see the instruction below</a:t>
            </a:r>
            <a:r>
              <a:rPr lang="en-US" sz="1200" b="0" dirty="0">
                <a:solidFill>
                  <a:srgbClr val="FF0000"/>
                </a:solidFill>
                <a:latin typeface="Arial" charset="0"/>
                <a:sym typeface="Wingdings" pitchFamily="2" charset="2"/>
              </a:rPr>
              <a:t>) before submitting your NLUF proposal. Also contact LLE target fab for LLE-specific target items before submitting your proposal.</a:t>
            </a:r>
            <a:r>
              <a:rPr lang="en-US" sz="1200" b="0" dirty="0">
                <a:solidFill>
                  <a:schemeClr val="tx2"/>
                </a:solidFill>
                <a:latin typeface="Arial" charset="0"/>
                <a:sym typeface="Wingdings" pitchFamily="2" charset="2"/>
              </a:rPr>
              <a:t>) </a:t>
            </a:r>
            <a:endParaRPr lang="en-US" sz="1200" b="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6858000" y="0"/>
            <a:ext cx="228600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i="1" dirty="0"/>
              <a:t>OMEGA/OMEGA EP</a:t>
            </a:r>
          </a:p>
        </p:txBody>
      </p:sp>
      <p:sp>
        <p:nvSpPr>
          <p:cNvPr id="4101" name="Text Box 4"/>
          <p:cNvSpPr txBox="1">
            <a:spLocks noChangeArrowheads="1"/>
          </p:cNvSpPr>
          <p:nvPr/>
        </p:nvSpPr>
        <p:spPr bwMode="auto">
          <a:xfrm>
            <a:off x="-19050" y="-9525"/>
            <a:ext cx="200025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i="1" dirty="0"/>
              <a:t>NLUF FY24–FY25</a:t>
            </a:r>
          </a:p>
        </p:txBody>
      </p:sp>
      <p:sp>
        <p:nvSpPr>
          <p:cNvPr id="2" name="Text Box 5">
            <a:extLst>
              <a:ext uri="{FF2B5EF4-FFF2-40B4-BE49-F238E27FC236}">
                <a16:creationId xmlns:a16="http://schemas.microsoft.com/office/drawing/2014/main" id="{A94DDC1F-7407-8D67-598E-87661E92F6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938" y="547701"/>
            <a:ext cx="8077200" cy="369320"/>
          </a:xfrm>
          <a:prstGeom prst="rect">
            <a:avLst/>
          </a:prstGeom>
          <a:solidFill>
            <a:srgbClr val="FFFFB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1429" tIns="45714" rIns="91429" bIns="45714"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dirty="0">
                <a:latin typeface="Arial" charset="0"/>
              </a:rPr>
              <a:t>Target schematics, definition and number for the proposed experiments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50783E3-8D7F-B5FA-E14A-05D23F1C1344}"/>
              </a:ext>
            </a:extLst>
          </p:cNvPr>
          <p:cNvSpPr txBox="1"/>
          <p:nvPr/>
        </p:nvSpPr>
        <p:spPr>
          <a:xfrm>
            <a:off x="457200" y="1700750"/>
            <a:ext cx="8534400" cy="22929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Define whether this is an existing target design, and if not what development is required</a:t>
            </a:r>
            <a:endParaRPr lang="en-US" sz="11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0" dirty="0">
                <a:latin typeface="Arial" panose="020B0604020202020204" pitchFamily="34" charset="0"/>
                <a:cs typeface="Arial" panose="020B0604020202020204" pitchFamily="34" charset="0"/>
              </a:rPr>
              <a:t>Include targets diagrams with materials, dimensions and number of assembled targets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0" dirty="0">
                <a:latin typeface="Arial" panose="020B0604020202020204" pitchFamily="34" charset="0"/>
                <a:cs typeface="Arial" panose="020B0604020202020204" pitchFamily="34" charset="0"/>
              </a:rPr>
              <a:t>Indicate number of variations which include different outer diameters (ODs), thickness, materials, </a:t>
            </a:r>
            <a:r>
              <a:rPr lang="en-US" sz="1100" b="0" dirty="0" err="1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endParaRPr lang="en-US" sz="11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0" dirty="0">
                <a:latin typeface="Arial" panose="020B0604020202020204" pitchFamily="34" charset="0"/>
                <a:cs typeface="Arial" panose="020B0604020202020204" pitchFamily="34" charset="0"/>
              </a:rPr>
              <a:t>Indicate materials of each layer, CH vs metal (specially if the request requires Beryllium)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0" dirty="0">
                <a:latin typeface="Arial" panose="020B0604020202020204" pitchFamily="34" charset="0"/>
                <a:cs typeface="Arial" panose="020B0604020202020204" pitchFamily="34" charset="0"/>
              </a:rPr>
              <a:t>Indicate number of gas fills and pressures required , especially if the request will require D3He/ DT to coordinate with LLE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0" dirty="0">
                <a:latin typeface="Arial" panose="020B0604020202020204" pitchFamily="34" charset="0"/>
                <a:cs typeface="Arial" panose="020B0604020202020204" pitchFamily="34" charset="0"/>
              </a:rPr>
              <a:t>Indicate If targets will be attached to MIFEDS to coordinate with LLE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0" dirty="0">
                <a:latin typeface="Arial" panose="020B0604020202020204" pitchFamily="34" charset="0"/>
                <a:cs typeface="Arial" panose="020B0604020202020204" pitchFamily="34" charset="0"/>
              </a:rPr>
              <a:t>Include pie diagrams for capsules request and developmental targets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0" dirty="0">
                <a:latin typeface="Arial" panose="020B0604020202020204" pitchFamily="34" charset="0"/>
                <a:cs typeface="Arial" panose="020B0604020202020204" pitchFamily="34" charset="0"/>
              </a:rPr>
              <a:t>Specify density and tolerances for foam and 2pp targets requested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0" dirty="0">
                <a:latin typeface="Arial" panose="020B0604020202020204" pitchFamily="34" charset="0"/>
                <a:cs typeface="Arial" panose="020B0604020202020204" pitchFamily="34" charset="0"/>
              </a:rPr>
              <a:t>Specify tolerances for all dimensions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0" dirty="0">
                <a:latin typeface="Arial" panose="020B0604020202020204" pitchFamily="34" charset="0"/>
                <a:cs typeface="Arial" panose="020B0604020202020204" pitchFamily="34" charset="0"/>
              </a:rPr>
              <a:t>Table 1 refers to typical tolerances for different materials of capsules (these values are meant as guideline only, they may not cover all different cases/campaigns)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0" dirty="0">
                <a:latin typeface="Arial" panose="020B0604020202020204" pitchFamily="34" charset="0"/>
                <a:cs typeface="Arial" panose="020B0604020202020204" pitchFamily="34" charset="0"/>
              </a:rPr>
              <a:t>Define acceptable surface roughness if it is a critical parameter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0" dirty="0">
                <a:latin typeface="Arial" panose="020B0604020202020204" pitchFamily="34" charset="0"/>
                <a:cs typeface="Arial" panose="020B0604020202020204" pitchFamily="34" charset="0"/>
              </a:rPr>
              <a:t>Define glue layer thickness/quality and/or glue spot size/quality for the stalk mounting if they are critical parameters </a:t>
            </a:r>
          </a:p>
        </p:txBody>
      </p:sp>
      <p:pic>
        <p:nvPicPr>
          <p:cNvPr id="1025" name="Picture 1">
            <a:extLst>
              <a:ext uri="{FF2B5EF4-FFF2-40B4-BE49-F238E27FC236}">
                <a16:creationId xmlns:a16="http://schemas.microsoft.com/office/drawing/2014/main" id="{F535DF95-5797-B603-E57A-50FD70D9A7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292600"/>
            <a:ext cx="5538952" cy="248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FC8F00A-736A-47A1-F132-1BEFF0FE0091}"/>
              </a:ext>
            </a:extLst>
          </p:cNvPr>
          <p:cNvSpPr txBox="1"/>
          <p:nvPr/>
        </p:nvSpPr>
        <p:spPr>
          <a:xfrm>
            <a:off x="304800" y="4038600"/>
            <a:ext cx="38862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1000"/>
              </a:spcAft>
            </a:pPr>
            <a:r>
              <a:rPr lang="en-US" sz="1200" i="1" dirty="0">
                <a:solidFill>
                  <a:srgbClr val="44546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Table 1. Typical tolerances for capsule fabrication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21ADBBA-3E33-021B-65A6-1C5043250BDB}"/>
              </a:ext>
            </a:extLst>
          </p:cNvPr>
          <p:cNvSpPr txBox="1"/>
          <p:nvPr/>
        </p:nvSpPr>
        <p:spPr>
          <a:xfrm>
            <a:off x="6006662" y="4497750"/>
            <a:ext cx="31242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/>
              <a:t>For assembly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/>
              <a:t>For each target type and configurations specify target positioner and critical surface normal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/>
              <a:t>Critical assemble angles and tolerances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9643C27-5690-D375-B294-0B30140075AA}"/>
              </a:ext>
            </a:extLst>
          </p:cNvPr>
          <p:cNvSpPr txBox="1"/>
          <p:nvPr/>
        </p:nvSpPr>
        <p:spPr>
          <a:xfrm>
            <a:off x="6006662" y="6017479"/>
            <a:ext cx="2940269" cy="7848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/>
              <a:t>POC for targets:</a:t>
            </a:r>
          </a:p>
          <a:p>
            <a:r>
              <a:rPr lang="en-US" sz="1100" b="0" dirty="0"/>
              <a:t>GA: M. Farrell (</a:t>
            </a:r>
            <a:r>
              <a:rPr lang="en-US" sz="1100" b="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Michael.Farrell@ga.com</a:t>
            </a:r>
            <a:r>
              <a:rPr lang="en-US" sz="1100" b="0" dirty="0"/>
              <a:t>)</a:t>
            </a:r>
          </a:p>
          <a:p>
            <a:r>
              <a:rPr lang="en-US" sz="1100" b="0" dirty="0"/>
              <a:t>C. </a:t>
            </a:r>
            <a:r>
              <a:rPr lang="en-US" sz="1100" b="0" dirty="0" err="1"/>
              <a:t>Shuldberg</a:t>
            </a:r>
            <a:r>
              <a:rPr lang="en-US" sz="1100" b="0" dirty="0"/>
              <a:t> (</a:t>
            </a:r>
            <a:r>
              <a:rPr lang="en-US" sz="1100" b="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Claudia.Shuldberg@ga.com</a:t>
            </a:r>
            <a:r>
              <a:rPr lang="en-US" sz="1100" b="0" dirty="0"/>
              <a:t>)</a:t>
            </a:r>
          </a:p>
          <a:p>
            <a:r>
              <a:rPr lang="en-US" sz="1100" b="0" dirty="0"/>
              <a:t>LLE: D. Harding (</a:t>
            </a:r>
            <a:r>
              <a:rPr lang="en-US" sz="1100" b="0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dhar@lle.rochester.edu</a:t>
            </a:r>
            <a:r>
              <a:rPr lang="en-US" sz="1100" b="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59128488"/>
      </p:ext>
    </p:extLst>
  </p:cSld>
  <p:clrMapOvr>
    <a:masterClrMapping/>
  </p:clrMapOvr>
</p:sld>
</file>

<file path=ppt/theme/theme1.xml><?xml version="1.0" encoding="utf-8"?>
<a:theme xmlns:a="http://schemas.openxmlformats.org/drawingml/2006/main" name="better template">
  <a:themeElements>
    <a:clrScheme name="better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etter template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-112" charset="0"/>
            <a:ea typeface="ＭＳ Ｐゴシック" pitchFamily="-11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-112" charset="0"/>
            <a:ea typeface="ＭＳ Ｐゴシック" pitchFamily="-112" charset="-128"/>
          </a:defRPr>
        </a:defPPr>
      </a:lstStyle>
    </a:lnDef>
  </a:objectDefaults>
  <a:extraClrSchemeLst>
    <a:extraClrScheme>
      <a:clrScheme name="better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tter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tter 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tter 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tter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tter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tter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20718</TotalTime>
  <Words>663</Words>
  <Application>Microsoft Macintosh PowerPoint</Application>
  <PresentationFormat>On-screen Show (4:3)</PresentationFormat>
  <Paragraphs>77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Helvetica</vt:lpstr>
      <vt:lpstr>better template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NLUF proposal overview</dc:title>
  <dc:subject/>
  <dc:creator>Sean Regan</dc:creator>
  <cp:keywords/>
  <dc:description/>
  <cp:lastModifiedBy>Franchot, Michael</cp:lastModifiedBy>
  <cp:revision>91</cp:revision>
  <cp:lastPrinted>2022-12-12T20:43:11Z</cp:lastPrinted>
  <dcterms:modified xsi:type="dcterms:W3CDTF">2022-12-13T12:26:14Z</dcterms:modified>
  <cp:category/>
</cp:coreProperties>
</file>