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sldIdLst>
    <p:sldId id="265" r:id="rId2"/>
    <p:sldId id="270" r:id="rId3"/>
    <p:sldId id="271" r:id="rId4"/>
    <p:sldId id="273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C4E2F7"/>
    <a:srgbClr val="FFB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/>
    <p:restoredTop sz="94694"/>
  </p:normalViewPr>
  <p:slideViewPr>
    <p:cSldViewPr>
      <p:cViewPr varScale="1">
        <p:scale>
          <a:sx n="121" d="100"/>
          <a:sy n="121" d="100"/>
        </p:scale>
        <p:origin x="19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0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430"/>
            <a:ext cx="5142244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8161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261"/>
            <a:ext cx="303816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fld id="{63D7E21A-B5B7-4264-AAEF-99872BC4B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7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76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5129213"/>
            <a:ext cx="17256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S. G. Glendinning,</a:t>
            </a:r>
          </a:p>
          <a:p>
            <a:pPr>
              <a:defRPr/>
            </a:pPr>
            <a:r>
              <a:rPr lang="en-US"/>
              <a:t>LLNL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5054600"/>
            <a:ext cx="13160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Presented to: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Place</a:t>
            </a:r>
          </a:p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85800" y="1465263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142875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800" y="28575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282098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538288"/>
            <a:ext cx="7772400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0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90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72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1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2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3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81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3184525" y="18478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Farrell@ga.com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dhar@lle.Rochester.edu" TargetMode="External"/><Relationship Id="rId4" Type="http://schemas.openxmlformats.org/officeDocument/2006/relationships/hyperlink" Target="mailto:Claudia.Shuldberg@ga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3075" name="Text Box 43"/>
          <p:cNvSpPr txBox="1">
            <a:spLocks noChangeArrowheads="1"/>
          </p:cNvSpPr>
          <p:nvPr/>
        </p:nvSpPr>
        <p:spPr bwMode="auto">
          <a:xfrm>
            <a:off x="228600" y="985838"/>
            <a:ext cx="8686800" cy="4955191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indent="-3429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Purpose/goal: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	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Helvetica"/>
                <a:cs typeface="Arial"/>
              </a:rPr>
              <a:t>To measure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Specific deliverable(s) of the proposed campaign (in FY24–25):</a:t>
            </a:r>
            <a:endParaRPr lang="en-US" sz="1800" dirty="0">
              <a:latin typeface="Arial" charset="0"/>
            </a:endParaRP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	</a:t>
            </a:r>
          </a:p>
          <a:p>
            <a:pPr lvl="1">
              <a:buFont typeface="Arial"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To measure</a:t>
            </a:r>
          </a:p>
          <a:p>
            <a:pPr lvl="1">
              <a:buFont typeface="Arial"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What would we do with results: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dirty="0">
                <a:latin typeface="Arial" charset="0"/>
                <a:cs typeface="ＭＳ Ｐゴシック" charset="0"/>
              </a:rPr>
              <a:t>	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Compare with</a:t>
            </a:r>
          </a:p>
          <a:p>
            <a:pPr>
              <a:defRPr/>
            </a:pPr>
            <a:endParaRPr lang="en-US" sz="1800" u="sng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PI/Designer/Shot PI: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 </a:t>
            </a:r>
          </a:p>
          <a:p>
            <a:pPr>
              <a:defRPr/>
            </a:pPr>
            <a:endParaRPr lang="en-US" sz="1800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Technical issues (e.g., target design/fab, diagnostics, reconfiguration, etc.):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Tfab</a:t>
            </a: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 Review: 	   GA budget estimate: $   LLE Budget estimate: (</a:t>
            </a:r>
            <a:r>
              <a:rPr lang="en-US" sz="18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hr</a:t>
            </a: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/$)</a:t>
            </a:r>
          </a:p>
        </p:txBody>
      </p:sp>
      <p:sp>
        <p:nvSpPr>
          <p:cNvPr id="3076" name="Rectangle 53"/>
          <p:cNvSpPr>
            <a:spLocks noChangeArrowheads="1"/>
          </p:cNvSpPr>
          <p:nvPr/>
        </p:nvSpPr>
        <p:spPr bwMode="auto">
          <a:xfrm>
            <a:off x="911225" y="64960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381000" y="38100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NLUF FY24–FY25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D6A83-F108-48CE-8069-8D40F77F90A9}"/>
              </a:ext>
            </a:extLst>
          </p:cNvPr>
          <p:cNvSpPr/>
          <p:nvPr/>
        </p:nvSpPr>
        <p:spPr bwMode="auto">
          <a:xfrm>
            <a:off x="2286000" y="5643412"/>
            <a:ext cx="282633" cy="206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2" charset="0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914400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VISRAD model configuration or schematic for the proposed experiments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2076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NLUF FY24–FY25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3228975" cy="379413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latin typeface="Arial" charset="0"/>
              </a:rPr>
              <a:t>Experimental configuration</a:t>
            </a:r>
          </a:p>
        </p:txBody>
      </p:sp>
      <p:sp>
        <p:nvSpPr>
          <p:cNvPr id="5127" name="Text Box 34"/>
          <p:cNvSpPr txBox="1">
            <a:spLocks noChangeArrowheads="1"/>
          </p:cNvSpPr>
          <p:nvPr/>
        </p:nvSpPr>
        <p:spPr bwMode="auto">
          <a:xfrm>
            <a:off x="517525" y="1535113"/>
            <a:ext cx="809307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No of shots or days required: 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Schedule request (by quarter, FY24–25): </a:t>
            </a:r>
          </a:p>
          <a:p>
            <a:pPr>
              <a:defRPr/>
            </a:pPr>
            <a:r>
              <a:rPr lang="en-US" sz="1000" b="0" dirty="0">
                <a:latin typeface="Arial"/>
                <a:cs typeface="Arial"/>
              </a:rPr>
              <a:t>(If your proposal is selected for a beam-time awarded and the PI could be ready for shots in Q1FY24, please specify it.) </a:t>
            </a: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Facility (OMEGA or EP or Joint):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sz="1200" b="0" i="1" dirty="0">
                <a:latin typeface="Arial"/>
                <a:cs typeface="Arial"/>
              </a:rPr>
              <a:t>You must unambiguously provide the following information for each configuration on </a:t>
            </a:r>
            <a:r>
              <a:rPr lang="en-US" sz="1200" b="0" i="1" u="sng" dirty="0">
                <a:latin typeface="Arial"/>
                <a:cs typeface="Arial"/>
              </a:rPr>
              <a:t>each</a:t>
            </a:r>
            <a:r>
              <a:rPr lang="en-US" sz="1200" b="0" i="1" dirty="0">
                <a:latin typeface="Arial"/>
                <a:cs typeface="Arial"/>
              </a:rPr>
              <a:t> shot day covered by this 3-page summary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Beam configuration:</a:t>
            </a:r>
          </a:p>
          <a:p>
            <a:pPr>
              <a:defRPr/>
            </a:pPr>
            <a:endParaRPr lang="en-US" sz="800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60: Number of beams , Number and Type of DPPs, 2w/3w/4w probe beam (if required), and experiment axis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EP: Required mode for each beam (SP, SP </a:t>
            </a:r>
            <a:r>
              <a:rPr lang="en-US" sz="800" b="0" i="1" dirty="0" err="1">
                <a:latin typeface="Arial"/>
                <a:cs typeface="Arial"/>
              </a:rPr>
              <a:t>CoProp</a:t>
            </a:r>
            <a:r>
              <a:rPr lang="en-US" sz="800" b="0" i="1" dirty="0">
                <a:latin typeface="Arial"/>
                <a:cs typeface="Arial"/>
              </a:rPr>
              <a:t>, UV, or T-OPA)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Primary diagnostics:  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List all required diagnostics (fixed or TIM-based)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Targets: </a:t>
            </a:r>
            <a:r>
              <a:rPr lang="en-US" sz="12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(More instructions in the next page)</a:t>
            </a:r>
            <a:endParaRPr lang="en-US" sz="1200" dirty="0">
              <a:latin typeface="Arial"/>
              <a:cs typeface="Arial"/>
            </a:endParaRP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DT or DD, Special Fills, Geometry, Material, Scale 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For EP, all components not expected to survive the shot, driven or otherwise, must be identified including scale, to determine if the OAP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dds</a:t>
            </a: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 will be required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contain Z&gt;36 material:  (Yes/No)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Spectrometer in use (Yes/No)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 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NLUF FY24–FY25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91662" y="1006877"/>
            <a:ext cx="8534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General Atomics provides fabrication support for standard or off-the-shelf types of targets as needed. Please contact GA target fab to discuss your target needs with adequate definition (</a:t>
            </a:r>
            <a:r>
              <a:rPr lang="en-US" sz="1200" b="0" dirty="0">
                <a:latin typeface="Arial" charset="0"/>
                <a:sym typeface="Wingdings" pitchFamily="2" charset="2"/>
              </a:rPr>
              <a:t>see the instruction below</a:t>
            </a:r>
            <a:r>
              <a:rPr lang="en-US" sz="12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) before submitting your NLUF proposal. Also contact LLE target fab for LLE-specific target items before submitting your proposal.</a:t>
            </a:r>
            <a:r>
              <a:rPr lang="en-US" sz="1200" b="0" dirty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) </a:t>
            </a:r>
            <a:endParaRPr lang="en-US" sz="12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20002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NLUF FY24–FY25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A94DDC1F-7407-8D67-598E-87661E92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547701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Target schematics, definition and number for the proposed experiments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0783E3-8D7F-B5FA-E14A-05D23F1C1344}"/>
              </a:ext>
            </a:extLst>
          </p:cNvPr>
          <p:cNvSpPr txBox="1"/>
          <p:nvPr/>
        </p:nvSpPr>
        <p:spPr>
          <a:xfrm>
            <a:off x="457200" y="1700750"/>
            <a:ext cx="8534400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whether this is an existing target design, and if not what development is required</a:t>
            </a:r>
            <a:endParaRPr lang="en-US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Include targets diagrams with materials, dimensions and number of assembled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variations which include different outer diameters (ODs), thickness, materials, </a:t>
            </a:r>
            <a:r>
              <a:rPr lang="en-US"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1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materials of each layer, CH vs metal (specially if the request requires Beryllium)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gas fills and pressures required , especially if the request will require D3He/ DT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Indicate If targets will be attached to MIFEDS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Include pie diagrams for capsules request and developmental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Specify density and tolerances for foam and 2pp targets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Specify tolerances for all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Table 1 refers to typical tolerances for different materials of capsules (these values are meant as guideline only, they may not cover all different cases/campaigns)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Define acceptable surface roughness if it is a critical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Define glue layer thickness/quality and/or glue spot size/quality for the stalk mounting if they are critical parameters 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F535DF95-5797-B603-E57A-50FD70D9A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92600"/>
            <a:ext cx="5538952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FC8F00A-736A-47A1-F132-1BEFF0FE0091}"/>
              </a:ext>
            </a:extLst>
          </p:cNvPr>
          <p:cNvSpPr txBox="1"/>
          <p:nvPr/>
        </p:nvSpPr>
        <p:spPr>
          <a:xfrm>
            <a:off x="304800" y="4038600"/>
            <a:ext cx="3886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1. Typical tolerances for capsule fabrication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1ADBBA-3E33-021B-65A6-1C5043250BDB}"/>
              </a:ext>
            </a:extLst>
          </p:cNvPr>
          <p:cNvSpPr txBox="1"/>
          <p:nvPr/>
        </p:nvSpPr>
        <p:spPr>
          <a:xfrm>
            <a:off x="6006662" y="4497750"/>
            <a:ext cx="3124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For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For each target type and configurations specify target positioner and critical surface normal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Critical assemble angles and tolerances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643C27-5690-D375-B294-0B30140075AA}"/>
              </a:ext>
            </a:extLst>
          </p:cNvPr>
          <p:cNvSpPr txBox="1"/>
          <p:nvPr/>
        </p:nvSpPr>
        <p:spPr>
          <a:xfrm>
            <a:off x="6006662" y="6017479"/>
            <a:ext cx="294026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POC for targets:</a:t>
            </a:r>
          </a:p>
          <a:p>
            <a:r>
              <a:rPr lang="en-US" sz="1100" b="0" dirty="0"/>
              <a:t>GA: M. Farrell (</a:t>
            </a:r>
            <a:r>
              <a:rPr lang="en-US" sz="11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Michael.Farrell@ga.com</a:t>
            </a:r>
            <a:r>
              <a:rPr lang="en-US" sz="1100" b="0" dirty="0"/>
              <a:t>)</a:t>
            </a:r>
          </a:p>
          <a:p>
            <a:r>
              <a:rPr lang="en-US" sz="1100" b="0" dirty="0"/>
              <a:t>C. </a:t>
            </a:r>
            <a:r>
              <a:rPr lang="en-US" sz="1100" b="0" dirty="0" err="1"/>
              <a:t>Shuldberg</a:t>
            </a:r>
            <a:r>
              <a:rPr lang="en-US" sz="1100" b="0" dirty="0"/>
              <a:t> (</a:t>
            </a:r>
            <a:r>
              <a:rPr lang="en-US" sz="1100" b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Claudia.Shuldberg@ga.com</a:t>
            </a:r>
            <a:r>
              <a:rPr lang="en-US" sz="1100" b="0" dirty="0"/>
              <a:t>)</a:t>
            </a:r>
          </a:p>
          <a:p>
            <a:r>
              <a:rPr lang="en-US" sz="1100" b="0" dirty="0"/>
              <a:t>LLE: D. Harding (</a:t>
            </a:r>
            <a:r>
              <a:rPr lang="en-US" sz="1100" b="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dhar@lle.rochester.edu</a:t>
            </a:r>
            <a:r>
              <a:rPr lang="en-US" sz="11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9128488"/>
      </p:ext>
    </p:extLst>
  </p:cSld>
  <p:clrMapOvr>
    <a:masterClrMapping/>
  </p:clrMapOvr>
</p:sld>
</file>

<file path=ppt/theme/theme1.xml><?xml version="1.0" encoding="utf-8"?>
<a:theme xmlns:a="http://schemas.openxmlformats.org/drawingml/2006/main" name="better template">
  <a:themeElements>
    <a:clrScheme name="bette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tter templa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lnDef>
  </a:objectDefaults>
  <a:extraClrSchemeLst>
    <a:extraClrScheme>
      <a:clrScheme name="bet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20718</TotalTime>
  <Words>663</Words>
  <Application>Microsoft Macintosh PowerPoint</Application>
  <PresentationFormat>On-screen Show (4:3)</PresentationFormat>
  <Paragraphs>77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better template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NLUF proposal overview</dc:title>
  <dc:subject/>
  <dc:creator>Sean Regan</dc:creator>
  <cp:keywords/>
  <dc:description/>
  <cp:lastModifiedBy>Franchot, Michael</cp:lastModifiedBy>
  <cp:revision>91</cp:revision>
  <cp:lastPrinted>2022-12-12T20:43:11Z</cp:lastPrinted>
  <dcterms:modified xsi:type="dcterms:W3CDTF">2022-12-13T12:26:14Z</dcterms:modified>
  <cp:category/>
</cp:coreProperties>
</file>