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sldIdLst>
    <p:sldId id="265" r:id="rId2"/>
    <p:sldId id="272" r:id="rId3"/>
    <p:sldId id="273" r:id="rId4"/>
    <p:sldId id="270" r:id="rId5"/>
    <p:sldId id="271" r:id="rId6"/>
    <p:sldId id="274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4E2F7"/>
    <a:srgbClr val="FFB60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/>
    <p:restoredTop sz="96247" autoAdjust="0"/>
  </p:normalViewPr>
  <p:slideViewPr>
    <p:cSldViewPr>
      <p:cViewPr varScale="1">
        <p:scale>
          <a:sx n="128" d="100"/>
          <a:sy n="128" d="100"/>
        </p:scale>
        <p:origin x="215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0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430"/>
            <a:ext cx="5142244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8161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261"/>
            <a:ext cx="303816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fld id="{63D7E21A-B5B7-4264-AAEF-99872BC4B3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87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7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25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4800" y="5129213"/>
            <a:ext cx="17256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S. G. Glendinning,</a:t>
            </a:r>
          </a:p>
          <a:p>
            <a:pPr>
              <a:defRPr/>
            </a:pPr>
            <a:r>
              <a:rPr lang="en-US"/>
              <a:t>LLNL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768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5054600"/>
            <a:ext cx="13160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Presented to: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Place</a:t>
            </a:r>
          </a:p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85800" y="1465263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142875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85800" y="28575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85800" y="2820988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538288"/>
            <a:ext cx="7772400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60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190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721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45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6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31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20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3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13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81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2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3184525" y="18478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3075" name="Text Box 43"/>
          <p:cNvSpPr txBox="1">
            <a:spLocks noChangeArrowheads="1"/>
          </p:cNvSpPr>
          <p:nvPr/>
        </p:nvSpPr>
        <p:spPr bwMode="auto">
          <a:xfrm>
            <a:off x="228600" y="838200"/>
            <a:ext cx="8686800" cy="575541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indent="-3429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Purpose/goal: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	</a:t>
            </a:r>
            <a:endParaRPr lang="en-US" dirty="0"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Helvetica"/>
                <a:cs typeface="Arial"/>
              </a:rPr>
              <a:t>To measure</a:t>
            </a:r>
          </a:p>
          <a:p>
            <a:pPr lvl="1">
              <a:buFontTx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Specific deliverable(s) of this campaign (in </a:t>
            </a:r>
            <a:r>
              <a:rPr lang="en-US" sz="1800" u="sng" dirty="0" err="1">
                <a:latin typeface="Arial" charset="0"/>
              </a:rPr>
              <a:t>FYxx</a:t>
            </a:r>
            <a:r>
              <a:rPr lang="en-US" sz="1800" u="sng" dirty="0">
                <a:latin typeface="Arial" charset="0"/>
              </a:rPr>
              <a:t>):</a:t>
            </a:r>
            <a:endParaRPr lang="en-US" sz="1800" dirty="0">
              <a:latin typeface="Arial" charset="0"/>
            </a:endParaRP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	</a:t>
            </a:r>
          </a:p>
          <a:p>
            <a:pPr lvl="1">
              <a:buFont typeface="Arial"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To measure</a:t>
            </a:r>
          </a:p>
          <a:p>
            <a:pPr lvl="1">
              <a:buFont typeface="Arial"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What would we do with results: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dirty="0">
                <a:latin typeface="Arial" charset="0"/>
                <a:cs typeface="ＭＳ Ｐゴシック" charset="0"/>
              </a:rPr>
              <a:t>	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Compare with</a:t>
            </a:r>
          </a:p>
          <a:p>
            <a:pPr>
              <a:defRPr/>
            </a:pPr>
            <a:endParaRPr lang="en-US" sz="1800" u="sng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Experimental PI:</a:t>
            </a:r>
            <a:r>
              <a:rPr lang="en-US" sz="1800" dirty="0">
                <a:latin typeface="Arial" charset="0"/>
              </a:rPr>
              <a:t> </a:t>
            </a: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Theory PI: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Collaborators: </a:t>
            </a: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defRPr/>
            </a:pPr>
            <a:endParaRPr lang="en-US" sz="1800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Technical issues (e.g., target design/fab, diagnostics, reconfiguration, etc.):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…</a:t>
            </a:r>
          </a:p>
          <a:p>
            <a:pPr>
              <a:buFontTx/>
              <a:buChar char="•"/>
              <a:defRPr/>
            </a:pPr>
            <a:endParaRPr lang="en-US" sz="18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Target fabrication feasibility assessed? 	   </a:t>
            </a:r>
          </a:p>
          <a:p>
            <a:pPr lvl="2">
              <a:buFontTx/>
              <a:buChar char="•"/>
              <a:defRPr/>
            </a:pPr>
            <a:r>
              <a:rPr lang="en-US" b="0" dirty="0">
                <a:latin typeface="Arial" charset="0"/>
                <a:cs typeface="ＭＳ Ｐゴシック" charset="0"/>
              </a:rPr>
              <a:t>See target instructions on slide 6</a:t>
            </a:r>
          </a:p>
        </p:txBody>
      </p:sp>
      <p:sp>
        <p:nvSpPr>
          <p:cNvPr id="3076" name="Rectangle 53"/>
          <p:cNvSpPr>
            <a:spLocks noChangeArrowheads="1"/>
          </p:cNvSpPr>
          <p:nvPr/>
        </p:nvSpPr>
        <p:spPr bwMode="auto">
          <a:xfrm>
            <a:off x="911225" y="64960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" name="Text Box 60"/>
          <p:cNvSpPr txBox="1">
            <a:spLocks noChangeArrowheads="1"/>
          </p:cNvSpPr>
          <p:nvPr/>
        </p:nvSpPr>
        <p:spPr bwMode="auto">
          <a:xfrm>
            <a:off x="381000" y="381000"/>
            <a:ext cx="7162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 err="1"/>
              <a:t>FYxx</a:t>
            </a:r>
            <a:r>
              <a:rPr lang="en-US" i="1" dirty="0"/>
              <a:t>– Program Name– Lab-name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D6A83-F108-48CE-8069-8D40F77F90A9}"/>
              </a:ext>
            </a:extLst>
          </p:cNvPr>
          <p:cNvSpPr/>
          <p:nvPr/>
        </p:nvSpPr>
        <p:spPr bwMode="auto">
          <a:xfrm>
            <a:off x="5257800" y="6019800"/>
            <a:ext cx="282633" cy="20683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2" charset="0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781050" y="1676400"/>
            <a:ext cx="5189539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Campaign motivation and deliverables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Long-term campaign plan, endpoint, and applications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Relevant milestones</a:t>
            </a: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455765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Motivation and campaign overview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 err="1"/>
              <a:t>FYxx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4325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455765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Previous and/or simulated results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 err="1"/>
              <a:t>FYxx</a:t>
            </a:r>
            <a:endParaRPr lang="en-US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CD16E7-477F-430D-89A6-544DE35CC762}"/>
              </a:ext>
            </a:extLst>
          </p:cNvPr>
          <p:cNvSpPr txBox="1"/>
          <p:nvPr/>
        </p:nvSpPr>
        <p:spPr>
          <a:xfrm>
            <a:off x="781050" y="1676400"/>
            <a:ext cx="633859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Results of prior experiments and their impact on the current proposal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Hypothesis to be tested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Simulations of proposed experiments or expected results</a:t>
            </a:r>
          </a:p>
        </p:txBody>
      </p:sp>
    </p:spTree>
    <p:extLst>
      <p:ext uri="{BB962C8B-B14F-4D97-AF65-F5344CB8AC3E}">
        <p14:creationId xmlns:p14="http://schemas.microsoft.com/office/powerpoint/2010/main" val="283398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8077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VISRAD model configuration or schematic for the proposed experiments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 err="1"/>
              <a:t>FYxx</a:t>
            </a:r>
            <a:endParaRPr lang="en-US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A71AF0-16D0-40B7-A3ED-AC68FB32367D}"/>
              </a:ext>
            </a:extLst>
          </p:cNvPr>
          <p:cNvSpPr txBox="1"/>
          <p:nvPr/>
        </p:nvSpPr>
        <p:spPr>
          <a:xfrm>
            <a:off x="609600" y="1829570"/>
            <a:ext cx="8077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assess experimental plan: technical details and feasibility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Define each configuration or setup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all components not expected to survive the shot, driven or undriven, with scale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7696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Experimental configuration (information for facility/scheduling)</a:t>
            </a:r>
          </a:p>
        </p:txBody>
      </p:sp>
      <p:sp>
        <p:nvSpPr>
          <p:cNvPr id="5127" name="Text Box 34"/>
          <p:cNvSpPr txBox="1">
            <a:spLocks noChangeArrowheads="1"/>
          </p:cNvSpPr>
          <p:nvPr/>
        </p:nvSpPr>
        <p:spPr bwMode="auto">
          <a:xfrm>
            <a:off x="517525" y="1535113"/>
            <a:ext cx="8093075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No of shots or days required: 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Schedule request (by quarter, </a:t>
            </a:r>
            <a:r>
              <a:rPr lang="en-US" dirty="0" err="1">
                <a:latin typeface="Arial"/>
                <a:cs typeface="Arial"/>
              </a:rPr>
              <a:t>FYxx</a:t>
            </a:r>
            <a:r>
              <a:rPr lang="en-US" dirty="0">
                <a:latin typeface="Arial"/>
                <a:cs typeface="Arial"/>
              </a:rPr>
              <a:t>): </a:t>
            </a:r>
          </a:p>
          <a:p>
            <a:pPr>
              <a:defRPr/>
            </a:pPr>
            <a:r>
              <a:rPr lang="en-US" sz="1000" b="0" i="1" dirty="0">
                <a:latin typeface="Arial"/>
                <a:cs typeface="Arial"/>
              </a:rPr>
              <a:t>(Please indicate if your experiment could be ready for shots in Q1.) </a:t>
            </a:r>
          </a:p>
          <a:p>
            <a:pPr>
              <a:defRPr/>
            </a:pP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Facility (OMEGA or EP or Joint):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b="0" i="1" dirty="0">
                <a:latin typeface="Arial"/>
                <a:cs typeface="Arial"/>
              </a:rPr>
              <a:t>You must unambiguously provide the following information for each configuration on </a:t>
            </a:r>
            <a:r>
              <a:rPr lang="en-US" b="0" i="1" u="sng" dirty="0">
                <a:latin typeface="Arial"/>
                <a:cs typeface="Arial"/>
              </a:rPr>
              <a:t>each</a:t>
            </a:r>
            <a:r>
              <a:rPr lang="en-US" b="0" i="1" dirty="0">
                <a:latin typeface="Arial"/>
                <a:cs typeface="Arial"/>
              </a:rPr>
              <a:t> shot day covered by this 6-page summary: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Beam configuration:</a:t>
            </a:r>
          </a:p>
          <a:p>
            <a:pPr>
              <a:defRPr/>
            </a:pPr>
            <a:endParaRPr lang="en-US" sz="800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60: Number of beams , Number and Type of DPPs, 2w/3w/4w probe beam (if required), and experiment axis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EP: Specify required mode (SP, SP </a:t>
            </a:r>
            <a:r>
              <a:rPr lang="en-US" sz="800" b="0" i="1" dirty="0" err="1">
                <a:latin typeface="Arial"/>
                <a:cs typeface="Arial"/>
              </a:rPr>
              <a:t>CoProp</a:t>
            </a:r>
            <a:r>
              <a:rPr lang="en-US" sz="800" b="0" i="1" dirty="0">
                <a:latin typeface="Arial"/>
                <a:cs typeface="Arial"/>
              </a:rPr>
              <a:t>, UV, or T-OPA) for each of the four beams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Primary diagnostics:  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List all required diagnostics (fixed or TIM-based)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Indicate any new diagnostic qualification or existing diagnostic modification required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Targets:  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DT or DD, Special Fills, Planar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Cryo</a:t>
            </a:r>
            <a:endParaRPr lang="en-US" sz="800" b="0" i="1" dirty="0">
              <a:solidFill>
                <a:srgbClr val="000000"/>
              </a:solidFill>
              <a:latin typeface="Arial"/>
              <a:ea typeface="ＭＳ Ｐゴシック" pitchFamily="34" charset="-128"/>
              <a:cs typeface="Arial"/>
            </a:endParaRP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Will Gas Jet be used and, if so, is a new nozzle design required?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Will MIFEDS be used and, if so, is a new coil design required?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For EP, all components not expected to survive the shot, driven or otherwise, must be identified including scale, to determine if the OAP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dds</a:t>
            </a: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 will be required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 contain Z&gt;36 material:  (Yes/No)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X-ray Spectrometer in use (Yes/No)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 err="1"/>
              <a:t>FYxx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924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 err="1"/>
              <a:t>FYxx</a:t>
            </a:r>
            <a:endParaRPr lang="en-US" i="1" dirty="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485771C-1B5F-80B1-E453-69F9B2846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949392"/>
            <a:ext cx="809033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100" b="0" dirty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PIs must discuss target needs with their target provider/supplier before submitting proposals and confirm the discussion in the proposal. </a:t>
            </a:r>
            <a:endParaRPr lang="en-US" sz="11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8AE83B31-138B-0702-31A7-AF132A9CF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464375"/>
            <a:ext cx="809033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Target schematics, definition and number for the proposed experiments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EB5717-A1FB-9304-8376-95885D1098C7}"/>
              </a:ext>
            </a:extLst>
          </p:cNvPr>
          <p:cNvSpPr txBox="1"/>
          <p:nvPr/>
        </p:nvSpPr>
        <p:spPr>
          <a:xfrm>
            <a:off x="317938" y="1593983"/>
            <a:ext cx="814026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whether this is an existing target design, and if not what development is required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target design differs from targets fabricated previously, provide sufficient technical detail to allow the complexity and feasibility of the target to be built to be properly assessed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components will be provided by other institutions aside from General Atomics (GA) or LLE</a:t>
            </a:r>
            <a:endParaRPr lang="en-US" sz="1000" b="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assembly will be completed by other institutions aside from GA or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Include targets diagrams with materials, dimensions and number of assembled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variations which include different outer diameters (ODs), thickness, materials, </a:t>
            </a:r>
            <a:r>
              <a:rPr lang="en-US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materials of each layer, CH vs metal (specially if the request requires Beryllium)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gas fills and pressures required, especially if the request will require D3He/ DT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targets will be attached to MIFEDS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gas-jet nozzle(s) (standard or specialized), gas species, number of gas fills and pressure required if Gas Jet System is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Include pie diagrams for capsules request and developmental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Specify density and tolerances for foam and 2pp targets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Specify tolerances for all dimensions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Table 1 refers to typical tolerances for different materials of capsules GA fabricate (these values are meant as guideline only, they may not cover all different cases/campaigns)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Define acceptable surface roughness if it is a critical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Define glue layer thickness/quality and/or glue spot size/quality for the stalk mounting if they are critical parameters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8AC64-DACE-8B1C-D495-BBC3FE0E4CA0}"/>
              </a:ext>
            </a:extLst>
          </p:cNvPr>
          <p:cNvSpPr txBox="1"/>
          <p:nvPr/>
        </p:nvSpPr>
        <p:spPr>
          <a:xfrm>
            <a:off x="6242049" y="4705515"/>
            <a:ext cx="249620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For target assembly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/>
              <a:t>For each target type and configuration specify target positioner and critical surface normal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/>
              <a:t>Critical assemble angles and tolerances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E75553-CCF5-FFE4-4052-CE73CF07642E}"/>
              </a:ext>
            </a:extLst>
          </p:cNvPr>
          <p:cNvSpPr txBox="1"/>
          <p:nvPr/>
        </p:nvSpPr>
        <p:spPr>
          <a:xfrm>
            <a:off x="317938" y="1338968"/>
            <a:ext cx="63692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Here are some general instructions which you may find useful.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4AB6B4-31A2-C2F1-3D8C-59DB0F240706}"/>
              </a:ext>
            </a:extLst>
          </p:cNvPr>
          <p:cNvSpPr txBox="1"/>
          <p:nvPr/>
        </p:nvSpPr>
        <p:spPr>
          <a:xfrm>
            <a:off x="1287462" y="4427789"/>
            <a:ext cx="3886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1. Typical tolerances for capsule fabrication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19B1E7-42A7-0AE5-1079-476F8D2891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7" t="5555" r="6863" b="70000"/>
          <a:stretch/>
        </p:blipFill>
        <p:spPr>
          <a:xfrm>
            <a:off x="228600" y="4660862"/>
            <a:ext cx="5836444" cy="210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952274"/>
      </p:ext>
    </p:extLst>
  </p:cSld>
  <p:clrMapOvr>
    <a:masterClrMapping/>
  </p:clrMapOvr>
</p:sld>
</file>

<file path=ppt/theme/theme1.xml><?xml version="1.0" encoding="utf-8"?>
<a:theme xmlns:a="http://schemas.openxmlformats.org/drawingml/2006/main" name="better template">
  <a:themeElements>
    <a:clrScheme name="better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tter templat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lnDef>
  </a:objectDefaults>
  <a:extraClrSchemeLst>
    <a:extraClrScheme>
      <a:clrScheme name="bet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22056</TotalTime>
  <Words>813</Words>
  <Application>Microsoft Macintosh PowerPoint</Application>
  <PresentationFormat>On-screen Show (4:3)</PresentationFormat>
  <Paragraphs>108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better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Lawrence Livermore Nat'l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 hot-electron control</dc:title>
  <dc:creator>Sean Regan</dc:creator>
  <cp:lastModifiedBy>Wei, Mingsheng</cp:lastModifiedBy>
  <cp:revision>118</cp:revision>
  <cp:lastPrinted>2020-02-18T19:34:42Z</cp:lastPrinted>
  <dcterms:modified xsi:type="dcterms:W3CDTF">2024-12-17T07:26:43Z</dcterms:modified>
</cp:coreProperties>
</file>