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8"/>
  </p:notesMasterIdLst>
  <p:sldIdLst>
    <p:sldId id="265" r:id="rId2"/>
    <p:sldId id="272" r:id="rId3"/>
    <p:sldId id="273" r:id="rId4"/>
    <p:sldId id="270" r:id="rId5"/>
    <p:sldId id="271" r:id="rId6"/>
    <p:sldId id="274" r:id="rId7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Helvetica" pitchFamily="34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Helvetica" pitchFamily="34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Helvetica" pitchFamily="34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Helvetica" pitchFamily="34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Helvetica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1400" b="1" kern="1200">
        <a:solidFill>
          <a:schemeClr val="tx1"/>
        </a:solidFill>
        <a:latin typeface="Helvetica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1400" b="1" kern="1200">
        <a:solidFill>
          <a:schemeClr val="tx1"/>
        </a:solidFill>
        <a:latin typeface="Helvetica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1400" b="1" kern="1200">
        <a:solidFill>
          <a:schemeClr val="tx1"/>
        </a:solidFill>
        <a:latin typeface="Helvetica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1400" b="1" kern="1200">
        <a:solidFill>
          <a:schemeClr val="tx1"/>
        </a:solidFill>
        <a:latin typeface="Helvetica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C4E2F7"/>
    <a:srgbClr val="FFB607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27"/>
    <p:restoredTop sz="96247" autoAdjust="0"/>
  </p:normalViewPr>
  <p:slideViewPr>
    <p:cSldViewPr>
      <p:cViewPr varScale="1">
        <p:scale>
          <a:sx n="128" d="100"/>
          <a:sy n="128" d="100"/>
        </p:scale>
        <p:origin x="2152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-1404" y="-9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38161" cy="4651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6" tIns="46588" rIns="93176" bIns="46588" numCol="1" anchor="t" anchorCtr="0" compatLnSpc="1">
            <a:prstTxWarp prst="textNoShape">
              <a:avLst/>
            </a:prstTxWarp>
          </a:bodyPr>
          <a:lstStyle>
            <a:lvl1pPr defTabSz="931871">
              <a:defRPr sz="1200">
                <a:latin typeface="Helvetica" pitchFamily="-112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240" y="1"/>
            <a:ext cx="3038160" cy="4651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6" tIns="46588" rIns="93176" bIns="46588" numCol="1" anchor="t" anchorCtr="0" compatLnSpc="1">
            <a:prstTxWarp prst="textNoShape">
              <a:avLst/>
            </a:prstTxWarp>
          </a:bodyPr>
          <a:lstStyle>
            <a:lvl1pPr algn="r" defTabSz="931871">
              <a:defRPr sz="1200">
                <a:latin typeface="Helvetica" pitchFamily="-112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078" y="4416430"/>
            <a:ext cx="5142244" cy="41830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6" tIns="46588" rIns="93176" bIns="465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1"/>
            <a:ext cx="3038161" cy="4651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6" tIns="46588" rIns="93176" bIns="46588" numCol="1" anchor="b" anchorCtr="0" compatLnSpc="1">
            <a:prstTxWarp prst="textNoShape">
              <a:avLst/>
            </a:prstTxWarp>
          </a:bodyPr>
          <a:lstStyle>
            <a:lvl1pPr defTabSz="931871">
              <a:defRPr sz="1200">
                <a:latin typeface="Helvetica" pitchFamily="-112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240" y="8831261"/>
            <a:ext cx="3038160" cy="4651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6" tIns="46588" rIns="93176" bIns="46588" numCol="1" anchor="b" anchorCtr="0" compatLnSpc="1">
            <a:prstTxWarp prst="textNoShape">
              <a:avLst/>
            </a:prstTxWarp>
          </a:bodyPr>
          <a:lstStyle>
            <a:lvl1pPr algn="r" defTabSz="931871">
              <a:defRPr sz="1200"/>
            </a:lvl1pPr>
          </a:lstStyle>
          <a:p>
            <a:fld id="{63D7E21A-B5B7-4264-AAEF-99872BC4B30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98738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12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D7E21A-B5B7-4264-AAEF-99872BC4B300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14769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D7E21A-B5B7-4264-AAEF-99872BC4B300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52540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304800" y="5129213"/>
            <a:ext cx="1725613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Helvetica" pitchFamily="-112" charset="0"/>
                <a:ea typeface="ＭＳ Ｐゴシック" pitchFamily="-112" charset="-128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Helvetica" pitchFamily="-112" charset="0"/>
                <a:ea typeface="ＭＳ Ｐゴシック" pitchFamily="-112" charset="-128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Helvetica" pitchFamily="-112" charset="0"/>
                <a:ea typeface="ＭＳ Ｐゴシック" pitchFamily="-112" charset="-128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Helvetica" pitchFamily="-112" charset="0"/>
                <a:ea typeface="ＭＳ Ｐゴシック" pitchFamily="-112" charset="-128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Helvetica" pitchFamily="-112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-112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-112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-112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-112" charset="0"/>
                <a:ea typeface="ＭＳ Ｐゴシック" pitchFamily="-112" charset="-128"/>
              </a:defRPr>
            </a:lvl9pPr>
          </a:lstStyle>
          <a:p>
            <a:pPr>
              <a:defRPr/>
            </a:pPr>
            <a:r>
              <a:rPr lang="en-US"/>
              <a:t>S. G. Glendinning,</a:t>
            </a:r>
          </a:p>
          <a:p>
            <a:pPr>
              <a:defRPr/>
            </a:pPr>
            <a:r>
              <a:rPr lang="en-US"/>
              <a:t>LLNL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228600" y="5054600"/>
            <a:ext cx="4038600" cy="16859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4876800" y="5054600"/>
            <a:ext cx="4038600" cy="16859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4876800" y="5054600"/>
            <a:ext cx="1316038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Helvetica" pitchFamily="-112" charset="0"/>
                <a:ea typeface="ＭＳ Ｐゴシック" pitchFamily="-112" charset="-128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Helvetica" pitchFamily="-112" charset="0"/>
                <a:ea typeface="ＭＳ Ｐゴシック" pitchFamily="-112" charset="-128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Helvetica" pitchFamily="-112" charset="0"/>
                <a:ea typeface="ＭＳ Ｐゴシック" pitchFamily="-112" charset="-128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Helvetica" pitchFamily="-112" charset="0"/>
                <a:ea typeface="ＭＳ Ｐゴシック" pitchFamily="-112" charset="-128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Helvetica" pitchFamily="-112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-112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-112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-112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-112" charset="0"/>
                <a:ea typeface="ＭＳ Ｐゴシック" pitchFamily="-112" charset="-128"/>
              </a:defRPr>
            </a:lvl9pPr>
          </a:lstStyle>
          <a:p>
            <a:pPr>
              <a:defRPr/>
            </a:pPr>
            <a:r>
              <a:rPr lang="en-US"/>
              <a:t>Presented to:</a:t>
            </a:r>
          </a:p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Place</a:t>
            </a:r>
          </a:p>
          <a:p>
            <a:pPr>
              <a:defRPr/>
            </a:pPr>
            <a:r>
              <a:rPr lang="en-US"/>
              <a:t>Date</a:t>
            </a:r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685800" y="1465263"/>
            <a:ext cx="777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>
            <a:off x="685800" y="1428750"/>
            <a:ext cx="777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" name="Line 9"/>
          <p:cNvSpPr>
            <a:spLocks noChangeShapeType="1"/>
          </p:cNvSpPr>
          <p:nvPr/>
        </p:nvSpPr>
        <p:spPr bwMode="auto">
          <a:xfrm>
            <a:off x="685800" y="2857500"/>
            <a:ext cx="777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" name="Line 10"/>
          <p:cNvSpPr>
            <a:spLocks noChangeShapeType="1"/>
          </p:cNvSpPr>
          <p:nvPr/>
        </p:nvSpPr>
        <p:spPr bwMode="auto">
          <a:xfrm>
            <a:off x="685800" y="2820988"/>
            <a:ext cx="777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685800" y="1538288"/>
            <a:ext cx="7772400" cy="1173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56031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11900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27211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14597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10568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33185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47207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39038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31131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33814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69280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7"/>
          <p:cNvSpPr txBox="1">
            <a:spLocks noChangeArrowheads="1"/>
          </p:cNvSpPr>
          <p:nvPr/>
        </p:nvSpPr>
        <p:spPr bwMode="auto">
          <a:xfrm>
            <a:off x="3184525" y="1847850"/>
            <a:ext cx="1841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Helvetica" pitchFamily="-112" charset="0"/>
                <a:ea typeface="ＭＳ Ｐゴシック" pitchFamily="-112" charset="-128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Helvetica" pitchFamily="-112" charset="0"/>
                <a:ea typeface="ＭＳ Ｐゴシック" pitchFamily="-112" charset="-128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Helvetica" pitchFamily="-112" charset="0"/>
                <a:ea typeface="ＭＳ Ｐゴシック" pitchFamily="-112" charset="-128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Helvetica" pitchFamily="-112" charset="0"/>
                <a:ea typeface="ＭＳ Ｐゴシック" pitchFamily="-112" charset="-128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Helvetica" pitchFamily="-112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-112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-112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-112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-112" charset="0"/>
                <a:ea typeface="ＭＳ Ｐゴシック" pitchFamily="-112" charset="-128"/>
              </a:defRPr>
            </a:lvl9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Helvetica" pitchFamily="-112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Helvetica" pitchFamily="-112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Helvetica" pitchFamily="-112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Helvetica" pitchFamily="-112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Helvetica" pitchFamily="-112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Helvetica" pitchFamily="-112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Helvetica" pitchFamily="-112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Helvetica" pitchFamily="-11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6858000" y="0"/>
            <a:ext cx="2286000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i="1" dirty="0"/>
              <a:t>OMEGA/OMEGA EP</a:t>
            </a:r>
          </a:p>
        </p:txBody>
      </p:sp>
      <p:sp>
        <p:nvSpPr>
          <p:cNvPr id="3075" name="Text Box 43"/>
          <p:cNvSpPr txBox="1">
            <a:spLocks noChangeArrowheads="1"/>
          </p:cNvSpPr>
          <p:nvPr/>
        </p:nvSpPr>
        <p:spPr bwMode="auto">
          <a:xfrm>
            <a:off x="228600" y="838200"/>
            <a:ext cx="8686800" cy="5755410"/>
          </a:xfrm>
          <a:prstGeom prst="rect">
            <a:avLst/>
          </a:prstGeom>
          <a:solidFill>
            <a:srgbClr val="FFFFB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429" tIns="45714" rIns="91429" bIns="45714">
            <a:spAutoFit/>
          </a:bodyPr>
          <a:lstStyle>
            <a:lvl1pPr defTabSz="4572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indent="-342900" defTabSz="4572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defTabSz="4572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defTabSz="4572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defTabSz="4572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buFontTx/>
              <a:buChar char="•"/>
              <a:defRPr/>
            </a:pPr>
            <a:r>
              <a:rPr lang="en-US" sz="1800" dirty="0">
                <a:latin typeface="Arial" charset="0"/>
              </a:rPr>
              <a:t> </a:t>
            </a:r>
            <a:r>
              <a:rPr lang="en-US" sz="1800" u="sng" dirty="0">
                <a:latin typeface="Arial" charset="0"/>
              </a:rPr>
              <a:t>Purpose/goal:</a:t>
            </a:r>
            <a:r>
              <a:rPr lang="en-US" sz="1800" dirty="0">
                <a:latin typeface="Arial" charset="0"/>
              </a:rPr>
              <a:t>  </a:t>
            </a:r>
          </a:p>
          <a:p>
            <a:pPr lvl="1">
              <a:defRPr/>
            </a:pPr>
            <a:r>
              <a:rPr lang="en-US" sz="1800" dirty="0">
                <a:latin typeface="Arial" charset="0"/>
                <a:cs typeface="ＭＳ Ｐゴシック" charset="0"/>
              </a:rPr>
              <a:t>	</a:t>
            </a:r>
            <a:endParaRPr lang="en-US" dirty="0">
              <a:latin typeface="Arial" charset="0"/>
              <a:cs typeface="ＭＳ Ｐゴシック" charset="0"/>
            </a:endParaRPr>
          </a:p>
          <a:p>
            <a:pPr lvl="1">
              <a:buFontTx/>
              <a:buChar char="•"/>
              <a:defRPr/>
            </a:pPr>
            <a:r>
              <a:rPr lang="en-US" sz="1800" dirty="0">
                <a:solidFill>
                  <a:srgbClr val="000000"/>
                </a:solidFill>
                <a:latin typeface="Arial"/>
                <a:ea typeface="Helvetica"/>
                <a:cs typeface="Arial"/>
              </a:rPr>
              <a:t>To measure</a:t>
            </a:r>
          </a:p>
          <a:p>
            <a:pPr lvl="1">
              <a:buFontTx/>
              <a:buChar char="•"/>
              <a:defRPr/>
            </a:pPr>
            <a:endParaRPr lang="en-US" sz="1800" dirty="0">
              <a:latin typeface="Arial" charset="0"/>
              <a:cs typeface="ＭＳ Ｐゴシック" charset="0"/>
            </a:endParaRPr>
          </a:p>
          <a:p>
            <a:pPr>
              <a:buFontTx/>
              <a:buChar char="•"/>
              <a:defRPr/>
            </a:pPr>
            <a:r>
              <a:rPr lang="en-US" sz="1800" dirty="0">
                <a:latin typeface="Arial" charset="0"/>
              </a:rPr>
              <a:t> </a:t>
            </a:r>
            <a:r>
              <a:rPr lang="en-US" sz="1800" u="sng" dirty="0">
                <a:latin typeface="Arial" charset="0"/>
              </a:rPr>
              <a:t>Specific deliverable(s) of this campaign (in </a:t>
            </a:r>
            <a:r>
              <a:rPr lang="en-US" sz="1800" u="sng" dirty="0" err="1">
                <a:latin typeface="Arial" charset="0"/>
              </a:rPr>
              <a:t>FYxx</a:t>
            </a:r>
            <a:r>
              <a:rPr lang="en-US" sz="1800" u="sng" dirty="0">
                <a:latin typeface="Arial" charset="0"/>
              </a:rPr>
              <a:t>):</a:t>
            </a:r>
            <a:endParaRPr lang="en-US" sz="1800" dirty="0">
              <a:latin typeface="Arial" charset="0"/>
            </a:endParaRPr>
          </a:p>
          <a:p>
            <a:pPr lvl="1">
              <a:defRPr/>
            </a:pPr>
            <a:r>
              <a:rPr lang="en-US" dirty="0">
                <a:cs typeface="ＭＳ Ｐゴシック" charset="0"/>
              </a:rPr>
              <a:t>	</a:t>
            </a:r>
          </a:p>
          <a:p>
            <a:pPr lvl="1">
              <a:buFont typeface="Arial"/>
              <a:buChar char="•"/>
              <a:defRPr/>
            </a:pPr>
            <a:r>
              <a:rPr lang="en-US" sz="1800" dirty="0">
                <a:latin typeface="Arial" charset="0"/>
                <a:cs typeface="ＭＳ Ｐゴシック" charset="0"/>
              </a:rPr>
              <a:t>To measure</a:t>
            </a:r>
          </a:p>
          <a:p>
            <a:pPr lvl="1">
              <a:buFont typeface="Arial"/>
              <a:buChar char="•"/>
              <a:defRPr/>
            </a:pPr>
            <a:endParaRPr lang="en-US" sz="1800" dirty="0">
              <a:latin typeface="Arial" charset="0"/>
              <a:cs typeface="ＭＳ Ｐゴシック" charset="0"/>
            </a:endParaRPr>
          </a:p>
          <a:p>
            <a:pPr>
              <a:buFontTx/>
              <a:buChar char="•"/>
              <a:defRPr/>
            </a:pPr>
            <a:r>
              <a:rPr lang="en-US" sz="1800" dirty="0">
                <a:latin typeface="Arial" charset="0"/>
              </a:rPr>
              <a:t> </a:t>
            </a:r>
            <a:r>
              <a:rPr lang="en-US" sz="1800" u="sng" dirty="0">
                <a:latin typeface="Arial" charset="0"/>
              </a:rPr>
              <a:t>What would we do with results:</a:t>
            </a:r>
            <a:r>
              <a:rPr lang="en-US" sz="1800" dirty="0">
                <a:latin typeface="Arial" charset="0"/>
              </a:rPr>
              <a:t>  </a:t>
            </a:r>
          </a:p>
          <a:p>
            <a:pPr lvl="1">
              <a:defRPr/>
            </a:pPr>
            <a:r>
              <a:rPr lang="en-US" dirty="0">
                <a:latin typeface="Arial" charset="0"/>
                <a:cs typeface="ＭＳ Ｐゴシック" charset="0"/>
              </a:rPr>
              <a:t>	</a:t>
            </a:r>
          </a:p>
          <a:p>
            <a:pPr lvl="1">
              <a:buFontTx/>
              <a:buChar char="•"/>
              <a:defRPr/>
            </a:pPr>
            <a:r>
              <a:rPr lang="en-US" sz="1800" dirty="0">
                <a:latin typeface="Arial" charset="0"/>
                <a:cs typeface="ＭＳ Ｐゴシック" charset="0"/>
              </a:rPr>
              <a:t>Compare with</a:t>
            </a:r>
          </a:p>
          <a:p>
            <a:pPr>
              <a:defRPr/>
            </a:pPr>
            <a:endParaRPr lang="en-US" sz="1800" u="sng" dirty="0">
              <a:latin typeface="Arial" charset="0"/>
            </a:endParaRPr>
          </a:p>
          <a:p>
            <a:pPr>
              <a:buFontTx/>
              <a:buChar char="•"/>
              <a:defRPr/>
            </a:pPr>
            <a:r>
              <a:rPr lang="en-US" sz="1800" dirty="0">
                <a:latin typeface="Arial" charset="0"/>
              </a:rPr>
              <a:t> </a:t>
            </a:r>
            <a:r>
              <a:rPr lang="en-US" sz="1800" u="sng" dirty="0">
                <a:latin typeface="Arial" charset="0"/>
              </a:rPr>
              <a:t>Experimental PI:</a:t>
            </a:r>
            <a:r>
              <a:rPr lang="en-US" sz="1800" dirty="0">
                <a:latin typeface="Arial" charset="0"/>
              </a:rPr>
              <a:t> </a:t>
            </a:r>
          </a:p>
          <a:p>
            <a:pPr>
              <a:buFontTx/>
              <a:buChar char="•"/>
              <a:defRPr/>
            </a:pPr>
            <a:r>
              <a:rPr lang="en-US" sz="1800" dirty="0">
                <a:latin typeface="Arial" charset="0"/>
              </a:rPr>
              <a:t> </a:t>
            </a:r>
            <a:r>
              <a:rPr lang="en-US" sz="1800" u="sng" dirty="0">
                <a:latin typeface="Arial" charset="0"/>
              </a:rPr>
              <a:t>Theory PI:</a:t>
            </a:r>
          </a:p>
          <a:p>
            <a:pPr lvl="1">
              <a:buFontTx/>
              <a:buChar char="•"/>
              <a:defRPr/>
            </a:pPr>
            <a:r>
              <a:rPr lang="en-US" sz="1800" dirty="0">
                <a:latin typeface="Arial" charset="0"/>
              </a:rPr>
              <a:t>Collaborators: </a:t>
            </a:r>
            <a:endParaRPr lang="en-US" sz="1800" dirty="0">
              <a:latin typeface="Arial" charset="0"/>
              <a:cs typeface="ＭＳ Ｐゴシック" charset="0"/>
            </a:endParaRPr>
          </a:p>
          <a:p>
            <a:pPr>
              <a:defRPr/>
            </a:pPr>
            <a:endParaRPr lang="en-US" sz="1800" dirty="0">
              <a:latin typeface="Arial" charset="0"/>
            </a:endParaRPr>
          </a:p>
          <a:p>
            <a:pPr>
              <a:buFontTx/>
              <a:buChar char="•"/>
              <a:defRPr/>
            </a:pPr>
            <a:r>
              <a:rPr lang="en-US" sz="1800" dirty="0">
                <a:latin typeface="Arial" charset="0"/>
              </a:rPr>
              <a:t> </a:t>
            </a:r>
            <a:r>
              <a:rPr lang="en-US" sz="1800" u="sng" dirty="0">
                <a:latin typeface="Arial" charset="0"/>
              </a:rPr>
              <a:t>Technical issues (e.g., target design/fab, diagnostics, reconfiguration, etc.):</a:t>
            </a:r>
          </a:p>
          <a:p>
            <a:pPr lvl="1">
              <a:buFontTx/>
              <a:buChar char="•"/>
              <a:defRPr/>
            </a:pPr>
            <a:r>
              <a:rPr lang="en-US" sz="1800" dirty="0">
                <a:latin typeface="Arial" charset="0"/>
                <a:cs typeface="ＭＳ Ｐゴシック" charset="0"/>
              </a:rPr>
              <a:t>…</a:t>
            </a:r>
          </a:p>
          <a:p>
            <a:pPr>
              <a:buFontTx/>
              <a:buChar char="•"/>
              <a:defRPr/>
            </a:pPr>
            <a:endParaRPr lang="en-US" sz="1800" dirty="0">
              <a:solidFill>
                <a:srgbClr val="FF0000"/>
              </a:solidFill>
              <a:latin typeface="Arial" charset="0"/>
              <a:cs typeface="ＭＳ Ｐゴシック" charset="0"/>
            </a:endParaRPr>
          </a:p>
          <a:p>
            <a:pPr lvl="1">
              <a:buFontTx/>
              <a:buChar char="•"/>
              <a:defRPr/>
            </a:pPr>
            <a:r>
              <a:rPr lang="en-US" sz="1800" dirty="0">
                <a:solidFill>
                  <a:srgbClr val="FF0000"/>
                </a:solidFill>
                <a:latin typeface="Arial" charset="0"/>
                <a:cs typeface="ＭＳ Ｐゴシック" charset="0"/>
              </a:rPr>
              <a:t>Target fabrication feasibility assessed? 	   </a:t>
            </a:r>
          </a:p>
          <a:p>
            <a:pPr lvl="2">
              <a:buFontTx/>
              <a:buChar char="•"/>
              <a:defRPr/>
            </a:pPr>
            <a:r>
              <a:rPr lang="en-US" b="0" dirty="0">
                <a:latin typeface="Arial" charset="0"/>
                <a:cs typeface="ＭＳ Ｐゴシック" charset="0"/>
              </a:rPr>
              <a:t>See target instructions on slide 6</a:t>
            </a:r>
          </a:p>
        </p:txBody>
      </p:sp>
      <p:sp>
        <p:nvSpPr>
          <p:cNvPr id="3076" name="Rectangle 53"/>
          <p:cNvSpPr>
            <a:spLocks noChangeArrowheads="1"/>
          </p:cNvSpPr>
          <p:nvPr/>
        </p:nvSpPr>
        <p:spPr bwMode="auto">
          <a:xfrm>
            <a:off x="911225" y="6496050"/>
            <a:ext cx="1841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077" name="Text Box 60"/>
          <p:cNvSpPr txBox="1">
            <a:spLocks noChangeArrowheads="1"/>
          </p:cNvSpPr>
          <p:nvPr/>
        </p:nvSpPr>
        <p:spPr bwMode="auto">
          <a:xfrm>
            <a:off x="381000" y="381000"/>
            <a:ext cx="71628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 dirty="0">
                <a:solidFill>
                  <a:schemeClr val="tx2"/>
                </a:solidFill>
                <a:latin typeface="Arial" charset="0"/>
              </a:rPr>
              <a:t>Proposed campaign/experiment name:   </a:t>
            </a:r>
          </a:p>
        </p:txBody>
      </p:sp>
      <p:sp>
        <p:nvSpPr>
          <p:cNvPr id="3078" name="Text Box 4"/>
          <p:cNvSpPr txBox="1">
            <a:spLocks noChangeArrowheads="1"/>
          </p:cNvSpPr>
          <p:nvPr/>
        </p:nvSpPr>
        <p:spPr bwMode="auto">
          <a:xfrm>
            <a:off x="-19050" y="-9525"/>
            <a:ext cx="497205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i="1" dirty="0" err="1"/>
              <a:t>FYxx</a:t>
            </a:r>
            <a:r>
              <a:rPr lang="en-US" i="1" dirty="0"/>
              <a:t>– Program Name– Lab-name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81D6A83-F108-48CE-8069-8D40F77F90A9}"/>
              </a:ext>
            </a:extLst>
          </p:cNvPr>
          <p:cNvSpPr/>
          <p:nvPr/>
        </p:nvSpPr>
        <p:spPr bwMode="auto">
          <a:xfrm>
            <a:off x="5257800" y="6019800"/>
            <a:ext cx="282633" cy="20683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-112" charset="0"/>
              <a:ea typeface="ＭＳ Ｐゴシック" pitchFamily="-112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228600" y="2286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endParaRPr lang="en-US" sz="2400">
              <a:solidFill>
                <a:schemeClr val="tx2"/>
              </a:solidFill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123" name="Rectangle 5"/>
          <p:cNvSpPr>
            <a:spLocks noChangeArrowheads="1"/>
          </p:cNvSpPr>
          <p:nvPr/>
        </p:nvSpPr>
        <p:spPr bwMode="auto">
          <a:xfrm flipH="1">
            <a:off x="781050" y="1676400"/>
            <a:ext cx="5189539" cy="2438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t"/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Campaign motivation and deliverables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Long-term campaign plan, endpoint, and applications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Relevant milestones</a:t>
            </a:r>
          </a:p>
        </p:txBody>
      </p:sp>
      <p:sp>
        <p:nvSpPr>
          <p:cNvPr id="5125" name="Text Box 31"/>
          <p:cNvSpPr txBox="1">
            <a:spLocks noChangeArrowheads="1"/>
          </p:cNvSpPr>
          <p:nvPr/>
        </p:nvSpPr>
        <p:spPr bwMode="auto">
          <a:xfrm>
            <a:off x="381000" y="381000"/>
            <a:ext cx="455765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 dirty="0">
                <a:solidFill>
                  <a:schemeClr val="tx2"/>
                </a:solidFill>
                <a:latin typeface="Arial" charset="0"/>
              </a:rPr>
              <a:t>Proposed campaign/experiment name:  </a:t>
            </a:r>
            <a:endParaRPr lang="en-US" sz="1800" dirty="0">
              <a:solidFill>
                <a:schemeClr val="tx2"/>
              </a:solidFill>
            </a:endParaRPr>
          </a:p>
        </p:txBody>
      </p:sp>
      <p:sp>
        <p:nvSpPr>
          <p:cNvPr id="5126" name="Text Box 32"/>
          <p:cNvSpPr txBox="1">
            <a:spLocks noChangeArrowheads="1"/>
          </p:cNvSpPr>
          <p:nvPr/>
        </p:nvSpPr>
        <p:spPr bwMode="auto">
          <a:xfrm>
            <a:off x="457200" y="838200"/>
            <a:ext cx="4557658" cy="369320"/>
          </a:xfrm>
          <a:prstGeom prst="rect">
            <a:avLst/>
          </a:prstGeom>
          <a:solidFill>
            <a:srgbClr val="FFFFB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1429" tIns="45714" rIns="91429" bIns="45714">
            <a:spAutoFit/>
          </a:bodyPr>
          <a:lstStyle>
            <a:lvl1pPr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 dirty="0">
                <a:latin typeface="Arial" charset="0"/>
              </a:rPr>
              <a:t>Motivation and campaign overview</a:t>
            </a:r>
          </a:p>
        </p:txBody>
      </p:sp>
      <p:sp>
        <p:nvSpPr>
          <p:cNvPr id="5128" name="Text Box 4"/>
          <p:cNvSpPr txBox="1">
            <a:spLocks noChangeArrowheads="1"/>
          </p:cNvSpPr>
          <p:nvPr/>
        </p:nvSpPr>
        <p:spPr bwMode="auto">
          <a:xfrm>
            <a:off x="6858000" y="0"/>
            <a:ext cx="2286000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i="1" dirty="0"/>
              <a:t>OMEGA/OMEGA EP</a:t>
            </a:r>
          </a:p>
        </p:txBody>
      </p:sp>
      <p:sp>
        <p:nvSpPr>
          <p:cNvPr id="5129" name="Text Box 4"/>
          <p:cNvSpPr txBox="1">
            <a:spLocks noChangeArrowheads="1"/>
          </p:cNvSpPr>
          <p:nvPr/>
        </p:nvSpPr>
        <p:spPr bwMode="auto">
          <a:xfrm>
            <a:off x="-19050" y="-9525"/>
            <a:ext cx="1600200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i="1" dirty="0" err="1"/>
              <a:t>FYxx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8432558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228600" y="2286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endParaRPr lang="en-US" sz="2400">
              <a:solidFill>
                <a:schemeClr val="tx2"/>
              </a:solidFill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123" name="Rectangle 5"/>
          <p:cNvSpPr>
            <a:spLocks noChangeArrowheads="1"/>
          </p:cNvSpPr>
          <p:nvPr/>
        </p:nvSpPr>
        <p:spPr bwMode="auto">
          <a:xfrm flipH="1">
            <a:off x="1216025" y="2057400"/>
            <a:ext cx="104775" cy="4270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124" name="Rectangle 6"/>
          <p:cNvSpPr>
            <a:spLocks noChangeArrowheads="1"/>
          </p:cNvSpPr>
          <p:nvPr/>
        </p:nvSpPr>
        <p:spPr bwMode="auto">
          <a:xfrm>
            <a:off x="2633663" y="2044700"/>
            <a:ext cx="104775" cy="4270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125" name="Text Box 31"/>
          <p:cNvSpPr txBox="1">
            <a:spLocks noChangeArrowheads="1"/>
          </p:cNvSpPr>
          <p:nvPr/>
        </p:nvSpPr>
        <p:spPr bwMode="auto">
          <a:xfrm>
            <a:off x="381000" y="381000"/>
            <a:ext cx="455765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 dirty="0">
                <a:solidFill>
                  <a:schemeClr val="tx2"/>
                </a:solidFill>
                <a:latin typeface="Arial" charset="0"/>
              </a:rPr>
              <a:t>Proposed campaign/experiment name:  </a:t>
            </a:r>
            <a:endParaRPr lang="en-US" sz="1800" dirty="0">
              <a:solidFill>
                <a:schemeClr val="tx2"/>
              </a:solidFill>
            </a:endParaRPr>
          </a:p>
        </p:txBody>
      </p:sp>
      <p:sp>
        <p:nvSpPr>
          <p:cNvPr id="5126" name="Text Box 32"/>
          <p:cNvSpPr txBox="1">
            <a:spLocks noChangeArrowheads="1"/>
          </p:cNvSpPr>
          <p:nvPr/>
        </p:nvSpPr>
        <p:spPr bwMode="auto">
          <a:xfrm>
            <a:off x="457200" y="838200"/>
            <a:ext cx="4557658" cy="369320"/>
          </a:xfrm>
          <a:prstGeom prst="rect">
            <a:avLst/>
          </a:prstGeom>
          <a:solidFill>
            <a:srgbClr val="FFFFB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1429" tIns="45714" rIns="91429" bIns="45714">
            <a:spAutoFit/>
          </a:bodyPr>
          <a:lstStyle>
            <a:lvl1pPr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 dirty="0">
                <a:latin typeface="Arial" charset="0"/>
              </a:rPr>
              <a:t>Previous and/or simulated results</a:t>
            </a:r>
          </a:p>
        </p:txBody>
      </p:sp>
      <p:sp>
        <p:nvSpPr>
          <p:cNvPr id="5128" name="Text Box 4"/>
          <p:cNvSpPr txBox="1">
            <a:spLocks noChangeArrowheads="1"/>
          </p:cNvSpPr>
          <p:nvPr/>
        </p:nvSpPr>
        <p:spPr bwMode="auto">
          <a:xfrm>
            <a:off x="6858000" y="0"/>
            <a:ext cx="2286000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i="1" dirty="0"/>
              <a:t>OMEGA/OMEGA EP</a:t>
            </a:r>
          </a:p>
        </p:txBody>
      </p:sp>
      <p:sp>
        <p:nvSpPr>
          <p:cNvPr id="5129" name="Text Box 4"/>
          <p:cNvSpPr txBox="1">
            <a:spLocks noChangeArrowheads="1"/>
          </p:cNvSpPr>
          <p:nvPr/>
        </p:nvSpPr>
        <p:spPr bwMode="auto">
          <a:xfrm>
            <a:off x="-19050" y="-9525"/>
            <a:ext cx="1600200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i="1" dirty="0" err="1"/>
              <a:t>FYxx</a:t>
            </a:r>
            <a:endParaRPr lang="en-US" i="1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CCD16E7-477F-430D-89A6-544DE35CC762}"/>
              </a:ext>
            </a:extLst>
          </p:cNvPr>
          <p:cNvSpPr txBox="1"/>
          <p:nvPr/>
        </p:nvSpPr>
        <p:spPr>
          <a:xfrm>
            <a:off x="781050" y="1676400"/>
            <a:ext cx="6338595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Results of prior experiments and their impact on the current proposal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Hypothesis to be tested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Simulations of proposed experiments or expected results</a:t>
            </a:r>
          </a:p>
        </p:txBody>
      </p:sp>
    </p:spTree>
    <p:extLst>
      <p:ext uri="{BB962C8B-B14F-4D97-AF65-F5344CB8AC3E}">
        <p14:creationId xmlns:p14="http://schemas.microsoft.com/office/powerpoint/2010/main" val="28339863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381000" y="381000"/>
            <a:ext cx="455765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 dirty="0">
                <a:solidFill>
                  <a:schemeClr val="tx2"/>
                </a:solidFill>
                <a:latin typeface="Arial" charset="0"/>
              </a:rPr>
              <a:t>Proposed campaign/experiment name:  </a:t>
            </a:r>
          </a:p>
        </p:txBody>
      </p:sp>
      <p:sp>
        <p:nvSpPr>
          <p:cNvPr id="4099" name="Text Box 5"/>
          <p:cNvSpPr txBox="1">
            <a:spLocks noChangeArrowheads="1"/>
          </p:cNvSpPr>
          <p:nvPr/>
        </p:nvSpPr>
        <p:spPr bwMode="auto">
          <a:xfrm>
            <a:off x="457200" y="838200"/>
            <a:ext cx="8077200" cy="369320"/>
          </a:xfrm>
          <a:prstGeom prst="rect">
            <a:avLst/>
          </a:prstGeom>
          <a:solidFill>
            <a:srgbClr val="FFFFB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1429" tIns="45714" rIns="91429" bIns="45714">
            <a:spAutoFit/>
          </a:bodyPr>
          <a:lstStyle>
            <a:lvl1pPr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 dirty="0">
                <a:latin typeface="Arial" charset="0"/>
              </a:rPr>
              <a:t>VISRAD model configuration or schematic for the proposed experiments 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6858000" y="0"/>
            <a:ext cx="2286000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i="1" dirty="0"/>
              <a:t>OMEGA/OMEGA EP</a:t>
            </a:r>
          </a:p>
        </p:txBody>
      </p:sp>
      <p:sp>
        <p:nvSpPr>
          <p:cNvPr id="4101" name="Text Box 4"/>
          <p:cNvSpPr txBox="1">
            <a:spLocks noChangeArrowheads="1"/>
          </p:cNvSpPr>
          <p:nvPr/>
        </p:nvSpPr>
        <p:spPr bwMode="auto">
          <a:xfrm>
            <a:off x="-19050" y="-9525"/>
            <a:ext cx="1600200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i="1" dirty="0" err="1"/>
              <a:t>FYxx</a:t>
            </a:r>
            <a:endParaRPr lang="en-US" i="1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9A71AF0-16D0-40B7-A3ED-AC68FB32367D}"/>
              </a:ext>
            </a:extLst>
          </p:cNvPr>
          <p:cNvSpPr txBox="1"/>
          <p:nvPr/>
        </p:nvSpPr>
        <p:spPr>
          <a:xfrm>
            <a:off x="609600" y="1829570"/>
            <a:ext cx="80772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To assess experimental plan: technical details and feasibility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Define each configuration or setup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Include all components not expected to survive the shot, driven or undriven, with scale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228600" y="2286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endParaRPr lang="en-US" sz="2400">
              <a:solidFill>
                <a:schemeClr val="tx2"/>
              </a:solidFill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123" name="Rectangle 5"/>
          <p:cNvSpPr>
            <a:spLocks noChangeArrowheads="1"/>
          </p:cNvSpPr>
          <p:nvPr/>
        </p:nvSpPr>
        <p:spPr bwMode="auto">
          <a:xfrm flipH="1">
            <a:off x="1216025" y="2057400"/>
            <a:ext cx="104775" cy="4270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124" name="Rectangle 6"/>
          <p:cNvSpPr>
            <a:spLocks noChangeArrowheads="1"/>
          </p:cNvSpPr>
          <p:nvPr/>
        </p:nvSpPr>
        <p:spPr bwMode="auto">
          <a:xfrm>
            <a:off x="2633663" y="2044700"/>
            <a:ext cx="104775" cy="4270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125" name="Text Box 31"/>
          <p:cNvSpPr txBox="1">
            <a:spLocks noChangeArrowheads="1"/>
          </p:cNvSpPr>
          <p:nvPr/>
        </p:nvSpPr>
        <p:spPr bwMode="auto">
          <a:xfrm>
            <a:off x="381000" y="381000"/>
            <a:ext cx="455765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 dirty="0">
                <a:solidFill>
                  <a:schemeClr val="tx2"/>
                </a:solidFill>
                <a:latin typeface="Arial" charset="0"/>
              </a:rPr>
              <a:t>Proposed campaign/experiment name:  </a:t>
            </a:r>
            <a:endParaRPr lang="en-US" sz="1800" dirty="0">
              <a:solidFill>
                <a:schemeClr val="tx2"/>
              </a:solidFill>
            </a:endParaRPr>
          </a:p>
        </p:txBody>
      </p:sp>
      <p:sp>
        <p:nvSpPr>
          <p:cNvPr id="5126" name="Text Box 32"/>
          <p:cNvSpPr txBox="1">
            <a:spLocks noChangeArrowheads="1"/>
          </p:cNvSpPr>
          <p:nvPr/>
        </p:nvSpPr>
        <p:spPr bwMode="auto">
          <a:xfrm>
            <a:off x="457200" y="838200"/>
            <a:ext cx="7696200" cy="369320"/>
          </a:xfrm>
          <a:prstGeom prst="rect">
            <a:avLst/>
          </a:prstGeom>
          <a:solidFill>
            <a:srgbClr val="FFFFB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1429" tIns="45714" rIns="91429" bIns="45714">
            <a:spAutoFit/>
          </a:bodyPr>
          <a:lstStyle>
            <a:lvl1pPr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 dirty="0">
                <a:latin typeface="Arial" charset="0"/>
              </a:rPr>
              <a:t>Experimental configuration (information for facility/scheduling)</a:t>
            </a:r>
          </a:p>
        </p:txBody>
      </p:sp>
      <p:sp>
        <p:nvSpPr>
          <p:cNvPr id="5127" name="Text Box 34"/>
          <p:cNvSpPr txBox="1">
            <a:spLocks noChangeArrowheads="1"/>
          </p:cNvSpPr>
          <p:nvPr/>
        </p:nvSpPr>
        <p:spPr bwMode="auto">
          <a:xfrm>
            <a:off x="517525" y="1535113"/>
            <a:ext cx="8093075" cy="5232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dirty="0">
                <a:latin typeface="Arial"/>
                <a:cs typeface="Arial"/>
              </a:rPr>
              <a:t>No of shots or days required:  </a:t>
            </a:r>
          </a:p>
          <a:p>
            <a:pPr>
              <a:defRPr/>
            </a:pPr>
            <a:endParaRPr lang="en-US" dirty="0">
              <a:latin typeface="Arial"/>
              <a:cs typeface="Arial"/>
            </a:endParaRPr>
          </a:p>
          <a:p>
            <a:pPr>
              <a:defRPr/>
            </a:pPr>
            <a:r>
              <a:rPr lang="en-US" dirty="0">
                <a:latin typeface="Arial"/>
                <a:cs typeface="Arial"/>
              </a:rPr>
              <a:t>Schedule request (by quarter, </a:t>
            </a:r>
            <a:r>
              <a:rPr lang="en-US" dirty="0" err="1">
                <a:latin typeface="Arial"/>
                <a:cs typeface="Arial"/>
              </a:rPr>
              <a:t>FYxx</a:t>
            </a:r>
            <a:r>
              <a:rPr lang="en-US" dirty="0">
                <a:latin typeface="Arial"/>
                <a:cs typeface="Arial"/>
              </a:rPr>
              <a:t>): </a:t>
            </a:r>
          </a:p>
          <a:p>
            <a:pPr>
              <a:defRPr/>
            </a:pPr>
            <a:r>
              <a:rPr lang="en-US" sz="1000" b="0" i="1" dirty="0">
                <a:latin typeface="Arial"/>
                <a:cs typeface="Arial"/>
              </a:rPr>
              <a:t>(Please indicate if your experiment could be ready for shots in Q1.) </a:t>
            </a:r>
          </a:p>
          <a:p>
            <a:pPr>
              <a:defRPr/>
            </a:pPr>
            <a:endParaRPr lang="en-US" b="0" i="1" dirty="0">
              <a:latin typeface="Arial"/>
              <a:cs typeface="Arial"/>
            </a:endParaRPr>
          </a:p>
          <a:p>
            <a:pPr>
              <a:defRPr/>
            </a:pPr>
            <a:r>
              <a:rPr lang="en-US" dirty="0">
                <a:latin typeface="Arial"/>
                <a:cs typeface="Arial"/>
              </a:rPr>
              <a:t>Facility (OMEGA or EP or Joint): </a:t>
            </a:r>
          </a:p>
          <a:p>
            <a:pPr>
              <a:defRPr/>
            </a:pPr>
            <a:endParaRPr lang="en-US" dirty="0">
              <a:latin typeface="Arial"/>
              <a:cs typeface="Arial"/>
            </a:endParaRPr>
          </a:p>
          <a:p>
            <a:pPr>
              <a:defRPr/>
            </a:pPr>
            <a:r>
              <a:rPr lang="en-US" b="0" i="1" dirty="0">
                <a:latin typeface="Arial"/>
                <a:cs typeface="Arial"/>
              </a:rPr>
              <a:t>You must unambiguously provide the following information for each configuration on </a:t>
            </a:r>
            <a:r>
              <a:rPr lang="en-US" b="0" i="1" u="sng" dirty="0">
                <a:latin typeface="Arial"/>
                <a:cs typeface="Arial"/>
              </a:rPr>
              <a:t>each</a:t>
            </a:r>
            <a:r>
              <a:rPr lang="en-US" b="0" i="1" dirty="0">
                <a:latin typeface="Arial"/>
                <a:cs typeface="Arial"/>
              </a:rPr>
              <a:t> shot day covered by this 6-page summary:</a:t>
            </a:r>
          </a:p>
          <a:p>
            <a:pPr>
              <a:defRPr/>
            </a:pPr>
            <a:endParaRPr lang="en-US" dirty="0">
              <a:latin typeface="Arial"/>
              <a:cs typeface="Arial"/>
            </a:endParaRPr>
          </a:p>
          <a:p>
            <a:pPr>
              <a:defRPr/>
            </a:pPr>
            <a:r>
              <a:rPr lang="en-US" dirty="0">
                <a:latin typeface="Arial"/>
                <a:cs typeface="Arial"/>
              </a:rPr>
              <a:t>Beam configuration:</a:t>
            </a:r>
          </a:p>
          <a:p>
            <a:pPr>
              <a:defRPr/>
            </a:pPr>
            <a:endParaRPr lang="en-US" sz="800" b="0" i="1" dirty="0">
              <a:latin typeface="Arial"/>
              <a:cs typeface="Arial"/>
            </a:endParaRPr>
          </a:p>
          <a:p>
            <a:pPr>
              <a:defRPr/>
            </a:pPr>
            <a:r>
              <a:rPr lang="en-US" sz="800" b="0" i="1" dirty="0">
                <a:latin typeface="Arial"/>
                <a:cs typeface="Arial"/>
              </a:rPr>
              <a:t>OMEGA 60: Number of beams , Number and Type of DPPs, 2w/3w/4w probe beam (if required), and experiment axis</a:t>
            </a:r>
          </a:p>
          <a:p>
            <a:pPr>
              <a:defRPr/>
            </a:pPr>
            <a:r>
              <a:rPr lang="en-US" sz="800" b="0" i="1" dirty="0">
                <a:latin typeface="Arial"/>
                <a:cs typeface="Arial"/>
              </a:rPr>
              <a:t>OMEGA EP: Specify required mode (SP, SP </a:t>
            </a:r>
            <a:r>
              <a:rPr lang="en-US" sz="800" b="0" i="1" dirty="0" err="1">
                <a:latin typeface="Arial"/>
                <a:cs typeface="Arial"/>
              </a:rPr>
              <a:t>CoProp</a:t>
            </a:r>
            <a:r>
              <a:rPr lang="en-US" sz="800" b="0" i="1" dirty="0">
                <a:latin typeface="Arial"/>
                <a:cs typeface="Arial"/>
              </a:rPr>
              <a:t>, UV, or T-OPA) for each of the four beams</a:t>
            </a:r>
          </a:p>
          <a:p>
            <a:pPr>
              <a:defRPr/>
            </a:pPr>
            <a:endParaRPr lang="en-US" dirty="0">
              <a:latin typeface="Arial"/>
              <a:cs typeface="Arial"/>
            </a:endParaRPr>
          </a:p>
          <a:p>
            <a:pPr>
              <a:defRPr/>
            </a:pPr>
            <a:r>
              <a:rPr lang="en-US" dirty="0">
                <a:latin typeface="Arial"/>
                <a:cs typeface="Arial"/>
              </a:rPr>
              <a:t>Primary diagnostics:  </a:t>
            </a:r>
          </a:p>
          <a:p>
            <a:pPr>
              <a:defRPr/>
            </a:pPr>
            <a:r>
              <a:rPr lang="en-US" sz="800" b="0" i="1" dirty="0">
                <a:latin typeface="Arial"/>
                <a:cs typeface="Arial"/>
              </a:rPr>
              <a:t>List all required diagnostics (fixed or TIM-based)</a:t>
            </a:r>
          </a:p>
          <a:p>
            <a:pPr>
              <a:defRPr/>
            </a:pPr>
            <a:r>
              <a:rPr lang="en-US" sz="800" b="0" i="1" dirty="0">
                <a:latin typeface="Arial"/>
                <a:cs typeface="Arial"/>
              </a:rPr>
              <a:t>Indicate any new diagnostic qualification or existing diagnostic modification required</a:t>
            </a:r>
          </a:p>
          <a:p>
            <a:pPr>
              <a:defRPr/>
            </a:pPr>
            <a:endParaRPr lang="en-US" dirty="0">
              <a:latin typeface="Arial"/>
              <a:cs typeface="Arial"/>
            </a:endParaRPr>
          </a:p>
          <a:p>
            <a:pPr>
              <a:defRPr/>
            </a:pPr>
            <a:r>
              <a:rPr lang="en-US" dirty="0">
                <a:latin typeface="Arial"/>
                <a:cs typeface="Arial"/>
              </a:rPr>
              <a:t>Targets:  </a:t>
            </a:r>
          </a:p>
          <a:p>
            <a:pPr lvl="0">
              <a:defRPr/>
            </a:pPr>
            <a:r>
              <a:rPr lang="en-US" sz="800" b="0" i="1" dirty="0">
                <a:solidFill>
                  <a:srgbClr val="000000"/>
                </a:solidFill>
                <a:latin typeface="Arial"/>
                <a:ea typeface="ＭＳ Ｐゴシック" pitchFamily="34" charset="-128"/>
                <a:cs typeface="Arial"/>
              </a:rPr>
              <a:t>DT or DD, Special Fills, Planar </a:t>
            </a:r>
            <a:r>
              <a:rPr lang="en-US" sz="800" b="0" i="1" dirty="0" err="1">
                <a:solidFill>
                  <a:srgbClr val="000000"/>
                </a:solidFill>
                <a:latin typeface="Arial"/>
                <a:ea typeface="ＭＳ Ｐゴシック" pitchFamily="34" charset="-128"/>
                <a:cs typeface="Arial"/>
              </a:rPr>
              <a:t>Cryo</a:t>
            </a:r>
            <a:endParaRPr lang="en-US" sz="800" b="0" i="1" dirty="0">
              <a:solidFill>
                <a:srgbClr val="000000"/>
              </a:solidFill>
              <a:latin typeface="Arial"/>
              <a:ea typeface="ＭＳ Ｐゴシック" pitchFamily="34" charset="-128"/>
              <a:cs typeface="Arial"/>
            </a:endParaRPr>
          </a:p>
          <a:p>
            <a:pPr lvl="0">
              <a:defRPr/>
            </a:pPr>
            <a:r>
              <a:rPr lang="en-US" sz="800" b="0" i="1" dirty="0">
                <a:solidFill>
                  <a:srgbClr val="000000"/>
                </a:solidFill>
                <a:latin typeface="Arial"/>
                <a:ea typeface="ＭＳ Ｐゴシック" pitchFamily="34" charset="-128"/>
                <a:cs typeface="Arial"/>
              </a:rPr>
              <a:t>Will Gas Jet be used and, if so, is a new nozzle design required?</a:t>
            </a:r>
          </a:p>
          <a:p>
            <a:pPr lvl="0">
              <a:defRPr/>
            </a:pPr>
            <a:r>
              <a:rPr lang="en-US" sz="800" b="0" i="1" dirty="0">
                <a:solidFill>
                  <a:srgbClr val="000000"/>
                </a:solidFill>
                <a:latin typeface="Arial"/>
                <a:ea typeface="ＭＳ Ｐゴシック" pitchFamily="34" charset="-128"/>
                <a:cs typeface="Arial"/>
              </a:rPr>
              <a:t>Will MIFEDS be used and, if so, is a new coil design required?</a:t>
            </a:r>
          </a:p>
          <a:p>
            <a:pPr lvl="0">
              <a:defRPr/>
            </a:pPr>
            <a:r>
              <a:rPr lang="en-US" sz="800" b="0" i="1" dirty="0">
                <a:solidFill>
                  <a:srgbClr val="000000"/>
                </a:solidFill>
                <a:latin typeface="Arial"/>
                <a:ea typeface="ＭＳ Ｐゴシック" pitchFamily="34" charset="-128"/>
                <a:cs typeface="Arial"/>
              </a:rPr>
              <a:t>For EP, all components not expected to survive the shot, driven or otherwise, must be identified including scale, to determine if the OAP </a:t>
            </a:r>
            <a:r>
              <a:rPr lang="en-US" sz="800" b="0" i="1" dirty="0" err="1">
                <a:solidFill>
                  <a:srgbClr val="000000"/>
                </a:solidFill>
                <a:latin typeface="Arial"/>
                <a:ea typeface="ＭＳ Ｐゴシック" pitchFamily="34" charset="-128"/>
                <a:cs typeface="Arial"/>
              </a:rPr>
              <a:t>dds</a:t>
            </a:r>
            <a:r>
              <a:rPr lang="en-US" sz="800" b="0" i="1" dirty="0">
                <a:solidFill>
                  <a:srgbClr val="000000"/>
                </a:solidFill>
                <a:latin typeface="Arial"/>
                <a:ea typeface="ＭＳ Ｐゴシック" pitchFamily="34" charset="-128"/>
                <a:cs typeface="Arial"/>
              </a:rPr>
              <a:t> will be required</a:t>
            </a:r>
          </a:p>
          <a:p>
            <a:pPr lvl="0">
              <a:defRPr/>
            </a:pPr>
            <a:endParaRPr lang="en-US" dirty="0">
              <a:latin typeface="Arial"/>
              <a:cs typeface="Arial"/>
            </a:endParaRPr>
          </a:p>
          <a:p>
            <a:pPr>
              <a:defRPr/>
            </a:pPr>
            <a:r>
              <a:rPr lang="en-US" dirty="0">
                <a:latin typeface="Arial"/>
                <a:cs typeface="Arial"/>
              </a:rPr>
              <a:t>Targets contain Z&gt;36 material:  (Yes/No)</a:t>
            </a:r>
          </a:p>
          <a:p>
            <a:pPr>
              <a:defRPr/>
            </a:pPr>
            <a:r>
              <a:rPr lang="en-US" dirty="0">
                <a:latin typeface="Arial"/>
                <a:cs typeface="Arial"/>
              </a:rPr>
              <a:t>X-ray Spectrometer in use (Yes/No)</a:t>
            </a:r>
          </a:p>
          <a:p>
            <a:pPr lvl="0">
              <a:defRPr/>
            </a:pPr>
            <a:endParaRPr lang="en-US" dirty="0">
              <a:latin typeface="Arial"/>
              <a:cs typeface="Arial"/>
            </a:endParaRPr>
          </a:p>
        </p:txBody>
      </p:sp>
      <p:sp>
        <p:nvSpPr>
          <p:cNvPr id="5128" name="Text Box 4"/>
          <p:cNvSpPr txBox="1">
            <a:spLocks noChangeArrowheads="1"/>
          </p:cNvSpPr>
          <p:nvPr/>
        </p:nvSpPr>
        <p:spPr bwMode="auto">
          <a:xfrm>
            <a:off x="6858000" y="0"/>
            <a:ext cx="2286000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i="1" dirty="0"/>
              <a:t>OMEGA/OMEGA EP</a:t>
            </a:r>
          </a:p>
        </p:txBody>
      </p:sp>
      <p:sp>
        <p:nvSpPr>
          <p:cNvPr id="5129" name="Text Box 4"/>
          <p:cNvSpPr txBox="1">
            <a:spLocks noChangeArrowheads="1"/>
          </p:cNvSpPr>
          <p:nvPr/>
        </p:nvSpPr>
        <p:spPr bwMode="auto">
          <a:xfrm>
            <a:off x="-19050" y="-9525"/>
            <a:ext cx="1600200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i="1" dirty="0" err="1"/>
              <a:t>FYxx</a:t>
            </a:r>
            <a:endParaRPr lang="en-US" i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228600" y="2286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endParaRPr lang="en-US" sz="2400">
              <a:solidFill>
                <a:schemeClr val="tx2"/>
              </a:solidFill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123" name="Rectangle 5"/>
          <p:cNvSpPr>
            <a:spLocks noChangeArrowheads="1"/>
          </p:cNvSpPr>
          <p:nvPr/>
        </p:nvSpPr>
        <p:spPr bwMode="auto">
          <a:xfrm flipH="1">
            <a:off x="1216025" y="2057400"/>
            <a:ext cx="104775" cy="4270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124" name="Rectangle 6"/>
          <p:cNvSpPr>
            <a:spLocks noChangeArrowheads="1"/>
          </p:cNvSpPr>
          <p:nvPr/>
        </p:nvSpPr>
        <p:spPr bwMode="auto">
          <a:xfrm>
            <a:off x="2633663" y="2044700"/>
            <a:ext cx="104775" cy="4270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128" name="Text Box 4"/>
          <p:cNvSpPr txBox="1">
            <a:spLocks noChangeArrowheads="1"/>
          </p:cNvSpPr>
          <p:nvPr/>
        </p:nvSpPr>
        <p:spPr bwMode="auto">
          <a:xfrm>
            <a:off x="6858000" y="0"/>
            <a:ext cx="2286000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i="1" dirty="0"/>
              <a:t>OMEGA/OMEGA EP</a:t>
            </a:r>
          </a:p>
        </p:txBody>
      </p:sp>
      <p:sp>
        <p:nvSpPr>
          <p:cNvPr id="5129" name="Text Box 4"/>
          <p:cNvSpPr txBox="1">
            <a:spLocks noChangeArrowheads="1"/>
          </p:cNvSpPr>
          <p:nvPr/>
        </p:nvSpPr>
        <p:spPr bwMode="auto">
          <a:xfrm>
            <a:off x="-19050" y="-9525"/>
            <a:ext cx="192405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i="1" dirty="0" err="1"/>
              <a:t>FYxx</a:t>
            </a:r>
            <a:endParaRPr lang="en-US" i="1" dirty="0"/>
          </a:p>
        </p:txBody>
      </p:sp>
      <p:sp>
        <p:nvSpPr>
          <p:cNvPr id="2" name="Text Box 2">
            <a:extLst>
              <a:ext uri="{FF2B5EF4-FFF2-40B4-BE49-F238E27FC236}">
                <a16:creationId xmlns:a16="http://schemas.microsoft.com/office/drawing/2014/main" id="{9485771C-1B5F-80B1-E453-69F9B2846D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7938" y="949392"/>
            <a:ext cx="8090338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100" b="0" dirty="0">
                <a:solidFill>
                  <a:srgbClr val="FF0000"/>
                </a:solidFill>
                <a:latin typeface="Arial" charset="0"/>
                <a:sym typeface="Wingdings" pitchFamily="2" charset="2"/>
              </a:rPr>
              <a:t>PIs must discuss target needs with their target provider/supplier before submitting proposals and confirm the discussion in the proposal. </a:t>
            </a:r>
            <a:endParaRPr lang="en-US" sz="1100" b="0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3" name="Text Box 5">
            <a:extLst>
              <a:ext uri="{FF2B5EF4-FFF2-40B4-BE49-F238E27FC236}">
                <a16:creationId xmlns:a16="http://schemas.microsoft.com/office/drawing/2014/main" id="{8AE83B31-138B-0702-31A7-AF132A9CF1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7938" y="464375"/>
            <a:ext cx="8090338" cy="369320"/>
          </a:xfrm>
          <a:prstGeom prst="rect">
            <a:avLst/>
          </a:prstGeom>
          <a:solidFill>
            <a:srgbClr val="FFFFB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1429" tIns="45714" rIns="91429" bIns="45714">
            <a:spAutoFit/>
          </a:bodyPr>
          <a:lstStyle>
            <a:lvl1pPr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 dirty="0">
                <a:latin typeface="Arial" charset="0"/>
              </a:rPr>
              <a:t>Target schematics, definition and number for the proposed experiments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2EB5717-A1FB-9304-8376-95885D1098C7}"/>
              </a:ext>
            </a:extLst>
          </p:cNvPr>
          <p:cNvSpPr txBox="1"/>
          <p:nvPr/>
        </p:nvSpPr>
        <p:spPr>
          <a:xfrm>
            <a:off x="317938" y="1593983"/>
            <a:ext cx="8140262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b="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Define whether this is an existing target design, and if not what development is required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000" b="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the target design differs from targets fabricated previously, provide sufficient technical detail to allow the complexity and feasibility of the target to be built to be properly assessed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b="0" dirty="0">
                <a:latin typeface="Arial" panose="020B0604020202020204" pitchFamily="34" charset="0"/>
                <a:cs typeface="Arial" panose="020B0604020202020204" pitchFamily="34" charset="0"/>
              </a:rPr>
              <a:t>Indicate if components will be provided by other institutions aside from General Atomics (GA) or LLE</a:t>
            </a:r>
            <a:endParaRPr lang="en-US" sz="1000" b="0" i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b="0" dirty="0">
                <a:latin typeface="Arial" panose="020B0604020202020204" pitchFamily="34" charset="0"/>
                <a:cs typeface="Arial" panose="020B0604020202020204" pitchFamily="34" charset="0"/>
              </a:rPr>
              <a:t>Indicate if assembly will be completed by other institutions aside from GA or LLE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b="0" dirty="0">
                <a:latin typeface="Arial" panose="020B0604020202020204" pitchFamily="34" charset="0"/>
                <a:cs typeface="Arial" panose="020B0604020202020204" pitchFamily="34" charset="0"/>
              </a:rPr>
              <a:t>Include targets diagrams with materials, dimensions and number of assembled targets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b="0" dirty="0">
                <a:latin typeface="Arial" panose="020B0604020202020204" pitchFamily="34" charset="0"/>
                <a:cs typeface="Arial" panose="020B0604020202020204" pitchFamily="34" charset="0"/>
              </a:rPr>
              <a:t>Indicate number of variations which include different outer diameters (ODs), thickness, materials, </a:t>
            </a:r>
            <a:r>
              <a:rPr lang="en-US" sz="1000" b="0" dirty="0" err="1">
                <a:latin typeface="Arial" panose="020B0604020202020204" pitchFamily="34" charset="0"/>
                <a:cs typeface="Arial" panose="020B0604020202020204" pitchFamily="34" charset="0"/>
              </a:rPr>
              <a:t>etc</a:t>
            </a:r>
            <a:endParaRPr lang="en-US" sz="10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b="0" dirty="0">
                <a:latin typeface="Arial" panose="020B0604020202020204" pitchFamily="34" charset="0"/>
                <a:cs typeface="Arial" panose="020B0604020202020204" pitchFamily="34" charset="0"/>
              </a:rPr>
              <a:t>Indicate materials of each layer, CH vs metal (specially if the request requires Beryllium)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b="0" dirty="0">
                <a:latin typeface="Arial" panose="020B0604020202020204" pitchFamily="34" charset="0"/>
                <a:cs typeface="Arial" panose="020B0604020202020204" pitchFamily="34" charset="0"/>
              </a:rPr>
              <a:t>Indicate number of gas fills and pressures required, especially if the request will require D3He/ DT to coordinate with LLE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b="0" dirty="0">
                <a:latin typeface="Arial" panose="020B0604020202020204" pitchFamily="34" charset="0"/>
                <a:cs typeface="Arial" panose="020B0604020202020204" pitchFamily="34" charset="0"/>
              </a:rPr>
              <a:t>Indicate If targets will be attached to MIFEDS to coordinate with LLE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b="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Identify gas-jet nozzle(s) (standard or specialized), gas species, number of gas fills and pressure required if Gas Jet System is requested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b="0" dirty="0">
                <a:latin typeface="Arial" panose="020B0604020202020204" pitchFamily="34" charset="0"/>
                <a:cs typeface="Arial" panose="020B0604020202020204" pitchFamily="34" charset="0"/>
              </a:rPr>
              <a:t>Include pie diagrams for capsules request and developmental targets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b="0" dirty="0">
                <a:latin typeface="Arial" panose="020B0604020202020204" pitchFamily="34" charset="0"/>
                <a:cs typeface="Arial" panose="020B0604020202020204" pitchFamily="34" charset="0"/>
              </a:rPr>
              <a:t>Specify density and tolerances for foam and 2pp targets requested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b="0" dirty="0">
                <a:latin typeface="Arial" panose="020B0604020202020204" pitchFamily="34" charset="0"/>
                <a:cs typeface="Arial" panose="020B0604020202020204" pitchFamily="34" charset="0"/>
              </a:rPr>
              <a:t>Specify tolerances for all dimensions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b="0" dirty="0">
                <a:latin typeface="Arial" panose="020B0604020202020204" pitchFamily="34" charset="0"/>
                <a:cs typeface="Arial" panose="020B0604020202020204" pitchFamily="34" charset="0"/>
              </a:rPr>
              <a:t>Table 1 refers to typical tolerances for different materials of capsules GA fabricate (these values are meant as guideline only, they may not cover all different cases/campaigns)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b="0" dirty="0">
                <a:latin typeface="Arial" panose="020B0604020202020204" pitchFamily="34" charset="0"/>
                <a:cs typeface="Arial" panose="020B0604020202020204" pitchFamily="34" charset="0"/>
              </a:rPr>
              <a:t>Define acceptable surface roughness if it is a critical parameter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b="0" dirty="0">
                <a:latin typeface="Arial" panose="020B0604020202020204" pitchFamily="34" charset="0"/>
                <a:cs typeface="Arial" panose="020B0604020202020204" pitchFamily="34" charset="0"/>
              </a:rPr>
              <a:t>Define glue layer thickness/quality and/or glue spot size/quality for the stalk mounting if they are critical parameters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2F8AC64-DACE-8B1C-D495-BBC3FE0E4CA0}"/>
              </a:ext>
            </a:extLst>
          </p:cNvPr>
          <p:cNvSpPr txBox="1"/>
          <p:nvPr/>
        </p:nvSpPr>
        <p:spPr>
          <a:xfrm>
            <a:off x="6242049" y="4705515"/>
            <a:ext cx="2496207" cy="12926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/>
              <a:t>For target assembly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0" dirty="0"/>
              <a:t>For each target type and configuration specify target positioner and critical surface normal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0" dirty="0"/>
              <a:t>Critical assemble angles and tolerances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5E75553-CCF5-FFE4-4052-CE73CF07642E}"/>
              </a:ext>
            </a:extLst>
          </p:cNvPr>
          <p:cNvSpPr txBox="1"/>
          <p:nvPr/>
        </p:nvSpPr>
        <p:spPr>
          <a:xfrm>
            <a:off x="317938" y="1338968"/>
            <a:ext cx="6369269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/>
              <a:t>Here are some general instructions which you may find useful.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64AB6B4-31A2-C2F1-3D8C-59DB0F240706}"/>
              </a:ext>
            </a:extLst>
          </p:cNvPr>
          <p:cNvSpPr txBox="1"/>
          <p:nvPr/>
        </p:nvSpPr>
        <p:spPr>
          <a:xfrm>
            <a:off x="1287462" y="4427789"/>
            <a:ext cx="38862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1000"/>
              </a:spcAft>
            </a:pPr>
            <a:r>
              <a:rPr lang="en-US" sz="1200" i="1" dirty="0">
                <a:solidFill>
                  <a:srgbClr val="44546A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Table 1. Typical tolerances for capsule fabrication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CA19B1E7-42A7-0AE5-1079-476F8D28910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97" t="5555" r="6863" b="70000"/>
          <a:stretch/>
        </p:blipFill>
        <p:spPr>
          <a:xfrm>
            <a:off x="228600" y="4660862"/>
            <a:ext cx="5836444" cy="2109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5952274"/>
      </p:ext>
    </p:extLst>
  </p:cSld>
  <p:clrMapOvr>
    <a:masterClrMapping/>
  </p:clrMapOvr>
</p:sld>
</file>

<file path=ppt/theme/theme1.xml><?xml version="1.0" encoding="utf-8"?>
<a:theme xmlns:a="http://schemas.openxmlformats.org/drawingml/2006/main" name="better template">
  <a:themeElements>
    <a:clrScheme name="better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etter template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-112" charset="0"/>
            <a:ea typeface="ＭＳ Ｐゴシック" pitchFamily="-11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-112" charset="0"/>
            <a:ea typeface="ＭＳ Ｐゴシック" pitchFamily="-112" charset="-128"/>
          </a:defRPr>
        </a:defPPr>
      </a:lstStyle>
    </a:lnDef>
  </a:objectDefaults>
  <a:extraClrSchemeLst>
    <a:extraClrScheme>
      <a:clrScheme name="better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tter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tter templat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tter templat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tter 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tter 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tter 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22056</TotalTime>
  <Words>813</Words>
  <Application>Microsoft Macintosh PowerPoint</Application>
  <PresentationFormat>On-screen Show (4:3)</PresentationFormat>
  <Paragraphs>108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Helvetica</vt:lpstr>
      <vt:lpstr>better 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Lawrence Livermore Nat'l 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Window hot-electron control</dc:title>
  <dc:creator>Sean Regan</dc:creator>
  <cp:lastModifiedBy>Wei, Mingsheng</cp:lastModifiedBy>
  <cp:revision>118</cp:revision>
  <cp:lastPrinted>2020-02-18T19:34:42Z</cp:lastPrinted>
  <dcterms:modified xsi:type="dcterms:W3CDTF">2024-12-17T07:26:43Z</dcterms:modified>
</cp:coreProperties>
</file>