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265" r:id="rId2"/>
    <p:sldId id="270" r:id="rId3"/>
    <p:sldId id="271" r:id="rId4"/>
    <p:sldId id="272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C4E2F7"/>
    <a:srgbClr val="FFB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/>
    <p:restoredTop sz="94694"/>
  </p:normalViewPr>
  <p:slideViewPr>
    <p:cSldViewPr>
      <p:cViewPr varScale="1">
        <p:scale>
          <a:sx n="121" d="100"/>
          <a:sy n="121" d="100"/>
        </p:scale>
        <p:origin x="19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430"/>
            <a:ext cx="5142244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8161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261"/>
            <a:ext cx="303816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/>
            </a:lvl1pPr>
          </a:lstStyle>
          <a:p>
            <a:fld id="{63D7E21A-B5B7-4264-AAEF-99872BC4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7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81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25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5129213"/>
            <a:ext cx="1725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S. G. Glendinning,</a:t>
            </a:r>
          </a:p>
          <a:p>
            <a:pPr>
              <a:defRPr/>
            </a:pPr>
            <a:r>
              <a:rPr lang="en-US"/>
              <a:t>LLNL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5054600"/>
            <a:ext cx="1316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Presented to: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Place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1465263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14287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800" y="28575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282098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38288"/>
            <a:ext cx="77724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0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9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2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2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81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2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3184525" y="18478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28600" y="985838"/>
            <a:ext cx="8686800" cy="4955191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indent="-3429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Purpose/goal: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	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Helvetica"/>
                <a:cs typeface="Arial"/>
              </a:rPr>
              <a:t>To measure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Specific deliverable(s) of the proposed campaign (in FY24):</a:t>
            </a:r>
            <a:endParaRPr lang="en-US" sz="1800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	</a:t>
            </a:r>
          </a:p>
          <a:p>
            <a:pPr lvl="1">
              <a:buFont typeface="Arial"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To measure</a:t>
            </a:r>
          </a:p>
          <a:p>
            <a:pPr lvl="1">
              <a:buFont typeface="Arial"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What would we do with results: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ＭＳ Ｐゴシック" charset="0"/>
              </a:rPr>
              <a:t>	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Compare with</a:t>
            </a:r>
          </a:p>
          <a:p>
            <a:pPr>
              <a:defRPr/>
            </a:pPr>
            <a:endParaRPr lang="en-US" sz="1800" u="sng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PI/Designer/Shot PI: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 </a:t>
            </a: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Technical issues (e.g., target design/fab, diagnostics, reconfiguration, etc.):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Target fab Review: 	</a:t>
            </a:r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911225" y="64960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381000" y="3810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LBS FY24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D6A83-F108-48CE-8069-8D40F77F90A9}"/>
              </a:ext>
            </a:extLst>
          </p:cNvPr>
          <p:cNvSpPr/>
          <p:nvPr/>
        </p:nvSpPr>
        <p:spPr bwMode="auto">
          <a:xfrm>
            <a:off x="2917767" y="5584361"/>
            <a:ext cx="282633" cy="206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VISRAD model configuration or schematic for the proposed experiments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2076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LBS FY24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3228975" cy="379413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latin typeface="Arial" charset="0"/>
              </a:rPr>
              <a:t>Experimental configuration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517525" y="1535113"/>
            <a:ext cx="809307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Number of shots or days required: 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Schedule request (by quarter, FY24): </a:t>
            </a:r>
          </a:p>
          <a:p>
            <a:pPr>
              <a:defRPr/>
            </a:pPr>
            <a:r>
              <a:rPr lang="en-US" sz="1000" b="0" dirty="0">
                <a:latin typeface="Arial"/>
                <a:cs typeface="Arial"/>
              </a:rPr>
              <a:t>(If your proposal is selected for a beam-time awarded and the PI could be ready for shots in Q1FY24, please specify.) </a:t>
            </a: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Facility (OMEGA or EP or Joint):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sz="1200" b="0" i="1" dirty="0">
                <a:latin typeface="Arial"/>
                <a:cs typeface="Arial"/>
              </a:rPr>
              <a:t>You must unambiguously provide the following information for each configuration on </a:t>
            </a:r>
            <a:r>
              <a:rPr lang="en-US" sz="1200" b="0" i="1" u="sng" dirty="0">
                <a:latin typeface="Arial"/>
                <a:cs typeface="Arial"/>
              </a:rPr>
              <a:t>each</a:t>
            </a:r>
            <a:r>
              <a:rPr lang="en-US" sz="1200" b="0" i="1" dirty="0">
                <a:latin typeface="Arial"/>
                <a:cs typeface="Arial"/>
              </a:rPr>
              <a:t> shot day covered by this three-page summary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Beam configuration:</a:t>
            </a:r>
          </a:p>
          <a:p>
            <a:pPr>
              <a:defRPr/>
            </a:pPr>
            <a:endParaRPr lang="en-US" sz="800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60: Number of beams , Number and Type of DPP’s, 2</a:t>
            </a:r>
            <a:r>
              <a:rPr lang="en-US" sz="800" b="0" i="1" dirty="0">
                <a:latin typeface="Symbol" pitchFamily="2" charset="2"/>
                <a:cs typeface="Arial"/>
              </a:rPr>
              <a:t>w</a:t>
            </a:r>
            <a:r>
              <a:rPr lang="en-US" sz="800" b="0" dirty="0">
                <a:latin typeface="Arial"/>
                <a:cs typeface="Arial"/>
              </a:rPr>
              <a:t>/</a:t>
            </a:r>
            <a:r>
              <a:rPr lang="en-US" sz="800" b="0" i="1" dirty="0">
                <a:latin typeface="Arial"/>
                <a:cs typeface="Arial"/>
              </a:rPr>
              <a:t>3</a:t>
            </a:r>
            <a:r>
              <a:rPr lang="en-US" sz="800" b="0" i="1" dirty="0">
                <a:latin typeface="Symbol" pitchFamily="2" charset="2"/>
                <a:cs typeface="Arial"/>
              </a:rPr>
              <a:t>w</a:t>
            </a:r>
            <a:r>
              <a:rPr lang="en-US" sz="800" b="0" dirty="0">
                <a:latin typeface="Arial"/>
                <a:cs typeface="Arial"/>
              </a:rPr>
              <a:t>/</a:t>
            </a:r>
            <a:r>
              <a:rPr lang="en-US" sz="800" b="0" i="1" dirty="0">
                <a:latin typeface="Arial"/>
                <a:cs typeface="Arial"/>
              </a:rPr>
              <a:t>4</a:t>
            </a:r>
            <a:r>
              <a:rPr lang="en-US" sz="800" b="0" i="1" dirty="0">
                <a:latin typeface="Symbol" pitchFamily="2" charset="2"/>
                <a:cs typeface="Arial"/>
              </a:rPr>
              <a:t>w</a:t>
            </a:r>
            <a:r>
              <a:rPr lang="en-US" sz="800" b="0" i="1" dirty="0">
                <a:latin typeface="Arial"/>
                <a:cs typeface="Arial"/>
              </a:rPr>
              <a:t> probe beam (if required), and experiment axis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EP: Required mode for each beam (SP, SP </a:t>
            </a:r>
            <a:r>
              <a:rPr lang="en-US" sz="800" b="0" i="1" dirty="0" err="1">
                <a:latin typeface="Arial"/>
                <a:cs typeface="Arial"/>
              </a:rPr>
              <a:t>CoProp</a:t>
            </a:r>
            <a:r>
              <a:rPr lang="en-US" sz="800" b="0" i="1" dirty="0">
                <a:latin typeface="Arial"/>
                <a:cs typeface="Arial"/>
              </a:rPr>
              <a:t>, UV, or T-OPA)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Primary diagnostics:  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List all required diagnostics (fixed or TIM-based)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</a:t>
            </a:r>
            <a:r>
              <a:rPr lang="en-US" sz="1100" b="0" dirty="0">
                <a:latin typeface="Arial"/>
                <a:cs typeface="Arial"/>
              </a:rPr>
              <a:t>(see some general instructions in the next page)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DT or DD, Special Fills, Geometry, Material, Scale 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For EP, all components not expected to survive the shot, driven or otherwise, must be identified including scale, to determine if the OAP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dds</a:t>
            </a: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 will be required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contain </a:t>
            </a:r>
            <a:r>
              <a:rPr lang="en-US" i="1" dirty="0">
                <a:latin typeface="Arial"/>
                <a:cs typeface="Arial"/>
              </a:rPr>
              <a:t>Z</a:t>
            </a:r>
            <a:r>
              <a:rPr lang="en-US" dirty="0">
                <a:latin typeface="Arial"/>
                <a:cs typeface="Arial"/>
              </a:rPr>
              <a:t> &gt; 36 material:  (Yes/No)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Spectrometer in use (Yes/No)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 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LBS FY24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 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LBS FY24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485771C-1B5F-80B1-E453-69F9B2846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949392"/>
            <a:ext cx="8090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PI’s and PI’s institution are responsible for targets for the proposed LBS experiment. PI’s are urged to discuss target needs with their target provider/supplier before submitting proposals and confirm the discussion in the proposal. </a:t>
            </a:r>
            <a:endParaRPr lang="en-US" sz="12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8AE83B31-138B-0702-31A7-AF132A9C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547701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Target schematics, definition, and number for the proposed experiments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B5717-A1FB-9304-8376-95885D1098C7}"/>
              </a:ext>
            </a:extLst>
          </p:cNvPr>
          <p:cNvSpPr txBox="1"/>
          <p:nvPr/>
        </p:nvSpPr>
        <p:spPr>
          <a:xfrm>
            <a:off x="317938" y="1676400"/>
            <a:ext cx="8628993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whether this is an existing target design, and if not what development is required</a:t>
            </a:r>
            <a:endParaRPr lang="en-US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Include target diagrams with materials, dimensions, and number of assembled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variations that include different outer diameters (OD’s), thickness, materials,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materials of each layer, CH vs. metal (especially if the request requires beryllium)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gas fills and pressures required, especially if the request will require D</a:t>
            </a:r>
            <a:r>
              <a:rPr lang="en-US" sz="11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He/ DT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If targets will be attached to MIFEDS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Include pie diagrams for capsule requests and developmental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Specify density and tolerances for foam and 2pp targets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Specify tolerances for all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Table 1 refers to typical tolerances for different materials of capsules that General Atomics fabricates (these values are meant as a guideline only; they may not cover all different cases/campaigns)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Define acceptable surface roughness if it is a critical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Define glue layer thickness/quality and/or glue spot size/quality for the stalk mounting if they are critical parameters 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710F2194-1D51-45ED-4898-795BEF2F9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04770"/>
            <a:ext cx="5538952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F8AC64-DACE-8B1C-D495-BBC3FE0E4CA0}"/>
              </a:ext>
            </a:extLst>
          </p:cNvPr>
          <p:cNvSpPr txBox="1"/>
          <p:nvPr/>
        </p:nvSpPr>
        <p:spPr>
          <a:xfrm>
            <a:off x="6429703" y="4653000"/>
            <a:ext cx="24962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For target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For each target type and configuration, specify target positioner and critical surface normal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Critical assemble angles and tolerances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75553-CCF5-FFE4-4052-CE73CF07642E}"/>
              </a:ext>
            </a:extLst>
          </p:cNvPr>
          <p:cNvSpPr txBox="1"/>
          <p:nvPr/>
        </p:nvSpPr>
        <p:spPr>
          <a:xfrm>
            <a:off x="336331" y="1399401"/>
            <a:ext cx="63692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Here are some general instructions provided to NLUF PI’s that you may find useful.</a:t>
            </a:r>
          </a:p>
        </p:txBody>
      </p:sp>
    </p:spTree>
    <p:extLst>
      <p:ext uri="{BB962C8B-B14F-4D97-AF65-F5344CB8AC3E}">
        <p14:creationId xmlns:p14="http://schemas.microsoft.com/office/powerpoint/2010/main" val="2725952274"/>
      </p:ext>
    </p:extLst>
  </p:cSld>
  <p:clrMapOvr>
    <a:masterClrMapping/>
  </p:clrMapOvr>
</p:sld>
</file>

<file path=ppt/theme/theme1.xml><?xml version="1.0" encoding="utf-8"?>
<a:theme xmlns:a="http://schemas.openxmlformats.org/drawingml/2006/main" name="better template">
  <a:themeElements>
    <a:clrScheme name="bet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tter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lnDef>
  </a:objectDefaults>
  <a:extraClrSchemeLst>
    <a:extraClrScheme>
      <a:clrScheme name="bet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tt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20777</TotalTime>
  <Words>603</Words>
  <Application>Microsoft Macintosh PowerPoint</Application>
  <PresentationFormat>On-screen Show (4:3)</PresentationFormat>
  <Paragraphs>75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Helvetica</vt:lpstr>
      <vt:lpstr>Symbol</vt:lpstr>
      <vt:lpstr>better template</vt:lpstr>
      <vt:lpstr>PowerPoint Presentation</vt:lpstr>
      <vt:lpstr>PowerPoint Presentation</vt:lpstr>
      <vt:lpstr>PowerPoint Presentation</vt:lpstr>
      <vt:lpstr>PowerPoint Presentation</vt:lpstr>
    </vt:vector>
  </TitlesOfParts>
  <Company>Lawrence Livermore Nat'l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hot-electron control</dc:title>
  <dc:creator>Sean Regan</dc:creator>
  <cp:lastModifiedBy>Taylor, Jennifer</cp:lastModifiedBy>
  <cp:revision>100</cp:revision>
  <cp:lastPrinted>2022-12-12T20:43:11Z</cp:lastPrinted>
  <dcterms:modified xsi:type="dcterms:W3CDTF">2022-12-16T21:05:50Z</dcterms:modified>
</cp:coreProperties>
</file>