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93455" r:id="rId4"/>
  </p:sldMasterIdLst>
  <p:notesMasterIdLst>
    <p:notesMasterId r:id="rId9"/>
  </p:notesMasterIdLst>
  <p:handoutMasterIdLst>
    <p:handoutMasterId r:id="rId10"/>
  </p:handoutMasterIdLst>
  <p:sldIdLst>
    <p:sldId id="319" r:id="rId5"/>
    <p:sldId id="258" r:id="rId6"/>
    <p:sldId id="329" r:id="rId7"/>
    <p:sldId id="328" r:id="rId8"/>
  </p:sldIdLst>
  <p:sldSz cx="9144000" cy="5143500" type="screen16x9"/>
  <p:notesSz cx="7010400" cy="9296400"/>
  <p:defaultTextStyle>
    <a:defPPr>
      <a:defRPr lang="en-US"/>
    </a:defPPr>
    <a:lvl1pPr algn="l" defTabSz="457200" rtl="0" fontAlgn="base">
      <a:spcBef>
        <a:spcPct val="0"/>
      </a:spcBef>
      <a:spcAft>
        <a:spcPct val="0"/>
      </a:spcAft>
      <a:defRPr kern="1200">
        <a:solidFill>
          <a:schemeClr val="tx1"/>
        </a:solidFill>
        <a:latin typeface="Arial" pitchFamily="34" charset="0"/>
        <a:ea typeface="+mn-ea"/>
        <a:cs typeface="Arial" pitchFamily="34" charset="0"/>
      </a:defRPr>
    </a:lvl1pPr>
    <a:lvl2pPr marL="457200" algn="l" defTabSz="457200" rtl="0" fontAlgn="base">
      <a:spcBef>
        <a:spcPct val="0"/>
      </a:spcBef>
      <a:spcAft>
        <a:spcPct val="0"/>
      </a:spcAft>
      <a:defRPr kern="1200">
        <a:solidFill>
          <a:schemeClr val="tx1"/>
        </a:solidFill>
        <a:latin typeface="Arial" pitchFamily="34" charset="0"/>
        <a:ea typeface="+mn-ea"/>
        <a:cs typeface="Arial" pitchFamily="34" charset="0"/>
      </a:defRPr>
    </a:lvl2pPr>
    <a:lvl3pPr marL="914400" algn="l" defTabSz="457200"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defTabSz="457200"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defTabSz="457200"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3CC"/>
    <a:srgbClr val="FF9900"/>
    <a:srgbClr val="1853B4"/>
    <a:srgbClr val="E5F6FF"/>
    <a:srgbClr val="0348B9"/>
    <a:srgbClr val="4C7EEE"/>
    <a:srgbClr val="02C267"/>
    <a:srgbClr val="D9D9D9"/>
    <a:srgbClr val="3616F4"/>
    <a:srgbClr val="26028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28724" autoAdjust="0"/>
    <p:restoredTop sz="96387" autoAdjust="0"/>
  </p:normalViewPr>
  <p:slideViewPr>
    <p:cSldViewPr snapToGrid="0" snapToObjects="1">
      <p:cViewPr varScale="1">
        <p:scale>
          <a:sx n="152" d="100"/>
          <a:sy n="152" d="100"/>
        </p:scale>
        <p:origin x="756" y="126"/>
      </p:cViewPr>
      <p:guideLst>
        <p:guide orient="horz" pos="1620"/>
        <p:guide pos="2880"/>
      </p:guideLst>
    </p:cSldViewPr>
  </p:slideViewPr>
  <p:notesTextViewPr>
    <p:cViewPr>
      <p:scale>
        <a:sx n="100" d="100"/>
        <a:sy n="100" d="100"/>
      </p:scale>
      <p:origin x="0" y="0"/>
    </p:cViewPr>
  </p:notesTextViewPr>
  <p:sorterViewPr>
    <p:cViewPr varScale="1">
      <p:scale>
        <a:sx n="1" d="1"/>
        <a:sy n="1" d="1"/>
      </p:scale>
      <p:origin x="0" y="0"/>
    </p:cViewPr>
  </p:sorterViewPr>
  <p:notesViewPr>
    <p:cSldViewPr snapToGrid="0" snapToObjects="1">
      <p:cViewPr varScale="1">
        <p:scale>
          <a:sx n="80" d="100"/>
          <a:sy n="80" d="100"/>
        </p:scale>
        <p:origin x="2880"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F21EF13A-BCA4-4152-85D5-9474A8D8D5AC}" type="datetimeFigureOut">
              <a:rPr lang="en-US"/>
              <a:pPr>
                <a:defRPr/>
              </a:pPr>
              <a:t>5/7/2021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47585C07-50EE-44EB-A350-CE624EBB6209}" type="slidenum">
              <a:rPr lang="en-US"/>
              <a:pPr>
                <a:defRPr/>
              </a:pPr>
              <a:t>‹#›</a:t>
            </a:fld>
            <a:endParaRPr lang="en-US"/>
          </a:p>
        </p:txBody>
      </p:sp>
    </p:spTree>
    <p:extLst>
      <p:ext uri="{BB962C8B-B14F-4D97-AF65-F5344CB8AC3E}">
        <p14:creationId xmlns:p14="http://schemas.microsoft.com/office/powerpoint/2010/main" val="111271988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fontAlgn="auto">
              <a:spcBef>
                <a:spcPts val="0"/>
              </a:spcBef>
              <a:spcAft>
                <a:spcPts val="0"/>
              </a:spcAft>
              <a:defRPr sz="1200" smtClean="0">
                <a:latin typeface="+mn-lt"/>
                <a:cs typeface="+mn-cs"/>
              </a:defRPr>
            </a:lvl1pPr>
          </a:lstStyle>
          <a:p>
            <a:pPr>
              <a:defRPr/>
            </a:pPr>
            <a:fld id="{2277F753-2DFA-4999-B8E5-2D3581B6E843}" type="datetimeFigureOut">
              <a:rPr lang="en-US"/>
              <a:pPr>
                <a:defRPr/>
              </a:pPr>
              <a:t>5/7/2021</a:t>
            </a:fld>
            <a:endParaRPr lang="en-US"/>
          </a:p>
        </p:txBody>
      </p:sp>
      <p:sp>
        <p:nvSpPr>
          <p:cNvPr id="4" name="Slide Image Placeholder 3"/>
          <p:cNvSpPr>
            <a:spLocks noGrp="1" noRot="1" noChangeAspect="1"/>
          </p:cNvSpPr>
          <p:nvPr>
            <p:ph type="sldImg" idx="2"/>
          </p:nvPr>
        </p:nvSpPr>
        <p:spPr>
          <a:xfrm>
            <a:off x="406400" y="696913"/>
            <a:ext cx="6197600" cy="348615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fontAlgn="auto">
              <a:spcBef>
                <a:spcPts val="0"/>
              </a:spcBef>
              <a:spcAft>
                <a:spcPts val="0"/>
              </a:spcAft>
              <a:defRPr sz="1200" smtClean="0">
                <a:latin typeface="+mn-lt"/>
                <a:cs typeface="+mn-cs"/>
              </a:defRPr>
            </a:lvl1pPr>
          </a:lstStyle>
          <a:p>
            <a:pPr>
              <a:defRPr/>
            </a:pPr>
            <a:fld id="{6FC3146D-5859-4FD8-B301-96EC761D7DFA}" type="slidenum">
              <a:rPr lang="en-US"/>
              <a:pPr>
                <a:defRPr/>
              </a:pPr>
              <a:t>‹#›</a:t>
            </a:fld>
            <a:endParaRPr lang="en-US"/>
          </a:p>
        </p:txBody>
      </p:sp>
    </p:spTree>
    <p:extLst>
      <p:ext uri="{BB962C8B-B14F-4D97-AF65-F5344CB8AC3E}">
        <p14:creationId xmlns:p14="http://schemas.microsoft.com/office/powerpoint/2010/main" val="1453977998"/>
      </p:ext>
    </p:extLst>
  </p:cSld>
  <p:clrMap bg1="lt1" tx1="dk1" bg2="lt2" tx2="dk2" accent1="accent1" accent2="accent2" accent3="accent3" accent4="accent4" accent5="accent5" accent6="accent6" hlink="hlink" folHlink="folHlink"/>
  <p:notesStyle>
    <a:lvl1pPr algn="l" defTabSz="457200" rtl="0" fontAlgn="base">
      <a:spcBef>
        <a:spcPct val="30000"/>
      </a:spcBef>
      <a:spcAft>
        <a:spcPct val="0"/>
      </a:spcAft>
      <a:defRPr sz="1200" kern="1200">
        <a:solidFill>
          <a:schemeClr val="tx1"/>
        </a:solidFill>
        <a:latin typeface="+mn-lt"/>
        <a:ea typeface="+mn-ea"/>
        <a:cs typeface="+mn-cs"/>
      </a:defRPr>
    </a:lvl1pPr>
    <a:lvl2pPr marL="457200" algn="l" defTabSz="457200" rtl="0" fontAlgn="base">
      <a:spcBef>
        <a:spcPct val="30000"/>
      </a:spcBef>
      <a:spcAft>
        <a:spcPct val="0"/>
      </a:spcAft>
      <a:defRPr sz="1200" kern="1200">
        <a:solidFill>
          <a:schemeClr val="tx1"/>
        </a:solidFill>
        <a:latin typeface="+mn-lt"/>
        <a:ea typeface="+mn-ea"/>
        <a:cs typeface="+mn-cs"/>
      </a:defRPr>
    </a:lvl2pPr>
    <a:lvl3pPr marL="914400" algn="l" defTabSz="457200" rtl="0" fontAlgn="base">
      <a:spcBef>
        <a:spcPct val="30000"/>
      </a:spcBef>
      <a:spcAft>
        <a:spcPct val="0"/>
      </a:spcAft>
      <a:defRPr sz="1200" kern="1200">
        <a:solidFill>
          <a:schemeClr val="tx1"/>
        </a:solidFill>
        <a:latin typeface="+mn-lt"/>
        <a:ea typeface="+mn-ea"/>
        <a:cs typeface="+mn-cs"/>
      </a:defRPr>
    </a:lvl3pPr>
    <a:lvl4pPr marL="1371600" algn="l" defTabSz="457200" rtl="0" fontAlgn="base">
      <a:spcBef>
        <a:spcPct val="30000"/>
      </a:spcBef>
      <a:spcAft>
        <a:spcPct val="0"/>
      </a:spcAft>
      <a:defRPr sz="1200" kern="1200">
        <a:solidFill>
          <a:schemeClr val="tx1"/>
        </a:solidFill>
        <a:latin typeface="+mn-lt"/>
        <a:ea typeface="+mn-ea"/>
        <a:cs typeface="+mn-cs"/>
      </a:defRPr>
    </a:lvl4pPr>
    <a:lvl5pPr marL="1828800" algn="l" defTabSz="457200" rtl="0" fontAlgn="base">
      <a:spcBef>
        <a:spcPct val="30000"/>
      </a:spcBef>
      <a:spcAft>
        <a:spcPct val="0"/>
      </a:spcAft>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During my talk I will describe the novel target concept that uses hot-spot ignition approach but instead of targets with cryogenic DT layers, liquid DT balls inside of wetted foam or solid</a:t>
            </a:r>
            <a:r>
              <a:rPr lang="en-US" baseline="0" dirty="0" smtClean="0"/>
              <a:t> plastic shells are used. The fuel shell in these designs is formed dynamically by appropriately shaping the laser pulse. Here is an example of such a pulse that consists of three regions: shock heating, shell formation, and shell acceleration. I will talk about this in details later in my talk. I would like also to acknowledge funding from ARPA-e BATHE program for this research.</a:t>
            </a:r>
            <a:endParaRPr lang="en-US" dirty="0"/>
          </a:p>
        </p:txBody>
      </p:sp>
      <p:sp>
        <p:nvSpPr>
          <p:cNvPr id="4" name="Slide Number Placeholder 3"/>
          <p:cNvSpPr>
            <a:spLocks noGrp="1"/>
          </p:cNvSpPr>
          <p:nvPr>
            <p:ph type="sldNum" sz="quarter" idx="10"/>
          </p:nvPr>
        </p:nvSpPr>
        <p:spPr/>
        <p:txBody>
          <a:bodyPr/>
          <a:lstStyle/>
          <a:p>
            <a:pPr>
              <a:defRPr/>
            </a:pPr>
            <a:fld id="{6FC3146D-5859-4FD8-B301-96EC761D7DFA}" type="slidenum">
              <a:rPr lang="en-US" smtClean="0"/>
              <a:pPr>
                <a:defRPr/>
              </a:pPr>
              <a:t>1</a:t>
            </a:fld>
            <a:endParaRPr lang="en-US"/>
          </a:p>
        </p:txBody>
      </p:sp>
    </p:spTree>
    <p:extLst>
      <p:ext uri="{BB962C8B-B14F-4D97-AF65-F5344CB8AC3E}">
        <p14:creationId xmlns:p14="http://schemas.microsoft.com/office/powerpoint/2010/main" val="29973348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Here is a brief description of the</a:t>
            </a:r>
            <a:r>
              <a:rPr lang="en-US" baseline="0" dirty="0" smtClean="0"/>
              <a:t> design concept. During the first stage,  a shock or a series of shocks are launched into a fuel ball. They collide in the central region which causes pressure build up and material heating. During the second stage, the reflected shocks form a single outgoing blast wave. As the outgoing blast wave breaks out of the sphere, mass density starts to relax. The longer you wait, the lower density is formed at the center. At the same time a series of shocks are launched from the outside to recompress the expanding fuel at the outer edge, forming a shell. After the shell is formed, it can be accelerated inwards following a conventional hot-spot formation scheme. </a:t>
            </a:r>
            <a:endParaRPr lang="en-US" dirty="0"/>
          </a:p>
        </p:txBody>
      </p:sp>
      <p:sp>
        <p:nvSpPr>
          <p:cNvPr id="4" name="Slide Number Placeholder 3"/>
          <p:cNvSpPr>
            <a:spLocks noGrp="1"/>
          </p:cNvSpPr>
          <p:nvPr>
            <p:ph type="sldNum" sz="quarter" idx="10"/>
          </p:nvPr>
        </p:nvSpPr>
        <p:spPr/>
        <p:txBody>
          <a:bodyPr/>
          <a:lstStyle/>
          <a:p>
            <a:pPr>
              <a:defRPr/>
            </a:pPr>
            <a:fld id="{6FC3146D-5859-4FD8-B301-96EC761D7DFA}" type="slidenum">
              <a:rPr lang="en-US" smtClean="0"/>
              <a:pPr>
                <a:defRPr/>
              </a:pPr>
              <a:t>3</a:t>
            </a:fld>
            <a:endParaRPr lang="en-US"/>
          </a:p>
        </p:txBody>
      </p:sp>
    </p:spTree>
    <p:extLst>
      <p:ext uri="{BB962C8B-B14F-4D97-AF65-F5344CB8AC3E}">
        <p14:creationId xmlns:p14="http://schemas.microsoft.com/office/powerpoint/2010/main" val="21959343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TextBox 9"/>
          <p:cNvSpPr txBox="1">
            <a:spLocks noChangeArrowheads="1"/>
          </p:cNvSpPr>
          <p:nvPr userDrawn="1"/>
        </p:nvSpPr>
        <p:spPr bwMode="auto">
          <a:xfrm>
            <a:off x="-2887663" y="2855913"/>
            <a:ext cx="2768600" cy="2778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r>
              <a:rPr lang="en-US" altLang="en-US" sz="1200" b="1"/>
              <a:t>defaulsx</a:t>
            </a:r>
          </a:p>
        </p:txBody>
      </p:sp>
      <p:sp>
        <p:nvSpPr>
          <p:cNvPr id="8" name="Title 7">
            <a:extLst/>
          </p:cNvPr>
          <p:cNvSpPr>
            <a:spLocks noGrp="1"/>
          </p:cNvSpPr>
          <p:nvPr>
            <p:ph type="title"/>
          </p:nvPr>
        </p:nvSpPr>
        <p:spPr>
          <a:xfrm>
            <a:off x="457200" y="420624"/>
            <a:ext cx="8229600" cy="246888"/>
          </a:xfrm>
        </p:spPr>
        <p:txBody>
          <a:bodyPr>
            <a:noAutofit/>
          </a:bodyPr>
          <a:lstStyle>
            <a:lvl1pPr algn="ctr">
              <a:defRPr/>
            </a:lvl1pPr>
          </a:lstStyle>
          <a:p>
            <a:r>
              <a:rPr lang="en-US" smtClean="0"/>
              <a:t>Click to edit Master title style</a:t>
            </a:r>
            <a:endParaRPr lang="en-US" dirty="0"/>
          </a:p>
        </p:txBody>
      </p:sp>
    </p:spTree>
    <p:extLst>
      <p:ext uri="{BB962C8B-B14F-4D97-AF65-F5344CB8AC3E}">
        <p14:creationId xmlns:p14="http://schemas.microsoft.com/office/powerpoint/2010/main" val="158122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Slide">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00151"/>
            <a:ext cx="8229600" cy="2456112"/>
          </a:xfrm>
        </p:spPr>
        <p:txBody>
          <a:bodyPr/>
          <a:lstStyle>
            <a:lvl2pPr marL="574675" indent="-231775">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a:extLst/>
          </p:cNvPr>
          <p:cNvSpPr>
            <a:spLocks noGrp="1"/>
          </p:cNvSpPr>
          <p:nvPr>
            <p:ph type="title"/>
          </p:nvPr>
        </p:nvSpPr>
        <p:spPr/>
        <p:txBody>
          <a:bodyPr/>
          <a:lstStyle/>
          <a:p>
            <a:r>
              <a:rPr lang="en-US" smtClean="0"/>
              <a:t>Click to edit Master title style</a:t>
            </a:r>
            <a:endParaRPr lang="en-US"/>
          </a:p>
        </p:txBody>
      </p:sp>
      <p:sp>
        <p:nvSpPr>
          <p:cNvPr id="4" name="Footer Placeholder 1">
            <a:extLst/>
          </p:cNvPr>
          <p:cNvSpPr>
            <a:spLocks noGrp="1"/>
          </p:cNvSpPr>
          <p:nvPr>
            <p:ph type="ftr" sz="quarter" idx="10"/>
          </p:nvPr>
        </p:nvSpPr>
        <p:spPr/>
        <p:txBody>
          <a:bodyPr/>
          <a:lstStyle>
            <a:lvl1pPr>
              <a:defRPr baseline="0">
                <a:cs typeface="+mn-cs"/>
              </a:defRPr>
            </a:lvl1pPr>
          </a:lstStyle>
          <a:p>
            <a:pPr>
              <a:defRPr/>
            </a:pPr>
            <a:r>
              <a:rPr lang="en-US"/>
              <a:t>____________</a:t>
            </a:r>
          </a:p>
          <a:p>
            <a:pPr>
              <a:defRPr/>
            </a:pPr>
            <a:r>
              <a:rPr lang="en-US"/>
              <a:t>	*	First reference</a:t>
            </a:r>
          </a:p>
          <a:p>
            <a:pPr>
              <a:defRPr/>
            </a:pPr>
            <a:r>
              <a:rPr lang="en-US"/>
              <a:t>	**	Second reference</a:t>
            </a:r>
          </a:p>
          <a:p>
            <a:pPr>
              <a:defRPr/>
            </a:pPr>
            <a:r>
              <a:rPr lang="en-US" baseline="30000">
                <a:cs typeface="Arial"/>
              </a:rPr>
              <a:t>	†	</a:t>
            </a:r>
            <a:r>
              <a:rPr lang="en-US">
                <a:cs typeface="Arial"/>
              </a:rPr>
              <a:t>Third reference</a:t>
            </a:r>
          </a:p>
          <a:p>
            <a:pPr>
              <a:defRPr/>
            </a:pPr>
            <a:r>
              <a:rPr lang="en-US" baseline="30000">
                <a:cs typeface="Arial"/>
              </a:rPr>
              <a:t>	‡</a:t>
            </a:r>
            <a:r>
              <a:rPr lang="en-US">
                <a:cs typeface="Arial"/>
              </a:rPr>
              <a:t>	Fourth reference</a:t>
            </a:r>
            <a:endParaRPr lang="en-US"/>
          </a:p>
        </p:txBody>
      </p:sp>
    </p:spTree>
    <p:extLst>
      <p:ext uri="{BB962C8B-B14F-4D97-AF65-F5344CB8AC3E}">
        <p14:creationId xmlns:p14="http://schemas.microsoft.com/office/powerpoint/2010/main" val="41274940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ummary Slide">
    <p:spTree>
      <p:nvGrpSpPr>
        <p:cNvPr id="1" name=""/>
        <p:cNvGrpSpPr/>
        <p:nvPr/>
      </p:nvGrpSpPr>
      <p:grpSpPr>
        <a:xfrm>
          <a:off x="0" y="0"/>
          <a:ext cx="0" cy="0"/>
          <a:chOff x="0" y="0"/>
          <a:chExt cx="0" cy="0"/>
        </a:xfrm>
      </p:grpSpPr>
      <p:sp>
        <p:nvSpPr>
          <p:cNvPr id="4" name="Rectangle 3">
            <a:extLst/>
          </p:cNvPr>
          <p:cNvSpPr/>
          <p:nvPr userDrawn="1"/>
        </p:nvSpPr>
        <p:spPr>
          <a:xfrm>
            <a:off x="457200" y="107950"/>
            <a:ext cx="887413" cy="277813"/>
          </a:xfrm>
          <a:prstGeom prst="rect">
            <a:avLst/>
          </a:prstGeom>
          <a:solidFill>
            <a:schemeClr val="tx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spAutoFit/>
          </a:bodyPr>
          <a:lstStyle/>
          <a:p>
            <a:pPr algn="ctr" fontAlgn="auto">
              <a:spcBef>
                <a:spcPts val="0"/>
              </a:spcBef>
              <a:spcAft>
                <a:spcPts val="0"/>
              </a:spcAft>
              <a:defRPr/>
            </a:pPr>
            <a:r>
              <a:rPr lang="en-US" altLang="en-US" sz="1200" b="1" dirty="0">
                <a:solidFill>
                  <a:schemeClr val="bg1"/>
                </a:solidFill>
              </a:rPr>
              <a:t>Summary</a:t>
            </a:r>
            <a:endParaRPr lang="en-US" sz="1200" dirty="0"/>
          </a:p>
        </p:txBody>
      </p:sp>
      <p:sp>
        <p:nvSpPr>
          <p:cNvPr id="3" name="Content Placeholder 2"/>
          <p:cNvSpPr>
            <a:spLocks noGrp="1"/>
          </p:cNvSpPr>
          <p:nvPr>
            <p:ph idx="1"/>
          </p:nvPr>
        </p:nvSpPr>
        <p:spPr>
          <a:xfrm>
            <a:off x="457200" y="1200151"/>
            <a:ext cx="8229600" cy="2456112"/>
          </a:xfrm>
        </p:spPr>
        <p:txBody>
          <a:bodyPr/>
          <a:lstStyle>
            <a:lvl2pPr marL="574675" indent="-231775">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4">
            <a:extLst/>
          </p:cNvPr>
          <p:cNvSpPr>
            <a:spLocks noGrp="1"/>
          </p:cNvSpPr>
          <p:nvPr>
            <p:ph type="title"/>
          </p:nvPr>
        </p:nvSpPr>
        <p:spPr>
          <a:xfrm>
            <a:off x="457200" y="502920"/>
            <a:ext cx="8229600" cy="246888"/>
          </a:xfrm>
        </p:spPr>
        <p:txBody>
          <a:bodyPr/>
          <a:lstStyle/>
          <a:p>
            <a:r>
              <a:rPr lang="en-US" smtClean="0"/>
              <a:t>Click to edit Master title style</a:t>
            </a:r>
            <a:endParaRPr lang="en-US" dirty="0"/>
          </a:p>
        </p:txBody>
      </p:sp>
      <p:sp>
        <p:nvSpPr>
          <p:cNvPr id="6" name="Footer Placeholder 5">
            <a:extLst/>
          </p:cNvPr>
          <p:cNvSpPr>
            <a:spLocks noGrp="1"/>
          </p:cNvSpPr>
          <p:nvPr>
            <p:ph type="ftr" sz="quarter" idx="10"/>
          </p:nvPr>
        </p:nvSpPr>
        <p:spPr/>
        <p:txBody>
          <a:bodyPr/>
          <a:lstStyle>
            <a:lvl1pPr>
              <a:defRPr baseline="0">
                <a:cs typeface="+mn-cs"/>
              </a:defRPr>
            </a:lvl1pPr>
          </a:lstStyle>
          <a:p>
            <a:pPr>
              <a:defRPr/>
            </a:pPr>
            <a:r>
              <a:rPr lang="en-US"/>
              <a:t>____________</a:t>
            </a:r>
          </a:p>
          <a:p>
            <a:pPr>
              <a:defRPr/>
            </a:pPr>
            <a:r>
              <a:rPr lang="en-US"/>
              <a:t>	*	First reference</a:t>
            </a:r>
          </a:p>
          <a:p>
            <a:pPr>
              <a:defRPr/>
            </a:pPr>
            <a:r>
              <a:rPr lang="en-US"/>
              <a:t>	**	Second reference</a:t>
            </a:r>
          </a:p>
          <a:p>
            <a:pPr>
              <a:defRPr/>
            </a:pPr>
            <a:r>
              <a:rPr lang="en-US" baseline="30000">
                <a:cs typeface="Arial"/>
              </a:rPr>
              <a:t>	†	</a:t>
            </a:r>
            <a:r>
              <a:rPr lang="en-US">
                <a:cs typeface="Arial"/>
              </a:rPr>
              <a:t>Third reference</a:t>
            </a:r>
          </a:p>
          <a:p>
            <a:pPr>
              <a:defRPr/>
            </a:pPr>
            <a:r>
              <a:rPr lang="en-US" baseline="30000">
                <a:cs typeface="Arial"/>
              </a:rPr>
              <a:t>	‡</a:t>
            </a:r>
            <a:r>
              <a:rPr lang="en-US">
                <a:cs typeface="Arial"/>
              </a:rPr>
              <a:t>	Fourth reference</a:t>
            </a:r>
            <a:endParaRPr lang="en-US"/>
          </a:p>
        </p:txBody>
      </p:sp>
    </p:spTree>
    <p:extLst>
      <p:ext uri="{BB962C8B-B14F-4D97-AF65-F5344CB8AC3E}">
        <p14:creationId xmlns:p14="http://schemas.microsoft.com/office/powerpoint/2010/main" val="17606997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clusion Slide">
    <p:spTree>
      <p:nvGrpSpPr>
        <p:cNvPr id="1" name=""/>
        <p:cNvGrpSpPr/>
        <p:nvPr/>
      </p:nvGrpSpPr>
      <p:grpSpPr>
        <a:xfrm>
          <a:off x="0" y="0"/>
          <a:ext cx="0" cy="0"/>
          <a:chOff x="0" y="0"/>
          <a:chExt cx="0" cy="0"/>
        </a:xfrm>
      </p:grpSpPr>
      <p:sp>
        <p:nvSpPr>
          <p:cNvPr id="4" name="Rectangle 3">
            <a:extLst/>
          </p:cNvPr>
          <p:cNvSpPr/>
          <p:nvPr userDrawn="1"/>
        </p:nvSpPr>
        <p:spPr>
          <a:xfrm>
            <a:off x="457200" y="107950"/>
            <a:ext cx="1766888" cy="277813"/>
          </a:xfrm>
          <a:prstGeom prst="rect">
            <a:avLst/>
          </a:prstGeom>
          <a:solidFill>
            <a:schemeClr val="tx2"/>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spAutoFit/>
          </a:bodyPr>
          <a:lstStyle/>
          <a:p>
            <a:pPr algn="ctr" fontAlgn="auto">
              <a:spcBef>
                <a:spcPts val="0"/>
              </a:spcBef>
              <a:spcAft>
                <a:spcPts val="0"/>
              </a:spcAft>
              <a:defRPr/>
            </a:pPr>
            <a:r>
              <a:rPr lang="en-US" altLang="en-US" sz="1200" b="1" dirty="0">
                <a:solidFill>
                  <a:schemeClr val="bg1"/>
                </a:solidFill>
              </a:rPr>
              <a:t>Summary/Conclusion</a:t>
            </a:r>
            <a:endParaRPr lang="en-US" sz="1200" dirty="0"/>
          </a:p>
        </p:txBody>
      </p:sp>
      <p:sp>
        <p:nvSpPr>
          <p:cNvPr id="3" name="Content Placeholder 2"/>
          <p:cNvSpPr>
            <a:spLocks noGrp="1"/>
          </p:cNvSpPr>
          <p:nvPr>
            <p:ph idx="1"/>
          </p:nvPr>
        </p:nvSpPr>
        <p:spPr>
          <a:xfrm>
            <a:off x="457200" y="1200151"/>
            <a:ext cx="8229600" cy="2456112"/>
          </a:xfrm>
        </p:spPr>
        <p:txBody>
          <a:bodyPr/>
          <a:lstStyle>
            <a:lvl2pPr marL="574675" indent="-231775">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itle 4">
            <a:extLst/>
          </p:cNvPr>
          <p:cNvSpPr>
            <a:spLocks noGrp="1"/>
          </p:cNvSpPr>
          <p:nvPr>
            <p:ph type="title"/>
          </p:nvPr>
        </p:nvSpPr>
        <p:spPr>
          <a:xfrm>
            <a:off x="457200" y="502920"/>
            <a:ext cx="8229600" cy="246888"/>
          </a:xfrm>
        </p:spPr>
        <p:txBody>
          <a:bodyPr/>
          <a:lstStyle/>
          <a:p>
            <a:r>
              <a:rPr lang="en-US" smtClean="0"/>
              <a:t>Click to edit Master title style</a:t>
            </a:r>
            <a:endParaRPr lang="en-US" dirty="0"/>
          </a:p>
        </p:txBody>
      </p:sp>
      <p:sp>
        <p:nvSpPr>
          <p:cNvPr id="6" name="Footer Placeholder 5">
            <a:extLst/>
          </p:cNvPr>
          <p:cNvSpPr>
            <a:spLocks noGrp="1"/>
          </p:cNvSpPr>
          <p:nvPr>
            <p:ph type="ftr" sz="quarter" idx="10"/>
          </p:nvPr>
        </p:nvSpPr>
        <p:spPr/>
        <p:txBody>
          <a:bodyPr/>
          <a:lstStyle>
            <a:lvl1pPr>
              <a:defRPr baseline="0">
                <a:cs typeface="+mn-cs"/>
              </a:defRPr>
            </a:lvl1pPr>
          </a:lstStyle>
          <a:p>
            <a:pPr>
              <a:defRPr/>
            </a:pPr>
            <a:r>
              <a:rPr lang="en-US"/>
              <a:t>____________</a:t>
            </a:r>
          </a:p>
          <a:p>
            <a:pPr>
              <a:defRPr/>
            </a:pPr>
            <a:r>
              <a:rPr lang="en-US"/>
              <a:t>	*	First reference</a:t>
            </a:r>
          </a:p>
          <a:p>
            <a:pPr>
              <a:defRPr/>
            </a:pPr>
            <a:r>
              <a:rPr lang="en-US"/>
              <a:t>	**	Second reference</a:t>
            </a:r>
          </a:p>
          <a:p>
            <a:pPr>
              <a:defRPr/>
            </a:pPr>
            <a:r>
              <a:rPr lang="en-US" baseline="30000">
                <a:cs typeface="Arial"/>
              </a:rPr>
              <a:t>	†	</a:t>
            </a:r>
            <a:r>
              <a:rPr lang="en-US">
                <a:cs typeface="Arial"/>
              </a:rPr>
              <a:t>Third reference</a:t>
            </a:r>
          </a:p>
          <a:p>
            <a:pPr>
              <a:defRPr/>
            </a:pPr>
            <a:r>
              <a:rPr lang="en-US" baseline="30000">
                <a:cs typeface="Arial"/>
              </a:rPr>
              <a:t>	‡</a:t>
            </a:r>
            <a:r>
              <a:rPr lang="en-US">
                <a:cs typeface="Arial"/>
              </a:rPr>
              <a:t>	Fourth reference</a:t>
            </a:r>
            <a:endParaRPr lang="en-US"/>
          </a:p>
        </p:txBody>
      </p:sp>
    </p:spTree>
    <p:extLst>
      <p:ext uri="{BB962C8B-B14F-4D97-AF65-F5344CB8AC3E}">
        <p14:creationId xmlns:p14="http://schemas.microsoft.com/office/powerpoint/2010/main" val="15535571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ection Break">
    <p:spTree>
      <p:nvGrpSpPr>
        <p:cNvPr id="1" name=""/>
        <p:cNvGrpSpPr/>
        <p:nvPr/>
      </p:nvGrpSpPr>
      <p:grpSpPr>
        <a:xfrm>
          <a:off x="0" y="0"/>
          <a:ext cx="0" cy="0"/>
          <a:chOff x="0" y="0"/>
          <a:chExt cx="0" cy="0"/>
        </a:xfrm>
      </p:grpSpPr>
      <p:sp>
        <p:nvSpPr>
          <p:cNvPr id="2" name="Title 1"/>
          <p:cNvSpPr>
            <a:spLocks noGrp="1"/>
          </p:cNvSpPr>
          <p:nvPr>
            <p:ph type="title"/>
          </p:nvPr>
        </p:nvSpPr>
        <p:spPr>
          <a:xfrm>
            <a:off x="722313" y="2060972"/>
            <a:ext cx="7772400" cy="1021556"/>
          </a:xfrm>
          <a:prstGeom prst="rect">
            <a:avLst/>
          </a:prstGeom>
        </p:spPr>
        <p:txBody>
          <a:bodyPr>
            <a:normAutofit/>
          </a:bodyPr>
          <a:lstStyle>
            <a:lvl1pPr algn="ctr">
              <a:defRPr sz="4000" b="1" cap="none"/>
            </a:lvl1pPr>
          </a:lstStyle>
          <a:p>
            <a:r>
              <a:rPr lang="en-US" smtClean="0"/>
              <a:t>Click to edit Master title style</a:t>
            </a:r>
            <a:endParaRPr lang="en-US" dirty="0"/>
          </a:p>
        </p:txBody>
      </p:sp>
      <p:sp>
        <p:nvSpPr>
          <p:cNvPr id="3" name="Footer Placeholder 1">
            <a:extLst/>
          </p:cNvPr>
          <p:cNvSpPr>
            <a:spLocks noGrp="1"/>
          </p:cNvSpPr>
          <p:nvPr>
            <p:ph type="ftr" sz="quarter" idx="10"/>
          </p:nvPr>
        </p:nvSpPr>
        <p:spPr/>
        <p:txBody>
          <a:bodyPr/>
          <a:lstStyle>
            <a:lvl1pPr>
              <a:defRPr baseline="0">
                <a:cs typeface="+mn-cs"/>
              </a:defRPr>
            </a:lvl1pPr>
          </a:lstStyle>
          <a:p>
            <a:pPr>
              <a:defRPr/>
            </a:pPr>
            <a:r>
              <a:rPr lang="en-US"/>
              <a:t>____________</a:t>
            </a:r>
          </a:p>
          <a:p>
            <a:pPr>
              <a:defRPr/>
            </a:pPr>
            <a:r>
              <a:rPr lang="en-US"/>
              <a:t>	*	First reference</a:t>
            </a:r>
          </a:p>
          <a:p>
            <a:pPr>
              <a:defRPr/>
            </a:pPr>
            <a:r>
              <a:rPr lang="en-US"/>
              <a:t>	**	Second reference</a:t>
            </a:r>
          </a:p>
          <a:p>
            <a:pPr>
              <a:defRPr/>
            </a:pPr>
            <a:r>
              <a:rPr lang="en-US" baseline="30000">
                <a:cs typeface="Arial"/>
              </a:rPr>
              <a:t>	†	</a:t>
            </a:r>
            <a:r>
              <a:rPr lang="en-US">
                <a:cs typeface="Arial"/>
              </a:rPr>
              <a:t>Third reference</a:t>
            </a:r>
          </a:p>
          <a:p>
            <a:pPr>
              <a:defRPr/>
            </a:pPr>
            <a:r>
              <a:rPr lang="en-US" baseline="30000">
                <a:cs typeface="Arial"/>
              </a:rPr>
              <a:t>	‡</a:t>
            </a:r>
            <a:r>
              <a:rPr lang="en-US">
                <a:cs typeface="Arial"/>
              </a:rPr>
              <a:t>	Fourth reference</a:t>
            </a:r>
            <a:endParaRPr lang="en-US"/>
          </a:p>
        </p:txBody>
      </p:sp>
    </p:spTree>
    <p:extLst>
      <p:ext uri="{BB962C8B-B14F-4D97-AF65-F5344CB8AC3E}">
        <p14:creationId xmlns:p14="http://schemas.microsoft.com/office/powerpoint/2010/main" val="911228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LE Library">
    <p:spTree>
      <p:nvGrpSpPr>
        <p:cNvPr id="1" name=""/>
        <p:cNvGrpSpPr/>
        <p:nvPr/>
      </p:nvGrpSpPr>
      <p:grpSpPr>
        <a:xfrm>
          <a:off x="0" y="0"/>
          <a:ext cx="0" cy="0"/>
          <a:chOff x="0" y="0"/>
          <a:chExt cx="0" cy="0"/>
        </a:xfrm>
      </p:grpSpPr>
      <p:graphicFrame>
        <p:nvGraphicFramePr>
          <p:cNvPr id="6" name="Table Placeholder 4">
            <a:extLst/>
          </p:cNvPr>
          <p:cNvGraphicFramePr>
            <a:graphicFrameLocks/>
          </p:cNvGraphicFramePr>
          <p:nvPr/>
        </p:nvGraphicFramePr>
        <p:xfrm>
          <a:off x="2519363" y="2808288"/>
          <a:ext cx="4127500" cy="1006475"/>
        </p:xfrm>
        <a:graphic>
          <a:graphicData uri="http://schemas.openxmlformats.org/drawingml/2006/table">
            <a:tbl>
              <a:tblPr firstRow="1" firstCol="1" bandRow="1">
                <a:tableStyleId>{2D5ABB26-0587-4C30-8999-92F81FD0307C}</a:tableStyleId>
              </a:tblPr>
              <a:tblGrid>
                <a:gridCol w="825500">
                  <a:extLst>
                    <a:ext uri="{9D8B030D-6E8A-4147-A177-3AD203B41FA5}">
                      <a16:colId xmlns:a16="http://schemas.microsoft.com/office/drawing/2014/main" val="20000"/>
                    </a:ext>
                  </a:extLst>
                </a:gridCol>
                <a:gridCol w="825500">
                  <a:extLst>
                    <a:ext uri="{9D8B030D-6E8A-4147-A177-3AD203B41FA5}">
                      <a16:colId xmlns:a16="http://schemas.microsoft.com/office/drawing/2014/main" val="20001"/>
                    </a:ext>
                  </a:extLst>
                </a:gridCol>
                <a:gridCol w="825500">
                  <a:extLst>
                    <a:ext uri="{9D8B030D-6E8A-4147-A177-3AD203B41FA5}">
                      <a16:colId xmlns:a16="http://schemas.microsoft.com/office/drawing/2014/main" val="20002"/>
                    </a:ext>
                  </a:extLst>
                </a:gridCol>
                <a:gridCol w="825500">
                  <a:extLst>
                    <a:ext uri="{9D8B030D-6E8A-4147-A177-3AD203B41FA5}">
                      <a16:colId xmlns:a16="http://schemas.microsoft.com/office/drawing/2014/main" val="20003"/>
                    </a:ext>
                  </a:extLst>
                </a:gridCol>
                <a:gridCol w="825500">
                  <a:extLst>
                    <a:ext uri="{9D8B030D-6E8A-4147-A177-3AD203B41FA5}">
                      <a16:colId xmlns:a16="http://schemas.microsoft.com/office/drawing/2014/main" val="20004"/>
                    </a:ext>
                  </a:extLst>
                </a:gridCol>
              </a:tblGrid>
              <a:tr h="457489">
                <a:tc>
                  <a:txBody>
                    <a:bodyPr/>
                    <a:lstStyle/>
                    <a:p>
                      <a:pPr algn="ctr"/>
                      <a:r>
                        <a:rPr lang="en-US" sz="1200" b="1" dirty="0">
                          <a:ln>
                            <a:noFill/>
                          </a:ln>
                          <a:solidFill>
                            <a:schemeClr val="bg1"/>
                          </a:solidFill>
                        </a:rPr>
                        <a:t>Column</a:t>
                      </a: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33478"/>
                    </a:solidFill>
                  </a:tcPr>
                </a:tc>
                <a:tc>
                  <a:txBody>
                    <a:bodyPr/>
                    <a:lstStyle/>
                    <a:p>
                      <a:pPr algn="ctr"/>
                      <a:r>
                        <a:rPr lang="en-US" sz="1200" b="1" dirty="0">
                          <a:ln>
                            <a:noFill/>
                          </a:ln>
                          <a:solidFill>
                            <a:schemeClr val="bg1"/>
                          </a:solidFill>
                        </a:rPr>
                        <a:t>Column</a:t>
                      </a: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33478"/>
                    </a:solidFill>
                  </a:tcPr>
                </a:tc>
                <a:tc>
                  <a:txBody>
                    <a:bodyPr/>
                    <a:lstStyle/>
                    <a:p>
                      <a:pPr algn="ctr"/>
                      <a:r>
                        <a:rPr lang="en-US" sz="1200" b="1" dirty="0">
                          <a:ln>
                            <a:noFill/>
                          </a:ln>
                          <a:solidFill>
                            <a:schemeClr val="bg1"/>
                          </a:solidFill>
                        </a:rPr>
                        <a:t>Column</a:t>
                      </a: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33478"/>
                    </a:solidFill>
                  </a:tcPr>
                </a:tc>
                <a:tc>
                  <a:txBody>
                    <a:bodyPr/>
                    <a:lstStyle/>
                    <a:p>
                      <a:pPr algn="ctr"/>
                      <a:r>
                        <a:rPr lang="en-US" sz="1200" b="1" dirty="0">
                          <a:ln>
                            <a:noFill/>
                          </a:ln>
                          <a:solidFill>
                            <a:schemeClr val="bg1"/>
                          </a:solidFill>
                        </a:rPr>
                        <a:t>Column</a:t>
                      </a: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33478"/>
                    </a:solidFill>
                  </a:tcPr>
                </a:tc>
                <a:tc>
                  <a:txBody>
                    <a:bodyPr/>
                    <a:lstStyle/>
                    <a:p>
                      <a:pPr algn="ctr"/>
                      <a:r>
                        <a:rPr lang="en-US" sz="1200" b="1" dirty="0">
                          <a:ln>
                            <a:noFill/>
                          </a:ln>
                          <a:solidFill>
                            <a:schemeClr val="bg1"/>
                          </a:solidFill>
                        </a:rPr>
                        <a:t>Column</a:t>
                      </a: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w="12700" cmpd="sng">
                      <a:noFill/>
                      <a:prstDash val="solid"/>
                    </a:lnTlToBr>
                    <a:lnBlToTr w="12700" cmpd="sng">
                      <a:noFill/>
                      <a:prstDash val="solid"/>
                    </a:lnBlToTr>
                    <a:solidFill>
                      <a:srgbClr val="133478"/>
                    </a:solidFill>
                  </a:tcPr>
                </a:tc>
                <a:extLst>
                  <a:ext uri="{0D108BD9-81ED-4DB2-BD59-A6C34878D82A}">
                    <a16:rowId xmlns:a16="http://schemas.microsoft.com/office/drawing/2014/main" val="10000"/>
                  </a:ext>
                </a:extLst>
              </a:tr>
              <a:tr h="274493">
                <a:tc>
                  <a:txBody>
                    <a:bodyPr/>
                    <a:lstStyle/>
                    <a:p>
                      <a:pPr algn="ctr"/>
                      <a:r>
                        <a:rPr lang="en-US" sz="1200" b="1" dirty="0"/>
                        <a:t>Row</a:t>
                      </a:r>
                      <a:endParaRPr lang="en-US" sz="1200" dirty="0"/>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DB2DC"/>
                    </a:solidFill>
                  </a:tcPr>
                </a:tc>
                <a:tc>
                  <a:txBody>
                    <a:bodyPr/>
                    <a:lstStyle/>
                    <a:p>
                      <a:pPr algn="ctr"/>
                      <a:r>
                        <a:rPr lang="en-US" sz="1200" b="1" dirty="0"/>
                        <a:t>Row</a:t>
                      </a:r>
                      <a:endParaRPr lang="en-US" sz="1200" dirty="0"/>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DB2DC"/>
                    </a:solidFill>
                  </a:tcPr>
                </a:tc>
                <a:tc>
                  <a:txBody>
                    <a:bodyPr/>
                    <a:lstStyle/>
                    <a:p>
                      <a:pPr algn="ctr"/>
                      <a:r>
                        <a:rPr lang="en-US" sz="1200" b="1" dirty="0"/>
                        <a:t>Row</a:t>
                      </a:r>
                      <a:endParaRPr lang="en-US" sz="1200" dirty="0"/>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DB2DC"/>
                    </a:solidFill>
                  </a:tcPr>
                </a:tc>
                <a:tc>
                  <a:txBody>
                    <a:bodyPr/>
                    <a:lstStyle/>
                    <a:p>
                      <a:pPr algn="ctr"/>
                      <a:r>
                        <a:rPr lang="en-US" sz="1200" b="1" dirty="0"/>
                        <a:t>Row</a:t>
                      </a:r>
                      <a:endParaRPr lang="en-US" sz="1200" dirty="0"/>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DB2DC"/>
                    </a:solidFill>
                  </a:tcPr>
                </a:tc>
                <a:tc>
                  <a:txBody>
                    <a:bodyPr/>
                    <a:lstStyle/>
                    <a:p>
                      <a:pPr algn="ctr"/>
                      <a:r>
                        <a:rPr lang="en-US" sz="1200" b="1" dirty="0"/>
                        <a:t>Row</a:t>
                      </a:r>
                      <a:endParaRPr lang="en-US" sz="1200" dirty="0"/>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ADB2DC"/>
                    </a:solidFill>
                  </a:tcPr>
                </a:tc>
                <a:extLst>
                  <a:ext uri="{0D108BD9-81ED-4DB2-BD59-A6C34878D82A}">
                    <a16:rowId xmlns:a16="http://schemas.microsoft.com/office/drawing/2014/main" val="10001"/>
                  </a:ext>
                </a:extLst>
              </a:tr>
              <a:tr h="274493">
                <a:tc>
                  <a:txBody>
                    <a:bodyPr/>
                    <a:lstStyle/>
                    <a:p>
                      <a:pPr algn="ctr"/>
                      <a:r>
                        <a:rPr lang="en-US" sz="1200" b="1" dirty="0"/>
                        <a:t>Row</a:t>
                      </a:r>
                      <a:endParaRPr lang="en-US" sz="1200" dirty="0">
                        <a:ln>
                          <a:noFill/>
                        </a:ln>
                      </a:endParaRP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AEAF5"/>
                    </a:solidFill>
                  </a:tcPr>
                </a:tc>
                <a:tc>
                  <a:txBody>
                    <a:bodyPr/>
                    <a:lstStyle/>
                    <a:p>
                      <a:pPr algn="ctr"/>
                      <a:r>
                        <a:rPr lang="en-US" sz="1200" b="1" dirty="0"/>
                        <a:t>Row</a:t>
                      </a:r>
                      <a:endParaRPr lang="en-US" sz="1200" dirty="0">
                        <a:ln>
                          <a:noFill/>
                        </a:ln>
                      </a:endParaRP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AEAF5"/>
                    </a:solidFill>
                  </a:tcPr>
                </a:tc>
                <a:tc>
                  <a:txBody>
                    <a:bodyPr/>
                    <a:lstStyle/>
                    <a:p>
                      <a:pPr algn="ctr"/>
                      <a:r>
                        <a:rPr lang="en-US" sz="1200" b="1" dirty="0"/>
                        <a:t>Row</a:t>
                      </a:r>
                      <a:endParaRPr lang="en-US" sz="1200" dirty="0">
                        <a:ln>
                          <a:noFill/>
                        </a:ln>
                      </a:endParaRP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AEAF5"/>
                    </a:solidFill>
                  </a:tcPr>
                </a:tc>
                <a:tc>
                  <a:txBody>
                    <a:bodyPr/>
                    <a:lstStyle/>
                    <a:p>
                      <a:pPr algn="ctr"/>
                      <a:r>
                        <a:rPr lang="en-US" sz="1200" b="1" dirty="0"/>
                        <a:t>Row</a:t>
                      </a:r>
                      <a:endParaRPr lang="en-US" sz="1200" dirty="0">
                        <a:ln>
                          <a:noFill/>
                        </a:ln>
                      </a:endParaRP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AEAF5"/>
                    </a:solidFill>
                  </a:tcPr>
                </a:tc>
                <a:tc>
                  <a:txBody>
                    <a:bodyPr/>
                    <a:lstStyle/>
                    <a:p>
                      <a:pPr algn="ctr"/>
                      <a:r>
                        <a:rPr lang="en-US" sz="1200" b="1" dirty="0"/>
                        <a:t>Row</a:t>
                      </a:r>
                      <a:endParaRPr lang="en-US" sz="1200" dirty="0">
                        <a:ln>
                          <a:noFill/>
                        </a:ln>
                      </a:endParaRPr>
                    </a:p>
                  </a:txBody>
                  <a:tcPr marL="91475" marR="91475" marT="45749" marB="45749" anchor="ct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rgbClr val="EAEAF5"/>
                    </a:solidFill>
                  </a:tcPr>
                </a:tc>
                <a:extLst>
                  <a:ext uri="{0D108BD9-81ED-4DB2-BD59-A6C34878D82A}">
                    <a16:rowId xmlns:a16="http://schemas.microsoft.com/office/drawing/2014/main" val="10002"/>
                  </a:ext>
                </a:extLst>
              </a:tr>
            </a:tbl>
          </a:graphicData>
        </a:graphic>
      </p:graphicFrame>
      <p:grpSp>
        <p:nvGrpSpPr>
          <p:cNvPr id="8" name="Group 12"/>
          <p:cNvGrpSpPr>
            <a:grpSpLocks/>
          </p:cNvGrpSpPr>
          <p:nvPr userDrawn="1"/>
        </p:nvGrpSpPr>
        <p:grpSpPr bwMode="auto">
          <a:xfrm>
            <a:off x="6032500" y="2036763"/>
            <a:ext cx="2727325" cy="400050"/>
            <a:chOff x="5832084" y="1665627"/>
            <a:chExt cx="2999983" cy="400263"/>
          </a:xfrm>
        </p:grpSpPr>
        <p:cxnSp>
          <p:nvCxnSpPr>
            <p:cNvPr id="9" name="Straight Connector 8">
              <a:extLst/>
            </p:cNvPr>
            <p:cNvCxnSpPr/>
            <p:nvPr userDrawn="1"/>
          </p:nvCxnSpPr>
          <p:spPr>
            <a:xfrm>
              <a:off x="5832084" y="1665627"/>
              <a:ext cx="457506" cy="0"/>
            </a:xfrm>
            <a:prstGeom prst="line">
              <a:avLst/>
            </a:prstGeom>
            <a:ln w="6350" cmpd="sng">
              <a:solidFill>
                <a:schemeClr val="tx1"/>
              </a:solidFill>
              <a:prstDash val="solid"/>
            </a:ln>
            <a:effectLst/>
          </p:spPr>
          <p:style>
            <a:lnRef idx="2">
              <a:schemeClr val="accent1"/>
            </a:lnRef>
            <a:fillRef idx="0">
              <a:schemeClr val="accent1"/>
            </a:fillRef>
            <a:effectRef idx="1">
              <a:schemeClr val="accent1"/>
            </a:effectRef>
            <a:fontRef idx="minor">
              <a:schemeClr val="tx1"/>
            </a:fontRef>
          </p:style>
        </p:cxnSp>
        <p:sp>
          <p:nvSpPr>
            <p:cNvPr id="10" name="TextBox 14"/>
            <p:cNvSpPr txBox="1">
              <a:spLocks noChangeArrowheads="1"/>
            </p:cNvSpPr>
            <p:nvPr userDrawn="1"/>
          </p:nvSpPr>
          <p:spPr bwMode="auto">
            <a:xfrm>
              <a:off x="5832084" y="1696558"/>
              <a:ext cx="2999983"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tabLst>
                  <a:tab pos="57150" algn="r"/>
                  <a:tab pos="114300" algn="l"/>
                </a:tabLst>
                <a:defRPr>
                  <a:solidFill>
                    <a:schemeClr val="tx1"/>
                  </a:solidFill>
                  <a:latin typeface="Arial" pitchFamily="34" charset="0"/>
                </a:defRPr>
              </a:lvl1pPr>
              <a:lvl2pPr marL="742950" indent="-285750">
                <a:tabLst>
                  <a:tab pos="57150" algn="r"/>
                  <a:tab pos="114300" algn="l"/>
                </a:tabLst>
                <a:defRPr>
                  <a:solidFill>
                    <a:schemeClr val="tx1"/>
                  </a:solidFill>
                  <a:latin typeface="Arial" pitchFamily="34" charset="0"/>
                </a:defRPr>
              </a:lvl2pPr>
              <a:lvl3pPr marL="1143000" indent="-228600">
                <a:tabLst>
                  <a:tab pos="57150" algn="r"/>
                  <a:tab pos="114300" algn="l"/>
                </a:tabLst>
                <a:defRPr>
                  <a:solidFill>
                    <a:schemeClr val="tx1"/>
                  </a:solidFill>
                  <a:latin typeface="Arial" pitchFamily="34" charset="0"/>
                </a:defRPr>
              </a:lvl3pPr>
              <a:lvl4pPr marL="1600200" indent="-228600">
                <a:tabLst>
                  <a:tab pos="57150" algn="r"/>
                  <a:tab pos="114300" algn="l"/>
                </a:tabLst>
                <a:defRPr>
                  <a:solidFill>
                    <a:schemeClr val="tx1"/>
                  </a:solidFill>
                  <a:latin typeface="Arial" pitchFamily="34" charset="0"/>
                </a:defRPr>
              </a:lvl4pPr>
              <a:lvl5pPr marL="2057400" indent="-228600">
                <a:tabLst>
                  <a:tab pos="57150" algn="r"/>
                  <a:tab pos="114300" algn="l"/>
                </a:tabLst>
                <a:defRPr>
                  <a:solidFill>
                    <a:schemeClr val="tx1"/>
                  </a:solidFill>
                  <a:latin typeface="Arial" pitchFamily="34" charset="0"/>
                </a:defRPr>
              </a:lvl5pPr>
              <a:lvl6pPr marL="2514600" indent="-228600" defTabSz="457200" fontAlgn="base">
                <a:spcBef>
                  <a:spcPct val="0"/>
                </a:spcBef>
                <a:spcAft>
                  <a:spcPct val="0"/>
                </a:spcAft>
                <a:tabLst>
                  <a:tab pos="57150" algn="r"/>
                  <a:tab pos="114300" algn="l"/>
                </a:tabLst>
                <a:defRPr>
                  <a:solidFill>
                    <a:schemeClr val="tx1"/>
                  </a:solidFill>
                  <a:latin typeface="Arial" pitchFamily="34" charset="0"/>
                </a:defRPr>
              </a:lvl6pPr>
              <a:lvl7pPr marL="2971800" indent="-228600" defTabSz="457200" fontAlgn="base">
                <a:spcBef>
                  <a:spcPct val="0"/>
                </a:spcBef>
                <a:spcAft>
                  <a:spcPct val="0"/>
                </a:spcAft>
                <a:tabLst>
                  <a:tab pos="57150" algn="r"/>
                  <a:tab pos="114300" algn="l"/>
                </a:tabLst>
                <a:defRPr>
                  <a:solidFill>
                    <a:schemeClr val="tx1"/>
                  </a:solidFill>
                  <a:latin typeface="Arial" pitchFamily="34" charset="0"/>
                </a:defRPr>
              </a:lvl7pPr>
              <a:lvl8pPr marL="3429000" indent="-228600" defTabSz="457200" fontAlgn="base">
                <a:spcBef>
                  <a:spcPct val="0"/>
                </a:spcBef>
                <a:spcAft>
                  <a:spcPct val="0"/>
                </a:spcAft>
                <a:tabLst>
                  <a:tab pos="57150" algn="r"/>
                  <a:tab pos="114300" algn="l"/>
                </a:tabLst>
                <a:defRPr>
                  <a:solidFill>
                    <a:schemeClr val="tx1"/>
                  </a:solidFill>
                  <a:latin typeface="Arial" pitchFamily="34" charset="0"/>
                </a:defRPr>
              </a:lvl8pPr>
              <a:lvl9pPr marL="3886200" indent="-228600" defTabSz="457200" fontAlgn="base">
                <a:spcBef>
                  <a:spcPct val="0"/>
                </a:spcBef>
                <a:spcAft>
                  <a:spcPct val="0"/>
                </a:spcAft>
                <a:tabLst>
                  <a:tab pos="57150" algn="r"/>
                  <a:tab pos="114300" algn="l"/>
                </a:tabLst>
                <a:defRPr>
                  <a:solidFill>
                    <a:schemeClr val="tx1"/>
                  </a:solidFill>
                  <a:latin typeface="Arial" pitchFamily="34" charset="0"/>
                </a:defRPr>
              </a:lvl9pPr>
            </a:lstStyle>
            <a:p>
              <a:r>
                <a:rPr lang="en-US" altLang="en-US" sz="600" b="1"/>
                <a:t>	*	First reference</a:t>
              </a:r>
            </a:p>
            <a:p>
              <a:r>
                <a:rPr lang="en-US" altLang="en-US" sz="600" b="1"/>
                <a:t>	**	Second reference</a:t>
              </a:r>
            </a:p>
            <a:p>
              <a:r>
                <a:rPr lang="en-US" altLang="en-US" sz="600" b="1" baseline="30000"/>
                <a:t>	†	</a:t>
              </a:r>
              <a:r>
                <a:rPr lang="en-US" altLang="en-US" sz="600" b="1"/>
                <a:t>Third reference</a:t>
              </a:r>
            </a:p>
            <a:p>
              <a:r>
                <a:rPr lang="en-US" altLang="en-US" sz="600" b="1" baseline="30000"/>
                <a:t>	‡</a:t>
              </a:r>
              <a:r>
                <a:rPr lang="en-US" altLang="en-US" sz="600" b="1"/>
                <a:t>	Fourth reference</a:t>
              </a:r>
              <a:endParaRPr lang="en-US" altLang="en-US" sz="600" b="1" baseline="30000"/>
            </a:p>
          </p:txBody>
        </p:sp>
      </p:grpSp>
      <p:sp>
        <p:nvSpPr>
          <p:cNvPr id="3" name="Content Placeholder 2"/>
          <p:cNvSpPr>
            <a:spLocks noGrp="1"/>
          </p:cNvSpPr>
          <p:nvPr>
            <p:ph idx="1"/>
          </p:nvPr>
        </p:nvSpPr>
        <p:spPr>
          <a:xfrm>
            <a:off x="457200" y="1200151"/>
            <a:ext cx="8229600" cy="2456112"/>
          </a:xfrm>
        </p:spPr>
        <p:txBody>
          <a:bodyPr/>
          <a:lstStyle>
            <a:lvl2pPr marL="574675" indent="-231775">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3">
            <a:extLst/>
          </p:cNvPr>
          <p:cNvSpPr>
            <a:spLocks noGrp="1"/>
          </p:cNvSpPr>
          <p:nvPr>
            <p:ph type="body" sz="quarter" idx="10"/>
          </p:nvPr>
        </p:nvSpPr>
        <p:spPr>
          <a:xfrm>
            <a:off x="3443165" y="4370406"/>
            <a:ext cx="2257669" cy="276999"/>
          </a:xfrm>
          <a:solidFill>
            <a:schemeClr val="tx2"/>
          </a:solidFill>
          <a:ln w="9525" cmpd="sng">
            <a:solidFill>
              <a:schemeClr val="tx1"/>
            </a:solidFill>
          </a:ln>
        </p:spPr>
        <p:txBody>
          <a:bodyPr wrap="none" lIns="45720" tIns="45720" rIns="45720" bIns="45720" anchor="ctr">
            <a:spAutoFit/>
          </a:bodyPr>
          <a:lstStyle>
            <a:lvl1pPr marL="0" indent="0" algn="ctr">
              <a:spcBef>
                <a:spcPts val="0"/>
              </a:spcBef>
              <a:buNone/>
              <a:defRPr>
                <a:solidFill>
                  <a:schemeClr val="bg1"/>
                </a:solidFill>
              </a:defRPr>
            </a:lvl1pPr>
          </a:lstStyle>
          <a:p>
            <a:pPr lvl="0"/>
            <a:r>
              <a:rPr lang="en-US" smtClean="0"/>
              <a:t>Click to edit Master text styles</a:t>
            </a:r>
          </a:p>
        </p:txBody>
      </p:sp>
      <p:sp>
        <p:nvSpPr>
          <p:cNvPr id="7" name="Title 6">
            <a:extLst/>
          </p:cNvPr>
          <p:cNvSpPr>
            <a:spLocks noGrp="1"/>
          </p:cNvSpPr>
          <p:nvPr>
            <p:ph type="title"/>
          </p:nvPr>
        </p:nvSpPr>
        <p:spPr/>
        <p:txBody>
          <a:bodyPr/>
          <a:lstStyle/>
          <a:p>
            <a:r>
              <a:rPr lang="en-US" smtClean="0"/>
              <a:t>Click to edit Master title style</a:t>
            </a:r>
            <a:endParaRPr lang="en-US"/>
          </a:p>
        </p:txBody>
      </p:sp>
      <p:sp>
        <p:nvSpPr>
          <p:cNvPr id="11" name="Footer Placeholder 10">
            <a:extLst/>
          </p:cNvPr>
          <p:cNvSpPr>
            <a:spLocks noGrp="1"/>
          </p:cNvSpPr>
          <p:nvPr>
            <p:ph type="ftr" sz="quarter" idx="11"/>
          </p:nvPr>
        </p:nvSpPr>
        <p:spPr/>
        <p:txBody>
          <a:bodyPr/>
          <a:lstStyle>
            <a:lvl1pPr>
              <a:defRPr baseline="0">
                <a:cs typeface="+mn-cs"/>
              </a:defRPr>
            </a:lvl1pPr>
          </a:lstStyle>
          <a:p>
            <a:pPr>
              <a:defRPr/>
            </a:pPr>
            <a:r>
              <a:rPr lang="en-US"/>
              <a:t>____________</a:t>
            </a:r>
          </a:p>
          <a:p>
            <a:pPr>
              <a:defRPr/>
            </a:pPr>
            <a:r>
              <a:rPr lang="en-US"/>
              <a:t>	*	First reference</a:t>
            </a:r>
          </a:p>
          <a:p>
            <a:pPr>
              <a:defRPr/>
            </a:pPr>
            <a:r>
              <a:rPr lang="en-US"/>
              <a:t>	**	Second reference</a:t>
            </a:r>
          </a:p>
          <a:p>
            <a:pPr>
              <a:defRPr/>
            </a:pPr>
            <a:r>
              <a:rPr lang="en-US" baseline="30000">
                <a:cs typeface="Arial"/>
              </a:rPr>
              <a:t>	†	</a:t>
            </a:r>
            <a:r>
              <a:rPr lang="en-US">
                <a:cs typeface="Arial"/>
              </a:rPr>
              <a:t>Third reference</a:t>
            </a:r>
          </a:p>
          <a:p>
            <a:pPr>
              <a:defRPr/>
            </a:pPr>
            <a:r>
              <a:rPr lang="en-US" baseline="30000">
                <a:cs typeface="Arial"/>
              </a:rPr>
              <a:t>	‡</a:t>
            </a:r>
            <a:r>
              <a:rPr lang="en-US">
                <a:cs typeface="Arial"/>
              </a:rPr>
              <a:t>	Fourth reference</a:t>
            </a:r>
            <a:endParaRPr lang="en-US"/>
          </a:p>
        </p:txBody>
      </p:sp>
    </p:spTree>
    <p:extLst>
      <p:ext uri="{BB962C8B-B14F-4D97-AF65-F5344CB8AC3E}">
        <p14:creationId xmlns:p14="http://schemas.microsoft.com/office/powerpoint/2010/main" val="41093927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p:cNvSpPr/>
          <p:nvPr/>
        </p:nvSpPr>
        <p:spPr>
          <a:xfrm>
            <a:off x="0" y="4814888"/>
            <a:ext cx="9144000" cy="328612"/>
          </a:xfrm>
          <a:prstGeom prst="rect">
            <a:avLst/>
          </a:prstGeom>
          <a:gradFill>
            <a:gsLst>
              <a:gs pos="0">
                <a:schemeClr val="bg1">
                  <a:alpha val="0"/>
                </a:schemeClr>
              </a:gs>
              <a:gs pos="99000">
                <a:schemeClr val="accent4"/>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1027" name="Text Placeholder 2"/>
          <p:cNvSpPr>
            <a:spLocks noGrp="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en-US" altLang="en-US" smtClean="0"/>
              <a:t>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pic>
        <p:nvPicPr>
          <p:cNvPr id="1028" name="Picture 7" descr="UR_standard_color.eps"/>
          <p:cNvPicPr>
            <a:picLocks noChangeAspect="1"/>
          </p:cNvPicPr>
          <p:nvPr/>
        </p:nvPicPr>
        <p:blipFill>
          <a:blip r:embed="rId8">
            <a:extLst>
              <a:ext uri="{28A0092B-C50C-407E-A947-70E740481C1C}">
                <a14:useLocalDpi xmlns:a14="http://schemas.microsoft.com/office/drawing/2010/main" val="0"/>
              </a:ext>
            </a:extLst>
          </a:blip>
          <a:srcRect/>
          <a:stretch>
            <a:fillRect/>
          </a:stretch>
        </p:blipFill>
        <p:spPr bwMode="auto">
          <a:xfrm>
            <a:off x="149225" y="4902200"/>
            <a:ext cx="1092200" cy="22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9" name="Picture 8" descr="LLE logo blue.eps"/>
          <p:cNvPicPr>
            <a:picLocks noChangeAspect="1"/>
          </p:cNvPicPr>
          <p:nvPr/>
        </p:nvPicPr>
        <p:blipFill>
          <a:blip r:embed="rId9">
            <a:extLst>
              <a:ext uri="{28A0092B-C50C-407E-A947-70E740481C1C}">
                <a14:useLocalDpi xmlns:a14="http://schemas.microsoft.com/office/drawing/2010/main" val="0"/>
              </a:ext>
            </a:extLst>
          </a:blip>
          <a:srcRect/>
          <a:stretch>
            <a:fillRect/>
          </a:stretch>
        </p:blipFill>
        <p:spPr bwMode="auto">
          <a:xfrm>
            <a:off x="461963" y="814388"/>
            <a:ext cx="8239125" cy="23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Slide Number Placeholder 5"/>
          <p:cNvSpPr txBox="1">
            <a:spLocks/>
          </p:cNvSpPr>
          <p:nvPr/>
        </p:nvSpPr>
        <p:spPr>
          <a:xfrm>
            <a:off x="7239000" y="4792663"/>
            <a:ext cx="1905000" cy="342900"/>
          </a:xfrm>
          <a:prstGeom prst="rect">
            <a:avLst/>
          </a:prstGeom>
        </p:spPr>
        <p:txBody>
          <a:bodyPr anchor="b"/>
          <a:lstStyle>
            <a:defPPr>
              <a:defRPr lang="en-US"/>
            </a:defPPr>
            <a:lvl1pPr marL="0" algn="r" defTabSz="457200" rtl="0" eaLnBrk="1" latinLnBrk="0" hangingPunct="1">
              <a:defRPr sz="800" b="1" kern="1200">
                <a:solidFill>
                  <a:schemeClr val="tx1"/>
                </a:solidFill>
                <a:latin typeface="Arial"/>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fontAlgn="auto">
              <a:spcBef>
                <a:spcPts val="0"/>
              </a:spcBef>
              <a:spcAft>
                <a:spcPts val="0"/>
              </a:spcAft>
              <a:defRPr/>
            </a:pPr>
            <a:fld id="{2346C0F2-126D-46DF-ADC7-6AF89604DEE9}" type="slidenum">
              <a:rPr lang="en-US" smtClean="0">
                <a:solidFill>
                  <a:schemeClr val="bg1"/>
                </a:solidFill>
              </a:rPr>
              <a:pPr fontAlgn="auto">
                <a:spcBef>
                  <a:spcPts val="0"/>
                </a:spcBef>
                <a:spcAft>
                  <a:spcPts val="0"/>
                </a:spcAft>
                <a:defRPr/>
              </a:pPr>
              <a:t>‹#›</a:t>
            </a:fld>
            <a:endParaRPr lang="en-US" dirty="0">
              <a:solidFill>
                <a:schemeClr val="bg1"/>
              </a:solidFill>
            </a:endParaRPr>
          </a:p>
        </p:txBody>
      </p:sp>
      <p:sp>
        <p:nvSpPr>
          <p:cNvPr id="1031" name="Title Placeholder 5"/>
          <p:cNvSpPr>
            <a:spLocks noGrp="1"/>
          </p:cNvSpPr>
          <p:nvPr>
            <p:ph type="title"/>
          </p:nvPr>
        </p:nvSpPr>
        <p:spPr bwMode="auto">
          <a:xfrm>
            <a:off x="457200" y="420688"/>
            <a:ext cx="8229600" cy="246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91440" bIns="45720" numCol="1" anchor="ctr" anchorCtr="0" compatLnSpc="1">
            <a:prstTxWarp prst="textNoShape">
              <a:avLst/>
            </a:prstTxWarp>
          </a:bodyPr>
          <a:lstStyle/>
          <a:p>
            <a:pPr lvl="0"/>
            <a:r>
              <a:rPr lang="en-US" altLang="en-US" smtClean="0"/>
              <a:t>Click to edit Master title style</a:t>
            </a:r>
          </a:p>
        </p:txBody>
      </p:sp>
      <p:sp>
        <p:nvSpPr>
          <p:cNvPr id="2" name="Footer Placeholder 1">
            <a:extLst/>
          </p:cNvPr>
          <p:cNvSpPr>
            <a:spLocks noGrp="1"/>
          </p:cNvSpPr>
          <p:nvPr>
            <p:ph type="ftr" sz="quarter" idx="3"/>
          </p:nvPr>
        </p:nvSpPr>
        <p:spPr>
          <a:xfrm>
            <a:off x="6080125" y="4508500"/>
            <a:ext cx="2606675" cy="274638"/>
          </a:xfrm>
          <a:prstGeom prst="rect">
            <a:avLst/>
          </a:prstGeom>
          <a:ln w="3175" cmpd="sng">
            <a:noFill/>
            <a:prstDash val="solid"/>
          </a:ln>
        </p:spPr>
        <p:txBody>
          <a:bodyPr vert="horz" lIns="0" tIns="0" rIns="0" bIns="0" rtlCol="0" anchor="b" anchorCtr="0"/>
          <a:lstStyle>
            <a:lvl1pPr marL="0" indent="0" algn="l" fontAlgn="auto">
              <a:spcBef>
                <a:spcPts val="0"/>
              </a:spcBef>
              <a:spcAft>
                <a:spcPts val="0"/>
              </a:spcAft>
              <a:tabLst>
                <a:tab pos="57150" algn="r"/>
                <a:tab pos="114300" algn="l"/>
              </a:tabLst>
              <a:defRPr sz="600" b="1" baseline="30000" dirty="0">
                <a:solidFill>
                  <a:schemeClr val="tx1"/>
                </a:solidFill>
                <a:latin typeface="+mn-lt"/>
                <a:cs typeface="Arial"/>
              </a:defRPr>
            </a:lvl1pPr>
          </a:lstStyle>
          <a:p>
            <a:pPr>
              <a:defRPr/>
            </a:pPr>
            <a:r>
              <a:rPr lang="en-US" baseline="0">
                <a:cs typeface="+mn-cs"/>
              </a:rPr>
              <a:t>____________</a:t>
            </a:r>
          </a:p>
          <a:p>
            <a:pPr>
              <a:defRPr/>
            </a:pPr>
            <a:r>
              <a:rPr lang="en-US" baseline="0">
                <a:cs typeface="+mn-cs"/>
              </a:rPr>
              <a:t>	*	First reference</a:t>
            </a:r>
          </a:p>
          <a:p>
            <a:pPr>
              <a:defRPr/>
            </a:pPr>
            <a:r>
              <a:rPr lang="en-US" baseline="0">
                <a:cs typeface="+mn-cs"/>
              </a:rPr>
              <a:t>	**	Second reference</a:t>
            </a:r>
          </a:p>
          <a:p>
            <a:pPr>
              <a:defRPr/>
            </a:pPr>
            <a:r>
              <a:rPr lang="en-US"/>
              <a:t>	†	</a:t>
            </a:r>
            <a:r>
              <a:rPr lang="en-US" baseline="0"/>
              <a:t>Third reference</a:t>
            </a:r>
          </a:p>
          <a:p>
            <a:pPr>
              <a:defRPr/>
            </a:pPr>
            <a:r>
              <a:rPr lang="en-US"/>
              <a:t>	‡</a:t>
            </a:r>
            <a:r>
              <a:rPr lang="en-US" baseline="0"/>
              <a:t>	Fourth reference</a:t>
            </a:r>
            <a:endParaRPr lang="en-US" baseline="0">
              <a:cs typeface="+mn-cs"/>
            </a:endParaRPr>
          </a:p>
        </p:txBody>
      </p:sp>
    </p:spTree>
  </p:cSld>
  <p:clrMap bg1="lt1" tx1="dk1" bg2="lt2" tx2="dk2" accent1="accent1" accent2="accent2" accent3="accent3" accent4="accent4" accent5="accent5" accent6="accent6" hlink="hlink" folHlink="folHlink"/>
  <p:sldLayoutIdLst>
    <p:sldLayoutId id="2147493478" r:id="rId1"/>
    <p:sldLayoutId id="2147493476" r:id="rId2"/>
    <p:sldLayoutId id="2147493479" r:id="rId3"/>
    <p:sldLayoutId id="2147493480" r:id="rId4"/>
    <p:sldLayoutId id="2147493477" r:id="rId5"/>
    <p:sldLayoutId id="2147493481" r:id="rId6"/>
  </p:sldLayoutIdLst>
  <p:txStyles>
    <p:titleStyle>
      <a:lvl1pPr algn="l" defTabSz="457200" rtl="0" fontAlgn="base">
        <a:spcBef>
          <a:spcPct val="0"/>
        </a:spcBef>
        <a:spcAft>
          <a:spcPct val="0"/>
        </a:spcAft>
        <a:defRPr sz="1600" b="1" kern="1200">
          <a:solidFill>
            <a:schemeClr val="tx2"/>
          </a:solidFill>
          <a:latin typeface="+mj-lt"/>
          <a:ea typeface="+mj-ea"/>
          <a:cs typeface="+mj-cs"/>
        </a:defRPr>
      </a:lvl1pPr>
      <a:lvl2pPr algn="l" defTabSz="457200" rtl="0" fontAlgn="base">
        <a:spcBef>
          <a:spcPct val="0"/>
        </a:spcBef>
        <a:spcAft>
          <a:spcPct val="0"/>
        </a:spcAft>
        <a:defRPr sz="1600" b="1">
          <a:solidFill>
            <a:schemeClr val="tx2"/>
          </a:solidFill>
          <a:latin typeface="Arial" pitchFamily="34" charset="0"/>
        </a:defRPr>
      </a:lvl2pPr>
      <a:lvl3pPr algn="l" defTabSz="457200" rtl="0" fontAlgn="base">
        <a:spcBef>
          <a:spcPct val="0"/>
        </a:spcBef>
        <a:spcAft>
          <a:spcPct val="0"/>
        </a:spcAft>
        <a:defRPr sz="1600" b="1">
          <a:solidFill>
            <a:schemeClr val="tx2"/>
          </a:solidFill>
          <a:latin typeface="Arial" pitchFamily="34" charset="0"/>
        </a:defRPr>
      </a:lvl3pPr>
      <a:lvl4pPr algn="l" defTabSz="457200" rtl="0" fontAlgn="base">
        <a:spcBef>
          <a:spcPct val="0"/>
        </a:spcBef>
        <a:spcAft>
          <a:spcPct val="0"/>
        </a:spcAft>
        <a:defRPr sz="1600" b="1">
          <a:solidFill>
            <a:schemeClr val="tx2"/>
          </a:solidFill>
          <a:latin typeface="Arial" pitchFamily="34" charset="0"/>
        </a:defRPr>
      </a:lvl4pPr>
      <a:lvl5pPr algn="l" defTabSz="457200" rtl="0" fontAlgn="base">
        <a:spcBef>
          <a:spcPct val="0"/>
        </a:spcBef>
        <a:spcAft>
          <a:spcPct val="0"/>
        </a:spcAft>
        <a:defRPr sz="1600" b="1">
          <a:solidFill>
            <a:schemeClr val="tx2"/>
          </a:solidFill>
          <a:latin typeface="Arial" pitchFamily="34" charset="0"/>
        </a:defRPr>
      </a:lvl5pPr>
      <a:lvl6pPr marL="457200" algn="l" defTabSz="457200" rtl="0" fontAlgn="base">
        <a:spcBef>
          <a:spcPct val="0"/>
        </a:spcBef>
        <a:spcAft>
          <a:spcPct val="0"/>
        </a:spcAft>
        <a:defRPr sz="1600" b="1">
          <a:solidFill>
            <a:schemeClr val="tx2"/>
          </a:solidFill>
          <a:latin typeface="Arial" pitchFamily="34" charset="0"/>
        </a:defRPr>
      </a:lvl6pPr>
      <a:lvl7pPr marL="914400" algn="l" defTabSz="457200" rtl="0" fontAlgn="base">
        <a:spcBef>
          <a:spcPct val="0"/>
        </a:spcBef>
        <a:spcAft>
          <a:spcPct val="0"/>
        </a:spcAft>
        <a:defRPr sz="1600" b="1">
          <a:solidFill>
            <a:schemeClr val="tx2"/>
          </a:solidFill>
          <a:latin typeface="Arial" pitchFamily="34" charset="0"/>
        </a:defRPr>
      </a:lvl7pPr>
      <a:lvl8pPr marL="1371600" algn="l" defTabSz="457200" rtl="0" fontAlgn="base">
        <a:spcBef>
          <a:spcPct val="0"/>
        </a:spcBef>
        <a:spcAft>
          <a:spcPct val="0"/>
        </a:spcAft>
        <a:defRPr sz="1600" b="1">
          <a:solidFill>
            <a:schemeClr val="tx2"/>
          </a:solidFill>
          <a:latin typeface="Arial" pitchFamily="34" charset="0"/>
        </a:defRPr>
      </a:lvl8pPr>
      <a:lvl9pPr marL="1828800" algn="l" defTabSz="457200" rtl="0" fontAlgn="base">
        <a:spcBef>
          <a:spcPct val="0"/>
        </a:spcBef>
        <a:spcAft>
          <a:spcPct val="0"/>
        </a:spcAft>
        <a:defRPr sz="1600" b="1">
          <a:solidFill>
            <a:schemeClr val="tx2"/>
          </a:solidFill>
          <a:latin typeface="Arial" pitchFamily="34" charset="0"/>
        </a:defRPr>
      </a:lvl9pPr>
    </p:titleStyle>
    <p:bodyStyle>
      <a:lvl1pPr marL="227013" indent="-227013" algn="l" defTabSz="457200" rtl="0" fontAlgn="base">
        <a:spcBef>
          <a:spcPts val="900"/>
        </a:spcBef>
        <a:spcAft>
          <a:spcPct val="0"/>
        </a:spcAft>
        <a:buFont typeface="Lucida Grande"/>
        <a:buChar char="•"/>
        <a:defRPr sz="1200" b="1" kern="1200">
          <a:solidFill>
            <a:schemeClr val="tx1"/>
          </a:solidFill>
          <a:latin typeface="+mn-lt"/>
          <a:ea typeface="+mn-ea"/>
          <a:cs typeface="+mn-cs"/>
        </a:defRPr>
      </a:lvl1pPr>
      <a:lvl2pPr marL="569913" indent="-225425" algn="l" defTabSz="457200" rtl="0" fontAlgn="base">
        <a:spcBef>
          <a:spcPts val="400"/>
        </a:spcBef>
        <a:spcAft>
          <a:spcPct val="0"/>
        </a:spcAft>
        <a:buFont typeface="Arial" pitchFamily="34" charset="0"/>
        <a:buChar char="－"/>
        <a:defRPr sz="1200" b="1" kern="1200">
          <a:solidFill>
            <a:schemeClr val="tx1"/>
          </a:solidFill>
          <a:latin typeface="+mn-lt"/>
          <a:ea typeface="+mn-ea"/>
          <a:cs typeface="+mn-cs"/>
        </a:defRPr>
      </a:lvl2pPr>
      <a:lvl3pPr marL="914400" indent="-225425" algn="l" defTabSz="457200" rtl="0" fontAlgn="base">
        <a:spcBef>
          <a:spcPts val="200"/>
        </a:spcBef>
        <a:spcAft>
          <a:spcPct val="0"/>
        </a:spcAft>
        <a:buFont typeface="Lucida Grande"/>
        <a:buChar char="-"/>
        <a:defRPr sz="1200" b="1" kern="1200">
          <a:solidFill>
            <a:schemeClr val="tx1"/>
          </a:solidFill>
          <a:latin typeface="+mn-lt"/>
          <a:ea typeface="+mn-ea"/>
          <a:cs typeface="+mn-cs"/>
        </a:defRPr>
      </a:lvl3pPr>
      <a:lvl4pPr marL="1258888" indent="-231775" algn="l" defTabSz="457200" rtl="0" fontAlgn="base">
        <a:spcBef>
          <a:spcPct val="0"/>
        </a:spcBef>
        <a:spcAft>
          <a:spcPct val="0"/>
        </a:spcAft>
        <a:buFont typeface="Lucida Grande"/>
        <a:buChar char="-"/>
        <a:defRPr sz="1200" b="1" kern="1200">
          <a:solidFill>
            <a:schemeClr val="tx1"/>
          </a:solidFill>
          <a:latin typeface="+mn-lt"/>
          <a:ea typeface="+mn-ea"/>
          <a:cs typeface="+mn-cs"/>
        </a:defRPr>
      </a:lvl4pPr>
      <a:lvl5pPr marL="1603375" indent="-231775" algn="l" defTabSz="457200" rtl="0" fontAlgn="base">
        <a:spcBef>
          <a:spcPct val="0"/>
        </a:spcBef>
        <a:spcAft>
          <a:spcPct val="0"/>
        </a:spcAft>
        <a:buFont typeface="Lucida Grande"/>
        <a:buChar char="-"/>
        <a:defRPr sz="1200" b="1"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algn="ctr"/>
            <a:r>
              <a:rPr lang="en-US" sz="1800" dirty="0"/>
              <a:t>Novel </a:t>
            </a:r>
            <a:r>
              <a:rPr lang="en-US" sz="1800" dirty="0" err="1" smtClean="0"/>
              <a:t>Hot-Spot</a:t>
            </a:r>
            <a:r>
              <a:rPr lang="en-US" sz="1800" dirty="0" err="1" smtClean="0">
                <a:sym typeface="Symbol" panose="05050102010706020507" pitchFamily="18" charset="2"/>
              </a:rPr>
              <a:t></a:t>
            </a:r>
            <a:r>
              <a:rPr lang="en-US" sz="1800" dirty="0" err="1">
                <a:sym typeface="Symbol" panose="05050102010706020507" pitchFamily="18" charset="2"/>
              </a:rPr>
              <a:t>I</a:t>
            </a:r>
            <a:r>
              <a:rPr lang="en-US" sz="1800" dirty="0" err="1" smtClean="0"/>
              <a:t>gnition</a:t>
            </a:r>
            <a:r>
              <a:rPr lang="en-US" sz="1800" dirty="0" smtClean="0"/>
              <a:t> Designs </a:t>
            </a:r>
            <a:r>
              <a:rPr lang="en-US" sz="1800" dirty="0"/>
              <a:t>for </a:t>
            </a:r>
            <a:r>
              <a:rPr lang="en-US" sz="1800" dirty="0" smtClean="0"/>
              <a:t>Inertial </a:t>
            </a:r>
            <a:r>
              <a:rPr lang="en-US" sz="1800" dirty="0"/>
              <a:t>C</a:t>
            </a:r>
            <a:r>
              <a:rPr lang="en-US" sz="1800" dirty="0" smtClean="0"/>
              <a:t>onfinement </a:t>
            </a:r>
            <a:r>
              <a:rPr lang="en-US" sz="1800" dirty="0"/>
              <a:t>F</a:t>
            </a:r>
            <a:r>
              <a:rPr lang="en-US" sz="1800" dirty="0" smtClean="0"/>
              <a:t>usion </a:t>
            </a:r>
            <a:r>
              <a:rPr lang="en-US" sz="1800" dirty="0"/>
              <a:t>with L</a:t>
            </a:r>
            <a:r>
              <a:rPr lang="en-US" sz="1800" dirty="0" smtClean="0"/>
              <a:t>iquid </a:t>
            </a:r>
            <a:r>
              <a:rPr lang="en-US" sz="1800" dirty="0" err="1"/>
              <a:t>D</a:t>
            </a:r>
            <a:r>
              <a:rPr lang="en-US" sz="1800" dirty="0" err="1" smtClean="0"/>
              <a:t>euterium</a:t>
            </a:r>
            <a:r>
              <a:rPr lang="en-US" sz="1800" dirty="0" err="1" smtClean="0">
                <a:sym typeface="Symbol" panose="05050102010706020507" pitchFamily="18" charset="2"/>
              </a:rPr>
              <a:t></a:t>
            </a:r>
            <a:r>
              <a:rPr lang="en-US" sz="1800" dirty="0" err="1">
                <a:sym typeface="Symbol" panose="05050102010706020507" pitchFamily="18" charset="2"/>
              </a:rPr>
              <a:t>T</a:t>
            </a:r>
            <a:r>
              <a:rPr lang="en-US" sz="1800" dirty="0" err="1" smtClean="0"/>
              <a:t>ritium</a:t>
            </a:r>
            <a:r>
              <a:rPr lang="en-US" sz="1800" dirty="0" smtClean="0"/>
              <a:t>  </a:t>
            </a:r>
            <a:r>
              <a:rPr lang="en-US" sz="1800" dirty="0"/>
              <a:t>S</a:t>
            </a:r>
            <a:r>
              <a:rPr lang="en-US" sz="1800" dirty="0" smtClean="0"/>
              <a:t>pheres</a:t>
            </a:r>
            <a:endParaRPr lang="en-US" sz="1800" dirty="0"/>
          </a:p>
        </p:txBody>
      </p:sp>
      <p:sp>
        <p:nvSpPr>
          <p:cNvPr id="7" name="TextBox 3"/>
          <p:cNvSpPr txBox="1">
            <a:spLocks noChangeArrowheads="1"/>
          </p:cNvSpPr>
          <p:nvPr/>
        </p:nvSpPr>
        <p:spPr bwMode="auto">
          <a:xfrm>
            <a:off x="463550" y="3937000"/>
            <a:ext cx="4003675" cy="738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defTabSz="457200" fontAlgn="base">
              <a:spcBef>
                <a:spcPct val="0"/>
              </a:spcBef>
              <a:spcAft>
                <a:spcPct val="0"/>
              </a:spcAft>
              <a:defRPr>
                <a:solidFill>
                  <a:schemeClr val="tx1"/>
                </a:solidFill>
                <a:latin typeface="Arial" pitchFamily="34" charset="0"/>
              </a:defRPr>
            </a:lvl6pPr>
            <a:lvl7pPr marL="2971800" indent="-228600" defTabSz="457200" fontAlgn="base">
              <a:spcBef>
                <a:spcPct val="0"/>
              </a:spcBef>
              <a:spcAft>
                <a:spcPct val="0"/>
              </a:spcAft>
              <a:defRPr>
                <a:solidFill>
                  <a:schemeClr val="tx1"/>
                </a:solidFill>
                <a:latin typeface="Arial" pitchFamily="34" charset="0"/>
              </a:defRPr>
            </a:lvl7pPr>
            <a:lvl8pPr marL="3429000" indent="-228600" defTabSz="457200" fontAlgn="base">
              <a:spcBef>
                <a:spcPct val="0"/>
              </a:spcBef>
              <a:spcAft>
                <a:spcPct val="0"/>
              </a:spcAft>
              <a:defRPr>
                <a:solidFill>
                  <a:schemeClr val="tx1"/>
                </a:solidFill>
                <a:latin typeface="Arial" pitchFamily="34" charset="0"/>
              </a:defRPr>
            </a:lvl8pPr>
            <a:lvl9pPr marL="3886200" indent="-228600" defTabSz="457200" fontAlgn="base">
              <a:spcBef>
                <a:spcPct val="0"/>
              </a:spcBef>
              <a:spcAft>
                <a:spcPct val="0"/>
              </a:spcAft>
              <a:defRPr>
                <a:solidFill>
                  <a:schemeClr val="tx1"/>
                </a:solidFill>
                <a:latin typeface="Arial" pitchFamily="34" charset="0"/>
              </a:defRPr>
            </a:lvl9pPr>
          </a:lstStyle>
          <a:p>
            <a:r>
              <a:rPr lang="en-US" altLang="en-US" sz="1600" b="1" dirty="0"/>
              <a:t>V</a:t>
            </a:r>
            <a:r>
              <a:rPr lang="en-US" altLang="en-US" sz="1600" b="1" dirty="0" smtClean="0"/>
              <a:t>. N</a:t>
            </a:r>
            <a:r>
              <a:rPr lang="en-US" altLang="en-US" sz="1600" b="1" dirty="0"/>
              <a:t>. Goncharov</a:t>
            </a:r>
          </a:p>
          <a:p>
            <a:r>
              <a:rPr lang="en-US" altLang="en-US" sz="1600" b="1" dirty="0"/>
              <a:t>University of Rochester</a:t>
            </a:r>
          </a:p>
          <a:p>
            <a:r>
              <a:rPr lang="en-US" altLang="en-US" sz="1600" b="1" dirty="0"/>
              <a:t>Laboratory for Laser Energetics</a:t>
            </a:r>
          </a:p>
        </p:txBody>
      </p:sp>
      <p:sp>
        <p:nvSpPr>
          <p:cNvPr id="421" name="TextBox 420"/>
          <p:cNvSpPr txBox="1"/>
          <p:nvPr/>
        </p:nvSpPr>
        <p:spPr>
          <a:xfrm>
            <a:off x="4209842" y="3318198"/>
            <a:ext cx="738247" cy="461665"/>
          </a:xfrm>
          <a:prstGeom prst="rect">
            <a:avLst/>
          </a:prstGeom>
          <a:noFill/>
        </p:spPr>
        <p:txBody>
          <a:bodyPr wrap="square" rtlCol="0">
            <a:spAutoFit/>
          </a:bodyPr>
          <a:lstStyle/>
          <a:p>
            <a:r>
              <a:rPr lang="en-US" sz="1200" b="1" dirty="0" smtClean="0">
                <a:solidFill>
                  <a:schemeClr val="tx2"/>
                </a:solidFill>
              </a:rPr>
              <a:t>Shock heating</a:t>
            </a:r>
          </a:p>
        </p:txBody>
      </p:sp>
      <p:sp>
        <p:nvSpPr>
          <p:cNvPr id="275" name="Freeform 5"/>
          <p:cNvSpPr>
            <a:spLocks/>
          </p:cNvSpPr>
          <p:nvPr/>
        </p:nvSpPr>
        <p:spPr bwMode="auto">
          <a:xfrm>
            <a:off x="4208992" y="2230313"/>
            <a:ext cx="9027" cy="657687"/>
          </a:xfrm>
          <a:custGeom>
            <a:avLst/>
            <a:gdLst>
              <a:gd name="T0" fmla="*/ 0 w 6"/>
              <a:gd name="T1" fmla="*/ 495 h 495"/>
              <a:gd name="T2" fmla="*/ 0 w 6"/>
              <a:gd name="T3" fmla="*/ 382 h 495"/>
              <a:gd name="T4" fmla="*/ 0 w 6"/>
              <a:gd name="T5" fmla="*/ 304 h 495"/>
              <a:gd name="T6" fmla="*/ 0 w 6"/>
              <a:gd name="T7" fmla="*/ 247 h 495"/>
              <a:gd name="T8" fmla="*/ 0 w 6"/>
              <a:gd name="T9" fmla="*/ 202 h 495"/>
              <a:gd name="T10" fmla="*/ 0 w 6"/>
              <a:gd name="T11" fmla="*/ 163 h 495"/>
              <a:gd name="T12" fmla="*/ 0 w 6"/>
              <a:gd name="T13" fmla="*/ 135 h 495"/>
              <a:gd name="T14" fmla="*/ 0 w 6"/>
              <a:gd name="T15" fmla="*/ 107 h 495"/>
              <a:gd name="T16" fmla="*/ 0 w 6"/>
              <a:gd name="T17" fmla="*/ 84 h 495"/>
              <a:gd name="T18" fmla="*/ 0 w 6"/>
              <a:gd name="T19" fmla="*/ 62 h 495"/>
              <a:gd name="T20" fmla="*/ 0 w 6"/>
              <a:gd name="T21" fmla="*/ 45 h 495"/>
              <a:gd name="T22" fmla="*/ 0 w 6"/>
              <a:gd name="T23" fmla="*/ 28 h 495"/>
              <a:gd name="T24" fmla="*/ 0 w 6"/>
              <a:gd name="T25" fmla="*/ 11 h 495"/>
              <a:gd name="T26" fmla="*/ 0 w 6"/>
              <a:gd name="T27" fmla="*/ 0 h 495"/>
              <a:gd name="T28" fmla="*/ 0 w 6"/>
              <a:gd name="T29" fmla="*/ 0 h 495"/>
              <a:gd name="T30" fmla="*/ 0 w 6"/>
              <a:gd name="T31" fmla="*/ 0 h 495"/>
              <a:gd name="T32" fmla="*/ 0 w 6"/>
              <a:gd name="T33" fmla="*/ 0 h 495"/>
              <a:gd name="T34" fmla="*/ 6 w 6"/>
              <a:gd name="T35" fmla="*/ 0 h 495"/>
              <a:gd name="T36" fmla="*/ 6 w 6"/>
              <a:gd name="T37" fmla="*/ 0 h 495"/>
              <a:gd name="T38" fmla="*/ 6 w 6"/>
              <a:gd name="T39" fmla="*/ 0 h 495"/>
              <a:gd name="T40" fmla="*/ 6 w 6"/>
              <a:gd name="T41" fmla="*/ 0 h 495"/>
              <a:gd name="T42" fmla="*/ 6 w 6"/>
              <a:gd name="T43" fmla="*/ 0 h 495"/>
              <a:gd name="T44" fmla="*/ 6 w 6"/>
              <a:gd name="T45" fmla="*/ 6 h 495"/>
              <a:gd name="T46" fmla="*/ 6 w 6"/>
              <a:gd name="T47" fmla="*/ 22 h 495"/>
              <a:gd name="T48" fmla="*/ 6 w 6"/>
              <a:gd name="T49" fmla="*/ 39 h 495"/>
              <a:gd name="T50" fmla="*/ 6 w 6"/>
              <a:gd name="T51" fmla="*/ 56 h 495"/>
              <a:gd name="T52" fmla="*/ 6 w 6"/>
              <a:gd name="T53" fmla="*/ 79 h 495"/>
              <a:gd name="T54" fmla="*/ 6 w 6"/>
              <a:gd name="T55" fmla="*/ 107 h 495"/>
              <a:gd name="T56" fmla="*/ 6 w 6"/>
              <a:gd name="T57" fmla="*/ 135 h 495"/>
              <a:gd name="T58" fmla="*/ 6 w 6"/>
              <a:gd name="T59" fmla="*/ 169 h 495"/>
              <a:gd name="T60" fmla="*/ 6 w 6"/>
              <a:gd name="T61" fmla="*/ 208 h 495"/>
              <a:gd name="T62" fmla="*/ 6 w 6"/>
              <a:gd name="T63" fmla="*/ 259 h 495"/>
              <a:gd name="T64" fmla="*/ 6 w 6"/>
              <a:gd name="T65" fmla="*/ 332 h 495"/>
              <a:gd name="T66" fmla="*/ 6 w 6"/>
              <a:gd name="T67" fmla="*/ 439 h 495"/>
              <a:gd name="T68" fmla="*/ 6 w 6"/>
              <a:gd name="T69" fmla="*/ 49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 h="495">
                <a:moveTo>
                  <a:pt x="0" y="495"/>
                </a:moveTo>
                <a:lnTo>
                  <a:pt x="0" y="382"/>
                </a:lnTo>
                <a:lnTo>
                  <a:pt x="0" y="304"/>
                </a:lnTo>
                <a:lnTo>
                  <a:pt x="0" y="247"/>
                </a:lnTo>
                <a:lnTo>
                  <a:pt x="0" y="202"/>
                </a:lnTo>
                <a:lnTo>
                  <a:pt x="0" y="163"/>
                </a:lnTo>
                <a:lnTo>
                  <a:pt x="0" y="135"/>
                </a:lnTo>
                <a:lnTo>
                  <a:pt x="0" y="107"/>
                </a:lnTo>
                <a:lnTo>
                  <a:pt x="0" y="84"/>
                </a:lnTo>
                <a:lnTo>
                  <a:pt x="0" y="62"/>
                </a:lnTo>
                <a:lnTo>
                  <a:pt x="0" y="45"/>
                </a:lnTo>
                <a:lnTo>
                  <a:pt x="0" y="28"/>
                </a:lnTo>
                <a:lnTo>
                  <a:pt x="0" y="11"/>
                </a:lnTo>
                <a:lnTo>
                  <a:pt x="0" y="0"/>
                </a:lnTo>
                <a:lnTo>
                  <a:pt x="0" y="0"/>
                </a:lnTo>
                <a:lnTo>
                  <a:pt x="0" y="0"/>
                </a:lnTo>
                <a:lnTo>
                  <a:pt x="0" y="0"/>
                </a:lnTo>
                <a:lnTo>
                  <a:pt x="6" y="0"/>
                </a:lnTo>
                <a:lnTo>
                  <a:pt x="6" y="0"/>
                </a:lnTo>
                <a:lnTo>
                  <a:pt x="6" y="0"/>
                </a:lnTo>
                <a:lnTo>
                  <a:pt x="6" y="0"/>
                </a:lnTo>
                <a:lnTo>
                  <a:pt x="6" y="0"/>
                </a:lnTo>
                <a:lnTo>
                  <a:pt x="6" y="6"/>
                </a:lnTo>
                <a:lnTo>
                  <a:pt x="6" y="22"/>
                </a:lnTo>
                <a:lnTo>
                  <a:pt x="6" y="39"/>
                </a:lnTo>
                <a:lnTo>
                  <a:pt x="6" y="56"/>
                </a:lnTo>
                <a:lnTo>
                  <a:pt x="6" y="79"/>
                </a:lnTo>
                <a:lnTo>
                  <a:pt x="6" y="107"/>
                </a:lnTo>
                <a:lnTo>
                  <a:pt x="6" y="135"/>
                </a:lnTo>
                <a:lnTo>
                  <a:pt x="6" y="169"/>
                </a:lnTo>
                <a:lnTo>
                  <a:pt x="6" y="208"/>
                </a:lnTo>
                <a:lnTo>
                  <a:pt x="6" y="259"/>
                </a:lnTo>
                <a:lnTo>
                  <a:pt x="6" y="332"/>
                </a:lnTo>
                <a:lnTo>
                  <a:pt x="6" y="439"/>
                </a:lnTo>
                <a:lnTo>
                  <a:pt x="6" y="495"/>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76" name="Freeform 6"/>
          <p:cNvSpPr>
            <a:spLocks/>
          </p:cNvSpPr>
          <p:nvPr/>
        </p:nvSpPr>
        <p:spPr bwMode="auto">
          <a:xfrm>
            <a:off x="4327853" y="2170523"/>
            <a:ext cx="0" cy="717477"/>
          </a:xfrm>
          <a:custGeom>
            <a:avLst/>
            <a:gdLst>
              <a:gd name="T0" fmla="*/ 540 h 540"/>
              <a:gd name="T1" fmla="*/ 411 h 540"/>
              <a:gd name="T2" fmla="*/ 321 h 540"/>
              <a:gd name="T3" fmla="*/ 259 h 540"/>
              <a:gd name="T4" fmla="*/ 214 h 540"/>
              <a:gd name="T5" fmla="*/ 174 h 540"/>
              <a:gd name="T6" fmla="*/ 141 h 540"/>
              <a:gd name="T7" fmla="*/ 118 h 540"/>
              <a:gd name="T8" fmla="*/ 90 h 540"/>
              <a:gd name="T9" fmla="*/ 67 h 540"/>
              <a:gd name="T10" fmla="*/ 51 h 540"/>
              <a:gd name="T11" fmla="*/ 34 h 540"/>
              <a:gd name="T12" fmla="*/ 17 h 540"/>
              <a:gd name="T13" fmla="*/ 0 h 540"/>
              <a:gd name="T14" fmla="*/ 0 h 540"/>
              <a:gd name="T15" fmla="*/ 0 h 540"/>
              <a:gd name="T16" fmla="*/ 0 h 540"/>
              <a:gd name="T17" fmla="*/ 0 h 540"/>
              <a:gd name="T18" fmla="*/ 0 h 540"/>
              <a:gd name="T19" fmla="*/ 0 h 540"/>
              <a:gd name="T20" fmla="*/ 0 h 540"/>
              <a:gd name="T21" fmla="*/ 0 h 540"/>
              <a:gd name="T22" fmla="*/ 0 h 540"/>
              <a:gd name="T23" fmla="*/ 0 h 540"/>
              <a:gd name="T24" fmla="*/ 0 h 540"/>
              <a:gd name="T25" fmla="*/ 0 h 540"/>
              <a:gd name="T26" fmla="*/ 17 h 540"/>
              <a:gd name="T27" fmla="*/ 34 h 540"/>
              <a:gd name="T28" fmla="*/ 51 h 540"/>
              <a:gd name="T29" fmla="*/ 73 h 540"/>
              <a:gd name="T30" fmla="*/ 96 h 540"/>
              <a:gd name="T31" fmla="*/ 124 h 540"/>
              <a:gd name="T32" fmla="*/ 152 h 540"/>
              <a:gd name="T33" fmla="*/ 186 h 540"/>
              <a:gd name="T34" fmla="*/ 225 h 540"/>
              <a:gd name="T35" fmla="*/ 276 h 540"/>
              <a:gd name="T36" fmla="*/ 343 h 540"/>
              <a:gd name="T37" fmla="*/ 450 h 540"/>
              <a:gd name="T38" fmla="*/ 540 h 54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Lst>
            <a:rect l="0" t="0" r="r" b="b"/>
            <a:pathLst>
              <a:path h="540">
                <a:moveTo>
                  <a:pt x="0" y="540"/>
                </a:moveTo>
                <a:lnTo>
                  <a:pt x="0" y="411"/>
                </a:lnTo>
                <a:lnTo>
                  <a:pt x="0" y="321"/>
                </a:lnTo>
                <a:lnTo>
                  <a:pt x="0" y="259"/>
                </a:lnTo>
                <a:lnTo>
                  <a:pt x="0" y="214"/>
                </a:lnTo>
                <a:lnTo>
                  <a:pt x="0" y="174"/>
                </a:lnTo>
                <a:lnTo>
                  <a:pt x="0" y="141"/>
                </a:lnTo>
                <a:lnTo>
                  <a:pt x="0" y="118"/>
                </a:lnTo>
                <a:lnTo>
                  <a:pt x="0" y="90"/>
                </a:lnTo>
                <a:lnTo>
                  <a:pt x="0" y="67"/>
                </a:lnTo>
                <a:lnTo>
                  <a:pt x="0" y="51"/>
                </a:lnTo>
                <a:lnTo>
                  <a:pt x="0" y="34"/>
                </a:lnTo>
                <a:lnTo>
                  <a:pt x="0" y="17"/>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17"/>
                </a:lnTo>
                <a:lnTo>
                  <a:pt x="0" y="34"/>
                </a:lnTo>
                <a:lnTo>
                  <a:pt x="0" y="51"/>
                </a:lnTo>
                <a:lnTo>
                  <a:pt x="0" y="73"/>
                </a:lnTo>
                <a:lnTo>
                  <a:pt x="0" y="96"/>
                </a:lnTo>
                <a:lnTo>
                  <a:pt x="0" y="124"/>
                </a:lnTo>
                <a:lnTo>
                  <a:pt x="0" y="152"/>
                </a:lnTo>
                <a:lnTo>
                  <a:pt x="0" y="186"/>
                </a:lnTo>
                <a:lnTo>
                  <a:pt x="0" y="225"/>
                </a:lnTo>
                <a:lnTo>
                  <a:pt x="0" y="276"/>
                </a:lnTo>
                <a:lnTo>
                  <a:pt x="0" y="343"/>
                </a:lnTo>
                <a:lnTo>
                  <a:pt x="0" y="450"/>
                </a:lnTo>
                <a:lnTo>
                  <a:pt x="0" y="540"/>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81" name="Freeform 11"/>
          <p:cNvSpPr>
            <a:spLocks/>
          </p:cNvSpPr>
          <p:nvPr/>
        </p:nvSpPr>
        <p:spPr bwMode="auto">
          <a:xfrm>
            <a:off x="5107218" y="1991154"/>
            <a:ext cx="7523" cy="896846"/>
          </a:xfrm>
          <a:custGeom>
            <a:avLst/>
            <a:gdLst>
              <a:gd name="T0" fmla="*/ 0 w 5"/>
              <a:gd name="T1" fmla="*/ 675 h 675"/>
              <a:gd name="T2" fmla="*/ 0 w 5"/>
              <a:gd name="T3" fmla="*/ 658 h 675"/>
              <a:gd name="T4" fmla="*/ 0 w 5"/>
              <a:gd name="T5" fmla="*/ 427 h 675"/>
              <a:gd name="T6" fmla="*/ 0 w 5"/>
              <a:gd name="T7" fmla="*/ 326 h 675"/>
              <a:gd name="T8" fmla="*/ 0 w 5"/>
              <a:gd name="T9" fmla="*/ 259 h 675"/>
              <a:gd name="T10" fmla="*/ 0 w 5"/>
              <a:gd name="T11" fmla="*/ 208 h 675"/>
              <a:gd name="T12" fmla="*/ 0 w 5"/>
              <a:gd name="T13" fmla="*/ 163 h 675"/>
              <a:gd name="T14" fmla="*/ 0 w 5"/>
              <a:gd name="T15" fmla="*/ 135 h 675"/>
              <a:gd name="T16" fmla="*/ 0 w 5"/>
              <a:gd name="T17" fmla="*/ 101 h 675"/>
              <a:gd name="T18" fmla="*/ 0 w 5"/>
              <a:gd name="T19" fmla="*/ 79 h 675"/>
              <a:gd name="T20" fmla="*/ 0 w 5"/>
              <a:gd name="T21" fmla="*/ 56 h 675"/>
              <a:gd name="T22" fmla="*/ 0 w 5"/>
              <a:gd name="T23" fmla="*/ 34 h 675"/>
              <a:gd name="T24" fmla="*/ 0 w 5"/>
              <a:gd name="T25" fmla="*/ 17 h 675"/>
              <a:gd name="T26" fmla="*/ 0 w 5"/>
              <a:gd name="T27" fmla="*/ 0 h 675"/>
              <a:gd name="T28" fmla="*/ 0 w 5"/>
              <a:gd name="T29" fmla="*/ 0 h 675"/>
              <a:gd name="T30" fmla="*/ 0 w 5"/>
              <a:gd name="T31" fmla="*/ 0 h 675"/>
              <a:gd name="T32" fmla="*/ 0 w 5"/>
              <a:gd name="T33" fmla="*/ 0 h 675"/>
              <a:gd name="T34" fmla="*/ 0 w 5"/>
              <a:gd name="T35" fmla="*/ 0 h 675"/>
              <a:gd name="T36" fmla="*/ 0 w 5"/>
              <a:gd name="T37" fmla="*/ 0 h 675"/>
              <a:gd name="T38" fmla="*/ 0 w 5"/>
              <a:gd name="T39" fmla="*/ 0 h 675"/>
              <a:gd name="T40" fmla="*/ 0 w 5"/>
              <a:gd name="T41" fmla="*/ 0 h 675"/>
              <a:gd name="T42" fmla="*/ 0 w 5"/>
              <a:gd name="T43" fmla="*/ 0 h 675"/>
              <a:gd name="T44" fmla="*/ 0 w 5"/>
              <a:gd name="T45" fmla="*/ 0 h 675"/>
              <a:gd name="T46" fmla="*/ 0 w 5"/>
              <a:gd name="T47" fmla="*/ 0 h 675"/>
              <a:gd name="T48" fmla="*/ 0 w 5"/>
              <a:gd name="T49" fmla="*/ 0 h 675"/>
              <a:gd name="T50" fmla="*/ 0 w 5"/>
              <a:gd name="T51" fmla="*/ 0 h 675"/>
              <a:gd name="T52" fmla="*/ 0 w 5"/>
              <a:gd name="T53" fmla="*/ 0 h 675"/>
              <a:gd name="T54" fmla="*/ 0 w 5"/>
              <a:gd name="T55" fmla="*/ 11 h 675"/>
              <a:gd name="T56" fmla="*/ 0 w 5"/>
              <a:gd name="T57" fmla="*/ 28 h 675"/>
              <a:gd name="T58" fmla="*/ 0 w 5"/>
              <a:gd name="T59" fmla="*/ 45 h 675"/>
              <a:gd name="T60" fmla="*/ 0 w 5"/>
              <a:gd name="T61" fmla="*/ 62 h 675"/>
              <a:gd name="T62" fmla="*/ 0 w 5"/>
              <a:gd name="T63" fmla="*/ 84 h 675"/>
              <a:gd name="T64" fmla="*/ 0 w 5"/>
              <a:gd name="T65" fmla="*/ 107 h 675"/>
              <a:gd name="T66" fmla="*/ 0 w 5"/>
              <a:gd name="T67" fmla="*/ 135 h 675"/>
              <a:gd name="T68" fmla="*/ 0 w 5"/>
              <a:gd name="T69" fmla="*/ 169 h 675"/>
              <a:gd name="T70" fmla="*/ 0 w 5"/>
              <a:gd name="T71" fmla="*/ 202 h 675"/>
              <a:gd name="T72" fmla="*/ 0 w 5"/>
              <a:gd name="T73" fmla="*/ 253 h 675"/>
              <a:gd name="T74" fmla="*/ 5 w 5"/>
              <a:gd name="T75" fmla="*/ 309 h 675"/>
              <a:gd name="T76" fmla="*/ 5 w 5"/>
              <a:gd name="T77" fmla="*/ 399 h 675"/>
              <a:gd name="T78" fmla="*/ 5 w 5"/>
              <a:gd name="T79" fmla="*/ 585 h 675"/>
              <a:gd name="T80" fmla="*/ 5 w 5"/>
              <a:gd name="T81" fmla="*/ 675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 h="675">
                <a:moveTo>
                  <a:pt x="0" y="675"/>
                </a:moveTo>
                <a:lnTo>
                  <a:pt x="0" y="658"/>
                </a:lnTo>
                <a:lnTo>
                  <a:pt x="0" y="427"/>
                </a:lnTo>
                <a:lnTo>
                  <a:pt x="0" y="326"/>
                </a:lnTo>
                <a:lnTo>
                  <a:pt x="0" y="259"/>
                </a:lnTo>
                <a:lnTo>
                  <a:pt x="0" y="208"/>
                </a:lnTo>
                <a:lnTo>
                  <a:pt x="0" y="163"/>
                </a:lnTo>
                <a:lnTo>
                  <a:pt x="0" y="135"/>
                </a:lnTo>
                <a:lnTo>
                  <a:pt x="0" y="101"/>
                </a:lnTo>
                <a:lnTo>
                  <a:pt x="0" y="79"/>
                </a:lnTo>
                <a:lnTo>
                  <a:pt x="0" y="56"/>
                </a:lnTo>
                <a:lnTo>
                  <a:pt x="0" y="34"/>
                </a:lnTo>
                <a:lnTo>
                  <a:pt x="0" y="17"/>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11"/>
                </a:lnTo>
                <a:lnTo>
                  <a:pt x="0" y="28"/>
                </a:lnTo>
                <a:lnTo>
                  <a:pt x="0" y="45"/>
                </a:lnTo>
                <a:lnTo>
                  <a:pt x="0" y="62"/>
                </a:lnTo>
                <a:lnTo>
                  <a:pt x="0" y="84"/>
                </a:lnTo>
                <a:lnTo>
                  <a:pt x="0" y="107"/>
                </a:lnTo>
                <a:lnTo>
                  <a:pt x="0" y="135"/>
                </a:lnTo>
                <a:lnTo>
                  <a:pt x="0" y="169"/>
                </a:lnTo>
                <a:lnTo>
                  <a:pt x="0" y="202"/>
                </a:lnTo>
                <a:lnTo>
                  <a:pt x="0" y="253"/>
                </a:lnTo>
                <a:lnTo>
                  <a:pt x="5" y="309"/>
                </a:lnTo>
                <a:lnTo>
                  <a:pt x="5" y="399"/>
                </a:lnTo>
                <a:lnTo>
                  <a:pt x="5" y="585"/>
                </a:lnTo>
                <a:lnTo>
                  <a:pt x="5" y="675"/>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83" name="Freeform 13"/>
          <p:cNvSpPr>
            <a:spLocks/>
          </p:cNvSpPr>
          <p:nvPr/>
        </p:nvSpPr>
        <p:spPr bwMode="auto">
          <a:xfrm>
            <a:off x="5462295" y="2207726"/>
            <a:ext cx="9027" cy="680274"/>
          </a:xfrm>
          <a:custGeom>
            <a:avLst/>
            <a:gdLst>
              <a:gd name="T0" fmla="*/ 0 w 6"/>
              <a:gd name="T1" fmla="*/ 512 h 512"/>
              <a:gd name="T2" fmla="*/ 0 w 6"/>
              <a:gd name="T3" fmla="*/ 450 h 512"/>
              <a:gd name="T4" fmla="*/ 0 w 6"/>
              <a:gd name="T5" fmla="*/ 338 h 512"/>
              <a:gd name="T6" fmla="*/ 0 w 6"/>
              <a:gd name="T7" fmla="*/ 264 h 512"/>
              <a:gd name="T8" fmla="*/ 0 w 6"/>
              <a:gd name="T9" fmla="*/ 214 h 512"/>
              <a:gd name="T10" fmla="*/ 0 w 6"/>
              <a:gd name="T11" fmla="*/ 174 h 512"/>
              <a:gd name="T12" fmla="*/ 0 w 6"/>
              <a:gd name="T13" fmla="*/ 141 h 512"/>
              <a:gd name="T14" fmla="*/ 0 w 6"/>
              <a:gd name="T15" fmla="*/ 107 h 512"/>
              <a:gd name="T16" fmla="*/ 0 w 6"/>
              <a:gd name="T17" fmla="*/ 84 h 512"/>
              <a:gd name="T18" fmla="*/ 0 w 6"/>
              <a:gd name="T19" fmla="*/ 62 h 512"/>
              <a:gd name="T20" fmla="*/ 0 w 6"/>
              <a:gd name="T21" fmla="*/ 39 h 512"/>
              <a:gd name="T22" fmla="*/ 0 w 6"/>
              <a:gd name="T23" fmla="*/ 23 h 512"/>
              <a:gd name="T24" fmla="*/ 0 w 6"/>
              <a:gd name="T25" fmla="*/ 6 h 512"/>
              <a:gd name="T26" fmla="*/ 0 w 6"/>
              <a:gd name="T27" fmla="*/ 0 h 512"/>
              <a:gd name="T28" fmla="*/ 0 w 6"/>
              <a:gd name="T29" fmla="*/ 0 h 512"/>
              <a:gd name="T30" fmla="*/ 0 w 6"/>
              <a:gd name="T31" fmla="*/ 0 h 512"/>
              <a:gd name="T32" fmla="*/ 0 w 6"/>
              <a:gd name="T33" fmla="*/ 0 h 512"/>
              <a:gd name="T34" fmla="*/ 0 w 6"/>
              <a:gd name="T35" fmla="*/ 0 h 512"/>
              <a:gd name="T36" fmla="*/ 0 w 6"/>
              <a:gd name="T37" fmla="*/ 0 h 512"/>
              <a:gd name="T38" fmla="*/ 0 w 6"/>
              <a:gd name="T39" fmla="*/ 0 h 512"/>
              <a:gd name="T40" fmla="*/ 0 w 6"/>
              <a:gd name="T41" fmla="*/ 0 h 512"/>
              <a:gd name="T42" fmla="*/ 0 w 6"/>
              <a:gd name="T43" fmla="*/ 0 h 512"/>
              <a:gd name="T44" fmla="*/ 6 w 6"/>
              <a:gd name="T45" fmla="*/ 0 h 512"/>
              <a:gd name="T46" fmla="*/ 6 w 6"/>
              <a:gd name="T47" fmla="*/ 0 h 512"/>
              <a:gd name="T48" fmla="*/ 6 w 6"/>
              <a:gd name="T49" fmla="*/ 0 h 512"/>
              <a:gd name="T50" fmla="*/ 6 w 6"/>
              <a:gd name="T51" fmla="*/ 11 h 512"/>
              <a:gd name="T52" fmla="*/ 6 w 6"/>
              <a:gd name="T53" fmla="*/ 23 h 512"/>
              <a:gd name="T54" fmla="*/ 6 w 6"/>
              <a:gd name="T55" fmla="*/ 39 h 512"/>
              <a:gd name="T56" fmla="*/ 6 w 6"/>
              <a:gd name="T57" fmla="*/ 62 h 512"/>
              <a:gd name="T58" fmla="*/ 6 w 6"/>
              <a:gd name="T59" fmla="*/ 79 h 512"/>
              <a:gd name="T60" fmla="*/ 6 w 6"/>
              <a:gd name="T61" fmla="*/ 101 h 512"/>
              <a:gd name="T62" fmla="*/ 6 w 6"/>
              <a:gd name="T63" fmla="*/ 129 h 512"/>
              <a:gd name="T64" fmla="*/ 6 w 6"/>
              <a:gd name="T65" fmla="*/ 158 h 512"/>
              <a:gd name="T66" fmla="*/ 6 w 6"/>
              <a:gd name="T67" fmla="*/ 191 h 512"/>
              <a:gd name="T68" fmla="*/ 6 w 6"/>
              <a:gd name="T69" fmla="*/ 236 h 512"/>
              <a:gd name="T70" fmla="*/ 6 w 6"/>
              <a:gd name="T71" fmla="*/ 287 h 512"/>
              <a:gd name="T72" fmla="*/ 6 w 6"/>
              <a:gd name="T73" fmla="*/ 366 h 512"/>
              <a:gd name="T74" fmla="*/ 6 w 6"/>
              <a:gd name="T75" fmla="*/ 484 h 512"/>
              <a:gd name="T76" fmla="*/ 6 w 6"/>
              <a:gd name="T77"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 h="512">
                <a:moveTo>
                  <a:pt x="0" y="512"/>
                </a:moveTo>
                <a:lnTo>
                  <a:pt x="0" y="450"/>
                </a:lnTo>
                <a:lnTo>
                  <a:pt x="0" y="338"/>
                </a:lnTo>
                <a:lnTo>
                  <a:pt x="0" y="264"/>
                </a:lnTo>
                <a:lnTo>
                  <a:pt x="0" y="214"/>
                </a:lnTo>
                <a:lnTo>
                  <a:pt x="0" y="174"/>
                </a:lnTo>
                <a:lnTo>
                  <a:pt x="0" y="141"/>
                </a:lnTo>
                <a:lnTo>
                  <a:pt x="0" y="107"/>
                </a:lnTo>
                <a:lnTo>
                  <a:pt x="0" y="84"/>
                </a:lnTo>
                <a:lnTo>
                  <a:pt x="0" y="62"/>
                </a:lnTo>
                <a:lnTo>
                  <a:pt x="0" y="39"/>
                </a:lnTo>
                <a:lnTo>
                  <a:pt x="0" y="23"/>
                </a:lnTo>
                <a:lnTo>
                  <a:pt x="0" y="6"/>
                </a:lnTo>
                <a:lnTo>
                  <a:pt x="0" y="0"/>
                </a:lnTo>
                <a:lnTo>
                  <a:pt x="0" y="0"/>
                </a:lnTo>
                <a:lnTo>
                  <a:pt x="0" y="0"/>
                </a:lnTo>
                <a:lnTo>
                  <a:pt x="0" y="0"/>
                </a:lnTo>
                <a:lnTo>
                  <a:pt x="0" y="0"/>
                </a:lnTo>
                <a:lnTo>
                  <a:pt x="0" y="0"/>
                </a:lnTo>
                <a:lnTo>
                  <a:pt x="0" y="0"/>
                </a:lnTo>
                <a:lnTo>
                  <a:pt x="0" y="0"/>
                </a:lnTo>
                <a:lnTo>
                  <a:pt x="0" y="0"/>
                </a:lnTo>
                <a:lnTo>
                  <a:pt x="6" y="0"/>
                </a:lnTo>
                <a:lnTo>
                  <a:pt x="6" y="0"/>
                </a:lnTo>
                <a:lnTo>
                  <a:pt x="6" y="0"/>
                </a:lnTo>
                <a:lnTo>
                  <a:pt x="6" y="11"/>
                </a:lnTo>
                <a:lnTo>
                  <a:pt x="6" y="23"/>
                </a:lnTo>
                <a:lnTo>
                  <a:pt x="6" y="39"/>
                </a:lnTo>
                <a:lnTo>
                  <a:pt x="6" y="62"/>
                </a:lnTo>
                <a:lnTo>
                  <a:pt x="6" y="79"/>
                </a:lnTo>
                <a:lnTo>
                  <a:pt x="6" y="101"/>
                </a:lnTo>
                <a:lnTo>
                  <a:pt x="6" y="129"/>
                </a:lnTo>
                <a:lnTo>
                  <a:pt x="6" y="158"/>
                </a:lnTo>
                <a:lnTo>
                  <a:pt x="6" y="191"/>
                </a:lnTo>
                <a:lnTo>
                  <a:pt x="6" y="236"/>
                </a:lnTo>
                <a:lnTo>
                  <a:pt x="6" y="287"/>
                </a:lnTo>
                <a:lnTo>
                  <a:pt x="6" y="366"/>
                </a:lnTo>
                <a:lnTo>
                  <a:pt x="6" y="484"/>
                </a:lnTo>
                <a:lnTo>
                  <a:pt x="6" y="512"/>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85" name="Freeform 15"/>
          <p:cNvSpPr>
            <a:spLocks/>
          </p:cNvSpPr>
          <p:nvPr/>
        </p:nvSpPr>
        <p:spPr bwMode="auto">
          <a:xfrm>
            <a:off x="5835427" y="2372480"/>
            <a:ext cx="7523" cy="515520"/>
          </a:xfrm>
          <a:custGeom>
            <a:avLst/>
            <a:gdLst>
              <a:gd name="T0" fmla="*/ 0 w 5"/>
              <a:gd name="T1" fmla="*/ 388 h 388"/>
              <a:gd name="T2" fmla="*/ 0 w 5"/>
              <a:gd name="T3" fmla="*/ 326 h 388"/>
              <a:gd name="T4" fmla="*/ 0 w 5"/>
              <a:gd name="T5" fmla="*/ 264 h 388"/>
              <a:gd name="T6" fmla="*/ 0 w 5"/>
              <a:gd name="T7" fmla="*/ 214 h 388"/>
              <a:gd name="T8" fmla="*/ 0 w 5"/>
              <a:gd name="T9" fmla="*/ 180 h 388"/>
              <a:gd name="T10" fmla="*/ 0 w 5"/>
              <a:gd name="T11" fmla="*/ 146 h 388"/>
              <a:gd name="T12" fmla="*/ 0 w 5"/>
              <a:gd name="T13" fmla="*/ 118 h 388"/>
              <a:gd name="T14" fmla="*/ 0 w 5"/>
              <a:gd name="T15" fmla="*/ 90 h 388"/>
              <a:gd name="T16" fmla="*/ 0 w 5"/>
              <a:gd name="T17" fmla="*/ 73 h 388"/>
              <a:gd name="T18" fmla="*/ 0 w 5"/>
              <a:gd name="T19" fmla="*/ 50 h 388"/>
              <a:gd name="T20" fmla="*/ 0 w 5"/>
              <a:gd name="T21" fmla="*/ 34 h 388"/>
              <a:gd name="T22" fmla="*/ 0 w 5"/>
              <a:gd name="T23" fmla="*/ 17 h 388"/>
              <a:gd name="T24" fmla="*/ 0 w 5"/>
              <a:gd name="T25" fmla="*/ 0 h 388"/>
              <a:gd name="T26" fmla="*/ 0 w 5"/>
              <a:gd name="T27" fmla="*/ 0 h 388"/>
              <a:gd name="T28" fmla="*/ 0 w 5"/>
              <a:gd name="T29" fmla="*/ 0 h 388"/>
              <a:gd name="T30" fmla="*/ 0 w 5"/>
              <a:gd name="T31" fmla="*/ 0 h 388"/>
              <a:gd name="T32" fmla="*/ 5 w 5"/>
              <a:gd name="T33" fmla="*/ 0 h 388"/>
              <a:gd name="T34" fmla="*/ 5 w 5"/>
              <a:gd name="T35" fmla="*/ 0 h 388"/>
              <a:gd name="T36" fmla="*/ 5 w 5"/>
              <a:gd name="T37" fmla="*/ 0 h 388"/>
              <a:gd name="T38" fmla="*/ 5 w 5"/>
              <a:gd name="T39" fmla="*/ 0 h 388"/>
              <a:gd name="T40" fmla="*/ 5 w 5"/>
              <a:gd name="T41" fmla="*/ 0 h 388"/>
              <a:gd name="T42" fmla="*/ 5 w 5"/>
              <a:gd name="T43" fmla="*/ 0 h 388"/>
              <a:gd name="T44" fmla="*/ 5 w 5"/>
              <a:gd name="T45" fmla="*/ 0 h 388"/>
              <a:gd name="T46" fmla="*/ 5 w 5"/>
              <a:gd name="T47" fmla="*/ 11 h 388"/>
              <a:gd name="T48" fmla="*/ 5 w 5"/>
              <a:gd name="T49" fmla="*/ 28 h 388"/>
              <a:gd name="T50" fmla="*/ 5 w 5"/>
              <a:gd name="T51" fmla="*/ 45 h 388"/>
              <a:gd name="T52" fmla="*/ 5 w 5"/>
              <a:gd name="T53" fmla="*/ 67 h 388"/>
              <a:gd name="T54" fmla="*/ 5 w 5"/>
              <a:gd name="T55" fmla="*/ 90 h 388"/>
              <a:gd name="T56" fmla="*/ 5 w 5"/>
              <a:gd name="T57" fmla="*/ 118 h 388"/>
              <a:gd name="T58" fmla="*/ 5 w 5"/>
              <a:gd name="T59" fmla="*/ 146 h 388"/>
              <a:gd name="T60" fmla="*/ 5 w 5"/>
              <a:gd name="T61" fmla="*/ 180 h 388"/>
              <a:gd name="T62" fmla="*/ 5 w 5"/>
              <a:gd name="T63" fmla="*/ 225 h 388"/>
              <a:gd name="T64" fmla="*/ 5 w 5"/>
              <a:gd name="T65" fmla="*/ 281 h 388"/>
              <a:gd name="T66" fmla="*/ 5 w 5"/>
              <a:gd name="T67" fmla="*/ 360 h 388"/>
              <a:gd name="T68" fmla="*/ 5 w 5"/>
              <a:gd name="T69" fmla="*/ 388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 h="388">
                <a:moveTo>
                  <a:pt x="0" y="388"/>
                </a:moveTo>
                <a:lnTo>
                  <a:pt x="0" y="326"/>
                </a:lnTo>
                <a:lnTo>
                  <a:pt x="0" y="264"/>
                </a:lnTo>
                <a:lnTo>
                  <a:pt x="0" y="214"/>
                </a:lnTo>
                <a:lnTo>
                  <a:pt x="0" y="180"/>
                </a:lnTo>
                <a:lnTo>
                  <a:pt x="0" y="146"/>
                </a:lnTo>
                <a:lnTo>
                  <a:pt x="0" y="118"/>
                </a:lnTo>
                <a:lnTo>
                  <a:pt x="0" y="90"/>
                </a:lnTo>
                <a:lnTo>
                  <a:pt x="0" y="73"/>
                </a:lnTo>
                <a:lnTo>
                  <a:pt x="0" y="50"/>
                </a:lnTo>
                <a:lnTo>
                  <a:pt x="0" y="34"/>
                </a:lnTo>
                <a:lnTo>
                  <a:pt x="0" y="17"/>
                </a:lnTo>
                <a:lnTo>
                  <a:pt x="0" y="0"/>
                </a:lnTo>
                <a:lnTo>
                  <a:pt x="0" y="0"/>
                </a:lnTo>
                <a:lnTo>
                  <a:pt x="0" y="0"/>
                </a:lnTo>
                <a:lnTo>
                  <a:pt x="0" y="0"/>
                </a:lnTo>
                <a:lnTo>
                  <a:pt x="5" y="0"/>
                </a:lnTo>
                <a:lnTo>
                  <a:pt x="5" y="0"/>
                </a:lnTo>
                <a:lnTo>
                  <a:pt x="5" y="0"/>
                </a:lnTo>
                <a:lnTo>
                  <a:pt x="5" y="0"/>
                </a:lnTo>
                <a:lnTo>
                  <a:pt x="5" y="0"/>
                </a:lnTo>
                <a:lnTo>
                  <a:pt x="5" y="0"/>
                </a:lnTo>
                <a:lnTo>
                  <a:pt x="5" y="0"/>
                </a:lnTo>
                <a:lnTo>
                  <a:pt x="5" y="11"/>
                </a:lnTo>
                <a:lnTo>
                  <a:pt x="5" y="28"/>
                </a:lnTo>
                <a:lnTo>
                  <a:pt x="5" y="45"/>
                </a:lnTo>
                <a:lnTo>
                  <a:pt x="5" y="67"/>
                </a:lnTo>
                <a:lnTo>
                  <a:pt x="5" y="90"/>
                </a:lnTo>
                <a:lnTo>
                  <a:pt x="5" y="118"/>
                </a:lnTo>
                <a:lnTo>
                  <a:pt x="5" y="146"/>
                </a:lnTo>
                <a:lnTo>
                  <a:pt x="5" y="180"/>
                </a:lnTo>
                <a:lnTo>
                  <a:pt x="5" y="225"/>
                </a:lnTo>
                <a:lnTo>
                  <a:pt x="5" y="281"/>
                </a:lnTo>
                <a:lnTo>
                  <a:pt x="5" y="360"/>
                </a:lnTo>
                <a:lnTo>
                  <a:pt x="5" y="388"/>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87" name="Freeform 17"/>
          <p:cNvSpPr>
            <a:spLocks/>
          </p:cNvSpPr>
          <p:nvPr/>
        </p:nvSpPr>
        <p:spPr bwMode="auto">
          <a:xfrm>
            <a:off x="6182982" y="2417654"/>
            <a:ext cx="7523" cy="470346"/>
          </a:xfrm>
          <a:custGeom>
            <a:avLst/>
            <a:gdLst>
              <a:gd name="T0" fmla="*/ 0 w 5"/>
              <a:gd name="T1" fmla="*/ 354 h 354"/>
              <a:gd name="T2" fmla="*/ 0 w 5"/>
              <a:gd name="T3" fmla="*/ 292 h 354"/>
              <a:gd name="T4" fmla="*/ 0 w 5"/>
              <a:gd name="T5" fmla="*/ 236 h 354"/>
              <a:gd name="T6" fmla="*/ 0 w 5"/>
              <a:gd name="T7" fmla="*/ 196 h 354"/>
              <a:gd name="T8" fmla="*/ 0 w 5"/>
              <a:gd name="T9" fmla="*/ 157 h 354"/>
              <a:gd name="T10" fmla="*/ 0 w 5"/>
              <a:gd name="T11" fmla="*/ 129 h 354"/>
              <a:gd name="T12" fmla="*/ 0 w 5"/>
              <a:gd name="T13" fmla="*/ 101 h 354"/>
              <a:gd name="T14" fmla="*/ 0 w 5"/>
              <a:gd name="T15" fmla="*/ 78 h 354"/>
              <a:gd name="T16" fmla="*/ 0 w 5"/>
              <a:gd name="T17" fmla="*/ 56 h 354"/>
              <a:gd name="T18" fmla="*/ 5 w 5"/>
              <a:gd name="T19" fmla="*/ 39 h 354"/>
              <a:gd name="T20" fmla="*/ 5 w 5"/>
              <a:gd name="T21" fmla="*/ 22 h 354"/>
              <a:gd name="T22" fmla="*/ 5 w 5"/>
              <a:gd name="T23" fmla="*/ 5 h 354"/>
              <a:gd name="T24" fmla="*/ 5 w 5"/>
              <a:gd name="T25" fmla="*/ 0 h 354"/>
              <a:gd name="T26" fmla="*/ 5 w 5"/>
              <a:gd name="T27" fmla="*/ 0 h 354"/>
              <a:gd name="T28" fmla="*/ 5 w 5"/>
              <a:gd name="T29" fmla="*/ 0 h 354"/>
              <a:gd name="T30" fmla="*/ 5 w 5"/>
              <a:gd name="T31" fmla="*/ 0 h 354"/>
              <a:gd name="T32" fmla="*/ 5 w 5"/>
              <a:gd name="T33" fmla="*/ 0 h 354"/>
              <a:gd name="T34" fmla="*/ 5 w 5"/>
              <a:gd name="T35" fmla="*/ 0 h 354"/>
              <a:gd name="T36" fmla="*/ 5 w 5"/>
              <a:gd name="T37" fmla="*/ 0 h 354"/>
              <a:gd name="T38" fmla="*/ 5 w 5"/>
              <a:gd name="T39" fmla="*/ 0 h 354"/>
              <a:gd name="T40" fmla="*/ 5 w 5"/>
              <a:gd name="T41" fmla="*/ 0 h 354"/>
              <a:gd name="T42" fmla="*/ 5 w 5"/>
              <a:gd name="T43" fmla="*/ 0 h 354"/>
              <a:gd name="T44" fmla="*/ 5 w 5"/>
              <a:gd name="T45" fmla="*/ 0 h 354"/>
              <a:gd name="T46" fmla="*/ 5 w 5"/>
              <a:gd name="T47" fmla="*/ 0 h 354"/>
              <a:gd name="T48" fmla="*/ 5 w 5"/>
              <a:gd name="T49" fmla="*/ 0 h 354"/>
              <a:gd name="T50" fmla="*/ 5 w 5"/>
              <a:gd name="T51" fmla="*/ 16 h 354"/>
              <a:gd name="T52" fmla="*/ 5 w 5"/>
              <a:gd name="T53" fmla="*/ 33 h 354"/>
              <a:gd name="T54" fmla="*/ 5 w 5"/>
              <a:gd name="T55" fmla="*/ 56 h 354"/>
              <a:gd name="T56" fmla="*/ 5 w 5"/>
              <a:gd name="T57" fmla="*/ 78 h 354"/>
              <a:gd name="T58" fmla="*/ 5 w 5"/>
              <a:gd name="T59" fmla="*/ 106 h 354"/>
              <a:gd name="T60" fmla="*/ 5 w 5"/>
              <a:gd name="T61" fmla="*/ 135 h 354"/>
              <a:gd name="T62" fmla="*/ 5 w 5"/>
              <a:gd name="T63" fmla="*/ 168 h 354"/>
              <a:gd name="T64" fmla="*/ 5 w 5"/>
              <a:gd name="T65" fmla="*/ 208 h 354"/>
              <a:gd name="T66" fmla="*/ 5 w 5"/>
              <a:gd name="T67" fmla="*/ 258 h 354"/>
              <a:gd name="T68" fmla="*/ 5 w 5"/>
              <a:gd name="T69" fmla="*/ 326 h 354"/>
              <a:gd name="T70" fmla="*/ 5 w 5"/>
              <a:gd name="T71" fmla="*/ 354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 h="354">
                <a:moveTo>
                  <a:pt x="0" y="354"/>
                </a:moveTo>
                <a:lnTo>
                  <a:pt x="0" y="292"/>
                </a:lnTo>
                <a:lnTo>
                  <a:pt x="0" y="236"/>
                </a:lnTo>
                <a:lnTo>
                  <a:pt x="0" y="196"/>
                </a:lnTo>
                <a:lnTo>
                  <a:pt x="0" y="157"/>
                </a:lnTo>
                <a:lnTo>
                  <a:pt x="0" y="129"/>
                </a:lnTo>
                <a:lnTo>
                  <a:pt x="0" y="101"/>
                </a:lnTo>
                <a:lnTo>
                  <a:pt x="0" y="78"/>
                </a:lnTo>
                <a:lnTo>
                  <a:pt x="0" y="56"/>
                </a:lnTo>
                <a:lnTo>
                  <a:pt x="5" y="39"/>
                </a:lnTo>
                <a:lnTo>
                  <a:pt x="5" y="22"/>
                </a:lnTo>
                <a:lnTo>
                  <a:pt x="5" y="5"/>
                </a:lnTo>
                <a:lnTo>
                  <a:pt x="5" y="0"/>
                </a:lnTo>
                <a:lnTo>
                  <a:pt x="5" y="0"/>
                </a:lnTo>
                <a:lnTo>
                  <a:pt x="5" y="0"/>
                </a:lnTo>
                <a:lnTo>
                  <a:pt x="5" y="0"/>
                </a:lnTo>
                <a:lnTo>
                  <a:pt x="5" y="0"/>
                </a:lnTo>
                <a:lnTo>
                  <a:pt x="5" y="0"/>
                </a:lnTo>
                <a:lnTo>
                  <a:pt x="5" y="0"/>
                </a:lnTo>
                <a:lnTo>
                  <a:pt x="5" y="0"/>
                </a:lnTo>
                <a:lnTo>
                  <a:pt x="5" y="0"/>
                </a:lnTo>
                <a:lnTo>
                  <a:pt x="5" y="0"/>
                </a:lnTo>
                <a:lnTo>
                  <a:pt x="5" y="0"/>
                </a:lnTo>
                <a:lnTo>
                  <a:pt x="5" y="0"/>
                </a:lnTo>
                <a:lnTo>
                  <a:pt x="5" y="0"/>
                </a:lnTo>
                <a:lnTo>
                  <a:pt x="5" y="16"/>
                </a:lnTo>
                <a:lnTo>
                  <a:pt x="5" y="33"/>
                </a:lnTo>
                <a:lnTo>
                  <a:pt x="5" y="56"/>
                </a:lnTo>
                <a:lnTo>
                  <a:pt x="5" y="78"/>
                </a:lnTo>
                <a:lnTo>
                  <a:pt x="5" y="106"/>
                </a:lnTo>
                <a:lnTo>
                  <a:pt x="5" y="135"/>
                </a:lnTo>
                <a:lnTo>
                  <a:pt x="5" y="168"/>
                </a:lnTo>
                <a:lnTo>
                  <a:pt x="5" y="208"/>
                </a:lnTo>
                <a:lnTo>
                  <a:pt x="5" y="258"/>
                </a:lnTo>
                <a:lnTo>
                  <a:pt x="5" y="326"/>
                </a:lnTo>
                <a:lnTo>
                  <a:pt x="5" y="354"/>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89" name="Freeform 19"/>
          <p:cNvSpPr>
            <a:spLocks/>
          </p:cNvSpPr>
          <p:nvPr/>
        </p:nvSpPr>
        <p:spPr bwMode="auto">
          <a:xfrm>
            <a:off x="6589215" y="2170523"/>
            <a:ext cx="7523" cy="717477"/>
          </a:xfrm>
          <a:custGeom>
            <a:avLst/>
            <a:gdLst>
              <a:gd name="T0" fmla="*/ 0 w 5"/>
              <a:gd name="T1" fmla="*/ 540 h 540"/>
              <a:gd name="T2" fmla="*/ 0 w 5"/>
              <a:gd name="T3" fmla="*/ 444 h 540"/>
              <a:gd name="T4" fmla="*/ 0 w 5"/>
              <a:gd name="T5" fmla="*/ 337 h 540"/>
              <a:gd name="T6" fmla="*/ 0 w 5"/>
              <a:gd name="T7" fmla="*/ 264 h 540"/>
              <a:gd name="T8" fmla="*/ 0 w 5"/>
              <a:gd name="T9" fmla="*/ 214 h 540"/>
              <a:gd name="T10" fmla="*/ 0 w 5"/>
              <a:gd name="T11" fmla="*/ 174 h 540"/>
              <a:gd name="T12" fmla="*/ 0 w 5"/>
              <a:gd name="T13" fmla="*/ 141 h 540"/>
              <a:gd name="T14" fmla="*/ 0 w 5"/>
              <a:gd name="T15" fmla="*/ 112 h 540"/>
              <a:gd name="T16" fmla="*/ 0 w 5"/>
              <a:gd name="T17" fmla="*/ 84 h 540"/>
              <a:gd name="T18" fmla="*/ 0 w 5"/>
              <a:gd name="T19" fmla="*/ 62 h 540"/>
              <a:gd name="T20" fmla="*/ 0 w 5"/>
              <a:gd name="T21" fmla="*/ 39 h 540"/>
              <a:gd name="T22" fmla="*/ 0 w 5"/>
              <a:gd name="T23" fmla="*/ 22 h 540"/>
              <a:gd name="T24" fmla="*/ 0 w 5"/>
              <a:gd name="T25" fmla="*/ 6 h 540"/>
              <a:gd name="T26" fmla="*/ 0 w 5"/>
              <a:gd name="T27" fmla="*/ 0 h 540"/>
              <a:gd name="T28" fmla="*/ 0 w 5"/>
              <a:gd name="T29" fmla="*/ 0 h 540"/>
              <a:gd name="T30" fmla="*/ 0 w 5"/>
              <a:gd name="T31" fmla="*/ 0 h 540"/>
              <a:gd name="T32" fmla="*/ 0 w 5"/>
              <a:gd name="T33" fmla="*/ 0 h 540"/>
              <a:gd name="T34" fmla="*/ 5 w 5"/>
              <a:gd name="T35" fmla="*/ 0 h 540"/>
              <a:gd name="T36" fmla="*/ 5 w 5"/>
              <a:gd name="T37" fmla="*/ 0 h 540"/>
              <a:gd name="T38" fmla="*/ 5 w 5"/>
              <a:gd name="T39" fmla="*/ 6 h 540"/>
              <a:gd name="T40" fmla="*/ 5 w 5"/>
              <a:gd name="T41" fmla="*/ 22 h 540"/>
              <a:gd name="T42" fmla="*/ 5 w 5"/>
              <a:gd name="T43" fmla="*/ 45 h 540"/>
              <a:gd name="T44" fmla="*/ 5 w 5"/>
              <a:gd name="T45" fmla="*/ 62 h 540"/>
              <a:gd name="T46" fmla="*/ 5 w 5"/>
              <a:gd name="T47" fmla="*/ 84 h 540"/>
              <a:gd name="T48" fmla="*/ 5 w 5"/>
              <a:gd name="T49" fmla="*/ 112 h 540"/>
              <a:gd name="T50" fmla="*/ 5 w 5"/>
              <a:gd name="T51" fmla="*/ 141 h 540"/>
              <a:gd name="T52" fmla="*/ 5 w 5"/>
              <a:gd name="T53" fmla="*/ 174 h 540"/>
              <a:gd name="T54" fmla="*/ 5 w 5"/>
              <a:gd name="T55" fmla="*/ 219 h 540"/>
              <a:gd name="T56" fmla="*/ 5 w 5"/>
              <a:gd name="T57" fmla="*/ 270 h 540"/>
              <a:gd name="T58" fmla="*/ 5 w 5"/>
              <a:gd name="T59" fmla="*/ 343 h 540"/>
              <a:gd name="T60" fmla="*/ 5 w 5"/>
              <a:gd name="T61" fmla="*/ 461 h 540"/>
              <a:gd name="T62" fmla="*/ 5 w 5"/>
              <a:gd name="T63" fmla="*/ 54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 h="540">
                <a:moveTo>
                  <a:pt x="0" y="540"/>
                </a:moveTo>
                <a:lnTo>
                  <a:pt x="0" y="444"/>
                </a:lnTo>
                <a:lnTo>
                  <a:pt x="0" y="337"/>
                </a:lnTo>
                <a:lnTo>
                  <a:pt x="0" y="264"/>
                </a:lnTo>
                <a:lnTo>
                  <a:pt x="0" y="214"/>
                </a:lnTo>
                <a:lnTo>
                  <a:pt x="0" y="174"/>
                </a:lnTo>
                <a:lnTo>
                  <a:pt x="0" y="141"/>
                </a:lnTo>
                <a:lnTo>
                  <a:pt x="0" y="112"/>
                </a:lnTo>
                <a:lnTo>
                  <a:pt x="0" y="84"/>
                </a:lnTo>
                <a:lnTo>
                  <a:pt x="0" y="62"/>
                </a:lnTo>
                <a:lnTo>
                  <a:pt x="0" y="39"/>
                </a:lnTo>
                <a:lnTo>
                  <a:pt x="0" y="22"/>
                </a:lnTo>
                <a:lnTo>
                  <a:pt x="0" y="6"/>
                </a:lnTo>
                <a:lnTo>
                  <a:pt x="0" y="0"/>
                </a:lnTo>
                <a:lnTo>
                  <a:pt x="0" y="0"/>
                </a:lnTo>
                <a:lnTo>
                  <a:pt x="0" y="0"/>
                </a:lnTo>
                <a:lnTo>
                  <a:pt x="0" y="0"/>
                </a:lnTo>
                <a:lnTo>
                  <a:pt x="5" y="0"/>
                </a:lnTo>
                <a:lnTo>
                  <a:pt x="5" y="0"/>
                </a:lnTo>
                <a:lnTo>
                  <a:pt x="5" y="6"/>
                </a:lnTo>
                <a:lnTo>
                  <a:pt x="5" y="22"/>
                </a:lnTo>
                <a:lnTo>
                  <a:pt x="5" y="45"/>
                </a:lnTo>
                <a:lnTo>
                  <a:pt x="5" y="62"/>
                </a:lnTo>
                <a:lnTo>
                  <a:pt x="5" y="84"/>
                </a:lnTo>
                <a:lnTo>
                  <a:pt x="5" y="112"/>
                </a:lnTo>
                <a:lnTo>
                  <a:pt x="5" y="141"/>
                </a:lnTo>
                <a:lnTo>
                  <a:pt x="5" y="174"/>
                </a:lnTo>
                <a:lnTo>
                  <a:pt x="5" y="219"/>
                </a:lnTo>
                <a:lnTo>
                  <a:pt x="5" y="270"/>
                </a:lnTo>
                <a:lnTo>
                  <a:pt x="5" y="343"/>
                </a:lnTo>
                <a:lnTo>
                  <a:pt x="5" y="461"/>
                </a:lnTo>
                <a:lnTo>
                  <a:pt x="5" y="540"/>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1" name="Line 21"/>
          <p:cNvSpPr>
            <a:spLocks noChangeShapeType="1"/>
          </p:cNvSpPr>
          <p:nvPr/>
        </p:nvSpPr>
        <p:spPr bwMode="auto">
          <a:xfrm flipH="1">
            <a:off x="4159342" y="2888000"/>
            <a:ext cx="2843628" cy="0"/>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2" name="Line 22"/>
          <p:cNvSpPr>
            <a:spLocks noChangeShapeType="1"/>
          </p:cNvSpPr>
          <p:nvPr/>
        </p:nvSpPr>
        <p:spPr bwMode="auto">
          <a:xfrm flipV="1">
            <a:off x="4159342" y="1341439"/>
            <a:ext cx="0" cy="1546561"/>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3" name="Line 23"/>
          <p:cNvSpPr>
            <a:spLocks noChangeShapeType="1"/>
          </p:cNvSpPr>
          <p:nvPr/>
        </p:nvSpPr>
        <p:spPr bwMode="auto">
          <a:xfrm>
            <a:off x="4159342" y="1341439"/>
            <a:ext cx="2843628" cy="0"/>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4" name="Line 24"/>
          <p:cNvSpPr>
            <a:spLocks noChangeShapeType="1"/>
          </p:cNvSpPr>
          <p:nvPr/>
        </p:nvSpPr>
        <p:spPr bwMode="auto">
          <a:xfrm>
            <a:off x="7002970" y="1341439"/>
            <a:ext cx="0" cy="1546561"/>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5" name="Line 25"/>
          <p:cNvSpPr>
            <a:spLocks noChangeShapeType="1"/>
          </p:cNvSpPr>
          <p:nvPr/>
        </p:nvSpPr>
        <p:spPr bwMode="auto">
          <a:xfrm flipV="1">
            <a:off x="4208992" y="2857441"/>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6" name="Rectangle 26"/>
          <p:cNvSpPr>
            <a:spLocks noChangeArrowheads="1"/>
          </p:cNvSpPr>
          <p:nvPr/>
        </p:nvSpPr>
        <p:spPr bwMode="auto">
          <a:xfrm>
            <a:off x="4183415" y="2917231"/>
            <a:ext cx="66201"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0</a:t>
            </a:r>
          </a:p>
        </p:txBody>
      </p:sp>
      <p:sp>
        <p:nvSpPr>
          <p:cNvPr id="297" name="Line 27"/>
          <p:cNvSpPr>
            <a:spLocks noChangeShapeType="1"/>
          </p:cNvSpPr>
          <p:nvPr/>
        </p:nvSpPr>
        <p:spPr bwMode="auto">
          <a:xfrm flipV="1">
            <a:off x="4302275"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8" name="Line 28"/>
          <p:cNvSpPr>
            <a:spLocks noChangeShapeType="1"/>
          </p:cNvSpPr>
          <p:nvPr/>
        </p:nvSpPr>
        <p:spPr bwMode="auto">
          <a:xfrm flipV="1">
            <a:off x="4395558"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99" name="Line 29"/>
          <p:cNvSpPr>
            <a:spLocks noChangeShapeType="1"/>
          </p:cNvSpPr>
          <p:nvPr/>
        </p:nvSpPr>
        <p:spPr bwMode="auto">
          <a:xfrm flipV="1">
            <a:off x="4497869"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0" name="Line 30"/>
          <p:cNvSpPr>
            <a:spLocks noChangeShapeType="1"/>
          </p:cNvSpPr>
          <p:nvPr/>
        </p:nvSpPr>
        <p:spPr bwMode="auto">
          <a:xfrm flipV="1">
            <a:off x="4591152"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2" name="Rectangle 32"/>
          <p:cNvSpPr>
            <a:spLocks noChangeArrowheads="1"/>
          </p:cNvSpPr>
          <p:nvPr/>
        </p:nvSpPr>
        <p:spPr bwMode="auto">
          <a:xfrm>
            <a:off x="4633280" y="2917231"/>
            <a:ext cx="133906"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50</a:t>
            </a:r>
          </a:p>
        </p:txBody>
      </p:sp>
      <p:sp>
        <p:nvSpPr>
          <p:cNvPr id="303" name="Line 33"/>
          <p:cNvSpPr>
            <a:spLocks noChangeShapeType="1"/>
          </p:cNvSpPr>
          <p:nvPr/>
        </p:nvSpPr>
        <p:spPr bwMode="auto">
          <a:xfrm flipV="1">
            <a:off x="4776213"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4" name="Line 34"/>
          <p:cNvSpPr>
            <a:spLocks noChangeShapeType="1"/>
          </p:cNvSpPr>
          <p:nvPr/>
        </p:nvSpPr>
        <p:spPr bwMode="auto">
          <a:xfrm flipV="1">
            <a:off x="4869496"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5" name="Line 35"/>
          <p:cNvSpPr>
            <a:spLocks noChangeShapeType="1"/>
          </p:cNvSpPr>
          <p:nvPr/>
        </p:nvSpPr>
        <p:spPr bwMode="auto">
          <a:xfrm flipV="1">
            <a:off x="4962779"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6" name="Line 36"/>
          <p:cNvSpPr>
            <a:spLocks noChangeShapeType="1"/>
          </p:cNvSpPr>
          <p:nvPr/>
        </p:nvSpPr>
        <p:spPr bwMode="auto">
          <a:xfrm flipV="1">
            <a:off x="5056062"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7" name="Line 37"/>
          <p:cNvSpPr>
            <a:spLocks noChangeShapeType="1"/>
          </p:cNvSpPr>
          <p:nvPr/>
        </p:nvSpPr>
        <p:spPr bwMode="auto">
          <a:xfrm flipV="1">
            <a:off x="5149346" y="2857441"/>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8" name="Rectangle 38"/>
          <p:cNvSpPr>
            <a:spLocks noChangeArrowheads="1"/>
          </p:cNvSpPr>
          <p:nvPr/>
        </p:nvSpPr>
        <p:spPr bwMode="auto">
          <a:xfrm>
            <a:off x="5081640" y="2917231"/>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100</a:t>
            </a:r>
          </a:p>
        </p:txBody>
      </p:sp>
      <p:sp>
        <p:nvSpPr>
          <p:cNvPr id="309" name="Line 39"/>
          <p:cNvSpPr>
            <a:spLocks noChangeShapeType="1"/>
          </p:cNvSpPr>
          <p:nvPr/>
        </p:nvSpPr>
        <p:spPr bwMode="auto">
          <a:xfrm flipV="1">
            <a:off x="5242629"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0" name="Line 40"/>
          <p:cNvSpPr>
            <a:spLocks noChangeShapeType="1"/>
          </p:cNvSpPr>
          <p:nvPr/>
        </p:nvSpPr>
        <p:spPr bwMode="auto">
          <a:xfrm flipV="1">
            <a:off x="5343434"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1" name="Line 41"/>
          <p:cNvSpPr>
            <a:spLocks noChangeShapeType="1"/>
          </p:cNvSpPr>
          <p:nvPr/>
        </p:nvSpPr>
        <p:spPr bwMode="auto">
          <a:xfrm flipV="1">
            <a:off x="5436718"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2" name="Line 42"/>
          <p:cNvSpPr>
            <a:spLocks noChangeShapeType="1"/>
          </p:cNvSpPr>
          <p:nvPr/>
        </p:nvSpPr>
        <p:spPr bwMode="auto">
          <a:xfrm flipV="1">
            <a:off x="5530001"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3" name="Line 43"/>
          <p:cNvSpPr>
            <a:spLocks noChangeShapeType="1"/>
          </p:cNvSpPr>
          <p:nvPr/>
        </p:nvSpPr>
        <p:spPr bwMode="auto">
          <a:xfrm flipV="1">
            <a:off x="5623284" y="2857441"/>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4" name="Rectangle 44"/>
          <p:cNvSpPr>
            <a:spLocks noChangeArrowheads="1"/>
          </p:cNvSpPr>
          <p:nvPr/>
        </p:nvSpPr>
        <p:spPr bwMode="auto">
          <a:xfrm>
            <a:off x="5548055" y="2917231"/>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150</a:t>
            </a:r>
          </a:p>
        </p:txBody>
      </p:sp>
      <p:sp>
        <p:nvSpPr>
          <p:cNvPr id="315" name="Line 45"/>
          <p:cNvSpPr>
            <a:spLocks noChangeShapeType="1"/>
          </p:cNvSpPr>
          <p:nvPr/>
        </p:nvSpPr>
        <p:spPr bwMode="auto">
          <a:xfrm flipV="1">
            <a:off x="5716567"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6" name="Line 46"/>
          <p:cNvSpPr>
            <a:spLocks noChangeShapeType="1"/>
          </p:cNvSpPr>
          <p:nvPr/>
        </p:nvSpPr>
        <p:spPr bwMode="auto">
          <a:xfrm flipV="1">
            <a:off x="5809850"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7" name="Line 47"/>
          <p:cNvSpPr>
            <a:spLocks noChangeShapeType="1"/>
          </p:cNvSpPr>
          <p:nvPr/>
        </p:nvSpPr>
        <p:spPr bwMode="auto">
          <a:xfrm flipV="1">
            <a:off x="5903133"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8" name="Line 48"/>
          <p:cNvSpPr>
            <a:spLocks noChangeShapeType="1"/>
          </p:cNvSpPr>
          <p:nvPr/>
        </p:nvSpPr>
        <p:spPr bwMode="auto">
          <a:xfrm flipV="1">
            <a:off x="5996416"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9" name="Line 49"/>
          <p:cNvSpPr>
            <a:spLocks noChangeShapeType="1"/>
          </p:cNvSpPr>
          <p:nvPr/>
        </p:nvSpPr>
        <p:spPr bwMode="auto">
          <a:xfrm flipV="1">
            <a:off x="6089699" y="2857441"/>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0" name="Rectangle 50"/>
          <p:cNvSpPr>
            <a:spLocks noChangeArrowheads="1"/>
          </p:cNvSpPr>
          <p:nvPr/>
        </p:nvSpPr>
        <p:spPr bwMode="auto">
          <a:xfrm>
            <a:off x="6021993" y="2917231"/>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200</a:t>
            </a:r>
          </a:p>
        </p:txBody>
      </p:sp>
      <p:sp>
        <p:nvSpPr>
          <p:cNvPr id="321" name="Line 51"/>
          <p:cNvSpPr>
            <a:spLocks noChangeShapeType="1"/>
          </p:cNvSpPr>
          <p:nvPr/>
        </p:nvSpPr>
        <p:spPr bwMode="auto">
          <a:xfrm flipV="1">
            <a:off x="6182982"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2" name="Line 52"/>
          <p:cNvSpPr>
            <a:spLocks noChangeShapeType="1"/>
          </p:cNvSpPr>
          <p:nvPr/>
        </p:nvSpPr>
        <p:spPr bwMode="auto">
          <a:xfrm flipV="1">
            <a:off x="6283788"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3" name="Line 53"/>
          <p:cNvSpPr>
            <a:spLocks noChangeShapeType="1"/>
          </p:cNvSpPr>
          <p:nvPr/>
        </p:nvSpPr>
        <p:spPr bwMode="auto">
          <a:xfrm flipV="1">
            <a:off x="6377071"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4" name="Line 54"/>
          <p:cNvSpPr>
            <a:spLocks noChangeShapeType="1"/>
          </p:cNvSpPr>
          <p:nvPr/>
        </p:nvSpPr>
        <p:spPr bwMode="auto">
          <a:xfrm flipV="1">
            <a:off x="6470354"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5" name="Line 55"/>
          <p:cNvSpPr>
            <a:spLocks noChangeShapeType="1"/>
          </p:cNvSpPr>
          <p:nvPr/>
        </p:nvSpPr>
        <p:spPr bwMode="auto">
          <a:xfrm flipV="1">
            <a:off x="6563637" y="2857441"/>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6" name="Rectangle 56"/>
          <p:cNvSpPr>
            <a:spLocks noChangeArrowheads="1"/>
          </p:cNvSpPr>
          <p:nvPr/>
        </p:nvSpPr>
        <p:spPr bwMode="auto">
          <a:xfrm>
            <a:off x="6495931" y="2917231"/>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250</a:t>
            </a:r>
          </a:p>
        </p:txBody>
      </p:sp>
      <p:sp>
        <p:nvSpPr>
          <p:cNvPr id="327" name="Line 57"/>
          <p:cNvSpPr>
            <a:spLocks noChangeShapeType="1"/>
          </p:cNvSpPr>
          <p:nvPr/>
        </p:nvSpPr>
        <p:spPr bwMode="auto">
          <a:xfrm flipV="1">
            <a:off x="6656920"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8" name="Line 58"/>
          <p:cNvSpPr>
            <a:spLocks noChangeShapeType="1"/>
          </p:cNvSpPr>
          <p:nvPr/>
        </p:nvSpPr>
        <p:spPr bwMode="auto">
          <a:xfrm flipV="1">
            <a:off x="6750203"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9" name="Line 59"/>
          <p:cNvSpPr>
            <a:spLocks noChangeShapeType="1"/>
          </p:cNvSpPr>
          <p:nvPr/>
        </p:nvSpPr>
        <p:spPr bwMode="auto">
          <a:xfrm flipV="1">
            <a:off x="6843486"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0" name="Line 60"/>
          <p:cNvSpPr>
            <a:spLocks noChangeShapeType="1"/>
          </p:cNvSpPr>
          <p:nvPr/>
        </p:nvSpPr>
        <p:spPr bwMode="auto">
          <a:xfrm flipV="1">
            <a:off x="6935265" y="2873385"/>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1" name="Line 61"/>
          <p:cNvSpPr>
            <a:spLocks noChangeShapeType="1"/>
          </p:cNvSpPr>
          <p:nvPr/>
        </p:nvSpPr>
        <p:spPr bwMode="auto">
          <a:xfrm>
            <a:off x="4159342" y="2888000"/>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2" name="Rectangle 62"/>
          <p:cNvSpPr>
            <a:spLocks noChangeArrowheads="1"/>
          </p:cNvSpPr>
          <p:nvPr/>
        </p:nvSpPr>
        <p:spPr bwMode="auto">
          <a:xfrm>
            <a:off x="4052517" y="2846812"/>
            <a:ext cx="66201"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a:t>
            </a:r>
          </a:p>
        </p:txBody>
      </p:sp>
      <p:sp>
        <p:nvSpPr>
          <p:cNvPr id="333" name="Line 63"/>
          <p:cNvSpPr>
            <a:spLocks noChangeShapeType="1"/>
          </p:cNvSpPr>
          <p:nvPr/>
        </p:nvSpPr>
        <p:spPr bwMode="auto">
          <a:xfrm>
            <a:off x="4159342" y="2461500"/>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4" name="Rectangle 64"/>
          <p:cNvSpPr>
            <a:spLocks noChangeArrowheads="1"/>
          </p:cNvSpPr>
          <p:nvPr/>
        </p:nvSpPr>
        <p:spPr bwMode="auto">
          <a:xfrm>
            <a:off x="4052517" y="2421640"/>
            <a:ext cx="66201"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5</a:t>
            </a:r>
          </a:p>
        </p:txBody>
      </p:sp>
      <p:sp>
        <p:nvSpPr>
          <p:cNvPr id="335" name="Line 65"/>
          <p:cNvSpPr>
            <a:spLocks noChangeShapeType="1"/>
          </p:cNvSpPr>
          <p:nvPr/>
        </p:nvSpPr>
        <p:spPr bwMode="auto">
          <a:xfrm>
            <a:off x="4159342" y="2275488"/>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6" name="Rectangle 66"/>
          <p:cNvSpPr>
            <a:spLocks noChangeArrowheads="1"/>
          </p:cNvSpPr>
          <p:nvPr/>
        </p:nvSpPr>
        <p:spPr bwMode="auto">
          <a:xfrm>
            <a:off x="4001362" y="2234299"/>
            <a:ext cx="133906"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10</a:t>
            </a:r>
          </a:p>
        </p:txBody>
      </p:sp>
      <p:sp>
        <p:nvSpPr>
          <p:cNvPr id="337" name="Line 67"/>
          <p:cNvSpPr>
            <a:spLocks noChangeShapeType="1"/>
          </p:cNvSpPr>
          <p:nvPr/>
        </p:nvSpPr>
        <p:spPr bwMode="auto">
          <a:xfrm>
            <a:off x="4159342" y="1848987"/>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8" name="Rectangle 68"/>
          <p:cNvSpPr>
            <a:spLocks noChangeArrowheads="1"/>
          </p:cNvSpPr>
          <p:nvPr/>
        </p:nvSpPr>
        <p:spPr bwMode="auto">
          <a:xfrm>
            <a:off x="4001362" y="1809128"/>
            <a:ext cx="133906"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50</a:t>
            </a:r>
          </a:p>
        </p:txBody>
      </p:sp>
      <p:sp>
        <p:nvSpPr>
          <p:cNvPr id="339" name="Line 69"/>
          <p:cNvSpPr>
            <a:spLocks noChangeShapeType="1"/>
          </p:cNvSpPr>
          <p:nvPr/>
        </p:nvSpPr>
        <p:spPr bwMode="auto">
          <a:xfrm>
            <a:off x="4159342" y="1669618"/>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0" name="Rectangle 70"/>
          <p:cNvSpPr>
            <a:spLocks noChangeArrowheads="1"/>
          </p:cNvSpPr>
          <p:nvPr/>
        </p:nvSpPr>
        <p:spPr bwMode="auto">
          <a:xfrm>
            <a:off x="3950207" y="1621786"/>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effectLst/>
                <a:latin typeface="Arial" panose="020B0604020202020204" pitchFamily="34" charset="0"/>
              </a:rPr>
              <a:t>100</a:t>
            </a:r>
          </a:p>
        </p:txBody>
      </p:sp>
      <p:sp>
        <p:nvSpPr>
          <p:cNvPr id="341" name="Line 71"/>
          <p:cNvSpPr>
            <a:spLocks noChangeShapeType="1"/>
          </p:cNvSpPr>
          <p:nvPr/>
        </p:nvSpPr>
        <p:spPr bwMode="auto">
          <a:xfrm>
            <a:off x="4159342" y="270065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2" name="Line 72"/>
          <p:cNvSpPr>
            <a:spLocks noChangeShapeType="1"/>
          </p:cNvSpPr>
          <p:nvPr/>
        </p:nvSpPr>
        <p:spPr bwMode="auto">
          <a:xfrm>
            <a:off x="4159342" y="259702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3" name="Line 73"/>
          <p:cNvSpPr>
            <a:spLocks noChangeShapeType="1"/>
          </p:cNvSpPr>
          <p:nvPr/>
        </p:nvSpPr>
        <p:spPr bwMode="auto">
          <a:xfrm>
            <a:off x="4159342" y="2521290"/>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4" name="Line 74"/>
          <p:cNvSpPr>
            <a:spLocks noChangeShapeType="1"/>
          </p:cNvSpPr>
          <p:nvPr/>
        </p:nvSpPr>
        <p:spPr bwMode="auto">
          <a:xfrm>
            <a:off x="4159342" y="241765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5" name="Line 75"/>
          <p:cNvSpPr>
            <a:spLocks noChangeShapeType="1"/>
          </p:cNvSpPr>
          <p:nvPr/>
        </p:nvSpPr>
        <p:spPr bwMode="auto">
          <a:xfrm>
            <a:off x="4159342" y="2372480"/>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6" name="Line 76"/>
          <p:cNvSpPr>
            <a:spLocks noChangeShapeType="1"/>
          </p:cNvSpPr>
          <p:nvPr/>
        </p:nvSpPr>
        <p:spPr bwMode="auto">
          <a:xfrm>
            <a:off x="4159342" y="23352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7" name="Line 77"/>
          <p:cNvSpPr>
            <a:spLocks noChangeShapeType="1"/>
          </p:cNvSpPr>
          <p:nvPr/>
        </p:nvSpPr>
        <p:spPr bwMode="auto">
          <a:xfrm>
            <a:off x="4159342" y="230471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8" name="Line 78"/>
          <p:cNvSpPr>
            <a:spLocks noChangeShapeType="1"/>
          </p:cNvSpPr>
          <p:nvPr/>
        </p:nvSpPr>
        <p:spPr bwMode="auto">
          <a:xfrm>
            <a:off x="4159342" y="209611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9" name="Line 79"/>
          <p:cNvSpPr>
            <a:spLocks noChangeShapeType="1"/>
          </p:cNvSpPr>
          <p:nvPr/>
        </p:nvSpPr>
        <p:spPr bwMode="auto">
          <a:xfrm>
            <a:off x="4159342" y="199115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0" name="Line 80"/>
          <p:cNvSpPr>
            <a:spLocks noChangeShapeType="1"/>
          </p:cNvSpPr>
          <p:nvPr/>
        </p:nvSpPr>
        <p:spPr bwMode="auto">
          <a:xfrm>
            <a:off x="4159342" y="19087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1" name="Line 81"/>
          <p:cNvSpPr>
            <a:spLocks noChangeShapeType="1"/>
          </p:cNvSpPr>
          <p:nvPr/>
        </p:nvSpPr>
        <p:spPr bwMode="auto">
          <a:xfrm>
            <a:off x="4159342" y="180381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2" name="Line 82"/>
          <p:cNvSpPr>
            <a:spLocks noChangeShapeType="1"/>
          </p:cNvSpPr>
          <p:nvPr/>
        </p:nvSpPr>
        <p:spPr bwMode="auto">
          <a:xfrm>
            <a:off x="4159342" y="1766611"/>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3" name="Line 83"/>
          <p:cNvSpPr>
            <a:spLocks noChangeShapeType="1"/>
          </p:cNvSpPr>
          <p:nvPr/>
        </p:nvSpPr>
        <p:spPr bwMode="auto">
          <a:xfrm>
            <a:off x="4159342" y="172940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4" name="Line 84"/>
          <p:cNvSpPr>
            <a:spLocks noChangeShapeType="1"/>
          </p:cNvSpPr>
          <p:nvPr/>
        </p:nvSpPr>
        <p:spPr bwMode="auto">
          <a:xfrm>
            <a:off x="4159342" y="17001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5" name="Line 85"/>
          <p:cNvSpPr>
            <a:spLocks noChangeShapeType="1"/>
          </p:cNvSpPr>
          <p:nvPr/>
        </p:nvSpPr>
        <p:spPr bwMode="auto">
          <a:xfrm>
            <a:off x="4159342" y="14822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6" name="Line 86"/>
          <p:cNvSpPr>
            <a:spLocks noChangeShapeType="1"/>
          </p:cNvSpPr>
          <p:nvPr/>
        </p:nvSpPr>
        <p:spPr bwMode="auto">
          <a:xfrm>
            <a:off x="4159342" y="137864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7" name="Line 87"/>
          <p:cNvSpPr>
            <a:spLocks noChangeShapeType="1"/>
          </p:cNvSpPr>
          <p:nvPr/>
        </p:nvSpPr>
        <p:spPr bwMode="auto">
          <a:xfrm>
            <a:off x="4208992" y="1341439"/>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8" name="Line 88"/>
          <p:cNvSpPr>
            <a:spLocks noChangeShapeType="1"/>
          </p:cNvSpPr>
          <p:nvPr/>
        </p:nvSpPr>
        <p:spPr bwMode="auto">
          <a:xfrm>
            <a:off x="4682930" y="1341439"/>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59" name="Line 89"/>
          <p:cNvSpPr>
            <a:spLocks noChangeShapeType="1"/>
          </p:cNvSpPr>
          <p:nvPr/>
        </p:nvSpPr>
        <p:spPr bwMode="auto">
          <a:xfrm>
            <a:off x="5149346" y="1341439"/>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0" name="Line 90"/>
          <p:cNvSpPr>
            <a:spLocks noChangeShapeType="1"/>
          </p:cNvSpPr>
          <p:nvPr/>
        </p:nvSpPr>
        <p:spPr bwMode="auto">
          <a:xfrm>
            <a:off x="5623284" y="1341439"/>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1" name="Line 91"/>
          <p:cNvSpPr>
            <a:spLocks noChangeShapeType="1"/>
          </p:cNvSpPr>
          <p:nvPr/>
        </p:nvSpPr>
        <p:spPr bwMode="auto">
          <a:xfrm>
            <a:off x="6089699" y="1341439"/>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2" name="Line 92"/>
          <p:cNvSpPr>
            <a:spLocks noChangeShapeType="1"/>
          </p:cNvSpPr>
          <p:nvPr/>
        </p:nvSpPr>
        <p:spPr bwMode="auto">
          <a:xfrm>
            <a:off x="6563637" y="1341439"/>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3" name="Line 93"/>
          <p:cNvSpPr>
            <a:spLocks noChangeShapeType="1"/>
          </p:cNvSpPr>
          <p:nvPr/>
        </p:nvSpPr>
        <p:spPr bwMode="auto">
          <a:xfrm>
            <a:off x="4302275"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4" name="Line 94"/>
          <p:cNvSpPr>
            <a:spLocks noChangeShapeType="1"/>
          </p:cNvSpPr>
          <p:nvPr/>
        </p:nvSpPr>
        <p:spPr bwMode="auto">
          <a:xfrm>
            <a:off x="4395558"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5" name="Line 95"/>
          <p:cNvSpPr>
            <a:spLocks noChangeShapeType="1"/>
          </p:cNvSpPr>
          <p:nvPr/>
        </p:nvSpPr>
        <p:spPr bwMode="auto">
          <a:xfrm>
            <a:off x="4497869"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6" name="Line 96"/>
          <p:cNvSpPr>
            <a:spLocks noChangeShapeType="1"/>
          </p:cNvSpPr>
          <p:nvPr/>
        </p:nvSpPr>
        <p:spPr bwMode="auto">
          <a:xfrm>
            <a:off x="4591152"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7" name="Line 97"/>
          <p:cNvSpPr>
            <a:spLocks noChangeShapeType="1"/>
          </p:cNvSpPr>
          <p:nvPr/>
        </p:nvSpPr>
        <p:spPr bwMode="auto">
          <a:xfrm>
            <a:off x="4776213"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8" name="Line 98"/>
          <p:cNvSpPr>
            <a:spLocks noChangeShapeType="1"/>
          </p:cNvSpPr>
          <p:nvPr/>
        </p:nvSpPr>
        <p:spPr bwMode="auto">
          <a:xfrm>
            <a:off x="4869496"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9" name="Line 99"/>
          <p:cNvSpPr>
            <a:spLocks noChangeShapeType="1"/>
          </p:cNvSpPr>
          <p:nvPr/>
        </p:nvSpPr>
        <p:spPr bwMode="auto">
          <a:xfrm>
            <a:off x="4962779"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0" name="Line 100"/>
          <p:cNvSpPr>
            <a:spLocks noChangeShapeType="1"/>
          </p:cNvSpPr>
          <p:nvPr/>
        </p:nvSpPr>
        <p:spPr bwMode="auto">
          <a:xfrm>
            <a:off x="5056062"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1" name="Line 101"/>
          <p:cNvSpPr>
            <a:spLocks noChangeShapeType="1"/>
          </p:cNvSpPr>
          <p:nvPr/>
        </p:nvSpPr>
        <p:spPr bwMode="auto">
          <a:xfrm>
            <a:off x="5242629"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2" name="Line 102"/>
          <p:cNvSpPr>
            <a:spLocks noChangeShapeType="1"/>
          </p:cNvSpPr>
          <p:nvPr/>
        </p:nvSpPr>
        <p:spPr bwMode="auto">
          <a:xfrm>
            <a:off x="5343434"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3" name="Line 103"/>
          <p:cNvSpPr>
            <a:spLocks noChangeShapeType="1"/>
          </p:cNvSpPr>
          <p:nvPr/>
        </p:nvSpPr>
        <p:spPr bwMode="auto">
          <a:xfrm>
            <a:off x="5436718"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4" name="Line 104"/>
          <p:cNvSpPr>
            <a:spLocks noChangeShapeType="1"/>
          </p:cNvSpPr>
          <p:nvPr/>
        </p:nvSpPr>
        <p:spPr bwMode="auto">
          <a:xfrm>
            <a:off x="5530001"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5" name="Line 105"/>
          <p:cNvSpPr>
            <a:spLocks noChangeShapeType="1"/>
          </p:cNvSpPr>
          <p:nvPr/>
        </p:nvSpPr>
        <p:spPr bwMode="auto">
          <a:xfrm>
            <a:off x="5716567"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6" name="Line 106"/>
          <p:cNvSpPr>
            <a:spLocks noChangeShapeType="1"/>
          </p:cNvSpPr>
          <p:nvPr/>
        </p:nvSpPr>
        <p:spPr bwMode="auto">
          <a:xfrm>
            <a:off x="5809850"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7" name="Line 107"/>
          <p:cNvSpPr>
            <a:spLocks noChangeShapeType="1"/>
          </p:cNvSpPr>
          <p:nvPr/>
        </p:nvSpPr>
        <p:spPr bwMode="auto">
          <a:xfrm>
            <a:off x="5903133"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8" name="Line 108"/>
          <p:cNvSpPr>
            <a:spLocks noChangeShapeType="1"/>
          </p:cNvSpPr>
          <p:nvPr/>
        </p:nvSpPr>
        <p:spPr bwMode="auto">
          <a:xfrm>
            <a:off x="5996416"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9" name="Line 109"/>
          <p:cNvSpPr>
            <a:spLocks noChangeShapeType="1"/>
          </p:cNvSpPr>
          <p:nvPr/>
        </p:nvSpPr>
        <p:spPr bwMode="auto">
          <a:xfrm>
            <a:off x="6182982"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0" name="Line 110"/>
          <p:cNvSpPr>
            <a:spLocks noChangeShapeType="1"/>
          </p:cNvSpPr>
          <p:nvPr/>
        </p:nvSpPr>
        <p:spPr bwMode="auto">
          <a:xfrm>
            <a:off x="6283788"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1" name="Line 111"/>
          <p:cNvSpPr>
            <a:spLocks noChangeShapeType="1"/>
          </p:cNvSpPr>
          <p:nvPr/>
        </p:nvSpPr>
        <p:spPr bwMode="auto">
          <a:xfrm>
            <a:off x="6377071"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2" name="Line 112"/>
          <p:cNvSpPr>
            <a:spLocks noChangeShapeType="1"/>
          </p:cNvSpPr>
          <p:nvPr/>
        </p:nvSpPr>
        <p:spPr bwMode="auto">
          <a:xfrm>
            <a:off x="6470354"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3" name="Line 113"/>
          <p:cNvSpPr>
            <a:spLocks noChangeShapeType="1"/>
          </p:cNvSpPr>
          <p:nvPr/>
        </p:nvSpPr>
        <p:spPr bwMode="auto">
          <a:xfrm>
            <a:off x="6656920"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4" name="Line 114"/>
          <p:cNvSpPr>
            <a:spLocks noChangeShapeType="1"/>
          </p:cNvSpPr>
          <p:nvPr/>
        </p:nvSpPr>
        <p:spPr bwMode="auto">
          <a:xfrm>
            <a:off x="6750203"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5" name="Line 115"/>
          <p:cNvSpPr>
            <a:spLocks noChangeShapeType="1"/>
          </p:cNvSpPr>
          <p:nvPr/>
        </p:nvSpPr>
        <p:spPr bwMode="auto">
          <a:xfrm>
            <a:off x="6843486"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6" name="Line 116"/>
          <p:cNvSpPr>
            <a:spLocks noChangeShapeType="1"/>
          </p:cNvSpPr>
          <p:nvPr/>
        </p:nvSpPr>
        <p:spPr bwMode="auto">
          <a:xfrm>
            <a:off x="6935265" y="1341439"/>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7" name="Line 117"/>
          <p:cNvSpPr>
            <a:spLocks noChangeShapeType="1"/>
          </p:cNvSpPr>
          <p:nvPr/>
        </p:nvSpPr>
        <p:spPr bwMode="auto">
          <a:xfrm flipH="1">
            <a:off x="6978897" y="2888000"/>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8" name="Line 118"/>
          <p:cNvSpPr>
            <a:spLocks noChangeShapeType="1"/>
          </p:cNvSpPr>
          <p:nvPr/>
        </p:nvSpPr>
        <p:spPr bwMode="auto">
          <a:xfrm flipH="1">
            <a:off x="6978897" y="2461500"/>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9" name="Line 119"/>
          <p:cNvSpPr>
            <a:spLocks noChangeShapeType="1"/>
          </p:cNvSpPr>
          <p:nvPr/>
        </p:nvSpPr>
        <p:spPr bwMode="auto">
          <a:xfrm flipH="1">
            <a:off x="6978897" y="2275488"/>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0" name="Line 120"/>
          <p:cNvSpPr>
            <a:spLocks noChangeShapeType="1"/>
          </p:cNvSpPr>
          <p:nvPr/>
        </p:nvSpPr>
        <p:spPr bwMode="auto">
          <a:xfrm flipH="1">
            <a:off x="6978897" y="1848987"/>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1" name="Line 121"/>
          <p:cNvSpPr>
            <a:spLocks noChangeShapeType="1"/>
          </p:cNvSpPr>
          <p:nvPr/>
        </p:nvSpPr>
        <p:spPr bwMode="auto">
          <a:xfrm flipH="1">
            <a:off x="6978897" y="1669618"/>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2" name="Line 122"/>
          <p:cNvSpPr>
            <a:spLocks noChangeShapeType="1"/>
          </p:cNvSpPr>
          <p:nvPr/>
        </p:nvSpPr>
        <p:spPr bwMode="auto">
          <a:xfrm flipH="1">
            <a:off x="6986420" y="270065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3" name="Line 123"/>
          <p:cNvSpPr>
            <a:spLocks noChangeShapeType="1"/>
          </p:cNvSpPr>
          <p:nvPr/>
        </p:nvSpPr>
        <p:spPr bwMode="auto">
          <a:xfrm flipH="1">
            <a:off x="6986420" y="259702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4" name="Line 124"/>
          <p:cNvSpPr>
            <a:spLocks noChangeShapeType="1"/>
          </p:cNvSpPr>
          <p:nvPr/>
        </p:nvSpPr>
        <p:spPr bwMode="auto">
          <a:xfrm flipH="1">
            <a:off x="6986420" y="2521290"/>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5" name="Line 125"/>
          <p:cNvSpPr>
            <a:spLocks noChangeShapeType="1"/>
          </p:cNvSpPr>
          <p:nvPr/>
        </p:nvSpPr>
        <p:spPr bwMode="auto">
          <a:xfrm flipH="1">
            <a:off x="6986420" y="241765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6" name="Line 126"/>
          <p:cNvSpPr>
            <a:spLocks noChangeShapeType="1"/>
          </p:cNvSpPr>
          <p:nvPr/>
        </p:nvSpPr>
        <p:spPr bwMode="auto">
          <a:xfrm flipH="1">
            <a:off x="6986420" y="2372480"/>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7" name="Line 127"/>
          <p:cNvSpPr>
            <a:spLocks noChangeShapeType="1"/>
          </p:cNvSpPr>
          <p:nvPr/>
        </p:nvSpPr>
        <p:spPr bwMode="auto">
          <a:xfrm flipH="1">
            <a:off x="6986420" y="23352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8" name="Line 128"/>
          <p:cNvSpPr>
            <a:spLocks noChangeShapeType="1"/>
          </p:cNvSpPr>
          <p:nvPr/>
        </p:nvSpPr>
        <p:spPr bwMode="auto">
          <a:xfrm flipH="1">
            <a:off x="6986420" y="230471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9" name="Line 129"/>
          <p:cNvSpPr>
            <a:spLocks noChangeShapeType="1"/>
          </p:cNvSpPr>
          <p:nvPr/>
        </p:nvSpPr>
        <p:spPr bwMode="auto">
          <a:xfrm flipH="1">
            <a:off x="6986420" y="209611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0" name="Line 130"/>
          <p:cNvSpPr>
            <a:spLocks noChangeShapeType="1"/>
          </p:cNvSpPr>
          <p:nvPr/>
        </p:nvSpPr>
        <p:spPr bwMode="auto">
          <a:xfrm flipH="1">
            <a:off x="6986420" y="199115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1" name="Line 131"/>
          <p:cNvSpPr>
            <a:spLocks noChangeShapeType="1"/>
          </p:cNvSpPr>
          <p:nvPr/>
        </p:nvSpPr>
        <p:spPr bwMode="auto">
          <a:xfrm flipH="1">
            <a:off x="6986420" y="19087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2" name="Line 132"/>
          <p:cNvSpPr>
            <a:spLocks noChangeShapeType="1"/>
          </p:cNvSpPr>
          <p:nvPr/>
        </p:nvSpPr>
        <p:spPr bwMode="auto">
          <a:xfrm flipH="1">
            <a:off x="6986420" y="180381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3" name="Line 133"/>
          <p:cNvSpPr>
            <a:spLocks noChangeShapeType="1"/>
          </p:cNvSpPr>
          <p:nvPr/>
        </p:nvSpPr>
        <p:spPr bwMode="auto">
          <a:xfrm flipH="1">
            <a:off x="6986420" y="1766611"/>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4" name="Line 134"/>
          <p:cNvSpPr>
            <a:spLocks noChangeShapeType="1"/>
          </p:cNvSpPr>
          <p:nvPr/>
        </p:nvSpPr>
        <p:spPr bwMode="auto">
          <a:xfrm flipH="1">
            <a:off x="6986420" y="172940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5" name="Line 135"/>
          <p:cNvSpPr>
            <a:spLocks noChangeShapeType="1"/>
          </p:cNvSpPr>
          <p:nvPr/>
        </p:nvSpPr>
        <p:spPr bwMode="auto">
          <a:xfrm flipH="1">
            <a:off x="6986420" y="17001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6" name="Line 136"/>
          <p:cNvSpPr>
            <a:spLocks noChangeShapeType="1"/>
          </p:cNvSpPr>
          <p:nvPr/>
        </p:nvSpPr>
        <p:spPr bwMode="auto">
          <a:xfrm flipH="1">
            <a:off x="6986420" y="148227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7" name="Line 137"/>
          <p:cNvSpPr>
            <a:spLocks noChangeShapeType="1"/>
          </p:cNvSpPr>
          <p:nvPr/>
        </p:nvSpPr>
        <p:spPr bwMode="auto">
          <a:xfrm flipH="1">
            <a:off x="6986420" y="137864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8" name="TextBox 407"/>
          <p:cNvSpPr txBox="1"/>
          <p:nvPr/>
        </p:nvSpPr>
        <p:spPr>
          <a:xfrm rot="16200000">
            <a:off x="3270014" y="2122862"/>
            <a:ext cx="1032655" cy="276999"/>
          </a:xfrm>
          <a:prstGeom prst="rect">
            <a:avLst/>
          </a:prstGeom>
          <a:noFill/>
        </p:spPr>
        <p:txBody>
          <a:bodyPr wrap="none" rtlCol="0">
            <a:spAutoFit/>
          </a:bodyPr>
          <a:lstStyle/>
          <a:p>
            <a:r>
              <a:rPr lang="en-US" sz="1200" b="1" dirty="0" smtClean="0"/>
              <a:t>Power (TW)</a:t>
            </a:r>
          </a:p>
        </p:txBody>
      </p:sp>
      <p:sp>
        <p:nvSpPr>
          <p:cNvPr id="409" name="TextBox 408"/>
          <p:cNvSpPr txBox="1"/>
          <p:nvPr/>
        </p:nvSpPr>
        <p:spPr>
          <a:xfrm>
            <a:off x="5180603" y="3009488"/>
            <a:ext cx="866391" cy="276999"/>
          </a:xfrm>
          <a:prstGeom prst="rect">
            <a:avLst/>
          </a:prstGeom>
          <a:noFill/>
        </p:spPr>
        <p:txBody>
          <a:bodyPr wrap="none" rtlCol="0">
            <a:spAutoFit/>
          </a:bodyPr>
          <a:lstStyle/>
          <a:p>
            <a:r>
              <a:rPr lang="en-US" sz="1200" b="1" dirty="0" smtClean="0"/>
              <a:t>Time (ns)</a:t>
            </a:r>
          </a:p>
        </p:txBody>
      </p:sp>
      <p:sp>
        <p:nvSpPr>
          <p:cNvPr id="410" name="TextBox 409"/>
          <p:cNvSpPr txBox="1"/>
          <p:nvPr/>
        </p:nvSpPr>
        <p:spPr>
          <a:xfrm>
            <a:off x="5022746" y="1498656"/>
            <a:ext cx="1242648" cy="276999"/>
          </a:xfrm>
          <a:prstGeom prst="rect">
            <a:avLst/>
          </a:prstGeom>
          <a:noFill/>
        </p:spPr>
        <p:txBody>
          <a:bodyPr wrap="none" rtlCol="0">
            <a:spAutoFit/>
          </a:bodyPr>
          <a:lstStyle/>
          <a:p>
            <a:r>
              <a:rPr lang="en-US" sz="1200" b="1" dirty="0" smtClean="0"/>
              <a:t>MJ-class drive</a:t>
            </a:r>
          </a:p>
        </p:txBody>
      </p:sp>
      <p:cxnSp>
        <p:nvCxnSpPr>
          <p:cNvPr id="420" name="Straight Arrow Connector 419"/>
          <p:cNvCxnSpPr/>
          <p:nvPr/>
        </p:nvCxnSpPr>
        <p:spPr>
          <a:xfrm flipV="1">
            <a:off x="4188333" y="3300100"/>
            <a:ext cx="681163" cy="1250"/>
          </a:xfrm>
          <a:prstGeom prst="straightConnector1">
            <a:avLst/>
          </a:prstGeom>
          <a:ln>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cxnSp>
        <p:nvCxnSpPr>
          <p:cNvPr id="422" name="Straight Arrow Connector 421"/>
          <p:cNvCxnSpPr/>
          <p:nvPr/>
        </p:nvCxnSpPr>
        <p:spPr>
          <a:xfrm flipV="1">
            <a:off x="6520682" y="3300100"/>
            <a:ext cx="564118" cy="1251"/>
          </a:xfrm>
          <a:prstGeom prst="straightConnector1">
            <a:avLst/>
          </a:prstGeom>
          <a:ln>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sp>
        <p:nvSpPr>
          <p:cNvPr id="423" name="TextBox 422"/>
          <p:cNvSpPr txBox="1"/>
          <p:nvPr/>
        </p:nvSpPr>
        <p:spPr>
          <a:xfrm>
            <a:off x="6347332" y="3367062"/>
            <a:ext cx="1846267" cy="461665"/>
          </a:xfrm>
          <a:prstGeom prst="rect">
            <a:avLst/>
          </a:prstGeom>
          <a:noFill/>
        </p:spPr>
        <p:txBody>
          <a:bodyPr wrap="square" rtlCol="0">
            <a:spAutoFit/>
          </a:bodyPr>
          <a:lstStyle/>
          <a:p>
            <a:r>
              <a:rPr lang="en-US" sz="1200" b="1" dirty="0" smtClean="0">
                <a:solidFill>
                  <a:schemeClr val="tx2"/>
                </a:solidFill>
              </a:rPr>
              <a:t>Shell acceleration and hot-spot formation</a:t>
            </a:r>
          </a:p>
        </p:txBody>
      </p:sp>
      <p:cxnSp>
        <p:nvCxnSpPr>
          <p:cNvPr id="5" name="Straight Connector 4"/>
          <p:cNvCxnSpPr/>
          <p:nvPr/>
        </p:nvCxnSpPr>
        <p:spPr>
          <a:xfrm>
            <a:off x="4682930" y="1903537"/>
            <a:ext cx="0" cy="979223"/>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0" name="Straight Connector 149"/>
          <p:cNvCxnSpPr>
            <a:stCxn id="276" idx="13"/>
          </p:cNvCxnSpPr>
          <p:nvPr/>
        </p:nvCxnSpPr>
        <p:spPr>
          <a:xfrm>
            <a:off x="4327853" y="2170523"/>
            <a:ext cx="0" cy="717477"/>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2" name="Straight Connector 151"/>
          <p:cNvCxnSpPr>
            <a:stCxn id="275" idx="17"/>
          </p:cNvCxnSpPr>
          <p:nvPr/>
        </p:nvCxnSpPr>
        <p:spPr>
          <a:xfrm>
            <a:off x="4218019" y="2230313"/>
            <a:ext cx="7266" cy="657688"/>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4" name="Straight Connector 153"/>
          <p:cNvCxnSpPr>
            <a:stCxn id="281" idx="13"/>
          </p:cNvCxnSpPr>
          <p:nvPr/>
        </p:nvCxnSpPr>
        <p:spPr>
          <a:xfrm>
            <a:off x="5107218" y="1991154"/>
            <a:ext cx="6769" cy="894226"/>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6" name="Straight Connector 155"/>
          <p:cNvCxnSpPr>
            <a:stCxn id="283" idx="22"/>
          </p:cNvCxnSpPr>
          <p:nvPr/>
        </p:nvCxnSpPr>
        <p:spPr>
          <a:xfrm>
            <a:off x="5471322" y="2207726"/>
            <a:ext cx="4513" cy="685428"/>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58" name="Straight Connector 157"/>
          <p:cNvCxnSpPr>
            <a:stCxn id="285" idx="16"/>
          </p:cNvCxnSpPr>
          <p:nvPr/>
        </p:nvCxnSpPr>
        <p:spPr>
          <a:xfrm>
            <a:off x="5842950" y="2372480"/>
            <a:ext cx="3633" cy="519507"/>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60" name="Straight Connector 159"/>
          <p:cNvCxnSpPr>
            <a:stCxn id="287" idx="12"/>
          </p:cNvCxnSpPr>
          <p:nvPr/>
        </p:nvCxnSpPr>
        <p:spPr>
          <a:xfrm>
            <a:off x="6190505" y="2417654"/>
            <a:ext cx="8131" cy="467726"/>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cxnSp>
        <p:nvCxnSpPr>
          <p:cNvPr id="162" name="Straight Connector 161"/>
          <p:cNvCxnSpPr>
            <a:stCxn id="289" idx="17"/>
          </p:cNvCxnSpPr>
          <p:nvPr/>
        </p:nvCxnSpPr>
        <p:spPr>
          <a:xfrm>
            <a:off x="6596738" y="2170523"/>
            <a:ext cx="8146" cy="722668"/>
          </a:xfrm>
          <a:prstGeom prst="line">
            <a:avLst/>
          </a:prstGeom>
          <a:ln w="57150">
            <a:solidFill>
              <a:schemeClr val="tx2"/>
            </a:solidFill>
          </a:ln>
          <a:effectLst/>
        </p:spPr>
        <p:style>
          <a:lnRef idx="2">
            <a:schemeClr val="accent1"/>
          </a:lnRef>
          <a:fillRef idx="0">
            <a:schemeClr val="accent1"/>
          </a:fillRef>
          <a:effectRef idx="1">
            <a:schemeClr val="accent1"/>
          </a:effectRef>
          <a:fontRef idx="minor">
            <a:schemeClr val="tx1"/>
          </a:fontRef>
        </p:style>
      </p:cxnSp>
      <p:sp>
        <p:nvSpPr>
          <p:cNvPr id="14" name="Freeform 13"/>
          <p:cNvSpPr/>
          <p:nvPr/>
        </p:nvSpPr>
        <p:spPr>
          <a:xfrm>
            <a:off x="6677671" y="1383776"/>
            <a:ext cx="264626" cy="1501186"/>
          </a:xfrm>
          <a:custGeom>
            <a:avLst/>
            <a:gdLst>
              <a:gd name="connsiteX0" fmla="*/ 0 w 264626"/>
              <a:gd name="connsiteY0" fmla="*/ 1499678 h 1499678"/>
              <a:gd name="connsiteX1" fmla="*/ 5241 w 264626"/>
              <a:gd name="connsiteY1" fmla="*/ 1321514 h 1499678"/>
              <a:gd name="connsiteX2" fmla="*/ 18341 w 264626"/>
              <a:gd name="connsiteY2" fmla="*/ 1321514 h 1499678"/>
              <a:gd name="connsiteX3" fmla="*/ 102183 w 264626"/>
              <a:gd name="connsiteY3" fmla="*/ 132151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89083 w 264626"/>
              <a:gd name="connsiteY3" fmla="*/ 130579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89083 w 264626"/>
              <a:gd name="connsiteY3" fmla="*/ 130579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0742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102183 w 264626"/>
              <a:gd name="connsiteY3" fmla="*/ 131103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102183 w 264626"/>
              <a:gd name="connsiteY3" fmla="*/ 131103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26202 w 264626"/>
              <a:gd name="connsiteY2" fmla="*/ 1321514 h 1499678"/>
              <a:gd name="connsiteX3" fmla="*/ 102183 w 264626"/>
              <a:gd name="connsiteY3" fmla="*/ 131103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3647 w 268273"/>
              <a:gd name="connsiteY0" fmla="*/ 1499678 h 1499678"/>
              <a:gd name="connsiteX1" fmla="*/ 8888 w 268273"/>
              <a:gd name="connsiteY1" fmla="*/ 1321514 h 1499678"/>
              <a:gd name="connsiteX2" fmla="*/ 105830 w 268273"/>
              <a:gd name="connsiteY2" fmla="*/ 1311034 h 1499678"/>
              <a:gd name="connsiteX3" fmla="*/ 121550 w 268273"/>
              <a:gd name="connsiteY3" fmla="*/ 1216712 h 1499678"/>
              <a:gd name="connsiteX4" fmla="*/ 137270 w 268273"/>
              <a:gd name="connsiteY4" fmla="*/ 1143350 h 1499678"/>
              <a:gd name="connsiteX5" fmla="*/ 160851 w 268273"/>
              <a:gd name="connsiteY5" fmla="*/ 918025 h 1499678"/>
              <a:gd name="connsiteX6" fmla="*/ 189672 w 268273"/>
              <a:gd name="connsiteY6" fmla="*/ 509296 h 1499678"/>
              <a:gd name="connsiteX7" fmla="*/ 210632 w 268273"/>
              <a:gd name="connsiteY7" fmla="*/ 48166 h 1499678"/>
              <a:gd name="connsiteX8" fmla="*/ 208012 w 268273"/>
              <a:gd name="connsiteY8" fmla="*/ 8865 h 1499678"/>
              <a:gd name="connsiteX9" fmla="*/ 268273 w 268273"/>
              <a:gd name="connsiteY9" fmla="*/ 1005 h 1499678"/>
              <a:gd name="connsiteX0" fmla="*/ 0 w 264626"/>
              <a:gd name="connsiteY0" fmla="*/ 1499678 h 1499678"/>
              <a:gd name="connsiteX1" fmla="*/ 5241 w 264626"/>
              <a:gd name="connsiteY1" fmla="*/ 1321514 h 1499678"/>
              <a:gd name="connsiteX2" fmla="*/ 102183 w 264626"/>
              <a:gd name="connsiteY2" fmla="*/ 1311034 h 1499678"/>
              <a:gd name="connsiteX3" fmla="*/ 117903 w 264626"/>
              <a:gd name="connsiteY3" fmla="*/ 1216712 h 1499678"/>
              <a:gd name="connsiteX4" fmla="*/ 133623 w 264626"/>
              <a:gd name="connsiteY4" fmla="*/ 1143350 h 1499678"/>
              <a:gd name="connsiteX5" fmla="*/ 157204 w 264626"/>
              <a:gd name="connsiteY5" fmla="*/ 918025 h 1499678"/>
              <a:gd name="connsiteX6" fmla="*/ 186025 w 264626"/>
              <a:gd name="connsiteY6" fmla="*/ 509296 h 1499678"/>
              <a:gd name="connsiteX7" fmla="*/ 206985 w 264626"/>
              <a:gd name="connsiteY7" fmla="*/ 48166 h 1499678"/>
              <a:gd name="connsiteX8" fmla="*/ 204365 w 264626"/>
              <a:gd name="connsiteY8" fmla="*/ 8865 h 1499678"/>
              <a:gd name="connsiteX9" fmla="*/ 264626 w 264626"/>
              <a:gd name="connsiteY9" fmla="*/ 1005 h 1499678"/>
              <a:gd name="connsiteX0" fmla="*/ 0 w 264626"/>
              <a:gd name="connsiteY0" fmla="*/ 1503176 h 1503176"/>
              <a:gd name="connsiteX1" fmla="*/ 5241 w 264626"/>
              <a:gd name="connsiteY1" fmla="*/ 1325012 h 1503176"/>
              <a:gd name="connsiteX2" fmla="*/ 102183 w 264626"/>
              <a:gd name="connsiteY2" fmla="*/ 1314532 h 1503176"/>
              <a:gd name="connsiteX3" fmla="*/ 117903 w 264626"/>
              <a:gd name="connsiteY3" fmla="*/ 1220210 h 1503176"/>
              <a:gd name="connsiteX4" fmla="*/ 133623 w 264626"/>
              <a:gd name="connsiteY4" fmla="*/ 1146848 h 1503176"/>
              <a:gd name="connsiteX5" fmla="*/ 157204 w 264626"/>
              <a:gd name="connsiteY5" fmla="*/ 921523 h 1503176"/>
              <a:gd name="connsiteX6" fmla="*/ 186025 w 264626"/>
              <a:gd name="connsiteY6" fmla="*/ 512794 h 1503176"/>
              <a:gd name="connsiteX7" fmla="*/ 206985 w 264626"/>
              <a:gd name="connsiteY7" fmla="*/ 51664 h 1503176"/>
              <a:gd name="connsiteX8" fmla="*/ 264626 w 264626"/>
              <a:gd name="connsiteY8" fmla="*/ 4503 h 1503176"/>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64626 w 264626"/>
              <a:gd name="connsiteY8" fmla="*/ 0 h 1498673"/>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64626 w 264626"/>
              <a:gd name="connsiteY8" fmla="*/ 0 h 1498673"/>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12378 w 264626"/>
              <a:gd name="connsiteY8" fmla="*/ 36402 h 1498673"/>
              <a:gd name="connsiteX9" fmla="*/ 264626 w 264626"/>
              <a:gd name="connsiteY9" fmla="*/ 0 h 1498673"/>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09758 w 264626"/>
              <a:gd name="connsiteY8" fmla="*/ 12822 h 1498673"/>
              <a:gd name="connsiteX9" fmla="*/ 264626 w 264626"/>
              <a:gd name="connsiteY9" fmla="*/ 0 h 1498673"/>
              <a:gd name="connsiteX0" fmla="*/ 0 w 264626"/>
              <a:gd name="connsiteY0" fmla="*/ 1501186 h 1501186"/>
              <a:gd name="connsiteX1" fmla="*/ 5241 w 264626"/>
              <a:gd name="connsiteY1" fmla="*/ 1323022 h 1501186"/>
              <a:gd name="connsiteX2" fmla="*/ 102183 w 264626"/>
              <a:gd name="connsiteY2" fmla="*/ 1312542 h 1501186"/>
              <a:gd name="connsiteX3" fmla="*/ 11790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1790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2576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2314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2314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4626" h="1501186">
                <a:moveTo>
                  <a:pt x="0" y="1501186"/>
                </a:moveTo>
                <a:cubicBezTo>
                  <a:pt x="1092" y="1426951"/>
                  <a:pt x="3930" y="1323023"/>
                  <a:pt x="5241" y="1323022"/>
                </a:cubicBezTo>
                <a:cubicBezTo>
                  <a:pt x="6552" y="1323021"/>
                  <a:pt x="82533" y="1330009"/>
                  <a:pt x="102183" y="1312542"/>
                </a:cubicBezTo>
                <a:cubicBezTo>
                  <a:pt x="121833" y="1295075"/>
                  <a:pt x="120523" y="1219966"/>
                  <a:pt x="123143" y="1218220"/>
                </a:cubicBezTo>
                <a:cubicBezTo>
                  <a:pt x="125763" y="1216474"/>
                  <a:pt x="130566" y="1163198"/>
                  <a:pt x="133623" y="1144858"/>
                </a:cubicBezTo>
                <a:cubicBezTo>
                  <a:pt x="136680" y="1126518"/>
                  <a:pt x="148470" y="1025209"/>
                  <a:pt x="157204" y="919533"/>
                </a:cubicBezTo>
                <a:cubicBezTo>
                  <a:pt x="165938" y="813857"/>
                  <a:pt x="177728" y="655780"/>
                  <a:pt x="186025" y="510804"/>
                </a:cubicBezTo>
                <a:cubicBezTo>
                  <a:pt x="194322" y="365827"/>
                  <a:pt x="203030" y="133562"/>
                  <a:pt x="206985" y="49674"/>
                </a:cubicBezTo>
                <a:cubicBezTo>
                  <a:pt x="210941" y="-34214"/>
                  <a:pt x="200151" y="15335"/>
                  <a:pt x="209758" y="7475"/>
                </a:cubicBezTo>
                <a:cubicBezTo>
                  <a:pt x="219365" y="-385"/>
                  <a:pt x="255918" y="8580"/>
                  <a:pt x="264626" y="2513"/>
                </a:cubicBezTo>
              </a:path>
            </a:pathLst>
          </a:custGeom>
          <a:noFill/>
          <a:ln w="19050">
            <a:solidFill>
              <a:srgbClr val="0348B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
        <p:nvSpPr>
          <p:cNvPr id="153" name="Oval 152"/>
          <p:cNvSpPr/>
          <p:nvPr/>
        </p:nvSpPr>
        <p:spPr>
          <a:xfrm>
            <a:off x="1956541" y="1439077"/>
            <a:ext cx="1460711" cy="1459289"/>
          </a:xfrm>
          <a:prstGeom prst="ellipse">
            <a:avLst/>
          </a:prstGeom>
          <a:pattFill prst="solidDmnd">
            <a:fgClr>
              <a:schemeClr val="tx2"/>
            </a:fgClr>
            <a:bgClr>
              <a:srgbClr val="00B050"/>
            </a:bgClr>
          </a:pattFill>
          <a:ln w="635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5" name="Oval 154"/>
          <p:cNvSpPr/>
          <p:nvPr/>
        </p:nvSpPr>
        <p:spPr>
          <a:xfrm>
            <a:off x="2253880" y="1735705"/>
            <a:ext cx="866032" cy="866032"/>
          </a:xfrm>
          <a:prstGeom prst="ellipse">
            <a:avLst/>
          </a:prstGeom>
          <a:solidFill>
            <a:schemeClr val="tx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TextBox 156"/>
          <p:cNvSpPr txBox="1"/>
          <p:nvPr/>
        </p:nvSpPr>
        <p:spPr>
          <a:xfrm>
            <a:off x="2252602" y="2050076"/>
            <a:ext cx="898003" cy="276999"/>
          </a:xfrm>
          <a:prstGeom prst="rect">
            <a:avLst/>
          </a:prstGeom>
          <a:noFill/>
        </p:spPr>
        <p:txBody>
          <a:bodyPr wrap="none" rtlCol="0">
            <a:spAutoFit/>
          </a:bodyPr>
          <a:lstStyle/>
          <a:p>
            <a:r>
              <a:rPr lang="en-US" sz="1200" b="1" dirty="0" smtClean="0"/>
              <a:t>Liquid DT</a:t>
            </a:r>
          </a:p>
        </p:txBody>
      </p:sp>
      <p:sp>
        <p:nvSpPr>
          <p:cNvPr id="159" name="TextBox 158"/>
          <p:cNvSpPr txBox="1"/>
          <p:nvPr/>
        </p:nvSpPr>
        <p:spPr>
          <a:xfrm>
            <a:off x="2174149" y="1515423"/>
            <a:ext cx="1105239" cy="276999"/>
          </a:xfrm>
          <a:prstGeom prst="rect">
            <a:avLst/>
          </a:prstGeom>
          <a:noFill/>
        </p:spPr>
        <p:txBody>
          <a:bodyPr wrap="none" rtlCol="0">
            <a:spAutoFit/>
          </a:bodyPr>
          <a:lstStyle/>
          <a:p>
            <a:r>
              <a:rPr lang="en-US" sz="1200" b="1" dirty="0" smtClean="0">
                <a:solidFill>
                  <a:schemeClr val="bg1"/>
                </a:solidFill>
                <a:effectLst>
                  <a:glow rad="228600">
                    <a:schemeClr val="accent6">
                      <a:satMod val="175000"/>
                      <a:alpha val="40000"/>
                    </a:schemeClr>
                  </a:glow>
                </a:effectLst>
              </a:rPr>
              <a:t>Wetted foam</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035411" y="1127215"/>
            <a:ext cx="927624" cy="306206"/>
          </a:xfrm>
          <a:prstGeom prst="rect">
            <a:avLst/>
          </a:prstGeom>
        </p:spPr>
      </p:pic>
      <p:pic>
        <p:nvPicPr>
          <p:cNvPr id="161" name="Picture 160"/>
          <p:cNvPicPr>
            <a:picLocks noChangeAspect="1"/>
          </p:cNvPicPr>
          <p:nvPr/>
        </p:nvPicPr>
        <p:blipFill rotWithShape="1">
          <a:blip r:embed="rId4">
            <a:extLst>
              <a:ext uri="{28A0092B-C50C-407E-A947-70E740481C1C}">
                <a14:useLocalDpi xmlns:a14="http://schemas.microsoft.com/office/drawing/2010/main" val="0"/>
              </a:ext>
            </a:extLst>
          </a:blip>
          <a:srcRect t="17699" b="15202"/>
          <a:stretch/>
        </p:blipFill>
        <p:spPr>
          <a:xfrm>
            <a:off x="7979940" y="1482578"/>
            <a:ext cx="1117191" cy="203648"/>
          </a:xfrm>
          <a:prstGeom prst="rect">
            <a:avLst/>
          </a:prstGeom>
        </p:spPr>
      </p:pic>
      <p:sp>
        <p:nvSpPr>
          <p:cNvPr id="163" name="TextBox 162"/>
          <p:cNvSpPr txBox="1"/>
          <p:nvPr/>
        </p:nvSpPr>
        <p:spPr>
          <a:xfrm>
            <a:off x="5242629" y="3327168"/>
            <a:ext cx="1248562" cy="461665"/>
          </a:xfrm>
          <a:prstGeom prst="rect">
            <a:avLst/>
          </a:prstGeom>
          <a:noFill/>
        </p:spPr>
        <p:txBody>
          <a:bodyPr wrap="square" rtlCol="0">
            <a:spAutoFit/>
          </a:bodyPr>
          <a:lstStyle/>
          <a:p>
            <a:r>
              <a:rPr lang="en-US" sz="1200" b="1" dirty="0">
                <a:solidFill>
                  <a:schemeClr val="tx2"/>
                </a:solidFill>
              </a:rPr>
              <a:t>S</a:t>
            </a:r>
            <a:r>
              <a:rPr lang="en-US" sz="1200" b="1" dirty="0" smtClean="0">
                <a:solidFill>
                  <a:schemeClr val="tx2"/>
                </a:solidFill>
              </a:rPr>
              <a:t>hell formation</a:t>
            </a:r>
          </a:p>
        </p:txBody>
      </p:sp>
      <p:cxnSp>
        <p:nvCxnSpPr>
          <p:cNvPr id="164" name="Straight Arrow Connector 163"/>
          <p:cNvCxnSpPr/>
          <p:nvPr/>
        </p:nvCxnSpPr>
        <p:spPr>
          <a:xfrm flipV="1">
            <a:off x="5060040" y="3300100"/>
            <a:ext cx="1205354" cy="1250"/>
          </a:xfrm>
          <a:prstGeom prst="straightConnector1">
            <a:avLst/>
          </a:prstGeom>
          <a:ln>
            <a:headEnd type="triangle" w="med" len="med"/>
            <a:tailEnd type="triangle" w="med" len="med"/>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079746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Content Placeholder 1"/>
          <p:cNvSpPr>
            <a:spLocks noGrp="1"/>
          </p:cNvSpPr>
          <p:nvPr>
            <p:ph idx="1"/>
          </p:nvPr>
        </p:nvSpPr>
        <p:spPr>
          <a:xfrm>
            <a:off x="422674" y="1400566"/>
            <a:ext cx="7917873" cy="2941279"/>
          </a:xfrm>
        </p:spPr>
        <p:txBody>
          <a:bodyPr/>
          <a:lstStyle/>
          <a:p>
            <a:pPr lvl="0"/>
            <a:r>
              <a:rPr lang="en-US" altLang="en-US" sz="1400" dirty="0" smtClean="0">
                <a:solidFill>
                  <a:srgbClr val="000000"/>
                </a:solidFill>
              </a:rPr>
              <a:t>A liquid </a:t>
            </a:r>
            <a:r>
              <a:rPr lang="en-US" altLang="en-US" sz="1400" dirty="0">
                <a:solidFill>
                  <a:srgbClr val="000000"/>
                </a:solidFill>
              </a:rPr>
              <a:t>DT </a:t>
            </a:r>
            <a:r>
              <a:rPr lang="en-US" altLang="en-US" sz="1400" dirty="0" smtClean="0">
                <a:solidFill>
                  <a:srgbClr val="000000"/>
                </a:solidFill>
              </a:rPr>
              <a:t>sphere inside a wetted foam shell is </a:t>
            </a:r>
            <a:r>
              <a:rPr lang="en-US" altLang="en-US" sz="1400" dirty="0">
                <a:solidFill>
                  <a:srgbClr val="000000"/>
                </a:solidFill>
              </a:rPr>
              <a:t>used </a:t>
            </a:r>
            <a:r>
              <a:rPr lang="en-US" altLang="en-US" sz="1400" dirty="0" smtClean="0">
                <a:solidFill>
                  <a:srgbClr val="000000"/>
                </a:solidFill>
              </a:rPr>
              <a:t>as a target in the new design;         the </a:t>
            </a:r>
            <a:r>
              <a:rPr lang="en-US" altLang="en-US" sz="1400" dirty="0">
                <a:solidFill>
                  <a:srgbClr val="000000"/>
                </a:solidFill>
              </a:rPr>
              <a:t>lower-density central region and higher-density shell are created dynamically by appropriately shaping the laser </a:t>
            </a:r>
            <a:r>
              <a:rPr lang="en-US" altLang="en-US" sz="1400" dirty="0" smtClean="0">
                <a:solidFill>
                  <a:srgbClr val="000000"/>
                </a:solidFill>
              </a:rPr>
              <a:t>pulse</a:t>
            </a:r>
          </a:p>
          <a:p>
            <a:pPr lvl="0"/>
            <a:r>
              <a:rPr lang="en-US" altLang="en-US" sz="1400" dirty="0" smtClean="0">
                <a:solidFill>
                  <a:srgbClr val="000000"/>
                </a:solidFill>
              </a:rPr>
              <a:t>Changing the strength of outward mass flow enables the design to control density </a:t>
            </a:r>
            <a:r>
              <a:rPr lang="en-US" altLang="en-US" sz="1400" dirty="0">
                <a:solidFill>
                  <a:srgbClr val="000000"/>
                </a:solidFill>
              </a:rPr>
              <a:t> </a:t>
            </a:r>
            <a:r>
              <a:rPr lang="en-US" altLang="en-US" sz="1400" dirty="0" smtClean="0">
                <a:solidFill>
                  <a:srgbClr val="000000"/>
                </a:solidFill>
              </a:rPr>
              <a:t>           in the central region and target convergence ratio</a:t>
            </a:r>
          </a:p>
          <a:p>
            <a:pPr lvl="0"/>
            <a:r>
              <a:rPr lang="en-US" altLang="en-US" sz="1400" dirty="0" smtClean="0">
                <a:solidFill>
                  <a:srgbClr val="000000"/>
                </a:solidFill>
              </a:rPr>
              <a:t>Accurate multidimensional modeling of the new designs are underway to assess their stability properties</a:t>
            </a:r>
            <a:endParaRPr lang="en-US" altLang="en-US" sz="1400" dirty="0">
              <a:solidFill>
                <a:srgbClr val="000000"/>
              </a:solidFill>
            </a:endParaRPr>
          </a:p>
        </p:txBody>
      </p:sp>
      <p:sp>
        <p:nvSpPr>
          <p:cNvPr id="7171" name="Title 2"/>
          <p:cNvSpPr>
            <a:spLocks noGrp="1"/>
          </p:cNvSpPr>
          <p:nvPr>
            <p:ph type="title"/>
          </p:nvPr>
        </p:nvSpPr>
        <p:spPr>
          <a:xfrm>
            <a:off x="457200" y="522027"/>
            <a:ext cx="8229600" cy="246062"/>
          </a:xfrm>
        </p:spPr>
        <p:txBody>
          <a:bodyPr/>
          <a:lstStyle/>
          <a:p>
            <a:r>
              <a:rPr lang="en-US" altLang="en-US" sz="2000" dirty="0" smtClean="0"/>
              <a:t>The dynamic shell formation concept* expands the parameter space</a:t>
            </a:r>
            <a:r>
              <a:rPr lang="en-US" altLang="en-US" sz="2000" dirty="0"/>
              <a:t> </a:t>
            </a:r>
            <a:r>
              <a:rPr lang="en-US" altLang="en-US" sz="2000" dirty="0" smtClean="0"/>
              <a:t>for MJ-yield and high-gain ignition designs</a:t>
            </a:r>
          </a:p>
        </p:txBody>
      </p:sp>
      <p:sp>
        <p:nvSpPr>
          <p:cNvPr id="2" name="TextBox 1"/>
          <p:cNvSpPr txBox="1"/>
          <p:nvPr/>
        </p:nvSpPr>
        <p:spPr>
          <a:xfrm>
            <a:off x="5551743" y="4572000"/>
            <a:ext cx="3555782" cy="246221"/>
          </a:xfrm>
          <a:prstGeom prst="rect">
            <a:avLst/>
          </a:prstGeom>
          <a:noFill/>
        </p:spPr>
        <p:txBody>
          <a:bodyPr wrap="none" rtlCol="0">
            <a:spAutoFit/>
          </a:bodyPr>
          <a:lstStyle/>
          <a:p>
            <a:r>
              <a:rPr lang="en-US" sz="1000" b="1" dirty="0" smtClean="0"/>
              <a:t>*V. Goncharov </a:t>
            </a:r>
            <a:r>
              <a:rPr lang="en-US" sz="1000" b="1" i="1" dirty="0" smtClean="0"/>
              <a:t>et al., </a:t>
            </a:r>
            <a:r>
              <a:rPr lang="en-US" sz="1000" b="1" dirty="0" smtClean="0"/>
              <a:t>Phys. Rev. Lett. </a:t>
            </a:r>
            <a:r>
              <a:rPr lang="en-US" sz="1000" b="1" u="sng" dirty="0" smtClean="0"/>
              <a:t>125</a:t>
            </a:r>
            <a:r>
              <a:rPr lang="en-US" sz="1000" b="1" dirty="0" smtClean="0"/>
              <a:t>, 065001 (2020)</a:t>
            </a:r>
            <a:endParaRPr lang="en-US" sz="1000" b="1" i="1" dirty="0" smtClean="0"/>
          </a:p>
        </p:txBody>
      </p:sp>
      <p:cxnSp>
        <p:nvCxnSpPr>
          <p:cNvPr id="4" name="Straight Connector 3"/>
          <p:cNvCxnSpPr/>
          <p:nvPr/>
        </p:nvCxnSpPr>
        <p:spPr>
          <a:xfrm>
            <a:off x="5695743" y="4572000"/>
            <a:ext cx="2238657" cy="0"/>
          </a:xfrm>
          <a:prstGeom prst="line">
            <a:avLst/>
          </a:prstGeom>
          <a:ln w="9525">
            <a:solidFill>
              <a:schemeClr val="tx1"/>
            </a:solidFill>
          </a:ln>
          <a:effectLst/>
        </p:spPr>
        <p:style>
          <a:lnRef idx="2">
            <a:schemeClr val="accent1"/>
          </a:lnRef>
          <a:fillRef idx="0">
            <a:schemeClr val="accent1"/>
          </a:fillRef>
          <a:effectRef idx="1">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6" name="Rectangle 205"/>
          <p:cNvSpPr/>
          <p:nvPr/>
        </p:nvSpPr>
        <p:spPr>
          <a:xfrm>
            <a:off x="6076900" y="2752381"/>
            <a:ext cx="2289499" cy="2002631"/>
          </a:xfrm>
          <a:prstGeom prst="rect">
            <a:avLst/>
          </a:prstGeom>
          <a:solidFill>
            <a:schemeClr val="accent1">
              <a:lumMod val="20000"/>
              <a:lumOff val="80000"/>
            </a:schemeClr>
          </a:solidFill>
          <a:ln w="19050">
            <a:solidFill>
              <a:schemeClr val="bg2">
                <a:lumMod val="75000"/>
              </a:schemeClr>
            </a:solidFill>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4" name="Rectangle 203"/>
          <p:cNvSpPr/>
          <p:nvPr/>
        </p:nvSpPr>
        <p:spPr>
          <a:xfrm>
            <a:off x="3002989" y="2751753"/>
            <a:ext cx="3027909" cy="2002631"/>
          </a:xfrm>
          <a:prstGeom prst="rect">
            <a:avLst/>
          </a:prstGeom>
          <a:solidFill>
            <a:schemeClr val="accent1">
              <a:lumMod val="20000"/>
              <a:lumOff val="80000"/>
            </a:schemeClr>
          </a:solidFill>
          <a:ln w="19050">
            <a:solidFill>
              <a:schemeClr val="bg2">
                <a:lumMod val="75000"/>
              </a:schemeClr>
            </a:solidFill>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9" name="Rectangle 198"/>
          <p:cNvSpPr/>
          <p:nvPr/>
        </p:nvSpPr>
        <p:spPr>
          <a:xfrm>
            <a:off x="230400" y="2752381"/>
            <a:ext cx="2724992" cy="2002003"/>
          </a:xfrm>
          <a:prstGeom prst="rect">
            <a:avLst/>
          </a:prstGeom>
          <a:solidFill>
            <a:schemeClr val="accent1">
              <a:lumMod val="20000"/>
              <a:lumOff val="80000"/>
            </a:schemeClr>
          </a:solidFill>
          <a:ln w="19050">
            <a:solidFill>
              <a:schemeClr val="bg2">
                <a:lumMod val="75000"/>
              </a:schemeClr>
            </a:solidFill>
          </a:ln>
          <a:effectLst>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Title 2"/>
          <p:cNvSpPr>
            <a:spLocks noGrp="1"/>
          </p:cNvSpPr>
          <p:nvPr>
            <p:ph type="title"/>
          </p:nvPr>
        </p:nvSpPr>
        <p:spPr/>
        <p:txBody>
          <a:bodyPr/>
          <a:lstStyle/>
          <a:p>
            <a:r>
              <a:rPr lang="en-US" sz="2000" dirty="0" smtClean="0"/>
              <a:t>The dynamic </a:t>
            </a:r>
            <a:r>
              <a:rPr lang="en-US" sz="2000" dirty="0"/>
              <a:t>shell </a:t>
            </a:r>
            <a:r>
              <a:rPr lang="en-US" sz="2000" dirty="0" smtClean="0"/>
              <a:t>design evolves </a:t>
            </a:r>
            <a:r>
              <a:rPr lang="en-US" sz="2000" dirty="0"/>
              <a:t>through three stages</a:t>
            </a:r>
          </a:p>
        </p:txBody>
      </p:sp>
      <p:sp>
        <p:nvSpPr>
          <p:cNvPr id="4" name="TextBox 3"/>
          <p:cNvSpPr txBox="1"/>
          <p:nvPr/>
        </p:nvSpPr>
        <p:spPr>
          <a:xfrm>
            <a:off x="2268918" y="2105422"/>
            <a:ext cx="738247" cy="461665"/>
          </a:xfrm>
          <a:prstGeom prst="rect">
            <a:avLst/>
          </a:prstGeom>
          <a:noFill/>
        </p:spPr>
        <p:txBody>
          <a:bodyPr wrap="square" rtlCol="0">
            <a:spAutoFit/>
          </a:bodyPr>
          <a:lstStyle/>
          <a:p>
            <a:pPr algn="ctr"/>
            <a:r>
              <a:rPr lang="en-US" sz="1200" b="1" dirty="0" smtClean="0">
                <a:solidFill>
                  <a:schemeClr val="tx2"/>
                </a:solidFill>
              </a:rPr>
              <a:t>Shock heating</a:t>
            </a:r>
          </a:p>
        </p:txBody>
      </p:sp>
      <p:sp>
        <p:nvSpPr>
          <p:cNvPr id="133" name="TextBox 132"/>
          <p:cNvSpPr txBox="1"/>
          <p:nvPr/>
        </p:nvSpPr>
        <p:spPr>
          <a:xfrm>
            <a:off x="5499410" y="2113018"/>
            <a:ext cx="1661184" cy="646331"/>
          </a:xfrm>
          <a:prstGeom prst="rect">
            <a:avLst/>
          </a:prstGeom>
          <a:noFill/>
        </p:spPr>
        <p:txBody>
          <a:bodyPr wrap="square" rtlCol="0">
            <a:spAutoFit/>
          </a:bodyPr>
          <a:lstStyle/>
          <a:p>
            <a:pPr algn="ctr"/>
            <a:r>
              <a:rPr lang="en-US" sz="1200" b="1" dirty="0" smtClean="0">
                <a:solidFill>
                  <a:schemeClr val="tx2"/>
                </a:solidFill>
              </a:rPr>
              <a:t>Shell acceleration and hot-spot formation</a:t>
            </a:r>
          </a:p>
        </p:txBody>
      </p:sp>
      <p:grpSp>
        <p:nvGrpSpPr>
          <p:cNvPr id="145" name="Group 144"/>
          <p:cNvGrpSpPr/>
          <p:nvPr/>
        </p:nvGrpSpPr>
        <p:grpSpPr>
          <a:xfrm>
            <a:off x="2626321" y="1060621"/>
            <a:ext cx="3303381" cy="963279"/>
            <a:chOff x="765949" y="1365944"/>
            <a:chExt cx="3303381" cy="1959911"/>
          </a:xfrm>
        </p:grpSpPr>
        <p:sp>
          <p:nvSpPr>
            <p:cNvPr id="5" name="Freeform 5"/>
            <p:cNvSpPr>
              <a:spLocks/>
            </p:cNvSpPr>
            <p:nvPr/>
          </p:nvSpPr>
          <p:spPr bwMode="auto">
            <a:xfrm>
              <a:off x="1275352" y="2254818"/>
              <a:ext cx="9027" cy="657687"/>
            </a:xfrm>
            <a:custGeom>
              <a:avLst/>
              <a:gdLst>
                <a:gd name="T0" fmla="*/ 0 w 6"/>
                <a:gd name="T1" fmla="*/ 495 h 495"/>
                <a:gd name="T2" fmla="*/ 0 w 6"/>
                <a:gd name="T3" fmla="*/ 382 h 495"/>
                <a:gd name="T4" fmla="*/ 0 w 6"/>
                <a:gd name="T5" fmla="*/ 304 h 495"/>
                <a:gd name="T6" fmla="*/ 0 w 6"/>
                <a:gd name="T7" fmla="*/ 247 h 495"/>
                <a:gd name="T8" fmla="*/ 0 w 6"/>
                <a:gd name="T9" fmla="*/ 202 h 495"/>
                <a:gd name="T10" fmla="*/ 0 w 6"/>
                <a:gd name="T11" fmla="*/ 163 h 495"/>
                <a:gd name="T12" fmla="*/ 0 w 6"/>
                <a:gd name="T13" fmla="*/ 135 h 495"/>
                <a:gd name="T14" fmla="*/ 0 w 6"/>
                <a:gd name="T15" fmla="*/ 107 h 495"/>
                <a:gd name="T16" fmla="*/ 0 w 6"/>
                <a:gd name="T17" fmla="*/ 84 h 495"/>
                <a:gd name="T18" fmla="*/ 0 w 6"/>
                <a:gd name="T19" fmla="*/ 62 h 495"/>
                <a:gd name="T20" fmla="*/ 0 w 6"/>
                <a:gd name="T21" fmla="*/ 45 h 495"/>
                <a:gd name="T22" fmla="*/ 0 w 6"/>
                <a:gd name="T23" fmla="*/ 28 h 495"/>
                <a:gd name="T24" fmla="*/ 0 w 6"/>
                <a:gd name="T25" fmla="*/ 11 h 495"/>
                <a:gd name="T26" fmla="*/ 0 w 6"/>
                <a:gd name="T27" fmla="*/ 0 h 495"/>
                <a:gd name="T28" fmla="*/ 0 w 6"/>
                <a:gd name="T29" fmla="*/ 0 h 495"/>
                <a:gd name="T30" fmla="*/ 0 w 6"/>
                <a:gd name="T31" fmla="*/ 0 h 495"/>
                <a:gd name="T32" fmla="*/ 0 w 6"/>
                <a:gd name="T33" fmla="*/ 0 h 495"/>
                <a:gd name="T34" fmla="*/ 6 w 6"/>
                <a:gd name="T35" fmla="*/ 0 h 495"/>
                <a:gd name="T36" fmla="*/ 6 w 6"/>
                <a:gd name="T37" fmla="*/ 0 h 495"/>
                <a:gd name="T38" fmla="*/ 6 w 6"/>
                <a:gd name="T39" fmla="*/ 0 h 495"/>
                <a:gd name="T40" fmla="*/ 6 w 6"/>
                <a:gd name="T41" fmla="*/ 0 h 495"/>
                <a:gd name="T42" fmla="*/ 6 w 6"/>
                <a:gd name="T43" fmla="*/ 0 h 495"/>
                <a:gd name="T44" fmla="*/ 6 w 6"/>
                <a:gd name="T45" fmla="*/ 6 h 495"/>
                <a:gd name="T46" fmla="*/ 6 w 6"/>
                <a:gd name="T47" fmla="*/ 22 h 495"/>
                <a:gd name="T48" fmla="*/ 6 w 6"/>
                <a:gd name="T49" fmla="*/ 39 h 495"/>
                <a:gd name="T50" fmla="*/ 6 w 6"/>
                <a:gd name="T51" fmla="*/ 56 h 495"/>
                <a:gd name="T52" fmla="*/ 6 w 6"/>
                <a:gd name="T53" fmla="*/ 79 h 495"/>
                <a:gd name="T54" fmla="*/ 6 w 6"/>
                <a:gd name="T55" fmla="*/ 107 h 495"/>
                <a:gd name="T56" fmla="*/ 6 w 6"/>
                <a:gd name="T57" fmla="*/ 135 h 495"/>
                <a:gd name="T58" fmla="*/ 6 w 6"/>
                <a:gd name="T59" fmla="*/ 169 h 495"/>
                <a:gd name="T60" fmla="*/ 6 w 6"/>
                <a:gd name="T61" fmla="*/ 208 h 495"/>
                <a:gd name="T62" fmla="*/ 6 w 6"/>
                <a:gd name="T63" fmla="*/ 259 h 495"/>
                <a:gd name="T64" fmla="*/ 6 w 6"/>
                <a:gd name="T65" fmla="*/ 332 h 495"/>
                <a:gd name="T66" fmla="*/ 6 w 6"/>
                <a:gd name="T67" fmla="*/ 439 h 495"/>
                <a:gd name="T68" fmla="*/ 6 w 6"/>
                <a:gd name="T69" fmla="*/ 495 h 49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6" h="495">
                  <a:moveTo>
                    <a:pt x="0" y="495"/>
                  </a:moveTo>
                  <a:lnTo>
                    <a:pt x="0" y="382"/>
                  </a:lnTo>
                  <a:lnTo>
                    <a:pt x="0" y="304"/>
                  </a:lnTo>
                  <a:lnTo>
                    <a:pt x="0" y="247"/>
                  </a:lnTo>
                  <a:lnTo>
                    <a:pt x="0" y="202"/>
                  </a:lnTo>
                  <a:lnTo>
                    <a:pt x="0" y="163"/>
                  </a:lnTo>
                  <a:lnTo>
                    <a:pt x="0" y="135"/>
                  </a:lnTo>
                  <a:lnTo>
                    <a:pt x="0" y="107"/>
                  </a:lnTo>
                  <a:lnTo>
                    <a:pt x="0" y="84"/>
                  </a:lnTo>
                  <a:lnTo>
                    <a:pt x="0" y="62"/>
                  </a:lnTo>
                  <a:lnTo>
                    <a:pt x="0" y="45"/>
                  </a:lnTo>
                  <a:lnTo>
                    <a:pt x="0" y="28"/>
                  </a:lnTo>
                  <a:lnTo>
                    <a:pt x="0" y="11"/>
                  </a:lnTo>
                  <a:lnTo>
                    <a:pt x="0" y="0"/>
                  </a:lnTo>
                  <a:lnTo>
                    <a:pt x="0" y="0"/>
                  </a:lnTo>
                  <a:lnTo>
                    <a:pt x="0" y="0"/>
                  </a:lnTo>
                  <a:lnTo>
                    <a:pt x="0" y="0"/>
                  </a:lnTo>
                  <a:lnTo>
                    <a:pt x="6" y="0"/>
                  </a:lnTo>
                  <a:lnTo>
                    <a:pt x="6" y="0"/>
                  </a:lnTo>
                  <a:lnTo>
                    <a:pt x="6" y="0"/>
                  </a:lnTo>
                  <a:lnTo>
                    <a:pt x="6" y="0"/>
                  </a:lnTo>
                  <a:lnTo>
                    <a:pt x="6" y="0"/>
                  </a:lnTo>
                  <a:lnTo>
                    <a:pt x="6" y="6"/>
                  </a:lnTo>
                  <a:lnTo>
                    <a:pt x="6" y="22"/>
                  </a:lnTo>
                  <a:lnTo>
                    <a:pt x="6" y="39"/>
                  </a:lnTo>
                  <a:lnTo>
                    <a:pt x="6" y="56"/>
                  </a:lnTo>
                  <a:lnTo>
                    <a:pt x="6" y="79"/>
                  </a:lnTo>
                  <a:lnTo>
                    <a:pt x="6" y="107"/>
                  </a:lnTo>
                  <a:lnTo>
                    <a:pt x="6" y="135"/>
                  </a:lnTo>
                  <a:lnTo>
                    <a:pt x="6" y="169"/>
                  </a:lnTo>
                  <a:lnTo>
                    <a:pt x="6" y="208"/>
                  </a:lnTo>
                  <a:lnTo>
                    <a:pt x="6" y="259"/>
                  </a:lnTo>
                  <a:lnTo>
                    <a:pt x="6" y="332"/>
                  </a:lnTo>
                  <a:lnTo>
                    <a:pt x="6" y="439"/>
                  </a:lnTo>
                  <a:lnTo>
                    <a:pt x="6" y="495"/>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 name="Freeform 6"/>
            <p:cNvSpPr>
              <a:spLocks/>
            </p:cNvSpPr>
            <p:nvPr/>
          </p:nvSpPr>
          <p:spPr bwMode="auto">
            <a:xfrm>
              <a:off x="1394213" y="2195028"/>
              <a:ext cx="0" cy="717477"/>
            </a:xfrm>
            <a:custGeom>
              <a:avLst/>
              <a:gdLst>
                <a:gd name="T0" fmla="*/ 540 h 540"/>
                <a:gd name="T1" fmla="*/ 411 h 540"/>
                <a:gd name="T2" fmla="*/ 321 h 540"/>
                <a:gd name="T3" fmla="*/ 259 h 540"/>
                <a:gd name="T4" fmla="*/ 214 h 540"/>
                <a:gd name="T5" fmla="*/ 174 h 540"/>
                <a:gd name="T6" fmla="*/ 141 h 540"/>
                <a:gd name="T7" fmla="*/ 118 h 540"/>
                <a:gd name="T8" fmla="*/ 90 h 540"/>
                <a:gd name="T9" fmla="*/ 67 h 540"/>
                <a:gd name="T10" fmla="*/ 51 h 540"/>
                <a:gd name="T11" fmla="*/ 34 h 540"/>
                <a:gd name="T12" fmla="*/ 17 h 540"/>
                <a:gd name="T13" fmla="*/ 0 h 540"/>
                <a:gd name="T14" fmla="*/ 0 h 540"/>
                <a:gd name="T15" fmla="*/ 0 h 540"/>
                <a:gd name="T16" fmla="*/ 0 h 540"/>
                <a:gd name="T17" fmla="*/ 0 h 540"/>
                <a:gd name="T18" fmla="*/ 0 h 540"/>
                <a:gd name="T19" fmla="*/ 0 h 540"/>
                <a:gd name="T20" fmla="*/ 0 h 540"/>
                <a:gd name="T21" fmla="*/ 0 h 540"/>
                <a:gd name="T22" fmla="*/ 0 h 540"/>
                <a:gd name="T23" fmla="*/ 0 h 540"/>
                <a:gd name="T24" fmla="*/ 0 h 540"/>
                <a:gd name="T25" fmla="*/ 0 h 540"/>
                <a:gd name="T26" fmla="*/ 17 h 540"/>
                <a:gd name="T27" fmla="*/ 34 h 540"/>
                <a:gd name="T28" fmla="*/ 51 h 540"/>
                <a:gd name="T29" fmla="*/ 73 h 540"/>
                <a:gd name="T30" fmla="*/ 96 h 540"/>
                <a:gd name="T31" fmla="*/ 124 h 540"/>
                <a:gd name="T32" fmla="*/ 152 h 540"/>
                <a:gd name="T33" fmla="*/ 186 h 540"/>
                <a:gd name="T34" fmla="*/ 225 h 540"/>
                <a:gd name="T35" fmla="*/ 276 h 540"/>
                <a:gd name="T36" fmla="*/ 343 h 540"/>
                <a:gd name="T37" fmla="*/ 450 h 540"/>
                <a:gd name="T38" fmla="*/ 540 h 540"/>
              </a:gdLst>
              <a:ahLst/>
              <a:cxnLst>
                <a:cxn ang="0">
                  <a:pos x="0" y="T0"/>
                </a:cxn>
                <a:cxn ang="0">
                  <a:pos x="0" y="T1"/>
                </a:cxn>
                <a:cxn ang="0">
                  <a:pos x="0" y="T2"/>
                </a:cxn>
                <a:cxn ang="0">
                  <a:pos x="0" y="T3"/>
                </a:cxn>
                <a:cxn ang="0">
                  <a:pos x="0" y="T4"/>
                </a:cxn>
                <a:cxn ang="0">
                  <a:pos x="0" y="T5"/>
                </a:cxn>
                <a:cxn ang="0">
                  <a:pos x="0" y="T6"/>
                </a:cxn>
                <a:cxn ang="0">
                  <a:pos x="0" y="T7"/>
                </a:cxn>
                <a:cxn ang="0">
                  <a:pos x="0" y="T8"/>
                </a:cxn>
                <a:cxn ang="0">
                  <a:pos x="0" y="T9"/>
                </a:cxn>
                <a:cxn ang="0">
                  <a:pos x="0" y="T10"/>
                </a:cxn>
                <a:cxn ang="0">
                  <a:pos x="0" y="T11"/>
                </a:cxn>
                <a:cxn ang="0">
                  <a:pos x="0" y="T12"/>
                </a:cxn>
                <a:cxn ang="0">
                  <a:pos x="0" y="T13"/>
                </a:cxn>
                <a:cxn ang="0">
                  <a:pos x="0" y="T14"/>
                </a:cxn>
                <a:cxn ang="0">
                  <a:pos x="0" y="T15"/>
                </a:cxn>
                <a:cxn ang="0">
                  <a:pos x="0" y="T16"/>
                </a:cxn>
                <a:cxn ang="0">
                  <a:pos x="0" y="T17"/>
                </a:cxn>
                <a:cxn ang="0">
                  <a:pos x="0" y="T18"/>
                </a:cxn>
                <a:cxn ang="0">
                  <a:pos x="0" y="T19"/>
                </a:cxn>
                <a:cxn ang="0">
                  <a:pos x="0" y="T20"/>
                </a:cxn>
                <a:cxn ang="0">
                  <a:pos x="0" y="T21"/>
                </a:cxn>
                <a:cxn ang="0">
                  <a:pos x="0" y="T22"/>
                </a:cxn>
                <a:cxn ang="0">
                  <a:pos x="0" y="T23"/>
                </a:cxn>
                <a:cxn ang="0">
                  <a:pos x="0" y="T24"/>
                </a:cxn>
                <a:cxn ang="0">
                  <a:pos x="0" y="T25"/>
                </a:cxn>
                <a:cxn ang="0">
                  <a:pos x="0" y="T26"/>
                </a:cxn>
                <a:cxn ang="0">
                  <a:pos x="0" y="T27"/>
                </a:cxn>
                <a:cxn ang="0">
                  <a:pos x="0" y="T28"/>
                </a:cxn>
                <a:cxn ang="0">
                  <a:pos x="0" y="T29"/>
                </a:cxn>
                <a:cxn ang="0">
                  <a:pos x="0" y="T30"/>
                </a:cxn>
                <a:cxn ang="0">
                  <a:pos x="0" y="T31"/>
                </a:cxn>
                <a:cxn ang="0">
                  <a:pos x="0" y="T32"/>
                </a:cxn>
                <a:cxn ang="0">
                  <a:pos x="0" y="T33"/>
                </a:cxn>
                <a:cxn ang="0">
                  <a:pos x="0" y="T34"/>
                </a:cxn>
                <a:cxn ang="0">
                  <a:pos x="0" y="T35"/>
                </a:cxn>
                <a:cxn ang="0">
                  <a:pos x="0" y="T36"/>
                </a:cxn>
                <a:cxn ang="0">
                  <a:pos x="0" y="T37"/>
                </a:cxn>
                <a:cxn ang="0">
                  <a:pos x="0" y="T38"/>
                </a:cxn>
              </a:cxnLst>
              <a:rect l="0" t="0" r="r" b="b"/>
              <a:pathLst>
                <a:path h="540">
                  <a:moveTo>
                    <a:pt x="0" y="540"/>
                  </a:moveTo>
                  <a:lnTo>
                    <a:pt x="0" y="411"/>
                  </a:lnTo>
                  <a:lnTo>
                    <a:pt x="0" y="321"/>
                  </a:lnTo>
                  <a:lnTo>
                    <a:pt x="0" y="259"/>
                  </a:lnTo>
                  <a:lnTo>
                    <a:pt x="0" y="214"/>
                  </a:lnTo>
                  <a:lnTo>
                    <a:pt x="0" y="174"/>
                  </a:lnTo>
                  <a:lnTo>
                    <a:pt x="0" y="141"/>
                  </a:lnTo>
                  <a:lnTo>
                    <a:pt x="0" y="118"/>
                  </a:lnTo>
                  <a:lnTo>
                    <a:pt x="0" y="90"/>
                  </a:lnTo>
                  <a:lnTo>
                    <a:pt x="0" y="67"/>
                  </a:lnTo>
                  <a:lnTo>
                    <a:pt x="0" y="51"/>
                  </a:lnTo>
                  <a:lnTo>
                    <a:pt x="0" y="34"/>
                  </a:lnTo>
                  <a:lnTo>
                    <a:pt x="0" y="17"/>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17"/>
                  </a:lnTo>
                  <a:lnTo>
                    <a:pt x="0" y="34"/>
                  </a:lnTo>
                  <a:lnTo>
                    <a:pt x="0" y="51"/>
                  </a:lnTo>
                  <a:lnTo>
                    <a:pt x="0" y="73"/>
                  </a:lnTo>
                  <a:lnTo>
                    <a:pt x="0" y="96"/>
                  </a:lnTo>
                  <a:lnTo>
                    <a:pt x="0" y="124"/>
                  </a:lnTo>
                  <a:lnTo>
                    <a:pt x="0" y="152"/>
                  </a:lnTo>
                  <a:lnTo>
                    <a:pt x="0" y="186"/>
                  </a:lnTo>
                  <a:lnTo>
                    <a:pt x="0" y="225"/>
                  </a:lnTo>
                  <a:lnTo>
                    <a:pt x="0" y="276"/>
                  </a:lnTo>
                  <a:lnTo>
                    <a:pt x="0" y="343"/>
                  </a:lnTo>
                  <a:lnTo>
                    <a:pt x="0" y="450"/>
                  </a:lnTo>
                  <a:lnTo>
                    <a:pt x="0" y="540"/>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 name="Freeform 11"/>
            <p:cNvSpPr>
              <a:spLocks/>
            </p:cNvSpPr>
            <p:nvPr/>
          </p:nvSpPr>
          <p:spPr bwMode="auto">
            <a:xfrm>
              <a:off x="2173578" y="2015659"/>
              <a:ext cx="7523" cy="896846"/>
            </a:xfrm>
            <a:custGeom>
              <a:avLst/>
              <a:gdLst>
                <a:gd name="T0" fmla="*/ 0 w 5"/>
                <a:gd name="T1" fmla="*/ 675 h 675"/>
                <a:gd name="T2" fmla="*/ 0 w 5"/>
                <a:gd name="T3" fmla="*/ 658 h 675"/>
                <a:gd name="T4" fmla="*/ 0 w 5"/>
                <a:gd name="T5" fmla="*/ 427 h 675"/>
                <a:gd name="T6" fmla="*/ 0 w 5"/>
                <a:gd name="T7" fmla="*/ 326 h 675"/>
                <a:gd name="T8" fmla="*/ 0 w 5"/>
                <a:gd name="T9" fmla="*/ 259 h 675"/>
                <a:gd name="T10" fmla="*/ 0 w 5"/>
                <a:gd name="T11" fmla="*/ 208 h 675"/>
                <a:gd name="T12" fmla="*/ 0 w 5"/>
                <a:gd name="T13" fmla="*/ 163 h 675"/>
                <a:gd name="T14" fmla="*/ 0 w 5"/>
                <a:gd name="T15" fmla="*/ 135 h 675"/>
                <a:gd name="T16" fmla="*/ 0 w 5"/>
                <a:gd name="T17" fmla="*/ 101 h 675"/>
                <a:gd name="T18" fmla="*/ 0 w 5"/>
                <a:gd name="T19" fmla="*/ 79 h 675"/>
                <a:gd name="T20" fmla="*/ 0 w 5"/>
                <a:gd name="T21" fmla="*/ 56 h 675"/>
                <a:gd name="T22" fmla="*/ 0 w 5"/>
                <a:gd name="T23" fmla="*/ 34 h 675"/>
                <a:gd name="T24" fmla="*/ 0 w 5"/>
                <a:gd name="T25" fmla="*/ 17 h 675"/>
                <a:gd name="T26" fmla="*/ 0 w 5"/>
                <a:gd name="T27" fmla="*/ 0 h 675"/>
                <a:gd name="T28" fmla="*/ 0 w 5"/>
                <a:gd name="T29" fmla="*/ 0 h 675"/>
                <a:gd name="T30" fmla="*/ 0 w 5"/>
                <a:gd name="T31" fmla="*/ 0 h 675"/>
                <a:gd name="T32" fmla="*/ 0 w 5"/>
                <a:gd name="T33" fmla="*/ 0 h 675"/>
                <a:gd name="T34" fmla="*/ 0 w 5"/>
                <a:gd name="T35" fmla="*/ 0 h 675"/>
                <a:gd name="T36" fmla="*/ 0 w 5"/>
                <a:gd name="T37" fmla="*/ 0 h 675"/>
                <a:gd name="T38" fmla="*/ 0 w 5"/>
                <a:gd name="T39" fmla="*/ 0 h 675"/>
                <a:gd name="T40" fmla="*/ 0 w 5"/>
                <a:gd name="T41" fmla="*/ 0 h 675"/>
                <a:gd name="T42" fmla="*/ 0 w 5"/>
                <a:gd name="T43" fmla="*/ 0 h 675"/>
                <a:gd name="T44" fmla="*/ 0 w 5"/>
                <a:gd name="T45" fmla="*/ 0 h 675"/>
                <a:gd name="T46" fmla="*/ 0 w 5"/>
                <a:gd name="T47" fmla="*/ 0 h 675"/>
                <a:gd name="T48" fmla="*/ 0 w 5"/>
                <a:gd name="T49" fmla="*/ 0 h 675"/>
                <a:gd name="T50" fmla="*/ 0 w 5"/>
                <a:gd name="T51" fmla="*/ 0 h 675"/>
                <a:gd name="T52" fmla="*/ 0 w 5"/>
                <a:gd name="T53" fmla="*/ 0 h 675"/>
                <a:gd name="T54" fmla="*/ 0 w 5"/>
                <a:gd name="T55" fmla="*/ 11 h 675"/>
                <a:gd name="T56" fmla="*/ 0 w 5"/>
                <a:gd name="T57" fmla="*/ 28 h 675"/>
                <a:gd name="T58" fmla="*/ 0 w 5"/>
                <a:gd name="T59" fmla="*/ 45 h 675"/>
                <a:gd name="T60" fmla="*/ 0 w 5"/>
                <a:gd name="T61" fmla="*/ 62 h 675"/>
                <a:gd name="T62" fmla="*/ 0 w 5"/>
                <a:gd name="T63" fmla="*/ 84 h 675"/>
                <a:gd name="T64" fmla="*/ 0 w 5"/>
                <a:gd name="T65" fmla="*/ 107 h 675"/>
                <a:gd name="T66" fmla="*/ 0 w 5"/>
                <a:gd name="T67" fmla="*/ 135 h 675"/>
                <a:gd name="T68" fmla="*/ 0 w 5"/>
                <a:gd name="T69" fmla="*/ 169 h 675"/>
                <a:gd name="T70" fmla="*/ 0 w 5"/>
                <a:gd name="T71" fmla="*/ 202 h 675"/>
                <a:gd name="T72" fmla="*/ 0 w 5"/>
                <a:gd name="T73" fmla="*/ 253 h 675"/>
                <a:gd name="T74" fmla="*/ 5 w 5"/>
                <a:gd name="T75" fmla="*/ 309 h 675"/>
                <a:gd name="T76" fmla="*/ 5 w 5"/>
                <a:gd name="T77" fmla="*/ 399 h 675"/>
                <a:gd name="T78" fmla="*/ 5 w 5"/>
                <a:gd name="T79" fmla="*/ 585 h 675"/>
                <a:gd name="T80" fmla="*/ 5 w 5"/>
                <a:gd name="T81" fmla="*/ 675 h 6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5" h="675">
                  <a:moveTo>
                    <a:pt x="0" y="675"/>
                  </a:moveTo>
                  <a:lnTo>
                    <a:pt x="0" y="658"/>
                  </a:lnTo>
                  <a:lnTo>
                    <a:pt x="0" y="427"/>
                  </a:lnTo>
                  <a:lnTo>
                    <a:pt x="0" y="326"/>
                  </a:lnTo>
                  <a:lnTo>
                    <a:pt x="0" y="259"/>
                  </a:lnTo>
                  <a:lnTo>
                    <a:pt x="0" y="208"/>
                  </a:lnTo>
                  <a:lnTo>
                    <a:pt x="0" y="163"/>
                  </a:lnTo>
                  <a:lnTo>
                    <a:pt x="0" y="135"/>
                  </a:lnTo>
                  <a:lnTo>
                    <a:pt x="0" y="101"/>
                  </a:lnTo>
                  <a:lnTo>
                    <a:pt x="0" y="79"/>
                  </a:lnTo>
                  <a:lnTo>
                    <a:pt x="0" y="56"/>
                  </a:lnTo>
                  <a:lnTo>
                    <a:pt x="0" y="34"/>
                  </a:lnTo>
                  <a:lnTo>
                    <a:pt x="0" y="17"/>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0"/>
                  </a:lnTo>
                  <a:lnTo>
                    <a:pt x="0" y="11"/>
                  </a:lnTo>
                  <a:lnTo>
                    <a:pt x="0" y="28"/>
                  </a:lnTo>
                  <a:lnTo>
                    <a:pt x="0" y="45"/>
                  </a:lnTo>
                  <a:lnTo>
                    <a:pt x="0" y="62"/>
                  </a:lnTo>
                  <a:lnTo>
                    <a:pt x="0" y="84"/>
                  </a:lnTo>
                  <a:lnTo>
                    <a:pt x="0" y="107"/>
                  </a:lnTo>
                  <a:lnTo>
                    <a:pt x="0" y="135"/>
                  </a:lnTo>
                  <a:lnTo>
                    <a:pt x="0" y="169"/>
                  </a:lnTo>
                  <a:lnTo>
                    <a:pt x="0" y="202"/>
                  </a:lnTo>
                  <a:lnTo>
                    <a:pt x="0" y="253"/>
                  </a:lnTo>
                  <a:lnTo>
                    <a:pt x="5" y="309"/>
                  </a:lnTo>
                  <a:lnTo>
                    <a:pt x="5" y="399"/>
                  </a:lnTo>
                  <a:lnTo>
                    <a:pt x="5" y="585"/>
                  </a:lnTo>
                  <a:lnTo>
                    <a:pt x="5" y="675"/>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 name="Freeform 13"/>
            <p:cNvSpPr>
              <a:spLocks/>
            </p:cNvSpPr>
            <p:nvPr/>
          </p:nvSpPr>
          <p:spPr bwMode="auto">
            <a:xfrm>
              <a:off x="2528655" y="2232231"/>
              <a:ext cx="9027" cy="680274"/>
            </a:xfrm>
            <a:custGeom>
              <a:avLst/>
              <a:gdLst>
                <a:gd name="T0" fmla="*/ 0 w 6"/>
                <a:gd name="T1" fmla="*/ 512 h 512"/>
                <a:gd name="T2" fmla="*/ 0 w 6"/>
                <a:gd name="T3" fmla="*/ 450 h 512"/>
                <a:gd name="T4" fmla="*/ 0 w 6"/>
                <a:gd name="T5" fmla="*/ 338 h 512"/>
                <a:gd name="T6" fmla="*/ 0 w 6"/>
                <a:gd name="T7" fmla="*/ 264 h 512"/>
                <a:gd name="T8" fmla="*/ 0 w 6"/>
                <a:gd name="T9" fmla="*/ 214 h 512"/>
                <a:gd name="T10" fmla="*/ 0 w 6"/>
                <a:gd name="T11" fmla="*/ 174 h 512"/>
                <a:gd name="T12" fmla="*/ 0 w 6"/>
                <a:gd name="T13" fmla="*/ 141 h 512"/>
                <a:gd name="T14" fmla="*/ 0 w 6"/>
                <a:gd name="T15" fmla="*/ 107 h 512"/>
                <a:gd name="T16" fmla="*/ 0 w 6"/>
                <a:gd name="T17" fmla="*/ 84 h 512"/>
                <a:gd name="T18" fmla="*/ 0 w 6"/>
                <a:gd name="T19" fmla="*/ 62 h 512"/>
                <a:gd name="T20" fmla="*/ 0 w 6"/>
                <a:gd name="T21" fmla="*/ 39 h 512"/>
                <a:gd name="T22" fmla="*/ 0 w 6"/>
                <a:gd name="T23" fmla="*/ 23 h 512"/>
                <a:gd name="T24" fmla="*/ 0 w 6"/>
                <a:gd name="T25" fmla="*/ 6 h 512"/>
                <a:gd name="T26" fmla="*/ 0 w 6"/>
                <a:gd name="T27" fmla="*/ 0 h 512"/>
                <a:gd name="T28" fmla="*/ 0 w 6"/>
                <a:gd name="T29" fmla="*/ 0 h 512"/>
                <a:gd name="T30" fmla="*/ 0 w 6"/>
                <a:gd name="T31" fmla="*/ 0 h 512"/>
                <a:gd name="T32" fmla="*/ 0 w 6"/>
                <a:gd name="T33" fmla="*/ 0 h 512"/>
                <a:gd name="T34" fmla="*/ 0 w 6"/>
                <a:gd name="T35" fmla="*/ 0 h 512"/>
                <a:gd name="T36" fmla="*/ 0 w 6"/>
                <a:gd name="T37" fmla="*/ 0 h 512"/>
                <a:gd name="T38" fmla="*/ 0 w 6"/>
                <a:gd name="T39" fmla="*/ 0 h 512"/>
                <a:gd name="T40" fmla="*/ 0 w 6"/>
                <a:gd name="T41" fmla="*/ 0 h 512"/>
                <a:gd name="T42" fmla="*/ 0 w 6"/>
                <a:gd name="T43" fmla="*/ 0 h 512"/>
                <a:gd name="T44" fmla="*/ 6 w 6"/>
                <a:gd name="T45" fmla="*/ 0 h 512"/>
                <a:gd name="T46" fmla="*/ 6 w 6"/>
                <a:gd name="T47" fmla="*/ 0 h 512"/>
                <a:gd name="T48" fmla="*/ 6 w 6"/>
                <a:gd name="T49" fmla="*/ 0 h 512"/>
                <a:gd name="T50" fmla="*/ 6 w 6"/>
                <a:gd name="T51" fmla="*/ 11 h 512"/>
                <a:gd name="T52" fmla="*/ 6 w 6"/>
                <a:gd name="T53" fmla="*/ 23 h 512"/>
                <a:gd name="T54" fmla="*/ 6 w 6"/>
                <a:gd name="T55" fmla="*/ 39 h 512"/>
                <a:gd name="T56" fmla="*/ 6 w 6"/>
                <a:gd name="T57" fmla="*/ 62 h 512"/>
                <a:gd name="T58" fmla="*/ 6 w 6"/>
                <a:gd name="T59" fmla="*/ 79 h 512"/>
                <a:gd name="T60" fmla="*/ 6 w 6"/>
                <a:gd name="T61" fmla="*/ 101 h 512"/>
                <a:gd name="T62" fmla="*/ 6 w 6"/>
                <a:gd name="T63" fmla="*/ 129 h 512"/>
                <a:gd name="T64" fmla="*/ 6 w 6"/>
                <a:gd name="T65" fmla="*/ 158 h 512"/>
                <a:gd name="T66" fmla="*/ 6 w 6"/>
                <a:gd name="T67" fmla="*/ 191 h 512"/>
                <a:gd name="T68" fmla="*/ 6 w 6"/>
                <a:gd name="T69" fmla="*/ 236 h 512"/>
                <a:gd name="T70" fmla="*/ 6 w 6"/>
                <a:gd name="T71" fmla="*/ 287 h 512"/>
                <a:gd name="T72" fmla="*/ 6 w 6"/>
                <a:gd name="T73" fmla="*/ 366 h 512"/>
                <a:gd name="T74" fmla="*/ 6 w 6"/>
                <a:gd name="T75" fmla="*/ 484 h 512"/>
                <a:gd name="T76" fmla="*/ 6 w 6"/>
                <a:gd name="T77" fmla="*/ 512 h 5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6" h="512">
                  <a:moveTo>
                    <a:pt x="0" y="512"/>
                  </a:moveTo>
                  <a:lnTo>
                    <a:pt x="0" y="450"/>
                  </a:lnTo>
                  <a:lnTo>
                    <a:pt x="0" y="338"/>
                  </a:lnTo>
                  <a:lnTo>
                    <a:pt x="0" y="264"/>
                  </a:lnTo>
                  <a:lnTo>
                    <a:pt x="0" y="214"/>
                  </a:lnTo>
                  <a:lnTo>
                    <a:pt x="0" y="174"/>
                  </a:lnTo>
                  <a:lnTo>
                    <a:pt x="0" y="141"/>
                  </a:lnTo>
                  <a:lnTo>
                    <a:pt x="0" y="107"/>
                  </a:lnTo>
                  <a:lnTo>
                    <a:pt x="0" y="84"/>
                  </a:lnTo>
                  <a:lnTo>
                    <a:pt x="0" y="62"/>
                  </a:lnTo>
                  <a:lnTo>
                    <a:pt x="0" y="39"/>
                  </a:lnTo>
                  <a:lnTo>
                    <a:pt x="0" y="23"/>
                  </a:lnTo>
                  <a:lnTo>
                    <a:pt x="0" y="6"/>
                  </a:lnTo>
                  <a:lnTo>
                    <a:pt x="0" y="0"/>
                  </a:lnTo>
                  <a:lnTo>
                    <a:pt x="0" y="0"/>
                  </a:lnTo>
                  <a:lnTo>
                    <a:pt x="0" y="0"/>
                  </a:lnTo>
                  <a:lnTo>
                    <a:pt x="0" y="0"/>
                  </a:lnTo>
                  <a:lnTo>
                    <a:pt x="0" y="0"/>
                  </a:lnTo>
                  <a:lnTo>
                    <a:pt x="0" y="0"/>
                  </a:lnTo>
                  <a:lnTo>
                    <a:pt x="0" y="0"/>
                  </a:lnTo>
                  <a:lnTo>
                    <a:pt x="0" y="0"/>
                  </a:lnTo>
                  <a:lnTo>
                    <a:pt x="0" y="0"/>
                  </a:lnTo>
                  <a:lnTo>
                    <a:pt x="6" y="0"/>
                  </a:lnTo>
                  <a:lnTo>
                    <a:pt x="6" y="0"/>
                  </a:lnTo>
                  <a:lnTo>
                    <a:pt x="6" y="0"/>
                  </a:lnTo>
                  <a:lnTo>
                    <a:pt x="6" y="11"/>
                  </a:lnTo>
                  <a:lnTo>
                    <a:pt x="6" y="23"/>
                  </a:lnTo>
                  <a:lnTo>
                    <a:pt x="6" y="39"/>
                  </a:lnTo>
                  <a:lnTo>
                    <a:pt x="6" y="62"/>
                  </a:lnTo>
                  <a:lnTo>
                    <a:pt x="6" y="79"/>
                  </a:lnTo>
                  <a:lnTo>
                    <a:pt x="6" y="101"/>
                  </a:lnTo>
                  <a:lnTo>
                    <a:pt x="6" y="129"/>
                  </a:lnTo>
                  <a:lnTo>
                    <a:pt x="6" y="158"/>
                  </a:lnTo>
                  <a:lnTo>
                    <a:pt x="6" y="191"/>
                  </a:lnTo>
                  <a:lnTo>
                    <a:pt x="6" y="236"/>
                  </a:lnTo>
                  <a:lnTo>
                    <a:pt x="6" y="287"/>
                  </a:lnTo>
                  <a:lnTo>
                    <a:pt x="6" y="366"/>
                  </a:lnTo>
                  <a:lnTo>
                    <a:pt x="6" y="484"/>
                  </a:lnTo>
                  <a:lnTo>
                    <a:pt x="6" y="512"/>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 name="Freeform 15"/>
            <p:cNvSpPr>
              <a:spLocks/>
            </p:cNvSpPr>
            <p:nvPr/>
          </p:nvSpPr>
          <p:spPr bwMode="auto">
            <a:xfrm>
              <a:off x="2901787" y="2396985"/>
              <a:ext cx="7523" cy="515520"/>
            </a:xfrm>
            <a:custGeom>
              <a:avLst/>
              <a:gdLst>
                <a:gd name="T0" fmla="*/ 0 w 5"/>
                <a:gd name="T1" fmla="*/ 388 h 388"/>
                <a:gd name="T2" fmla="*/ 0 w 5"/>
                <a:gd name="T3" fmla="*/ 326 h 388"/>
                <a:gd name="T4" fmla="*/ 0 w 5"/>
                <a:gd name="T5" fmla="*/ 264 h 388"/>
                <a:gd name="T6" fmla="*/ 0 w 5"/>
                <a:gd name="T7" fmla="*/ 214 h 388"/>
                <a:gd name="T8" fmla="*/ 0 w 5"/>
                <a:gd name="T9" fmla="*/ 180 h 388"/>
                <a:gd name="T10" fmla="*/ 0 w 5"/>
                <a:gd name="T11" fmla="*/ 146 h 388"/>
                <a:gd name="T12" fmla="*/ 0 w 5"/>
                <a:gd name="T13" fmla="*/ 118 h 388"/>
                <a:gd name="T14" fmla="*/ 0 w 5"/>
                <a:gd name="T15" fmla="*/ 90 h 388"/>
                <a:gd name="T16" fmla="*/ 0 w 5"/>
                <a:gd name="T17" fmla="*/ 73 h 388"/>
                <a:gd name="T18" fmla="*/ 0 w 5"/>
                <a:gd name="T19" fmla="*/ 50 h 388"/>
                <a:gd name="T20" fmla="*/ 0 w 5"/>
                <a:gd name="T21" fmla="*/ 34 h 388"/>
                <a:gd name="T22" fmla="*/ 0 w 5"/>
                <a:gd name="T23" fmla="*/ 17 h 388"/>
                <a:gd name="T24" fmla="*/ 0 w 5"/>
                <a:gd name="T25" fmla="*/ 0 h 388"/>
                <a:gd name="T26" fmla="*/ 0 w 5"/>
                <a:gd name="T27" fmla="*/ 0 h 388"/>
                <a:gd name="T28" fmla="*/ 0 w 5"/>
                <a:gd name="T29" fmla="*/ 0 h 388"/>
                <a:gd name="T30" fmla="*/ 0 w 5"/>
                <a:gd name="T31" fmla="*/ 0 h 388"/>
                <a:gd name="T32" fmla="*/ 5 w 5"/>
                <a:gd name="T33" fmla="*/ 0 h 388"/>
                <a:gd name="T34" fmla="*/ 5 w 5"/>
                <a:gd name="T35" fmla="*/ 0 h 388"/>
                <a:gd name="T36" fmla="*/ 5 w 5"/>
                <a:gd name="T37" fmla="*/ 0 h 388"/>
                <a:gd name="T38" fmla="*/ 5 w 5"/>
                <a:gd name="T39" fmla="*/ 0 h 388"/>
                <a:gd name="T40" fmla="*/ 5 w 5"/>
                <a:gd name="T41" fmla="*/ 0 h 388"/>
                <a:gd name="T42" fmla="*/ 5 w 5"/>
                <a:gd name="T43" fmla="*/ 0 h 388"/>
                <a:gd name="T44" fmla="*/ 5 w 5"/>
                <a:gd name="T45" fmla="*/ 0 h 388"/>
                <a:gd name="T46" fmla="*/ 5 w 5"/>
                <a:gd name="T47" fmla="*/ 11 h 388"/>
                <a:gd name="T48" fmla="*/ 5 w 5"/>
                <a:gd name="T49" fmla="*/ 28 h 388"/>
                <a:gd name="T50" fmla="*/ 5 w 5"/>
                <a:gd name="T51" fmla="*/ 45 h 388"/>
                <a:gd name="T52" fmla="*/ 5 w 5"/>
                <a:gd name="T53" fmla="*/ 67 h 388"/>
                <a:gd name="T54" fmla="*/ 5 w 5"/>
                <a:gd name="T55" fmla="*/ 90 h 388"/>
                <a:gd name="T56" fmla="*/ 5 w 5"/>
                <a:gd name="T57" fmla="*/ 118 h 388"/>
                <a:gd name="T58" fmla="*/ 5 w 5"/>
                <a:gd name="T59" fmla="*/ 146 h 388"/>
                <a:gd name="T60" fmla="*/ 5 w 5"/>
                <a:gd name="T61" fmla="*/ 180 h 388"/>
                <a:gd name="T62" fmla="*/ 5 w 5"/>
                <a:gd name="T63" fmla="*/ 225 h 388"/>
                <a:gd name="T64" fmla="*/ 5 w 5"/>
                <a:gd name="T65" fmla="*/ 281 h 388"/>
                <a:gd name="T66" fmla="*/ 5 w 5"/>
                <a:gd name="T67" fmla="*/ 360 h 388"/>
                <a:gd name="T68" fmla="*/ 5 w 5"/>
                <a:gd name="T69" fmla="*/ 388 h 38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5" h="388">
                  <a:moveTo>
                    <a:pt x="0" y="388"/>
                  </a:moveTo>
                  <a:lnTo>
                    <a:pt x="0" y="326"/>
                  </a:lnTo>
                  <a:lnTo>
                    <a:pt x="0" y="264"/>
                  </a:lnTo>
                  <a:lnTo>
                    <a:pt x="0" y="214"/>
                  </a:lnTo>
                  <a:lnTo>
                    <a:pt x="0" y="180"/>
                  </a:lnTo>
                  <a:lnTo>
                    <a:pt x="0" y="146"/>
                  </a:lnTo>
                  <a:lnTo>
                    <a:pt x="0" y="118"/>
                  </a:lnTo>
                  <a:lnTo>
                    <a:pt x="0" y="90"/>
                  </a:lnTo>
                  <a:lnTo>
                    <a:pt x="0" y="73"/>
                  </a:lnTo>
                  <a:lnTo>
                    <a:pt x="0" y="50"/>
                  </a:lnTo>
                  <a:lnTo>
                    <a:pt x="0" y="34"/>
                  </a:lnTo>
                  <a:lnTo>
                    <a:pt x="0" y="17"/>
                  </a:lnTo>
                  <a:lnTo>
                    <a:pt x="0" y="0"/>
                  </a:lnTo>
                  <a:lnTo>
                    <a:pt x="0" y="0"/>
                  </a:lnTo>
                  <a:lnTo>
                    <a:pt x="0" y="0"/>
                  </a:lnTo>
                  <a:lnTo>
                    <a:pt x="0" y="0"/>
                  </a:lnTo>
                  <a:lnTo>
                    <a:pt x="5" y="0"/>
                  </a:lnTo>
                  <a:lnTo>
                    <a:pt x="5" y="0"/>
                  </a:lnTo>
                  <a:lnTo>
                    <a:pt x="5" y="0"/>
                  </a:lnTo>
                  <a:lnTo>
                    <a:pt x="5" y="0"/>
                  </a:lnTo>
                  <a:lnTo>
                    <a:pt x="5" y="0"/>
                  </a:lnTo>
                  <a:lnTo>
                    <a:pt x="5" y="0"/>
                  </a:lnTo>
                  <a:lnTo>
                    <a:pt x="5" y="0"/>
                  </a:lnTo>
                  <a:lnTo>
                    <a:pt x="5" y="11"/>
                  </a:lnTo>
                  <a:lnTo>
                    <a:pt x="5" y="28"/>
                  </a:lnTo>
                  <a:lnTo>
                    <a:pt x="5" y="45"/>
                  </a:lnTo>
                  <a:lnTo>
                    <a:pt x="5" y="67"/>
                  </a:lnTo>
                  <a:lnTo>
                    <a:pt x="5" y="90"/>
                  </a:lnTo>
                  <a:lnTo>
                    <a:pt x="5" y="118"/>
                  </a:lnTo>
                  <a:lnTo>
                    <a:pt x="5" y="146"/>
                  </a:lnTo>
                  <a:lnTo>
                    <a:pt x="5" y="180"/>
                  </a:lnTo>
                  <a:lnTo>
                    <a:pt x="5" y="225"/>
                  </a:lnTo>
                  <a:lnTo>
                    <a:pt x="5" y="281"/>
                  </a:lnTo>
                  <a:lnTo>
                    <a:pt x="5" y="360"/>
                  </a:lnTo>
                  <a:lnTo>
                    <a:pt x="5" y="388"/>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 name="Freeform 17"/>
            <p:cNvSpPr>
              <a:spLocks/>
            </p:cNvSpPr>
            <p:nvPr/>
          </p:nvSpPr>
          <p:spPr bwMode="auto">
            <a:xfrm>
              <a:off x="3249342" y="2442159"/>
              <a:ext cx="7523" cy="470346"/>
            </a:xfrm>
            <a:custGeom>
              <a:avLst/>
              <a:gdLst>
                <a:gd name="T0" fmla="*/ 0 w 5"/>
                <a:gd name="T1" fmla="*/ 354 h 354"/>
                <a:gd name="T2" fmla="*/ 0 w 5"/>
                <a:gd name="T3" fmla="*/ 292 h 354"/>
                <a:gd name="T4" fmla="*/ 0 w 5"/>
                <a:gd name="T5" fmla="*/ 236 h 354"/>
                <a:gd name="T6" fmla="*/ 0 w 5"/>
                <a:gd name="T7" fmla="*/ 196 h 354"/>
                <a:gd name="T8" fmla="*/ 0 w 5"/>
                <a:gd name="T9" fmla="*/ 157 h 354"/>
                <a:gd name="T10" fmla="*/ 0 w 5"/>
                <a:gd name="T11" fmla="*/ 129 h 354"/>
                <a:gd name="T12" fmla="*/ 0 w 5"/>
                <a:gd name="T13" fmla="*/ 101 h 354"/>
                <a:gd name="T14" fmla="*/ 0 w 5"/>
                <a:gd name="T15" fmla="*/ 78 h 354"/>
                <a:gd name="T16" fmla="*/ 0 w 5"/>
                <a:gd name="T17" fmla="*/ 56 h 354"/>
                <a:gd name="T18" fmla="*/ 5 w 5"/>
                <a:gd name="T19" fmla="*/ 39 h 354"/>
                <a:gd name="T20" fmla="*/ 5 w 5"/>
                <a:gd name="T21" fmla="*/ 22 h 354"/>
                <a:gd name="T22" fmla="*/ 5 w 5"/>
                <a:gd name="T23" fmla="*/ 5 h 354"/>
                <a:gd name="T24" fmla="*/ 5 w 5"/>
                <a:gd name="T25" fmla="*/ 0 h 354"/>
                <a:gd name="T26" fmla="*/ 5 w 5"/>
                <a:gd name="T27" fmla="*/ 0 h 354"/>
                <a:gd name="T28" fmla="*/ 5 w 5"/>
                <a:gd name="T29" fmla="*/ 0 h 354"/>
                <a:gd name="T30" fmla="*/ 5 w 5"/>
                <a:gd name="T31" fmla="*/ 0 h 354"/>
                <a:gd name="T32" fmla="*/ 5 w 5"/>
                <a:gd name="T33" fmla="*/ 0 h 354"/>
                <a:gd name="T34" fmla="*/ 5 w 5"/>
                <a:gd name="T35" fmla="*/ 0 h 354"/>
                <a:gd name="T36" fmla="*/ 5 w 5"/>
                <a:gd name="T37" fmla="*/ 0 h 354"/>
                <a:gd name="T38" fmla="*/ 5 w 5"/>
                <a:gd name="T39" fmla="*/ 0 h 354"/>
                <a:gd name="T40" fmla="*/ 5 w 5"/>
                <a:gd name="T41" fmla="*/ 0 h 354"/>
                <a:gd name="T42" fmla="*/ 5 w 5"/>
                <a:gd name="T43" fmla="*/ 0 h 354"/>
                <a:gd name="T44" fmla="*/ 5 w 5"/>
                <a:gd name="T45" fmla="*/ 0 h 354"/>
                <a:gd name="T46" fmla="*/ 5 w 5"/>
                <a:gd name="T47" fmla="*/ 0 h 354"/>
                <a:gd name="T48" fmla="*/ 5 w 5"/>
                <a:gd name="T49" fmla="*/ 0 h 354"/>
                <a:gd name="T50" fmla="*/ 5 w 5"/>
                <a:gd name="T51" fmla="*/ 16 h 354"/>
                <a:gd name="T52" fmla="*/ 5 w 5"/>
                <a:gd name="T53" fmla="*/ 33 h 354"/>
                <a:gd name="T54" fmla="*/ 5 w 5"/>
                <a:gd name="T55" fmla="*/ 56 h 354"/>
                <a:gd name="T56" fmla="*/ 5 w 5"/>
                <a:gd name="T57" fmla="*/ 78 h 354"/>
                <a:gd name="T58" fmla="*/ 5 w 5"/>
                <a:gd name="T59" fmla="*/ 106 h 354"/>
                <a:gd name="T60" fmla="*/ 5 w 5"/>
                <a:gd name="T61" fmla="*/ 135 h 354"/>
                <a:gd name="T62" fmla="*/ 5 w 5"/>
                <a:gd name="T63" fmla="*/ 168 h 354"/>
                <a:gd name="T64" fmla="*/ 5 w 5"/>
                <a:gd name="T65" fmla="*/ 208 h 354"/>
                <a:gd name="T66" fmla="*/ 5 w 5"/>
                <a:gd name="T67" fmla="*/ 258 h 354"/>
                <a:gd name="T68" fmla="*/ 5 w 5"/>
                <a:gd name="T69" fmla="*/ 326 h 354"/>
                <a:gd name="T70" fmla="*/ 5 w 5"/>
                <a:gd name="T71" fmla="*/ 354 h 35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5" h="354">
                  <a:moveTo>
                    <a:pt x="0" y="354"/>
                  </a:moveTo>
                  <a:lnTo>
                    <a:pt x="0" y="292"/>
                  </a:lnTo>
                  <a:lnTo>
                    <a:pt x="0" y="236"/>
                  </a:lnTo>
                  <a:lnTo>
                    <a:pt x="0" y="196"/>
                  </a:lnTo>
                  <a:lnTo>
                    <a:pt x="0" y="157"/>
                  </a:lnTo>
                  <a:lnTo>
                    <a:pt x="0" y="129"/>
                  </a:lnTo>
                  <a:lnTo>
                    <a:pt x="0" y="101"/>
                  </a:lnTo>
                  <a:lnTo>
                    <a:pt x="0" y="78"/>
                  </a:lnTo>
                  <a:lnTo>
                    <a:pt x="0" y="56"/>
                  </a:lnTo>
                  <a:lnTo>
                    <a:pt x="5" y="39"/>
                  </a:lnTo>
                  <a:lnTo>
                    <a:pt x="5" y="22"/>
                  </a:lnTo>
                  <a:lnTo>
                    <a:pt x="5" y="5"/>
                  </a:lnTo>
                  <a:lnTo>
                    <a:pt x="5" y="0"/>
                  </a:lnTo>
                  <a:lnTo>
                    <a:pt x="5" y="0"/>
                  </a:lnTo>
                  <a:lnTo>
                    <a:pt x="5" y="0"/>
                  </a:lnTo>
                  <a:lnTo>
                    <a:pt x="5" y="0"/>
                  </a:lnTo>
                  <a:lnTo>
                    <a:pt x="5" y="0"/>
                  </a:lnTo>
                  <a:lnTo>
                    <a:pt x="5" y="0"/>
                  </a:lnTo>
                  <a:lnTo>
                    <a:pt x="5" y="0"/>
                  </a:lnTo>
                  <a:lnTo>
                    <a:pt x="5" y="0"/>
                  </a:lnTo>
                  <a:lnTo>
                    <a:pt x="5" y="0"/>
                  </a:lnTo>
                  <a:lnTo>
                    <a:pt x="5" y="0"/>
                  </a:lnTo>
                  <a:lnTo>
                    <a:pt x="5" y="0"/>
                  </a:lnTo>
                  <a:lnTo>
                    <a:pt x="5" y="0"/>
                  </a:lnTo>
                  <a:lnTo>
                    <a:pt x="5" y="0"/>
                  </a:lnTo>
                  <a:lnTo>
                    <a:pt x="5" y="16"/>
                  </a:lnTo>
                  <a:lnTo>
                    <a:pt x="5" y="33"/>
                  </a:lnTo>
                  <a:lnTo>
                    <a:pt x="5" y="56"/>
                  </a:lnTo>
                  <a:lnTo>
                    <a:pt x="5" y="78"/>
                  </a:lnTo>
                  <a:lnTo>
                    <a:pt x="5" y="106"/>
                  </a:lnTo>
                  <a:lnTo>
                    <a:pt x="5" y="135"/>
                  </a:lnTo>
                  <a:lnTo>
                    <a:pt x="5" y="168"/>
                  </a:lnTo>
                  <a:lnTo>
                    <a:pt x="5" y="208"/>
                  </a:lnTo>
                  <a:lnTo>
                    <a:pt x="5" y="258"/>
                  </a:lnTo>
                  <a:lnTo>
                    <a:pt x="5" y="326"/>
                  </a:lnTo>
                  <a:lnTo>
                    <a:pt x="5" y="354"/>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 name="Freeform 19"/>
            <p:cNvSpPr>
              <a:spLocks/>
            </p:cNvSpPr>
            <p:nvPr/>
          </p:nvSpPr>
          <p:spPr bwMode="auto">
            <a:xfrm>
              <a:off x="3655575" y="2195028"/>
              <a:ext cx="7523" cy="717477"/>
            </a:xfrm>
            <a:custGeom>
              <a:avLst/>
              <a:gdLst>
                <a:gd name="T0" fmla="*/ 0 w 5"/>
                <a:gd name="T1" fmla="*/ 540 h 540"/>
                <a:gd name="T2" fmla="*/ 0 w 5"/>
                <a:gd name="T3" fmla="*/ 444 h 540"/>
                <a:gd name="T4" fmla="*/ 0 w 5"/>
                <a:gd name="T5" fmla="*/ 337 h 540"/>
                <a:gd name="T6" fmla="*/ 0 w 5"/>
                <a:gd name="T7" fmla="*/ 264 h 540"/>
                <a:gd name="T8" fmla="*/ 0 w 5"/>
                <a:gd name="T9" fmla="*/ 214 h 540"/>
                <a:gd name="T10" fmla="*/ 0 w 5"/>
                <a:gd name="T11" fmla="*/ 174 h 540"/>
                <a:gd name="T12" fmla="*/ 0 w 5"/>
                <a:gd name="T13" fmla="*/ 141 h 540"/>
                <a:gd name="T14" fmla="*/ 0 w 5"/>
                <a:gd name="T15" fmla="*/ 112 h 540"/>
                <a:gd name="T16" fmla="*/ 0 w 5"/>
                <a:gd name="T17" fmla="*/ 84 h 540"/>
                <a:gd name="T18" fmla="*/ 0 w 5"/>
                <a:gd name="T19" fmla="*/ 62 h 540"/>
                <a:gd name="T20" fmla="*/ 0 w 5"/>
                <a:gd name="T21" fmla="*/ 39 h 540"/>
                <a:gd name="T22" fmla="*/ 0 w 5"/>
                <a:gd name="T23" fmla="*/ 22 h 540"/>
                <a:gd name="T24" fmla="*/ 0 w 5"/>
                <a:gd name="T25" fmla="*/ 6 h 540"/>
                <a:gd name="T26" fmla="*/ 0 w 5"/>
                <a:gd name="T27" fmla="*/ 0 h 540"/>
                <a:gd name="T28" fmla="*/ 0 w 5"/>
                <a:gd name="T29" fmla="*/ 0 h 540"/>
                <a:gd name="T30" fmla="*/ 0 w 5"/>
                <a:gd name="T31" fmla="*/ 0 h 540"/>
                <a:gd name="T32" fmla="*/ 0 w 5"/>
                <a:gd name="T33" fmla="*/ 0 h 540"/>
                <a:gd name="T34" fmla="*/ 5 w 5"/>
                <a:gd name="T35" fmla="*/ 0 h 540"/>
                <a:gd name="T36" fmla="*/ 5 w 5"/>
                <a:gd name="T37" fmla="*/ 0 h 540"/>
                <a:gd name="T38" fmla="*/ 5 w 5"/>
                <a:gd name="T39" fmla="*/ 6 h 540"/>
                <a:gd name="T40" fmla="*/ 5 w 5"/>
                <a:gd name="T41" fmla="*/ 22 h 540"/>
                <a:gd name="T42" fmla="*/ 5 w 5"/>
                <a:gd name="T43" fmla="*/ 45 h 540"/>
                <a:gd name="T44" fmla="*/ 5 w 5"/>
                <a:gd name="T45" fmla="*/ 62 h 540"/>
                <a:gd name="T46" fmla="*/ 5 w 5"/>
                <a:gd name="T47" fmla="*/ 84 h 540"/>
                <a:gd name="T48" fmla="*/ 5 w 5"/>
                <a:gd name="T49" fmla="*/ 112 h 540"/>
                <a:gd name="T50" fmla="*/ 5 w 5"/>
                <a:gd name="T51" fmla="*/ 141 h 540"/>
                <a:gd name="T52" fmla="*/ 5 w 5"/>
                <a:gd name="T53" fmla="*/ 174 h 540"/>
                <a:gd name="T54" fmla="*/ 5 w 5"/>
                <a:gd name="T55" fmla="*/ 219 h 540"/>
                <a:gd name="T56" fmla="*/ 5 w 5"/>
                <a:gd name="T57" fmla="*/ 270 h 540"/>
                <a:gd name="T58" fmla="*/ 5 w 5"/>
                <a:gd name="T59" fmla="*/ 343 h 540"/>
                <a:gd name="T60" fmla="*/ 5 w 5"/>
                <a:gd name="T61" fmla="*/ 461 h 540"/>
                <a:gd name="T62" fmla="*/ 5 w 5"/>
                <a:gd name="T63" fmla="*/ 540 h 5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5" h="540">
                  <a:moveTo>
                    <a:pt x="0" y="540"/>
                  </a:moveTo>
                  <a:lnTo>
                    <a:pt x="0" y="444"/>
                  </a:lnTo>
                  <a:lnTo>
                    <a:pt x="0" y="337"/>
                  </a:lnTo>
                  <a:lnTo>
                    <a:pt x="0" y="264"/>
                  </a:lnTo>
                  <a:lnTo>
                    <a:pt x="0" y="214"/>
                  </a:lnTo>
                  <a:lnTo>
                    <a:pt x="0" y="174"/>
                  </a:lnTo>
                  <a:lnTo>
                    <a:pt x="0" y="141"/>
                  </a:lnTo>
                  <a:lnTo>
                    <a:pt x="0" y="112"/>
                  </a:lnTo>
                  <a:lnTo>
                    <a:pt x="0" y="84"/>
                  </a:lnTo>
                  <a:lnTo>
                    <a:pt x="0" y="62"/>
                  </a:lnTo>
                  <a:lnTo>
                    <a:pt x="0" y="39"/>
                  </a:lnTo>
                  <a:lnTo>
                    <a:pt x="0" y="22"/>
                  </a:lnTo>
                  <a:lnTo>
                    <a:pt x="0" y="6"/>
                  </a:lnTo>
                  <a:lnTo>
                    <a:pt x="0" y="0"/>
                  </a:lnTo>
                  <a:lnTo>
                    <a:pt x="0" y="0"/>
                  </a:lnTo>
                  <a:lnTo>
                    <a:pt x="0" y="0"/>
                  </a:lnTo>
                  <a:lnTo>
                    <a:pt x="0" y="0"/>
                  </a:lnTo>
                  <a:lnTo>
                    <a:pt x="5" y="0"/>
                  </a:lnTo>
                  <a:lnTo>
                    <a:pt x="5" y="0"/>
                  </a:lnTo>
                  <a:lnTo>
                    <a:pt x="5" y="6"/>
                  </a:lnTo>
                  <a:lnTo>
                    <a:pt x="5" y="22"/>
                  </a:lnTo>
                  <a:lnTo>
                    <a:pt x="5" y="45"/>
                  </a:lnTo>
                  <a:lnTo>
                    <a:pt x="5" y="62"/>
                  </a:lnTo>
                  <a:lnTo>
                    <a:pt x="5" y="84"/>
                  </a:lnTo>
                  <a:lnTo>
                    <a:pt x="5" y="112"/>
                  </a:lnTo>
                  <a:lnTo>
                    <a:pt x="5" y="141"/>
                  </a:lnTo>
                  <a:lnTo>
                    <a:pt x="5" y="174"/>
                  </a:lnTo>
                  <a:lnTo>
                    <a:pt x="5" y="219"/>
                  </a:lnTo>
                  <a:lnTo>
                    <a:pt x="5" y="270"/>
                  </a:lnTo>
                  <a:lnTo>
                    <a:pt x="5" y="343"/>
                  </a:lnTo>
                  <a:lnTo>
                    <a:pt x="5" y="461"/>
                  </a:lnTo>
                  <a:lnTo>
                    <a:pt x="5" y="540"/>
                  </a:lnTo>
                </a:path>
              </a:pathLst>
            </a:custGeom>
            <a:noFill/>
            <a:ln w="17463">
              <a:solidFill>
                <a:srgbClr val="5E81B5"/>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 name="Line 21"/>
            <p:cNvSpPr>
              <a:spLocks noChangeShapeType="1"/>
            </p:cNvSpPr>
            <p:nvPr/>
          </p:nvSpPr>
          <p:spPr bwMode="auto">
            <a:xfrm flipH="1">
              <a:off x="1225702" y="2912505"/>
              <a:ext cx="2843628" cy="0"/>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3" name="Line 22"/>
            <p:cNvSpPr>
              <a:spLocks noChangeShapeType="1"/>
            </p:cNvSpPr>
            <p:nvPr/>
          </p:nvSpPr>
          <p:spPr bwMode="auto">
            <a:xfrm flipV="1">
              <a:off x="1225702" y="1365944"/>
              <a:ext cx="0" cy="1546561"/>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4" name="Line 23"/>
            <p:cNvSpPr>
              <a:spLocks noChangeShapeType="1"/>
            </p:cNvSpPr>
            <p:nvPr/>
          </p:nvSpPr>
          <p:spPr bwMode="auto">
            <a:xfrm>
              <a:off x="1225702" y="1365944"/>
              <a:ext cx="2843628" cy="0"/>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5" name="Line 24"/>
            <p:cNvSpPr>
              <a:spLocks noChangeShapeType="1"/>
            </p:cNvSpPr>
            <p:nvPr/>
          </p:nvSpPr>
          <p:spPr bwMode="auto">
            <a:xfrm>
              <a:off x="4069330" y="1365944"/>
              <a:ext cx="0" cy="1546561"/>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6" name="Line 25"/>
            <p:cNvSpPr>
              <a:spLocks noChangeShapeType="1"/>
            </p:cNvSpPr>
            <p:nvPr/>
          </p:nvSpPr>
          <p:spPr bwMode="auto">
            <a:xfrm flipV="1">
              <a:off x="1275352" y="2881946"/>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7" name="Rectangle 26"/>
            <p:cNvSpPr>
              <a:spLocks noChangeArrowheads="1"/>
            </p:cNvSpPr>
            <p:nvPr/>
          </p:nvSpPr>
          <p:spPr bwMode="auto">
            <a:xfrm>
              <a:off x="1249775" y="2941736"/>
              <a:ext cx="66201"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0</a:t>
              </a:r>
            </a:p>
          </p:txBody>
        </p:sp>
        <p:sp>
          <p:nvSpPr>
            <p:cNvPr id="18" name="Line 27"/>
            <p:cNvSpPr>
              <a:spLocks noChangeShapeType="1"/>
            </p:cNvSpPr>
            <p:nvPr/>
          </p:nvSpPr>
          <p:spPr bwMode="auto">
            <a:xfrm flipV="1">
              <a:off x="1368635"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9" name="Line 28"/>
            <p:cNvSpPr>
              <a:spLocks noChangeShapeType="1"/>
            </p:cNvSpPr>
            <p:nvPr/>
          </p:nvSpPr>
          <p:spPr bwMode="auto">
            <a:xfrm flipV="1">
              <a:off x="1461918"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0" name="Line 29"/>
            <p:cNvSpPr>
              <a:spLocks noChangeShapeType="1"/>
            </p:cNvSpPr>
            <p:nvPr/>
          </p:nvSpPr>
          <p:spPr bwMode="auto">
            <a:xfrm flipV="1">
              <a:off x="1564229"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1" name="Line 30"/>
            <p:cNvSpPr>
              <a:spLocks noChangeShapeType="1"/>
            </p:cNvSpPr>
            <p:nvPr/>
          </p:nvSpPr>
          <p:spPr bwMode="auto">
            <a:xfrm flipV="1">
              <a:off x="1657512"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2" name="Rectangle 32"/>
            <p:cNvSpPr>
              <a:spLocks noChangeArrowheads="1"/>
            </p:cNvSpPr>
            <p:nvPr/>
          </p:nvSpPr>
          <p:spPr bwMode="auto">
            <a:xfrm>
              <a:off x="1699640" y="2941736"/>
              <a:ext cx="133906"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50</a:t>
              </a:r>
            </a:p>
          </p:txBody>
        </p:sp>
        <p:sp>
          <p:nvSpPr>
            <p:cNvPr id="23" name="Line 33"/>
            <p:cNvSpPr>
              <a:spLocks noChangeShapeType="1"/>
            </p:cNvSpPr>
            <p:nvPr/>
          </p:nvSpPr>
          <p:spPr bwMode="auto">
            <a:xfrm flipV="1">
              <a:off x="1842573"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4" name="Line 34"/>
            <p:cNvSpPr>
              <a:spLocks noChangeShapeType="1"/>
            </p:cNvSpPr>
            <p:nvPr/>
          </p:nvSpPr>
          <p:spPr bwMode="auto">
            <a:xfrm flipV="1">
              <a:off x="1935856"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5" name="Line 35"/>
            <p:cNvSpPr>
              <a:spLocks noChangeShapeType="1"/>
            </p:cNvSpPr>
            <p:nvPr/>
          </p:nvSpPr>
          <p:spPr bwMode="auto">
            <a:xfrm flipV="1">
              <a:off x="2029139"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6" name="Line 36"/>
            <p:cNvSpPr>
              <a:spLocks noChangeShapeType="1"/>
            </p:cNvSpPr>
            <p:nvPr/>
          </p:nvSpPr>
          <p:spPr bwMode="auto">
            <a:xfrm flipV="1">
              <a:off x="2122422"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7" name="Line 37"/>
            <p:cNvSpPr>
              <a:spLocks noChangeShapeType="1"/>
            </p:cNvSpPr>
            <p:nvPr/>
          </p:nvSpPr>
          <p:spPr bwMode="auto">
            <a:xfrm flipV="1">
              <a:off x="2215706" y="2881946"/>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28" name="Rectangle 38"/>
            <p:cNvSpPr>
              <a:spLocks noChangeArrowheads="1"/>
            </p:cNvSpPr>
            <p:nvPr/>
          </p:nvSpPr>
          <p:spPr bwMode="auto">
            <a:xfrm>
              <a:off x="2148000" y="2941736"/>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100</a:t>
              </a:r>
            </a:p>
          </p:txBody>
        </p:sp>
        <p:sp>
          <p:nvSpPr>
            <p:cNvPr id="29" name="Line 39"/>
            <p:cNvSpPr>
              <a:spLocks noChangeShapeType="1"/>
            </p:cNvSpPr>
            <p:nvPr/>
          </p:nvSpPr>
          <p:spPr bwMode="auto">
            <a:xfrm flipV="1">
              <a:off x="2308989"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0" name="Line 40"/>
            <p:cNvSpPr>
              <a:spLocks noChangeShapeType="1"/>
            </p:cNvSpPr>
            <p:nvPr/>
          </p:nvSpPr>
          <p:spPr bwMode="auto">
            <a:xfrm flipV="1">
              <a:off x="2409794"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1" name="Line 41"/>
            <p:cNvSpPr>
              <a:spLocks noChangeShapeType="1"/>
            </p:cNvSpPr>
            <p:nvPr/>
          </p:nvSpPr>
          <p:spPr bwMode="auto">
            <a:xfrm flipV="1">
              <a:off x="2503078"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2" name="Line 42"/>
            <p:cNvSpPr>
              <a:spLocks noChangeShapeType="1"/>
            </p:cNvSpPr>
            <p:nvPr/>
          </p:nvSpPr>
          <p:spPr bwMode="auto">
            <a:xfrm flipV="1">
              <a:off x="2596361"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3" name="Line 43"/>
            <p:cNvSpPr>
              <a:spLocks noChangeShapeType="1"/>
            </p:cNvSpPr>
            <p:nvPr/>
          </p:nvSpPr>
          <p:spPr bwMode="auto">
            <a:xfrm flipV="1">
              <a:off x="2689644" y="2881946"/>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4" name="Rectangle 44"/>
            <p:cNvSpPr>
              <a:spLocks noChangeArrowheads="1"/>
            </p:cNvSpPr>
            <p:nvPr/>
          </p:nvSpPr>
          <p:spPr bwMode="auto">
            <a:xfrm>
              <a:off x="2614415" y="2941736"/>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150</a:t>
              </a:r>
            </a:p>
          </p:txBody>
        </p:sp>
        <p:sp>
          <p:nvSpPr>
            <p:cNvPr id="35" name="Line 45"/>
            <p:cNvSpPr>
              <a:spLocks noChangeShapeType="1"/>
            </p:cNvSpPr>
            <p:nvPr/>
          </p:nvSpPr>
          <p:spPr bwMode="auto">
            <a:xfrm flipV="1">
              <a:off x="2782927"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6" name="Line 46"/>
            <p:cNvSpPr>
              <a:spLocks noChangeShapeType="1"/>
            </p:cNvSpPr>
            <p:nvPr/>
          </p:nvSpPr>
          <p:spPr bwMode="auto">
            <a:xfrm flipV="1">
              <a:off x="2876210"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7" name="Line 47"/>
            <p:cNvSpPr>
              <a:spLocks noChangeShapeType="1"/>
            </p:cNvSpPr>
            <p:nvPr/>
          </p:nvSpPr>
          <p:spPr bwMode="auto">
            <a:xfrm flipV="1">
              <a:off x="2969493"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8" name="Line 48"/>
            <p:cNvSpPr>
              <a:spLocks noChangeShapeType="1"/>
            </p:cNvSpPr>
            <p:nvPr/>
          </p:nvSpPr>
          <p:spPr bwMode="auto">
            <a:xfrm flipV="1">
              <a:off x="3062776"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39" name="Line 49"/>
            <p:cNvSpPr>
              <a:spLocks noChangeShapeType="1"/>
            </p:cNvSpPr>
            <p:nvPr/>
          </p:nvSpPr>
          <p:spPr bwMode="auto">
            <a:xfrm flipV="1">
              <a:off x="3156059" y="2881946"/>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0" name="Rectangle 50"/>
            <p:cNvSpPr>
              <a:spLocks noChangeArrowheads="1"/>
            </p:cNvSpPr>
            <p:nvPr/>
          </p:nvSpPr>
          <p:spPr bwMode="auto">
            <a:xfrm>
              <a:off x="3088353" y="2941736"/>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200</a:t>
              </a:r>
            </a:p>
          </p:txBody>
        </p:sp>
        <p:sp>
          <p:nvSpPr>
            <p:cNvPr id="41" name="Line 51"/>
            <p:cNvSpPr>
              <a:spLocks noChangeShapeType="1"/>
            </p:cNvSpPr>
            <p:nvPr/>
          </p:nvSpPr>
          <p:spPr bwMode="auto">
            <a:xfrm flipV="1">
              <a:off x="3249342"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2" name="Line 52"/>
            <p:cNvSpPr>
              <a:spLocks noChangeShapeType="1"/>
            </p:cNvSpPr>
            <p:nvPr/>
          </p:nvSpPr>
          <p:spPr bwMode="auto">
            <a:xfrm flipV="1">
              <a:off x="3350148"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3" name="Line 53"/>
            <p:cNvSpPr>
              <a:spLocks noChangeShapeType="1"/>
            </p:cNvSpPr>
            <p:nvPr/>
          </p:nvSpPr>
          <p:spPr bwMode="auto">
            <a:xfrm flipV="1">
              <a:off x="3443431"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4" name="Line 54"/>
            <p:cNvSpPr>
              <a:spLocks noChangeShapeType="1"/>
            </p:cNvSpPr>
            <p:nvPr/>
          </p:nvSpPr>
          <p:spPr bwMode="auto">
            <a:xfrm flipV="1">
              <a:off x="3536714"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5" name="Line 55"/>
            <p:cNvSpPr>
              <a:spLocks noChangeShapeType="1"/>
            </p:cNvSpPr>
            <p:nvPr/>
          </p:nvSpPr>
          <p:spPr bwMode="auto">
            <a:xfrm flipV="1">
              <a:off x="3629997" y="2881946"/>
              <a:ext cx="0" cy="30559"/>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6" name="Rectangle 56"/>
            <p:cNvSpPr>
              <a:spLocks noChangeArrowheads="1"/>
            </p:cNvSpPr>
            <p:nvPr/>
          </p:nvSpPr>
          <p:spPr bwMode="auto">
            <a:xfrm>
              <a:off x="3562291" y="2941736"/>
              <a:ext cx="200107"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250</a:t>
              </a:r>
            </a:p>
          </p:txBody>
        </p:sp>
        <p:sp>
          <p:nvSpPr>
            <p:cNvPr id="47" name="Line 57"/>
            <p:cNvSpPr>
              <a:spLocks noChangeShapeType="1"/>
            </p:cNvSpPr>
            <p:nvPr/>
          </p:nvSpPr>
          <p:spPr bwMode="auto">
            <a:xfrm flipV="1">
              <a:off x="3723280"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8" name="Line 58"/>
            <p:cNvSpPr>
              <a:spLocks noChangeShapeType="1"/>
            </p:cNvSpPr>
            <p:nvPr/>
          </p:nvSpPr>
          <p:spPr bwMode="auto">
            <a:xfrm flipV="1">
              <a:off x="3816563"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49" name="Line 59"/>
            <p:cNvSpPr>
              <a:spLocks noChangeShapeType="1"/>
            </p:cNvSpPr>
            <p:nvPr/>
          </p:nvSpPr>
          <p:spPr bwMode="auto">
            <a:xfrm flipV="1">
              <a:off x="3909846"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50" name="Line 60"/>
            <p:cNvSpPr>
              <a:spLocks noChangeShapeType="1"/>
            </p:cNvSpPr>
            <p:nvPr/>
          </p:nvSpPr>
          <p:spPr bwMode="auto">
            <a:xfrm flipV="1">
              <a:off x="4001625" y="2897890"/>
              <a:ext cx="0" cy="14615"/>
            </a:xfrm>
            <a:prstGeom prst="line">
              <a:avLst/>
            </a:prstGeom>
            <a:noFill/>
            <a:ln w="9525">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51" name="Line 61"/>
            <p:cNvSpPr>
              <a:spLocks noChangeShapeType="1"/>
            </p:cNvSpPr>
            <p:nvPr/>
          </p:nvSpPr>
          <p:spPr bwMode="auto">
            <a:xfrm>
              <a:off x="1225702" y="2912505"/>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52" name="Rectangle 62"/>
            <p:cNvSpPr>
              <a:spLocks noChangeArrowheads="1"/>
            </p:cNvSpPr>
            <p:nvPr/>
          </p:nvSpPr>
          <p:spPr bwMode="auto">
            <a:xfrm>
              <a:off x="1118877" y="2871317"/>
              <a:ext cx="66201" cy="1288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a:t>
              </a:r>
            </a:p>
          </p:txBody>
        </p:sp>
        <p:sp>
          <p:nvSpPr>
            <p:cNvPr id="53" name="Line 63"/>
            <p:cNvSpPr>
              <a:spLocks noChangeShapeType="1"/>
            </p:cNvSpPr>
            <p:nvPr/>
          </p:nvSpPr>
          <p:spPr bwMode="auto">
            <a:xfrm>
              <a:off x="1225702" y="2486005"/>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55" name="Line 65"/>
            <p:cNvSpPr>
              <a:spLocks noChangeShapeType="1"/>
            </p:cNvSpPr>
            <p:nvPr/>
          </p:nvSpPr>
          <p:spPr bwMode="auto">
            <a:xfrm>
              <a:off x="1225702" y="2299993"/>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56" name="Rectangle 66"/>
            <p:cNvSpPr>
              <a:spLocks noChangeArrowheads="1"/>
            </p:cNvSpPr>
            <p:nvPr/>
          </p:nvSpPr>
          <p:spPr bwMode="auto">
            <a:xfrm>
              <a:off x="1046122" y="2258804"/>
              <a:ext cx="133906" cy="128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smtClean="0">
                  <a:ln>
                    <a:noFill/>
                  </a:ln>
                  <a:effectLst/>
                  <a:latin typeface="Arial" panose="020B0604020202020204" pitchFamily="34" charset="0"/>
                </a:rPr>
                <a:t>10</a:t>
              </a:r>
            </a:p>
          </p:txBody>
        </p:sp>
        <p:sp>
          <p:nvSpPr>
            <p:cNvPr id="57" name="Line 67"/>
            <p:cNvSpPr>
              <a:spLocks noChangeShapeType="1"/>
            </p:cNvSpPr>
            <p:nvPr/>
          </p:nvSpPr>
          <p:spPr bwMode="auto">
            <a:xfrm>
              <a:off x="1225702" y="1873492"/>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59" name="Line 69"/>
            <p:cNvSpPr>
              <a:spLocks noChangeShapeType="1"/>
            </p:cNvSpPr>
            <p:nvPr/>
          </p:nvSpPr>
          <p:spPr bwMode="auto">
            <a:xfrm>
              <a:off x="1225702" y="1694123"/>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0" name="Rectangle 70"/>
            <p:cNvSpPr>
              <a:spLocks noChangeArrowheads="1"/>
            </p:cNvSpPr>
            <p:nvPr/>
          </p:nvSpPr>
          <p:spPr bwMode="auto">
            <a:xfrm>
              <a:off x="994967" y="1646291"/>
              <a:ext cx="200107" cy="1288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000" b="1" i="0" u="none" strike="noStrike" cap="none" normalizeH="0" baseline="0" dirty="0" smtClean="0">
                  <a:ln>
                    <a:noFill/>
                  </a:ln>
                  <a:effectLst/>
                  <a:latin typeface="Arial" panose="020B0604020202020204" pitchFamily="34" charset="0"/>
                </a:rPr>
                <a:t>100</a:t>
              </a:r>
            </a:p>
          </p:txBody>
        </p:sp>
        <p:sp>
          <p:nvSpPr>
            <p:cNvPr id="61" name="Line 71"/>
            <p:cNvSpPr>
              <a:spLocks noChangeShapeType="1"/>
            </p:cNvSpPr>
            <p:nvPr/>
          </p:nvSpPr>
          <p:spPr bwMode="auto">
            <a:xfrm>
              <a:off x="1225702" y="272516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2" name="Line 72"/>
            <p:cNvSpPr>
              <a:spLocks noChangeShapeType="1"/>
            </p:cNvSpPr>
            <p:nvPr/>
          </p:nvSpPr>
          <p:spPr bwMode="auto">
            <a:xfrm>
              <a:off x="1225702" y="262152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3" name="Line 73"/>
            <p:cNvSpPr>
              <a:spLocks noChangeShapeType="1"/>
            </p:cNvSpPr>
            <p:nvPr/>
          </p:nvSpPr>
          <p:spPr bwMode="auto">
            <a:xfrm>
              <a:off x="1225702" y="2545795"/>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4" name="Line 74"/>
            <p:cNvSpPr>
              <a:spLocks noChangeShapeType="1"/>
            </p:cNvSpPr>
            <p:nvPr/>
          </p:nvSpPr>
          <p:spPr bwMode="auto">
            <a:xfrm>
              <a:off x="1225702" y="244215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5" name="Line 75"/>
            <p:cNvSpPr>
              <a:spLocks noChangeShapeType="1"/>
            </p:cNvSpPr>
            <p:nvPr/>
          </p:nvSpPr>
          <p:spPr bwMode="auto">
            <a:xfrm>
              <a:off x="1225702" y="2396985"/>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6" name="Line 76"/>
            <p:cNvSpPr>
              <a:spLocks noChangeShapeType="1"/>
            </p:cNvSpPr>
            <p:nvPr/>
          </p:nvSpPr>
          <p:spPr bwMode="auto">
            <a:xfrm>
              <a:off x="1225702" y="23597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7" name="Line 77"/>
            <p:cNvSpPr>
              <a:spLocks noChangeShapeType="1"/>
            </p:cNvSpPr>
            <p:nvPr/>
          </p:nvSpPr>
          <p:spPr bwMode="auto">
            <a:xfrm>
              <a:off x="1225702" y="232922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8" name="Line 78"/>
            <p:cNvSpPr>
              <a:spLocks noChangeShapeType="1"/>
            </p:cNvSpPr>
            <p:nvPr/>
          </p:nvSpPr>
          <p:spPr bwMode="auto">
            <a:xfrm>
              <a:off x="1225702" y="212062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69" name="Line 79"/>
            <p:cNvSpPr>
              <a:spLocks noChangeShapeType="1"/>
            </p:cNvSpPr>
            <p:nvPr/>
          </p:nvSpPr>
          <p:spPr bwMode="auto">
            <a:xfrm>
              <a:off x="1225702" y="201565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0" name="Line 80"/>
            <p:cNvSpPr>
              <a:spLocks noChangeShapeType="1"/>
            </p:cNvSpPr>
            <p:nvPr/>
          </p:nvSpPr>
          <p:spPr bwMode="auto">
            <a:xfrm>
              <a:off x="1225702" y="19332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1" name="Line 81"/>
            <p:cNvSpPr>
              <a:spLocks noChangeShapeType="1"/>
            </p:cNvSpPr>
            <p:nvPr/>
          </p:nvSpPr>
          <p:spPr bwMode="auto">
            <a:xfrm>
              <a:off x="1225702" y="182831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2" name="Line 82"/>
            <p:cNvSpPr>
              <a:spLocks noChangeShapeType="1"/>
            </p:cNvSpPr>
            <p:nvPr/>
          </p:nvSpPr>
          <p:spPr bwMode="auto">
            <a:xfrm>
              <a:off x="1225702" y="1791116"/>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3" name="Line 83"/>
            <p:cNvSpPr>
              <a:spLocks noChangeShapeType="1"/>
            </p:cNvSpPr>
            <p:nvPr/>
          </p:nvSpPr>
          <p:spPr bwMode="auto">
            <a:xfrm>
              <a:off x="1225702" y="175391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4" name="Line 84"/>
            <p:cNvSpPr>
              <a:spLocks noChangeShapeType="1"/>
            </p:cNvSpPr>
            <p:nvPr/>
          </p:nvSpPr>
          <p:spPr bwMode="auto">
            <a:xfrm>
              <a:off x="1225702" y="17246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5" name="Line 85"/>
            <p:cNvSpPr>
              <a:spLocks noChangeShapeType="1"/>
            </p:cNvSpPr>
            <p:nvPr/>
          </p:nvSpPr>
          <p:spPr bwMode="auto">
            <a:xfrm>
              <a:off x="1225702" y="15067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6" name="Line 86"/>
            <p:cNvSpPr>
              <a:spLocks noChangeShapeType="1"/>
            </p:cNvSpPr>
            <p:nvPr/>
          </p:nvSpPr>
          <p:spPr bwMode="auto">
            <a:xfrm>
              <a:off x="1225702" y="140314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7" name="Line 87"/>
            <p:cNvSpPr>
              <a:spLocks noChangeShapeType="1"/>
            </p:cNvSpPr>
            <p:nvPr/>
          </p:nvSpPr>
          <p:spPr bwMode="auto">
            <a:xfrm>
              <a:off x="1275352" y="1365944"/>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8" name="Line 88"/>
            <p:cNvSpPr>
              <a:spLocks noChangeShapeType="1"/>
            </p:cNvSpPr>
            <p:nvPr/>
          </p:nvSpPr>
          <p:spPr bwMode="auto">
            <a:xfrm>
              <a:off x="1749290" y="1365944"/>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79" name="Line 89"/>
            <p:cNvSpPr>
              <a:spLocks noChangeShapeType="1"/>
            </p:cNvSpPr>
            <p:nvPr/>
          </p:nvSpPr>
          <p:spPr bwMode="auto">
            <a:xfrm>
              <a:off x="2215706" y="1365944"/>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0" name="Line 90"/>
            <p:cNvSpPr>
              <a:spLocks noChangeShapeType="1"/>
            </p:cNvSpPr>
            <p:nvPr/>
          </p:nvSpPr>
          <p:spPr bwMode="auto">
            <a:xfrm>
              <a:off x="2689644" y="1365944"/>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1" name="Line 91"/>
            <p:cNvSpPr>
              <a:spLocks noChangeShapeType="1"/>
            </p:cNvSpPr>
            <p:nvPr/>
          </p:nvSpPr>
          <p:spPr bwMode="auto">
            <a:xfrm>
              <a:off x="3156059" y="1365944"/>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2" name="Line 92"/>
            <p:cNvSpPr>
              <a:spLocks noChangeShapeType="1"/>
            </p:cNvSpPr>
            <p:nvPr/>
          </p:nvSpPr>
          <p:spPr bwMode="auto">
            <a:xfrm>
              <a:off x="3629997" y="1365944"/>
              <a:ext cx="0" cy="21259"/>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3" name="Line 93"/>
            <p:cNvSpPr>
              <a:spLocks noChangeShapeType="1"/>
            </p:cNvSpPr>
            <p:nvPr/>
          </p:nvSpPr>
          <p:spPr bwMode="auto">
            <a:xfrm>
              <a:off x="1368635"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4" name="Line 94"/>
            <p:cNvSpPr>
              <a:spLocks noChangeShapeType="1"/>
            </p:cNvSpPr>
            <p:nvPr/>
          </p:nvSpPr>
          <p:spPr bwMode="auto">
            <a:xfrm>
              <a:off x="1461918"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5" name="Line 95"/>
            <p:cNvSpPr>
              <a:spLocks noChangeShapeType="1"/>
            </p:cNvSpPr>
            <p:nvPr/>
          </p:nvSpPr>
          <p:spPr bwMode="auto">
            <a:xfrm>
              <a:off x="1564229"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6" name="Line 96"/>
            <p:cNvSpPr>
              <a:spLocks noChangeShapeType="1"/>
            </p:cNvSpPr>
            <p:nvPr/>
          </p:nvSpPr>
          <p:spPr bwMode="auto">
            <a:xfrm>
              <a:off x="1657512"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7" name="Line 97"/>
            <p:cNvSpPr>
              <a:spLocks noChangeShapeType="1"/>
            </p:cNvSpPr>
            <p:nvPr/>
          </p:nvSpPr>
          <p:spPr bwMode="auto">
            <a:xfrm>
              <a:off x="1842573"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8" name="Line 98"/>
            <p:cNvSpPr>
              <a:spLocks noChangeShapeType="1"/>
            </p:cNvSpPr>
            <p:nvPr/>
          </p:nvSpPr>
          <p:spPr bwMode="auto">
            <a:xfrm>
              <a:off x="1935856"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89" name="Line 99"/>
            <p:cNvSpPr>
              <a:spLocks noChangeShapeType="1"/>
            </p:cNvSpPr>
            <p:nvPr/>
          </p:nvSpPr>
          <p:spPr bwMode="auto">
            <a:xfrm>
              <a:off x="2029139"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0" name="Line 100"/>
            <p:cNvSpPr>
              <a:spLocks noChangeShapeType="1"/>
            </p:cNvSpPr>
            <p:nvPr/>
          </p:nvSpPr>
          <p:spPr bwMode="auto">
            <a:xfrm>
              <a:off x="2122422"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1" name="Line 101"/>
            <p:cNvSpPr>
              <a:spLocks noChangeShapeType="1"/>
            </p:cNvSpPr>
            <p:nvPr/>
          </p:nvSpPr>
          <p:spPr bwMode="auto">
            <a:xfrm>
              <a:off x="2308989"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2" name="Line 102"/>
            <p:cNvSpPr>
              <a:spLocks noChangeShapeType="1"/>
            </p:cNvSpPr>
            <p:nvPr/>
          </p:nvSpPr>
          <p:spPr bwMode="auto">
            <a:xfrm>
              <a:off x="2409794"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3" name="Line 103"/>
            <p:cNvSpPr>
              <a:spLocks noChangeShapeType="1"/>
            </p:cNvSpPr>
            <p:nvPr/>
          </p:nvSpPr>
          <p:spPr bwMode="auto">
            <a:xfrm>
              <a:off x="2503078"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4" name="Line 104"/>
            <p:cNvSpPr>
              <a:spLocks noChangeShapeType="1"/>
            </p:cNvSpPr>
            <p:nvPr/>
          </p:nvSpPr>
          <p:spPr bwMode="auto">
            <a:xfrm>
              <a:off x="2596361"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5" name="Line 105"/>
            <p:cNvSpPr>
              <a:spLocks noChangeShapeType="1"/>
            </p:cNvSpPr>
            <p:nvPr/>
          </p:nvSpPr>
          <p:spPr bwMode="auto">
            <a:xfrm>
              <a:off x="2782927"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6" name="Line 106"/>
            <p:cNvSpPr>
              <a:spLocks noChangeShapeType="1"/>
            </p:cNvSpPr>
            <p:nvPr/>
          </p:nvSpPr>
          <p:spPr bwMode="auto">
            <a:xfrm>
              <a:off x="2876210"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7" name="Line 107"/>
            <p:cNvSpPr>
              <a:spLocks noChangeShapeType="1"/>
            </p:cNvSpPr>
            <p:nvPr/>
          </p:nvSpPr>
          <p:spPr bwMode="auto">
            <a:xfrm>
              <a:off x="2969493"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8" name="Line 108"/>
            <p:cNvSpPr>
              <a:spLocks noChangeShapeType="1"/>
            </p:cNvSpPr>
            <p:nvPr/>
          </p:nvSpPr>
          <p:spPr bwMode="auto">
            <a:xfrm>
              <a:off x="3062776"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99" name="Line 109"/>
            <p:cNvSpPr>
              <a:spLocks noChangeShapeType="1"/>
            </p:cNvSpPr>
            <p:nvPr/>
          </p:nvSpPr>
          <p:spPr bwMode="auto">
            <a:xfrm>
              <a:off x="3249342"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0" name="Line 110"/>
            <p:cNvSpPr>
              <a:spLocks noChangeShapeType="1"/>
            </p:cNvSpPr>
            <p:nvPr/>
          </p:nvSpPr>
          <p:spPr bwMode="auto">
            <a:xfrm>
              <a:off x="3350148"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1" name="Line 111"/>
            <p:cNvSpPr>
              <a:spLocks noChangeShapeType="1"/>
            </p:cNvSpPr>
            <p:nvPr/>
          </p:nvSpPr>
          <p:spPr bwMode="auto">
            <a:xfrm>
              <a:off x="3443431"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2" name="Line 112"/>
            <p:cNvSpPr>
              <a:spLocks noChangeShapeType="1"/>
            </p:cNvSpPr>
            <p:nvPr/>
          </p:nvSpPr>
          <p:spPr bwMode="auto">
            <a:xfrm>
              <a:off x="3536714"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3" name="Line 113"/>
            <p:cNvSpPr>
              <a:spLocks noChangeShapeType="1"/>
            </p:cNvSpPr>
            <p:nvPr/>
          </p:nvSpPr>
          <p:spPr bwMode="auto">
            <a:xfrm>
              <a:off x="3723280"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4" name="Line 114"/>
            <p:cNvSpPr>
              <a:spLocks noChangeShapeType="1"/>
            </p:cNvSpPr>
            <p:nvPr/>
          </p:nvSpPr>
          <p:spPr bwMode="auto">
            <a:xfrm>
              <a:off x="3816563"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5" name="Line 115"/>
            <p:cNvSpPr>
              <a:spLocks noChangeShapeType="1"/>
            </p:cNvSpPr>
            <p:nvPr/>
          </p:nvSpPr>
          <p:spPr bwMode="auto">
            <a:xfrm>
              <a:off x="3909846"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6" name="Line 116"/>
            <p:cNvSpPr>
              <a:spLocks noChangeShapeType="1"/>
            </p:cNvSpPr>
            <p:nvPr/>
          </p:nvSpPr>
          <p:spPr bwMode="auto">
            <a:xfrm>
              <a:off x="4001625" y="1365944"/>
              <a:ext cx="0" cy="14615"/>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7" name="Line 117"/>
            <p:cNvSpPr>
              <a:spLocks noChangeShapeType="1"/>
            </p:cNvSpPr>
            <p:nvPr/>
          </p:nvSpPr>
          <p:spPr bwMode="auto">
            <a:xfrm flipH="1">
              <a:off x="4045257" y="2912505"/>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8" name="Line 118"/>
            <p:cNvSpPr>
              <a:spLocks noChangeShapeType="1"/>
            </p:cNvSpPr>
            <p:nvPr/>
          </p:nvSpPr>
          <p:spPr bwMode="auto">
            <a:xfrm flipH="1">
              <a:off x="4045257" y="2486005"/>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09" name="Line 119"/>
            <p:cNvSpPr>
              <a:spLocks noChangeShapeType="1"/>
            </p:cNvSpPr>
            <p:nvPr/>
          </p:nvSpPr>
          <p:spPr bwMode="auto">
            <a:xfrm flipH="1">
              <a:off x="4045257" y="2299993"/>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0" name="Line 120"/>
            <p:cNvSpPr>
              <a:spLocks noChangeShapeType="1"/>
            </p:cNvSpPr>
            <p:nvPr/>
          </p:nvSpPr>
          <p:spPr bwMode="auto">
            <a:xfrm flipH="1">
              <a:off x="4045257" y="1873492"/>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1" name="Line 121"/>
            <p:cNvSpPr>
              <a:spLocks noChangeShapeType="1"/>
            </p:cNvSpPr>
            <p:nvPr/>
          </p:nvSpPr>
          <p:spPr bwMode="auto">
            <a:xfrm flipH="1">
              <a:off x="4045257" y="1694123"/>
              <a:ext cx="24073"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2" name="Line 122"/>
            <p:cNvSpPr>
              <a:spLocks noChangeShapeType="1"/>
            </p:cNvSpPr>
            <p:nvPr/>
          </p:nvSpPr>
          <p:spPr bwMode="auto">
            <a:xfrm flipH="1">
              <a:off x="4052780" y="2725164"/>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3" name="Line 123"/>
            <p:cNvSpPr>
              <a:spLocks noChangeShapeType="1"/>
            </p:cNvSpPr>
            <p:nvPr/>
          </p:nvSpPr>
          <p:spPr bwMode="auto">
            <a:xfrm flipH="1">
              <a:off x="4052780" y="262152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4" name="Line 124"/>
            <p:cNvSpPr>
              <a:spLocks noChangeShapeType="1"/>
            </p:cNvSpPr>
            <p:nvPr/>
          </p:nvSpPr>
          <p:spPr bwMode="auto">
            <a:xfrm flipH="1">
              <a:off x="4052780" y="2545795"/>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5" name="Line 125"/>
            <p:cNvSpPr>
              <a:spLocks noChangeShapeType="1"/>
            </p:cNvSpPr>
            <p:nvPr/>
          </p:nvSpPr>
          <p:spPr bwMode="auto">
            <a:xfrm flipH="1">
              <a:off x="4052780" y="244215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6" name="Line 126"/>
            <p:cNvSpPr>
              <a:spLocks noChangeShapeType="1"/>
            </p:cNvSpPr>
            <p:nvPr/>
          </p:nvSpPr>
          <p:spPr bwMode="auto">
            <a:xfrm flipH="1">
              <a:off x="4052780" y="2396985"/>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7" name="Line 127"/>
            <p:cNvSpPr>
              <a:spLocks noChangeShapeType="1"/>
            </p:cNvSpPr>
            <p:nvPr/>
          </p:nvSpPr>
          <p:spPr bwMode="auto">
            <a:xfrm flipH="1">
              <a:off x="4052780" y="23597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8" name="Line 128"/>
            <p:cNvSpPr>
              <a:spLocks noChangeShapeType="1"/>
            </p:cNvSpPr>
            <p:nvPr/>
          </p:nvSpPr>
          <p:spPr bwMode="auto">
            <a:xfrm flipH="1">
              <a:off x="4052780" y="232922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19" name="Line 129"/>
            <p:cNvSpPr>
              <a:spLocks noChangeShapeType="1"/>
            </p:cNvSpPr>
            <p:nvPr/>
          </p:nvSpPr>
          <p:spPr bwMode="auto">
            <a:xfrm flipH="1">
              <a:off x="4052780" y="212062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0" name="Line 130"/>
            <p:cNvSpPr>
              <a:spLocks noChangeShapeType="1"/>
            </p:cNvSpPr>
            <p:nvPr/>
          </p:nvSpPr>
          <p:spPr bwMode="auto">
            <a:xfrm flipH="1">
              <a:off x="4052780" y="2015659"/>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1" name="Line 131"/>
            <p:cNvSpPr>
              <a:spLocks noChangeShapeType="1"/>
            </p:cNvSpPr>
            <p:nvPr/>
          </p:nvSpPr>
          <p:spPr bwMode="auto">
            <a:xfrm flipH="1">
              <a:off x="4052780" y="19332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2" name="Line 132"/>
            <p:cNvSpPr>
              <a:spLocks noChangeShapeType="1"/>
            </p:cNvSpPr>
            <p:nvPr/>
          </p:nvSpPr>
          <p:spPr bwMode="auto">
            <a:xfrm flipH="1">
              <a:off x="4052780" y="1828318"/>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3" name="Line 133"/>
            <p:cNvSpPr>
              <a:spLocks noChangeShapeType="1"/>
            </p:cNvSpPr>
            <p:nvPr/>
          </p:nvSpPr>
          <p:spPr bwMode="auto">
            <a:xfrm flipH="1">
              <a:off x="4052780" y="1791116"/>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4" name="Line 134"/>
            <p:cNvSpPr>
              <a:spLocks noChangeShapeType="1"/>
            </p:cNvSpPr>
            <p:nvPr/>
          </p:nvSpPr>
          <p:spPr bwMode="auto">
            <a:xfrm flipH="1">
              <a:off x="4052780" y="1753913"/>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5" name="Line 135"/>
            <p:cNvSpPr>
              <a:spLocks noChangeShapeType="1"/>
            </p:cNvSpPr>
            <p:nvPr/>
          </p:nvSpPr>
          <p:spPr bwMode="auto">
            <a:xfrm flipH="1">
              <a:off x="4052780" y="17246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6" name="Line 136"/>
            <p:cNvSpPr>
              <a:spLocks noChangeShapeType="1"/>
            </p:cNvSpPr>
            <p:nvPr/>
          </p:nvSpPr>
          <p:spPr bwMode="auto">
            <a:xfrm flipH="1">
              <a:off x="4052780" y="1506782"/>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7" name="Line 137"/>
            <p:cNvSpPr>
              <a:spLocks noChangeShapeType="1"/>
            </p:cNvSpPr>
            <p:nvPr/>
          </p:nvSpPr>
          <p:spPr bwMode="auto">
            <a:xfrm flipH="1">
              <a:off x="4052780" y="1403147"/>
              <a:ext cx="16550" cy="0"/>
            </a:xfrm>
            <a:prstGeom prst="line">
              <a:avLst/>
            </a:prstGeom>
            <a:noFill/>
            <a:ln w="0">
              <a:solidFill>
                <a:srgbClr val="666666"/>
              </a:solidFill>
              <a:prstDash val="solid"/>
              <a:round/>
              <a:headEnd/>
              <a:tailEn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en-US" sz="1000" b="1"/>
            </a:p>
          </p:txBody>
        </p:sp>
        <p:sp>
          <p:nvSpPr>
            <p:cNvPr id="128" name="TextBox 127"/>
            <p:cNvSpPr txBox="1"/>
            <p:nvPr/>
          </p:nvSpPr>
          <p:spPr>
            <a:xfrm rot="16200000">
              <a:off x="47723" y="2085184"/>
              <a:ext cx="1667283" cy="230832"/>
            </a:xfrm>
            <a:prstGeom prst="rect">
              <a:avLst/>
            </a:prstGeom>
            <a:noFill/>
          </p:spPr>
          <p:txBody>
            <a:bodyPr wrap="none" rtlCol="0">
              <a:spAutoFit/>
            </a:bodyPr>
            <a:lstStyle/>
            <a:p>
              <a:r>
                <a:rPr lang="en-US" sz="900" b="1" dirty="0" smtClean="0"/>
                <a:t>Power (TW)</a:t>
              </a:r>
            </a:p>
          </p:txBody>
        </p:sp>
        <p:sp>
          <p:nvSpPr>
            <p:cNvPr id="129" name="TextBox 128"/>
            <p:cNvSpPr txBox="1"/>
            <p:nvPr/>
          </p:nvSpPr>
          <p:spPr>
            <a:xfrm>
              <a:off x="2265873" y="3048856"/>
              <a:ext cx="866391" cy="276999"/>
            </a:xfrm>
            <a:prstGeom prst="rect">
              <a:avLst/>
            </a:prstGeom>
            <a:noFill/>
          </p:spPr>
          <p:txBody>
            <a:bodyPr wrap="none" rtlCol="0">
              <a:spAutoFit/>
            </a:bodyPr>
            <a:lstStyle/>
            <a:p>
              <a:r>
                <a:rPr lang="en-US" sz="1200" b="1" dirty="0" smtClean="0"/>
                <a:t>Time (ns)</a:t>
              </a:r>
            </a:p>
          </p:txBody>
        </p:sp>
        <p:cxnSp>
          <p:nvCxnSpPr>
            <p:cNvPr id="134" name="Straight Connector 133"/>
            <p:cNvCxnSpPr/>
            <p:nvPr/>
          </p:nvCxnSpPr>
          <p:spPr>
            <a:xfrm>
              <a:off x="1749290" y="1928042"/>
              <a:ext cx="0" cy="979223"/>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5" name="Straight Connector 134"/>
            <p:cNvCxnSpPr>
              <a:stCxn id="6" idx="13"/>
            </p:cNvCxnSpPr>
            <p:nvPr/>
          </p:nvCxnSpPr>
          <p:spPr>
            <a:xfrm>
              <a:off x="1394213" y="2195028"/>
              <a:ext cx="0" cy="717477"/>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6" name="Straight Connector 135"/>
            <p:cNvCxnSpPr>
              <a:stCxn id="5" idx="17"/>
            </p:cNvCxnSpPr>
            <p:nvPr/>
          </p:nvCxnSpPr>
          <p:spPr>
            <a:xfrm>
              <a:off x="1284379" y="2254818"/>
              <a:ext cx="7266" cy="657688"/>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7" name="Straight Connector 136"/>
            <p:cNvCxnSpPr>
              <a:stCxn id="7" idx="13"/>
            </p:cNvCxnSpPr>
            <p:nvPr/>
          </p:nvCxnSpPr>
          <p:spPr>
            <a:xfrm>
              <a:off x="2173578" y="2015659"/>
              <a:ext cx="6769" cy="894226"/>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8" name="Straight Connector 137"/>
            <p:cNvCxnSpPr>
              <a:stCxn id="8" idx="22"/>
            </p:cNvCxnSpPr>
            <p:nvPr/>
          </p:nvCxnSpPr>
          <p:spPr>
            <a:xfrm>
              <a:off x="2537682" y="2232231"/>
              <a:ext cx="4513" cy="685428"/>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39" name="Straight Connector 138"/>
            <p:cNvCxnSpPr>
              <a:stCxn id="9" idx="16"/>
            </p:cNvCxnSpPr>
            <p:nvPr/>
          </p:nvCxnSpPr>
          <p:spPr>
            <a:xfrm>
              <a:off x="2909310" y="2396985"/>
              <a:ext cx="3633" cy="519507"/>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40" name="Straight Connector 139"/>
            <p:cNvCxnSpPr>
              <a:stCxn id="10" idx="12"/>
            </p:cNvCxnSpPr>
            <p:nvPr/>
          </p:nvCxnSpPr>
          <p:spPr>
            <a:xfrm>
              <a:off x="3256865" y="2442159"/>
              <a:ext cx="8131" cy="467726"/>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cxnSp>
          <p:nvCxnSpPr>
            <p:cNvPr id="141" name="Straight Connector 140"/>
            <p:cNvCxnSpPr>
              <a:stCxn id="11" idx="17"/>
            </p:cNvCxnSpPr>
            <p:nvPr/>
          </p:nvCxnSpPr>
          <p:spPr>
            <a:xfrm>
              <a:off x="3663098" y="2195028"/>
              <a:ext cx="8146" cy="722668"/>
            </a:xfrm>
            <a:prstGeom prst="line">
              <a:avLst/>
            </a:prstGeom>
            <a:ln w="57150">
              <a:solidFill>
                <a:schemeClr val="tx2"/>
              </a:solidFill>
            </a:ln>
          </p:spPr>
          <p:style>
            <a:lnRef idx="2">
              <a:schemeClr val="accent1"/>
            </a:lnRef>
            <a:fillRef idx="0">
              <a:schemeClr val="accent1"/>
            </a:fillRef>
            <a:effectRef idx="1">
              <a:schemeClr val="accent1"/>
            </a:effectRef>
            <a:fontRef idx="minor">
              <a:schemeClr val="tx1"/>
            </a:fontRef>
          </p:style>
        </p:cxnSp>
        <p:sp>
          <p:nvSpPr>
            <p:cNvPr id="142" name="Freeform 141"/>
            <p:cNvSpPr/>
            <p:nvPr/>
          </p:nvSpPr>
          <p:spPr>
            <a:xfrm>
              <a:off x="3744031" y="1408281"/>
              <a:ext cx="264626" cy="1501186"/>
            </a:xfrm>
            <a:custGeom>
              <a:avLst/>
              <a:gdLst>
                <a:gd name="connsiteX0" fmla="*/ 0 w 264626"/>
                <a:gd name="connsiteY0" fmla="*/ 1499678 h 1499678"/>
                <a:gd name="connsiteX1" fmla="*/ 5241 w 264626"/>
                <a:gd name="connsiteY1" fmla="*/ 1321514 h 1499678"/>
                <a:gd name="connsiteX2" fmla="*/ 18341 w 264626"/>
                <a:gd name="connsiteY2" fmla="*/ 1321514 h 1499678"/>
                <a:gd name="connsiteX3" fmla="*/ 102183 w 264626"/>
                <a:gd name="connsiteY3" fmla="*/ 132151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89083 w 264626"/>
                <a:gd name="connsiteY3" fmla="*/ 130579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89083 w 264626"/>
                <a:gd name="connsiteY3" fmla="*/ 130579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07423 w 264626"/>
                <a:gd name="connsiteY4" fmla="*/ 1216712 h 1499678"/>
                <a:gd name="connsiteX5" fmla="*/ 128383 w 264626"/>
                <a:gd name="connsiteY5" fmla="*/ 114073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0742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94323 w 264626"/>
                <a:gd name="connsiteY3" fmla="*/ 131365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102183 w 264626"/>
                <a:gd name="connsiteY3" fmla="*/ 131103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18341 w 264626"/>
                <a:gd name="connsiteY2" fmla="*/ 1321514 h 1499678"/>
                <a:gd name="connsiteX3" fmla="*/ 102183 w 264626"/>
                <a:gd name="connsiteY3" fmla="*/ 131103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0 w 264626"/>
                <a:gd name="connsiteY0" fmla="*/ 1499678 h 1499678"/>
                <a:gd name="connsiteX1" fmla="*/ 5241 w 264626"/>
                <a:gd name="connsiteY1" fmla="*/ 1321514 h 1499678"/>
                <a:gd name="connsiteX2" fmla="*/ 26202 w 264626"/>
                <a:gd name="connsiteY2" fmla="*/ 1321514 h 1499678"/>
                <a:gd name="connsiteX3" fmla="*/ 102183 w 264626"/>
                <a:gd name="connsiteY3" fmla="*/ 1311034 h 1499678"/>
                <a:gd name="connsiteX4" fmla="*/ 117903 w 264626"/>
                <a:gd name="connsiteY4" fmla="*/ 1216712 h 1499678"/>
                <a:gd name="connsiteX5" fmla="*/ 133623 w 264626"/>
                <a:gd name="connsiteY5" fmla="*/ 1143350 h 1499678"/>
                <a:gd name="connsiteX6" fmla="*/ 157204 w 264626"/>
                <a:gd name="connsiteY6" fmla="*/ 918025 h 1499678"/>
                <a:gd name="connsiteX7" fmla="*/ 186025 w 264626"/>
                <a:gd name="connsiteY7" fmla="*/ 509296 h 1499678"/>
                <a:gd name="connsiteX8" fmla="*/ 206985 w 264626"/>
                <a:gd name="connsiteY8" fmla="*/ 48166 h 1499678"/>
                <a:gd name="connsiteX9" fmla="*/ 204365 w 264626"/>
                <a:gd name="connsiteY9" fmla="*/ 8865 h 1499678"/>
                <a:gd name="connsiteX10" fmla="*/ 264626 w 264626"/>
                <a:gd name="connsiteY10" fmla="*/ 1005 h 1499678"/>
                <a:gd name="connsiteX0" fmla="*/ 3647 w 268273"/>
                <a:gd name="connsiteY0" fmla="*/ 1499678 h 1499678"/>
                <a:gd name="connsiteX1" fmla="*/ 8888 w 268273"/>
                <a:gd name="connsiteY1" fmla="*/ 1321514 h 1499678"/>
                <a:gd name="connsiteX2" fmla="*/ 105830 w 268273"/>
                <a:gd name="connsiteY2" fmla="*/ 1311034 h 1499678"/>
                <a:gd name="connsiteX3" fmla="*/ 121550 w 268273"/>
                <a:gd name="connsiteY3" fmla="*/ 1216712 h 1499678"/>
                <a:gd name="connsiteX4" fmla="*/ 137270 w 268273"/>
                <a:gd name="connsiteY4" fmla="*/ 1143350 h 1499678"/>
                <a:gd name="connsiteX5" fmla="*/ 160851 w 268273"/>
                <a:gd name="connsiteY5" fmla="*/ 918025 h 1499678"/>
                <a:gd name="connsiteX6" fmla="*/ 189672 w 268273"/>
                <a:gd name="connsiteY6" fmla="*/ 509296 h 1499678"/>
                <a:gd name="connsiteX7" fmla="*/ 210632 w 268273"/>
                <a:gd name="connsiteY7" fmla="*/ 48166 h 1499678"/>
                <a:gd name="connsiteX8" fmla="*/ 208012 w 268273"/>
                <a:gd name="connsiteY8" fmla="*/ 8865 h 1499678"/>
                <a:gd name="connsiteX9" fmla="*/ 268273 w 268273"/>
                <a:gd name="connsiteY9" fmla="*/ 1005 h 1499678"/>
                <a:gd name="connsiteX0" fmla="*/ 0 w 264626"/>
                <a:gd name="connsiteY0" fmla="*/ 1499678 h 1499678"/>
                <a:gd name="connsiteX1" fmla="*/ 5241 w 264626"/>
                <a:gd name="connsiteY1" fmla="*/ 1321514 h 1499678"/>
                <a:gd name="connsiteX2" fmla="*/ 102183 w 264626"/>
                <a:gd name="connsiteY2" fmla="*/ 1311034 h 1499678"/>
                <a:gd name="connsiteX3" fmla="*/ 117903 w 264626"/>
                <a:gd name="connsiteY3" fmla="*/ 1216712 h 1499678"/>
                <a:gd name="connsiteX4" fmla="*/ 133623 w 264626"/>
                <a:gd name="connsiteY4" fmla="*/ 1143350 h 1499678"/>
                <a:gd name="connsiteX5" fmla="*/ 157204 w 264626"/>
                <a:gd name="connsiteY5" fmla="*/ 918025 h 1499678"/>
                <a:gd name="connsiteX6" fmla="*/ 186025 w 264626"/>
                <a:gd name="connsiteY6" fmla="*/ 509296 h 1499678"/>
                <a:gd name="connsiteX7" fmla="*/ 206985 w 264626"/>
                <a:gd name="connsiteY7" fmla="*/ 48166 h 1499678"/>
                <a:gd name="connsiteX8" fmla="*/ 204365 w 264626"/>
                <a:gd name="connsiteY8" fmla="*/ 8865 h 1499678"/>
                <a:gd name="connsiteX9" fmla="*/ 264626 w 264626"/>
                <a:gd name="connsiteY9" fmla="*/ 1005 h 1499678"/>
                <a:gd name="connsiteX0" fmla="*/ 0 w 264626"/>
                <a:gd name="connsiteY0" fmla="*/ 1503176 h 1503176"/>
                <a:gd name="connsiteX1" fmla="*/ 5241 w 264626"/>
                <a:gd name="connsiteY1" fmla="*/ 1325012 h 1503176"/>
                <a:gd name="connsiteX2" fmla="*/ 102183 w 264626"/>
                <a:gd name="connsiteY2" fmla="*/ 1314532 h 1503176"/>
                <a:gd name="connsiteX3" fmla="*/ 117903 w 264626"/>
                <a:gd name="connsiteY3" fmla="*/ 1220210 h 1503176"/>
                <a:gd name="connsiteX4" fmla="*/ 133623 w 264626"/>
                <a:gd name="connsiteY4" fmla="*/ 1146848 h 1503176"/>
                <a:gd name="connsiteX5" fmla="*/ 157204 w 264626"/>
                <a:gd name="connsiteY5" fmla="*/ 921523 h 1503176"/>
                <a:gd name="connsiteX6" fmla="*/ 186025 w 264626"/>
                <a:gd name="connsiteY6" fmla="*/ 512794 h 1503176"/>
                <a:gd name="connsiteX7" fmla="*/ 206985 w 264626"/>
                <a:gd name="connsiteY7" fmla="*/ 51664 h 1503176"/>
                <a:gd name="connsiteX8" fmla="*/ 264626 w 264626"/>
                <a:gd name="connsiteY8" fmla="*/ 4503 h 1503176"/>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64626 w 264626"/>
                <a:gd name="connsiteY8" fmla="*/ 0 h 1498673"/>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64626 w 264626"/>
                <a:gd name="connsiteY8" fmla="*/ 0 h 1498673"/>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12378 w 264626"/>
                <a:gd name="connsiteY8" fmla="*/ 36402 h 1498673"/>
                <a:gd name="connsiteX9" fmla="*/ 264626 w 264626"/>
                <a:gd name="connsiteY9" fmla="*/ 0 h 1498673"/>
                <a:gd name="connsiteX0" fmla="*/ 0 w 264626"/>
                <a:gd name="connsiteY0" fmla="*/ 1498673 h 1498673"/>
                <a:gd name="connsiteX1" fmla="*/ 5241 w 264626"/>
                <a:gd name="connsiteY1" fmla="*/ 1320509 h 1498673"/>
                <a:gd name="connsiteX2" fmla="*/ 102183 w 264626"/>
                <a:gd name="connsiteY2" fmla="*/ 1310029 h 1498673"/>
                <a:gd name="connsiteX3" fmla="*/ 117903 w 264626"/>
                <a:gd name="connsiteY3" fmla="*/ 1215707 h 1498673"/>
                <a:gd name="connsiteX4" fmla="*/ 133623 w 264626"/>
                <a:gd name="connsiteY4" fmla="*/ 1142345 h 1498673"/>
                <a:gd name="connsiteX5" fmla="*/ 157204 w 264626"/>
                <a:gd name="connsiteY5" fmla="*/ 917020 h 1498673"/>
                <a:gd name="connsiteX6" fmla="*/ 186025 w 264626"/>
                <a:gd name="connsiteY6" fmla="*/ 508291 h 1498673"/>
                <a:gd name="connsiteX7" fmla="*/ 206985 w 264626"/>
                <a:gd name="connsiteY7" fmla="*/ 47161 h 1498673"/>
                <a:gd name="connsiteX8" fmla="*/ 209758 w 264626"/>
                <a:gd name="connsiteY8" fmla="*/ 12822 h 1498673"/>
                <a:gd name="connsiteX9" fmla="*/ 264626 w 264626"/>
                <a:gd name="connsiteY9" fmla="*/ 0 h 1498673"/>
                <a:gd name="connsiteX0" fmla="*/ 0 w 264626"/>
                <a:gd name="connsiteY0" fmla="*/ 1501186 h 1501186"/>
                <a:gd name="connsiteX1" fmla="*/ 5241 w 264626"/>
                <a:gd name="connsiteY1" fmla="*/ 1323022 h 1501186"/>
                <a:gd name="connsiteX2" fmla="*/ 102183 w 264626"/>
                <a:gd name="connsiteY2" fmla="*/ 1312542 h 1501186"/>
                <a:gd name="connsiteX3" fmla="*/ 11790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1790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2576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2314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 name="connsiteX0" fmla="*/ 0 w 264626"/>
                <a:gd name="connsiteY0" fmla="*/ 1501186 h 1501186"/>
                <a:gd name="connsiteX1" fmla="*/ 5241 w 264626"/>
                <a:gd name="connsiteY1" fmla="*/ 1323022 h 1501186"/>
                <a:gd name="connsiteX2" fmla="*/ 102183 w 264626"/>
                <a:gd name="connsiteY2" fmla="*/ 1312542 h 1501186"/>
                <a:gd name="connsiteX3" fmla="*/ 123143 w 264626"/>
                <a:gd name="connsiteY3" fmla="*/ 1218220 h 1501186"/>
                <a:gd name="connsiteX4" fmla="*/ 133623 w 264626"/>
                <a:gd name="connsiteY4" fmla="*/ 1144858 h 1501186"/>
                <a:gd name="connsiteX5" fmla="*/ 157204 w 264626"/>
                <a:gd name="connsiteY5" fmla="*/ 919533 h 1501186"/>
                <a:gd name="connsiteX6" fmla="*/ 186025 w 264626"/>
                <a:gd name="connsiteY6" fmla="*/ 510804 h 1501186"/>
                <a:gd name="connsiteX7" fmla="*/ 206985 w 264626"/>
                <a:gd name="connsiteY7" fmla="*/ 49674 h 1501186"/>
                <a:gd name="connsiteX8" fmla="*/ 209758 w 264626"/>
                <a:gd name="connsiteY8" fmla="*/ 7475 h 1501186"/>
                <a:gd name="connsiteX9" fmla="*/ 264626 w 264626"/>
                <a:gd name="connsiteY9" fmla="*/ 2513 h 15011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264626" h="1501186">
                  <a:moveTo>
                    <a:pt x="0" y="1501186"/>
                  </a:moveTo>
                  <a:cubicBezTo>
                    <a:pt x="1092" y="1426951"/>
                    <a:pt x="3930" y="1323023"/>
                    <a:pt x="5241" y="1323022"/>
                  </a:cubicBezTo>
                  <a:cubicBezTo>
                    <a:pt x="6552" y="1323021"/>
                    <a:pt x="82533" y="1330009"/>
                    <a:pt x="102183" y="1312542"/>
                  </a:cubicBezTo>
                  <a:cubicBezTo>
                    <a:pt x="121833" y="1295075"/>
                    <a:pt x="120523" y="1219966"/>
                    <a:pt x="123143" y="1218220"/>
                  </a:cubicBezTo>
                  <a:cubicBezTo>
                    <a:pt x="125763" y="1216474"/>
                    <a:pt x="130566" y="1163198"/>
                    <a:pt x="133623" y="1144858"/>
                  </a:cubicBezTo>
                  <a:cubicBezTo>
                    <a:pt x="136680" y="1126518"/>
                    <a:pt x="148470" y="1025209"/>
                    <a:pt x="157204" y="919533"/>
                  </a:cubicBezTo>
                  <a:cubicBezTo>
                    <a:pt x="165938" y="813857"/>
                    <a:pt x="177728" y="655780"/>
                    <a:pt x="186025" y="510804"/>
                  </a:cubicBezTo>
                  <a:cubicBezTo>
                    <a:pt x="194322" y="365827"/>
                    <a:pt x="203030" y="133562"/>
                    <a:pt x="206985" y="49674"/>
                  </a:cubicBezTo>
                  <a:cubicBezTo>
                    <a:pt x="210941" y="-34214"/>
                    <a:pt x="200151" y="15335"/>
                    <a:pt x="209758" y="7475"/>
                  </a:cubicBezTo>
                  <a:cubicBezTo>
                    <a:pt x="219365" y="-385"/>
                    <a:pt x="255918" y="8580"/>
                    <a:pt x="264626" y="2513"/>
                  </a:cubicBezTo>
                </a:path>
              </a:pathLst>
            </a:custGeom>
            <a:noFill/>
            <a:ln w="19050">
              <a:solidFill>
                <a:srgbClr val="0348B9"/>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grpSp>
      <p:sp>
        <p:nvSpPr>
          <p:cNvPr id="143" name="TextBox 142"/>
          <p:cNvSpPr txBox="1"/>
          <p:nvPr/>
        </p:nvSpPr>
        <p:spPr>
          <a:xfrm>
            <a:off x="3593097" y="2105422"/>
            <a:ext cx="1997146" cy="646331"/>
          </a:xfrm>
          <a:prstGeom prst="rect">
            <a:avLst/>
          </a:prstGeom>
          <a:noFill/>
        </p:spPr>
        <p:txBody>
          <a:bodyPr wrap="square" rtlCol="0">
            <a:spAutoFit/>
          </a:bodyPr>
          <a:lstStyle/>
          <a:p>
            <a:pPr algn="ctr"/>
            <a:r>
              <a:rPr lang="en-US" sz="1200" b="1" dirty="0" smtClean="0">
                <a:solidFill>
                  <a:schemeClr val="tx2"/>
                </a:solidFill>
              </a:rPr>
              <a:t>Blast wave expansion, density relaxation, and</a:t>
            </a:r>
          </a:p>
          <a:p>
            <a:pPr algn="ctr"/>
            <a:r>
              <a:rPr lang="en-US" sz="1200" b="1" dirty="0">
                <a:solidFill>
                  <a:schemeClr val="tx2"/>
                </a:solidFill>
              </a:rPr>
              <a:t>s</a:t>
            </a:r>
            <a:r>
              <a:rPr lang="en-US" sz="1200" b="1" dirty="0" smtClean="0">
                <a:solidFill>
                  <a:schemeClr val="tx2"/>
                </a:solidFill>
              </a:rPr>
              <a:t>hell formation</a:t>
            </a:r>
          </a:p>
        </p:txBody>
      </p:sp>
      <p:cxnSp>
        <p:nvCxnSpPr>
          <p:cNvPr id="147" name="Straight Connector 146"/>
          <p:cNvCxnSpPr/>
          <p:nvPr/>
        </p:nvCxnSpPr>
        <p:spPr>
          <a:xfrm flipH="1">
            <a:off x="230400" y="1958400"/>
            <a:ext cx="2748850" cy="776926"/>
          </a:xfrm>
          <a:prstGeom prst="line">
            <a:avLst/>
          </a:prstGeom>
          <a:ln w="12700">
            <a:solidFill>
              <a:schemeClr val="bg2">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149" name="Straight Connector 148"/>
          <p:cNvCxnSpPr/>
          <p:nvPr/>
        </p:nvCxnSpPr>
        <p:spPr>
          <a:xfrm flipH="1">
            <a:off x="2955392" y="2015942"/>
            <a:ext cx="747556" cy="735811"/>
          </a:xfrm>
          <a:prstGeom prst="line">
            <a:avLst/>
          </a:prstGeom>
          <a:ln w="12700">
            <a:solidFill>
              <a:schemeClr val="bg2">
                <a:lumMod val="75000"/>
              </a:schemeClr>
            </a:solidFill>
          </a:ln>
          <a:effectLst/>
        </p:spPr>
        <p:style>
          <a:lnRef idx="2">
            <a:schemeClr val="accent1"/>
          </a:lnRef>
          <a:fillRef idx="0">
            <a:schemeClr val="accent1"/>
          </a:fillRef>
          <a:effectRef idx="1">
            <a:schemeClr val="accent1"/>
          </a:effectRef>
          <a:fontRef idx="minor">
            <a:schemeClr val="tx1"/>
          </a:fontRef>
        </p:style>
      </p:cxnSp>
      <p:sp>
        <p:nvSpPr>
          <p:cNvPr id="151" name="Oval 150"/>
          <p:cNvSpPr/>
          <p:nvPr/>
        </p:nvSpPr>
        <p:spPr>
          <a:xfrm>
            <a:off x="1264358" y="3107558"/>
            <a:ext cx="1388084" cy="1388084"/>
          </a:xfrm>
          <a:prstGeom prst="ellipse">
            <a:avLst/>
          </a:prstGeom>
          <a:gradFill flip="none" rotWithShape="1">
            <a:gsLst>
              <a:gs pos="0">
                <a:schemeClr val="accent5">
                  <a:lumMod val="0"/>
                </a:schemeClr>
              </a:gs>
              <a:gs pos="54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2" name="Oval 151"/>
          <p:cNvSpPr/>
          <p:nvPr/>
        </p:nvSpPr>
        <p:spPr>
          <a:xfrm>
            <a:off x="1693944" y="3537144"/>
            <a:ext cx="528913" cy="528913"/>
          </a:xfrm>
          <a:prstGeom prst="ellipse">
            <a:avLst/>
          </a:prstGeom>
          <a:solidFill>
            <a:schemeClr val="tx2">
              <a:lumMod val="75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5" name="Group 154"/>
          <p:cNvGrpSpPr/>
          <p:nvPr/>
        </p:nvGrpSpPr>
        <p:grpSpPr>
          <a:xfrm>
            <a:off x="1368000" y="3218400"/>
            <a:ext cx="1190842" cy="1190842"/>
            <a:chOff x="3082478" y="3223119"/>
            <a:chExt cx="993600" cy="993600"/>
          </a:xfrm>
        </p:grpSpPr>
        <p:sp>
          <p:nvSpPr>
            <p:cNvPr id="153" name="Oval 152"/>
            <p:cNvSpPr/>
            <p:nvPr/>
          </p:nvSpPr>
          <p:spPr>
            <a:xfrm>
              <a:off x="3082478" y="3223119"/>
              <a:ext cx="993600" cy="993600"/>
            </a:xfrm>
            <a:prstGeom prst="ellipse">
              <a:avLst/>
            </a:prstGeom>
            <a:noFill/>
            <a:ln w="12700">
              <a:solidFill>
                <a:schemeClr val="bg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4" name="Oval 153"/>
            <p:cNvSpPr/>
            <p:nvPr/>
          </p:nvSpPr>
          <p:spPr>
            <a:xfrm>
              <a:off x="3234009" y="3374650"/>
              <a:ext cx="690538" cy="690538"/>
            </a:xfrm>
            <a:prstGeom prst="ellipse">
              <a:avLst/>
            </a:prstGeom>
            <a:noFill/>
            <a:ln w="12700">
              <a:solidFill>
                <a:schemeClr val="bg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sp>
        <p:nvSpPr>
          <p:cNvPr id="156" name="Right Arrow 155"/>
          <p:cNvSpPr/>
          <p:nvPr/>
        </p:nvSpPr>
        <p:spPr>
          <a:xfrm>
            <a:off x="1119100" y="3669371"/>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7" name="Right Arrow 156"/>
          <p:cNvSpPr/>
          <p:nvPr/>
        </p:nvSpPr>
        <p:spPr>
          <a:xfrm rot="5400000">
            <a:off x="1769054" y="3064874"/>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8" name="Right Arrow 157"/>
          <p:cNvSpPr/>
          <p:nvPr/>
        </p:nvSpPr>
        <p:spPr>
          <a:xfrm rot="10800000">
            <a:off x="2398211" y="3678530"/>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59" name="Right Arrow 158"/>
          <p:cNvSpPr/>
          <p:nvPr/>
        </p:nvSpPr>
        <p:spPr>
          <a:xfrm rot="16200000">
            <a:off x="1769054" y="4298311"/>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0" name="TextBox 159"/>
          <p:cNvSpPr txBox="1"/>
          <p:nvPr/>
        </p:nvSpPr>
        <p:spPr>
          <a:xfrm>
            <a:off x="1497791" y="2751753"/>
            <a:ext cx="854721" cy="276999"/>
          </a:xfrm>
          <a:prstGeom prst="rect">
            <a:avLst/>
          </a:prstGeom>
          <a:noFill/>
        </p:spPr>
        <p:txBody>
          <a:bodyPr wrap="none" rtlCol="0">
            <a:spAutoFit/>
          </a:bodyPr>
          <a:lstStyle/>
          <a:p>
            <a:r>
              <a:rPr lang="en-US" sz="1200" b="1" dirty="0" smtClean="0"/>
              <a:t>Fuel flow</a:t>
            </a:r>
          </a:p>
        </p:txBody>
      </p:sp>
      <p:sp>
        <p:nvSpPr>
          <p:cNvPr id="161" name="TextBox 160"/>
          <p:cNvSpPr txBox="1"/>
          <p:nvPr/>
        </p:nvSpPr>
        <p:spPr>
          <a:xfrm>
            <a:off x="394001" y="2928317"/>
            <a:ext cx="1083951" cy="461665"/>
          </a:xfrm>
          <a:prstGeom prst="rect">
            <a:avLst/>
          </a:prstGeom>
          <a:noFill/>
        </p:spPr>
        <p:txBody>
          <a:bodyPr wrap="none" rtlCol="0">
            <a:spAutoFit/>
          </a:bodyPr>
          <a:lstStyle/>
          <a:p>
            <a:r>
              <a:rPr lang="en-US" sz="1200" b="1" dirty="0" smtClean="0"/>
              <a:t>Converging </a:t>
            </a:r>
          </a:p>
          <a:p>
            <a:r>
              <a:rPr lang="en-US" sz="1200" b="1" dirty="0" smtClean="0"/>
              <a:t>shocks</a:t>
            </a:r>
          </a:p>
        </p:txBody>
      </p:sp>
      <p:cxnSp>
        <p:nvCxnSpPr>
          <p:cNvPr id="163" name="Straight Arrow Connector 162"/>
          <p:cNvCxnSpPr>
            <a:endCxn id="153" idx="1"/>
          </p:cNvCxnSpPr>
          <p:nvPr/>
        </p:nvCxnSpPr>
        <p:spPr>
          <a:xfrm>
            <a:off x="1232375" y="3213053"/>
            <a:ext cx="310020" cy="179742"/>
          </a:xfrm>
          <a:prstGeom prst="straightConnector1">
            <a:avLst/>
          </a:prstGeom>
          <a:ln w="952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4" name="Straight Arrow Connector 163"/>
          <p:cNvCxnSpPr/>
          <p:nvPr/>
        </p:nvCxnSpPr>
        <p:spPr>
          <a:xfrm>
            <a:off x="1232375" y="3254720"/>
            <a:ext cx="336676" cy="327579"/>
          </a:xfrm>
          <a:prstGeom prst="straightConnector1">
            <a:avLst/>
          </a:pr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cxnSp>
      <p:sp>
        <p:nvSpPr>
          <p:cNvPr id="167" name="TextBox 166"/>
          <p:cNvSpPr txBox="1"/>
          <p:nvPr/>
        </p:nvSpPr>
        <p:spPr>
          <a:xfrm>
            <a:off x="686832" y="4134047"/>
            <a:ext cx="834065" cy="646331"/>
          </a:xfrm>
          <a:prstGeom prst="rect">
            <a:avLst/>
          </a:prstGeom>
          <a:noFill/>
        </p:spPr>
        <p:txBody>
          <a:bodyPr wrap="square" rtlCol="0">
            <a:spAutoFit/>
          </a:bodyPr>
          <a:lstStyle/>
          <a:p>
            <a:r>
              <a:rPr lang="en-US" sz="1200" b="1" dirty="0" smtClean="0"/>
              <a:t>Shock- collision region</a:t>
            </a:r>
          </a:p>
        </p:txBody>
      </p:sp>
      <p:cxnSp>
        <p:nvCxnSpPr>
          <p:cNvPr id="169" name="Straight Arrow Connector 168"/>
          <p:cNvCxnSpPr/>
          <p:nvPr/>
        </p:nvCxnSpPr>
        <p:spPr>
          <a:xfrm flipV="1">
            <a:off x="1308445" y="3933828"/>
            <a:ext cx="424126" cy="389956"/>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sp>
        <p:nvSpPr>
          <p:cNvPr id="180" name="TextBox 179"/>
          <p:cNvSpPr txBox="1"/>
          <p:nvPr/>
        </p:nvSpPr>
        <p:spPr>
          <a:xfrm>
            <a:off x="3025683" y="4292719"/>
            <a:ext cx="1293913" cy="461665"/>
          </a:xfrm>
          <a:prstGeom prst="rect">
            <a:avLst/>
          </a:prstGeom>
          <a:noFill/>
        </p:spPr>
        <p:txBody>
          <a:bodyPr wrap="square" rtlCol="0">
            <a:spAutoFit/>
          </a:bodyPr>
          <a:lstStyle/>
          <a:p>
            <a:r>
              <a:rPr lang="en-US" sz="1200" b="1" dirty="0" smtClean="0"/>
              <a:t>Lower-density region</a:t>
            </a:r>
          </a:p>
        </p:txBody>
      </p:sp>
      <p:sp>
        <p:nvSpPr>
          <p:cNvPr id="183" name="TextBox 182"/>
          <p:cNvSpPr txBox="1"/>
          <p:nvPr/>
        </p:nvSpPr>
        <p:spPr>
          <a:xfrm>
            <a:off x="3218609" y="2921573"/>
            <a:ext cx="950618" cy="646331"/>
          </a:xfrm>
          <a:prstGeom prst="rect">
            <a:avLst/>
          </a:prstGeom>
          <a:noFill/>
        </p:spPr>
        <p:txBody>
          <a:bodyPr wrap="square" rtlCol="0">
            <a:spAutoFit/>
          </a:bodyPr>
          <a:lstStyle/>
          <a:p>
            <a:r>
              <a:rPr lang="en-US" sz="1200" b="1" dirty="0" smtClean="0"/>
              <a:t>Shell-forming shocks</a:t>
            </a:r>
          </a:p>
        </p:txBody>
      </p:sp>
      <p:grpSp>
        <p:nvGrpSpPr>
          <p:cNvPr id="213" name="Group 212"/>
          <p:cNvGrpSpPr/>
          <p:nvPr/>
        </p:nvGrpSpPr>
        <p:grpSpPr>
          <a:xfrm>
            <a:off x="3735924" y="2931247"/>
            <a:ext cx="1847661" cy="1702441"/>
            <a:chOff x="3735924" y="2931247"/>
            <a:chExt cx="1847661" cy="1702441"/>
          </a:xfrm>
        </p:grpSpPr>
        <p:sp>
          <p:nvSpPr>
            <p:cNvPr id="171" name="Oval 170"/>
            <p:cNvSpPr/>
            <p:nvPr/>
          </p:nvSpPr>
          <p:spPr>
            <a:xfrm>
              <a:off x="3881144" y="2931247"/>
              <a:ext cx="1702441" cy="1702441"/>
            </a:xfrm>
            <a:prstGeom prst="ellipse">
              <a:avLst/>
            </a:prstGeom>
            <a:gradFill flip="none" rotWithShape="1">
              <a:gsLst>
                <a:gs pos="0">
                  <a:schemeClr val="accent5">
                    <a:lumMod val="40000"/>
                    <a:lumOff val="60000"/>
                  </a:schemeClr>
                </a:gs>
                <a:gs pos="47000">
                  <a:schemeClr val="accent5">
                    <a:lumMod val="89000"/>
                  </a:schemeClr>
                </a:gs>
                <a:gs pos="86000">
                  <a:schemeClr val="accent5">
                    <a:lumMod val="75000"/>
                  </a:schemeClr>
                </a:gs>
                <a:gs pos="97000">
                  <a:schemeClr val="accent5">
                    <a:lumMod val="70000"/>
                  </a:schemeClr>
                </a:gs>
              </a:gsLst>
              <a:path path="circle">
                <a:fillToRect l="50000" t="50000" r="50000" b="50000"/>
              </a:path>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2" name="Right Arrow 171"/>
            <p:cNvSpPr/>
            <p:nvPr/>
          </p:nvSpPr>
          <p:spPr>
            <a:xfrm rot="10800000">
              <a:off x="3968884" y="3635838"/>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3" name="Right Arrow 172"/>
            <p:cNvSpPr/>
            <p:nvPr/>
          </p:nvSpPr>
          <p:spPr>
            <a:xfrm rot="16200000">
              <a:off x="4547236" y="3068408"/>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4" name="Right Arrow 173"/>
            <p:cNvSpPr/>
            <p:nvPr/>
          </p:nvSpPr>
          <p:spPr>
            <a:xfrm rot="5400000">
              <a:off x="4547236" y="4191555"/>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5" name="Right Arrow 174"/>
            <p:cNvSpPr/>
            <p:nvPr/>
          </p:nvSpPr>
          <p:spPr>
            <a:xfrm rot="10800000" flipH="1">
              <a:off x="5129559" y="3643323"/>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6" name="Oval 175"/>
            <p:cNvSpPr/>
            <p:nvPr/>
          </p:nvSpPr>
          <p:spPr>
            <a:xfrm>
              <a:off x="4385769" y="3400012"/>
              <a:ext cx="701625" cy="70162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77" name="Group 176"/>
            <p:cNvGrpSpPr>
              <a:grpSpLocks noChangeAspect="1"/>
            </p:cNvGrpSpPr>
            <p:nvPr/>
          </p:nvGrpSpPr>
          <p:grpSpPr>
            <a:xfrm>
              <a:off x="3960057" y="3000485"/>
              <a:ext cx="1554480" cy="1554480"/>
              <a:chOff x="3082478" y="3223119"/>
              <a:chExt cx="993600" cy="993600"/>
            </a:xfrm>
          </p:grpSpPr>
          <p:sp>
            <p:nvSpPr>
              <p:cNvPr id="178" name="Oval 177"/>
              <p:cNvSpPr/>
              <p:nvPr/>
            </p:nvSpPr>
            <p:spPr>
              <a:xfrm>
                <a:off x="3082478" y="3223119"/>
                <a:ext cx="993600" cy="993600"/>
              </a:xfrm>
              <a:prstGeom prst="ellipse">
                <a:avLst/>
              </a:prstGeom>
              <a:noFill/>
              <a:ln w="12700">
                <a:solidFill>
                  <a:schemeClr val="bg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9" name="Oval 178"/>
              <p:cNvSpPr>
                <a:spLocks noChangeAspect="1"/>
              </p:cNvSpPr>
              <p:nvPr/>
            </p:nvSpPr>
            <p:spPr>
              <a:xfrm>
                <a:off x="3131091" y="3271732"/>
                <a:ext cx="891531" cy="891531"/>
              </a:xfrm>
              <a:prstGeom prst="ellipse">
                <a:avLst/>
              </a:prstGeom>
              <a:noFill/>
              <a:ln w="12700">
                <a:solidFill>
                  <a:schemeClr val="bg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81" name="Straight Arrow Connector 180"/>
            <p:cNvCxnSpPr/>
            <p:nvPr/>
          </p:nvCxnSpPr>
          <p:spPr>
            <a:xfrm flipV="1">
              <a:off x="3735924" y="3878313"/>
              <a:ext cx="879218" cy="441024"/>
            </a:xfrm>
            <a:prstGeom prst="straightConnector1">
              <a:avLst/>
            </a:prstGeom>
            <a:ln w="127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84" name="Straight Arrow Connector 183"/>
            <p:cNvCxnSpPr/>
            <p:nvPr/>
          </p:nvCxnSpPr>
          <p:spPr>
            <a:xfrm>
              <a:off x="3816225" y="3092473"/>
              <a:ext cx="310020" cy="179742"/>
            </a:xfrm>
            <a:prstGeom prst="straightConnector1">
              <a:avLst/>
            </a:prstGeom>
            <a:ln w="9525">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85" name="Straight Arrow Connector 184"/>
            <p:cNvCxnSpPr/>
            <p:nvPr/>
          </p:nvCxnSpPr>
          <p:spPr>
            <a:xfrm>
              <a:off x="3816225" y="3134140"/>
              <a:ext cx="336676" cy="327579"/>
            </a:xfrm>
            <a:prstGeom prst="straightConnector1">
              <a:avLst/>
            </a:prstGeom>
            <a:ln w="9525">
              <a:solidFill>
                <a:schemeClr val="tx1"/>
              </a:solidFill>
              <a:tailEnd type="triangle"/>
            </a:ln>
          </p:spPr>
          <p:style>
            <a:lnRef idx="2">
              <a:schemeClr val="accent1"/>
            </a:lnRef>
            <a:fillRef idx="0">
              <a:schemeClr val="accent1"/>
            </a:fillRef>
            <a:effectRef idx="1">
              <a:schemeClr val="accent1"/>
            </a:effectRef>
            <a:fontRef idx="minor">
              <a:schemeClr val="tx1"/>
            </a:fontRef>
          </p:style>
        </p:cxnSp>
      </p:grpSp>
      <p:grpSp>
        <p:nvGrpSpPr>
          <p:cNvPr id="205" name="Group 204"/>
          <p:cNvGrpSpPr/>
          <p:nvPr/>
        </p:nvGrpSpPr>
        <p:grpSpPr>
          <a:xfrm>
            <a:off x="6364074" y="2868274"/>
            <a:ext cx="1746193" cy="1746193"/>
            <a:chOff x="6526607" y="2776039"/>
            <a:chExt cx="1746193" cy="1746193"/>
          </a:xfrm>
        </p:grpSpPr>
        <p:sp>
          <p:nvSpPr>
            <p:cNvPr id="186" name="Oval 185"/>
            <p:cNvSpPr/>
            <p:nvPr/>
          </p:nvSpPr>
          <p:spPr>
            <a:xfrm>
              <a:off x="6526607" y="2776039"/>
              <a:ext cx="1746193" cy="1746193"/>
            </a:xfrm>
            <a:prstGeom prst="ellipse">
              <a:avLst/>
            </a:prstGeom>
            <a:solidFill>
              <a:srgbClr val="0348B9"/>
            </a:solidFill>
            <a:ln>
              <a:solidFill>
                <a:srgbClr val="0348B9"/>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7" name="Oval 186"/>
            <p:cNvSpPr>
              <a:spLocks noChangeAspect="1"/>
            </p:cNvSpPr>
            <p:nvPr/>
          </p:nvSpPr>
          <p:spPr>
            <a:xfrm>
              <a:off x="6713903" y="2963335"/>
              <a:ext cx="1371600" cy="1371600"/>
            </a:xfrm>
            <a:prstGeom prst="ellipse">
              <a:avLst/>
            </a:prstGeom>
            <a:gradFill flip="none" rotWithShape="1">
              <a:gsLst>
                <a:gs pos="36000">
                  <a:schemeClr val="tx2">
                    <a:lumMod val="20000"/>
                    <a:lumOff val="80000"/>
                  </a:schemeClr>
                </a:gs>
                <a:gs pos="80000">
                  <a:schemeClr val="accent5">
                    <a:lumMod val="89000"/>
                  </a:schemeClr>
                </a:gs>
                <a:gs pos="69000">
                  <a:schemeClr val="accent5">
                    <a:lumMod val="75000"/>
                  </a:schemeClr>
                </a:gs>
                <a:gs pos="97000">
                  <a:schemeClr val="accent5">
                    <a:lumMod val="7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8" name="Right Arrow 187"/>
            <p:cNvSpPr/>
            <p:nvPr/>
          </p:nvSpPr>
          <p:spPr>
            <a:xfrm>
              <a:off x="6574992" y="3537142"/>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9" name="Right Arrow 188"/>
            <p:cNvSpPr/>
            <p:nvPr/>
          </p:nvSpPr>
          <p:spPr>
            <a:xfrm rot="5400000">
              <a:off x="7210546" y="2932645"/>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0" name="Right Arrow 189"/>
            <p:cNvSpPr/>
            <p:nvPr/>
          </p:nvSpPr>
          <p:spPr>
            <a:xfrm rot="10800000">
              <a:off x="7854103" y="3546301"/>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1" name="Right Arrow 190"/>
            <p:cNvSpPr/>
            <p:nvPr/>
          </p:nvSpPr>
          <p:spPr>
            <a:xfrm rot="16200000">
              <a:off x="7224946" y="4166082"/>
              <a:ext cx="378691"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cxnSp>
        <p:nvCxnSpPr>
          <p:cNvPr id="193" name="Straight Connector 192"/>
          <p:cNvCxnSpPr/>
          <p:nvPr/>
        </p:nvCxnSpPr>
        <p:spPr>
          <a:xfrm>
            <a:off x="5273469" y="1974507"/>
            <a:ext cx="740071" cy="769409"/>
          </a:xfrm>
          <a:prstGeom prst="line">
            <a:avLst/>
          </a:prstGeom>
          <a:ln w="12700">
            <a:solidFill>
              <a:schemeClr val="bg2">
                <a:lumMod val="75000"/>
              </a:schemeClr>
            </a:solidFill>
          </a:ln>
          <a:effectLst/>
        </p:spPr>
        <p:style>
          <a:lnRef idx="2">
            <a:schemeClr val="accent1"/>
          </a:lnRef>
          <a:fillRef idx="0">
            <a:schemeClr val="accent1"/>
          </a:fillRef>
          <a:effectRef idx="1">
            <a:schemeClr val="accent1"/>
          </a:effectRef>
          <a:fontRef idx="minor">
            <a:schemeClr val="tx1"/>
          </a:fontRef>
        </p:style>
      </p:cxnSp>
      <p:cxnSp>
        <p:nvCxnSpPr>
          <p:cNvPr id="209" name="Straight Connector 208"/>
          <p:cNvCxnSpPr/>
          <p:nvPr/>
        </p:nvCxnSpPr>
        <p:spPr>
          <a:xfrm flipH="1" flipV="1">
            <a:off x="6013699" y="1820743"/>
            <a:ext cx="2327820" cy="914583"/>
          </a:xfrm>
          <a:prstGeom prst="line">
            <a:avLst/>
          </a:prstGeom>
          <a:ln w="12700">
            <a:solidFill>
              <a:schemeClr val="bg2">
                <a:lumMod val="75000"/>
              </a:schemeClr>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5082863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z="2000" dirty="0" smtClean="0"/>
              <a:t>The dynamic shell design offers several advantages over a conventional layered target design</a:t>
            </a:r>
            <a:endParaRPr lang="en-US" sz="2000" dirty="0"/>
          </a:p>
        </p:txBody>
      </p:sp>
      <p:sp>
        <p:nvSpPr>
          <p:cNvPr id="4" name="TextBox 3"/>
          <p:cNvSpPr txBox="1"/>
          <p:nvPr/>
        </p:nvSpPr>
        <p:spPr>
          <a:xfrm>
            <a:off x="642437" y="1534166"/>
            <a:ext cx="4396229" cy="2400657"/>
          </a:xfrm>
          <a:prstGeom prst="rect">
            <a:avLst/>
          </a:prstGeom>
          <a:noFill/>
        </p:spPr>
        <p:txBody>
          <a:bodyPr wrap="square" rtlCol="0">
            <a:spAutoFit/>
          </a:bodyPr>
          <a:lstStyle/>
          <a:p>
            <a:pPr marL="171450" indent="-171450">
              <a:lnSpc>
                <a:spcPct val="150000"/>
              </a:lnSpc>
              <a:spcBef>
                <a:spcPts val="1200"/>
              </a:spcBef>
              <a:buFont typeface="Arial" panose="020B0604020202020204" pitchFamily="34" charset="0"/>
              <a:buChar char="•"/>
            </a:pPr>
            <a:r>
              <a:rPr lang="en-US" sz="1600" b="1" dirty="0" smtClean="0"/>
              <a:t>Target simplicity</a:t>
            </a:r>
          </a:p>
          <a:p>
            <a:pPr marL="171450" indent="-171450">
              <a:lnSpc>
                <a:spcPct val="150000"/>
              </a:lnSpc>
              <a:spcBef>
                <a:spcPts val="1200"/>
              </a:spcBef>
              <a:buFont typeface="Arial" panose="020B0604020202020204" pitchFamily="34" charset="0"/>
              <a:buChar char="•"/>
            </a:pPr>
            <a:r>
              <a:rPr lang="en-US" sz="1600" b="1" dirty="0" smtClean="0"/>
              <a:t>Fuel uniformity</a:t>
            </a:r>
          </a:p>
          <a:p>
            <a:pPr marL="171450" indent="-171450">
              <a:lnSpc>
                <a:spcPct val="150000"/>
              </a:lnSpc>
              <a:spcBef>
                <a:spcPts val="1200"/>
              </a:spcBef>
              <a:buFont typeface="Arial" panose="020B0604020202020204" pitchFamily="34" charset="0"/>
              <a:buChar char="•"/>
            </a:pPr>
            <a:r>
              <a:rPr lang="en-US" sz="1600" b="1" dirty="0" smtClean="0"/>
              <a:t>Control of density in central region</a:t>
            </a:r>
          </a:p>
          <a:p>
            <a:pPr marL="171450" indent="-171450">
              <a:lnSpc>
                <a:spcPct val="150000"/>
              </a:lnSpc>
              <a:spcBef>
                <a:spcPts val="1200"/>
              </a:spcBef>
              <a:buFont typeface="Arial" panose="020B0604020202020204" pitchFamily="34" charset="0"/>
              <a:buChar char="•"/>
            </a:pPr>
            <a:r>
              <a:rPr lang="en-US" sz="1600" b="1" dirty="0" smtClean="0"/>
              <a:t>Control of shell velocity and ablated mass with pulse shaping</a:t>
            </a:r>
          </a:p>
        </p:txBody>
      </p:sp>
      <p:sp>
        <p:nvSpPr>
          <p:cNvPr id="7" name="Oval 6"/>
          <p:cNvSpPr/>
          <p:nvPr/>
        </p:nvSpPr>
        <p:spPr>
          <a:xfrm>
            <a:off x="5284970" y="1352699"/>
            <a:ext cx="1061120" cy="1060087"/>
          </a:xfrm>
          <a:prstGeom prst="ellipse">
            <a:avLst/>
          </a:prstGeom>
          <a:pattFill prst="solidDmnd">
            <a:fgClr>
              <a:schemeClr val="tx2"/>
            </a:fgClr>
            <a:bgClr>
              <a:srgbClr val="00B050"/>
            </a:bgClr>
          </a:pattFill>
          <a:ln w="635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8" name="Oval 7"/>
          <p:cNvSpPr/>
          <p:nvPr/>
        </p:nvSpPr>
        <p:spPr>
          <a:xfrm>
            <a:off x="5500969" y="1568182"/>
            <a:ext cx="629121" cy="629121"/>
          </a:xfrm>
          <a:prstGeom prst="ellipse">
            <a:avLst/>
          </a:prstGeom>
          <a:solidFill>
            <a:schemeClr val="tx2">
              <a:lumMod val="40000"/>
              <a:lumOff val="60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9" name="TextBox 8"/>
          <p:cNvSpPr txBox="1"/>
          <p:nvPr/>
        </p:nvSpPr>
        <p:spPr>
          <a:xfrm>
            <a:off x="5468772" y="1773303"/>
            <a:ext cx="716863" cy="230832"/>
          </a:xfrm>
          <a:prstGeom prst="rect">
            <a:avLst/>
          </a:prstGeom>
          <a:noFill/>
        </p:spPr>
        <p:txBody>
          <a:bodyPr wrap="none" rtlCol="0">
            <a:spAutoFit/>
          </a:bodyPr>
          <a:lstStyle/>
          <a:p>
            <a:r>
              <a:rPr lang="en-US" sz="900" b="1" dirty="0" smtClean="0"/>
              <a:t>Liquid DT</a:t>
            </a:r>
          </a:p>
        </p:txBody>
      </p:sp>
      <p:sp>
        <p:nvSpPr>
          <p:cNvPr id="10" name="TextBox 9"/>
          <p:cNvSpPr txBox="1"/>
          <p:nvPr/>
        </p:nvSpPr>
        <p:spPr>
          <a:xfrm>
            <a:off x="5392649" y="1408160"/>
            <a:ext cx="877163" cy="230832"/>
          </a:xfrm>
          <a:prstGeom prst="rect">
            <a:avLst/>
          </a:prstGeom>
          <a:noFill/>
        </p:spPr>
        <p:txBody>
          <a:bodyPr wrap="none" rtlCol="0">
            <a:spAutoFit/>
          </a:bodyPr>
          <a:lstStyle/>
          <a:p>
            <a:r>
              <a:rPr lang="en-US" sz="900" b="1" dirty="0" smtClean="0">
                <a:solidFill>
                  <a:schemeClr val="bg1"/>
                </a:solidFill>
                <a:effectLst>
                  <a:glow rad="228600">
                    <a:schemeClr val="accent6">
                      <a:satMod val="175000"/>
                      <a:alpha val="40000"/>
                    </a:schemeClr>
                  </a:glow>
                </a:effectLst>
              </a:rPr>
              <a:t>Wetted foam</a:t>
            </a:r>
          </a:p>
        </p:txBody>
      </p:sp>
      <p:grpSp>
        <p:nvGrpSpPr>
          <p:cNvPr id="14" name="Group 13"/>
          <p:cNvGrpSpPr/>
          <p:nvPr/>
        </p:nvGrpSpPr>
        <p:grpSpPr>
          <a:xfrm>
            <a:off x="5123649" y="2616896"/>
            <a:ext cx="1377951" cy="1377951"/>
            <a:chOff x="3881144" y="2931247"/>
            <a:chExt cx="1702441" cy="1702441"/>
          </a:xfrm>
        </p:grpSpPr>
        <p:sp>
          <p:nvSpPr>
            <p:cNvPr id="15" name="Oval 14"/>
            <p:cNvSpPr/>
            <p:nvPr/>
          </p:nvSpPr>
          <p:spPr>
            <a:xfrm>
              <a:off x="3881144" y="2931247"/>
              <a:ext cx="1702441" cy="1702441"/>
            </a:xfrm>
            <a:prstGeom prst="ellipse">
              <a:avLst/>
            </a:prstGeom>
            <a:gradFill flip="none" rotWithShape="1">
              <a:gsLst>
                <a:gs pos="0">
                  <a:schemeClr val="accent5">
                    <a:lumMod val="40000"/>
                    <a:lumOff val="60000"/>
                  </a:schemeClr>
                </a:gs>
                <a:gs pos="47000">
                  <a:schemeClr val="accent5">
                    <a:lumMod val="89000"/>
                  </a:schemeClr>
                </a:gs>
                <a:gs pos="86000">
                  <a:schemeClr val="accent5">
                    <a:lumMod val="75000"/>
                  </a:schemeClr>
                </a:gs>
                <a:gs pos="97000">
                  <a:schemeClr val="accent5">
                    <a:lumMod val="70000"/>
                  </a:schemeClr>
                </a:gs>
              </a:gsLst>
              <a:path path="circle">
                <a:fillToRect l="50000" t="50000" r="50000" b="50000"/>
              </a:path>
              <a:tileRect/>
            </a:gra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Right Arrow 15"/>
            <p:cNvSpPr/>
            <p:nvPr/>
          </p:nvSpPr>
          <p:spPr>
            <a:xfrm rot="10800000">
              <a:off x="3974389" y="3639789"/>
              <a:ext cx="378690"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7" name="Right Arrow 16"/>
            <p:cNvSpPr/>
            <p:nvPr/>
          </p:nvSpPr>
          <p:spPr>
            <a:xfrm rot="16200000">
              <a:off x="4542788" y="3059513"/>
              <a:ext cx="378690"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Right Arrow 17"/>
            <p:cNvSpPr/>
            <p:nvPr/>
          </p:nvSpPr>
          <p:spPr>
            <a:xfrm rot="5400000">
              <a:off x="4542788" y="4182660"/>
              <a:ext cx="378690"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9" name="Right Arrow 18"/>
            <p:cNvSpPr/>
            <p:nvPr/>
          </p:nvSpPr>
          <p:spPr>
            <a:xfrm rot="10800000" flipH="1">
              <a:off x="5104986" y="3639790"/>
              <a:ext cx="378690" cy="264457"/>
            </a:xfrm>
            <a:prstGeom prst="rightArrow">
              <a:avLst/>
            </a:prstGeom>
            <a:solidFill>
              <a:srgbClr val="FFFF00"/>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0" name="Oval 19"/>
            <p:cNvSpPr/>
            <p:nvPr/>
          </p:nvSpPr>
          <p:spPr>
            <a:xfrm>
              <a:off x="4385769" y="3400012"/>
              <a:ext cx="701625" cy="701625"/>
            </a:xfrm>
            <a:prstGeom prst="ellipse">
              <a:avLst/>
            </a:prstGeom>
            <a:solidFill>
              <a:schemeClr val="tx2">
                <a:lumMod val="20000"/>
                <a:lumOff val="8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20"/>
            <p:cNvGrpSpPr>
              <a:grpSpLocks noChangeAspect="1"/>
            </p:cNvGrpSpPr>
            <p:nvPr/>
          </p:nvGrpSpPr>
          <p:grpSpPr>
            <a:xfrm>
              <a:off x="3960057" y="3000485"/>
              <a:ext cx="1554480" cy="1554480"/>
              <a:chOff x="3082478" y="3223119"/>
              <a:chExt cx="993600" cy="993600"/>
            </a:xfrm>
          </p:grpSpPr>
          <p:sp>
            <p:nvSpPr>
              <p:cNvPr id="25" name="Oval 24"/>
              <p:cNvSpPr/>
              <p:nvPr/>
            </p:nvSpPr>
            <p:spPr>
              <a:xfrm>
                <a:off x="3082478" y="3223119"/>
                <a:ext cx="993600" cy="993600"/>
              </a:xfrm>
              <a:prstGeom prst="ellipse">
                <a:avLst/>
              </a:prstGeom>
              <a:noFill/>
              <a:ln w="12700">
                <a:solidFill>
                  <a:schemeClr val="bg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6" name="Oval 25"/>
              <p:cNvSpPr>
                <a:spLocks noChangeAspect="1"/>
              </p:cNvSpPr>
              <p:nvPr/>
            </p:nvSpPr>
            <p:spPr>
              <a:xfrm>
                <a:off x="3131091" y="3271732"/>
                <a:ext cx="891531" cy="891531"/>
              </a:xfrm>
              <a:prstGeom prst="ellipse">
                <a:avLst/>
              </a:prstGeom>
              <a:noFill/>
              <a:ln w="12700">
                <a:solidFill>
                  <a:schemeClr val="bg1"/>
                </a:solidFill>
                <a:prstDash val="dash"/>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grpSp>
      <p:sp>
        <p:nvSpPr>
          <p:cNvPr id="27" name="TextBox 26"/>
          <p:cNvSpPr txBox="1"/>
          <p:nvPr/>
        </p:nvSpPr>
        <p:spPr>
          <a:xfrm>
            <a:off x="6565472" y="2975800"/>
            <a:ext cx="1872000" cy="646331"/>
          </a:xfrm>
          <a:prstGeom prst="rect">
            <a:avLst/>
          </a:prstGeom>
          <a:noFill/>
        </p:spPr>
        <p:txBody>
          <a:bodyPr wrap="square" rtlCol="0">
            <a:spAutoFit/>
          </a:bodyPr>
          <a:lstStyle/>
          <a:p>
            <a:r>
              <a:rPr lang="en-US" sz="1200" b="1" dirty="0" smtClean="0"/>
              <a:t>The stronger blast wave leads to lower central density</a:t>
            </a:r>
          </a:p>
        </p:txBody>
      </p:sp>
      <p:sp>
        <p:nvSpPr>
          <p:cNvPr id="28" name="TextBox 27"/>
          <p:cNvSpPr txBox="1"/>
          <p:nvPr/>
        </p:nvSpPr>
        <p:spPr>
          <a:xfrm>
            <a:off x="1229810" y="4256665"/>
            <a:ext cx="7513595" cy="307777"/>
          </a:xfrm>
          <a:prstGeom prst="rect">
            <a:avLst/>
          </a:prstGeom>
          <a:solidFill>
            <a:srgbClr val="0348B9"/>
          </a:solidFill>
        </p:spPr>
        <p:txBody>
          <a:bodyPr wrap="none" rtlCol="0">
            <a:spAutoFit/>
          </a:bodyPr>
          <a:lstStyle/>
          <a:p>
            <a:r>
              <a:rPr lang="en-US" sz="1400" b="1" dirty="0" smtClean="0">
                <a:solidFill>
                  <a:schemeClr val="bg1"/>
                </a:solidFill>
              </a:rPr>
              <a:t>The shell and hot-spot convergence ratio can be controlled by varying central density.</a:t>
            </a:r>
          </a:p>
        </p:txBody>
      </p:sp>
      <p:grpSp>
        <p:nvGrpSpPr>
          <p:cNvPr id="22" name="Group 21"/>
          <p:cNvGrpSpPr/>
          <p:nvPr/>
        </p:nvGrpSpPr>
        <p:grpSpPr>
          <a:xfrm>
            <a:off x="6913369" y="1145079"/>
            <a:ext cx="1434095" cy="1249060"/>
            <a:chOff x="2237559" y="960401"/>
            <a:chExt cx="1974139" cy="1719424"/>
          </a:xfrm>
        </p:grpSpPr>
        <p:sp>
          <p:nvSpPr>
            <p:cNvPr id="23" name="Oval 22"/>
            <p:cNvSpPr/>
            <p:nvPr/>
          </p:nvSpPr>
          <p:spPr>
            <a:xfrm>
              <a:off x="2237559" y="1220536"/>
              <a:ext cx="1460711" cy="1459289"/>
            </a:xfrm>
            <a:prstGeom prst="ellipse">
              <a:avLst/>
            </a:prstGeom>
            <a:solidFill>
              <a:schemeClr val="accent3">
                <a:lumMod val="75000"/>
              </a:schemeClr>
            </a:solidFill>
            <a:ln w="6350">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24" name="Oval 23"/>
            <p:cNvSpPr/>
            <p:nvPr/>
          </p:nvSpPr>
          <p:spPr>
            <a:xfrm>
              <a:off x="2329338" y="1307847"/>
              <a:ext cx="1280910" cy="1280909"/>
            </a:xfrm>
            <a:prstGeom prst="ellipse">
              <a:avLst/>
            </a:prstGeom>
            <a:solidFill>
              <a:schemeClr val="tx2">
                <a:lumMod val="40000"/>
                <a:lumOff val="60000"/>
              </a:schemeClr>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900"/>
            </a:p>
          </p:txBody>
        </p:sp>
        <p:sp>
          <p:nvSpPr>
            <p:cNvPr id="29" name="TextBox 28"/>
            <p:cNvSpPr txBox="1"/>
            <p:nvPr/>
          </p:nvSpPr>
          <p:spPr>
            <a:xfrm>
              <a:off x="2490576" y="1799529"/>
              <a:ext cx="986816" cy="317758"/>
            </a:xfrm>
            <a:prstGeom prst="rect">
              <a:avLst/>
            </a:prstGeom>
            <a:noFill/>
          </p:spPr>
          <p:txBody>
            <a:bodyPr wrap="none" rtlCol="0">
              <a:spAutoFit/>
            </a:bodyPr>
            <a:lstStyle/>
            <a:p>
              <a:r>
                <a:rPr lang="en-US" sz="900" b="1" dirty="0" smtClean="0"/>
                <a:t>Liquid DT</a:t>
              </a:r>
            </a:p>
          </p:txBody>
        </p:sp>
        <p:sp>
          <p:nvSpPr>
            <p:cNvPr id="30" name="TextBox 29"/>
            <p:cNvSpPr txBox="1"/>
            <p:nvPr/>
          </p:nvSpPr>
          <p:spPr>
            <a:xfrm>
              <a:off x="2545233" y="960401"/>
              <a:ext cx="1666465" cy="317757"/>
            </a:xfrm>
            <a:prstGeom prst="rect">
              <a:avLst/>
            </a:prstGeom>
            <a:noFill/>
          </p:spPr>
          <p:txBody>
            <a:bodyPr wrap="none" rtlCol="0">
              <a:spAutoFit/>
            </a:bodyPr>
            <a:lstStyle/>
            <a:p>
              <a:r>
                <a:rPr lang="en-US" sz="900" b="1" dirty="0" smtClean="0">
                  <a:solidFill>
                    <a:schemeClr val="accent3">
                      <a:lumMod val="75000"/>
                    </a:schemeClr>
                  </a:solidFill>
                </a:rPr>
                <a:t>~5 -10 </a:t>
              </a:r>
              <a:r>
                <a:rPr lang="en-US" sz="900" b="1" dirty="0" smtClean="0">
                  <a:solidFill>
                    <a:schemeClr val="accent3">
                      <a:lumMod val="75000"/>
                    </a:schemeClr>
                  </a:solidFill>
                  <a:latin typeface="Symbol" panose="05050102010706020507" pitchFamily="18" charset="2"/>
                </a:rPr>
                <a:t>m</a:t>
              </a:r>
              <a:r>
                <a:rPr lang="en-US" sz="900" b="1" dirty="0" smtClean="0">
                  <a:solidFill>
                    <a:schemeClr val="accent3">
                      <a:lumMod val="75000"/>
                    </a:schemeClr>
                  </a:solidFill>
                  <a:latin typeface="+mn-lt"/>
                </a:rPr>
                <a:t>m CH shell</a:t>
              </a:r>
              <a:endParaRPr lang="en-US" sz="900" b="1" dirty="0" smtClean="0">
                <a:solidFill>
                  <a:schemeClr val="accent3">
                    <a:lumMod val="75000"/>
                  </a:schemeClr>
                </a:solidFill>
              </a:endParaRPr>
            </a:p>
          </p:txBody>
        </p:sp>
      </p:grpSp>
    </p:spTree>
    <p:extLst>
      <p:ext uri="{BB962C8B-B14F-4D97-AF65-F5344CB8AC3E}">
        <p14:creationId xmlns:p14="http://schemas.microsoft.com/office/powerpoint/2010/main" val="21500686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LLE">
  <a:themeElements>
    <a:clrScheme name="LLE colors">
      <a:dk1>
        <a:srgbClr val="000000"/>
      </a:dk1>
      <a:lt1>
        <a:srgbClr val="FFFFFF"/>
      </a:lt1>
      <a:dk2>
        <a:srgbClr val="023992"/>
      </a:dk2>
      <a:lt2>
        <a:srgbClr val="D62230"/>
      </a:lt2>
      <a:accent1>
        <a:srgbClr val="F27A18"/>
      </a:accent1>
      <a:accent2>
        <a:srgbClr val="FFEA4E"/>
      </a:accent2>
      <a:accent3>
        <a:srgbClr val="019E54"/>
      </a:accent3>
      <a:accent4>
        <a:srgbClr val="0063B4"/>
      </a:accent4>
      <a:accent5>
        <a:srgbClr val="008EDC"/>
      </a:accent5>
      <a:accent6>
        <a:srgbClr val="822685"/>
      </a:accent6>
      <a:hlink>
        <a:srgbClr val="053A92"/>
      </a:hlink>
      <a:folHlink>
        <a:srgbClr val="4A8EDB"/>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1200" b="1" dirty="0" smtClean="0"/>
        </a:defPPr>
      </a:lstStyle>
    </a:txDef>
  </a:objectDefaults>
  <a:extraClrSchemeLst/>
  <a:extLst>
    <a:ext uri="{05A4C25C-085E-4340-85A3-A5531E510DB2}">
      <thm15:themeFamily xmlns:thm15="http://schemas.microsoft.com/office/thememl/2012/main" name="Presentation1" id="{8C247781-45CA-D441-BCF6-2E29AF91D0EC}" vid="{F788CDB8-E657-174B-99F3-127A520D878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DE64AEEDD9B7A4D93545ACBE97D4615" ma:contentTypeVersion="2" ma:contentTypeDescription="Create a new document." ma:contentTypeScope="" ma:versionID="f49002b78e3a4a71b814eef46a983816">
  <xsd:schema xmlns:xsd="http://www.w3.org/2001/XMLSchema" xmlns:xs="http://www.w3.org/2001/XMLSchema" xmlns:p="http://schemas.microsoft.com/office/2006/metadata/properties" xmlns:ns2="http://schemas.microsoft.com/sharepoint/v3/fields" targetNamespace="http://schemas.microsoft.com/office/2006/metadata/properties" ma:root="true" ma:fieldsID="38f6db2dd0d9a0cf6a8dc37be32b365b" ns2:_="">
    <xsd:import namespace="http://schemas.microsoft.com/sharepoint/v3/fields"/>
    <xsd:element name="properties">
      <xsd:complexType>
        <xsd:sequence>
          <xsd:element name="documentManagement">
            <xsd:complexType>
              <xsd:all>
                <xsd:element ref="ns2:_Status" minOccurs="0"/>
                <xsd:element ref="ns2:_Vers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Status" ma:index="8" nillable="true" ma:displayName="Status" ma:default="Not Started" ma:internalName="_Status">
      <xsd:simpleType>
        <xsd:union memberTypes="dms:Text">
          <xsd:simpleType>
            <xsd:restriction base="dms:Choice">
              <xsd:enumeration value="Not Started"/>
              <xsd:enumeration value="Draft"/>
              <xsd:enumeration value="Reviewed"/>
              <xsd:enumeration value="Scheduled"/>
              <xsd:enumeration value="Published"/>
              <xsd:enumeration value="Final"/>
              <xsd:enumeration value="Expired"/>
            </xsd:restriction>
          </xsd:simpleType>
        </xsd:union>
      </xsd:simpleType>
    </xsd:element>
    <xsd:element name="_Version" ma:index="9"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ma:displayName="Status"/>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_Status xmlns="http://schemas.microsoft.com/sharepoint/v3/fields">Not Started</_Statu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E4214858-785C-42F7-BE66-6D0E79395FC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99EFC2A-0082-4A99-852F-9D2F787008A8}">
  <ds:schemaRefs>
    <ds:schemaRef ds:uri="http://schemas.microsoft.com/office/infopath/2007/PartnerControls"/>
    <ds:schemaRef ds:uri="http://purl.org/dc/elements/1.1/"/>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sharepoint/v3/fields"/>
    <ds:schemaRef ds:uri="http://www.w3.org/XML/1998/namespace"/>
    <ds:schemaRef ds:uri="http://purl.org/dc/dcmitype/"/>
  </ds:schemaRefs>
</ds:datastoreItem>
</file>

<file path=customXml/itemProps3.xml><?xml version="1.0" encoding="utf-8"?>
<ds:datastoreItem xmlns:ds="http://schemas.openxmlformats.org/officeDocument/2006/customXml" ds:itemID="{87D2A1B0-FF3E-4009-940D-AED0EB70AA2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LLE</Template>
  <TotalTime>72539</TotalTime>
  <Words>530</Words>
  <Application>Microsoft Office PowerPoint</Application>
  <PresentationFormat>On-screen Show (16:9)</PresentationFormat>
  <Paragraphs>65</Paragraphs>
  <Slides>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Lucida Grande</vt:lpstr>
      <vt:lpstr>Symbol</vt:lpstr>
      <vt:lpstr>LLE</vt:lpstr>
      <vt:lpstr>Novel Hot-SpotIgnition Designs for Inertial Confinement Fusion with Liquid DeuteriumTritium  Spheres</vt:lpstr>
      <vt:lpstr>The dynamic shell formation concept* expands the parameter space for MJ-yield and high-gain ignition designs</vt:lpstr>
      <vt:lpstr>The dynamic shell design evolves through three stages</vt:lpstr>
      <vt:lpstr>The dynamic shell design offers several advantages over a conventional layered target design</vt:lpstr>
    </vt:vector>
  </TitlesOfParts>
  <Company>LLE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Valeri Goncharov</dc:creator>
  <cp:lastModifiedBy>Goncharov, Valeri</cp:lastModifiedBy>
  <cp:revision>877</cp:revision>
  <cp:lastPrinted>2019-10-10T14:25:02Z</cp:lastPrinted>
  <dcterms:created xsi:type="dcterms:W3CDTF">2018-10-15T12:40:29Z</dcterms:created>
  <dcterms:modified xsi:type="dcterms:W3CDTF">2021-05-07T17:32:38Z</dcterms:modified>
  <cp:contentStatus>Draft</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0x0101000DE64AEEDD9B7A4D93545ACBE97D4615</vt:lpwstr>
  </property>
</Properties>
</file>