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5" r:id="rId1"/>
  </p:sldMasterIdLst>
  <p:sldIdLst>
    <p:sldId id="257" r:id="rId2"/>
    <p:sldId id="263" r:id="rId3"/>
    <p:sldId id="260" r:id="rId4"/>
    <p:sldId id="262" r:id="rId5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CB29B47-F6CA-774A-ABC6-F1CC6F4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</p:spPr>
        <p:txBody>
          <a:bodyPr lIns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BD4AC-543C-5F40-8581-E3DD00985443}"/>
              </a:ext>
            </a:extLst>
          </p:cNvPr>
          <p:cNvSpPr txBox="1"/>
          <p:nvPr/>
        </p:nvSpPr>
        <p:spPr>
          <a:xfrm>
            <a:off x="609442" y="5758248"/>
            <a:ext cx="4790462" cy="5519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en-US" sz="1600" b="1" dirty="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42D87-C8E7-F24B-8B16-79AC91C4B460}"/>
              </a:ext>
            </a:extLst>
          </p:cNvPr>
          <p:cNvSpPr txBox="1"/>
          <p:nvPr/>
        </p:nvSpPr>
        <p:spPr>
          <a:xfrm>
            <a:off x="6788922" y="5971625"/>
            <a:ext cx="4790462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endParaRPr lang="en-US" sz="1600" b="1" dirty="0"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9A844-4FAA-1443-B052-BCAC4D9EAF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" y="5251835"/>
            <a:ext cx="5153025" cy="1012825"/>
          </a:xfrm>
        </p:spPr>
        <p:txBody>
          <a:bodyPr anchor="b" anchorCtr="0"/>
          <a:lstStyle>
            <a:lvl1pPr marL="0" indent="0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r>
              <a:rPr lang="en-US" sz="1600" b="1" dirty="0">
                <a:cs typeface="Arial" charset="0"/>
              </a:rPr>
              <a:t>University of Rochester</a:t>
            </a:r>
          </a:p>
          <a:p>
            <a:r>
              <a:rPr lang="en-US" sz="1600" b="1" dirty="0">
                <a:cs typeface="Arial" charset="0"/>
              </a:rPr>
              <a:t>Laboratory for Laser Energetics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7FF418-EEDF-834C-A09A-A4E5F2A6DE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6359" y="5251835"/>
            <a:ext cx="5153025" cy="1012825"/>
          </a:xfrm>
        </p:spPr>
        <p:txBody>
          <a:bodyPr anchor="b" anchorCtr="0"/>
          <a:lstStyle>
            <a:lvl1pPr marL="0" indent="0" algn="r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algn="r"/>
            <a:r>
              <a:rPr lang="en-US" sz="1600" b="1" dirty="0">
                <a:cs typeface="Arial" charset="0"/>
              </a:rPr>
              <a:t>Meeting</a:t>
            </a:r>
          </a:p>
          <a:p>
            <a:pPr algn="r"/>
            <a:r>
              <a:rPr lang="en-US" sz="1600" b="1" dirty="0">
                <a:cs typeface="Arial" charset="0"/>
              </a:rPr>
              <a:t>Location</a:t>
            </a:r>
          </a:p>
          <a:p>
            <a:pPr algn="r"/>
            <a:r>
              <a:rPr lang="en-US" sz="1600" b="1" dirty="0">
                <a:cs typeface="Arial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6635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511949" cy="1680209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D59B78C-CECC-2844-BDE3-1FF48E0D4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A164AF2-637D-E845-AC4E-BC6DC98C52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0650"/>
            <a:ext cx="1479550" cy="338138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lIns="45720" tIns="45720" rIns="45720" bIns="4572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61916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005B2-72D9-8F4F-AD23-F2289D61B1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535" y="1725628"/>
            <a:ext cx="9124950" cy="5431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100"/>
              </a:spcBef>
              <a:buNone/>
              <a:defRPr sz="1500">
                <a:solidFill>
                  <a:schemeClr val="tx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Name, Name, and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4BA66-7589-D047-8CF0-9A8B736187CA}"/>
              </a:ext>
            </a:extLst>
          </p:cNvPr>
          <p:cNvSpPr txBox="1"/>
          <p:nvPr/>
        </p:nvSpPr>
        <p:spPr>
          <a:xfrm>
            <a:off x="518986" y="674736"/>
            <a:ext cx="2021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>
                <a:solidFill>
                  <a:schemeClr val="tx2"/>
                </a:solidFill>
              </a:rPr>
              <a:t>Collaborators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696D12C-CCDA-C849-A3DE-93F143B50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____________</a:t>
            </a:r>
          </a:p>
          <a:p>
            <a:r>
              <a:rPr lang="en-US" smtClean="0"/>
              <a:t>	*	First reference</a:t>
            </a:r>
          </a:p>
          <a:p>
            <a:r>
              <a:rPr lang="en-US" smtClean="0"/>
              <a:t>	**	Second reference</a:t>
            </a:r>
          </a:p>
          <a:p>
            <a:r>
              <a:rPr lang="en-US" baseline="30000" smtClean="0">
                <a:cs typeface="Arial"/>
              </a:rPr>
              <a:t>	†	</a:t>
            </a:r>
            <a:r>
              <a:rPr lang="en-US" smtClean="0">
                <a:cs typeface="Arial"/>
              </a:rPr>
              <a:t>Third reference</a:t>
            </a:r>
          </a:p>
          <a:p>
            <a:r>
              <a:rPr lang="en-US" baseline="30000" smtClean="0">
                <a:cs typeface="Arial"/>
              </a:rPr>
              <a:t>	‡</a:t>
            </a:r>
            <a:r>
              <a:rPr lang="en-US" smtClean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/>
        </p:nvSpPr>
        <p:spPr>
          <a:xfrm>
            <a:off x="609441" y="120152"/>
            <a:ext cx="1182316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1600" b="1">
                <a:solidFill>
                  <a:schemeClr val="bg1"/>
                </a:solidFill>
              </a:rPr>
              <a:t>Summary</a:t>
            </a:r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B5E729-FFE8-4A43-B14D-6C50DF9E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A1A3BF-7AFD-B54C-92F5-87CE9BF4CD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93B0CFE-6159-F448-9C0A-AD7AEC6DA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____________</a:t>
            </a:r>
          </a:p>
          <a:p>
            <a:r>
              <a:rPr lang="en-US" smtClean="0"/>
              <a:t>	*	First reference</a:t>
            </a:r>
          </a:p>
          <a:p>
            <a:r>
              <a:rPr lang="en-US" smtClean="0"/>
              <a:t>	**	Second reference</a:t>
            </a:r>
          </a:p>
          <a:p>
            <a:r>
              <a:rPr lang="en-US" baseline="30000" smtClean="0">
                <a:cs typeface="Arial"/>
              </a:rPr>
              <a:t>	†	</a:t>
            </a:r>
            <a:r>
              <a:rPr lang="en-US" smtClean="0">
                <a:cs typeface="Arial"/>
              </a:rPr>
              <a:t>Third reference</a:t>
            </a:r>
          </a:p>
          <a:p>
            <a:r>
              <a:rPr lang="en-US" baseline="30000" smtClean="0">
                <a:cs typeface="Arial"/>
              </a:rPr>
              <a:t>	‡</a:t>
            </a:r>
            <a:r>
              <a:rPr lang="en-US" smtClean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2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3C786-C6AA-3746-96B5-8AAC3135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391039F-AA53-224A-8966-45C3EE280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____________</a:t>
            </a:r>
          </a:p>
          <a:p>
            <a:r>
              <a:rPr lang="en-US" smtClean="0"/>
              <a:t>	*	First reference</a:t>
            </a:r>
          </a:p>
          <a:p>
            <a:r>
              <a:rPr lang="en-US" smtClean="0"/>
              <a:t>	**	Second reference</a:t>
            </a:r>
          </a:p>
          <a:p>
            <a:r>
              <a:rPr lang="en-US" baseline="30000" smtClean="0">
                <a:cs typeface="Arial"/>
              </a:rPr>
              <a:t>	†	</a:t>
            </a:r>
            <a:r>
              <a:rPr lang="en-US" smtClean="0">
                <a:cs typeface="Arial"/>
              </a:rPr>
              <a:t>Third reference</a:t>
            </a:r>
          </a:p>
          <a:p>
            <a:r>
              <a:rPr lang="en-US" baseline="30000" smtClean="0">
                <a:cs typeface="Arial"/>
              </a:rPr>
              <a:t>	‡</a:t>
            </a:r>
            <a:r>
              <a:rPr lang="en-US" smtClean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4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2747963"/>
            <a:ext cx="10360501" cy="1362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4ACD2E3-2ED3-FB47-BE89-BD0B1D11E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____________</a:t>
            </a:r>
          </a:p>
          <a:p>
            <a:r>
              <a:rPr lang="en-US" smtClean="0"/>
              <a:t>	*	First reference</a:t>
            </a:r>
          </a:p>
          <a:p>
            <a:r>
              <a:rPr lang="en-US" smtClean="0"/>
              <a:t>	**	Second reference</a:t>
            </a:r>
          </a:p>
          <a:p>
            <a:r>
              <a:rPr lang="en-US" baseline="30000" smtClean="0">
                <a:cs typeface="Arial"/>
              </a:rPr>
              <a:t>	†	</a:t>
            </a:r>
            <a:r>
              <a:rPr lang="en-US" smtClean="0">
                <a:cs typeface="Arial"/>
              </a:rPr>
              <a:t>Third reference</a:t>
            </a:r>
          </a:p>
          <a:p>
            <a:r>
              <a:rPr lang="en-US" baseline="30000" smtClean="0">
                <a:cs typeface="Arial"/>
              </a:rPr>
              <a:t>	‡</a:t>
            </a:r>
            <a:r>
              <a:rPr lang="en-US" smtClean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511949" cy="1680209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A164AF2-637D-E845-AC4E-BC6DC98C52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0650"/>
            <a:ext cx="1479550" cy="338138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lIns="45720" tIns="45720" rIns="45720" bIns="4572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3A612BD-BEB5-7342-8D53-C17D59C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____________</a:t>
            </a:r>
          </a:p>
          <a:p>
            <a:r>
              <a:rPr lang="en-US" smtClean="0"/>
              <a:t>	*	First reference</a:t>
            </a:r>
          </a:p>
          <a:p>
            <a:r>
              <a:rPr lang="en-US" smtClean="0"/>
              <a:t>	**	Second reference</a:t>
            </a:r>
          </a:p>
          <a:p>
            <a:r>
              <a:rPr lang="en-US" baseline="30000" smtClean="0">
                <a:cs typeface="Arial"/>
              </a:rPr>
              <a:t>	†	</a:t>
            </a:r>
            <a:r>
              <a:rPr lang="en-US" smtClean="0">
                <a:cs typeface="Arial"/>
              </a:rPr>
              <a:t>Third reference</a:t>
            </a:r>
          </a:p>
          <a:p>
            <a:r>
              <a:rPr lang="en-US" baseline="30000" smtClean="0">
                <a:cs typeface="Arial"/>
              </a:rPr>
              <a:t>	‡</a:t>
            </a:r>
            <a:r>
              <a:rPr lang="en-US" smtClean="0">
                <a:cs typeface="Arial"/>
              </a:rPr>
              <a:t>	Fourth reference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2256EA-D606-E74A-9433-8B6D9801D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</p:spTree>
    <p:extLst>
      <p:ext uri="{BB962C8B-B14F-4D97-AF65-F5344CB8AC3E}">
        <p14:creationId xmlns:p14="http://schemas.microsoft.com/office/powerpoint/2010/main" val="84811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igures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891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4195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2DC971-A1D5-1349-A5DB-617EF2F960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A85CBA-654F-5B41-8ED4-DC6E84CE9ED8}"/>
              </a:ext>
            </a:extLst>
          </p:cNvPr>
          <p:cNvSpPr/>
          <p:nvPr/>
        </p:nvSpPr>
        <p:spPr>
          <a:xfrm>
            <a:off x="834891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8F0C1-0479-4F43-B8FD-2FE4A6D775A5}"/>
              </a:ext>
            </a:extLst>
          </p:cNvPr>
          <p:cNvSpPr/>
          <p:nvPr/>
        </p:nvSpPr>
        <p:spPr>
          <a:xfrm>
            <a:off x="6062498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C3726E7-8538-3246-BABC-A1546AA02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____________</a:t>
            </a:r>
          </a:p>
          <a:p>
            <a:r>
              <a:rPr lang="en-US" smtClean="0"/>
              <a:t>	*	First reference</a:t>
            </a:r>
          </a:p>
          <a:p>
            <a:r>
              <a:rPr lang="en-US" smtClean="0"/>
              <a:t>	**	Second reference</a:t>
            </a:r>
          </a:p>
          <a:p>
            <a:r>
              <a:rPr lang="en-US" baseline="30000" smtClean="0">
                <a:cs typeface="Arial"/>
              </a:rPr>
              <a:t>	†	</a:t>
            </a:r>
            <a:r>
              <a:rPr lang="en-US" smtClean="0">
                <a:cs typeface="Arial"/>
              </a:rPr>
              <a:t>Third reference</a:t>
            </a:r>
          </a:p>
          <a:p>
            <a:r>
              <a:rPr lang="en-US" baseline="30000" smtClean="0">
                <a:cs typeface="Arial"/>
              </a:rPr>
              <a:t>	‡</a:t>
            </a:r>
            <a:r>
              <a:rPr lang="en-US" smtClean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6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igures acro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647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1331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2A64AA5-6BAE-2142-9EBC-6EF34B8B9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8309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F5D3474-F209-C144-8433-B7C44F14F9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5808FC-A356-DD4F-A2E3-FF1947EC0F60}"/>
              </a:ext>
            </a:extLst>
          </p:cNvPr>
          <p:cNvSpPr/>
          <p:nvPr/>
        </p:nvSpPr>
        <p:spPr>
          <a:xfrm>
            <a:off x="607216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F00E68-494B-F649-A13F-F29CCE017DF1}"/>
              </a:ext>
            </a:extLst>
          </p:cNvPr>
          <p:cNvSpPr/>
          <p:nvPr/>
        </p:nvSpPr>
        <p:spPr>
          <a:xfrm>
            <a:off x="433562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3824B2-3C69-CB4E-9DE0-E2CE303ECFCA}"/>
              </a:ext>
            </a:extLst>
          </p:cNvPr>
          <p:cNvSpPr/>
          <p:nvPr/>
        </p:nvSpPr>
        <p:spPr>
          <a:xfrm>
            <a:off x="806045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7E95794-8AAF-EB40-8050-198D25484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____________</a:t>
            </a:r>
          </a:p>
          <a:p>
            <a:r>
              <a:rPr lang="en-US" smtClean="0"/>
              <a:t>	*	First reference</a:t>
            </a:r>
          </a:p>
          <a:p>
            <a:r>
              <a:rPr lang="en-US" smtClean="0"/>
              <a:t>	**	Second reference</a:t>
            </a:r>
          </a:p>
          <a:p>
            <a:r>
              <a:rPr lang="en-US" baseline="30000" smtClean="0">
                <a:cs typeface="Arial"/>
              </a:rPr>
              <a:t>	†	</a:t>
            </a:r>
            <a:r>
              <a:rPr lang="en-US" smtClean="0">
                <a:cs typeface="Arial"/>
              </a:rPr>
              <a:t>Third reference</a:t>
            </a:r>
          </a:p>
          <a:p>
            <a:r>
              <a:rPr lang="en-US" baseline="30000" smtClean="0">
                <a:cs typeface="Arial"/>
              </a:rPr>
              <a:t>	‡</a:t>
            </a:r>
            <a:r>
              <a:rPr lang="en-US" smtClean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9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/>
        </p:nvSpPr>
        <p:spPr>
          <a:xfrm>
            <a:off x="609440" y="120152"/>
            <a:ext cx="2387759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bg1"/>
                </a:solidFill>
              </a:rPr>
              <a:t>Summary/Conclusions</a:t>
            </a: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B07C5-CF90-7040-8D51-2787801C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2557DD-2B5D-8F46-99C0-193AC0876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BBD8E8A-922A-A247-895F-B972BE749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____________</a:t>
            </a:r>
          </a:p>
          <a:p>
            <a:r>
              <a:rPr lang="en-US" smtClean="0"/>
              <a:t>	*	First reference</a:t>
            </a:r>
          </a:p>
          <a:p>
            <a:r>
              <a:rPr lang="en-US" smtClean="0"/>
              <a:t>	**	Second reference</a:t>
            </a:r>
          </a:p>
          <a:p>
            <a:r>
              <a:rPr lang="en-US" baseline="30000" smtClean="0">
                <a:cs typeface="Arial"/>
              </a:rPr>
              <a:t>	†	</a:t>
            </a:r>
            <a:r>
              <a:rPr lang="en-US" smtClean="0">
                <a:cs typeface="Arial"/>
              </a:rPr>
              <a:t>Third reference</a:t>
            </a:r>
          </a:p>
          <a:p>
            <a:r>
              <a:rPr lang="en-US" baseline="30000" smtClean="0">
                <a:cs typeface="Arial"/>
              </a:rPr>
              <a:t>	‡</a:t>
            </a:r>
            <a:r>
              <a:rPr lang="en-US" smtClean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1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19088"/>
            <a:ext cx="12188825" cy="438912"/>
          </a:xfrm>
          <a:prstGeom prst="rect">
            <a:avLst/>
          </a:prstGeom>
          <a:gradFill>
            <a:gsLst>
              <a:gs pos="11000">
                <a:schemeClr val="bg1"/>
              </a:gs>
              <a:gs pos="99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UR_standard_color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5" y="6535928"/>
            <a:ext cx="1456223" cy="296509"/>
          </a:xfrm>
          <a:prstGeom prst="rect">
            <a:avLst/>
          </a:prstGeom>
        </p:spPr>
      </p:pic>
      <p:pic>
        <p:nvPicPr>
          <p:cNvPr id="9" name="Picture 8" descr="LLE logo blue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" y="1086575"/>
            <a:ext cx="10982639" cy="31605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9649486" y="6391275"/>
            <a:ext cx="2539339" cy="4572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0CC95-8D22-4307-B251-54A7F8C2A0FA}" type="slidenum">
              <a:rPr lang="en-US" sz="1066" smtClean="0">
                <a:solidFill>
                  <a:schemeClr val="bg1"/>
                </a:solidFill>
              </a:rPr>
              <a:pPr/>
              <a:t>‹#›</a:t>
            </a:fld>
            <a:endParaRPr lang="en-US" sz="1066" dirty="0">
              <a:solidFill>
                <a:schemeClr val="bg1"/>
              </a:solidFill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65F2A043-C959-BC46-8696-3C29580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1ECCA-ABA6-FB49-AA5C-1037C1B7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11125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____________</a:t>
            </a:r>
          </a:p>
          <a:p>
            <a:r>
              <a:rPr lang="en-US" smtClean="0"/>
              <a:t>	*	First reference</a:t>
            </a:r>
          </a:p>
          <a:p>
            <a:r>
              <a:rPr lang="en-US" smtClean="0"/>
              <a:t>	**	Second reference</a:t>
            </a:r>
          </a:p>
          <a:p>
            <a:r>
              <a:rPr lang="en-US" baseline="30000" smtClean="0">
                <a:cs typeface="Arial"/>
              </a:rPr>
              <a:t>	†	</a:t>
            </a:r>
            <a:r>
              <a:rPr lang="en-US" smtClean="0">
                <a:cs typeface="Arial"/>
              </a:rPr>
              <a:t>Third reference</a:t>
            </a:r>
          </a:p>
          <a:p>
            <a:r>
              <a:rPr lang="en-US" baseline="30000" smtClean="0">
                <a:cs typeface="Arial"/>
              </a:rPr>
              <a:t>	‡</a:t>
            </a:r>
            <a:r>
              <a:rPr lang="en-US" smtClean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6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6" r:id="rId1"/>
    <p:sldLayoutId id="2147493487" r:id="rId2"/>
    <p:sldLayoutId id="2147493488" r:id="rId3"/>
    <p:sldLayoutId id="2147493489" r:id="rId4"/>
    <p:sldLayoutId id="2147493490" r:id="rId5"/>
    <p:sldLayoutId id="2147493491" r:id="rId6"/>
    <p:sldLayoutId id="2147493492" r:id="rId7"/>
    <p:sldLayoutId id="2147493493" r:id="rId8"/>
    <p:sldLayoutId id="2147493494" r:id="rId9"/>
    <p:sldLayoutId id="2147493495" r:id="rId10"/>
  </p:sldLayoutIdLst>
  <p:hf sldNum="0" hdr="0" dt="0"/>
  <p:txStyles>
    <p:titleStyle>
      <a:lvl1pPr algn="l" defTabSz="609448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608" indent="-302608" algn="l" defTabSz="609448" rtl="0" eaLnBrk="1" latinLnBrk="0" hangingPunct="1">
        <a:spcBef>
          <a:spcPts val="1200"/>
        </a:spcBef>
        <a:buFont typeface="Lucida Grande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59694" indent="-300492" algn="l" defTabSz="609448" rtl="0" eaLnBrk="1" latinLnBrk="0" hangingPunct="1">
        <a:lnSpc>
          <a:spcPct val="100000"/>
        </a:lnSpc>
        <a:spcBef>
          <a:spcPts val="533"/>
        </a:spcBef>
        <a:buFont typeface="Arial"/>
        <a:buChar char="－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indent="-300492" algn="l" defTabSz="609448" rtl="0" eaLnBrk="1" latinLnBrk="0" hangingPunct="1">
        <a:spcBef>
          <a:spcPts val="267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78098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37299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5" orient="horz" pos="784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a typeface="Times New Roman" panose="02020603050405020304" pitchFamily="18" charset="0"/>
              </a:rPr>
              <a:t>The Fourth-generation Laser for </a:t>
            </a:r>
            <a:r>
              <a:rPr lang="en-US" sz="2800" dirty="0" err="1">
                <a:ea typeface="Times New Roman" panose="02020603050405020304" pitchFamily="18" charset="0"/>
              </a:rPr>
              <a:t>Ultrabroadband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eXperiments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9" b="15202"/>
          <a:stretch/>
        </p:blipFill>
        <p:spPr>
          <a:xfrm>
            <a:off x="4891515" y="5897551"/>
            <a:ext cx="2807986" cy="511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76" y="5717854"/>
            <a:ext cx="2094996" cy="6915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0" y="1481226"/>
            <a:ext cx="9850000" cy="4142523"/>
          </a:xfrm>
          <a:prstGeom prst="rect">
            <a:avLst/>
          </a:prstGeom>
        </p:spPr>
      </p:pic>
      <p:pic>
        <p:nvPicPr>
          <p:cNvPr id="1026" name="Picture 2" descr="https://www.energy.gov/themes/particle/dist/app-drupal/assets/nns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15" y="5958216"/>
            <a:ext cx="16573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0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B3E1D9-5294-0E46-AF86-5D6F5CBF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57085"/>
            <a:ext cx="9254995" cy="358915"/>
          </a:xfrm>
        </p:spPr>
        <p:txBody>
          <a:bodyPr/>
          <a:lstStyle/>
          <a:p>
            <a:r>
              <a:rPr lang="en-US" sz="2400" dirty="0" smtClean="0"/>
              <a:t>Solid-state laser drivers can produce the large fractional bandwidths required to mitigate laser-plasma instabilities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1738" y="1559376"/>
          <a:ext cx="11921291" cy="3484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9171">
                  <a:extLst>
                    <a:ext uri="{9D8B030D-6E8A-4147-A177-3AD203B41FA5}">
                      <a16:colId xmlns:a16="http://schemas.microsoft.com/office/drawing/2014/main" val="3930314689"/>
                    </a:ext>
                  </a:extLst>
                </a:gridCol>
                <a:gridCol w="4488873">
                  <a:extLst>
                    <a:ext uri="{9D8B030D-6E8A-4147-A177-3AD203B41FA5}">
                      <a16:colId xmlns:a16="http://schemas.microsoft.com/office/drawing/2014/main" val="3240588946"/>
                    </a:ext>
                  </a:extLst>
                </a:gridCol>
                <a:gridCol w="4833247">
                  <a:extLst>
                    <a:ext uri="{9D8B030D-6E8A-4147-A177-3AD203B41FA5}">
                      <a16:colId xmlns:a16="http://schemas.microsoft.com/office/drawing/2014/main" val="6533890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StarDriver</a:t>
                      </a:r>
                      <a:r>
                        <a:rPr lang="en-US" sz="1800" b="1" baseline="30000" dirty="0" err="1" smtClean="0"/>
                        <a:t>TM</a:t>
                      </a:r>
                      <a:endParaRPr lang="en-US" sz="1800" b="1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FLUX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4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Concept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4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Number of beamlines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1,000s (concept)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 (in 2022)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76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Symbol" panose="05050102010706020507" pitchFamily="18" charset="2"/>
                        </a:rPr>
                        <a:t>Dw</a:t>
                      </a:r>
                      <a:r>
                        <a:rPr lang="en-US" sz="1800" b="1" dirty="0" smtClean="0"/>
                        <a:t>/</a:t>
                      </a:r>
                      <a:r>
                        <a:rPr lang="en-US" sz="1800" b="1" dirty="0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sz="1800" b="1" dirty="0" smtClean="0"/>
                        <a:t> (total)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2% (existing</a:t>
                      </a:r>
                      <a:r>
                        <a:rPr lang="en-US" sz="1800" b="1" baseline="0" dirty="0" smtClean="0"/>
                        <a:t> glass)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10%</a:t>
                      </a:r>
                      <a:r>
                        <a:rPr lang="en-US" sz="1800" b="1" baseline="0" dirty="0" smtClean="0"/>
                        <a:t> (new glass development)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1.5%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09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Symbol" panose="05050102010706020507" pitchFamily="18" charset="2"/>
                        </a:rPr>
                        <a:t>Dw</a:t>
                      </a:r>
                      <a:r>
                        <a:rPr lang="en-US" sz="1800" b="1" dirty="0" smtClean="0"/>
                        <a:t>/</a:t>
                      </a:r>
                      <a:r>
                        <a:rPr lang="en-US" sz="1800" b="1" dirty="0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sz="1800" b="1" dirty="0" smtClean="0"/>
                        <a:t>  (per beamline)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0.1%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1.5%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1447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4" b="26492"/>
          <a:stretch/>
        </p:blipFill>
        <p:spPr bwMode="auto">
          <a:xfrm>
            <a:off x="2870847" y="2161309"/>
            <a:ext cx="4463149" cy="115898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b="26492"/>
          <a:stretch/>
        </p:blipFill>
        <p:spPr bwMode="auto">
          <a:xfrm>
            <a:off x="7207357" y="2050473"/>
            <a:ext cx="4798878" cy="1251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679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61A3C18-DF33-D344-9EE6-A79D1A6FE1A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09600" y="1600200"/>
              <a:ext cx="6037847" cy="3754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03621">
                      <a:extLst>
                        <a:ext uri="{9D8B030D-6E8A-4147-A177-3AD203B41FA5}">
                          <a16:colId xmlns:a16="http://schemas.microsoft.com/office/drawing/2014/main" val="1903058688"/>
                        </a:ext>
                      </a:extLst>
                    </a:gridCol>
                    <a:gridCol w="3134226">
                      <a:extLst>
                        <a:ext uri="{9D8B030D-6E8A-4147-A177-3AD203B41FA5}">
                          <a16:colId xmlns:a16="http://schemas.microsoft.com/office/drawing/2014/main" val="171614192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FLUX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(Fourth-generation Laser for Ultrabroadband Experiments) 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015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Physics</a:t>
                          </a:r>
                          <a:r>
                            <a:rPr lang="en-US" sz="1600" b="1" baseline="0" dirty="0">
                              <a:solidFill>
                                <a:schemeClr val="bg1"/>
                              </a:solidFill>
                            </a:rPr>
                            <a:t> requirement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Specification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054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Central wavelength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351</a:t>
                          </a:r>
                          <a:r>
                            <a:rPr lang="en-US" sz="1600" b="1" baseline="0" dirty="0"/>
                            <a:t> nm (3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oMath>
                          </a14:m>
                          <a:r>
                            <a:rPr lang="en-US" sz="1600" b="1" baseline="0" dirty="0"/>
                            <a:t>)</a:t>
                          </a:r>
                          <a:endParaRPr 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587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Fractional</a:t>
                          </a:r>
                          <a:r>
                            <a:rPr lang="en-US" sz="1600" b="1" baseline="0" dirty="0"/>
                            <a:t> bandwidth </a:t>
                          </a:r>
                          <a:r>
                            <a:rPr lang="en-US" sz="1600" b="1" dirty="0" err="1">
                              <a:latin typeface="Symbol" panose="05050102010706020507" pitchFamily="18" charset="2"/>
                            </a:rPr>
                            <a:t>D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oMath>
                          </a14:m>
                          <a:r>
                            <a:rPr lang="en-US" sz="1600" b="0" dirty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sz="1600" b="1" i="1" baseline="-250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sz="1600" b="1" baseline="-25000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7680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Pulse duration</a:t>
                          </a:r>
                          <a:r>
                            <a:rPr lang="en-US" sz="1600" b="0" dirty="0"/>
                            <a:t>/</a:t>
                          </a:r>
                          <a:r>
                            <a:rPr lang="en-US" sz="1600" b="1" dirty="0"/>
                            <a:t>shape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1.5 ns</a:t>
                          </a:r>
                          <a:r>
                            <a:rPr lang="en-US" sz="1600" b="0" baseline="0" dirty="0"/>
                            <a:t>/</a:t>
                          </a:r>
                          <a:r>
                            <a:rPr lang="en-US" sz="1600" b="1" baseline="0" dirty="0"/>
                            <a:t>flat in time</a:t>
                          </a:r>
                          <a:endParaRPr 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144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150 J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4775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On-target</a:t>
                          </a:r>
                          <a:r>
                            <a:rPr lang="en-US" sz="1600" b="1" baseline="0" dirty="0"/>
                            <a:t> power</a:t>
                          </a:r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0.1 TW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7527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Far-field</a:t>
                          </a:r>
                          <a:r>
                            <a:rPr lang="en-US" sz="1600" b="1" baseline="0" dirty="0"/>
                            <a:t> size</a:t>
                          </a:r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Focusable to 100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1600" b="1" dirty="0"/>
                            <a:t>m</a:t>
                          </a:r>
                          <a:br>
                            <a:rPr lang="en-US" sz="1600" b="1" dirty="0"/>
                          </a:br>
                          <a:r>
                            <a:rPr lang="en-US" sz="1600" b="1" dirty="0"/>
                            <a:t>(with</a:t>
                          </a:r>
                          <a:r>
                            <a:rPr lang="en-US" sz="1600" b="1" baseline="0" dirty="0"/>
                            <a:t> distributed phase plates)</a:t>
                          </a:r>
                          <a:endParaRPr 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2136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On-target</a:t>
                          </a:r>
                          <a:r>
                            <a:rPr lang="en-US" sz="1600" b="1" baseline="0" dirty="0"/>
                            <a:t> intensity</a:t>
                          </a:r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10</a:t>
                          </a:r>
                          <a:r>
                            <a:rPr lang="en-US" sz="1600" b="1" baseline="30000" dirty="0"/>
                            <a:t>15</a:t>
                          </a:r>
                          <a:r>
                            <a:rPr lang="en-US" sz="1600" b="1" dirty="0"/>
                            <a:t> W/cm</a:t>
                          </a:r>
                          <a:r>
                            <a:rPr lang="en-US" sz="1600" b="1" baseline="30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25277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61A3C18-DF33-D344-9EE6-A79D1A6FE1A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8023374"/>
                  </p:ext>
                </p:extLst>
              </p:nvPr>
            </p:nvGraphicFramePr>
            <p:xfrm>
              <a:off x="609600" y="1600200"/>
              <a:ext cx="6037847" cy="3754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03621">
                      <a:extLst>
                        <a:ext uri="{9D8B030D-6E8A-4147-A177-3AD203B41FA5}">
                          <a16:colId xmlns:a16="http://schemas.microsoft.com/office/drawing/2014/main" val="1903058688"/>
                        </a:ext>
                      </a:extLst>
                    </a:gridCol>
                    <a:gridCol w="3134226">
                      <a:extLst>
                        <a:ext uri="{9D8B030D-6E8A-4147-A177-3AD203B41FA5}">
                          <a16:colId xmlns:a16="http://schemas.microsoft.com/office/drawing/2014/main" val="1716141920"/>
                        </a:ext>
                      </a:extLst>
                    </a:gridCol>
                  </a:tblGrid>
                  <a:tr h="579120">
                    <a:tc gridSpan="2"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FLUX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(Fourth-generation Laser for Ultrabroadband Experiments) 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015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Physics</a:t>
                          </a:r>
                          <a:r>
                            <a:rPr lang="en-US" sz="1600" b="1" baseline="0" dirty="0">
                              <a:solidFill>
                                <a:schemeClr val="bg1"/>
                              </a:solidFill>
                            </a:rPr>
                            <a:t> requirement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Specification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054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Central wavelength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191" t="-259016" r="-778" b="-6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587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9" t="-359016" r="-108595" b="-5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7680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Pulse duration</a:t>
                          </a:r>
                          <a:r>
                            <a:rPr lang="en-US" sz="1600" b="0" dirty="0"/>
                            <a:t>/</a:t>
                          </a:r>
                          <a:r>
                            <a:rPr lang="en-US" sz="1600" b="1" dirty="0"/>
                            <a:t>shape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1.5 ns</a:t>
                          </a:r>
                          <a:r>
                            <a:rPr lang="en-US" sz="1600" b="0" baseline="0" dirty="0"/>
                            <a:t>/</a:t>
                          </a:r>
                          <a:r>
                            <a:rPr lang="en-US" sz="1600" b="1" baseline="0" dirty="0"/>
                            <a:t>flat in time</a:t>
                          </a:r>
                          <a:endParaRPr 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144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150 J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4775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On-target</a:t>
                          </a:r>
                          <a:r>
                            <a:rPr lang="en-US" sz="1600" b="1" baseline="0" dirty="0"/>
                            <a:t> power</a:t>
                          </a:r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0.1 TW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752752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Far-field</a:t>
                          </a:r>
                          <a:r>
                            <a:rPr lang="en-US" sz="1600" b="1" baseline="0" dirty="0"/>
                            <a:t> size</a:t>
                          </a:r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191" t="-487368" r="-778" b="-7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2136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On-target</a:t>
                          </a:r>
                          <a:r>
                            <a:rPr lang="en-US" sz="1600" b="1" baseline="0" dirty="0"/>
                            <a:t> intensity</a:t>
                          </a:r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10</a:t>
                          </a:r>
                          <a:r>
                            <a:rPr lang="en-US" sz="1600" b="1" baseline="30000" dirty="0"/>
                            <a:t>15</a:t>
                          </a:r>
                          <a:r>
                            <a:rPr lang="en-US" sz="1600" b="1" dirty="0"/>
                            <a:t> W/cm</a:t>
                          </a:r>
                          <a:r>
                            <a:rPr lang="en-US" sz="1600" b="1" baseline="30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25277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0B3E1D9-5294-0E46-AF86-5D6F5CBF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57085"/>
            <a:ext cx="10969943" cy="329184"/>
          </a:xfrm>
        </p:spPr>
        <p:txBody>
          <a:bodyPr/>
          <a:lstStyle/>
          <a:p>
            <a:r>
              <a:rPr lang="en-US" dirty="0"/>
              <a:t>The Fourth-generation Laser for </a:t>
            </a:r>
            <a:r>
              <a:rPr lang="en-US" dirty="0" err="1"/>
              <a:t>Ultrabroadband</a:t>
            </a:r>
            <a:r>
              <a:rPr lang="en-US" dirty="0"/>
              <a:t> </a:t>
            </a:r>
            <a:r>
              <a:rPr lang="en-US" dirty="0" err="1"/>
              <a:t>eXperiments</a:t>
            </a:r>
            <a:r>
              <a:rPr lang="en-US" dirty="0"/>
              <a:t> (FLUX) is being built to investigate the mitigation of LPI and beam imprint with bandwidth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AC3C5-154F-9049-8166-0AAB297EE520}"/>
              </a:ext>
            </a:extLst>
          </p:cNvPr>
          <p:cNvSpPr txBox="1"/>
          <p:nvPr/>
        </p:nvSpPr>
        <p:spPr>
          <a:xfrm>
            <a:off x="1382893" y="5605946"/>
            <a:ext cx="9423038" cy="584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The broadband spectrally incoherent FLUX pulses will be used with the 60 narrowband OMEGA pulses to support experiments, modeling capabilities, and technology for future ICF drivers.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920949-488C-BA44-B00D-4AF7B63C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046" y="3167400"/>
            <a:ext cx="3831012" cy="2312731"/>
          </a:xfrm>
          <a:prstGeom prst="rect">
            <a:avLst/>
          </a:prstGeom>
        </p:spPr>
      </p:pic>
      <p:pic>
        <p:nvPicPr>
          <p:cNvPr id="8" name="Picture 7" descr="Omega Target Structure">
            <a:extLst>
              <a:ext uri="{FF2B5EF4-FFF2-40B4-BE49-F238E27FC236}">
                <a16:creationId xmlns:a16="http://schemas.microsoft.com/office/drawing/2014/main" id="{DE2546A2-D742-A147-9EC9-13895086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54" y="1892577"/>
            <a:ext cx="2350025" cy="156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8C904D-397D-1247-B140-0B38EF70B6F5}"/>
              </a:ext>
            </a:extLst>
          </p:cNvPr>
          <p:cNvSpPr/>
          <p:nvPr/>
        </p:nvSpPr>
        <p:spPr>
          <a:xfrm>
            <a:off x="7458685" y="1430923"/>
            <a:ext cx="2797561" cy="338554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OMEGA-60 target chamber</a:t>
            </a:r>
          </a:p>
        </p:txBody>
      </p:sp>
    </p:spTree>
    <p:extLst>
      <p:ext uri="{BB962C8B-B14F-4D97-AF65-F5344CB8AC3E}">
        <p14:creationId xmlns:p14="http://schemas.microsoft.com/office/powerpoint/2010/main" val="353012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7821F0A-BA31-9845-89C4-155F531C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</p:spPr>
        <p:txBody>
          <a:bodyPr/>
          <a:lstStyle/>
          <a:p>
            <a:r>
              <a:rPr lang="en-US" sz="2100" dirty="0"/>
              <a:t>FLUX relies on parametric amplification and a novel sum-frequency-generation (SFG) scheme to generate high-energy spectrally incoherent UV pulses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2BB28-BE55-D64A-B2E9-45E5F1BE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" y="2225035"/>
            <a:ext cx="10969943" cy="24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3397"/>
      </p:ext>
    </p:extLst>
  </p:cSld>
  <p:clrMapOvr>
    <a:masterClrMapping/>
  </p:clrMapOvr>
</p:sld>
</file>

<file path=ppt/theme/theme1.xml><?xml version="1.0" encoding="utf-8"?>
<a:theme xmlns:a="http://schemas.openxmlformats.org/drawingml/2006/main" name="LLE">
  <a:themeElements>
    <a:clrScheme name="LLE colors">
      <a:dk1>
        <a:srgbClr val="000000"/>
      </a:dk1>
      <a:lt1>
        <a:srgbClr val="FFFFFF"/>
      </a:lt1>
      <a:dk2>
        <a:srgbClr val="023992"/>
      </a:dk2>
      <a:lt2>
        <a:srgbClr val="D62230"/>
      </a:lt2>
      <a:accent1>
        <a:srgbClr val="F27A18"/>
      </a:accent1>
      <a:accent2>
        <a:srgbClr val="FFEA4E"/>
      </a:accent2>
      <a:accent3>
        <a:srgbClr val="019E54"/>
      </a:accent3>
      <a:accent4>
        <a:srgbClr val="0063B4"/>
      </a:accent4>
      <a:accent5>
        <a:srgbClr val="008EDC"/>
      </a:accent5>
      <a:accent6>
        <a:srgbClr val="822685"/>
      </a:accent6>
      <a:hlink>
        <a:srgbClr val="053A92"/>
      </a:hlink>
      <a:folHlink>
        <a:srgbClr val="4A8E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lg"/>
          <a:tailEnd type="none" w="lg" len="lg"/>
        </a:ln>
        <a:effectLst>
          <a:outerShdw dist="20000" sx="1000" sy="1000" rotWithShape="0">
            <a:schemeClr val="tx1"/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LE" id="{927F5867-08D8-4D45-A553-AFCB4D348B02}" vid="{459928A2-0CC7-42FD-A2DF-6DDAEFF9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2811</TotalTime>
  <Words>196</Words>
  <Application>Microsoft Office PowerPoint</Application>
  <PresentationFormat>Custom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Cambria Math</vt:lpstr>
      <vt:lpstr>Lucida Grande</vt:lpstr>
      <vt:lpstr>Symbol</vt:lpstr>
      <vt:lpstr>Times New Roman</vt:lpstr>
      <vt:lpstr>LLE</vt:lpstr>
      <vt:lpstr>The Fourth-generation Laser for Ultrabroadband eXperiments</vt:lpstr>
      <vt:lpstr>Solid-state laser drivers can produce the large fractional bandwidths required to mitigate laser-plasma instabilities</vt:lpstr>
      <vt:lpstr>The Fourth-generation Laser for Ultrabroadband eXperiments (FLUX) is being built to investigate the mitigation of LPI and beam imprint with bandwidth</vt:lpstr>
      <vt:lpstr>FLUX relies on parametric amplification and a novel sum-frequency-generation (SFG) scheme to generate high-energy spectrally incoherent UV pulses</vt:lpstr>
    </vt:vector>
  </TitlesOfParts>
  <Company>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Fourth-generation Laser for Ultrabroadband eXperiments</dc:title>
  <dc:creator>Christophe Dorrer</dc:creator>
  <cp:lastModifiedBy>Goncharov, Valeri</cp:lastModifiedBy>
  <cp:revision>5</cp:revision>
  <dcterms:created xsi:type="dcterms:W3CDTF">2021-04-27T21:15:28Z</dcterms:created>
  <dcterms:modified xsi:type="dcterms:W3CDTF">2021-05-07T17:33:01Z</dcterms:modified>
</cp:coreProperties>
</file>