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7" r:id="rId2"/>
    <p:sldId id="291" r:id="rId3"/>
    <p:sldId id="280" r:id="rId4"/>
    <p:sldId id="281" r:id="rId5"/>
    <p:sldId id="295" r:id="rId6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A3"/>
    <a:srgbClr val="5C73B8"/>
    <a:srgbClr val="00AB67"/>
    <a:srgbClr val="963D97"/>
    <a:srgbClr val="CE6E19"/>
    <a:srgbClr val="FBAA29"/>
    <a:srgbClr val="00306F"/>
    <a:srgbClr val="EF3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47" autoAdjust="0"/>
  </p:normalViewPr>
  <p:slideViewPr>
    <p:cSldViewPr snapToGrid="0">
      <p:cViewPr varScale="1">
        <p:scale>
          <a:sx n="135" d="100"/>
          <a:sy n="135" d="100"/>
        </p:scale>
        <p:origin x="528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305" cy="45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23" tIns="45811" rIns="91623" bIns="4581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197" y="0"/>
            <a:ext cx="3056305" cy="45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23" tIns="45811" rIns="91623" bIns="458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2805"/>
            <a:ext cx="3056305" cy="45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23" tIns="45811" rIns="91623" bIns="4581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197" y="8852805"/>
            <a:ext cx="3056305" cy="45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23" tIns="45811" rIns="91623" bIns="4581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98171018-4721-4466-B8BF-B69F58BE5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63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305" cy="45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23" tIns="45811" rIns="91623" bIns="4581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197" y="0"/>
            <a:ext cx="3056305" cy="45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23" tIns="45811" rIns="91623" bIns="458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57188" y="687388"/>
            <a:ext cx="6238875" cy="3509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891" y="4426403"/>
            <a:ext cx="5195719" cy="419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23" tIns="45811" rIns="91623" bIns="45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2805"/>
            <a:ext cx="3056305" cy="45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23" tIns="45811" rIns="91623" bIns="4581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197" y="8852805"/>
            <a:ext cx="3056305" cy="45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23" tIns="45811" rIns="91623" bIns="4581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4BE9217-0810-4954-982F-9EF51EC3C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04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BE9217-0810-4954-982F-9EF51EC3C99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58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Matlab: m201901_lpseBandwidthThreshold_figsForPaper_v01.m</a:t>
            </a:r>
          </a:p>
          <a:p>
            <a:endParaRPr lang="en-US" dirty="0"/>
          </a:p>
          <a:p>
            <a:r>
              <a:rPr lang="en-US" dirty="0"/>
              <a:t> case '1a'</a:t>
            </a:r>
          </a:p>
          <a:p>
            <a:r>
              <a:rPr lang="en-US" dirty="0"/>
              <a:t>        </a:t>
            </a:r>
            <a:r>
              <a:rPr lang="en-US" dirty="0" err="1"/>
              <a:t>flag.plotVlasovThreshold</a:t>
            </a:r>
            <a:r>
              <a:rPr lang="en-US" dirty="0"/>
              <a:t> = true;</a:t>
            </a:r>
          </a:p>
          <a:p>
            <a:r>
              <a:rPr lang="en-US" dirty="0"/>
              <a:t>        </a:t>
            </a:r>
            <a:r>
              <a:rPr lang="en-US" dirty="0" err="1"/>
              <a:t>groupLength</a:t>
            </a:r>
            <a:r>
              <a:rPr lang="en-US" dirty="0"/>
              <a:t> = 10;</a:t>
            </a:r>
          </a:p>
          <a:p>
            <a:r>
              <a:rPr lang="en-US" dirty="0"/>
              <a:t>        </a:t>
            </a:r>
            <a:r>
              <a:rPr lang="en-US" dirty="0" err="1"/>
              <a:t>numEnsemble</a:t>
            </a:r>
            <a:r>
              <a:rPr lang="en-US" dirty="0"/>
              <a:t> = 4;</a:t>
            </a:r>
          </a:p>
          <a:p>
            <a:r>
              <a:rPr lang="en-US" dirty="0"/>
              <a:t>        </a:t>
            </a:r>
            <a:r>
              <a:rPr lang="en-US" dirty="0" err="1"/>
              <a:t>useGroups</a:t>
            </a:r>
            <a:r>
              <a:rPr lang="en-US" dirty="0"/>
              <a:t> = {1:8, 1:8, 1:4};</a:t>
            </a:r>
          </a:p>
          <a:p>
            <a:r>
              <a:rPr lang="en-US" dirty="0"/>
              <a:t>        </a:t>
            </a:r>
            <a:r>
              <a:rPr lang="en-US" dirty="0" err="1"/>
              <a:t>startIndex</a:t>
            </a:r>
            <a:r>
              <a:rPr lang="en-US" dirty="0"/>
              <a:t> = {2, 81, 41};</a:t>
            </a:r>
          </a:p>
          <a:p>
            <a:r>
              <a:rPr lang="en-US" dirty="0"/>
              <a:t>        </a:t>
            </a:r>
            <a:r>
              <a:rPr lang="en-US" dirty="0" err="1"/>
              <a:t>sharedRuns</a:t>
            </a:r>
            <a:r>
              <a:rPr lang="en-US" dirty="0"/>
              <a:t> = 1:10:31;</a:t>
            </a:r>
          </a:p>
          <a:p>
            <a:r>
              <a:rPr lang="en-US" dirty="0"/>
              <a:t>        </a:t>
            </a:r>
            <a:r>
              <a:rPr lang="en-US" dirty="0" err="1"/>
              <a:t>additionalRuns</a:t>
            </a:r>
            <a:r>
              <a:rPr lang="en-US" dirty="0"/>
              <a:t> = {510:513, 518:521, 514:517, []};</a:t>
            </a:r>
          </a:p>
          <a:p>
            <a:r>
              <a:rPr lang="en-US" dirty="0"/>
              <a:t>        </a:t>
            </a:r>
          </a:p>
          <a:p>
            <a:r>
              <a:rPr lang="en-US" dirty="0"/>
              <a:t>        </a:t>
            </a:r>
            <a:r>
              <a:rPr lang="en-US" dirty="0" err="1"/>
              <a:t>vs.groupLength</a:t>
            </a:r>
            <a:r>
              <a:rPr lang="en-US" dirty="0"/>
              <a:t> = 10;</a:t>
            </a:r>
          </a:p>
          <a:p>
            <a:r>
              <a:rPr lang="en-US" dirty="0"/>
              <a:t>        </a:t>
            </a:r>
            <a:r>
              <a:rPr lang="en-US" dirty="0" err="1"/>
              <a:t>vs.numEnsemble</a:t>
            </a:r>
            <a:r>
              <a:rPr lang="en-US" dirty="0"/>
              <a:t> = 4;</a:t>
            </a:r>
          </a:p>
          <a:p>
            <a:r>
              <a:rPr lang="en-US" dirty="0"/>
              <a:t>        </a:t>
            </a:r>
            <a:r>
              <a:rPr lang="en-US" dirty="0" err="1"/>
              <a:t>vs.useGroups</a:t>
            </a:r>
            <a:r>
              <a:rPr lang="en-US" dirty="0"/>
              <a:t> = {1:7, 1:8, 1:4};</a:t>
            </a:r>
          </a:p>
          <a:p>
            <a:r>
              <a:rPr lang="en-US" dirty="0"/>
              <a:t>        </a:t>
            </a:r>
            <a:r>
              <a:rPr lang="en-US" dirty="0" err="1"/>
              <a:t>vs.startIndex</a:t>
            </a:r>
            <a:r>
              <a:rPr lang="en-US" dirty="0"/>
              <a:t> = {2, 81, 41};</a:t>
            </a:r>
          </a:p>
          <a:p>
            <a:r>
              <a:rPr lang="en-US" dirty="0"/>
              <a:t>        </a:t>
            </a:r>
            <a:r>
              <a:rPr lang="en-US" dirty="0" err="1"/>
              <a:t>vs.sharedRuns</a:t>
            </a:r>
            <a:r>
              <a:rPr lang="en-US" dirty="0"/>
              <a:t> = 1:10:31;</a:t>
            </a:r>
          </a:p>
          <a:p>
            <a:r>
              <a:rPr lang="en-US" dirty="0"/>
              <a:t>        </a:t>
            </a:r>
            <a:r>
              <a:rPr lang="en-US" dirty="0" err="1"/>
              <a:t>vs.additionalRuns</a:t>
            </a:r>
            <a:r>
              <a:rPr lang="en-US" dirty="0"/>
              <a:t> = {[362,364,366,368, 378:381], [386:389], [382:385]};   %Lorentzian, inject inside plasma</a:t>
            </a:r>
          </a:p>
          <a:p>
            <a:r>
              <a:rPr lang="en-US" dirty="0"/>
              <a:t>        </a:t>
            </a:r>
          </a:p>
          <a:p>
            <a:r>
              <a:rPr lang="de-DE" dirty="0"/>
              <a:t>        axisRange = [-0.2, 4.2, 1, 5.5];</a:t>
            </a:r>
          </a:p>
          <a:p>
            <a:r>
              <a:rPr lang="en-US" dirty="0"/>
              <a:t>        </a:t>
            </a:r>
            <a:r>
              <a:rPr lang="en-US" dirty="0" err="1"/>
              <a:t>legendOrder</a:t>
            </a:r>
            <a:r>
              <a:rPr lang="en-US" dirty="0"/>
              <a:t> = [1,4,2,5,3,6,7];</a:t>
            </a:r>
          </a:p>
          <a:p>
            <a:r>
              <a:rPr lang="en-US" dirty="0"/>
              <a:t>   </a:t>
            </a:r>
          </a:p>
          <a:p>
            <a:r>
              <a:rPr lang="en-US" dirty="0"/>
              <a:t>        </a:t>
            </a:r>
            <a:r>
              <a:rPr lang="en-US" dirty="0" err="1"/>
              <a:t>legendStr</a:t>
            </a:r>
            <a:r>
              <a:rPr lang="en-US" dirty="0"/>
              <a:t> = {'Lorentzian (LPSE)', 'Gaussian (LPSE)','Flat (LPSE)','Lorentzian (Vlasov)', 'Gaussian (Vlasov)' ...</a:t>
            </a:r>
          </a:p>
          <a:p>
            <a:r>
              <a:rPr lang="en-US" dirty="0"/>
              <a:t>            ,'Flat (Vlasov)', '0.075\times Lu SRS threshold'};</a:t>
            </a:r>
          </a:p>
          <a:p>
            <a:r>
              <a:rPr lang="en-US" dirty="0"/>
              <a:t>        </a:t>
            </a:r>
            <a:r>
              <a:rPr lang="en-US" dirty="0" err="1"/>
              <a:t>flag.normalizeToSingleBeamSrsThreshold</a:t>
            </a:r>
            <a:r>
              <a:rPr lang="en-US" dirty="0"/>
              <a:t> = true;</a:t>
            </a:r>
          </a:p>
          <a:p>
            <a:r>
              <a:rPr lang="en-US" dirty="0"/>
              <a:t>        </a:t>
            </a:r>
            <a:r>
              <a:rPr lang="en-US" dirty="0" err="1"/>
              <a:t>flag.plotLuSrsThreshold</a:t>
            </a:r>
            <a:r>
              <a:rPr lang="en-US" dirty="0"/>
              <a:t> = true;</a:t>
            </a:r>
          </a:p>
          <a:p>
            <a:r>
              <a:rPr lang="en-US" dirty="0"/>
              <a:t>        </a:t>
            </a:r>
            <a:r>
              <a:rPr lang="en-US" dirty="0" err="1"/>
              <a:t>LuSrsThresholdMultiplier</a:t>
            </a:r>
            <a:r>
              <a:rPr lang="en-US" dirty="0"/>
              <a:t> = 0.075;</a:t>
            </a:r>
          </a:p>
          <a:p>
            <a:r>
              <a:rPr lang="en-US" dirty="0"/>
              <a:t>        </a:t>
            </a:r>
            <a:r>
              <a:rPr lang="en-US" dirty="0" err="1"/>
              <a:t>errorBarWidth</a:t>
            </a:r>
            <a:r>
              <a:rPr lang="en-US" dirty="0"/>
              <a:t> = 0.04;</a:t>
            </a:r>
          </a:p>
          <a:p>
            <a:r>
              <a:rPr lang="en-US" dirty="0"/>
              <a:t>        Shape = {'o','^','&lt;','</a:t>
            </a:r>
            <a:r>
              <a:rPr lang="en-US" dirty="0" err="1"/>
              <a:t>s','v</a:t>
            </a:r>
            <a:r>
              <a:rPr lang="en-US" dirty="0"/>
              <a:t>','&gt;','</a:t>
            </a:r>
            <a:r>
              <a:rPr lang="en-US" dirty="0" err="1"/>
              <a:t>p','h','o','o</a:t>
            </a:r>
            <a:r>
              <a:rPr lang="en-US" dirty="0"/>
              <a:t>'};</a:t>
            </a:r>
          </a:p>
          <a:p>
            <a:r>
              <a:rPr lang="en-US" dirty="0"/>
              <a:t>        </a:t>
            </a:r>
          </a:p>
          <a:p>
            <a:r>
              <a:rPr lang="en-US" dirty="0"/>
              <a:t>        </a:t>
            </a:r>
            <a:r>
              <a:rPr lang="en-US" dirty="0" err="1"/>
              <a:t>excelFilename</a:t>
            </a:r>
            <a:r>
              <a:rPr lang="en-US" dirty="0"/>
              <a:t> = 'T:\Documents and Settings\rfollett\My Documents\Excel\2017_12_21_LPSE_SRS_runs_v06.xlsx';</a:t>
            </a:r>
          </a:p>
          <a:p>
            <a:r>
              <a:rPr lang="en-US" dirty="0"/>
              <a:t>        </a:t>
            </a:r>
            <a:r>
              <a:rPr lang="en-US" dirty="0" err="1"/>
              <a:t>primaryPath</a:t>
            </a:r>
            <a:r>
              <a:rPr lang="en-US" dirty="0"/>
              <a:t> = '//fast/rfollett/LPSE/CampaignSRS6/';</a:t>
            </a:r>
          </a:p>
          <a:p>
            <a:r>
              <a:rPr lang="en-US" dirty="0"/>
              <a:t>        </a:t>
            </a:r>
            <a:r>
              <a:rPr lang="en-US" dirty="0" err="1"/>
              <a:t>legendFontsize</a:t>
            </a:r>
            <a:r>
              <a:rPr lang="en-US" dirty="0"/>
              <a:t> = 10;</a:t>
            </a:r>
          </a:p>
          <a:p>
            <a:r>
              <a:rPr lang="en-US" dirty="0"/>
              <a:t>        </a:t>
            </a:r>
          </a:p>
          <a:p>
            <a:r>
              <a:rPr lang="en-US" dirty="0"/>
              <a:t>    case '1b'</a:t>
            </a:r>
          </a:p>
          <a:p>
            <a:r>
              <a:rPr lang="en-US" dirty="0"/>
              <a:t>        </a:t>
            </a:r>
            <a:r>
              <a:rPr lang="en-US" dirty="0" err="1"/>
              <a:t>flag.plotVlasovThreshold</a:t>
            </a:r>
            <a:r>
              <a:rPr lang="en-US" dirty="0"/>
              <a:t> = true;</a:t>
            </a:r>
          </a:p>
          <a:p>
            <a:r>
              <a:rPr lang="en-US" dirty="0"/>
              <a:t>        </a:t>
            </a:r>
            <a:r>
              <a:rPr lang="en-US" dirty="0" err="1"/>
              <a:t>groupLength</a:t>
            </a:r>
            <a:r>
              <a:rPr lang="en-US" dirty="0"/>
              <a:t> = 10;</a:t>
            </a:r>
          </a:p>
          <a:p>
            <a:r>
              <a:rPr lang="en-US" dirty="0"/>
              <a:t>        </a:t>
            </a:r>
            <a:r>
              <a:rPr lang="en-US" dirty="0" err="1"/>
              <a:t>numEnsemble</a:t>
            </a:r>
            <a:r>
              <a:rPr lang="en-US" dirty="0"/>
              <a:t> = 4;</a:t>
            </a:r>
          </a:p>
          <a:p>
            <a:r>
              <a:rPr lang="en-US" dirty="0"/>
              <a:t>        </a:t>
            </a:r>
            <a:r>
              <a:rPr lang="en-US" dirty="0" err="1"/>
              <a:t>useGroups</a:t>
            </a:r>
            <a:r>
              <a:rPr lang="en-US" dirty="0"/>
              <a:t> = {1:8, 1:8, 1:4};</a:t>
            </a:r>
          </a:p>
          <a:p>
            <a:r>
              <a:rPr lang="en-US" dirty="0"/>
              <a:t>        </a:t>
            </a:r>
            <a:r>
              <a:rPr lang="en-US" dirty="0" err="1"/>
              <a:t>startIndex</a:t>
            </a:r>
            <a:r>
              <a:rPr lang="en-US" dirty="0"/>
              <a:t> = {162, 241, 201};</a:t>
            </a:r>
          </a:p>
          <a:p>
            <a:r>
              <a:rPr lang="en-US" dirty="0"/>
              <a:t>        </a:t>
            </a:r>
            <a:r>
              <a:rPr lang="en-US" dirty="0" err="1"/>
              <a:t>sharedRuns</a:t>
            </a:r>
            <a:r>
              <a:rPr lang="en-US" dirty="0"/>
              <a:t> = 161:10:191;</a:t>
            </a:r>
          </a:p>
          <a:p>
            <a:r>
              <a:rPr lang="en-US" dirty="0"/>
              <a:t>        </a:t>
            </a:r>
            <a:r>
              <a:rPr lang="en-US" dirty="0" err="1"/>
              <a:t>additionalRuns</a:t>
            </a:r>
            <a:r>
              <a:rPr lang="en-US" dirty="0"/>
              <a:t> = {526:529,534:537,530:533};</a:t>
            </a:r>
          </a:p>
          <a:p>
            <a:r>
              <a:rPr lang="en-US" dirty="0"/>
              <a:t>        </a:t>
            </a:r>
          </a:p>
          <a:p>
            <a:r>
              <a:rPr lang="en-US" dirty="0"/>
              <a:t>        </a:t>
            </a:r>
            <a:r>
              <a:rPr lang="en-US" dirty="0" err="1"/>
              <a:t>vs.groupLength</a:t>
            </a:r>
            <a:r>
              <a:rPr lang="en-US" dirty="0"/>
              <a:t> = 10;</a:t>
            </a:r>
          </a:p>
          <a:p>
            <a:r>
              <a:rPr lang="en-US" dirty="0"/>
              <a:t>        </a:t>
            </a:r>
            <a:r>
              <a:rPr lang="en-US" dirty="0" err="1"/>
              <a:t>vs.numEnsemble</a:t>
            </a:r>
            <a:r>
              <a:rPr lang="en-US" dirty="0"/>
              <a:t> = [4,4,4];</a:t>
            </a:r>
          </a:p>
          <a:p>
            <a:r>
              <a:rPr lang="en-US" dirty="0"/>
              <a:t>%         </a:t>
            </a:r>
            <a:r>
              <a:rPr lang="en-US" dirty="0" err="1"/>
              <a:t>vs.useGroups</a:t>
            </a:r>
            <a:r>
              <a:rPr lang="en-US" dirty="0"/>
              <a:t> = {1:7, 1:8, 1:4};</a:t>
            </a:r>
          </a:p>
          <a:p>
            <a:r>
              <a:rPr lang="en-US" dirty="0"/>
              <a:t>             </a:t>
            </a:r>
            <a:r>
              <a:rPr lang="en-US" dirty="0" err="1"/>
              <a:t>vs.useGroups</a:t>
            </a:r>
            <a:r>
              <a:rPr lang="en-US" dirty="0"/>
              <a:t> = {1:9, 1:9, 1:5};</a:t>
            </a:r>
          </a:p>
          <a:p>
            <a:r>
              <a:rPr lang="en-US" dirty="0"/>
              <a:t>          </a:t>
            </a:r>
            <a:r>
              <a:rPr lang="en-US" dirty="0" err="1"/>
              <a:t>vs.startIndex</a:t>
            </a:r>
            <a:r>
              <a:rPr lang="en-US" dirty="0"/>
              <a:t> = {403, 482, 442};</a:t>
            </a:r>
          </a:p>
          <a:p>
            <a:r>
              <a:rPr lang="en-US" dirty="0"/>
              <a:t>        </a:t>
            </a:r>
            <a:r>
              <a:rPr lang="en-US" dirty="0" err="1"/>
              <a:t>vs.sharedRuns</a:t>
            </a:r>
            <a:r>
              <a:rPr lang="en-US" dirty="0"/>
              <a:t> = 402:10:421;</a:t>
            </a:r>
          </a:p>
          <a:p>
            <a:r>
              <a:rPr lang="en-US" dirty="0"/>
              <a:t>%         </a:t>
            </a:r>
            <a:r>
              <a:rPr lang="en-US" dirty="0" err="1"/>
              <a:t>vs.additionalRuns</a:t>
            </a:r>
            <a:r>
              <a:rPr lang="en-US" dirty="0"/>
              <a:t> = {[390:391, 374:377],[398:401], [394:397]};   %Lorentzian, inject inside plasma</a:t>
            </a:r>
          </a:p>
          <a:p>
            <a:r>
              <a:rPr lang="en-US" dirty="0"/>
              <a:t>%         </a:t>
            </a:r>
            <a:r>
              <a:rPr lang="en-US" dirty="0" err="1"/>
              <a:t>vs.startIndex</a:t>
            </a:r>
            <a:r>
              <a:rPr lang="en-US" dirty="0"/>
              <a:t> = {122, 201, 161};</a:t>
            </a:r>
          </a:p>
          <a:p>
            <a:r>
              <a:rPr lang="en-US" dirty="0"/>
              <a:t>%         </a:t>
            </a:r>
            <a:r>
              <a:rPr lang="en-US" dirty="0" err="1"/>
              <a:t>vs.sharedRuns</a:t>
            </a:r>
            <a:r>
              <a:rPr lang="en-US" dirty="0"/>
              <a:t> = 121:10:151;</a:t>
            </a:r>
          </a:p>
          <a:p>
            <a:r>
              <a:rPr lang="en-US" dirty="0"/>
              <a:t>%         </a:t>
            </a:r>
            <a:r>
              <a:rPr lang="en-US" dirty="0" err="1"/>
              <a:t>vs.additionalRuns</a:t>
            </a:r>
            <a:r>
              <a:rPr lang="en-US" dirty="0"/>
              <a:t> = {[390:391, 374:377],[398:401], [394:397]};   %Lorentzian, inject inside plasma</a:t>
            </a:r>
          </a:p>
          <a:p>
            <a:r>
              <a:rPr lang="en-US" dirty="0"/>
              <a:t>        </a:t>
            </a:r>
          </a:p>
          <a:p>
            <a:r>
              <a:rPr lang="de-DE" dirty="0"/>
              <a:t>        axisRange = [-0.2, 4.2, 1, 8.5];</a:t>
            </a:r>
          </a:p>
          <a:p>
            <a:r>
              <a:rPr lang="en-US" dirty="0"/>
              <a:t>        </a:t>
            </a:r>
            <a:r>
              <a:rPr lang="en-US" dirty="0" err="1"/>
              <a:t>legendOrder</a:t>
            </a:r>
            <a:r>
              <a:rPr lang="en-US" dirty="0"/>
              <a:t> = [1,4,2,5,3,6,7];</a:t>
            </a:r>
          </a:p>
          <a:p>
            <a:r>
              <a:rPr lang="en-US" dirty="0"/>
              <a:t>        </a:t>
            </a:r>
          </a:p>
          <a:p>
            <a:r>
              <a:rPr lang="en-US" dirty="0"/>
              <a:t>        </a:t>
            </a:r>
            <a:r>
              <a:rPr lang="en-US" dirty="0" err="1"/>
              <a:t>legendStr</a:t>
            </a:r>
            <a:r>
              <a:rPr lang="en-US" dirty="0"/>
              <a:t> = {'Lorentzian (LPSE)', 'Gaussian (LPSE)','Flat (LPSE)','Lorentzian (Vlasov)', 'Gaussian (Vlasov)' ...</a:t>
            </a:r>
          </a:p>
          <a:p>
            <a:r>
              <a:rPr lang="en-US" dirty="0"/>
              <a:t>            ,'Flat (Vlasov)', '0.075\times Lu SRS threshold'};</a:t>
            </a:r>
          </a:p>
          <a:p>
            <a:r>
              <a:rPr lang="en-US" dirty="0"/>
              <a:t>        </a:t>
            </a:r>
            <a:r>
              <a:rPr lang="en-US" dirty="0" err="1"/>
              <a:t>flag.normalizeToSingleBeamSrsThreshold</a:t>
            </a:r>
            <a:r>
              <a:rPr lang="en-US" dirty="0"/>
              <a:t> = true;</a:t>
            </a:r>
          </a:p>
          <a:p>
            <a:r>
              <a:rPr lang="en-US" dirty="0"/>
              <a:t>        Shape = {'o','^','&lt;','</a:t>
            </a:r>
            <a:r>
              <a:rPr lang="en-US" dirty="0" err="1"/>
              <a:t>s','v</a:t>
            </a:r>
            <a:r>
              <a:rPr lang="en-US" dirty="0"/>
              <a:t>','&gt;','</a:t>
            </a:r>
            <a:r>
              <a:rPr lang="en-US" dirty="0" err="1"/>
              <a:t>p','h','o','o</a:t>
            </a:r>
            <a:r>
              <a:rPr lang="en-US" dirty="0"/>
              <a:t>'};</a:t>
            </a:r>
          </a:p>
          <a:p>
            <a:r>
              <a:rPr lang="en-US" dirty="0"/>
              <a:t>        </a:t>
            </a:r>
            <a:r>
              <a:rPr lang="en-US" dirty="0" err="1"/>
              <a:t>flag.plotLuSrsThreshold</a:t>
            </a:r>
            <a:r>
              <a:rPr lang="en-US" dirty="0"/>
              <a:t> = true;</a:t>
            </a:r>
          </a:p>
          <a:p>
            <a:r>
              <a:rPr lang="en-US" dirty="0"/>
              <a:t>        </a:t>
            </a:r>
            <a:r>
              <a:rPr lang="en-US" dirty="0" err="1"/>
              <a:t>LuSrsThresholdMultiplier</a:t>
            </a:r>
            <a:r>
              <a:rPr lang="en-US" dirty="0"/>
              <a:t> = 0.075;</a:t>
            </a:r>
          </a:p>
          <a:p>
            <a:r>
              <a:rPr lang="en-US" dirty="0"/>
              <a:t>        </a:t>
            </a:r>
            <a:r>
              <a:rPr lang="en-US" dirty="0" err="1"/>
              <a:t>errorBarWidth</a:t>
            </a:r>
            <a:r>
              <a:rPr lang="en-US" dirty="0"/>
              <a:t> = 0.04;</a:t>
            </a:r>
          </a:p>
          <a:p>
            <a:r>
              <a:rPr lang="en-US" dirty="0"/>
              <a:t>        </a:t>
            </a:r>
            <a:r>
              <a:rPr lang="en-US" dirty="0" err="1"/>
              <a:t>excelFilename</a:t>
            </a:r>
            <a:r>
              <a:rPr lang="en-US" dirty="0"/>
              <a:t> = 'T:\Documents and Settings\rfollett\My Documents\Excel\2017_12_21_LPSE_SRS_runs_v06.xlsx';</a:t>
            </a:r>
          </a:p>
          <a:p>
            <a:r>
              <a:rPr lang="en-US" dirty="0"/>
              <a:t>        </a:t>
            </a:r>
            <a:r>
              <a:rPr lang="en-US" dirty="0" err="1"/>
              <a:t>primaryPath</a:t>
            </a:r>
            <a:r>
              <a:rPr lang="en-US" dirty="0"/>
              <a:t> = '//fast/rfollett/LPSE/CampaignSRS6/';</a:t>
            </a:r>
          </a:p>
          <a:p>
            <a:r>
              <a:rPr lang="en-US" dirty="0"/>
              <a:t>         </a:t>
            </a:r>
            <a:r>
              <a:rPr lang="en-US" dirty="0" err="1"/>
              <a:t>legendFontsize</a:t>
            </a:r>
            <a:r>
              <a:rPr lang="en-US" dirty="0"/>
              <a:t> = 10;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BE9217-0810-4954-982F-9EF51EC3C99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58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FA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46D73-04F2-40B0-9EEA-57B14C463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2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1" y="1357313"/>
            <a:ext cx="8251825" cy="3093389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D3518F8-882B-9747-9498-AECC9872AFF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17699" y="4481524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63500" indent="0" algn="ctr">
              <a:tabLst>
                <a:tab pos="1139825" algn="r"/>
                <a:tab pos="1195388" algn="l"/>
                <a:tab pos="1538288" algn="l"/>
              </a:tabLst>
              <a:defRPr sz="800" b="1"/>
            </a:lvl1pPr>
            <a:lvl2pPr marL="63500" indent="0">
              <a:tabLst>
                <a:tab pos="1139825" algn="r"/>
                <a:tab pos="1195388" algn="l"/>
                <a:tab pos="1538288" algn="l"/>
              </a:tabLst>
              <a:defRPr sz="800" b="1"/>
            </a:lvl2pPr>
          </a:lstStyle>
          <a:p>
            <a:r>
              <a:rPr lang="en-US" dirty="0"/>
              <a:t>____________</a:t>
            </a:r>
          </a:p>
          <a:p>
            <a:pPr lvl="1"/>
            <a:r>
              <a:rPr lang="en-US" dirty="0"/>
              <a:t>	*	First reference</a:t>
            </a:r>
          </a:p>
          <a:p>
            <a:pPr lvl="1"/>
            <a:r>
              <a:rPr lang="en-US" dirty="0"/>
              <a:t>	**	Second reference</a:t>
            </a:r>
          </a:p>
          <a:p>
            <a:pPr lvl="1"/>
            <a:r>
              <a:rPr lang="en-US" baseline="30000" dirty="0">
                <a:cs typeface="Arial"/>
              </a:rPr>
              <a:t>	†	</a:t>
            </a:r>
            <a:r>
              <a:rPr lang="en-US" dirty="0">
                <a:cs typeface="Arial"/>
              </a:rPr>
              <a:t>Third reference</a:t>
            </a:r>
          </a:p>
          <a:p>
            <a:pPr lvl="1"/>
            <a:r>
              <a:rPr lang="en-US" baseline="30000" dirty="0">
                <a:cs typeface="Arial"/>
              </a:rPr>
              <a:t>	‡	</a:t>
            </a:r>
            <a:r>
              <a:rPr lang="en-US" dirty="0">
                <a:cs typeface="Arial"/>
              </a:rPr>
              <a:t>Fourth reference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772339D-8A23-B945-B774-A4313EC482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12379" y="3659709"/>
            <a:ext cx="3574083" cy="400110"/>
          </a:xfrm>
          <a:solidFill>
            <a:schemeClr val="tx2"/>
          </a:solidFill>
          <a:ln w="9525" cmpd="sng">
            <a:solidFill>
              <a:schemeClr val="tx1"/>
            </a:solidFill>
          </a:ln>
        </p:spPr>
        <p:txBody>
          <a:bodyPr wrap="square" lIns="45720" tIns="45720" rIns="45720" bIns="4572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9511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rs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06450"/>
            <a:ext cx="82486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423863"/>
            <a:ext cx="823595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8150" y="1357313"/>
            <a:ext cx="8251825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13" y="4792663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92663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4792663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800">
                <a:cs typeface="+mn-cs"/>
              </a:defRPr>
            </a:lvl1pPr>
          </a:lstStyle>
          <a:p>
            <a:pPr>
              <a:defRPr/>
            </a:pPr>
            <a:fld id="{ABDCB738-5362-43B2-87AD-4F0AA6D6B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9525" y="4830763"/>
            <a:ext cx="9144000" cy="3270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4FA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 </a:t>
            </a:r>
          </a:p>
        </p:txBody>
      </p:sp>
      <p:pic>
        <p:nvPicPr>
          <p:cNvPr id="1033" name="Picture 11" descr="UR_standard_color.ep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4838700"/>
            <a:ext cx="14779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1600" b="1">
          <a:solidFill>
            <a:srgbClr val="004FA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1600" b="1">
          <a:solidFill>
            <a:srgbClr val="004FA3"/>
          </a:solidFill>
          <a:latin typeface="Arial" charset="0"/>
        </a:defRPr>
      </a:lvl2pPr>
      <a:lvl3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1600" b="1">
          <a:solidFill>
            <a:srgbClr val="004FA3"/>
          </a:solidFill>
          <a:latin typeface="Arial" charset="0"/>
        </a:defRPr>
      </a:lvl3pPr>
      <a:lvl4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1600" b="1">
          <a:solidFill>
            <a:srgbClr val="004FA3"/>
          </a:solidFill>
          <a:latin typeface="Arial" charset="0"/>
        </a:defRPr>
      </a:lvl4pPr>
      <a:lvl5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1600" b="1">
          <a:solidFill>
            <a:srgbClr val="004FA3"/>
          </a:solidFill>
          <a:latin typeface="Arial" charset="0"/>
        </a:defRPr>
      </a:lvl5pPr>
      <a:lvl6pPr marL="4572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227013" indent="-227013" algn="l" rtl="0" eaLnBrk="0" fontAlgn="base" hangingPunct="0">
        <a:lnSpc>
          <a:spcPts val="2400"/>
        </a:lnSpc>
        <a:spcBef>
          <a:spcPct val="40000"/>
        </a:spcBef>
        <a:spcAft>
          <a:spcPct val="0"/>
        </a:spcAft>
        <a:buChar char="•"/>
        <a:defRPr sz="1200" b="1">
          <a:solidFill>
            <a:schemeClr val="tx1"/>
          </a:solidFill>
          <a:latin typeface="+mn-lt"/>
          <a:ea typeface="+mn-ea"/>
          <a:cs typeface="+mn-cs"/>
        </a:defRPr>
      </a:lvl1pPr>
      <a:lvl2pPr marL="681038" indent="-227013" algn="l" rtl="0" eaLnBrk="0" fontAlgn="base" hangingPunct="0">
        <a:lnSpc>
          <a:spcPts val="2400"/>
        </a:lnSpc>
        <a:spcBef>
          <a:spcPct val="40000"/>
        </a:spcBef>
        <a:spcAft>
          <a:spcPct val="0"/>
        </a:spcAft>
        <a:buChar char="–"/>
        <a:defRPr sz="1200" b="1">
          <a:solidFill>
            <a:schemeClr val="tx1"/>
          </a:solidFill>
          <a:latin typeface="+mn-lt"/>
        </a:defRPr>
      </a:lvl2pPr>
      <a:lvl3pPr marL="1144588" indent="-227013" algn="l" rtl="0" eaLnBrk="0" fontAlgn="base" hangingPunct="0">
        <a:lnSpc>
          <a:spcPts val="2400"/>
        </a:lnSpc>
        <a:spcBef>
          <a:spcPct val="40000"/>
        </a:spcBef>
        <a:spcAft>
          <a:spcPct val="0"/>
        </a:spcAft>
        <a:buChar char="-"/>
        <a:defRPr sz="1200" b="1">
          <a:solidFill>
            <a:schemeClr val="tx1"/>
          </a:solidFill>
          <a:latin typeface="+mn-lt"/>
        </a:defRPr>
      </a:lvl3pPr>
      <a:lvl4pPr marL="19431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286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743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3200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657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4114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1974"/>
            <a:ext cx="4332446" cy="3247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90" y="360363"/>
            <a:ext cx="8235950" cy="250825"/>
          </a:xfrm>
        </p:spPr>
        <p:txBody>
          <a:bodyPr/>
          <a:lstStyle/>
          <a:p>
            <a:r>
              <a:rPr lang="en-US" sz="2000" dirty="0"/>
              <a:t>Broadband mitigation of laser-plasma </a:t>
            </a:r>
            <a:r>
              <a:rPr lang="en-US" sz="2000" dirty="0" smtClean="0"/>
              <a:t>instabilities</a:t>
            </a:r>
            <a:endParaRPr lang="en-US" sz="2000" dirty="0"/>
          </a:p>
        </p:txBody>
      </p:sp>
      <p:sp>
        <p:nvSpPr>
          <p:cNvPr id="268" name="TextBox 267"/>
          <p:cNvSpPr txBox="1"/>
          <p:nvPr/>
        </p:nvSpPr>
        <p:spPr>
          <a:xfrm>
            <a:off x="-19050" y="4213828"/>
            <a:ext cx="2517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R. K. </a:t>
            </a:r>
            <a:r>
              <a:rPr lang="en-US" sz="1200" b="1" dirty="0" smtClean="0"/>
              <a:t>Follett</a:t>
            </a:r>
          </a:p>
          <a:p>
            <a:r>
              <a:rPr lang="en-US" sz="1200" b="1" dirty="0" smtClean="0"/>
              <a:t>University of Rochester</a:t>
            </a:r>
          </a:p>
          <a:p>
            <a:r>
              <a:rPr lang="en-US" sz="1200" b="1" dirty="0" smtClean="0"/>
              <a:t>Laboratory for Laser Energetics</a:t>
            </a:r>
            <a:endParaRPr lang="en-US" sz="1200" b="1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63855" y="1014413"/>
            <a:ext cx="8324850" cy="35718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715438" y="888652"/>
            <a:ext cx="2901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Stimulated Raman scattering (SRS) absolute threshold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351496" y="1653287"/>
            <a:ext cx="467389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Laser-plasma instabilities limit the laser intensity that can be used in inertial confinement fusion (ICF) implosions</a:t>
            </a:r>
          </a:p>
          <a:p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The key factor in determining the effectiveness of a bandwidth scheme at suppressing instabilities is the coherence time</a:t>
            </a:r>
            <a:endParaRPr 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057069" y="4213828"/>
            <a:ext cx="4770633" cy="52322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A future broadband laser based on optical parametric amplifiers is currently being developed at LLE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93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3147" y="5169"/>
            <a:ext cx="955711" cy="276999"/>
            <a:chOff x="73738" y="39897"/>
            <a:chExt cx="955711" cy="276999"/>
          </a:xfrm>
        </p:grpSpPr>
        <p:sp>
          <p:nvSpPr>
            <p:cNvPr id="6" name="Rectangle 5"/>
            <p:cNvSpPr/>
            <p:nvPr/>
          </p:nvSpPr>
          <p:spPr bwMode="auto">
            <a:xfrm>
              <a:off x="124544" y="57150"/>
              <a:ext cx="880839" cy="223838"/>
            </a:xfrm>
            <a:prstGeom prst="rect">
              <a:avLst/>
            </a:prstGeom>
            <a:solidFill>
              <a:schemeClr val="accent3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3738" y="39897"/>
              <a:ext cx="9557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Motivation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-3147" y="-2062175"/>
            <a:ext cx="10161839" cy="9838188"/>
            <a:chOff x="4610299" y="-2106227"/>
            <a:chExt cx="10161839" cy="9838188"/>
          </a:xfrm>
        </p:grpSpPr>
        <p:sp>
          <p:nvSpPr>
            <p:cNvPr id="83" name="TextBox 82"/>
            <p:cNvSpPr txBox="1"/>
            <p:nvPr/>
          </p:nvSpPr>
          <p:spPr>
            <a:xfrm>
              <a:off x="6276212" y="998901"/>
              <a:ext cx="5549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S</a:t>
              </a:r>
              <a:r>
                <a:rPr lang="en-US" sz="1400" b="1" dirty="0" smtClean="0"/>
                <a:t>RS</a:t>
              </a:r>
              <a:endParaRPr lang="en-US" sz="1400" b="1" dirty="0"/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4933950" y="-2106227"/>
              <a:ext cx="9838188" cy="9838188"/>
              <a:chOff x="4933950" y="-2106227"/>
              <a:chExt cx="9838188" cy="9838188"/>
            </a:xfrm>
          </p:grpSpPr>
          <p:sp>
            <p:nvSpPr>
              <p:cNvPr id="67" name="Pie 66"/>
              <p:cNvSpPr/>
              <p:nvPr/>
            </p:nvSpPr>
            <p:spPr bwMode="auto">
              <a:xfrm>
                <a:off x="4933950" y="-2106227"/>
                <a:ext cx="9838188" cy="9838188"/>
              </a:xfrm>
              <a:prstGeom prst="pie">
                <a:avLst>
                  <a:gd name="adj1" fmla="val 10062595"/>
                  <a:gd name="adj2" fmla="val 11524017"/>
                </a:avLst>
              </a:prstGeom>
              <a:gradFill flip="none" rotWithShape="1">
                <a:gsLst>
                  <a:gs pos="32000">
                    <a:srgbClr val="FF2F2F"/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9" name="Pie 68"/>
              <p:cNvSpPr/>
              <p:nvPr/>
            </p:nvSpPr>
            <p:spPr bwMode="auto">
              <a:xfrm>
                <a:off x="7138859" y="93580"/>
                <a:ext cx="5443094" cy="5443094"/>
              </a:xfrm>
              <a:prstGeom prst="pie">
                <a:avLst>
                  <a:gd name="adj1" fmla="val 10062595"/>
                  <a:gd name="adj2" fmla="val 11524017"/>
                </a:avLst>
              </a:prstGeom>
              <a:gradFill flip="none" rotWithShape="1">
                <a:gsLst>
                  <a:gs pos="100000">
                    <a:schemeClr val="accent1">
                      <a:lumMod val="50000"/>
                    </a:schemeClr>
                  </a:gs>
                  <a:gs pos="47000">
                    <a:schemeClr val="accent1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solidFill>
                  <a:schemeClr val="accent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0" name="Pie 69"/>
              <p:cNvSpPr/>
              <p:nvPr/>
            </p:nvSpPr>
            <p:spPr bwMode="auto">
              <a:xfrm>
                <a:off x="7856540" y="835376"/>
                <a:ext cx="3962800" cy="3962800"/>
              </a:xfrm>
              <a:prstGeom prst="pie">
                <a:avLst>
                  <a:gd name="adj1" fmla="val 10062595"/>
                  <a:gd name="adj2" fmla="val 11524017"/>
                </a:avLst>
              </a:prstGeom>
              <a:solidFill>
                <a:srgbClr val="E1F6FF"/>
              </a:solidFill>
              <a:ln w="22225" cap="flat" cmpd="sng" algn="ctr">
                <a:solidFill>
                  <a:schemeClr val="accent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8" name="Arc 37"/>
              <p:cNvSpPr/>
              <p:nvPr/>
            </p:nvSpPr>
            <p:spPr bwMode="auto">
              <a:xfrm rot="13507005">
                <a:off x="5834805" y="-745788"/>
                <a:ext cx="6999783" cy="6999783"/>
              </a:xfrm>
              <a:prstGeom prst="arc">
                <a:avLst>
                  <a:gd name="adj1" fmla="val 17994729"/>
                  <a:gd name="adj2" fmla="val 19634525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4610299" y="1880002"/>
              <a:ext cx="3005790" cy="1423508"/>
              <a:chOff x="4610299" y="1880002"/>
              <a:chExt cx="3005790" cy="1423508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6565733" y="2681487"/>
                <a:ext cx="1050356" cy="418892"/>
                <a:chOff x="6676485" y="2511200"/>
                <a:chExt cx="1050356" cy="418892"/>
              </a:xfrm>
            </p:grpSpPr>
            <p:sp>
              <p:nvSpPr>
                <p:cNvPr id="66" name="Oval 65"/>
                <p:cNvSpPr/>
                <p:nvPr/>
              </p:nvSpPr>
              <p:spPr bwMode="auto">
                <a:xfrm flipV="1">
                  <a:off x="7444145" y="2647396"/>
                  <a:ext cx="282696" cy="282696"/>
                </a:xfrm>
                <a:prstGeom prst="ellipse">
                  <a:avLst/>
                </a:prstGeom>
                <a:gradFill flip="none" rotWithShape="1">
                  <a:gsLst>
                    <a:gs pos="67000">
                      <a:schemeClr val="accent1">
                        <a:lumMod val="50000"/>
                      </a:schemeClr>
                    </a:gs>
                    <a:gs pos="0">
                      <a:srgbClr val="FF0000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6829425" y="2511200"/>
                  <a:ext cx="3850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 smtClean="0">
                      <a:cs typeface="Times New Roman" panose="02020603050405020304" pitchFamily="18" charset="0"/>
                    </a:rPr>
                    <a:t>e</a:t>
                  </a:r>
                  <a:r>
                    <a:rPr lang="en-US" sz="1400" b="1" baseline="30000" dirty="0" smtClean="0">
                      <a:cs typeface="Times New Roman" panose="02020603050405020304" pitchFamily="18" charset="0"/>
                    </a:rPr>
                    <a:t>– </a:t>
                  </a:r>
                  <a:endParaRPr lang="en-US" sz="1400" b="1" dirty="0"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53" name="Group 52"/>
                <p:cNvGrpSpPr/>
                <p:nvPr/>
              </p:nvGrpSpPr>
              <p:grpSpPr>
                <a:xfrm>
                  <a:off x="6676485" y="2831087"/>
                  <a:ext cx="914400" cy="2"/>
                  <a:chOff x="2895598" y="3505199"/>
                  <a:chExt cx="2273699" cy="3"/>
                </a:xfrm>
              </p:grpSpPr>
              <p:cxnSp>
                <p:nvCxnSpPr>
                  <p:cNvPr id="62" name="Straight Arrow Connector 61"/>
                  <p:cNvCxnSpPr/>
                  <p:nvPr/>
                </p:nvCxnSpPr>
                <p:spPr bwMode="auto">
                  <a:xfrm>
                    <a:off x="2895600" y="3505200"/>
                    <a:ext cx="129540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2225" cap="sq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lg" len="lg"/>
                  </a:ln>
                  <a:effectLst/>
                </p:spPr>
              </p:cxnSp>
              <p:cxnSp>
                <p:nvCxnSpPr>
                  <p:cNvPr id="64" name="Straight Connector 63"/>
                  <p:cNvCxnSpPr/>
                  <p:nvPr/>
                </p:nvCxnSpPr>
                <p:spPr bwMode="auto">
                  <a:xfrm flipV="1">
                    <a:off x="4082653" y="3505201"/>
                    <a:ext cx="1086644" cy="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22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sp>
            <p:nvSpPr>
              <p:cNvPr id="54" name="TextBox 53"/>
              <p:cNvSpPr txBox="1"/>
              <p:nvPr/>
            </p:nvSpPr>
            <p:spPr>
              <a:xfrm>
                <a:off x="5828238" y="3026511"/>
                <a:ext cx="5357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963D97"/>
                    </a:solidFill>
                  </a:rPr>
                  <a:t>EPW</a:t>
                </a:r>
                <a:endParaRPr lang="en-US" sz="1200" b="1" dirty="0">
                  <a:solidFill>
                    <a:srgbClr val="963D97"/>
                  </a:solidFill>
                </a:endParaRPr>
              </a:p>
            </p:txBody>
          </p:sp>
          <p:grpSp>
            <p:nvGrpSpPr>
              <p:cNvPr id="58" name="Group 57"/>
              <p:cNvGrpSpPr/>
              <p:nvPr/>
            </p:nvGrpSpPr>
            <p:grpSpPr>
              <a:xfrm rot="694377">
                <a:off x="5655787" y="2844891"/>
                <a:ext cx="914706" cy="230713"/>
                <a:chOff x="808654" y="3570699"/>
                <a:chExt cx="914706" cy="230713"/>
              </a:xfrm>
            </p:grpSpPr>
            <p:sp>
              <p:nvSpPr>
                <p:cNvPr id="60" name="Freeform 59"/>
                <p:cNvSpPr/>
                <p:nvPr/>
              </p:nvSpPr>
              <p:spPr bwMode="auto">
                <a:xfrm>
                  <a:off x="1143000" y="3577703"/>
                  <a:ext cx="580360" cy="223709"/>
                </a:xfrm>
                <a:custGeom>
                  <a:avLst/>
                  <a:gdLst>
                    <a:gd name="connsiteX0" fmla="*/ 0 w 3952875"/>
                    <a:gd name="connsiteY0" fmla="*/ 578218 h 1147506"/>
                    <a:gd name="connsiteX1" fmla="*/ 257175 w 3952875"/>
                    <a:gd name="connsiteY1" fmla="*/ 16243 h 1147506"/>
                    <a:gd name="connsiteX2" fmla="*/ 733425 w 3952875"/>
                    <a:gd name="connsiteY2" fmla="*/ 1140193 h 1147506"/>
                    <a:gd name="connsiteX3" fmla="*/ 1247775 w 3952875"/>
                    <a:gd name="connsiteY3" fmla="*/ 25768 h 1147506"/>
                    <a:gd name="connsiteX4" fmla="*/ 1724025 w 3952875"/>
                    <a:gd name="connsiteY4" fmla="*/ 1130668 h 1147506"/>
                    <a:gd name="connsiteX5" fmla="*/ 2219325 w 3952875"/>
                    <a:gd name="connsiteY5" fmla="*/ 35293 h 1147506"/>
                    <a:gd name="connsiteX6" fmla="*/ 2714625 w 3952875"/>
                    <a:gd name="connsiteY6" fmla="*/ 1130668 h 1147506"/>
                    <a:gd name="connsiteX7" fmla="*/ 3200400 w 3952875"/>
                    <a:gd name="connsiteY7" fmla="*/ 35293 h 1147506"/>
                    <a:gd name="connsiteX8" fmla="*/ 3695700 w 3952875"/>
                    <a:gd name="connsiteY8" fmla="*/ 1130668 h 1147506"/>
                    <a:gd name="connsiteX9" fmla="*/ 3952875 w 3952875"/>
                    <a:gd name="connsiteY9" fmla="*/ 597268 h 1147506"/>
                    <a:gd name="connsiteX0" fmla="*/ 0 w 3695700"/>
                    <a:gd name="connsiteY0" fmla="*/ 578218 h 1140194"/>
                    <a:gd name="connsiteX1" fmla="*/ 257175 w 3695700"/>
                    <a:gd name="connsiteY1" fmla="*/ 16243 h 1140194"/>
                    <a:gd name="connsiteX2" fmla="*/ 733425 w 3695700"/>
                    <a:gd name="connsiteY2" fmla="*/ 1140193 h 1140194"/>
                    <a:gd name="connsiteX3" fmla="*/ 1247775 w 3695700"/>
                    <a:gd name="connsiteY3" fmla="*/ 25768 h 1140194"/>
                    <a:gd name="connsiteX4" fmla="*/ 1724025 w 3695700"/>
                    <a:gd name="connsiteY4" fmla="*/ 1130668 h 1140194"/>
                    <a:gd name="connsiteX5" fmla="*/ 2219325 w 3695700"/>
                    <a:gd name="connsiteY5" fmla="*/ 35293 h 1140194"/>
                    <a:gd name="connsiteX6" fmla="*/ 2714625 w 3695700"/>
                    <a:gd name="connsiteY6" fmla="*/ 1130668 h 1140194"/>
                    <a:gd name="connsiteX7" fmla="*/ 3200400 w 3695700"/>
                    <a:gd name="connsiteY7" fmla="*/ 35293 h 1140194"/>
                    <a:gd name="connsiteX8" fmla="*/ 3695700 w 3695700"/>
                    <a:gd name="connsiteY8" fmla="*/ 1130668 h 1140194"/>
                    <a:gd name="connsiteX0" fmla="*/ 0 w 3200400"/>
                    <a:gd name="connsiteY0" fmla="*/ 578218 h 1140194"/>
                    <a:gd name="connsiteX1" fmla="*/ 257175 w 3200400"/>
                    <a:gd name="connsiteY1" fmla="*/ 16243 h 1140194"/>
                    <a:gd name="connsiteX2" fmla="*/ 733425 w 3200400"/>
                    <a:gd name="connsiteY2" fmla="*/ 1140193 h 1140194"/>
                    <a:gd name="connsiteX3" fmla="*/ 1247775 w 3200400"/>
                    <a:gd name="connsiteY3" fmla="*/ 25768 h 1140194"/>
                    <a:gd name="connsiteX4" fmla="*/ 1724025 w 3200400"/>
                    <a:gd name="connsiteY4" fmla="*/ 1130668 h 1140194"/>
                    <a:gd name="connsiteX5" fmla="*/ 2219325 w 3200400"/>
                    <a:gd name="connsiteY5" fmla="*/ 35293 h 1140194"/>
                    <a:gd name="connsiteX6" fmla="*/ 2714625 w 3200400"/>
                    <a:gd name="connsiteY6" fmla="*/ 1130668 h 1140194"/>
                    <a:gd name="connsiteX7" fmla="*/ 3200400 w 3200400"/>
                    <a:gd name="connsiteY7" fmla="*/ 35293 h 1140194"/>
                    <a:gd name="connsiteX0" fmla="*/ 0 w 2964180"/>
                    <a:gd name="connsiteY0" fmla="*/ 578218 h 1140289"/>
                    <a:gd name="connsiteX1" fmla="*/ 257175 w 2964180"/>
                    <a:gd name="connsiteY1" fmla="*/ 16243 h 1140289"/>
                    <a:gd name="connsiteX2" fmla="*/ 733425 w 2964180"/>
                    <a:gd name="connsiteY2" fmla="*/ 1140193 h 1140289"/>
                    <a:gd name="connsiteX3" fmla="*/ 1247775 w 2964180"/>
                    <a:gd name="connsiteY3" fmla="*/ 25768 h 1140289"/>
                    <a:gd name="connsiteX4" fmla="*/ 1724025 w 2964180"/>
                    <a:gd name="connsiteY4" fmla="*/ 1130668 h 1140289"/>
                    <a:gd name="connsiteX5" fmla="*/ 2219325 w 2964180"/>
                    <a:gd name="connsiteY5" fmla="*/ 35293 h 1140289"/>
                    <a:gd name="connsiteX6" fmla="*/ 2714625 w 2964180"/>
                    <a:gd name="connsiteY6" fmla="*/ 1130668 h 1140289"/>
                    <a:gd name="connsiteX7" fmla="*/ 2964180 w 2964180"/>
                    <a:gd name="connsiteY7" fmla="*/ 599173 h 1140289"/>
                    <a:gd name="connsiteX0" fmla="*/ 0 w 2964180"/>
                    <a:gd name="connsiteY0" fmla="*/ 578218 h 1142589"/>
                    <a:gd name="connsiteX1" fmla="*/ 257175 w 2964180"/>
                    <a:gd name="connsiteY1" fmla="*/ 16243 h 1142589"/>
                    <a:gd name="connsiteX2" fmla="*/ 733425 w 2964180"/>
                    <a:gd name="connsiteY2" fmla="*/ 1140193 h 1142589"/>
                    <a:gd name="connsiteX3" fmla="*/ 1247775 w 2964180"/>
                    <a:gd name="connsiteY3" fmla="*/ 25768 h 1142589"/>
                    <a:gd name="connsiteX4" fmla="*/ 1724025 w 2964180"/>
                    <a:gd name="connsiteY4" fmla="*/ 1130668 h 1142589"/>
                    <a:gd name="connsiteX5" fmla="*/ 2219325 w 2964180"/>
                    <a:gd name="connsiteY5" fmla="*/ 35293 h 1142589"/>
                    <a:gd name="connsiteX6" fmla="*/ 2714625 w 2964180"/>
                    <a:gd name="connsiteY6" fmla="*/ 1130668 h 1142589"/>
                    <a:gd name="connsiteX7" fmla="*/ 2964180 w 2964180"/>
                    <a:gd name="connsiteY7" fmla="*/ 599173 h 11425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964180" h="1142589">
                      <a:moveTo>
                        <a:pt x="0" y="578218"/>
                      </a:moveTo>
                      <a:cubicBezTo>
                        <a:pt x="67469" y="250399"/>
                        <a:pt x="134938" y="-77420"/>
                        <a:pt x="257175" y="16243"/>
                      </a:cubicBezTo>
                      <a:cubicBezTo>
                        <a:pt x="379413" y="109905"/>
                        <a:pt x="568325" y="1138605"/>
                        <a:pt x="733425" y="1140193"/>
                      </a:cubicBezTo>
                      <a:cubicBezTo>
                        <a:pt x="898525" y="1141781"/>
                        <a:pt x="1082675" y="27356"/>
                        <a:pt x="1247775" y="25768"/>
                      </a:cubicBezTo>
                      <a:cubicBezTo>
                        <a:pt x="1412875" y="24180"/>
                        <a:pt x="1562100" y="1129081"/>
                        <a:pt x="1724025" y="1130668"/>
                      </a:cubicBezTo>
                      <a:cubicBezTo>
                        <a:pt x="1885950" y="1132256"/>
                        <a:pt x="2054225" y="35293"/>
                        <a:pt x="2219325" y="35293"/>
                      </a:cubicBezTo>
                      <a:cubicBezTo>
                        <a:pt x="2384425" y="35293"/>
                        <a:pt x="2590483" y="1036688"/>
                        <a:pt x="2714625" y="1130668"/>
                      </a:cubicBezTo>
                      <a:cubicBezTo>
                        <a:pt x="2838767" y="1224648"/>
                        <a:pt x="2930208" y="736333"/>
                        <a:pt x="2964180" y="599173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rgbClr val="7030A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1" name="Freeform 60"/>
                <p:cNvSpPr/>
                <p:nvPr/>
              </p:nvSpPr>
              <p:spPr bwMode="auto">
                <a:xfrm>
                  <a:off x="808654" y="3570699"/>
                  <a:ext cx="336057" cy="218664"/>
                </a:xfrm>
                <a:custGeom>
                  <a:avLst/>
                  <a:gdLst>
                    <a:gd name="connsiteX0" fmla="*/ 0 w 3952875"/>
                    <a:gd name="connsiteY0" fmla="*/ 578218 h 1147506"/>
                    <a:gd name="connsiteX1" fmla="*/ 257175 w 3952875"/>
                    <a:gd name="connsiteY1" fmla="*/ 16243 h 1147506"/>
                    <a:gd name="connsiteX2" fmla="*/ 733425 w 3952875"/>
                    <a:gd name="connsiteY2" fmla="*/ 1140193 h 1147506"/>
                    <a:gd name="connsiteX3" fmla="*/ 1247775 w 3952875"/>
                    <a:gd name="connsiteY3" fmla="*/ 25768 h 1147506"/>
                    <a:gd name="connsiteX4" fmla="*/ 1724025 w 3952875"/>
                    <a:gd name="connsiteY4" fmla="*/ 1130668 h 1147506"/>
                    <a:gd name="connsiteX5" fmla="*/ 2219325 w 3952875"/>
                    <a:gd name="connsiteY5" fmla="*/ 35293 h 1147506"/>
                    <a:gd name="connsiteX6" fmla="*/ 2714625 w 3952875"/>
                    <a:gd name="connsiteY6" fmla="*/ 1130668 h 1147506"/>
                    <a:gd name="connsiteX7" fmla="*/ 3200400 w 3952875"/>
                    <a:gd name="connsiteY7" fmla="*/ 35293 h 1147506"/>
                    <a:gd name="connsiteX8" fmla="*/ 3695700 w 3952875"/>
                    <a:gd name="connsiteY8" fmla="*/ 1130668 h 1147506"/>
                    <a:gd name="connsiteX9" fmla="*/ 3952875 w 3952875"/>
                    <a:gd name="connsiteY9" fmla="*/ 597268 h 1147506"/>
                    <a:gd name="connsiteX0" fmla="*/ 0 w 3695700"/>
                    <a:gd name="connsiteY0" fmla="*/ 578218 h 1140194"/>
                    <a:gd name="connsiteX1" fmla="*/ 257175 w 3695700"/>
                    <a:gd name="connsiteY1" fmla="*/ 16243 h 1140194"/>
                    <a:gd name="connsiteX2" fmla="*/ 733425 w 3695700"/>
                    <a:gd name="connsiteY2" fmla="*/ 1140193 h 1140194"/>
                    <a:gd name="connsiteX3" fmla="*/ 1247775 w 3695700"/>
                    <a:gd name="connsiteY3" fmla="*/ 25768 h 1140194"/>
                    <a:gd name="connsiteX4" fmla="*/ 1724025 w 3695700"/>
                    <a:gd name="connsiteY4" fmla="*/ 1130668 h 1140194"/>
                    <a:gd name="connsiteX5" fmla="*/ 2219325 w 3695700"/>
                    <a:gd name="connsiteY5" fmla="*/ 35293 h 1140194"/>
                    <a:gd name="connsiteX6" fmla="*/ 2714625 w 3695700"/>
                    <a:gd name="connsiteY6" fmla="*/ 1130668 h 1140194"/>
                    <a:gd name="connsiteX7" fmla="*/ 3200400 w 3695700"/>
                    <a:gd name="connsiteY7" fmla="*/ 35293 h 1140194"/>
                    <a:gd name="connsiteX8" fmla="*/ 3695700 w 3695700"/>
                    <a:gd name="connsiteY8" fmla="*/ 1130668 h 1140194"/>
                    <a:gd name="connsiteX0" fmla="*/ 0 w 3200400"/>
                    <a:gd name="connsiteY0" fmla="*/ 578218 h 1140194"/>
                    <a:gd name="connsiteX1" fmla="*/ 257175 w 3200400"/>
                    <a:gd name="connsiteY1" fmla="*/ 16243 h 1140194"/>
                    <a:gd name="connsiteX2" fmla="*/ 733425 w 3200400"/>
                    <a:gd name="connsiteY2" fmla="*/ 1140193 h 1140194"/>
                    <a:gd name="connsiteX3" fmla="*/ 1247775 w 3200400"/>
                    <a:gd name="connsiteY3" fmla="*/ 25768 h 1140194"/>
                    <a:gd name="connsiteX4" fmla="*/ 1724025 w 3200400"/>
                    <a:gd name="connsiteY4" fmla="*/ 1130668 h 1140194"/>
                    <a:gd name="connsiteX5" fmla="*/ 2219325 w 3200400"/>
                    <a:gd name="connsiteY5" fmla="*/ 35293 h 1140194"/>
                    <a:gd name="connsiteX6" fmla="*/ 2714625 w 3200400"/>
                    <a:gd name="connsiteY6" fmla="*/ 1130668 h 1140194"/>
                    <a:gd name="connsiteX7" fmla="*/ 3200400 w 3200400"/>
                    <a:gd name="connsiteY7" fmla="*/ 35293 h 1140194"/>
                    <a:gd name="connsiteX0" fmla="*/ 0 w 2964180"/>
                    <a:gd name="connsiteY0" fmla="*/ 578218 h 1140289"/>
                    <a:gd name="connsiteX1" fmla="*/ 257175 w 2964180"/>
                    <a:gd name="connsiteY1" fmla="*/ 16243 h 1140289"/>
                    <a:gd name="connsiteX2" fmla="*/ 733425 w 2964180"/>
                    <a:gd name="connsiteY2" fmla="*/ 1140193 h 1140289"/>
                    <a:gd name="connsiteX3" fmla="*/ 1247775 w 2964180"/>
                    <a:gd name="connsiteY3" fmla="*/ 25768 h 1140289"/>
                    <a:gd name="connsiteX4" fmla="*/ 1724025 w 2964180"/>
                    <a:gd name="connsiteY4" fmla="*/ 1130668 h 1140289"/>
                    <a:gd name="connsiteX5" fmla="*/ 2219325 w 2964180"/>
                    <a:gd name="connsiteY5" fmla="*/ 35293 h 1140289"/>
                    <a:gd name="connsiteX6" fmla="*/ 2714625 w 2964180"/>
                    <a:gd name="connsiteY6" fmla="*/ 1130668 h 1140289"/>
                    <a:gd name="connsiteX7" fmla="*/ 2964180 w 2964180"/>
                    <a:gd name="connsiteY7" fmla="*/ 599173 h 1140289"/>
                    <a:gd name="connsiteX0" fmla="*/ 0 w 2964180"/>
                    <a:gd name="connsiteY0" fmla="*/ 578218 h 1142589"/>
                    <a:gd name="connsiteX1" fmla="*/ 257175 w 2964180"/>
                    <a:gd name="connsiteY1" fmla="*/ 16243 h 1142589"/>
                    <a:gd name="connsiteX2" fmla="*/ 733425 w 2964180"/>
                    <a:gd name="connsiteY2" fmla="*/ 1140193 h 1142589"/>
                    <a:gd name="connsiteX3" fmla="*/ 1247775 w 2964180"/>
                    <a:gd name="connsiteY3" fmla="*/ 25768 h 1142589"/>
                    <a:gd name="connsiteX4" fmla="*/ 1724025 w 2964180"/>
                    <a:gd name="connsiteY4" fmla="*/ 1130668 h 1142589"/>
                    <a:gd name="connsiteX5" fmla="*/ 2219325 w 2964180"/>
                    <a:gd name="connsiteY5" fmla="*/ 35293 h 1142589"/>
                    <a:gd name="connsiteX6" fmla="*/ 2714625 w 2964180"/>
                    <a:gd name="connsiteY6" fmla="*/ 1130668 h 1142589"/>
                    <a:gd name="connsiteX7" fmla="*/ 2964180 w 2964180"/>
                    <a:gd name="connsiteY7" fmla="*/ 599173 h 1142589"/>
                    <a:gd name="connsiteX0" fmla="*/ -2 w 2707003"/>
                    <a:gd name="connsiteY0" fmla="*/ 1 h 1126347"/>
                    <a:gd name="connsiteX1" fmla="*/ 476248 w 2707003"/>
                    <a:gd name="connsiteY1" fmla="*/ 1123951 h 1126347"/>
                    <a:gd name="connsiteX2" fmla="*/ 990598 w 2707003"/>
                    <a:gd name="connsiteY2" fmla="*/ 9526 h 1126347"/>
                    <a:gd name="connsiteX3" fmla="*/ 1466848 w 2707003"/>
                    <a:gd name="connsiteY3" fmla="*/ 1114426 h 1126347"/>
                    <a:gd name="connsiteX4" fmla="*/ 1962148 w 2707003"/>
                    <a:gd name="connsiteY4" fmla="*/ 19051 h 1126347"/>
                    <a:gd name="connsiteX5" fmla="*/ 2457448 w 2707003"/>
                    <a:gd name="connsiteY5" fmla="*/ 1114426 h 1126347"/>
                    <a:gd name="connsiteX6" fmla="*/ 2707003 w 2707003"/>
                    <a:gd name="connsiteY6" fmla="*/ 582931 h 1126347"/>
                    <a:gd name="connsiteX0" fmla="*/ 1 w 2230756"/>
                    <a:gd name="connsiteY0" fmla="*/ 1114426 h 1116822"/>
                    <a:gd name="connsiteX1" fmla="*/ 514351 w 2230756"/>
                    <a:gd name="connsiteY1" fmla="*/ 1 h 1116822"/>
                    <a:gd name="connsiteX2" fmla="*/ 990601 w 2230756"/>
                    <a:gd name="connsiteY2" fmla="*/ 1104901 h 1116822"/>
                    <a:gd name="connsiteX3" fmla="*/ 1485901 w 2230756"/>
                    <a:gd name="connsiteY3" fmla="*/ 9526 h 1116822"/>
                    <a:gd name="connsiteX4" fmla="*/ 1981201 w 2230756"/>
                    <a:gd name="connsiteY4" fmla="*/ 1104901 h 1116822"/>
                    <a:gd name="connsiteX5" fmla="*/ 2230756 w 2230756"/>
                    <a:gd name="connsiteY5" fmla="*/ 573406 h 1116822"/>
                    <a:gd name="connsiteX0" fmla="*/ 2 w 1716407"/>
                    <a:gd name="connsiteY0" fmla="*/ 1 h 1116822"/>
                    <a:gd name="connsiteX1" fmla="*/ 476252 w 1716407"/>
                    <a:gd name="connsiteY1" fmla="*/ 1104901 h 1116822"/>
                    <a:gd name="connsiteX2" fmla="*/ 971552 w 1716407"/>
                    <a:gd name="connsiteY2" fmla="*/ 9526 h 1116822"/>
                    <a:gd name="connsiteX3" fmla="*/ 1466852 w 1716407"/>
                    <a:gd name="connsiteY3" fmla="*/ 1104901 h 1116822"/>
                    <a:gd name="connsiteX4" fmla="*/ 1716407 w 1716407"/>
                    <a:gd name="connsiteY4" fmla="*/ 573406 h 1116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6407" h="1116822">
                      <a:moveTo>
                        <a:pt x="2" y="1"/>
                      </a:moveTo>
                      <a:cubicBezTo>
                        <a:pt x="165102" y="-1587"/>
                        <a:pt x="314327" y="1103314"/>
                        <a:pt x="476252" y="1104901"/>
                      </a:cubicBezTo>
                      <a:cubicBezTo>
                        <a:pt x="638177" y="1106489"/>
                        <a:pt x="806452" y="9526"/>
                        <a:pt x="971552" y="9526"/>
                      </a:cubicBezTo>
                      <a:cubicBezTo>
                        <a:pt x="1136652" y="9526"/>
                        <a:pt x="1342710" y="1010921"/>
                        <a:pt x="1466852" y="1104901"/>
                      </a:cubicBezTo>
                      <a:cubicBezTo>
                        <a:pt x="1590994" y="1198881"/>
                        <a:pt x="1682435" y="710566"/>
                        <a:pt x="1716407" y="573406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rgbClr val="7030A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32" name="Group 31"/>
              <p:cNvGrpSpPr/>
              <p:nvPr/>
            </p:nvGrpSpPr>
            <p:grpSpPr>
              <a:xfrm>
                <a:off x="4610299" y="2387517"/>
                <a:ext cx="1051815" cy="487968"/>
                <a:chOff x="4339488" y="2530191"/>
                <a:chExt cx="1051815" cy="487968"/>
              </a:xfrm>
            </p:grpSpPr>
            <p:grpSp>
              <p:nvGrpSpPr>
                <p:cNvPr id="28" name="Group 27"/>
                <p:cNvGrpSpPr/>
                <p:nvPr/>
              </p:nvGrpSpPr>
              <p:grpSpPr>
                <a:xfrm>
                  <a:off x="4476597" y="2787446"/>
                  <a:ext cx="914706" cy="230713"/>
                  <a:chOff x="4725988" y="2783944"/>
                  <a:chExt cx="914706" cy="230713"/>
                </a:xfrm>
              </p:grpSpPr>
              <p:sp>
                <p:nvSpPr>
                  <p:cNvPr id="76" name="Freeform 75"/>
                  <p:cNvSpPr/>
                  <p:nvPr/>
                </p:nvSpPr>
                <p:spPr bwMode="auto">
                  <a:xfrm>
                    <a:off x="5060334" y="2790948"/>
                    <a:ext cx="580360" cy="223709"/>
                  </a:xfrm>
                  <a:custGeom>
                    <a:avLst/>
                    <a:gdLst>
                      <a:gd name="connsiteX0" fmla="*/ 0 w 3952875"/>
                      <a:gd name="connsiteY0" fmla="*/ 578218 h 1147506"/>
                      <a:gd name="connsiteX1" fmla="*/ 257175 w 3952875"/>
                      <a:gd name="connsiteY1" fmla="*/ 16243 h 1147506"/>
                      <a:gd name="connsiteX2" fmla="*/ 733425 w 3952875"/>
                      <a:gd name="connsiteY2" fmla="*/ 1140193 h 1147506"/>
                      <a:gd name="connsiteX3" fmla="*/ 1247775 w 3952875"/>
                      <a:gd name="connsiteY3" fmla="*/ 25768 h 1147506"/>
                      <a:gd name="connsiteX4" fmla="*/ 1724025 w 3952875"/>
                      <a:gd name="connsiteY4" fmla="*/ 1130668 h 1147506"/>
                      <a:gd name="connsiteX5" fmla="*/ 2219325 w 3952875"/>
                      <a:gd name="connsiteY5" fmla="*/ 35293 h 1147506"/>
                      <a:gd name="connsiteX6" fmla="*/ 2714625 w 3952875"/>
                      <a:gd name="connsiteY6" fmla="*/ 1130668 h 1147506"/>
                      <a:gd name="connsiteX7" fmla="*/ 3200400 w 3952875"/>
                      <a:gd name="connsiteY7" fmla="*/ 35293 h 1147506"/>
                      <a:gd name="connsiteX8" fmla="*/ 3695700 w 3952875"/>
                      <a:gd name="connsiteY8" fmla="*/ 1130668 h 1147506"/>
                      <a:gd name="connsiteX9" fmla="*/ 3952875 w 3952875"/>
                      <a:gd name="connsiteY9" fmla="*/ 597268 h 1147506"/>
                      <a:gd name="connsiteX0" fmla="*/ 0 w 3695700"/>
                      <a:gd name="connsiteY0" fmla="*/ 578218 h 1140194"/>
                      <a:gd name="connsiteX1" fmla="*/ 257175 w 3695700"/>
                      <a:gd name="connsiteY1" fmla="*/ 16243 h 1140194"/>
                      <a:gd name="connsiteX2" fmla="*/ 733425 w 3695700"/>
                      <a:gd name="connsiteY2" fmla="*/ 1140193 h 1140194"/>
                      <a:gd name="connsiteX3" fmla="*/ 1247775 w 3695700"/>
                      <a:gd name="connsiteY3" fmla="*/ 25768 h 1140194"/>
                      <a:gd name="connsiteX4" fmla="*/ 1724025 w 3695700"/>
                      <a:gd name="connsiteY4" fmla="*/ 1130668 h 1140194"/>
                      <a:gd name="connsiteX5" fmla="*/ 2219325 w 3695700"/>
                      <a:gd name="connsiteY5" fmla="*/ 35293 h 1140194"/>
                      <a:gd name="connsiteX6" fmla="*/ 2714625 w 3695700"/>
                      <a:gd name="connsiteY6" fmla="*/ 1130668 h 1140194"/>
                      <a:gd name="connsiteX7" fmla="*/ 3200400 w 3695700"/>
                      <a:gd name="connsiteY7" fmla="*/ 35293 h 1140194"/>
                      <a:gd name="connsiteX8" fmla="*/ 3695700 w 3695700"/>
                      <a:gd name="connsiteY8" fmla="*/ 1130668 h 1140194"/>
                      <a:gd name="connsiteX0" fmla="*/ 0 w 3200400"/>
                      <a:gd name="connsiteY0" fmla="*/ 578218 h 1140194"/>
                      <a:gd name="connsiteX1" fmla="*/ 257175 w 3200400"/>
                      <a:gd name="connsiteY1" fmla="*/ 16243 h 1140194"/>
                      <a:gd name="connsiteX2" fmla="*/ 733425 w 3200400"/>
                      <a:gd name="connsiteY2" fmla="*/ 1140193 h 1140194"/>
                      <a:gd name="connsiteX3" fmla="*/ 1247775 w 3200400"/>
                      <a:gd name="connsiteY3" fmla="*/ 25768 h 1140194"/>
                      <a:gd name="connsiteX4" fmla="*/ 1724025 w 3200400"/>
                      <a:gd name="connsiteY4" fmla="*/ 1130668 h 1140194"/>
                      <a:gd name="connsiteX5" fmla="*/ 2219325 w 3200400"/>
                      <a:gd name="connsiteY5" fmla="*/ 35293 h 1140194"/>
                      <a:gd name="connsiteX6" fmla="*/ 2714625 w 3200400"/>
                      <a:gd name="connsiteY6" fmla="*/ 1130668 h 1140194"/>
                      <a:gd name="connsiteX7" fmla="*/ 3200400 w 3200400"/>
                      <a:gd name="connsiteY7" fmla="*/ 35293 h 1140194"/>
                      <a:gd name="connsiteX0" fmla="*/ 0 w 2964180"/>
                      <a:gd name="connsiteY0" fmla="*/ 578218 h 1140289"/>
                      <a:gd name="connsiteX1" fmla="*/ 257175 w 2964180"/>
                      <a:gd name="connsiteY1" fmla="*/ 16243 h 1140289"/>
                      <a:gd name="connsiteX2" fmla="*/ 733425 w 2964180"/>
                      <a:gd name="connsiteY2" fmla="*/ 1140193 h 1140289"/>
                      <a:gd name="connsiteX3" fmla="*/ 1247775 w 2964180"/>
                      <a:gd name="connsiteY3" fmla="*/ 25768 h 1140289"/>
                      <a:gd name="connsiteX4" fmla="*/ 1724025 w 2964180"/>
                      <a:gd name="connsiteY4" fmla="*/ 1130668 h 1140289"/>
                      <a:gd name="connsiteX5" fmla="*/ 2219325 w 2964180"/>
                      <a:gd name="connsiteY5" fmla="*/ 35293 h 1140289"/>
                      <a:gd name="connsiteX6" fmla="*/ 2714625 w 2964180"/>
                      <a:gd name="connsiteY6" fmla="*/ 1130668 h 1140289"/>
                      <a:gd name="connsiteX7" fmla="*/ 2964180 w 2964180"/>
                      <a:gd name="connsiteY7" fmla="*/ 599173 h 1140289"/>
                      <a:gd name="connsiteX0" fmla="*/ 0 w 2964180"/>
                      <a:gd name="connsiteY0" fmla="*/ 578218 h 1142589"/>
                      <a:gd name="connsiteX1" fmla="*/ 257175 w 2964180"/>
                      <a:gd name="connsiteY1" fmla="*/ 16243 h 1142589"/>
                      <a:gd name="connsiteX2" fmla="*/ 733425 w 2964180"/>
                      <a:gd name="connsiteY2" fmla="*/ 1140193 h 1142589"/>
                      <a:gd name="connsiteX3" fmla="*/ 1247775 w 2964180"/>
                      <a:gd name="connsiteY3" fmla="*/ 25768 h 1142589"/>
                      <a:gd name="connsiteX4" fmla="*/ 1724025 w 2964180"/>
                      <a:gd name="connsiteY4" fmla="*/ 1130668 h 1142589"/>
                      <a:gd name="connsiteX5" fmla="*/ 2219325 w 2964180"/>
                      <a:gd name="connsiteY5" fmla="*/ 35293 h 1142589"/>
                      <a:gd name="connsiteX6" fmla="*/ 2714625 w 2964180"/>
                      <a:gd name="connsiteY6" fmla="*/ 1130668 h 1142589"/>
                      <a:gd name="connsiteX7" fmla="*/ 2964180 w 2964180"/>
                      <a:gd name="connsiteY7" fmla="*/ 599173 h 1142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964180" h="1142589">
                        <a:moveTo>
                          <a:pt x="0" y="578218"/>
                        </a:moveTo>
                        <a:cubicBezTo>
                          <a:pt x="67469" y="250399"/>
                          <a:pt x="134938" y="-77420"/>
                          <a:pt x="257175" y="16243"/>
                        </a:cubicBezTo>
                        <a:cubicBezTo>
                          <a:pt x="379413" y="109905"/>
                          <a:pt x="568325" y="1138605"/>
                          <a:pt x="733425" y="1140193"/>
                        </a:cubicBezTo>
                        <a:cubicBezTo>
                          <a:pt x="898525" y="1141781"/>
                          <a:pt x="1082675" y="27356"/>
                          <a:pt x="1247775" y="25768"/>
                        </a:cubicBezTo>
                        <a:cubicBezTo>
                          <a:pt x="1412875" y="24180"/>
                          <a:pt x="1562100" y="1129081"/>
                          <a:pt x="1724025" y="1130668"/>
                        </a:cubicBezTo>
                        <a:cubicBezTo>
                          <a:pt x="1885950" y="1132256"/>
                          <a:pt x="2054225" y="35293"/>
                          <a:pt x="2219325" y="35293"/>
                        </a:cubicBezTo>
                        <a:cubicBezTo>
                          <a:pt x="2384425" y="35293"/>
                          <a:pt x="2590483" y="1036688"/>
                          <a:pt x="2714625" y="1130668"/>
                        </a:cubicBezTo>
                        <a:cubicBezTo>
                          <a:pt x="2838767" y="1224648"/>
                          <a:pt x="2930208" y="736333"/>
                          <a:pt x="2964180" y="599173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77" name="Freeform 76"/>
                  <p:cNvSpPr/>
                  <p:nvPr/>
                </p:nvSpPr>
                <p:spPr bwMode="auto">
                  <a:xfrm>
                    <a:off x="4725988" y="2783944"/>
                    <a:ext cx="336057" cy="218664"/>
                  </a:xfrm>
                  <a:custGeom>
                    <a:avLst/>
                    <a:gdLst>
                      <a:gd name="connsiteX0" fmla="*/ 0 w 3952875"/>
                      <a:gd name="connsiteY0" fmla="*/ 578218 h 1147506"/>
                      <a:gd name="connsiteX1" fmla="*/ 257175 w 3952875"/>
                      <a:gd name="connsiteY1" fmla="*/ 16243 h 1147506"/>
                      <a:gd name="connsiteX2" fmla="*/ 733425 w 3952875"/>
                      <a:gd name="connsiteY2" fmla="*/ 1140193 h 1147506"/>
                      <a:gd name="connsiteX3" fmla="*/ 1247775 w 3952875"/>
                      <a:gd name="connsiteY3" fmla="*/ 25768 h 1147506"/>
                      <a:gd name="connsiteX4" fmla="*/ 1724025 w 3952875"/>
                      <a:gd name="connsiteY4" fmla="*/ 1130668 h 1147506"/>
                      <a:gd name="connsiteX5" fmla="*/ 2219325 w 3952875"/>
                      <a:gd name="connsiteY5" fmla="*/ 35293 h 1147506"/>
                      <a:gd name="connsiteX6" fmla="*/ 2714625 w 3952875"/>
                      <a:gd name="connsiteY6" fmla="*/ 1130668 h 1147506"/>
                      <a:gd name="connsiteX7" fmla="*/ 3200400 w 3952875"/>
                      <a:gd name="connsiteY7" fmla="*/ 35293 h 1147506"/>
                      <a:gd name="connsiteX8" fmla="*/ 3695700 w 3952875"/>
                      <a:gd name="connsiteY8" fmla="*/ 1130668 h 1147506"/>
                      <a:gd name="connsiteX9" fmla="*/ 3952875 w 3952875"/>
                      <a:gd name="connsiteY9" fmla="*/ 597268 h 1147506"/>
                      <a:gd name="connsiteX0" fmla="*/ 0 w 3695700"/>
                      <a:gd name="connsiteY0" fmla="*/ 578218 h 1140194"/>
                      <a:gd name="connsiteX1" fmla="*/ 257175 w 3695700"/>
                      <a:gd name="connsiteY1" fmla="*/ 16243 h 1140194"/>
                      <a:gd name="connsiteX2" fmla="*/ 733425 w 3695700"/>
                      <a:gd name="connsiteY2" fmla="*/ 1140193 h 1140194"/>
                      <a:gd name="connsiteX3" fmla="*/ 1247775 w 3695700"/>
                      <a:gd name="connsiteY3" fmla="*/ 25768 h 1140194"/>
                      <a:gd name="connsiteX4" fmla="*/ 1724025 w 3695700"/>
                      <a:gd name="connsiteY4" fmla="*/ 1130668 h 1140194"/>
                      <a:gd name="connsiteX5" fmla="*/ 2219325 w 3695700"/>
                      <a:gd name="connsiteY5" fmla="*/ 35293 h 1140194"/>
                      <a:gd name="connsiteX6" fmla="*/ 2714625 w 3695700"/>
                      <a:gd name="connsiteY6" fmla="*/ 1130668 h 1140194"/>
                      <a:gd name="connsiteX7" fmla="*/ 3200400 w 3695700"/>
                      <a:gd name="connsiteY7" fmla="*/ 35293 h 1140194"/>
                      <a:gd name="connsiteX8" fmla="*/ 3695700 w 3695700"/>
                      <a:gd name="connsiteY8" fmla="*/ 1130668 h 1140194"/>
                      <a:gd name="connsiteX0" fmla="*/ 0 w 3200400"/>
                      <a:gd name="connsiteY0" fmla="*/ 578218 h 1140194"/>
                      <a:gd name="connsiteX1" fmla="*/ 257175 w 3200400"/>
                      <a:gd name="connsiteY1" fmla="*/ 16243 h 1140194"/>
                      <a:gd name="connsiteX2" fmla="*/ 733425 w 3200400"/>
                      <a:gd name="connsiteY2" fmla="*/ 1140193 h 1140194"/>
                      <a:gd name="connsiteX3" fmla="*/ 1247775 w 3200400"/>
                      <a:gd name="connsiteY3" fmla="*/ 25768 h 1140194"/>
                      <a:gd name="connsiteX4" fmla="*/ 1724025 w 3200400"/>
                      <a:gd name="connsiteY4" fmla="*/ 1130668 h 1140194"/>
                      <a:gd name="connsiteX5" fmla="*/ 2219325 w 3200400"/>
                      <a:gd name="connsiteY5" fmla="*/ 35293 h 1140194"/>
                      <a:gd name="connsiteX6" fmla="*/ 2714625 w 3200400"/>
                      <a:gd name="connsiteY6" fmla="*/ 1130668 h 1140194"/>
                      <a:gd name="connsiteX7" fmla="*/ 3200400 w 3200400"/>
                      <a:gd name="connsiteY7" fmla="*/ 35293 h 1140194"/>
                      <a:gd name="connsiteX0" fmla="*/ 0 w 2964180"/>
                      <a:gd name="connsiteY0" fmla="*/ 578218 h 1140289"/>
                      <a:gd name="connsiteX1" fmla="*/ 257175 w 2964180"/>
                      <a:gd name="connsiteY1" fmla="*/ 16243 h 1140289"/>
                      <a:gd name="connsiteX2" fmla="*/ 733425 w 2964180"/>
                      <a:gd name="connsiteY2" fmla="*/ 1140193 h 1140289"/>
                      <a:gd name="connsiteX3" fmla="*/ 1247775 w 2964180"/>
                      <a:gd name="connsiteY3" fmla="*/ 25768 h 1140289"/>
                      <a:gd name="connsiteX4" fmla="*/ 1724025 w 2964180"/>
                      <a:gd name="connsiteY4" fmla="*/ 1130668 h 1140289"/>
                      <a:gd name="connsiteX5" fmla="*/ 2219325 w 2964180"/>
                      <a:gd name="connsiteY5" fmla="*/ 35293 h 1140289"/>
                      <a:gd name="connsiteX6" fmla="*/ 2714625 w 2964180"/>
                      <a:gd name="connsiteY6" fmla="*/ 1130668 h 1140289"/>
                      <a:gd name="connsiteX7" fmla="*/ 2964180 w 2964180"/>
                      <a:gd name="connsiteY7" fmla="*/ 599173 h 1140289"/>
                      <a:gd name="connsiteX0" fmla="*/ 0 w 2964180"/>
                      <a:gd name="connsiteY0" fmla="*/ 578218 h 1142589"/>
                      <a:gd name="connsiteX1" fmla="*/ 257175 w 2964180"/>
                      <a:gd name="connsiteY1" fmla="*/ 16243 h 1142589"/>
                      <a:gd name="connsiteX2" fmla="*/ 733425 w 2964180"/>
                      <a:gd name="connsiteY2" fmla="*/ 1140193 h 1142589"/>
                      <a:gd name="connsiteX3" fmla="*/ 1247775 w 2964180"/>
                      <a:gd name="connsiteY3" fmla="*/ 25768 h 1142589"/>
                      <a:gd name="connsiteX4" fmla="*/ 1724025 w 2964180"/>
                      <a:gd name="connsiteY4" fmla="*/ 1130668 h 1142589"/>
                      <a:gd name="connsiteX5" fmla="*/ 2219325 w 2964180"/>
                      <a:gd name="connsiteY5" fmla="*/ 35293 h 1142589"/>
                      <a:gd name="connsiteX6" fmla="*/ 2714625 w 2964180"/>
                      <a:gd name="connsiteY6" fmla="*/ 1130668 h 1142589"/>
                      <a:gd name="connsiteX7" fmla="*/ 2964180 w 2964180"/>
                      <a:gd name="connsiteY7" fmla="*/ 599173 h 1142589"/>
                      <a:gd name="connsiteX0" fmla="*/ -2 w 2707003"/>
                      <a:gd name="connsiteY0" fmla="*/ 1 h 1126347"/>
                      <a:gd name="connsiteX1" fmla="*/ 476248 w 2707003"/>
                      <a:gd name="connsiteY1" fmla="*/ 1123951 h 1126347"/>
                      <a:gd name="connsiteX2" fmla="*/ 990598 w 2707003"/>
                      <a:gd name="connsiteY2" fmla="*/ 9526 h 1126347"/>
                      <a:gd name="connsiteX3" fmla="*/ 1466848 w 2707003"/>
                      <a:gd name="connsiteY3" fmla="*/ 1114426 h 1126347"/>
                      <a:gd name="connsiteX4" fmla="*/ 1962148 w 2707003"/>
                      <a:gd name="connsiteY4" fmla="*/ 19051 h 1126347"/>
                      <a:gd name="connsiteX5" fmla="*/ 2457448 w 2707003"/>
                      <a:gd name="connsiteY5" fmla="*/ 1114426 h 1126347"/>
                      <a:gd name="connsiteX6" fmla="*/ 2707003 w 2707003"/>
                      <a:gd name="connsiteY6" fmla="*/ 582931 h 1126347"/>
                      <a:gd name="connsiteX0" fmla="*/ 1 w 2230756"/>
                      <a:gd name="connsiteY0" fmla="*/ 1114426 h 1116822"/>
                      <a:gd name="connsiteX1" fmla="*/ 514351 w 2230756"/>
                      <a:gd name="connsiteY1" fmla="*/ 1 h 1116822"/>
                      <a:gd name="connsiteX2" fmla="*/ 990601 w 2230756"/>
                      <a:gd name="connsiteY2" fmla="*/ 1104901 h 1116822"/>
                      <a:gd name="connsiteX3" fmla="*/ 1485901 w 2230756"/>
                      <a:gd name="connsiteY3" fmla="*/ 9526 h 1116822"/>
                      <a:gd name="connsiteX4" fmla="*/ 1981201 w 2230756"/>
                      <a:gd name="connsiteY4" fmla="*/ 1104901 h 1116822"/>
                      <a:gd name="connsiteX5" fmla="*/ 2230756 w 2230756"/>
                      <a:gd name="connsiteY5" fmla="*/ 573406 h 1116822"/>
                      <a:gd name="connsiteX0" fmla="*/ 2 w 1716407"/>
                      <a:gd name="connsiteY0" fmla="*/ 1 h 1116822"/>
                      <a:gd name="connsiteX1" fmla="*/ 476252 w 1716407"/>
                      <a:gd name="connsiteY1" fmla="*/ 1104901 h 1116822"/>
                      <a:gd name="connsiteX2" fmla="*/ 971552 w 1716407"/>
                      <a:gd name="connsiteY2" fmla="*/ 9526 h 1116822"/>
                      <a:gd name="connsiteX3" fmla="*/ 1466852 w 1716407"/>
                      <a:gd name="connsiteY3" fmla="*/ 1104901 h 1116822"/>
                      <a:gd name="connsiteX4" fmla="*/ 1716407 w 1716407"/>
                      <a:gd name="connsiteY4" fmla="*/ 573406 h 11168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6407" h="1116822">
                        <a:moveTo>
                          <a:pt x="2" y="1"/>
                        </a:moveTo>
                        <a:cubicBezTo>
                          <a:pt x="165102" y="-1587"/>
                          <a:pt x="314327" y="1103314"/>
                          <a:pt x="476252" y="1104901"/>
                        </a:cubicBezTo>
                        <a:cubicBezTo>
                          <a:pt x="638177" y="1106489"/>
                          <a:pt x="806452" y="9526"/>
                          <a:pt x="971552" y="9526"/>
                        </a:cubicBezTo>
                        <a:cubicBezTo>
                          <a:pt x="1136652" y="9526"/>
                          <a:pt x="1342710" y="1010921"/>
                          <a:pt x="1466852" y="1104901"/>
                        </a:cubicBezTo>
                        <a:cubicBezTo>
                          <a:pt x="1590994" y="1198881"/>
                          <a:pt x="1682435" y="710566"/>
                          <a:pt x="1716407" y="573406"/>
                        </a:cubicBezTo>
                      </a:path>
                    </a:pathLst>
                  </a:cu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sp>
              <p:nvSpPr>
                <p:cNvPr id="78" name="TextBox 77"/>
                <p:cNvSpPr txBox="1"/>
                <p:nvPr/>
              </p:nvSpPr>
              <p:spPr>
                <a:xfrm>
                  <a:off x="4339488" y="2530191"/>
                  <a:ext cx="61908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b="1" dirty="0" smtClean="0"/>
                    <a:t>EMW</a:t>
                  </a:r>
                  <a:r>
                    <a:rPr lang="en-US" sz="1200" b="1" baseline="-25000" dirty="0" smtClean="0"/>
                    <a:t>1</a:t>
                  </a:r>
                  <a:endParaRPr lang="en-US" sz="1200" b="1" dirty="0" smtClean="0"/>
                </a:p>
              </p:txBody>
            </p:sp>
          </p:grpSp>
          <p:grpSp>
            <p:nvGrpSpPr>
              <p:cNvPr id="79" name="Group 78"/>
              <p:cNvGrpSpPr/>
              <p:nvPr/>
            </p:nvGrpSpPr>
            <p:grpSpPr>
              <a:xfrm rot="13675030">
                <a:off x="5016535" y="2221998"/>
                <a:ext cx="914706" cy="230713"/>
                <a:chOff x="808654" y="3570699"/>
                <a:chExt cx="914706" cy="230713"/>
              </a:xfrm>
            </p:grpSpPr>
            <p:sp>
              <p:nvSpPr>
                <p:cNvPr id="80" name="Freeform 79"/>
                <p:cNvSpPr/>
                <p:nvPr/>
              </p:nvSpPr>
              <p:spPr bwMode="auto">
                <a:xfrm>
                  <a:off x="1143000" y="3577703"/>
                  <a:ext cx="580360" cy="223709"/>
                </a:xfrm>
                <a:custGeom>
                  <a:avLst/>
                  <a:gdLst>
                    <a:gd name="connsiteX0" fmla="*/ 0 w 3952875"/>
                    <a:gd name="connsiteY0" fmla="*/ 578218 h 1147506"/>
                    <a:gd name="connsiteX1" fmla="*/ 257175 w 3952875"/>
                    <a:gd name="connsiteY1" fmla="*/ 16243 h 1147506"/>
                    <a:gd name="connsiteX2" fmla="*/ 733425 w 3952875"/>
                    <a:gd name="connsiteY2" fmla="*/ 1140193 h 1147506"/>
                    <a:gd name="connsiteX3" fmla="*/ 1247775 w 3952875"/>
                    <a:gd name="connsiteY3" fmla="*/ 25768 h 1147506"/>
                    <a:gd name="connsiteX4" fmla="*/ 1724025 w 3952875"/>
                    <a:gd name="connsiteY4" fmla="*/ 1130668 h 1147506"/>
                    <a:gd name="connsiteX5" fmla="*/ 2219325 w 3952875"/>
                    <a:gd name="connsiteY5" fmla="*/ 35293 h 1147506"/>
                    <a:gd name="connsiteX6" fmla="*/ 2714625 w 3952875"/>
                    <a:gd name="connsiteY6" fmla="*/ 1130668 h 1147506"/>
                    <a:gd name="connsiteX7" fmla="*/ 3200400 w 3952875"/>
                    <a:gd name="connsiteY7" fmla="*/ 35293 h 1147506"/>
                    <a:gd name="connsiteX8" fmla="*/ 3695700 w 3952875"/>
                    <a:gd name="connsiteY8" fmla="*/ 1130668 h 1147506"/>
                    <a:gd name="connsiteX9" fmla="*/ 3952875 w 3952875"/>
                    <a:gd name="connsiteY9" fmla="*/ 597268 h 1147506"/>
                    <a:gd name="connsiteX0" fmla="*/ 0 w 3695700"/>
                    <a:gd name="connsiteY0" fmla="*/ 578218 h 1140194"/>
                    <a:gd name="connsiteX1" fmla="*/ 257175 w 3695700"/>
                    <a:gd name="connsiteY1" fmla="*/ 16243 h 1140194"/>
                    <a:gd name="connsiteX2" fmla="*/ 733425 w 3695700"/>
                    <a:gd name="connsiteY2" fmla="*/ 1140193 h 1140194"/>
                    <a:gd name="connsiteX3" fmla="*/ 1247775 w 3695700"/>
                    <a:gd name="connsiteY3" fmla="*/ 25768 h 1140194"/>
                    <a:gd name="connsiteX4" fmla="*/ 1724025 w 3695700"/>
                    <a:gd name="connsiteY4" fmla="*/ 1130668 h 1140194"/>
                    <a:gd name="connsiteX5" fmla="*/ 2219325 w 3695700"/>
                    <a:gd name="connsiteY5" fmla="*/ 35293 h 1140194"/>
                    <a:gd name="connsiteX6" fmla="*/ 2714625 w 3695700"/>
                    <a:gd name="connsiteY6" fmla="*/ 1130668 h 1140194"/>
                    <a:gd name="connsiteX7" fmla="*/ 3200400 w 3695700"/>
                    <a:gd name="connsiteY7" fmla="*/ 35293 h 1140194"/>
                    <a:gd name="connsiteX8" fmla="*/ 3695700 w 3695700"/>
                    <a:gd name="connsiteY8" fmla="*/ 1130668 h 1140194"/>
                    <a:gd name="connsiteX0" fmla="*/ 0 w 3200400"/>
                    <a:gd name="connsiteY0" fmla="*/ 578218 h 1140194"/>
                    <a:gd name="connsiteX1" fmla="*/ 257175 w 3200400"/>
                    <a:gd name="connsiteY1" fmla="*/ 16243 h 1140194"/>
                    <a:gd name="connsiteX2" fmla="*/ 733425 w 3200400"/>
                    <a:gd name="connsiteY2" fmla="*/ 1140193 h 1140194"/>
                    <a:gd name="connsiteX3" fmla="*/ 1247775 w 3200400"/>
                    <a:gd name="connsiteY3" fmla="*/ 25768 h 1140194"/>
                    <a:gd name="connsiteX4" fmla="*/ 1724025 w 3200400"/>
                    <a:gd name="connsiteY4" fmla="*/ 1130668 h 1140194"/>
                    <a:gd name="connsiteX5" fmla="*/ 2219325 w 3200400"/>
                    <a:gd name="connsiteY5" fmla="*/ 35293 h 1140194"/>
                    <a:gd name="connsiteX6" fmla="*/ 2714625 w 3200400"/>
                    <a:gd name="connsiteY6" fmla="*/ 1130668 h 1140194"/>
                    <a:gd name="connsiteX7" fmla="*/ 3200400 w 3200400"/>
                    <a:gd name="connsiteY7" fmla="*/ 35293 h 1140194"/>
                    <a:gd name="connsiteX0" fmla="*/ 0 w 2964180"/>
                    <a:gd name="connsiteY0" fmla="*/ 578218 h 1140289"/>
                    <a:gd name="connsiteX1" fmla="*/ 257175 w 2964180"/>
                    <a:gd name="connsiteY1" fmla="*/ 16243 h 1140289"/>
                    <a:gd name="connsiteX2" fmla="*/ 733425 w 2964180"/>
                    <a:gd name="connsiteY2" fmla="*/ 1140193 h 1140289"/>
                    <a:gd name="connsiteX3" fmla="*/ 1247775 w 2964180"/>
                    <a:gd name="connsiteY3" fmla="*/ 25768 h 1140289"/>
                    <a:gd name="connsiteX4" fmla="*/ 1724025 w 2964180"/>
                    <a:gd name="connsiteY4" fmla="*/ 1130668 h 1140289"/>
                    <a:gd name="connsiteX5" fmla="*/ 2219325 w 2964180"/>
                    <a:gd name="connsiteY5" fmla="*/ 35293 h 1140289"/>
                    <a:gd name="connsiteX6" fmla="*/ 2714625 w 2964180"/>
                    <a:gd name="connsiteY6" fmla="*/ 1130668 h 1140289"/>
                    <a:gd name="connsiteX7" fmla="*/ 2964180 w 2964180"/>
                    <a:gd name="connsiteY7" fmla="*/ 599173 h 1140289"/>
                    <a:gd name="connsiteX0" fmla="*/ 0 w 2964180"/>
                    <a:gd name="connsiteY0" fmla="*/ 578218 h 1142589"/>
                    <a:gd name="connsiteX1" fmla="*/ 257175 w 2964180"/>
                    <a:gd name="connsiteY1" fmla="*/ 16243 h 1142589"/>
                    <a:gd name="connsiteX2" fmla="*/ 733425 w 2964180"/>
                    <a:gd name="connsiteY2" fmla="*/ 1140193 h 1142589"/>
                    <a:gd name="connsiteX3" fmla="*/ 1247775 w 2964180"/>
                    <a:gd name="connsiteY3" fmla="*/ 25768 h 1142589"/>
                    <a:gd name="connsiteX4" fmla="*/ 1724025 w 2964180"/>
                    <a:gd name="connsiteY4" fmla="*/ 1130668 h 1142589"/>
                    <a:gd name="connsiteX5" fmla="*/ 2219325 w 2964180"/>
                    <a:gd name="connsiteY5" fmla="*/ 35293 h 1142589"/>
                    <a:gd name="connsiteX6" fmla="*/ 2714625 w 2964180"/>
                    <a:gd name="connsiteY6" fmla="*/ 1130668 h 1142589"/>
                    <a:gd name="connsiteX7" fmla="*/ 2964180 w 2964180"/>
                    <a:gd name="connsiteY7" fmla="*/ 599173 h 11425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964180" h="1142589">
                      <a:moveTo>
                        <a:pt x="0" y="578218"/>
                      </a:moveTo>
                      <a:cubicBezTo>
                        <a:pt x="67469" y="250399"/>
                        <a:pt x="134938" y="-77420"/>
                        <a:pt x="257175" y="16243"/>
                      </a:cubicBezTo>
                      <a:cubicBezTo>
                        <a:pt x="379413" y="109905"/>
                        <a:pt x="568325" y="1138605"/>
                        <a:pt x="733425" y="1140193"/>
                      </a:cubicBezTo>
                      <a:cubicBezTo>
                        <a:pt x="898525" y="1141781"/>
                        <a:pt x="1082675" y="27356"/>
                        <a:pt x="1247775" y="25768"/>
                      </a:cubicBezTo>
                      <a:cubicBezTo>
                        <a:pt x="1412875" y="24180"/>
                        <a:pt x="1562100" y="1129081"/>
                        <a:pt x="1724025" y="1130668"/>
                      </a:cubicBezTo>
                      <a:cubicBezTo>
                        <a:pt x="1885950" y="1132256"/>
                        <a:pt x="2054225" y="35293"/>
                        <a:pt x="2219325" y="35293"/>
                      </a:cubicBezTo>
                      <a:cubicBezTo>
                        <a:pt x="2384425" y="35293"/>
                        <a:pt x="2590483" y="1036688"/>
                        <a:pt x="2714625" y="1130668"/>
                      </a:cubicBezTo>
                      <a:cubicBezTo>
                        <a:pt x="2838767" y="1224648"/>
                        <a:pt x="2930208" y="736333"/>
                        <a:pt x="2964180" y="599173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81" name="Freeform 80"/>
                <p:cNvSpPr/>
                <p:nvPr/>
              </p:nvSpPr>
              <p:spPr bwMode="auto">
                <a:xfrm>
                  <a:off x="808654" y="3570699"/>
                  <a:ext cx="336057" cy="218664"/>
                </a:xfrm>
                <a:custGeom>
                  <a:avLst/>
                  <a:gdLst>
                    <a:gd name="connsiteX0" fmla="*/ 0 w 3952875"/>
                    <a:gd name="connsiteY0" fmla="*/ 578218 h 1147506"/>
                    <a:gd name="connsiteX1" fmla="*/ 257175 w 3952875"/>
                    <a:gd name="connsiteY1" fmla="*/ 16243 h 1147506"/>
                    <a:gd name="connsiteX2" fmla="*/ 733425 w 3952875"/>
                    <a:gd name="connsiteY2" fmla="*/ 1140193 h 1147506"/>
                    <a:gd name="connsiteX3" fmla="*/ 1247775 w 3952875"/>
                    <a:gd name="connsiteY3" fmla="*/ 25768 h 1147506"/>
                    <a:gd name="connsiteX4" fmla="*/ 1724025 w 3952875"/>
                    <a:gd name="connsiteY4" fmla="*/ 1130668 h 1147506"/>
                    <a:gd name="connsiteX5" fmla="*/ 2219325 w 3952875"/>
                    <a:gd name="connsiteY5" fmla="*/ 35293 h 1147506"/>
                    <a:gd name="connsiteX6" fmla="*/ 2714625 w 3952875"/>
                    <a:gd name="connsiteY6" fmla="*/ 1130668 h 1147506"/>
                    <a:gd name="connsiteX7" fmla="*/ 3200400 w 3952875"/>
                    <a:gd name="connsiteY7" fmla="*/ 35293 h 1147506"/>
                    <a:gd name="connsiteX8" fmla="*/ 3695700 w 3952875"/>
                    <a:gd name="connsiteY8" fmla="*/ 1130668 h 1147506"/>
                    <a:gd name="connsiteX9" fmla="*/ 3952875 w 3952875"/>
                    <a:gd name="connsiteY9" fmla="*/ 597268 h 1147506"/>
                    <a:gd name="connsiteX0" fmla="*/ 0 w 3695700"/>
                    <a:gd name="connsiteY0" fmla="*/ 578218 h 1140194"/>
                    <a:gd name="connsiteX1" fmla="*/ 257175 w 3695700"/>
                    <a:gd name="connsiteY1" fmla="*/ 16243 h 1140194"/>
                    <a:gd name="connsiteX2" fmla="*/ 733425 w 3695700"/>
                    <a:gd name="connsiteY2" fmla="*/ 1140193 h 1140194"/>
                    <a:gd name="connsiteX3" fmla="*/ 1247775 w 3695700"/>
                    <a:gd name="connsiteY3" fmla="*/ 25768 h 1140194"/>
                    <a:gd name="connsiteX4" fmla="*/ 1724025 w 3695700"/>
                    <a:gd name="connsiteY4" fmla="*/ 1130668 h 1140194"/>
                    <a:gd name="connsiteX5" fmla="*/ 2219325 w 3695700"/>
                    <a:gd name="connsiteY5" fmla="*/ 35293 h 1140194"/>
                    <a:gd name="connsiteX6" fmla="*/ 2714625 w 3695700"/>
                    <a:gd name="connsiteY6" fmla="*/ 1130668 h 1140194"/>
                    <a:gd name="connsiteX7" fmla="*/ 3200400 w 3695700"/>
                    <a:gd name="connsiteY7" fmla="*/ 35293 h 1140194"/>
                    <a:gd name="connsiteX8" fmla="*/ 3695700 w 3695700"/>
                    <a:gd name="connsiteY8" fmla="*/ 1130668 h 1140194"/>
                    <a:gd name="connsiteX0" fmla="*/ 0 w 3200400"/>
                    <a:gd name="connsiteY0" fmla="*/ 578218 h 1140194"/>
                    <a:gd name="connsiteX1" fmla="*/ 257175 w 3200400"/>
                    <a:gd name="connsiteY1" fmla="*/ 16243 h 1140194"/>
                    <a:gd name="connsiteX2" fmla="*/ 733425 w 3200400"/>
                    <a:gd name="connsiteY2" fmla="*/ 1140193 h 1140194"/>
                    <a:gd name="connsiteX3" fmla="*/ 1247775 w 3200400"/>
                    <a:gd name="connsiteY3" fmla="*/ 25768 h 1140194"/>
                    <a:gd name="connsiteX4" fmla="*/ 1724025 w 3200400"/>
                    <a:gd name="connsiteY4" fmla="*/ 1130668 h 1140194"/>
                    <a:gd name="connsiteX5" fmla="*/ 2219325 w 3200400"/>
                    <a:gd name="connsiteY5" fmla="*/ 35293 h 1140194"/>
                    <a:gd name="connsiteX6" fmla="*/ 2714625 w 3200400"/>
                    <a:gd name="connsiteY6" fmla="*/ 1130668 h 1140194"/>
                    <a:gd name="connsiteX7" fmla="*/ 3200400 w 3200400"/>
                    <a:gd name="connsiteY7" fmla="*/ 35293 h 1140194"/>
                    <a:gd name="connsiteX0" fmla="*/ 0 w 2964180"/>
                    <a:gd name="connsiteY0" fmla="*/ 578218 h 1140289"/>
                    <a:gd name="connsiteX1" fmla="*/ 257175 w 2964180"/>
                    <a:gd name="connsiteY1" fmla="*/ 16243 h 1140289"/>
                    <a:gd name="connsiteX2" fmla="*/ 733425 w 2964180"/>
                    <a:gd name="connsiteY2" fmla="*/ 1140193 h 1140289"/>
                    <a:gd name="connsiteX3" fmla="*/ 1247775 w 2964180"/>
                    <a:gd name="connsiteY3" fmla="*/ 25768 h 1140289"/>
                    <a:gd name="connsiteX4" fmla="*/ 1724025 w 2964180"/>
                    <a:gd name="connsiteY4" fmla="*/ 1130668 h 1140289"/>
                    <a:gd name="connsiteX5" fmla="*/ 2219325 w 2964180"/>
                    <a:gd name="connsiteY5" fmla="*/ 35293 h 1140289"/>
                    <a:gd name="connsiteX6" fmla="*/ 2714625 w 2964180"/>
                    <a:gd name="connsiteY6" fmla="*/ 1130668 h 1140289"/>
                    <a:gd name="connsiteX7" fmla="*/ 2964180 w 2964180"/>
                    <a:gd name="connsiteY7" fmla="*/ 599173 h 1140289"/>
                    <a:gd name="connsiteX0" fmla="*/ 0 w 2964180"/>
                    <a:gd name="connsiteY0" fmla="*/ 578218 h 1142589"/>
                    <a:gd name="connsiteX1" fmla="*/ 257175 w 2964180"/>
                    <a:gd name="connsiteY1" fmla="*/ 16243 h 1142589"/>
                    <a:gd name="connsiteX2" fmla="*/ 733425 w 2964180"/>
                    <a:gd name="connsiteY2" fmla="*/ 1140193 h 1142589"/>
                    <a:gd name="connsiteX3" fmla="*/ 1247775 w 2964180"/>
                    <a:gd name="connsiteY3" fmla="*/ 25768 h 1142589"/>
                    <a:gd name="connsiteX4" fmla="*/ 1724025 w 2964180"/>
                    <a:gd name="connsiteY4" fmla="*/ 1130668 h 1142589"/>
                    <a:gd name="connsiteX5" fmla="*/ 2219325 w 2964180"/>
                    <a:gd name="connsiteY5" fmla="*/ 35293 h 1142589"/>
                    <a:gd name="connsiteX6" fmla="*/ 2714625 w 2964180"/>
                    <a:gd name="connsiteY6" fmla="*/ 1130668 h 1142589"/>
                    <a:gd name="connsiteX7" fmla="*/ 2964180 w 2964180"/>
                    <a:gd name="connsiteY7" fmla="*/ 599173 h 1142589"/>
                    <a:gd name="connsiteX0" fmla="*/ -2 w 2707003"/>
                    <a:gd name="connsiteY0" fmla="*/ 1 h 1126347"/>
                    <a:gd name="connsiteX1" fmla="*/ 476248 w 2707003"/>
                    <a:gd name="connsiteY1" fmla="*/ 1123951 h 1126347"/>
                    <a:gd name="connsiteX2" fmla="*/ 990598 w 2707003"/>
                    <a:gd name="connsiteY2" fmla="*/ 9526 h 1126347"/>
                    <a:gd name="connsiteX3" fmla="*/ 1466848 w 2707003"/>
                    <a:gd name="connsiteY3" fmla="*/ 1114426 h 1126347"/>
                    <a:gd name="connsiteX4" fmla="*/ 1962148 w 2707003"/>
                    <a:gd name="connsiteY4" fmla="*/ 19051 h 1126347"/>
                    <a:gd name="connsiteX5" fmla="*/ 2457448 w 2707003"/>
                    <a:gd name="connsiteY5" fmla="*/ 1114426 h 1126347"/>
                    <a:gd name="connsiteX6" fmla="*/ 2707003 w 2707003"/>
                    <a:gd name="connsiteY6" fmla="*/ 582931 h 1126347"/>
                    <a:gd name="connsiteX0" fmla="*/ 1 w 2230756"/>
                    <a:gd name="connsiteY0" fmla="*/ 1114426 h 1116822"/>
                    <a:gd name="connsiteX1" fmla="*/ 514351 w 2230756"/>
                    <a:gd name="connsiteY1" fmla="*/ 1 h 1116822"/>
                    <a:gd name="connsiteX2" fmla="*/ 990601 w 2230756"/>
                    <a:gd name="connsiteY2" fmla="*/ 1104901 h 1116822"/>
                    <a:gd name="connsiteX3" fmla="*/ 1485901 w 2230756"/>
                    <a:gd name="connsiteY3" fmla="*/ 9526 h 1116822"/>
                    <a:gd name="connsiteX4" fmla="*/ 1981201 w 2230756"/>
                    <a:gd name="connsiteY4" fmla="*/ 1104901 h 1116822"/>
                    <a:gd name="connsiteX5" fmla="*/ 2230756 w 2230756"/>
                    <a:gd name="connsiteY5" fmla="*/ 573406 h 1116822"/>
                    <a:gd name="connsiteX0" fmla="*/ 2 w 1716407"/>
                    <a:gd name="connsiteY0" fmla="*/ 1 h 1116822"/>
                    <a:gd name="connsiteX1" fmla="*/ 476252 w 1716407"/>
                    <a:gd name="connsiteY1" fmla="*/ 1104901 h 1116822"/>
                    <a:gd name="connsiteX2" fmla="*/ 971552 w 1716407"/>
                    <a:gd name="connsiteY2" fmla="*/ 9526 h 1116822"/>
                    <a:gd name="connsiteX3" fmla="*/ 1466852 w 1716407"/>
                    <a:gd name="connsiteY3" fmla="*/ 1104901 h 1116822"/>
                    <a:gd name="connsiteX4" fmla="*/ 1716407 w 1716407"/>
                    <a:gd name="connsiteY4" fmla="*/ 573406 h 1116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6407" h="1116822">
                      <a:moveTo>
                        <a:pt x="2" y="1"/>
                      </a:moveTo>
                      <a:cubicBezTo>
                        <a:pt x="165102" y="-1587"/>
                        <a:pt x="314327" y="1103314"/>
                        <a:pt x="476252" y="1104901"/>
                      </a:cubicBezTo>
                      <a:cubicBezTo>
                        <a:pt x="638177" y="1106489"/>
                        <a:pt x="806452" y="9526"/>
                        <a:pt x="971552" y="9526"/>
                      </a:cubicBezTo>
                      <a:cubicBezTo>
                        <a:pt x="1136652" y="9526"/>
                        <a:pt x="1342710" y="1010921"/>
                        <a:pt x="1466852" y="1104901"/>
                      </a:cubicBezTo>
                      <a:cubicBezTo>
                        <a:pt x="1590994" y="1198881"/>
                        <a:pt x="1682435" y="710566"/>
                        <a:pt x="1716407" y="573406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sp>
            <p:nvSpPr>
              <p:cNvPr id="82" name="TextBox 81"/>
              <p:cNvSpPr txBox="1"/>
              <p:nvPr/>
            </p:nvSpPr>
            <p:spPr>
              <a:xfrm>
                <a:off x="5327433" y="1908666"/>
                <a:ext cx="6190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EMW</a:t>
                </a:r>
                <a:r>
                  <a:rPr lang="en-US" sz="1200" b="1" baseline="-25000" dirty="0" smtClean="0"/>
                  <a:t>2</a:t>
                </a:r>
                <a:endParaRPr lang="en-US" sz="1200" b="1" dirty="0"/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5553773" y="3391410"/>
              <a:ext cx="4171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n</a:t>
              </a:r>
              <a:r>
                <a:rPr lang="en-US" sz="1000" b="1" baseline="-25000" dirty="0" smtClean="0"/>
                <a:t>c</a:t>
              </a:r>
              <a:r>
                <a:rPr lang="en-US" sz="1000" b="1" dirty="0" smtClean="0"/>
                <a:t>/4</a:t>
              </a:r>
              <a:endParaRPr lang="en-US" sz="1000" b="1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12911" y="1245825"/>
            <a:ext cx="3163186" cy="2606225"/>
            <a:chOff x="744933" y="1168012"/>
            <a:chExt cx="3163186" cy="2606225"/>
          </a:xfrm>
        </p:grpSpPr>
        <p:grpSp>
          <p:nvGrpSpPr>
            <p:cNvPr id="3" name="Group 2"/>
            <p:cNvGrpSpPr/>
            <p:nvPr/>
          </p:nvGrpSpPr>
          <p:grpSpPr>
            <a:xfrm>
              <a:off x="744933" y="1168012"/>
              <a:ext cx="3136211" cy="2294031"/>
              <a:chOff x="744933" y="1168012"/>
              <a:chExt cx="3136211" cy="2294031"/>
            </a:xfrm>
          </p:grpSpPr>
          <p:grpSp>
            <p:nvGrpSpPr>
              <p:cNvPr id="30" name="Group 29"/>
              <p:cNvGrpSpPr/>
              <p:nvPr/>
            </p:nvGrpSpPr>
            <p:grpSpPr>
              <a:xfrm rot="7508909">
                <a:off x="1166023" y="746922"/>
                <a:ext cx="2294031" cy="3136211"/>
                <a:chOff x="3050306" y="1745641"/>
                <a:chExt cx="2103120" cy="2875213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3050306" y="1745641"/>
                  <a:ext cx="2103120" cy="2103120"/>
                  <a:chOff x="3134976" y="1821844"/>
                  <a:chExt cx="2103120" cy="2103120"/>
                </a:xfrm>
              </p:grpSpPr>
              <p:sp>
                <p:nvSpPr>
                  <p:cNvPr id="9" name="Oval 8"/>
                  <p:cNvSpPr/>
                  <p:nvPr/>
                </p:nvSpPr>
                <p:spPr>
                  <a:xfrm>
                    <a:off x="3134976" y="1821844"/>
                    <a:ext cx="2103120" cy="2103120"/>
                  </a:xfrm>
                  <a:prstGeom prst="ellipse">
                    <a:avLst/>
                  </a:prstGeom>
                  <a:gradFill flip="none" rotWithShape="1">
                    <a:gsLst>
                      <a:gs pos="44000">
                        <a:schemeClr val="accent6"/>
                      </a:gs>
                      <a:gs pos="70000">
                        <a:schemeClr val="bg1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1905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>
                  <a:xfrm>
                    <a:off x="3500736" y="2187604"/>
                    <a:ext cx="1371600" cy="1371600"/>
                  </a:xfrm>
                  <a:prstGeom prst="ellipse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1905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4" name="Straight Connector 13"/>
                <p:cNvCxnSpPr>
                  <a:stCxn id="9" idx="3"/>
                  <a:endCxn id="9" idx="3"/>
                </p:cNvCxnSpPr>
                <p:nvPr/>
              </p:nvCxnSpPr>
              <p:spPr>
                <a:xfrm>
                  <a:off x="3358301" y="3540766"/>
                  <a:ext cx="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1014351" flipV="1">
                  <a:off x="3644534" y="1970512"/>
                  <a:ext cx="0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Oval 22"/>
                <p:cNvSpPr/>
                <p:nvPr/>
              </p:nvSpPr>
              <p:spPr>
                <a:xfrm>
                  <a:off x="3278906" y="1974241"/>
                  <a:ext cx="1645920" cy="164592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 rot="14091091">
                  <a:off x="4288982" y="4185638"/>
                  <a:ext cx="5934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b="1" dirty="0" smtClean="0"/>
                    <a:t>Laser</a:t>
                  </a: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3586614" y="2280302"/>
                  <a:ext cx="1030504" cy="1030504"/>
                </a:xfrm>
                <a:prstGeom prst="ellipse">
                  <a:avLst/>
                </a:prstGeom>
                <a:solidFill>
                  <a:srgbClr val="D1EBFF"/>
                </a:solidFill>
                <a:ln w="190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1" name="TextBox 30"/>
              <p:cNvSpPr txBox="1"/>
              <p:nvPr/>
            </p:nvSpPr>
            <p:spPr>
              <a:xfrm>
                <a:off x="3238328" y="1676728"/>
                <a:ext cx="41710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/>
                  <a:t>n</a:t>
                </a:r>
                <a:r>
                  <a:rPr lang="en-US" sz="1000" b="1" baseline="-25000" dirty="0" smtClean="0"/>
                  <a:t>c</a:t>
                </a:r>
                <a:r>
                  <a:rPr lang="en-US" sz="1000" b="1" dirty="0" smtClean="0"/>
                  <a:t>/4</a:t>
                </a:r>
                <a:endParaRPr lang="en-US" sz="1000" b="1" dirty="0"/>
              </a:p>
            </p:txBody>
          </p:sp>
        </p:grpSp>
        <p:sp>
          <p:nvSpPr>
            <p:cNvPr id="86" name="Pie 85"/>
            <p:cNvSpPr/>
            <p:nvPr/>
          </p:nvSpPr>
          <p:spPr bwMode="auto">
            <a:xfrm>
              <a:off x="1471889" y="1338007"/>
              <a:ext cx="2436230" cy="2436230"/>
            </a:xfrm>
            <a:prstGeom prst="pie">
              <a:avLst>
                <a:gd name="adj1" fmla="val 10062595"/>
                <a:gd name="adj2" fmla="val 11524017"/>
              </a:avLst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42" name="Straight Connector 41"/>
          <p:cNvCxnSpPr/>
          <p:nvPr/>
        </p:nvCxnSpPr>
        <p:spPr bwMode="auto">
          <a:xfrm flipV="1">
            <a:off x="468308" y="2888778"/>
            <a:ext cx="6296897" cy="9972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468308" y="1853193"/>
            <a:ext cx="6296897" cy="5323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itle 1"/>
          <p:cNvSpPr txBox="1">
            <a:spLocks/>
          </p:cNvSpPr>
          <p:nvPr/>
        </p:nvSpPr>
        <p:spPr bwMode="auto">
          <a:xfrm>
            <a:off x="281481" y="455060"/>
            <a:ext cx="8754457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4FA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4FA3"/>
                </a:solidFill>
                <a:latin typeface="Arial" charset="0"/>
              </a:defRPr>
            </a:lvl2pPr>
            <a:lvl3pPr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4FA3"/>
                </a:solidFill>
                <a:latin typeface="Arial" charset="0"/>
              </a:defRPr>
            </a:lvl3pPr>
            <a:lvl4pPr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4FA3"/>
                </a:solidFill>
                <a:latin typeface="Arial" charset="0"/>
              </a:defRPr>
            </a:lvl4pPr>
            <a:lvl5pPr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4FA3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kern="0" smtClean="0"/>
              <a:t>In direct-drive ICF implosions, TPD and SRS can lead to hot-electron preheat</a:t>
            </a:r>
            <a:endParaRPr lang="en-US" sz="1800" kern="0" dirty="0"/>
          </a:p>
        </p:txBody>
      </p:sp>
      <p:sp>
        <p:nvSpPr>
          <p:cNvPr id="51" name="TextBox 50"/>
          <p:cNvSpPr txBox="1"/>
          <p:nvPr/>
        </p:nvSpPr>
        <p:spPr>
          <a:xfrm>
            <a:off x="7595178" y="4506287"/>
            <a:ext cx="15696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EMW: electromagnetic </a:t>
            </a:r>
            <a:r>
              <a:rPr lang="en-US" sz="800" b="1" dirty="0" smtClean="0"/>
              <a:t>wave</a:t>
            </a:r>
          </a:p>
          <a:p>
            <a:r>
              <a:rPr lang="en-US" sz="800" b="1" dirty="0" smtClean="0"/>
              <a:t>EPW: electron plasma wave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33615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339" y="360363"/>
            <a:ext cx="6774204" cy="2508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800" dirty="0" smtClean="0"/>
              <a:t>There are many different bandwidth formats that can be used to suppress LPI</a:t>
            </a:r>
            <a:endParaRPr lang="en-US" sz="18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103046" y="1650313"/>
            <a:ext cx="1953576" cy="2034204"/>
            <a:chOff x="0" y="953327"/>
            <a:chExt cx="2907772" cy="3027780"/>
          </a:xfrm>
        </p:grpSpPr>
        <p:sp>
          <p:nvSpPr>
            <p:cNvPr id="30" name="TextBox 29"/>
            <p:cNvSpPr txBox="1"/>
            <p:nvPr/>
          </p:nvSpPr>
          <p:spPr>
            <a:xfrm>
              <a:off x="569950" y="953327"/>
              <a:ext cx="2146528" cy="412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Lorentzian</a:t>
              </a:r>
              <a:endParaRPr lang="en-US" sz="1200" b="1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0" y="1686209"/>
              <a:ext cx="2907772" cy="2294898"/>
              <a:chOff x="0" y="1686209"/>
              <a:chExt cx="2907772" cy="2294898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0" y="1686209"/>
                <a:ext cx="2907772" cy="2294898"/>
                <a:chOff x="0" y="1686209"/>
                <a:chExt cx="2907772" cy="2294898"/>
              </a:xfrm>
            </p:grpSpPr>
            <p:pic>
              <p:nvPicPr>
                <p:cNvPr id="19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4057" r="8195" b="-722"/>
                <a:stretch/>
              </p:blipFill>
              <p:spPr bwMode="auto">
                <a:xfrm>
                  <a:off x="0" y="1686209"/>
                  <a:ext cx="2907772" cy="22948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7" name="Rectangle 22"/>
                <p:cNvSpPr>
                  <a:spLocks noChangeArrowheads="1"/>
                </p:cNvSpPr>
                <p:nvPr/>
              </p:nvSpPr>
              <p:spPr bwMode="auto">
                <a:xfrm>
                  <a:off x="1323530" y="3790182"/>
                  <a:ext cx="730106" cy="18324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l-GR" altLang="en-US" sz="800" b="1" dirty="0" smtClean="0">
                      <a:solidFill>
                        <a:srgbClr val="262626"/>
                      </a:solidFill>
                    </a:rPr>
                    <a:t>δω</a:t>
                  </a:r>
                  <a:r>
                    <a:rPr lang="en-US" altLang="en-US" sz="800" b="1" dirty="0" smtClean="0">
                      <a:solidFill>
                        <a:srgbClr val="262626"/>
                      </a:solidFill>
                    </a:rPr>
                    <a:t>/</a:t>
                  </a:r>
                  <a:r>
                    <a:rPr lang="el-GR" altLang="en-US" sz="800" b="1" dirty="0" smtClean="0">
                      <a:solidFill>
                        <a:srgbClr val="262626"/>
                      </a:solidFill>
                    </a:rPr>
                    <a:t>ω</a:t>
                  </a:r>
                  <a:r>
                    <a:rPr lang="en-US" altLang="en-US" sz="800" b="1" baseline="-25000" dirty="0" smtClean="0">
                      <a:solidFill>
                        <a:srgbClr val="262626"/>
                      </a:solidFill>
                    </a:rPr>
                    <a:t>0</a:t>
                  </a:r>
                  <a:r>
                    <a:rPr lang="en-US" altLang="en-US" sz="800" b="1" dirty="0" smtClean="0">
                      <a:solidFill>
                        <a:srgbClr val="262626"/>
                      </a:solidFill>
                    </a:rPr>
                    <a:t> (%)</a:t>
                  </a:r>
                  <a:endParaRPr kumimoji="0" lang="en-US" altLang="en-US" sz="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sp>
            <p:nvSpPr>
              <p:cNvPr id="28" name="Rectangle 22"/>
              <p:cNvSpPr>
                <a:spLocks noChangeArrowheads="1"/>
              </p:cNvSpPr>
              <p:nvPr/>
            </p:nvSpPr>
            <p:spPr bwMode="auto">
              <a:xfrm rot="16200000">
                <a:off x="-893441" y="2622785"/>
                <a:ext cx="1988861" cy="1832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800" b="1" dirty="0" smtClean="0">
                    <a:solidFill>
                      <a:srgbClr val="262626"/>
                    </a:solidFill>
                  </a:rPr>
                  <a:t>Spectral intensity (norm.)</a:t>
                </a:r>
                <a:endPara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cxnSp>
          <p:nvCxnSpPr>
            <p:cNvPr id="35" name="Straight Arrow Connector 34"/>
            <p:cNvCxnSpPr/>
            <p:nvPr/>
          </p:nvCxnSpPr>
          <p:spPr bwMode="auto">
            <a:xfrm>
              <a:off x="1377968" y="1693441"/>
              <a:ext cx="555951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1304627" y="1482552"/>
              <a:ext cx="863720" cy="183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el-GR" altLang="en-US" sz="800" b="1" dirty="0" smtClean="0">
                  <a:solidFill>
                    <a:srgbClr val="262626"/>
                  </a:solidFill>
                </a:rPr>
                <a:t>Δω</a:t>
              </a:r>
              <a:r>
                <a:rPr lang="en-US" altLang="en-US" sz="800" b="1" dirty="0" smtClean="0">
                  <a:solidFill>
                    <a:srgbClr val="262626"/>
                  </a:solidFill>
                </a:rPr>
                <a:t>/</a:t>
              </a:r>
              <a:r>
                <a:rPr lang="el-GR" altLang="en-US" sz="800" b="1" dirty="0">
                  <a:solidFill>
                    <a:srgbClr val="262626"/>
                  </a:solidFill>
                </a:rPr>
                <a:t>ω</a:t>
              </a:r>
              <a:r>
                <a:rPr lang="en-US" altLang="en-US" sz="800" b="1" baseline="-25000" dirty="0">
                  <a:solidFill>
                    <a:srgbClr val="262626"/>
                  </a:solidFill>
                </a:rPr>
                <a:t>0</a:t>
              </a:r>
              <a:r>
                <a:rPr lang="en-US" altLang="en-US" sz="800" b="1" dirty="0" smtClean="0">
                  <a:solidFill>
                    <a:srgbClr val="262626"/>
                  </a:solidFill>
                </a:rPr>
                <a:t> = 1%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 flipV="1">
              <a:off x="1913683" y="1769496"/>
              <a:ext cx="0" cy="9512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1390386" y="1769496"/>
              <a:ext cx="0" cy="9512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" name="Group 12"/>
          <p:cNvGrpSpPr/>
          <p:nvPr/>
        </p:nvGrpSpPr>
        <p:grpSpPr>
          <a:xfrm>
            <a:off x="2372943" y="1652091"/>
            <a:ext cx="1953577" cy="2054297"/>
            <a:chOff x="3115535" y="973347"/>
            <a:chExt cx="2907772" cy="3057687"/>
          </a:xfrm>
        </p:grpSpPr>
        <p:sp>
          <p:nvSpPr>
            <p:cNvPr id="31" name="TextBox 30"/>
            <p:cNvSpPr txBox="1"/>
            <p:nvPr/>
          </p:nvSpPr>
          <p:spPr>
            <a:xfrm>
              <a:off x="4015743" y="973347"/>
              <a:ext cx="1492192" cy="412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Gaussian</a:t>
              </a:r>
              <a:endParaRPr lang="en-US" sz="12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115535" y="1674249"/>
              <a:ext cx="2907772" cy="2356785"/>
              <a:chOff x="3115535" y="1674249"/>
              <a:chExt cx="2907772" cy="2356785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3115535" y="1740197"/>
                <a:ext cx="2907772" cy="2290837"/>
                <a:chOff x="3115535" y="1740197"/>
                <a:chExt cx="2907772" cy="2290837"/>
              </a:xfrm>
            </p:grpSpPr>
            <p:pic>
              <p:nvPicPr>
                <p:cNvPr id="21" name="Picture 4"/>
                <p:cNvPicPr>
                  <a:picLocks noChangeAspect="1" noChangeArrowheads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5290" r="8195" b="-1785"/>
                <a:stretch/>
              </p:blipFill>
              <p:spPr bwMode="auto">
                <a:xfrm>
                  <a:off x="3115535" y="1740197"/>
                  <a:ext cx="2907772" cy="22908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8" name="Rectangle 22"/>
                <p:cNvSpPr>
                  <a:spLocks noChangeArrowheads="1"/>
                </p:cNvSpPr>
                <p:nvPr/>
              </p:nvSpPr>
              <p:spPr bwMode="auto">
                <a:xfrm>
                  <a:off x="4452493" y="3814519"/>
                  <a:ext cx="730106" cy="18324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l-GR" altLang="en-US" sz="800" b="1" dirty="0" smtClean="0">
                      <a:solidFill>
                        <a:srgbClr val="262626"/>
                      </a:solidFill>
                    </a:rPr>
                    <a:t>δω</a:t>
                  </a:r>
                  <a:r>
                    <a:rPr lang="en-US" altLang="en-US" sz="800" b="1" dirty="0" smtClean="0">
                      <a:solidFill>
                        <a:srgbClr val="262626"/>
                      </a:solidFill>
                    </a:rPr>
                    <a:t>/</a:t>
                  </a:r>
                  <a:r>
                    <a:rPr lang="el-GR" altLang="en-US" sz="800" b="1" dirty="0" smtClean="0">
                      <a:solidFill>
                        <a:srgbClr val="262626"/>
                      </a:solidFill>
                    </a:rPr>
                    <a:t>ω</a:t>
                  </a:r>
                  <a:r>
                    <a:rPr lang="en-US" altLang="en-US" sz="800" b="1" baseline="-25000" dirty="0" smtClean="0">
                      <a:solidFill>
                        <a:srgbClr val="262626"/>
                      </a:solidFill>
                    </a:rPr>
                    <a:t>0</a:t>
                  </a:r>
                  <a:r>
                    <a:rPr lang="en-US" altLang="en-US" sz="800" b="1" dirty="0" smtClean="0">
                      <a:solidFill>
                        <a:srgbClr val="262626"/>
                      </a:solidFill>
                    </a:rPr>
                    <a:t> (%)</a:t>
                  </a:r>
                  <a:endParaRPr kumimoji="0" lang="en-US" altLang="en-US" sz="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sp>
            <p:nvSpPr>
              <p:cNvPr id="27" name="Rectangle 22"/>
              <p:cNvSpPr>
                <a:spLocks noChangeArrowheads="1"/>
              </p:cNvSpPr>
              <p:nvPr/>
            </p:nvSpPr>
            <p:spPr bwMode="auto">
              <a:xfrm rot="16200000">
                <a:off x="2228217" y="2577057"/>
                <a:ext cx="1988860" cy="1832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800" b="1" dirty="0" smtClean="0">
                    <a:solidFill>
                      <a:srgbClr val="262626"/>
                    </a:solidFill>
                  </a:rPr>
                  <a:t>Spectral intensity (norm.)</a:t>
                </a:r>
                <a:endPara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cxnSp>
          <p:nvCxnSpPr>
            <p:cNvPr id="40" name="Straight Arrow Connector 39"/>
            <p:cNvCxnSpPr/>
            <p:nvPr/>
          </p:nvCxnSpPr>
          <p:spPr bwMode="auto">
            <a:xfrm>
              <a:off x="4483864" y="1716063"/>
              <a:ext cx="555951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Rectangle 13"/>
            <p:cNvSpPr>
              <a:spLocks noChangeArrowheads="1"/>
            </p:cNvSpPr>
            <p:nvPr/>
          </p:nvSpPr>
          <p:spPr bwMode="auto">
            <a:xfrm>
              <a:off x="4429426" y="1505173"/>
              <a:ext cx="863719" cy="183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el-GR" altLang="en-US" sz="800" b="1" dirty="0" smtClean="0">
                  <a:solidFill>
                    <a:srgbClr val="262626"/>
                  </a:solidFill>
                </a:rPr>
                <a:t>Δω</a:t>
              </a:r>
              <a:r>
                <a:rPr lang="en-US" altLang="en-US" sz="800" b="1" dirty="0" smtClean="0">
                  <a:solidFill>
                    <a:srgbClr val="262626"/>
                  </a:solidFill>
                </a:rPr>
                <a:t>/</a:t>
              </a:r>
              <a:r>
                <a:rPr lang="el-GR" altLang="en-US" sz="800" b="1" dirty="0">
                  <a:solidFill>
                    <a:srgbClr val="262626"/>
                  </a:solidFill>
                </a:rPr>
                <a:t>ω</a:t>
              </a:r>
              <a:r>
                <a:rPr lang="en-US" altLang="en-US" sz="800" b="1" baseline="-25000" dirty="0">
                  <a:solidFill>
                    <a:srgbClr val="262626"/>
                  </a:solidFill>
                </a:rPr>
                <a:t>0</a:t>
              </a:r>
              <a:r>
                <a:rPr lang="en-US" altLang="en-US" sz="800" b="1" dirty="0" smtClean="0">
                  <a:solidFill>
                    <a:srgbClr val="262626"/>
                  </a:solidFill>
                </a:rPr>
                <a:t> = 1%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 flipV="1">
              <a:off x="5019579" y="1792118"/>
              <a:ext cx="0" cy="9512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4496282" y="1792118"/>
              <a:ext cx="0" cy="9512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" name="Group 13"/>
          <p:cNvGrpSpPr/>
          <p:nvPr/>
        </p:nvGrpSpPr>
        <p:grpSpPr>
          <a:xfrm>
            <a:off x="4552287" y="1686149"/>
            <a:ext cx="1950314" cy="1984560"/>
            <a:chOff x="6198505" y="1043873"/>
            <a:chExt cx="2902916" cy="2953888"/>
          </a:xfrm>
        </p:grpSpPr>
        <p:sp>
          <p:nvSpPr>
            <p:cNvPr id="32" name="TextBox 31"/>
            <p:cNvSpPr txBox="1"/>
            <p:nvPr/>
          </p:nvSpPr>
          <p:spPr>
            <a:xfrm>
              <a:off x="7013081" y="1043873"/>
              <a:ext cx="1492192" cy="412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Flat</a:t>
              </a:r>
              <a:endParaRPr lang="en-US" sz="1200" b="1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198505" y="1718456"/>
              <a:ext cx="2902916" cy="2279305"/>
              <a:chOff x="6198505" y="1718456"/>
              <a:chExt cx="2902916" cy="2279305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6198505" y="1718456"/>
                <a:ext cx="2902916" cy="2279305"/>
                <a:chOff x="6198505" y="1718456"/>
                <a:chExt cx="2902916" cy="2279305"/>
              </a:xfrm>
            </p:grpSpPr>
            <p:pic>
              <p:nvPicPr>
                <p:cNvPr id="20" name="Picture 3"/>
                <p:cNvPicPr>
                  <a:picLocks noChangeAspect="1" noChangeArrowheads="1"/>
                </p:cNvPicPr>
                <p:nvPr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4495" r="8348" b="199"/>
                <a:stretch/>
              </p:blipFill>
              <p:spPr bwMode="auto">
                <a:xfrm>
                  <a:off x="6198505" y="1718456"/>
                  <a:ext cx="2902916" cy="226265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2" name="Rectangle 22"/>
                <p:cNvSpPr>
                  <a:spLocks noChangeArrowheads="1"/>
                </p:cNvSpPr>
                <p:nvPr/>
              </p:nvSpPr>
              <p:spPr bwMode="auto">
                <a:xfrm>
                  <a:off x="7519546" y="3814518"/>
                  <a:ext cx="730106" cy="18324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l-GR" altLang="en-US" sz="800" b="1" dirty="0" smtClean="0">
                      <a:solidFill>
                        <a:srgbClr val="262626"/>
                      </a:solidFill>
                    </a:rPr>
                    <a:t>δω</a:t>
                  </a:r>
                  <a:r>
                    <a:rPr lang="en-US" altLang="en-US" sz="800" b="1" dirty="0" smtClean="0">
                      <a:solidFill>
                        <a:srgbClr val="262626"/>
                      </a:solidFill>
                    </a:rPr>
                    <a:t>/</a:t>
                  </a:r>
                  <a:r>
                    <a:rPr lang="el-GR" altLang="en-US" sz="800" b="1" dirty="0" smtClean="0">
                      <a:solidFill>
                        <a:srgbClr val="262626"/>
                      </a:solidFill>
                    </a:rPr>
                    <a:t>ω</a:t>
                  </a:r>
                  <a:r>
                    <a:rPr lang="en-US" altLang="en-US" sz="800" b="1" baseline="-25000" dirty="0" smtClean="0">
                      <a:solidFill>
                        <a:srgbClr val="262626"/>
                      </a:solidFill>
                    </a:rPr>
                    <a:t>0</a:t>
                  </a:r>
                  <a:r>
                    <a:rPr lang="en-US" altLang="en-US" sz="800" b="1" dirty="0" smtClean="0">
                      <a:solidFill>
                        <a:srgbClr val="262626"/>
                      </a:solidFill>
                    </a:rPr>
                    <a:t> (%)</a:t>
                  </a:r>
                  <a:endParaRPr kumimoji="0" lang="en-US" altLang="en-US" sz="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 rot="16200000">
                <a:off x="5310056" y="2630307"/>
                <a:ext cx="1988861" cy="1832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800" b="1" dirty="0" smtClean="0">
                    <a:solidFill>
                      <a:srgbClr val="262626"/>
                    </a:solidFill>
                  </a:rPr>
                  <a:t>Spectral intensity (norm.)</a:t>
                </a:r>
                <a:endPara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cxnSp>
          <p:nvCxnSpPr>
            <p:cNvPr id="44" name="Straight Arrow Connector 43"/>
            <p:cNvCxnSpPr/>
            <p:nvPr/>
          </p:nvCxnSpPr>
          <p:spPr bwMode="auto">
            <a:xfrm>
              <a:off x="7565066" y="1734263"/>
              <a:ext cx="51854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Rectangle 13"/>
            <p:cNvSpPr>
              <a:spLocks noChangeArrowheads="1"/>
            </p:cNvSpPr>
            <p:nvPr/>
          </p:nvSpPr>
          <p:spPr bwMode="auto">
            <a:xfrm>
              <a:off x="7498277" y="1504471"/>
              <a:ext cx="863720" cy="183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el-GR" altLang="en-US" sz="800" b="1" dirty="0" smtClean="0">
                  <a:solidFill>
                    <a:srgbClr val="262626"/>
                  </a:solidFill>
                </a:rPr>
                <a:t>Δω</a:t>
              </a:r>
              <a:r>
                <a:rPr lang="en-US" altLang="en-US" sz="800" b="1" dirty="0" smtClean="0">
                  <a:solidFill>
                    <a:srgbClr val="262626"/>
                  </a:solidFill>
                </a:rPr>
                <a:t>/</a:t>
              </a:r>
              <a:r>
                <a:rPr lang="el-GR" altLang="en-US" sz="800" b="1" dirty="0">
                  <a:solidFill>
                    <a:srgbClr val="262626"/>
                  </a:solidFill>
                </a:rPr>
                <a:t>ω</a:t>
              </a:r>
              <a:r>
                <a:rPr lang="en-US" altLang="en-US" sz="800" b="1" baseline="-25000" dirty="0">
                  <a:solidFill>
                    <a:srgbClr val="262626"/>
                  </a:solidFill>
                </a:rPr>
                <a:t>0</a:t>
              </a:r>
              <a:r>
                <a:rPr lang="en-US" altLang="en-US" sz="800" b="1" dirty="0" smtClean="0">
                  <a:solidFill>
                    <a:srgbClr val="262626"/>
                  </a:solidFill>
                </a:rPr>
                <a:t> = 1%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7304036" y="1705102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Discrete bandwidth</a:t>
            </a:r>
            <a:endParaRPr lang="en-US" sz="1200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6882909" y="2079885"/>
            <a:ext cx="2141006" cy="1611075"/>
            <a:chOff x="6591729" y="2617741"/>
            <a:chExt cx="2141006" cy="1611075"/>
          </a:xfrm>
        </p:grpSpPr>
        <p:sp>
          <p:nvSpPr>
            <p:cNvPr id="50" name="Line 168"/>
            <p:cNvSpPr>
              <a:spLocks noChangeShapeType="1"/>
            </p:cNvSpPr>
            <p:nvPr/>
          </p:nvSpPr>
          <p:spPr bwMode="auto">
            <a:xfrm>
              <a:off x="7019058" y="4025433"/>
              <a:ext cx="1702210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1" name="Line 169"/>
            <p:cNvSpPr>
              <a:spLocks noChangeShapeType="1"/>
            </p:cNvSpPr>
            <p:nvPr/>
          </p:nvSpPr>
          <p:spPr bwMode="auto">
            <a:xfrm flipV="1">
              <a:off x="7019058" y="4008257"/>
              <a:ext cx="0" cy="17177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2" name="Line 170"/>
            <p:cNvSpPr>
              <a:spLocks noChangeShapeType="1"/>
            </p:cNvSpPr>
            <p:nvPr/>
          </p:nvSpPr>
          <p:spPr bwMode="auto">
            <a:xfrm flipV="1">
              <a:off x="7870163" y="4008257"/>
              <a:ext cx="0" cy="17177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3" name="Line 171"/>
            <p:cNvSpPr>
              <a:spLocks noChangeShapeType="1"/>
            </p:cNvSpPr>
            <p:nvPr/>
          </p:nvSpPr>
          <p:spPr bwMode="auto">
            <a:xfrm flipV="1">
              <a:off x="8721269" y="4008257"/>
              <a:ext cx="0" cy="17177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7" name="Line 181"/>
            <p:cNvSpPr>
              <a:spLocks noChangeShapeType="1"/>
            </p:cNvSpPr>
            <p:nvPr/>
          </p:nvSpPr>
          <p:spPr bwMode="auto">
            <a:xfrm flipV="1">
              <a:off x="7019058" y="2738040"/>
              <a:ext cx="0" cy="1287394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8" name="Line 182"/>
            <p:cNvSpPr>
              <a:spLocks noChangeShapeType="1"/>
            </p:cNvSpPr>
            <p:nvPr/>
          </p:nvSpPr>
          <p:spPr bwMode="auto">
            <a:xfrm>
              <a:off x="7019058" y="4025433"/>
              <a:ext cx="17177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9" name="Line 183"/>
            <p:cNvSpPr>
              <a:spLocks noChangeShapeType="1"/>
            </p:cNvSpPr>
            <p:nvPr/>
          </p:nvSpPr>
          <p:spPr bwMode="auto">
            <a:xfrm>
              <a:off x="7019058" y="3841643"/>
              <a:ext cx="17177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0" name="Line 184"/>
            <p:cNvSpPr>
              <a:spLocks noChangeShapeType="1"/>
            </p:cNvSpPr>
            <p:nvPr/>
          </p:nvSpPr>
          <p:spPr bwMode="auto">
            <a:xfrm>
              <a:off x="7019058" y="3657852"/>
              <a:ext cx="17177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1" name="Line 185"/>
            <p:cNvSpPr>
              <a:spLocks noChangeShapeType="1"/>
            </p:cNvSpPr>
            <p:nvPr/>
          </p:nvSpPr>
          <p:spPr bwMode="auto">
            <a:xfrm>
              <a:off x="7019058" y="3474061"/>
              <a:ext cx="17177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2" name="Line 186"/>
            <p:cNvSpPr>
              <a:spLocks noChangeShapeType="1"/>
            </p:cNvSpPr>
            <p:nvPr/>
          </p:nvSpPr>
          <p:spPr bwMode="auto">
            <a:xfrm>
              <a:off x="7019058" y="3290271"/>
              <a:ext cx="17177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3" name="Line 187"/>
            <p:cNvSpPr>
              <a:spLocks noChangeShapeType="1"/>
            </p:cNvSpPr>
            <p:nvPr/>
          </p:nvSpPr>
          <p:spPr bwMode="auto">
            <a:xfrm>
              <a:off x="7019058" y="3106480"/>
              <a:ext cx="17177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4" name="Line 188"/>
            <p:cNvSpPr>
              <a:spLocks noChangeShapeType="1"/>
            </p:cNvSpPr>
            <p:nvPr/>
          </p:nvSpPr>
          <p:spPr bwMode="auto">
            <a:xfrm>
              <a:off x="7019058" y="2922689"/>
              <a:ext cx="17177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5" name="Line 189"/>
            <p:cNvSpPr>
              <a:spLocks noChangeShapeType="1"/>
            </p:cNvSpPr>
            <p:nvPr/>
          </p:nvSpPr>
          <p:spPr bwMode="auto">
            <a:xfrm>
              <a:off x="7019058" y="2738040"/>
              <a:ext cx="17177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6" name="Rectangle 190"/>
            <p:cNvSpPr>
              <a:spLocks noChangeArrowheads="1"/>
            </p:cNvSpPr>
            <p:nvPr/>
          </p:nvSpPr>
          <p:spPr bwMode="auto">
            <a:xfrm>
              <a:off x="6952069" y="3985927"/>
              <a:ext cx="31220" cy="66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6791089" y="2679649"/>
              <a:ext cx="117556" cy="1168488"/>
              <a:chOff x="5774882" y="1857046"/>
              <a:chExt cx="217295" cy="2159874"/>
            </a:xfrm>
          </p:grpSpPr>
          <p:sp>
            <p:nvSpPr>
              <p:cNvPr id="67" name="Rectangle 191"/>
              <p:cNvSpPr>
                <a:spLocks noChangeArrowheads="1"/>
              </p:cNvSpPr>
              <p:nvPr/>
            </p:nvSpPr>
            <p:spPr bwMode="auto">
              <a:xfrm>
                <a:off x="5774882" y="3893809"/>
                <a:ext cx="20197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Arial" pitchFamily="34" charset="0"/>
                    <a:cs typeface="Arial" pitchFamily="34" charset="0"/>
                  </a:rPr>
                  <a:t>0.05</a:t>
                </a:r>
                <a:endPara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Rectangle 192"/>
              <p:cNvSpPr>
                <a:spLocks noChangeArrowheads="1"/>
              </p:cNvSpPr>
              <p:nvPr/>
            </p:nvSpPr>
            <p:spPr bwMode="auto">
              <a:xfrm>
                <a:off x="5847907" y="3557259"/>
                <a:ext cx="14427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Arial" pitchFamily="34" charset="0"/>
                    <a:cs typeface="Arial" pitchFamily="34" charset="0"/>
                  </a:rPr>
                  <a:t>0.1</a:t>
                </a:r>
                <a:endPara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Rectangle 193"/>
              <p:cNvSpPr>
                <a:spLocks noChangeArrowheads="1"/>
              </p:cNvSpPr>
              <p:nvPr/>
            </p:nvSpPr>
            <p:spPr bwMode="auto">
              <a:xfrm>
                <a:off x="5774882" y="3214359"/>
                <a:ext cx="20197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Arial" pitchFamily="34" charset="0"/>
                    <a:cs typeface="Arial" pitchFamily="34" charset="0"/>
                  </a:rPr>
                  <a:t>0.15</a:t>
                </a:r>
                <a:endPara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Rectangle 194"/>
              <p:cNvSpPr>
                <a:spLocks noChangeArrowheads="1"/>
              </p:cNvSpPr>
              <p:nvPr/>
            </p:nvSpPr>
            <p:spPr bwMode="auto">
              <a:xfrm>
                <a:off x="5847907" y="2879396"/>
                <a:ext cx="14427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Arial" pitchFamily="34" charset="0"/>
                    <a:cs typeface="Arial" pitchFamily="34" charset="0"/>
                  </a:rPr>
                  <a:t>0.2</a:t>
                </a:r>
                <a:endPara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Rectangle 195"/>
              <p:cNvSpPr>
                <a:spLocks noChangeArrowheads="1"/>
              </p:cNvSpPr>
              <p:nvPr/>
            </p:nvSpPr>
            <p:spPr bwMode="auto">
              <a:xfrm>
                <a:off x="5774882" y="2536496"/>
                <a:ext cx="20197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Arial" pitchFamily="34" charset="0"/>
                    <a:cs typeface="Arial" pitchFamily="34" charset="0"/>
                  </a:rPr>
                  <a:t>0.25</a:t>
                </a:r>
                <a:endPara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Rectangle 196"/>
              <p:cNvSpPr>
                <a:spLocks noChangeArrowheads="1"/>
              </p:cNvSpPr>
              <p:nvPr/>
            </p:nvSpPr>
            <p:spPr bwMode="auto">
              <a:xfrm>
                <a:off x="5847907" y="2199946"/>
                <a:ext cx="14427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Arial" pitchFamily="34" charset="0"/>
                    <a:cs typeface="Arial" pitchFamily="34" charset="0"/>
                  </a:rPr>
                  <a:t>0.3</a:t>
                </a:r>
                <a:endPara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Rectangle 197"/>
              <p:cNvSpPr>
                <a:spLocks noChangeArrowheads="1"/>
              </p:cNvSpPr>
              <p:nvPr/>
            </p:nvSpPr>
            <p:spPr bwMode="auto">
              <a:xfrm>
                <a:off x="5774882" y="1857046"/>
                <a:ext cx="20197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Arial" pitchFamily="34" charset="0"/>
                    <a:cs typeface="Arial" pitchFamily="34" charset="0"/>
                  </a:rPr>
                  <a:t>0.35</a:t>
                </a:r>
                <a:endPara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4" name="Line 220"/>
            <p:cNvSpPr>
              <a:spLocks noChangeShapeType="1"/>
            </p:cNvSpPr>
            <p:nvPr/>
          </p:nvSpPr>
          <p:spPr bwMode="auto">
            <a:xfrm flipV="1">
              <a:off x="7644184" y="2796621"/>
              <a:ext cx="0" cy="1225557"/>
            </a:xfrm>
            <a:prstGeom prst="line">
              <a:avLst/>
            </a:prstGeom>
            <a:noFill/>
            <a:ln w="190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75" name="Line 221"/>
            <p:cNvSpPr>
              <a:spLocks noChangeShapeType="1"/>
            </p:cNvSpPr>
            <p:nvPr/>
          </p:nvSpPr>
          <p:spPr bwMode="auto">
            <a:xfrm flipV="1">
              <a:off x="7870163" y="2799876"/>
              <a:ext cx="0" cy="1225557"/>
            </a:xfrm>
            <a:prstGeom prst="line">
              <a:avLst/>
            </a:prstGeom>
            <a:noFill/>
            <a:ln w="190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76" name="Line 222"/>
            <p:cNvSpPr>
              <a:spLocks noChangeShapeType="1"/>
            </p:cNvSpPr>
            <p:nvPr/>
          </p:nvSpPr>
          <p:spPr bwMode="auto">
            <a:xfrm flipV="1">
              <a:off x="8085776" y="2799876"/>
              <a:ext cx="0" cy="1225557"/>
            </a:xfrm>
            <a:prstGeom prst="line">
              <a:avLst/>
            </a:prstGeom>
            <a:noFill/>
            <a:ln w="190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77" name="Rectangle 13"/>
            <p:cNvSpPr>
              <a:spLocks noChangeArrowheads="1"/>
            </p:cNvSpPr>
            <p:nvPr/>
          </p:nvSpPr>
          <p:spPr bwMode="auto">
            <a:xfrm>
              <a:off x="7692822" y="4162213"/>
              <a:ext cx="265370" cy="66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l-GR" altLang="en-US" sz="800" b="1" dirty="0" smtClean="0">
                  <a:solidFill>
                    <a:srgbClr val="262626"/>
                  </a:solidFill>
                </a:rPr>
                <a:t>δω</a:t>
              </a:r>
              <a:r>
                <a:rPr lang="en-US" altLang="en-US" sz="800" b="1" dirty="0" smtClean="0">
                  <a:solidFill>
                    <a:srgbClr val="262626"/>
                  </a:solidFill>
                </a:rPr>
                <a:t>/</a:t>
              </a:r>
              <a:r>
                <a:rPr lang="el-GR" altLang="en-US" sz="800" b="1" dirty="0" smtClean="0">
                  <a:solidFill>
                    <a:srgbClr val="262626"/>
                  </a:solidFill>
                </a:rPr>
                <a:t>ω</a:t>
              </a:r>
              <a:r>
                <a:rPr lang="en-US" altLang="en-US" sz="800" b="1" baseline="-25000" dirty="0" smtClean="0">
                  <a:solidFill>
                    <a:srgbClr val="262626"/>
                  </a:solidFill>
                </a:rPr>
                <a:t>0</a:t>
              </a:r>
              <a:r>
                <a:rPr lang="en-US" altLang="en-US" sz="800" b="1" dirty="0" smtClean="0">
                  <a:solidFill>
                    <a:srgbClr val="262626"/>
                  </a:solidFill>
                </a:rPr>
                <a:t> (%)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78" name="Straight Arrow Connector 77"/>
            <p:cNvCxnSpPr/>
            <p:nvPr/>
          </p:nvCxnSpPr>
          <p:spPr bwMode="auto">
            <a:xfrm>
              <a:off x="7663590" y="2774564"/>
              <a:ext cx="413145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Rectangle 198"/>
            <p:cNvSpPr>
              <a:spLocks noChangeArrowheads="1"/>
            </p:cNvSpPr>
            <p:nvPr/>
          </p:nvSpPr>
          <p:spPr bwMode="auto">
            <a:xfrm rot="16200000">
              <a:off x="6023417" y="3266845"/>
              <a:ext cx="1203228" cy="66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800" b="1" dirty="0" smtClean="0">
                  <a:solidFill>
                    <a:srgbClr val="262626"/>
                  </a:solidFill>
                </a:rPr>
                <a:t>Spectral intensity (arb.)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0" name="Rectangle 13"/>
            <p:cNvSpPr>
              <a:spLocks noChangeArrowheads="1"/>
            </p:cNvSpPr>
            <p:nvPr/>
          </p:nvSpPr>
          <p:spPr bwMode="auto">
            <a:xfrm>
              <a:off x="7644184" y="2617741"/>
              <a:ext cx="313934" cy="66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l-GR" altLang="en-US" sz="800" b="1" dirty="0" smtClean="0">
                  <a:solidFill>
                    <a:srgbClr val="262626"/>
                  </a:solidFill>
                </a:rPr>
                <a:t>Δω</a:t>
              </a:r>
              <a:r>
                <a:rPr lang="en-US" altLang="en-US" sz="800" b="1" dirty="0" smtClean="0">
                  <a:solidFill>
                    <a:srgbClr val="262626"/>
                  </a:solidFill>
                </a:rPr>
                <a:t>/</a:t>
              </a:r>
              <a:r>
                <a:rPr lang="el-GR" altLang="en-US" sz="800" b="1" dirty="0" smtClean="0">
                  <a:solidFill>
                    <a:srgbClr val="262626"/>
                  </a:solidFill>
                </a:rPr>
                <a:t>ω</a:t>
              </a:r>
              <a:r>
                <a:rPr lang="en-US" altLang="en-US" sz="800" b="1" baseline="-25000" dirty="0">
                  <a:solidFill>
                    <a:srgbClr val="262626"/>
                  </a:solidFill>
                </a:rPr>
                <a:t>0</a:t>
              </a:r>
              <a:r>
                <a:rPr lang="en-US" altLang="en-US" sz="800" b="1" dirty="0" smtClean="0">
                  <a:solidFill>
                    <a:srgbClr val="262626"/>
                  </a:solidFill>
                </a:rPr>
                <a:t> = 1%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6988140" y="4045243"/>
              <a:ext cx="1744595" cy="74276"/>
              <a:chOff x="6030470" y="4346350"/>
              <a:chExt cx="3224770" cy="137295"/>
            </a:xfrm>
          </p:grpSpPr>
          <p:sp>
            <p:nvSpPr>
              <p:cNvPr id="54" name="Rectangle 172"/>
              <p:cNvSpPr>
                <a:spLocks noChangeArrowheads="1"/>
              </p:cNvSpPr>
              <p:nvPr/>
            </p:nvSpPr>
            <p:spPr bwMode="auto">
              <a:xfrm>
                <a:off x="6030470" y="4360534"/>
                <a:ext cx="9137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Arial" pitchFamily="34" charset="0"/>
                    <a:cs typeface="Arial" pitchFamily="34" charset="0"/>
                  </a:rPr>
                  <a:t>-2</a:t>
                </a:r>
                <a:endPara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Rectangle 173"/>
              <p:cNvSpPr>
                <a:spLocks noChangeArrowheads="1"/>
              </p:cNvSpPr>
              <p:nvPr/>
            </p:nvSpPr>
            <p:spPr bwMode="auto">
              <a:xfrm>
                <a:off x="7627495" y="4360534"/>
                <a:ext cx="5770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Rectangle 174"/>
              <p:cNvSpPr>
                <a:spLocks noChangeArrowheads="1"/>
              </p:cNvSpPr>
              <p:nvPr/>
            </p:nvSpPr>
            <p:spPr bwMode="auto">
              <a:xfrm>
                <a:off x="9197532" y="4360534"/>
                <a:ext cx="5770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Rectangle 174"/>
              <p:cNvSpPr>
                <a:spLocks noChangeArrowheads="1"/>
              </p:cNvSpPr>
              <p:nvPr/>
            </p:nvSpPr>
            <p:spPr bwMode="auto">
              <a:xfrm>
                <a:off x="8411823" y="4346746"/>
                <a:ext cx="5770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Rectangle 174"/>
              <p:cNvSpPr>
                <a:spLocks noChangeArrowheads="1"/>
              </p:cNvSpPr>
              <p:nvPr/>
            </p:nvSpPr>
            <p:spPr bwMode="auto">
              <a:xfrm>
                <a:off x="6812509" y="4346350"/>
                <a:ext cx="9137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Arial" pitchFamily="34" charset="0"/>
                    <a:cs typeface="Arial" pitchFamily="34" charset="0"/>
                  </a:rPr>
                  <a:t>-1</a:t>
                </a:r>
                <a:endPara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3" name="Line 171"/>
            <p:cNvSpPr>
              <a:spLocks noChangeShapeType="1"/>
            </p:cNvSpPr>
            <p:nvPr/>
          </p:nvSpPr>
          <p:spPr bwMode="auto">
            <a:xfrm flipV="1">
              <a:off x="8296837" y="4008257"/>
              <a:ext cx="0" cy="17177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84" name="Line 171"/>
            <p:cNvSpPr>
              <a:spLocks noChangeShapeType="1"/>
            </p:cNvSpPr>
            <p:nvPr/>
          </p:nvSpPr>
          <p:spPr bwMode="auto">
            <a:xfrm flipV="1">
              <a:off x="7452606" y="4008257"/>
              <a:ext cx="0" cy="17177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</p:grpSp>
    </p:spTree>
    <p:extLst>
      <p:ext uri="{BB962C8B-B14F-4D97-AF65-F5344CB8AC3E}">
        <p14:creationId xmlns:p14="http://schemas.microsoft.com/office/powerpoint/2010/main" val="314222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707" y="1281410"/>
            <a:ext cx="4395060" cy="3294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8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3899"/>
            <a:ext cx="4332446" cy="3247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99" y="366713"/>
            <a:ext cx="8733467" cy="2508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800" dirty="0" smtClean="0"/>
              <a:t>Different bandwidth formats provide varying degrees of instability mitigation 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855" y="1014413"/>
            <a:ext cx="8324850" cy="35718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060832" y="924009"/>
            <a:ext cx="2491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1-D SRS absolute threshold (L</a:t>
            </a:r>
            <a:r>
              <a:rPr lang="en-US" sz="1200" b="1" baseline="-25000" dirty="0" smtClean="0"/>
              <a:t>n</a:t>
            </a:r>
            <a:r>
              <a:rPr lang="en-US" sz="1200" b="1" dirty="0" smtClean="0"/>
              <a:t>=208 </a:t>
            </a:r>
            <a:r>
              <a:rPr lang="el-GR" sz="1200" b="1" dirty="0" smtClean="0"/>
              <a:t>μ</a:t>
            </a:r>
            <a:r>
              <a:rPr lang="en-US" sz="1200" b="1" dirty="0" smtClean="0"/>
              <a:t>m, </a:t>
            </a:r>
            <a:r>
              <a:rPr lang="en-US" sz="1200" b="1" dirty="0"/>
              <a:t>T</a:t>
            </a:r>
            <a:r>
              <a:rPr lang="en-US" sz="1200" b="1" baseline="-25000" dirty="0"/>
              <a:t>e</a:t>
            </a:r>
            <a:r>
              <a:rPr lang="en-US" sz="1200" b="1" dirty="0"/>
              <a:t>= </a:t>
            </a:r>
            <a:r>
              <a:rPr lang="en-US" sz="1200" b="1" dirty="0" smtClean="0"/>
              <a:t>2 keV</a:t>
            </a:r>
            <a:r>
              <a:rPr lang="en-US" sz="1200" b="1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65861" y="934784"/>
            <a:ext cx="2491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TPD absolute threshold </a:t>
            </a:r>
          </a:p>
          <a:p>
            <a:pPr algn="ctr"/>
            <a:r>
              <a:rPr lang="en-US" sz="1200" b="1" dirty="0" smtClean="0"/>
              <a:t>(L</a:t>
            </a:r>
            <a:r>
              <a:rPr lang="en-US" sz="1200" b="1" baseline="-25000" dirty="0" smtClean="0"/>
              <a:t>n</a:t>
            </a:r>
            <a:r>
              <a:rPr lang="en-US" sz="1200" b="1" dirty="0" smtClean="0"/>
              <a:t>=208 </a:t>
            </a:r>
            <a:r>
              <a:rPr lang="el-GR" sz="1200" b="1" dirty="0" smtClean="0"/>
              <a:t>μ</a:t>
            </a:r>
            <a:r>
              <a:rPr lang="en-US" sz="1200" b="1" dirty="0" smtClean="0"/>
              <a:t>m, T</a:t>
            </a:r>
            <a:r>
              <a:rPr lang="en-US" sz="1200" b="1" baseline="-25000" dirty="0" smtClean="0"/>
              <a:t>e</a:t>
            </a:r>
            <a:r>
              <a:rPr lang="en-US" sz="1200" b="1" dirty="0" smtClean="0"/>
              <a:t>= 2 keV)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21529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CE6D-3160-B241-8B7D-42BE2A51E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509" y="377272"/>
            <a:ext cx="8569473" cy="250031"/>
          </a:xfrm>
        </p:spPr>
        <p:txBody>
          <a:bodyPr/>
          <a:lstStyle/>
          <a:p>
            <a:r>
              <a:rPr lang="en-US" sz="1800" dirty="0">
                <a:solidFill>
                  <a:schemeClr val="accent3"/>
                </a:solidFill>
              </a:rPr>
              <a:t>High-bandwidth technologies developed to support short-pulse lasers are being used at LLE to build </a:t>
            </a:r>
            <a:r>
              <a:rPr lang="en-US" sz="1800" dirty="0" smtClean="0">
                <a:solidFill>
                  <a:schemeClr val="accent3"/>
                </a:solidFill>
              </a:rPr>
              <a:t>a next-generation </a:t>
            </a:r>
            <a:r>
              <a:rPr lang="en-US" sz="1800" dirty="0">
                <a:solidFill>
                  <a:schemeClr val="accent3"/>
                </a:solidFill>
              </a:rPr>
              <a:t>driver for ICF</a:t>
            </a:r>
          </a:p>
        </p:txBody>
      </p:sp>
      <p:sp>
        <p:nvSpPr>
          <p:cNvPr id="26" name="Footer Placeholder 3">
            <a:extLst>
              <a:ext uri="{FF2B5EF4-FFF2-40B4-BE49-F238E27FC236}">
                <a16:creationId xmlns:a16="http://schemas.microsoft.com/office/drawing/2014/main" id="{8FB4F9B0-3986-1746-9740-5061340C8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50038" y="4488765"/>
            <a:ext cx="1892866" cy="342900"/>
          </a:xfrm>
        </p:spPr>
        <p:txBody>
          <a:bodyPr/>
          <a:lstStyle/>
          <a:p>
            <a:pPr algn="l"/>
            <a:r>
              <a:rPr lang="en-US" dirty="0"/>
              <a:t>____________</a:t>
            </a:r>
          </a:p>
          <a:p>
            <a:pPr lvl="1"/>
            <a:r>
              <a:rPr lang="en-US" dirty="0"/>
              <a:t>MTW: </a:t>
            </a:r>
            <a:r>
              <a:rPr lang="en-US" dirty="0" smtClean="0"/>
              <a:t>Multi-Terawatt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523722" y="3668562"/>
            <a:ext cx="2635051" cy="738664"/>
          </a:xfrm>
          <a:prstGeom prst="rect">
            <a:avLst/>
          </a:prstGeom>
          <a:solidFill>
            <a:srgbClr val="02389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326088" y="3678283"/>
            <a:ext cx="2635051" cy="738664"/>
          </a:xfrm>
          <a:prstGeom prst="rect">
            <a:avLst/>
          </a:prstGeom>
          <a:solidFill>
            <a:srgbClr val="02389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3B377F2F-902D-D74A-8F5E-A2FBF1E71A7C}"/>
              </a:ext>
            </a:extLst>
          </p:cNvPr>
          <p:cNvSpPr txBox="1">
            <a:spLocks/>
          </p:cNvSpPr>
          <p:nvPr/>
        </p:nvSpPr>
        <p:spPr>
          <a:xfrm>
            <a:off x="528518" y="1090718"/>
            <a:ext cx="2641494" cy="5963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0" rIns="0" anchor="ctr" anchorCtr="0"/>
          <a:lstStyle>
            <a:lvl1pPr marL="0" indent="0" algn="ctr" rtl="0" eaLnBrk="1" fontAlgn="base" hangingPunct="1">
              <a:lnSpc>
                <a:spcPts val="1800"/>
              </a:lnSpc>
              <a:spcBef>
                <a:spcPct val="40000"/>
              </a:spcBef>
              <a:spcAft>
                <a:spcPct val="0"/>
              </a:spcAft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4493" indent="0" algn="ctr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</a:defRPr>
            </a:lvl2pPr>
            <a:lvl3pPr marL="688986" indent="0" algn="ctr" rtl="0" eaLnBrk="1" fontAlgn="base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Font typeface="System Font Regular"/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</a:defRPr>
            </a:lvl3pPr>
            <a:lvl4pPr marL="1027130" indent="0" algn="ctr" rtl="0" eaLnBrk="1" fontAlgn="base" hangingPunct="1">
              <a:spcBef>
                <a:spcPts val="200"/>
              </a:spcBef>
              <a:spcAft>
                <a:spcPct val="0"/>
              </a:spcAft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</a:defRPr>
            </a:lvl4pPr>
            <a:lvl5pPr marL="1371623" indent="0" algn="ctr" rtl="0" eaLnBrk="1" fontAlgn="base" hangingPunct="1">
              <a:spcBef>
                <a:spcPts val="200"/>
              </a:spcBef>
              <a:spcAft>
                <a:spcPct val="0"/>
              </a:spcAft>
              <a:buFont typeface="System Font Regular"/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</a:defRPr>
            </a:lvl5pPr>
            <a:lvl6pPr marL="20574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4003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27432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0861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400" dirty="0">
                <a:solidFill>
                  <a:schemeClr val="tx1"/>
                </a:solidFill>
              </a:rPr>
              <a:t>Optical Parametric Amplifiers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(developed for short-pulse lasers)</a:t>
            </a:r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EC8D60BB-944C-7940-8FDE-619301ECEE68}"/>
              </a:ext>
            </a:extLst>
          </p:cNvPr>
          <p:cNvSpPr txBox="1">
            <a:spLocks/>
          </p:cNvSpPr>
          <p:nvPr/>
        </p:nvSpPr>
        <p:spPr>
          <a:xfrm>
            <a:off x="6117219" y="1090718"/>
            <a:ext cx="2639883" cy="5963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0" tIns="91440" rIns="0" bIns="91440" anchor="ctr" anchorCtr="0"/>
          <a:lstStyle>
            <a:lvl1pPr marL="0" indent="0" algn="ctr" rtl="0" eaLnBrk="1" fontAlgn="base" hangingPunct="1">
              <a:lnSpc>
                <a:spcPts val="1800"/>
              </a:lnSpc>
              <a:spcBef>
                <a:spcPct val="40000"/>
              </a:spcBef>
              <a:spcAft>
                <a:spcPct val="0"/>
              </a:spcAft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4493" indent="0" algn="ctr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</a:defRPr>
            </a:lvl2pPr>
            <a:lvl3pPr marL="688986" indent="0" algn="ctr" rtl="0" eaLnBrk="1" fontAlgn="base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Font typeface="System Font Regular"/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</a:defRPr>
            </a:lvl3pPr>
            <a:lvl4pPr marL="1027130" indent="0" algn="ctr" rtl="0" eaLnBrk="1" fontAlgn="base" hangingPunct="1">
              <a:spcBef>
                <a:spcPts val="200"/>
              </a:spcBef>
              <a:spcAft>
                <a:spcPct val="0"/>
              </a:spcAft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</a:defRPr>
            </a:lvl4pPr>
            <a:lvl5pPr marL="1371623" indent="0" algn="ctr" rtl="0" eaLnBrk="1" fontAlgn="base" hangingPunct="1">
              <a:spcBef>
                <a:spcPts val="200"/>
              </a:spcBef>
              <a:spcAft>
                <a:spcPct val="0"/>
              </a:spcAft>
              <a:buFont typeface="System Font Regular"/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</a:defRPr>
            </a:lvl5pPr>
            <a:lvl6pPr marL="20574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4003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27432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0861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400" dirty="0" smtClean="0">
                <a:solidFill>
                  <a:schemeClr val="tx1"/>
                </a:solidFill>
              </a:rPr>
              <a:t>Novel Sum-Frequency Generation (SFG)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AFDD4A3-66C9-8043-AD60-06367A5C6B52}"/>
              </a:ext>
            </a:extLst>
          </p:cNvPr>
          <p:cNvSpPr/>
          <p:nvPr/>
        </p:nvSpPr>
        <p:spPr>
          <a:xfrm>
            <a:off x="527444" y="1687033"/>
            <a:ext cx="2642567" cy="272530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DA0736A-08EE-DF43-B74D-319FA1F99A9D}"/>
              </a:ext>
            </a:extLst>
          </p:cNvPr>
          <p:cNvSpPr/>
          <p:nvPr/>
        </p:nvSpPr>
        <p:spPr>
          <a:xfrm>
            <a:off x="3318035" y="1687033"/>
            <a:ext cx="2643105" cy="272530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AA869B5-8342-D242-9E17-75A310B0C6CC}"/>
              </a:ext>
            </a:extLst>
          </p:cNvPr>
          <p:cNvSpPr/>
          <p:nvPr/>
        </p:nvSpPr>
        <p:spPr>
          <a:xfrm>
            <a:off x="6118829" y="1687033"/>
            <a:ext cx="2638273" cy="27281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0FD383C-1216-F147-B037-06D0B04AE91D}"/>
              </a:ext>
            </a:extLst>
          </p:cNvPr>
          <p:cNvSpPr/>
          <p:nvPr/>
        </p:nvSpPr>
        <p:spPr bwMode="auto">
          <a:xfrm>
            <a:off x="1355677" y="2381473"/>
            <a:ext cx="505720" cy="14682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598" tIns="34299" rIns="68598" bIns="34299" numCol="1" rtlCol="0" anchor="t" anchorCtr="0" compatLnSpc="1">
            <a:prstTxWarp prst="textNoShape">
              <a:avLst/>
            </a:prstTxWarp>
          </a:bodyPr>
          <a:lstStyle/>
          <a:p>
            <a:pPr defTabSz="685983"/>
            <a:endParaRPr lang="en-US" sz="18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D76F632-0946-3F43-99DF-F929CB48EC1A}"/>
              </a:ext>
            </a:extLst>
          </p:cNvPr>
          <p:cNvSpPr/>
          <p:nvPr/>
        </p:nvSpPr>
        <p:spPr bwMode="auto">
          <a:xfrm>
            <a:off x="3979400" y="1897848"/>
            <a:ext cx="505720" cy="14682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598" tIns="34299" rIns="68598" bIns="34299" numCol="1" rtlCol="0" anchor="t" anchorCtr="0" compatLnSpc="1">
            <a:prstTxWarp prst="textNoShape">
              <a:avLst/>
            </a:prstTxWarp>
          </a:bodyPr>
          <a:lstStyle/>
          <a:p>
            <a:pPr defTabSz="685983"/>
            <a:endParaRPr lang="en-US" sz="1800"/>
          </a:p>
        </p:txBody>
      </p:sp>
      <p:pic>
        <p:nvPicPr>
          <p:cNvPr id="40" name="Picture 39" title="E20951.png">
            <a:extLst>
              <a:ext uri="{FF2B5EF4-FFF2-40B4-BE49-F238E27FC236}">
                <a16:creationId xmlns:a16="http://schemas.microsoft.com/office/drawing/2014/main" id="{DAE92559-CE92-0246-956C-DCCA5A9380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-3125"/>
          <a:stretch/>
        </p:blipFill>
        <p:spPr>
          <a:xfrm>
            <a:off x="591043" y="2481485"/>
            <a:ext cx="2550690" cy="776407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05F19A19-4F4C-2941-9413-AC1615A5C598}"/>
              </a:ext>
            </a:extLst>
          </p:cNvPr>
          <p:cNvSpPr/>
          <p:nvPr/>
        </p:nvSpPr>
        <p:spPr bwMode="auto">
          <a:xfrm>
            <a:off x="519130" y="2409853"/>
            <a:ext cx="629717" cy="13663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598" tIns="34299" rIns="68598" bIns="34299" numCol="1" rtlCol="0" anchor="ctr" anchorCtr="0" compatLnSpc="1">
            <a:prstTxWarp prst="textNoShape">
              <a:avLst/>
            </a:prstTxWarp>
          </a:bodyPr>
          <a:lstStyle/>
          <a:p>
            <a:pPr algn="ctr" defTabSz="685983"/>
            <a:r>
              <a:rPr lang="en-US" sz="1200" b="1" dirty="0">
                <a:solidFill>
                  <a:srgbClr val="E03A44"/>
                </a:solidFill>
              </a:rPr>
              <a:t>Signal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97CD2EB-C285-424E-964B-3B23BE54194D}"/>
              </a:ext>
            </a:extLst>
          </p:cNvPr>
          <p:cNvSpPr/>
          <p:nvPr/>
        </p:nvSpPr>
        <p:spPr bwMode="auto">
          <a:xfrm>
            <a:off x="2303009" y="3341853"/>
            <a:ext cx="858688" cy="15440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598" tIns="34299" rIns="68598" bIns="34299" numCol="1" rtlCol="0" anchor="ctr" anchorCtr="0" compatLnSpc="1">
            <a:prstTxWarp prst="textNoShape">
              <a:avLst/>
            </a:prstTxWarp>
          </a:bodyPr>
          <a:lstStyle/>
          <a:p>
            <a:pPr algn="ctr" defTabSz="685983"/>
            <a:r>
              <a:rPr lang="en-US" sz="1200" b="1" dirty="0">
                <a:solidFill>
                  <a:srgbClr val="E03A44"/>
                </a:solidFill>
              </a:rPr>
              <a:t>Amplified</a:t>
            </a:r>
            <a:br>
              <a:rPr lang="en-US" sz="1200" b="1" dirty="0">
                <a:solidFill>
                  <a:srgbClr val="E03A44"/>
                </a:solidFill>
              </a:rPr>
            </a:br>
            <a:r>
              <a:rPr lang="en-US" sz="1200" b="1" dirty="0">
                <a:solidFill>
                  <a:srgbClr val="E03A44"/>
                </a:solidFill>
              </a:rPr>
              <a:t>signal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C2BC4CF-CDB5-C945-B0F9-A210577BEC70}"/>
              </a:ext>
            </a:extLst>
          </p:cNvPr>
          <p:cNvSpPr txBox="1"/>
          <p:nvPr/>
        </p:nvSpPr>
        <p:spPr>
          <a:xfrm>
            <a:off x="1199544" y="2139099"/>
            <a:ext cx="1032002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Nonlinear</a:t>
            </a:r>
            <a:br>
              <a:rPr lang="en-US" sz="1200" b="1" dirty="0"/>
            </a:br>
            <a:r>
              <a:rPr lang="en-US" sz="1200" b="1" dirty="0"/>
              <a:t>crystal </a:t>
            </a:r>
            <a:r>
              <a:rPr lang="en-US" sz="1350" b="1" i="1" dirty="0">
                <a:latin typeface="Symbol" pitchFamily="2" charset="2"/>
              </a:rPr>
              <a:t>c </a:t>
            </a:r>
            <a:r>
              <a:rPr lang="en-US" sz="1350" b="1" baseline="30000" dirty="0"/>
              <a:t>(2)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21B8DD9-88E0-7449-9428-FD76C3EB1A9D}"/>
              </a:ext>
            </a:extLst>
          </p:cNvPr>
          <p:cNvSpPr/>
          <p:nvPr/>
        </p:nvSpPr>
        <p:spPr bwMode="auto">
          <a:xfrm>
            <a:off x="519130" y="3153791"/>
            <a:ext cx="588616" cy="1880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598" tIns="34299" rIns="68598" bIns="34299" numCol="1" rtlCol="0" anchor="ctr" anchorCtr="0" compatLnSpc="1">
            <a:prstTxWarp prst="textNoShape">
              <a:avLst/>
            </a:prstTxWarp>
          </a:bodyPr>
          <a:lstStyle/>
          <a:p>
            <a:pPr algn="ctr" defTabSz="685983"/>
            <a:r>
              <a:rPr lang="en-US" sz="1200" b="1" dirty="0">
                <a:solidFill>
                  <a:schemeClr val="accent3"/>
                </a:solidFill>
              </a:rPr>
              <a:t>Pump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FBC059-D4EB-4C48-BBDF-B33BFE75F5EC}"/>
              </a:ext>
            </a:extLst>
          </p:cNvPr>
          <p:cNvSpPr/>
          <p:nvPr/>
        </p:nvSpPr>
        <p:spPr bwMode="auto">
          <a:xfrm>
            <a:off x="2357210" y="2079344"/>
            <a:ext cx="869639" cy="23475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598" tIns="34299" rIns="68598" bIns="34299" numCol="1" rtlCol="0" anchor="ctr" anchorCtr="0" compatLnSpc="1">
            <a:prstTxWarp prst="textNoShape">
              <a:avLst/>
            </a:prstTxWarp>
          </a:bodyPr>
          <a:lstStyle/>
          <a:p>
            <a:pPr algn="ctr" defTabSz="685983"/>
            <a:r>
              <a:rPr lang="en-US" sz="1200" b="1" dirty="0"/>
              <a:t>Idler</a:t>
            </a:r>
          </a:p>
          <a:p>
            <a:pPr algn="ctr" defTabSz="685983"/>
            <a:r>
              <a:rPr lang="en-US" sz="1200" b="1" dirty="0"/>
              <a:t>(1100 to 1500 nm)</a:t>
            </a:r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EC8D60BB-944C-7940-8FDE-619301ECEE68}"/>
              </a:ext>
            </a:extLst>
          </p:cNvPr>
          <p:cNvSpPr txBox="1">
            <a:spLocks/>
          </p:cNvSpPr>
          <p:nvPr/>
        </p:nvSpPr>
        <p:spPr>
          <a:xfrm>
            <a:off x="3316423" y="1090718"/>
            <a:ext cx="2646329" cy="5963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0" tIns="91440" rIns="0" bIns="91440" anchor="ctr" anchorCtr="0"/>
          <a:lstStyle>
            <a:lvl1pPr marL="0" indent="0" algn="ctr" rtl="0" eaLnBrk="1" fontAlgn="base" hangingPunct="1">
              <a:lnSpc>
                <a:spcPts val="1800"/>
              </a:lnSpc>
              <a:spcBef>
                <a:spcPct val="40000"/>
              </a:spcBef>
              <a:spcAft>
                <a:spcPct val="0"/>
              </a:spcAft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4493" indent="0" algn="ctr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</a:defRPr>
            </a:lvl2pPr>
            <a:lvl3pPr marL="688986" indent="0" algn="ctr" rtl="0" eaLnBrk="1" fontAlgn="base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Font typeface="System Font Regular"/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</a:defRPr>
            </a:lvl3pPr>
            <a:lvl4pPr marL="1027130" indent="0" algn="ctr" rtl="0" eaLnBrk="1" fontAlgn="base" hangingPunct="1">
              <a:spcBef>
                <a:spcPts val="200"/>
              </a:spcBef>
              <a:spcAft>
                <a:spcPct val="0"/>
              </a:spcAft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</a:defRPr>
            </a:lvl4pPr>
            <a:lvl5pPr marL="1371623" indent="0" algn="ctr" rtl="0" eaLnBrk="1" fontAlgn="base" hangingPunct="1">
              <a:spcBef>
                <a:spcPts val="200"/>
              </a:spcBef>
              <a:spcAft>
                <a:spcPct val="0"/>
              </a:spcAft>
              <a:buFont typeface="System Font Regular"/>
              <a:buNone/>
              <a:tabLst/>
              <a:defRPr b="1">
                <a:ln>
                  <a:noFill/>
                </a:ln>
                <a:solidFill>
                  <a:schemeClr val="bg1"/>
                </a:solidFill>
                <a:latin typeface="+mn-lt"/>
              </a:defRPr>
            </a:lvl5pPr>
            <a:lvl6pPr marL="20574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4003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27432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0861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400" dirty="0" smtClean="0">
                <a:solidFill>
                  <a:schemeClr val="tx1"/>
                </a:solidFill>
              </a:rPr>
              <a:t>LLE MTW </a:t>
            </a:r>
            <a:r>
              <a:rPr lang="en-US" sz="1400" dirty="0">
                <a:solidFill>
                  <a:schemeClr val="tx1"/>
                </a:solidFill>
              </a:rPr>
              <a:t>Experiments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(configured with Collinear-OPA)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26088" y="3777338"/>
            <a:ext cx="2635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77% efficiency from pump to broadband (</a:t>
            </a:r>
            <a:r>
              <a:rPr lang="en-US" sz="1400" dirty="0" err="1" smtClean="0">
                <a:solidFill>
                  <a:schemeClr val="bg1"/>
                </a:solidFill>
                <a:latin typeface="Symbol" panose="05050102010706020507" pitchFamily="18" charset="2"/>
              </a:rPr>
              <a:t>Dw</a:t>
            </a:r>
            <a:r>
              <a:rPr lang="en-US" sz="1400" dirty="0" smtClean="0">
                <a:solidFill>
                  <a:schemeClr val="bg1"/>
                </a:solidFill>
              </a:rPr>
              <a:t>/</a:t>
            </a:r>
            <a:r>
              <a:rPr lang="en-US" sz="1400" dirty="0" smtClean="0">
                <a:solidFill>
                  <a:schemeClr val="bg1"/>
                </a:solidFill>
                <a:latin typeface="Symbol" panose="05050102010706020507" pitchFamily="18" charset="2"/>
              </a:rPr>
              <a:t>w</a:t>
            </a:r>
            <a:r>
              <a:rPr lang="en-US" sz="1400" dirty="0" smtClean="0">
                <a:solidFill>
                  <a:schemeClr val="bg1"/>
                </a:solidFill>
              </a:rPr>
              <a:t>&gt;3%) pulse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400032" y="2064419"/>
            <a:ext cx="2540526" cy="1470251"/>
            <a:chOff x="3366619" y="2294974"/>
            <a:chExt cx="2540526" cy="1470251"/>
          </a:xfrm>
        </p:grpSpPr>
        <p:grpSp>
          <p:nvGrpSpPr>
            <p:cNvPr id="49" name="Group 48"/>
            <p:cNvGrpSpPr/>
            <p:nvPr/>
          </p:nvGrpSpPr>
          <p:grpSpPr>
            <a:xfrm>
              <a:off x="3590223" y="2391578"/>
              <a:ext cx="2316922" cy="1373647"/>
              <a:chOff x="3590223" y="2391578"/>
              <a:chExt cx="2316922" cy="1373647"/>
            </a:xfrm>
          </p:grpSpPr>
          <p:pic>
            <p:nvPicPr>
              <p:cNvPr id="51" name="Picture 5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256" b="60155"/>
              <a:stretch/>
            </p:blipFill>
            <p:spPr>
              <a:xfrm>
                <a:off x="3590223" y="2391578"/>
                <a:ext cx="2300616" cy="986889"/>
              </a:xfrm>
              <a:prstGeom prst="rect">
                <a:avLst/>
              </a:prstGeom>
            </p:spPr>
          </p:pic>
          <p:pic>
            <p:nvPicPr>
              <p:cNvPr id="52" name="Picture 5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688" t="81276" b="1"/>
              <a:stretch/>
            </p:blipFill>
            <p:spPr>
              <a:xfrm>
                <a:off x="3744226" y="3301465"/>
                <a:ext cx="2162919" cy="463760"/>
              </a:xfrm>
              <a:prstGeom prst="rect">
                <a:avLst/>
              </a:prstGeom>
            </p:spPr>
          </p:pic>
        </p:grpSp>
        <p:sp>
          <p:nvSpPr>
            <p:cNvPr id="50" name="TextBox 49"/>
            <p:cNvSpPr txBox="1"/>
            <p:nvPr/>
          </p:nvSpPr>
          <p:spPr>
            <a:xfrm rot="16200000">
              <a:off x="2914732" y="2746861"/>
              <a:ext cx="115768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 smtClean="0"/>
                <a:t>Spectral Power</a:t>
              </a:r>
              <a:endParaRPr lang="en-US" sz="1050" b="1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28518" y="3766112"/>
            <a:ext cx="2641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Novel co-linear OPA proposed for efficient amplification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128454" y="3678283"/>
            <a:ext cx="2628648" cy="738664"/>
          </a:xfrm>
          <a:prstGeom prst="rect">
            <a:avLst/>
          </a:prstGeom>
          <a:solidFill>
            <a:srgbClr val="023892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Efficient broadband frequency </a:t>
            </a:r>
            <a:r>
              <a:rPr lang="en-US" sz="1400" dirty="0" smtClean="0">
                <a:solidFill>
                  <a:schemeClr val="bg1"/>
                </a:solidFill>
              </a:rPr>
              <a:t>conversion (1</a:t>
            </a:r>
            <a:r>
              <a:rPr lang="en-US" sz="1400" dirty="0" smtClean="0">
                <a:solidFill>
                  <a:schemeClr val="bg1"/>
                </a:solidFill>
                <a:latin typeface="Symbol" panose="05050102010706020507" pitchFamily="18" charset="2"/>
              </a:rPr>
              <a:t>w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to </a:t>
            </a:r>
            <a:r>
              <a:rPr lang="en-US" sz="1400" dirty="0" smtClean="0">
                <a:solidFill>
                  <a:schemeClr val="bg1"/>
                </a:solidFill>
              </a:rPr>
              <a:t>3</a:t>
            </a:r>
            <a:r>
              <a:rPr lang="en-US" sz="1400" dirty="0" smtClean="0">
                <a:solidFill>
                  <a:schemeClr val="bg1"/>
                </a:solidFill>
                <a:latin typeface="Symbol" panose="05050102010706020507" pitchFamily="18" charset="2"/>
              </a:rPr>
              <a:t>w</a:t>
            </a:r>
            <a:r>
              <a:rPr lang="en-US" sz="1400" dirty="0" smtClean="0">
                <a:solidFill>
                  <a:schemeClr val="bg1"/>
                </a:solidFill>
              </a:rPr>
              <a:t>) by SFG </a:t>
            </a:r>
            <a:r>
              <a:rPr lang="en-US" sz="1400" dirty="0">
                <a:solidFill>
                  <a:schemeClr val="bg1"/>
                </a:solidFill>
              </a:rPr>
              <a:t>with narrowband 2</a:t>
            </a:r>
            <a:r>
              <a:rPr lang="en-US" sz="1400" dirty="0">
                <a:solidFill>
                  <a:schemeClr val="bg1"/>
                </a:solidFill>
                <a:latin typeface="Symbol" panose="05050102010706020507" pitchFamily="18" charset="2"/>
              </a:rPr>
              <a:t>w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453" y="1746659"/>
            <a:ext cx="2487365" cy="187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59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x9_PPT_template">
  <a:themeElements>
    <a:clrScheme name="Custom 3">
      <a:dk1>
        <a:srgbClr val="000000"/>
      </a:dk1>
      <a:lt1>
        <a:srgbClr val="FFFFFF"/>
      </a:lt1>
      <a:dk2>
        <a:srgbClr val="6A1616"/>
      </a:dk2>
      <a:lt2>
        <a:srgbClr val="083368"/>
      </a:lt2>
      <a:accent1>
        <a:srgbClr val="00AEEF"/>
      </a:accent1>
      <a:accent2>
        <a:srgbClr val="0831DE"/>
      </a:accent2>
      <a:accent3>
        <a:srgbClr val="0D4F9F"/>
      </a:accent3>
      <a:accent4>
        <a:srgbClr val="000000"/>
      </a:accent4>
      <a:accent5>
        <a:srgbClr val="AAD3F6"/>
      </a:accent5>
      <a:accent6>
        <a:srgbClr val="D42C2C"/>
      </a:accent6>
      <a:hlink>
        <a:srgbClr val="FFFF00"/>
      </a:hlink>
      <a:folHlink>
        <a:srgbClr val="D42C2C"/>
      </a:folHlink>
    </a:clrScheme>
    <a:fontScheme name="LLE_template_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LE_template_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E_template_blu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LE_template_blu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E_template_blu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E_template_blu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E_template_blu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E_template_blu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16x9_PPT_template</Template>
  <TotalTime>3922</TotalTime>
  <Words>846</Words>
  <Application>Microsoft Office PowerPoint</Application>
  <PresentationFormat>On-screen Show (16:9)</PresentationFormat>
  <Paragraphs>141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Symbol</vt:lpstr>
      <vt:lpstr>Times New Roman</vt:lpstr>
      <vt:lpstr>16x9_PPT_template</vt:lpstr>
      <vt:lpstr>Broadband mitigation of laser-plasma instabilities</vt:lpstr>
      <vt:lpstr>PowerPoint Presentation</vt:lpstr>
      <vt:lpstr>There are many different bandwidth formats that can be used to suppress LPI</vt:lpstr>
      <vt:lpstr>Different bandwidth formats provide varying degrees of instability mitigation </vt:lpstr>
      <vt:lpstr>High-bandwidth technologies developed to support short-pulse lasers are being used at LLE to build a next-generation driver for ICF</vt:lpstr>
    </vt:vector>
  </TitlesOfParts>
  <Company>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Shots throughout the day</dc:title>
  <dc:creator>Russell Follett</dc:creator>
  <cp:lastModifiedBy>Goncharov, Valeri</cp:lastModifiedBy>
  <cp:revision>40</cp:revision>
  <cp:lastPrinted>2019-10-01T14:30:11Z</cp:lastPrinted>
  <dcterms:created xsi:type="dcterms:W3CDTF">2014-11-23T23:49:20Z</dcterms:created>
  <dcterms:modified xsi:type="dcterms:W3CDTF">2021-05-07T17:28:25Z</dcterms:modified>
</cp:coreProperties>
</file>