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302" r:id="rId3"/>
    <p:sldId id="314" r:id="rId4"/>
    <p:sldId id="311" r:id="rId5"/>
    <p:sldId id="312" r:id="rId6"/>
    <p:sldId id="313" r:id="rId7"/>
    <p:sldId id="31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F2F"/>
    <a:srgbClr val="EE3E3E"/>
    <a:srgbClr val="FFFF99"/>
    <a:srgbClr val="FFFFCC"/>
    <a:srgbClr val="FFFF66"/>
    <a:srgbClr val="EC4A4A"/>
    <a:srgbClr val="EF4747"/>
    <a:srgbClr val="EB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6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9D12C-D921-4372-8A8A-C2A4623C2BEE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B863D-4E26-4263-83F8-2BB073FB1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94EE7-AC4B-4040-A0D2-25BD2F358F0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94EE7-AC4B-4040-A0D2-25BD2F358F0B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52D5-CB28-4FED-8DE8-6056D9E062A1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A43C-59C7-4AA5-A3FD-289E972AF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7200" y="2590800"/>
            <a:ext cx="8270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latin typeface="Helvetica" pitchFamily="34" charset="0"/>
                <a:cs typeface="Helvetica" pitchFamily="34" charset="0"/>
              </a:rPr>
              <a:t>Implementation of a Thomson Parabola on OMEGA for plasma-nuclear and ablator-ion studies</a:t>
            </a:r>
          </a:p>
          <a:p>
            <a:pPr algn="ctr"/>
            <a:endParaRPr lang="en-US" sz="3200" b="1" dirty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J. Cobble, N. Sinenian and D. Mastrosimone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458200" cy="42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Plasma nuclear science - high-resolution ion (spectral) measurements </a:t>
            </a: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TT  -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Symbol" pitchFamily="18" charset="2"/>
                <a:cs typeface="Helvetica" pitchFamily="34" charset="0"/>
              </a:rPr>
              <a:t>a       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0- 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4.0   MeV)</a:t>
            </a:r>
            <a:endParaRPr lang="en-US" b="1" dirty="0" smtClean="0">
              <a:solidFill>
                <a:schemeClr val="accent1"/>
              </a:solidFill>
              <a:latin typeface="Symbol" pitchFamily="18" charset="2"/>
              <a:cs typeface="Helvetica" pitchFamily="34" charset="0"/>
            </a:endParaRP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 </a:t>
            </a:r>
            <a:r>
              <a:rPr lang="en-US" b="1" baseline="30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He 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Symbol" pitchFamily="18" charset="2"/>
                <a:cs typeface="Helvetica" pitchFamily="34" charset="0"/>
              </a:rPr>
              <a:t>a   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(0- 12.1 MeV)</a:t>
            </a: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p </a:t>
            </a:r>
            <a:r>
              <a:rPr lang="en-US" b="1" baseline="30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11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B </a:t>
            </a:r>
            <a:r>
              <a:rPr lang="en-US" b="1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Symbol" pitchFamily="18" charset="2"/>
                <a:cs typeface="Helvetica" pitchFamily="34" charset="0"/>
              </a:rPr>
              <a:t>a    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(0- </a:t>
            </a:r>
            <a:r>
              <a:rPr lang="en-US" b="1" dirty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8.7 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  MeV)</a:t>
            </a:r>
            <a:endParaRPr lang="en-US" b="1" dirty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 smtClean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Survey of heavy ablator-ions for measurements of total ablator-ion energy loss</a:t>
            </a: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CH, SiO</a:t>
            </a:r>
            <a:r>
              <a:rPr lang="en-US" b="1" baseline="-250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 and CD-</a:t>
            </a:r>
            <a:r>
              <a:rPr lang="en-US" b="1" dirty="0" err="1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cryo</a:t>
            </a:r>
            <a:endParaRPr lang="en-US" b="1" dirty="0" smtClean="0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 smtClean="0">
              <a:latin typeface="Helvetica" pitchFamily="34" charset="0"/>
              <a:cs typeface="Helvetica" pitchFamily="34" charset="0"/>
            </a:endParaRP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Other possible applications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Fast-ignition</a:t>
            </a:r>
          </a:p>
          <a:p>
            <a:pPr marL="798513" lvl="1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Backlighting in OMEGA target chamber</a:t>
            </a:r>
          </a:p>
          <a:p>
            <a:pPr marL="341313" indent="-341313">
              <a:spcBef>
                <a:spcPts val="4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9101984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Helvetica" pitchFamily="34" charset="0"/>
                <a:cs typeface="Helvetica" pitchFamily="34" charset="0"/>
              </a:rPr>
              <a:t>TPIE complements the existing OMEGA charged-particle diagnostics suite and opens the door to new physics studies</a:t>
            </a:r>
            <a:endParaRPr lang="en-US" sz="2200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228600" y="10668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411163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latin typeface="Helvetica LT Std"/>
                <a:cs typeface="Helvetica" pitchFamily="34" charset="0"/>
              </a:rPr>
              <a:t>TPIE has successfully measured heavy-ion spectra on EP, and has more recently been demonstrated on OMEGA</a:t>
            </a:r>
            <a:br>
              <a:rPr lang="en-US" sz="2200" b="1" dirty="0" smtClean="0">
                <a:latin typeface="Helvetica LT Std"/>
                <a:cs typeface="Helvetica" pitchFamily="34" charset="0"/>
              </a:rPr>
            </a:br>
            <a:endParaRPr lang="en-US" sz="2200" b="1" dirty="0" smtClean="0">
              <a:latin typeface="Helvetica LT Std"/>
              <a:cs typeface="Helvetica" pitchFamily="34" charset="0"/>
            </a:endParaRP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38800" y="1219200"/>
            <a:ext cx="2900675" cy="344104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  <a:t>OMEGA-EP (short-pulse)</a:t>
            </a:r>
            <a:endParaRPr lang="en-US" sz="1600" b="1" noProof="0" dirty="0" smtClean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9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66943"/>
            <a:ext cx="2514600" cy="51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6200" y="6498662"/>
            <a:ext cx="342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cs typeface="Helvetica" pitchFamily="34" charset="0"/>
              </a:rPr>
              <a:t>J. Cobble, et. al., R</a:t>
            </a:r>
            <a:r>
              <a:rPr lang="en-US" sz="1200" b="1" dirty="0" smtClean="0">
                <a:latin typeface="Calibri" pitchFamily="34" charset="0"/>
              </a:rPr>
              <a:t>ev. </a:t>
            </a:r>
            <a:r>
              <a:rPr lang="en-US" sz="1200" b="1" dirty="0" err="1" smtClean="0">
                <a:latin typeface="Calibri" pitchFamily="34" charset="0"/>
              </a:rPr>
              <a:t>Sci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b="1" dirty="0" err="1" smtClean="0">
                <a:latin typeface="Calibri" pitchFamily="34" charset="0"/>
              </a:rPr>
              <a:t>Instrum</a:t>
            </a:r>
            <a:r>
              <a:rPr lang="en-US" sz="1200" b="1" dirty="0" smtClean="0">
                <a:latin typeface="Calibri" pitchFamily="34" charset="0"/>
              </a:rPr>
              <a:t>. (2011)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52400" y="6518690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95017" y="2016157"/>
            <a:ext cx="4886583" cy="3622643"/>
            <a:chOff x="533502" y="2057400"/>
            <a:chExt cx="4038498" cy="2993920"/>
          </a:xfrm>
        </p:grpSpPr>
        <p:pic>
          <p:nvPicPr>
            <p:cNvPr id="12" name="Picture 3" descr="THPMPSON PARABOLA ASSEMBL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057400"/>
              <a:ext cx="3733800" cy="250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140544" y="3124174"/>
              <a:ext cx="2898093" cy="1447889"/>
              <a:chOff x="2364" y="10342"/>
              <a:chExt cx="7095" cy="3543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2364" y="10741"/>
                <a:ext cx="1811" cy="1741"/>
                <a:chOff x="2148" y="5427"/>
                <a:chExt cx="1811" cy="1741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327" y="6304"/>
                  <a:ext cx="1632" cy="86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48" y="5427"/>
                  <a:ext cx="7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</a:t>
                  </a: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>
                <a:off x="3593" y="10342"/>
                <a:ext cx="1745" cy="1681"/>
                <a:chOff x="3568" y="4767"/>
                <a:chExt cx="1745" cy="1681"/>
              </a:xfrm>
            </p:grpSpPr>
            <p:sp>
              <p:nvSpPr>
                <p:cNvPr id="19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681" y="5584"/>
                  <a:ext cx="1632" cy="86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68" y="4767"/>
                  <a:ext cx="7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</a:t>
                  </a: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 flipV="1">
                <a:off x="6167" y="11339"/>
                <a:ext cx="1800" cy="9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6661" y="12265"/>
                <a:ext cx="2798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CR-39: variable</a:t>
                </a:r>
                <a:b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rPr>
                </a:b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position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1248697" y="4200832"/>
              <a:ext cx="334296" cy="393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33502" y="4541688"/>
              <a:ext cx="1142898" cy="50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Pinhole</a:t>
              </a:r>
              <a:b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</a:b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rPr>
                <a:t>assembly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5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74531" cy="411163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Helvetica LT Std"/>
                <a:cs typeface="Helvetica" pitchFamily="34" charset="0"/>
              </a:rPr>
              <a:t>On OMEGA, the high flux of low-energy ions hinders proper operation; filtering was used to remove this background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04800" y="12954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5387111"/>
            <a:ext cx="4967991" cy="1318489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atin typeface="Helvetica LT Std"/>
                <a:cs typeface="Helvetica" pitchFamily="34" charset="0"/>
              </a:rPr>
              <a:t>Observed background on TPIE was mitigated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atin typeface="Helvetica LT Std"/>
                <a:cs typeface="Helvetica" pitchFamily="34" charset="0"/>
              </a:rPr>
              <a:t/>
            </a:r>
            <a:br>
              <a:rPr lang="en-US" sz="1600" b="1" dirty="0" smtClean="0">
                <a:latin typeface="Helvetica LT Std"/>
                <a:cs typeface="Helvetica" pitchFamily="34" charset="0"/>
              </a:rPr>
            </a:br>
            <a:r>
              <a:rPr lang="en-US" sz="1600" b="1" dirty="0" smtClean="0">
                <a:latin typeface="Helvetica LT Std"/>
                <a:cs typeface="Helvetica" pitchFamily="34" charset="0"/>
              </a:rPr>
              <a:t> (Demonstrated on </a:t>
            </a:r>
            <a:r>
              <a:rPr lang="en-US" sz="1600" b="1" dirty="0" err="1" smtClean="0">
                <a:latin typeface="Helvetica LT Std"/>
                <a:cs typeface="Helvetica" pitchFamily="34" charset="0"/>
              </a:rPr>
              <a:t>cryo</a:t>
            </a:r>
            <a:r>
              <a:rPr lang="en-US" sz="1600" b="1" dirty="0" smtClean="0">
                <a:latin typeface="Helvetica LT Std"/>
                <a:cs typeface="Helvetica" pitchFamily="34" charset="0"/>
              </a:rPr>
              <a:t>-ride along PI: Sangster)</a:t>
            </a:r>
            <a:endParaRPr lang="en-US" sz="1600" b="1" dirty="0" smtClean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t="26478"/>
          <a:stretch>
            <a:fillRect/>
          </a:stretch>
        </p:blipFill>
        <p:spPr bwMode="auto">
          <a:xfrm rot="10800000">
            <a:off x="457201" y="2667000"/>
            <a:ext cx="450413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>
          <a:xfrm rot="5400000">
            <a:off x="1460985" y="1505102"/>
            <a:ext cx="167640" cy="20037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52727" y="191666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.5 um of Mylar on CR-39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975529" y="1603802"/>
            <a:ext cx="152400" cy="182159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6727" y="1916668"/>
            <a:ext cx="214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filtering on CR-39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9"/>
          <a:stretch/>
        </p:blipFill>
        <p:spPr bwMode="auto">
          <a:xfrm rot="5400000">
            <a:off x="5359147" y="2398558"/>
            <a:ext cx="3764323" cy="201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86400" y="5410200"/>
            <a:ext cx="3509818" cy="981768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  <a:t>OMEGA Shot 64680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latin typeface="Helvetica" pitchFamily="34" charset="0"/>
                <a:ea typeface="+mj-ea"/>
                <a:cs typeface="Helvetica" pitchFamily="34" charset="0"/>
              </a:rPr>
              <a:t>(First Data Acquired on MIT-NLUF)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12" y="1219200"/>
            <a:ext cx="3506575" cy="477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411163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Helvetica LT Std"/>
                <a:cs typeface="Helvetica" pitchFamily="34" charset="0"/>
              </a:rPr>
              <a:t>Filtering capability has been added to TPIE for proper operation on OMEGA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04800" y="11430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5791200"/>
            <a:ext cx="8534400" cy="640984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1800"/>
              </a:lnSpc>
              <a:spcAft>
                <a:spcPts val="1400"/>
              </a:spcAft>
              <a:tabLst>
                <a:tab pos="230188" algn="l"/>
                <a:tab pos="1144588" algn="l"/>
                <a:tab pos="2058988" algn="l"/>
                <a:tab pos="2973388" algn="l"/>
                <a:tab pos="3887788" algn="l"/>
                <a:tab pos="4802188" algn="l"/>
                <a:tab pos="5716588" algn="l"/>
                <a:tab pos="6630988" algn="l"/>
                <a:tab pos="7545388" algn="l"/>
                <a:tab pos="8459788" algn="l"/>
                <a:tab pos="9374188" algn="l"/>
                <a:tab pos="10288588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Helvetica LT Std" charset="0"/>
                <a:cs typeface="Helvetica" pitchFamily="34" charset="0"/>
              </a:rPr>
              <a:t>0.9-1.5 um Mylar filter is sufficient for most cases; </a:t>
            </a:r>
            <a:r>
              <a:rPr lang="en-US" sz="1600" b="1" dirty="0">
                <a:solidFill>
                  <a:srgbClr val="000000"/>
                </a:solidFill>
                <a:latin typeface="Helvetica LT Std" charset="0"/>
                <a:cs typeface="Helvetica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Helvetica LT Std" charset="0"/>
                <a:cs typeface="Helvetica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Helvetica LT Std" charset="0"/>
                <a:cs typeface="Helvetica" pitchFamily="34" charset="0"/>
              </a:rPr>
              <a:t>this has little impact on the low-energy cutoff of the instrument</a:t>
            </a:r>
            <a:endParaRPr lang="en-US" sz="1600" b="1" dirty="0" smtClean="0">
              <a:latin typeface="Symbol" pitchFamily="18" charset="2"/>
              <a:cs typeface="Helvetica" pitchFamily="34" charset="0"/>
            </a:endParaRPr>
          </a:p>
        </p:txBody>
      </p:sp>
      <p:pic>
        <p:nvPicPr>
          <p:cNvPr id="17" name="Picture 3" descr="THPMPSON PARABOLA ASSEMB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3733800" cy="25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62200" y="3762042"/>
            <a:ext cx="457200" cy="8099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2819400" y="3276600"/>
            <a:ext cx="2286000" cy="890421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81600" y="1219200"/>
            <a:ext cx="3581400" cy="441960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62800" y="1447800"/>
            <a:ext cx="737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CR-39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2477869"/>
            <a:ext cx="11535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Filter pack</a:t>
            </a:r>
          </a:p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3516868"/>
            <a:ext cx="15563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goalposts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47868" y="4382869"/>
            <a:ext cx="9867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Existing</a:t>
            </a:r>
          </a:p>
          <a:p>
            <a:r>
              <a:rPr lang="en-US" dirty="0" smtClean="0"/>
              <a:t>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9101984" cy="411163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latin typeface="Helvetica LT Std"/>
                <a:cs typeface="Helvetica" pitchFamily="34" charset="0"/>
              </a:rPr>
              <a:t>A new magnet is being implemented to measure lower-energy particles (e.g. TT-</a:t>
            </a:r>
            <a:r>
              <a:rPr lang="en-US" sz="2400" b="1" dirty="0">
                <a:latin typeface="Symbol" pitchFamily="18" charset="2"/>
                <a:cs typeface="Helvetica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  <a:cs typeface="Helvetica" pitchFamily="34" charset="0"/>
              </a:rPr>
              <a:t>a </a:t>
            </a:r>
            <a:r>
              <a:rPr lang="en-US" sz="2200" b="1" dirty="0" smtClean="0">
                <a:latin typeface="Helvetica LT Std"/>
                <a:cs typeface="Helvetica" pitchFamily="34" charset="0"/>
              </a:rPr>
              <a:t>studies) 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04800" y="12192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77705" y="5814024"/>
            <a:ext cx="5464790" cy="615086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atin typeface="Helvetica LT Std"/>
                <a:cs typeface="Helvetica" pitchFamily="34" charset="0"/>
              </a:rPr>
              <a:t>The (1.65 </a:t>
            </a:r>
            <a:r>
              <a:rPr lang="en-US" sz="1600" b="1" dirty="0" err="1" smtClean="0">
                <a:latin typeface="Helvetica LT Std"/>
                <a:cs typeface="Helvetica" pitchFamily="34" charset="0"/>
              </a:rPr>
              <a:t>kG</a:t>
            </a:r>
            <a:r>
              <a:rPr lang="en-US" sz="1600" b="1" dirty="0" smtClean="0">
                <a:latin typeface="Helvetica LT Std"/>
                <a:cs typeface="Helvetica" pitchFamily="34" charset="0"/>
              </a:rPr>
              <a:t>) magnet allows measurements of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atin typeface="Helvetica LT Std"/>
                <a:cs typeface="Helvetica" pitchFamily="34" charset="0"/>
              </a:rPr>
              <a:t>protons (or fully ionized </a:t>
            </a:r>
            <a:r>
              <a:rPr lang="en-US" sz="1600" b="1" baseline="30000" dirty="0" smtClean="0">
                <a:latin typeface="Helvetica LT Std"/>
                <a:cs typeface="Helvetica" pitchFamily="34" charset="0"/>
              </a:rPr>
              <a:t>4</a:t>
            </a:r>
            <a:r>
              <a:rPr lang="en-US" sz="1600" b="1" dirty="0" smtClean="0">
                <a:latin typeface="Helvetica LT Std"/>
                <a:cs typeface="Helvetica" pitchFamily="34" charset="0"/>
              </a:rPr>
              <a:t>He) down to ~ 250 </a:t>
            </a:r>
            <a:r>
              <a:rPr lang="en-US" sz="1600" b="1" dirty="0" err="1" smtClean="0">
                <a:latin typeface="Helvetica LT Std"/>
                <a:cs typeface="Helvetica" pitchFamily="34" charset="0"/>
              </a:rPr>
              <a:t>keV</a:t>
            </a:r>
            <a:endParaRPr lang="en-US" sz="1600" b="1" dirty="0" smtClean="0">
              <a:latin typeface="Helvetica LT Std"/>
              <a:cs typeface="Helvetic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3833" y="1770899"/>
            <a:ext cx="4671567" cy="28011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  <a:t>Same form-factor as original magnet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  <a:t>1650 G peak field strength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  <a:t>Now have option for</a:t>
            </a:r>
            <a:b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</a:br>
            <a:r>
              <a:rPr lang="en-US" sz="1600" b="1" dirty="0" smtClean="0">
                <a:latin typeface="Helvetica" pitchFamily="34" charset="0"/>
                <a:ea typeface="+mj-ea"/>
                <a:cs typeface="Helvetica" pitchFamily="34" charset="0"/>
              </a:rPr>
              <a:t> 1.65kG, 5.6kG and 8.4kG field strengths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noProof="0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noProof="0" dirty="0" smtClean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2051" name="Picture 3" descr="C:\Users\nareg\Desktop\TPIE\2012-04-20 1600G Magnet and New goalpost\P1000901-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52600"/>
            <a:ext cx="3848100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35355" y="3768914"/>
            <a:ext cx="228600" cy="6623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458366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TCC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0800" y="4648200"/>
            <a:ext cx="762000" cy="2813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25222" y="487680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9101984" cy="411163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latin typeface="Helvetica LT Std"/>
                <a:cs typeface="Helvetica" pitchFamily="34" charset="0"/>
              </a:rPr>
              <a:t>Summary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04800" y="12192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828800"/>
            <a:ext cx="8275967" cy="25464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Helvetica" pitchFamily="34" charset="0"/>
                <a:ea typeface="+mj-ea"/>
                <a:cs typeface="Helvetica" pitchFamily="34" charset="0"/>
              </a:rPr>
              <a:t>TPIE now operational on OMEGA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b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Helvetica" pitchFamily="34" charset="0"/>
                <a:ea typeface="+mj-ea"/>
                <a:cs typeface="Helvetica" pitchFamily="34" charset="0"/>
              </a:rPr>
              <a:t>Filter / magnet  selection will be available on SRFs in coming week(s)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Helvetica" pitchFamily="34" charset="0"/>
                <a:ea typeface="+mj-ea"/>
                <a:cs typeface="Helvetica" pitchFamily="34" charset="0"/>
              </a:rPr>
              <a:t>Use on tritium shots approved/supported by J. Cobble and G. </a:t>
            </a:r>
            <a:r>
              <a:rPr lang="en-US" b="1" dirty="0" err="1" smtClean="0">
                <a:latin typeface="Helvetica" pitchFamily="34" charset="0"/>
                <a:ea typeface="+mj-ea"/>
                <a:cs typeface="Helvetica" pitchFamily="34" charset="0"/>
              </a:rPr>
              <a:t>Pien</a:t>
            </a:r>
            <a:endParaRPr lang="en-US" b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b="1" dirty="0" smtClean="0">
                <a:solidFill>
                  <a:schemeClr val="accent1"/>
                </a:solidFill>
                <a:latin typeface="Helvetica" pitchFamily="34" charset="0"/>
                <a:ea typeface="+mj-ea"/>
                <a:cs typeface="Helvetica" pitchFamily="34" charset="0"/>
              </a:rPr>
              <a:t>(Image plates must be cleaned prior to removal)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noProof="0" dirty="0">
              <a:latin typeface="Helvetica" pitchFamily="34" charset="0"/>
              <a:ea typeface="+mj-ea"/>
              <a:cs typeface="Helvetica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noProof="0" dirty="0" smtClean="0"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8948</TotalTime>
  <Words>317</Words>
  <Application>Microsoft Office PowerPoint</Application>
  <PresentationFormat>On-screen Show (4:3)</PresentationFormat>
  <Paragraphs>62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TPIE has successfully measured heavy-ion spectra on EP, and has more recently been demonstrated on OMEGA </vt:lpstr>
      <vt:lpstr>On OMEGA, the high flux of low-energy ions hinders proper operation; filtering was used to remove this background</vt:lpstr>
      <vt:lpstr>Filtering capability has been added to TPIE for proper operation on OMEGA</vt:lpstr>
      <vt:lpstr>A new magnet is being implemented to measure lower-energy particles (e.g. TT- a studies)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Nareg Sinenian</dc:creator>
  <cp:lastModifiedBy>Nareg Sinenian</cp:lastModifiedBy>
  <cp:revision>857</cp:revision>
  <dcterms:created xsi:type="dcterms:W3CDTF">2010-04-21T23:57:30Z</dcterms:created>
  <dcterms:modified xsi:type="dcterms:W3CDTF">2012-04-26T14:09:15Z</dcterms:modified>
</cp:coreProperties>
</file>