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21" r:id="rId2"/>
    <p:sldId id="324" r:id="rId3"/>
    <p:sldId id="325" r:id="rId4"/>
    <p:sldId id="323" r:id="rId5"/>
    <p:sldId id="322" r:id="rId6"/>
  </p:sldIdLst>
  <p:sldSz cx="10058400" cy="7543800"/>
  <p:notesSz cx="6858000" cy="9144000"/>
  <p:defaultTextStyle>
    <a:defPPr>
      <a:defRPr lang="en-US"/>
    </a:defPPr>
    <a:lvl1pPr marL="0" algn="l" defTabSz="50281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2819" algn="l" defTabSz="50281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5640" algn="l" defTabSz="50281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8459" algn="l" defTabSz="50281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1277" algn="l" defTabSz="50281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4096" algn="l" defTabSz="50281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16917" algn="l" defTabSz="50281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19736" algn="l" defTabSz="50281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22555" algn="l" defTabSz="50281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2FFB0"/>
    <a:srgbClr val="BDFF93"/>
    <a:srgbClr val="E6FFC7"/>
    <a:srgbClr val="FF4845"/>
    <a:srgbClr val="FFCDCA"/>
    <a:srgbClr val="FFFBCD"/>
    <a:srgbClr val="8A343D"/>
    <a:srgbClr val="9D333E"/>
    <a:srgbClr val="B2541A"/>
    <a:srgbClr val="F0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5" autoAdjust="0"/>
    <p:restoredTop sz="99494" autoAdjust="0"/>
  </p:normalViewPr>
  <p:slideViewPr>
    <p:cSldViewPr snapToGrid="0">
      <p:cViewPr>
        <p:scale>
          <a:sx n="94" d="100"/>
          <a:sy n="94" d="100"/>
        </p:scale>
        <p:origin x="-496" y="-208"/>
      </p:cViewPr>
      <p:guideLst>
        <p:guide orient="horz" pos="4681"/>
        <p:guide pos="2787"/>
        <p:guide pos="48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98F28-82E4-2E46-9E64-DBCA968FCC09}" type="datetime1">
              <a:rPr lang="en-US" smtClean="0"/>
              <a:pPr/>
              <a:t>4/26/12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F1E2B-2A28-384E-AD31-B3355F579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69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5FDCEBFF-93E3-0141-B30C-0814CEE2E2B1}" type="datetime1">
              <a:rPr lang="en-US" smtClean="0"/>
              <a:pPr/>
              <a:t>4/26/12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206BB555-FBC0-CF49-905F-8961F2D434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426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02819" rtl="0" eaLnBrk="1" latinLnBrk="0" hangingPunct="1">
      <a:defRPr sz="1300" kern="1200">
        <a:solidFill>
          <a:schemeClr val="tx1"/>
        </a:solidFill>
        <a:latin typeface="Arial"/>
        <a:ea typeface="+mn-ea"/>
        <a:cs typeface="+mn-cs"/>
      </a:defRPr>
    </a:lvl1pPr>
    <a:lvl2pPr marL="502819" algn="l" defTabSz="502819" rtl="0" eaLnBrk="1" latinLnBrk="0" hangingPunct="1">
      <a:defRPr sz="1300" kern="1200">
        <a:solidFill>
          <a:schemeClr val="tx1"/>
        </a:solidFill>
        <a:latin typeface="Arial"/>
        <a:ea typeface="+mn-ea"/>
        <a:cs typeface="+mn-cs"/>
      </a:defRPr>
    </a:lvl2pPr>
    <a:lvl3pPr marL="1005640" algn="l" defTabSz="502819" rtl="0" eaLnBrk="1" latinLnBrk="0" hangingPunct="1">
      <a:defRPr sz="1300" kern="1200">
        <a:solidFill>
          <a:schemeClr val="tx1"/>
        </a:solidFill>
        <a:latin typeface="Arial"/>
        <a:ea typeface="+mn-ea"/>
        <a:cs typeface="+mn-cs"/>
      </a:defRPr>
    </a:lvl3pPr>
    <a:lvl4pPr marL="1508459" algn="l" defTabSz="502819" rtl="0" eaLnBrk="1" latinLnBrk="0" hangingPunct="1">
      <a:defRPr sz="1300" kern="1200">
        <a:solidFill>
          <a:schemeClr val="tx1"/>
        </a:solidFill>
        <a:latin typeface="Arial"/>
        <a:ea typeface="+mn-ea"/>
        <a:cs typeface="+mn-cs"/>
      </a:defRPr>
    </a:lvl4pPr>
    <a:lvl5pPr marL="2011277" algn="l" defTabSz="502819" rtl="0" eaLnBrk="1" latinLnBrk="0" hangingPunct="1">
      <a:defRPr sz="1300" kern="1200">
        <a:solidFill>
          <a:schemeClr val="tx1"/>
        </a:solidFill>
        <a:latin typeface="Arial"/>
        <a:ea typeface="+mn-ea"/>
        <a:cs typeface="+mn-cs"/>
      </a:defRPr>
    </a:lvl5pPr>
    <a:lvl6pPr marL="2514096" algn="l" defTabSz="502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16917" algn="l" defTabSz="502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19736" algn="l" defTabSz="502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22555" algn="l" defTabSz="502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03240" y="2870202"/>
            <a:ext cx="9051925" cy="990600"/>
          </a:xfrm>
          <a:prstGeom prst="rect">
            <a:avLst/>
          </a:prstGeom>
          <a:effectLst>
            <a:outerShdw blurRad="38100" dist="38100" dir="2700000">
              <a:srgbClr val="000000">
                <a:alpha val="35000"/>
              </a:srgbClr>
            </a:outerShdw>
          </a:effectLst>
        </p:spPr>
        <p:txBody>
          <a:bodyPr vert="horz" lIns="91422" tIns="45711" rIns="91422" bIns="45711" anchor="t"/>
          <a:lstStyle>
            <a:lvl1pPr algn="ctr"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80" y="304147"/>
            <a:ext cx="7721600" cy="77470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235911" y="1558821"/>
            <a:ext cx="7603291" cy="5223247"/>
          </a:xfrm>
          <a:prstGeom prst="rect">
            <a:avLst/>
          </a:prstGeom>
        </p:spPr>
        <p:txBody>
          <a:bodyPr lIns="91422" tIns="45711" rIns="91422" bIns="45711"/>
          <a:lstStyle>
            <a:lvl1pPr marL="169829" indent="-169829">
              <a:defRPr sz="1800" b="1" i="0">
                <a:latin typeface="Arial"/>
                <a:cs typeface="Arial"/>
              </a:defRPr>
            </a:lvl1pPr>
            <a:lvl2pPr marL="713089" indent="-310833">
              <a:spcBef>
                <a:spcPts val="300"/>
              </a:spcBef>
              <a:buFont typeface="Arial"/>
              <a:buChar char="—"/>
              <a:defRPr sz="1800" b="1" i="0">
                <a:latin typeface="Arial"/>
                <a:cs typeface="Arial"/>
              </a:defRPr>
            </a:lvl2pPr>
            <a:lvl3pPr marL="1170198">
              <a:buFont typeface="Lucida Grande"/>
              <a:buChar char="–"/>
              <a:defRPr sz="1800" b="1" i="0">
                <a:latin typeface="Arial"/>
                <a:cs typeface="Arial"/>
              </a:defRPr>
            </a:lvl3pPr>
            <a:lvl4pPr>
              <a:defRPr sz="1800" b="1" i="0">
                <a:latin typeface="Arial"/>
                <a:cs typeface="Arial"/>
              </a:defRPr>
            </a:lvl4pPr>
            <a:lvl5pPr>
              <a:buNone/>
              <a:defRPr sz="18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2836" y="7338118"/>
            <a:ext cx="3185160" cy="10772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algn="ctr" defTabSz="502819" rtl="0" eaLnBrk="1" latinLnBrk="0" hangingPunct="1">
              <a:defRPr lang="en-US" sz="700" b="1" i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R Tommasini — NIF Diagnostics Meeting, Jan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15357" y="7339952"/>
            <a:ext cx="228602" cy="10772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r">
              <a:defRPr sz="7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78DCE5C6-CC67-AD46-BF96-E669D46017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4082" y="7339655"/>
            <a:ext cx="2346960" cy="10772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algn="l" defTabSz="502819" rtl="0" eaLnBrk="1" latinLnBrk="0" hangingPunct="1">
              <a:defRPr lang="en-US" sz="700" b="1" i="0" kern="120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NIF-0000-00000s2.ppt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lum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80" y="304147"/>
            <a:ext cx="7721600" cy="77470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235911" y="1558821"/>
            <a:ext cx="4199691" cy="5223247"/>
          </a:xfrm>
          <a:prstGeom prst="rect">
            <a:avLst/>
          </a:prstGeom>
        </p:spPr>
        <p:txBody>
          <a:bodyPr lIns="91422" tIns="45711" rIns="91422" bIns="45711"/>
          <a:lstStyle>
            <a:lvl1pPr marL="169829" indent="-169829">
              <a:defRPr sz="1800" b="1" i="0">
                <a:latin typeface="Arial"/>
                <a:cs typeface="Arial"/>
              </a:defRPr>
            </a:lvl1pPr>
            <a:lvl2pPr marL="713089" indent="-310833">
              <a:spcBef>
                <a:spcPts val="300"/>
              </a:spcBef>
              <a:buFont typeface="Arial"/>
              <a:buChar char="—"/>
              <a:defRPr sz="1800" b="1" i="0">
                <a:latin typeface="Arial"/>
                <a:cs typeface="Arial"/>
              </a:defRPr>
            </a:lvl2pPr>
            <a:lvl3pPr marL="1170198">
              <a:buFont typeface="Lucida Grande"/>
              <a:buChar char="–"/>
              <a:defRPr sz="1800" b="1" i="0">
                <a:latin typeface="Arial"/>
                <a:cs typeface="Arial"/>
              </a:defRPr>
            </a:lvl3pPr>
            <a:lvl4pPr>
              <a:defRPr sz="1800" b="1" i="0">
                <a:latin typeface="Arial"/>
                <a:cs typeface="Arial"/>
              </a:defRPr>
            </a:lvl4pPr>
            <a:lvl5pPr>
              <a:buNone/>
              <a:defRPr sz="18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2836" y="7338118"/>
            <a:ext cx="3185160" cy="10772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algn="ctr" defTabSz="502819" rtl="0" eaLnBrk="1" latinLnBrk="0" hangingPunct="1">
              <a:defRPr lang="en-US" sz="700" b="1" i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R Tommasini — NIF Diagnostics Meeting, Jan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15357" y="7339952"/>
            <a:ext cx="228602" cy="10772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r">
              <a:defRPr sz="7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78DCE5C6-CC67-AD46-BF96-E669D46017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4082" y="7339655"/>
            <a:ext cx="2346960" cy="10772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algn="l" defTabSz="502819" rtl="0" eaLnBrk="1" latinLnBrk="0" hangingPunct="1">
              <a:defRPr lang="en-US" sz="700" b="1" i="0" kern="120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NIF-0000-00000s2.ppt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Text Box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80" y="304147"/>
            <a:ext cx="7721600" cy="77470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2836" y="7338118"/>
            <a:ext cx="3185160" cy="10772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algn="ctr" defTabSz="502819" rtl="0" eaLnBrk="1" latinLnBrk="0" hangingPunct="1">
              <a:defRPr lang="en-US" sz="700" b="1" i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R Tommasini — NIF Diagnostics Meeting, Jan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15357" y="7339952"/>
            <a:ext cx="228602" cy="10772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r">
              <a:defRPr sz="7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78DCE5C6-CC67-AD46-BF96-E669D46017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4082" y="7339655"/>
            <a:ext cx="2346960" cy="10772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algn="l" defTabSz="502819" rtl="0" eaLnBrk="1" latinLnBrk="0" hangingPunct="1">
              <a:defRPr lang="en-US" sz="700" b="1" i="0" kern="120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NIF-0000-00000s2.ppt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C Screen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80" y="304147"/>
            <a:ext cx="7721600" cy="77470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4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235911" y="1558821"/>
            <a:ext cx="7603291" cy="5223247"/>
          </a:xfrm>
          <a:prstGeom prst="rect">
            <a:avLst/>
          </a:prstGeom>
        </p:spPr>
        <p:txBody>
          <a:bodyPr lIns="91422" tIns="45711" rIns="91422" bIns="45711"/>
          <a:lstStyle>
            <a:lvl1pPr marL="169829" indent="-169829">
              <a:defRPr sz="1800" b="1" i="0">
                <a:latin typeface="Arial"/>
                <a:cs typeface="Arial"/>
              </a:defRPr>
            </a:lvl1pPr>
            <a:lvl2pPr marL="713089" indent="-310833">
              <a:spcBef>
                <a:spcPts val="300"/>
              </a:spcBef>
              <a:buFont typeface="Arial"/>
              <a:buChar char="—"/>
              <a:defRPr sz="1800" b="1" i="0">
                <a:latin typeface="Arial"/>
                <a:cs typeface="Arial"/>
              </a:defRPr>
            </a:lvl2pPr>
            <a:lvl3pPr marL="1170198">
              <a:buFont typeface="Lucida Grande"/>
              <a:buChar char="–"/>
              <a:defRPr sz="1800" b="1" i="0">
                <a:latin typeface="Arial"/>
                <a:cs typeface="Arial"/>
              </a:defRPr>
            </a:lvl3pPr>
            <a:lvl4pPr>
              <a:defRPr sz="1800" b="1" i="0">
                <a:latin typeface="Arial"/>
                <a:cs typeface="Arial"/>
              </a:defRPr>
            </a:lvl4pPr>
            <a:lvl5pPr>
              <a:buNone/>
              <a:defRPr sz="18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2836" y="7338118"/>
            <a:ext cx="3185160" cy="10772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algn="ctr" defTabSz="502819" rtl="0" eaLnBrk="1" latinLnBrk="0" hangingPunct="1">
              <a:defRPr lang="en-US" sz="700" b="1" i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Landen - BOG S&amp;T, July 12-13,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15357" y="7339952"/>
            <a:ext cx="228602" cy="10772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r">
              <a:defRPr sz="7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78DCE5C6-CC67-AD46-BF96-E669D46017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4082" y="7339655"/>
            <a:ext cx="2346960" cy="10772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algn="l" defTabSz="502819" rtl="0" eaLnBrk="1" latinLnBrk="0" hangingPunct="1">
              <a:defRPr lang="en-US" sz="700" b="1" i="0" kern="120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NIF-0711-22501.ppt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198720" y="93134"/>
            <a:ext cx="184666" cy="276999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8720" y="7137401"/>
            <a:ext cx="184666" cy="276999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r>
              <a:rPr lang="en-US" sz="1200" b="1" dirty="0" smtClean="0"/>
              <a:t>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20257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2836" y="7338118"/>
            <a:ext cx="3185160" cy="10772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algn="ctr" defTabSz="502819" rtl="0" eaLnBrk="1" latinLnBrk="0" hangingPunct="1">
              <a:defRPr lang="en-US" sz="700" b="1" i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R Tommasini — NIF Diagnostics Meeting, Jan 2012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15357" y="7339952"/>
            <a:ext cx="228602" cy="10772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r">
              <a:defRPr sz="7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78DCE5C6-CC67-AD46-BF96-E669D46017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24082" y="7339655"/>
            <a:ext cx="2346960" cy="10772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algn="l" defTabSz="502819" rtl="0" eaLnBrk="1" latinLnBrk="0" hangingPunct="1">
              <a:defRPr lang="en-US" sz="700" b="1" i="0" kern="120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NIF-0000-00000s2.ppt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4" r:id="rId3"/>
    <p:sldLayoutId id="2147483653" r:id="rId4"/>
    <p:sldLayoutId id="2147483651" r:id="rId5"/>
    <p:sldLayoutId id="2147483655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502819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115" indent="-377115" algn="l" defTabSz="502819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082" indent="-314261" algn="l" defTabSz="502819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049" indent="-251409" algn="l" defTabSz="50281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9868" indent="-251409" algn="l" defTabSz="502819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2687" indent="-251409" algn="l" defTabSz="502819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5508" indent="-251409" algn="l" defTabSz="50281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327" indent="-251409" algn="l" defTabSz="50281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145" indent="-251409" algn="l" defTabSz="50281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3964" indent="-251409" algn="l" defTabSz="50281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819" algn="l" defTabSz="502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640" algn="l" defTabSz="502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459" algn="l" defTabSz="502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277" algn="l" defTabSz="502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6" algn="l" defTabSz="502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6917" algn="l" defTabSz="502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9736" algn="l" defTabSz="502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2555" algn="l" defTabSz="5028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52"/>
          <p:cNvGrpSpPr/>
          <p:nvPr/>
        </p:nvGrpSpPr>
        <p:grpSpPr>
          <a:xfrm flipH="1">
            <a:off x="4962628" y="3809897"/>
            <a:ext cx="1709492" cy="245405"/>
            <a:chOff x="790353" y="3511550"/>
            <a:chExt cx="4684649" cy="890329"/>
          </a:xfrm>
        </p:grpSpPr>
        <p:grpSp>
          <p:nvGrpSpPr>
            <p:cNvPr id="26" name="Group 53"/>
            <p:cNvGrpSpPr/>
            <p:nvPr/>
          </p:nvGrpSpPr>
          <p:grpSpPr>
            <a:xfrm>
              <a:off x="873379" y="3511550"/>
              <a:ext cx="4414590" cy="890329"/>
              <a:chOff x="873379" y="3511550"/>
              <a:chExt cx="4414590" cy="890329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rot="5400000">
                <a:off x="660174" y="3724755"/>
                <a:ext cx="890329" cy="46391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787615" y="3724755"/>
                <a:ext cx="890329" cy="46391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915056" y="3724755"/>
                <a:ext cx="890329" cy="46391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>
                <a:off x="1042497" y="3724755"/>
                <a:ext cx="890329" cy="46391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>
                <a:off x="1169938" y="3724755"/>
                <a:ext cx="890329" cy="46391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>
                <a:off x="1297379" y="3724755"/>
                <a:ext cx="890329" cy="46391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1424820" y="3724755"/>
                <a:ext cx="890329" cy="46391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>
                <a:off x="1552261" y="3724755"/>
                <a:ext cx="890329" cy="46391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>
                <a:off x="1679702" y="3724755"/>
                <a:ext cx="890329" cy="46391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>
                <a:off x="1807143" y="3724755"/>
                <a:ext cx="890329" cy="46391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1934584" y="3724755"/>
                <a:ext cx="890329" cy="46391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>
                <a:off x="2062025" y="3724755"/>
                <a:ext cx="890329" cy="46391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2189466" y="3724755"/>
                <a:ext cx="890329" cy="46391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2316907" y="3724755"/>
                <a:ext cx="890329" cy="46391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>
                <a:off x="2444348" y="3724755"/>
                <a:ext cx="890329" cy="46391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>
                <a:off x="2571789" y="3724755"/>
                <a:ext cx="890329" cy="46391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2699230" y="3724755"/>
                <a:ext cx="890329" cy="46391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>
                <a:off x="2826671" y="3724755"/>
                <a:ext cx="890329" cy="46391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2954112" y="3724755"/>
                <a:ext cx="890329" cy="46391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3081553" y="3724755"/>
                <a:ext cx="890329" cy="46391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>
                <a:off x="3208994" y="3724755"/>
                <a:ext cx="890329" cy="46391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3336435" y="3724755"/>
                <a:ext cx="890329" cy="46391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>
                <a:off x="3463876" y="3724755"/>
                <a:ext cx="890329" cy="46391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>
                <a:off x="3591317" y="3724755"/>
                <a:ext cx="890329" cy="46391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3718758" y="3724755"/>
                <a:ext cx="890329" cy="46391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3846199" y="3724755"/>
                <a:ext cx="890329" cy="46391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3973640" y="3724755"/>
                <a:ext cx="890329" cy="46391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>
                <a:off x="4101081" y="3724755"/>
                <a:ext cx="890329" cy="46391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>
                <a:off x="4228522" y="3724755"/>
                <a:ext cx="890329" cy="46391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>
                <a:off x="4355963" y="3724755"/>
                <a:ext cx="890329" cy="46391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>
                <a:off x="4483404" y="3724755"/>
                <a:ext cx="890329" cy="46391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>
                <a:off x="4610845" y="3724755"/>
                <a:ext cx="890329" cy="46391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/>
            <p:cNvCxnSpPr/>
            <p:nvPr/>
          </p:nvCxnSpPr>
          <p:spPr>
            <a:xfrm>
              <a:off x="1019961" y="3511550"/>
              <a:ext cx="4455041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90353" y="4386964"/>
              <a:ext cx="4455042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80" y="304147"/>
            <a:ext cx="6075990" cy="774703"/>
          </a:xfrm>
        </p:spPr>
        <p:txBody>
          <a:bodyPr/>
          <a:lstStyle/>
          <a:p>
            <a:r>
              <a:rPr lang="en-US" dirty="0" smtClean="0"/>
              <a:t>Beyond Bateman: 10x </a:t>
            </a:r>
            <a:r>
              <a:rPr lang="en-US" dirty="0" smtClean="0"/>
              <a:t>higher Q.E. MCPs </a:t>
            </a:r>
            <a:r>
              <a:rPr lang="en-US" dirty="0" smtClean="0"/>
              <a:t>at 10 - </a:t>
            </a:r>
            <a:r>
              <a:rPr lang="en-US" dirty="0" smtClean="0"/>
              <a:t>100 </a:t>
            </a:r>
            <a:r>
              <a:rPr lang="en-US" dirty="0" err="1" smtClean="0"/>
              <a:t>keV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 Tommasini — NIF Diagnostics Meeting, Jan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E5C6-CC67-AD46-BF96-E669D46017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NIF-0000-00000s2.ppt </a:t>
            </a:r>
            <a:endParaRPr lang="en-US" dirty="0"/>
          </a:p>
        </p:txBody>
      </p:sp>
      <p:grpSp>
        <p:nvGrpSpPr>
          <p:cNvPr id="13" name="Group 51"/>
          <p:cNvGrpSpPr/>
          <p:nvPr/>
        </p:nvGrpSpPr>
        <p:grpSpPr>
          <a:xfrm>
            <a:off x="4930170" y="2877684"/>
            <a:ext cx="1750022" cy="880555"/>
            <a:chOff x="716309" y="3511550"/>
            <a:chExt cx="4795715" cy="890329"/>
          </a:xfrm>
        </p:grpSpPr>
        <p:grpSp>
          <p:nvGrpSpPr>
            <p:cNvPr id="61" name="Group 47"/>
            <p:cNvGrpSpPr/>
            <p:nvPr/>
          </p:nvGrpSpPr>
          <p:grpSpPr>
            <a:xfrm>
              <a:off x="873379" y="3511550"/>
              <a:ext cx="4414590" cy="890329"/>
              <a:chOff x="873379" y="3511550"/>
              <a:chExt cx="4414590" cy="890329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 rot="5400000">
                <a:off x="660174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>
                <a:off x="787615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>
                <a:off x="915056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5400000">
                <a:off x="1042497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>
                <a:off x="1169938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>
                <a:off x="1297379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5400000">
                <a:off x="1424820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>
                <a:off x="1552261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>
                <a:off x="1679702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>
                <a:off x="1807143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5400000">
                <a:off x="1934584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5400000">
                <a:off x="2062025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>
                <a:off x="2189466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>
                <a:off x="2316907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>
                <a:off x="2444348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>
                <a:off x="2571789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>
                <a:off x="2699230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5400000">
                <a:off x="2826671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>
                <a:off x="2954112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5400000">
                <a:off x="3081553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5400000">
                <a:off x="3208994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>
                <a:off x="3336435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>
                <a:off x="3463876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>
                <a:off x="3591317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>
                <a:off x="3718758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5400000">
                <a:off x="3846199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>
                <a:off x="3973640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>
                <a:off x="4101081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>
                <a:off x="4228522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>
                <a:off x="4355963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>
                <a:off x="4483404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5400000">
                <a:off x="4610845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Straight Connector 61"/>
            <p:cNvCxnSpPr/>
            <p:nvPr/>
          </p:nvCxnSpPr>
          <p:spPr>
            <a:xfrm>
              <a:off x="1056983" y="3511550"/>
              <a:ext cx="445504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716309" y="4386964"/>
              <a:ext cx="44550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6679940" y="3183514"/>
            <a:ext cx="2750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/>
                <a:cs typeface="Arial"/>
              </a:rPr>
              <a:t>Unity gain </a:t>
            </a:r>
            <a:r>
              <a:rPr lang="en-US" sz="1600" b="1" dirty="0" smtClean="0">
                <a:latin typeface="Arial"/>
                <a:cs typeface="Arial"/>
              </a:rPr>
              <a:t>thick </a:t>
            </a:r>
            <a:r>
              <a:rPr lang="en-US" sz="1600" b="1" dirty="0" smtClean="0">
                <a:latin typeface="Arial"/>
                <a:cs typeface="Arial"/>
              </a:rPr>
              <a:t>MCP</a:t>
            </a:r>
            <a:r>
              <a:rPr lang="en-US" sz="1600" b="1" dirty="0" smtClean="0">
                <a:latin typeface="Arial"/>
                <a:cs typeface="Arial"/>
              </a:rPr>
              <a:t> </a:t>
            </a:r>
            <a:r>
              <a:rPr lang="en-US" sz="1600" b="1" dirty="0" smtClean="0">
                <a:latin typeface="Arial"/>
                <a:cs typeface="Arial"/>
              </a:rPr>
              <a:t>(DC</a:t>
            </a:r>
            <a:r>
              <a:rPr lang="en-US" sz="1600" b="1" dirty="0" smtClean="0">
                <a:latin typeface="Arial"/>
                <a:cs typeface="Arial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46517" y="3742359"/>
            <a:ext cx="3351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/>
                <a:cs typeface="Arial"/>
              </a:rPr>
              <a:t>Electron multiplier </a:t>
            </a:r>
            <a:r>
              <a:rPr lang="en-US" sz="1600" b="1" dirty="0" smtClean="0">
                <a:latin typeface="Arial"/>
                <a:cs typeface="Arial"/>
              </a:rPr>
              <a:t>MCP (</a:t>
            </a:r>
            <a:r>
              <a:rPr lang="en-US" sz="1600" b="1" dirty="0" smtClean="0">
                <a:latin typeface="Arial"/>
                <a:cs typeface="Arial"/>
              </a:rPr>
              <a:t>Gated)</a:t>
            </a:r>
            <a:endParaRPr lang="en-US" sz="1600" b="1" dirty="0">
              <a:latin typeface="Arial"/>
              <a:cs typeface="Arial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809414" y="2715566"/>
            <a:ext cx="1" cy="580941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35828" y="2320307"/>
            <a:ext cx="470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Arial"/>
                <a:cs typeface="Arial"/>
              </a:rPr>
              <a:t>h</a:t>
            </a:r>
            <a:r>
              <a:rPr lang="en-US" sz="1600" b="1" dirty="0" err="1" smtClean="0">
                <a:latin typeface="Symbol" charset="2"/>
                <a:cs typeface="Symbol" charset="2"/>
              </a:rPr>
              <a:t>n</a:t>
            </a:r>
            <a:endParaRPr lang="en-US" sz="1600" b="1" dirty="0">
              <a:latin typeface="Symbol" charset="2"/>
              <a:cs typeface="Symbol" charset="2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822925" y="3282998"/>
            <a:ext cx="40531" cy="351266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876969" y="3647778"/>
            <a:ext cx="114623" cy="404573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>
            <a:off x="5978793" y="4078928"/>
            <a:ext cx="115199" cy="611268"/>
          </a:xfrm>
          <a:prstGeom prst="arc">
            <a:avLst/>
          </a:prstGeom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b="1">
              <a:latin typeface="Arial"/>
              <a:cs typeface="Arial"/>
            </a:endParaRPr>
          </a:p>
        </p:txBody>
      </p:sp>
      <p:sp>
        <p:nvSpPr>
          <p:cNvPr id="22" name="Arc 21"/>
          <p:cNvSpPr/>
          <p:nvPr/>
        </p:nvSpPr>
        <p:spPr>
          <a:xfrm flipH="1">
            <a:off x="5968126" y="4090740"/>
            <a:ext cx="115199" cy="611268"/>
          </a:xfrm>
          <a:prstGeom prst="arc">
            <a:avLst/>
          </a:prstGeom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b="1">
              <a:latin typeface="Arial"/>
              <a:cs typeface="Arial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5879703" y="4263964"/>
            <a:ext cx="307111" cy="2004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191600" y="4383454"/>
            <a:ext cx="1516786" cy="38093"/>
          </a:xfrm>
          <a:prstGeom prst="rect">
            <a:avLst/>
          </a:prstGeom>
          <a:solidFill>
            <a:srgbClr val="FF66FF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2831" y="4204559"/>
            <a:ext cx="1255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/>
                <a:cs typeface="Arial"/>
              </a:rPr>
              <a:t>P</a:t>
            </a:r>
            <a:r>
              <a:rPr lang="en-US" sz="1600" b="1" dirty="0" smtClean="0">
                <a:latin typeface="Arial"/>
                <a:cs typeface="Arial"/>
              </a:rPr>
              <a:t>hosphor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4454760" y="1658780"/>
            <a:ext cx="5232109" cy="369332"/>
          </a:xfrm>
          <a:prstGeom prst="rect">
            <a:avLst/>
          </a:prstGeom>
          <a:solidFill>
            <a:srgbClr val="FFFBCD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1800" b="1" dirty="0" smtClean="0">
                <a:latin typeface="Arial"/>
                <a:cs typeface="Arial"/>
              </a:rPr>
              <a:t>Future: Two </a:t>
            </a:r>
            <a:r>
              <a:rPr lang="en-US" sz="1800" b="1" dirty="0">
                <a:latin typeface="Arial"/>
                <a:cs typeface="Arial"/>
              </a:rPr>
              <a:t>MCP (Proximity focus coupling</a:t>
            </a:r>
            <a:r>
              <a:rPr lang="en-US" sz="1800" b="1" dirty="0" smtClean="0">
                <a:latin typeface="Arial"/>
                <a:cs typeface="Arial"/>
              </a:rPr>
              <a:t>)?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012985" y="2284745"/>
            <a:ext cx="1530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/>
                <a:cs typeface="Arial"/>
              </a:rPr>
              <a:t>N. Izumi, 2011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3061" y="5728360"/>
            <a:ext cx="8943806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Time-discriminating detectors will be needed even at high photon energy when sources to be backlit or other sources have strong self-emission (hohlraums, implosions, and other short pulse sources producing background due to hot electrons, hard x-rays, neutrons, and gammas)</a:t>
            </a:r>
            <a:endParaRPr lang="en-US" sz="1800" b="1" dirty="0"/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083" y="1817125"/>
            <a:ext cx="4926760" cy="3695068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1459111" y="1378856"/>
            <a:ext cx="2337270" cy="646331"/>
          </a:xfrm>
          <a:prstGeom prst="rect">
            <a:avLst/>
          </a:prstGeom>
          <a:solidFill>
            <a:srgbClr val="FFFBCD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1800" b="1" dirty="0" smtClean="0">
                <a:latin typeface="Arial"/>
                <a:cs typeface="Arial"/>
              </a:rPr>
              <a:t>Single MCP </a:t>
            </a:r>
          </a:p>
          <a:p>
            <a:pPr marL="457200" indent="-457200" algn="ctr"/>
            <a:r>
              <a:rPr lang="en-US" sz="1800" b="1" dirty="0" smtClean="0">
                <a:latin typeface="Arial"/>
                <a:cs typeface="Arial"/>
              </a:rPr>
              <a:t>Bateman, NIM, 1977</a:t>
            </a:r>
            <a:endParaRPr lang="en-US" sz="1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3828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3037" y="621473"/>
            <a:ext cx="7845835" cy="443867"/>
          </a:xfrm>
        </p:spPr>
        <p:txBody>
          <a:bodyPr/>
          <a:lstStyle/>
          <a:p>
            <a:r>
              <a:rPr lang="en-US" dirty="0" smtClean="0"/>
              <a:t>Beyond Henke: 10x higher PC Q.E. than current ≈ 1%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502869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i="0" kern="120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Landen - IFSA, Sept 12-16,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E5C6-CC67-AD46-BF96-E669D460172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NIF-0611-22438.ppt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69" y="2175160"/>
            <a:ext cx="4604370" cy="365426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444311" y="1392407"/>
            <a:ext cx="3284286" cy="923330"/>
          </a:xfrm>
          <a:prstGeom prst="rect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Existing </a:t>
            </a:r>
            <a:r>
              <a:rPr lang="en-US" sz="1800" b="1" dirty="0" err="1" smtClean="0"/>
              <a:t>CsI</a:t>
            </a:r>
            <a:r>
              <a:rPr lang="en-US" sz="1800" b="1" dirty="0" smtClean="0"/>
              <a:t>:</a:t>
            </a:r>
          </a:p>
          <a:p>
            <a:pPr algn="ctr"/>
            <a:r>
              <a:rPr lang="en-US" sz="1800" b="1" dirty="0" err="1" smtClean="0"/>
              <a:t>Frumkin</a:t>
            </a:r>
            <a:r>
              <a:rPr lang="en-US" sz="1800" b="1" dirty="0" smtClean="0"/>
              <a:t>, Phys. Rev. A, 1993</a:t>
            </a:r>
          </a:p>
          <a:p>
            <a:pPr algn="ctr"/>
            <a:r>
              <a:rPr lang="en-US" sz="1800" b="1" dirty="0" err="1" smtClean="0"/>
              <a:t>Boutbol</a:t>
            </a:r>
            <a:r>
              <a:rPr lang="en-US" sz="1800" b="1" dirty="0" smtClean="0"/>
              <a:t>, JAP, 1999</a:t>
            </a:r>
            <a:endParaRPr lang="en-US" sz="1800" b="1" dirty="0"/>
          </a:p>
        </p:txBody>
      </p:sp>
      <p:grpSp>
        <p:nvGrpSpPr>
          <p:cNvPr id="49" name="Group 51"/>
          <p:cNvGrpSpPr/>
          <p:nvPr/>
        </p:nvGrpSpPr>
        <p:grpSpPr>
          <a:xfrm>
            <a:off x="5387421" y="2999283"/>
            <a:ext cx="1750022" cy="880555"/>
            <a:chOff x="716309" y="3511550"/>
            <a:chExt cx="4795715" cy="890329"/>
          </a:xfrm>
        </p:grpSpPr>
        <p:grpSp>
          <p:nvGrpSpPr>
            <p:cNvPr id="50" name="Group 47"/>
            <p:cNvGrpSpPr/>
            <p:nvPr/>
          </p:nvGrpSpPr>
          <p:grpSpPr>
            <a:xfrm>
              <a:off x="873379" y="3511550"/>
              <a:ext cx="4414590" cy="890329"/>
              <a:chOff x="873379" y="3511550"/>
              <a:chExt cx="4414590" cy="890329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rot="5400000">
                <a:off x="660174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787615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915056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>
                <a:off x="1042497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>
                <a:off x="1169938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>
                <a:off x="1297379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>
                <a:off x="1424820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>
                <a:off x="1552261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>
                <a:off x="1679702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5400000">
                <a:off x="1807143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>
                <a:off x="1934584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>
                <a:off x="2062025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>
                <a:off x="2189466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>
                <a:off x="2316907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5400000">
                <a:off x="2444348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>
                <a:off x="2571789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>
                <a:off x="2699230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5400000">
                <a:off x="2826671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>
                <a:off x="2954112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>
                <a:off x="3081553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>
                <a:off x="3208994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5400000">
                <a:off x="3336435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5400000">
                <a:off x="3463876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>
                <a:off x="3591317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>
                <a:off x="3718758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>
                <a:off x="3846199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>
                <a:off x="3973640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>
                <a:off x="4101081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5400000">
                <a:off x="4228522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>
                <a:off x="4355963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5400000">
                <a:off x="4483404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5400000">
                <a:off x="4610845" y="3724755"/>
                <a:ext cx="890329" cy="46391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/>
            <p:cNvCxnSpPr/>
            <p:nvPr/>
          </p:nvCxnSpPr>
          <p:spPr>
            <a:xfrm>
              <a:off x="1056983" y="3511550"/>
              <a:ext cx="445504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16309" y="4386964"/>
              <a:ext cx="44550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/>
          <p:cNvSpPr txBox="1"/>
          <p:nvPr/>
        </p:nvSpPr>
        <p:spPr>
          <a:xfrm>
            <a:off x="7137191" y="3183520"/>
            <a:ext cx="2536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/>
                <a:cs typeface="Arial"/>
              </a:rPr>
              <a:t>PC in form of thick </a:t>
            </a:r>
            <a:r>
              <a:rPr lang="en-US" sz="1600" b="1" dirty="0" smtClean="0">
                <a:latin typeface="Arial"/>
                <a:cs typeface="Arial"/>
              </a:rPr>
              <a:t>MCP</a:t>
            </a:r>
            <a:endParaRPr lang="en-US" sz="1600" b="1" dirty="0" smtClean="0">
              <a:latin typeface="Arial"/>
              <a:cs typeface="Arial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6266665" y="2837165"/>
            <a:ext cx="1" cy="580941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093079" y="2441906"/>
            <a:ext cx="470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Arial"/>
                <a:cs typeface="Arial"/>
              </a:rPr>
              <a:t>h</a:t>
            </a:r>
            <a:r>
              <a:rPr lang="en-US" sz="1600" b="1" dirty="0" err="1" smtClean="0">
                <a:latin typeface="Symbol" charset="2"/>
                <a:cs typeface="Symbol" charset="2"/>
              </a:rPr>
              <a:t>n</a:t>
            </a:r>
            <a:endParaRPr lang="en-US" sz="1600" b="1" dirty="0">
              <a:latin typeface="Symbol" charset="2"/>
              <a:cs typeface="Symbol" charset="2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6280176" y="3404597"/>
            <a:ext cx="40531" cy="351266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6334220" y="3769377"/>
            <a:ext cx="2104" cy="1040287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5459707" y="4072725"/>
            <a:ext cx="1516786" cy="38093"/>
          </a:xfrm>
          <a:prstGeom prst="rect">
            <a:avLst/>
          </a:prstGeom>
          <a:pattFill prst="dkVert">
            <a:fgClr>
              <a:schemeClr val="tx1"/>
            </a:fgClr>
            <a:bgClr>
              <a:prstClr val="white"/>
            </a:bgClr>
          </a:pattFill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Arial"/>
              <a:cs typeface="Arial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092000" y="3920849"/>
            <a:ext cx="1255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/>
                <a:cs typeface="Arial"/>
              </a:rPr>
              <a:t>Grid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133906" y="1936606"/>
            <a:ext cx="4242226" cy="369332"/>
          </a:xfrm>
          <a:prstGeom prst="rect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Future: Thick MCP Photocathode?</a:t>
            </a:r>
            <a:endParaRPr lang="en-US" sz="18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743061" y="5795910"/>
            <a:ext cx="8943806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Time-discriminating detectors will be needed even at high photon energy when sources to be backlit or other sources have strong self-emission (hohlraums, implosions, and other short pulse sources producing background due to hot electrons, hard x-rays, neutrons, and gammas)</a:t>
            </a:r>
            <a:endParaRPr lang="en-US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917021" y="3431612"/>
            <a:ext cx="1026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L/D = 10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14966" y="4809658"/>
            <a:ext cx="274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To Streak Camera, DIXI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693269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282519" y="2107823"/>
            <a:ext cx="4382838" cy="4799628"/>
            <a:chOff x="7540921" y="2237979"/>
            <a:chExt cx="2088643" cy="22429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0921" y="2336610"/>
              <a:ext cx="2088643" cy="214427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077215" y="2237979"/>
              <a:ext cx="1490096" cy="2106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err="1"/>
                <a:t>Shikhaliev</a:t>
              </a:r>
              <a:r>
                <a:rPr lang="en-US" sz="1600" b="1" dirty="0"/>
                <a:t>, </a:t>
              </a:r>
              <a:r>
                <a:rPr lang="da-DK" sz="1600" b="1" dirty="0"/>
                <a:t>RSI (1997)</a:t>
              </a:r>
              <a:endParaRPr lang="en-US" sz="16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80" y="304147"/>
            <a:ext cx="5954396" cy="774703"/>
          </a:xfrm>
        </p:spPr>
        <p:txBody>
          <a:bodyPr/>
          <a:lstStyle/>
          <a:p>
            <a:r>
              <a:rPr lang="en-US" dirty="0" smtClean="0"/>
              <a:t>Beyond Henke: 10x higher Q.E. MCPs and photocathodes at 20- 100 </a:t>
            </a:r>
            <a:r>
              <a:rPr lang="en-US" dirty="0" err="1" smtClean="0"/>
              <a:t>keV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 Tommasini — NIF Diagnostics Meeting, Jan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E5C6-CC67-AD46-BF96-E669D460172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NIF-0000-00000s2.ppt 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91961" y="2279776"/>
            <a:ext cx="5631771" cy="2287129"/>
            <a:chOff x="2014316" y="1876774"/>
            <a:chExt cx="6661850" cy="1954491"/>
          </a:xfrm>
        </p:grpSpPr>
        <p:grpSp>
          <p:nvGrpSpPr>
            <p:cNvPr id="13" name="Group 51"/>
            <p:cNvGrpSpPr/>
            <p:nvPr/>
          </p:nvGrpSpPr>
          <p:grpSpPr>
            <a:xfrm>
              <a:off x="2014316" y="2337348"/>
              <a:ext cx="1958242" cy="317962"/>
              <a:chOff x="790353" y="3511550"/>
              <a:chExt cx="4536559" cy="890329"/>
            </a:xfrm>
          </p:grpSpPr>
          <p:grpSp>
            <p:nvGrpSpPr>
              <p:cNvPr id="61" name="Group 47"/>
              <p:cNvGrpSpPr/>
              <p:nvPr/>
            </p:nvGrpSpPr>
            <p:grpSpPr>
              <a:xfrm>
                <a:off x="873379" y="3511550"/>
                <a:ext cx="4414590" cy="890329"/>
                <a:chOff x="873379" y="3511550"/>
                <a:chExt cx="4414590" cy="890329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 rot="5400000">
                  <a:off x="660174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5400000">
                  <a:off x="787615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5400000">
                  <a:off x="915056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>
                  <a:off x="1042497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5400000">
                  <a:off x="1169938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5400000">
                  <a:off x="1297379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>
                  <a:off x="1424820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5400000">
                  <a:off x="1552261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5400000">
                  <a:off x="1679702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5400000">
                  <a:off x="1807143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5400000">
                  <a:off x="1934584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5400000">
                  <a:off x="2062025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5400000">
                  <a:off x="2189466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5400000">
                  <a:off x="2316907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5400000">
                  <a:off x="2444348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5400000">
                  <a:off x="2571789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5400000">
                  <a:off x="2699230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5400000">
                  <a:off x="2826671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5400000">
                  <a:off x="2954112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5400000">
                  <a:off x="3081553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5400000">
                  <a:off x="3208994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>
                  <a:off x="3336435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5400000">
                  <a:off x="3463876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5400000">
                  <a:off x="3591317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>
                  <a:off x="3718758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5400000">
                  <a:off x="3846199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>
                  <a:off x="3973640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5400000">
                  <a:off x="4101081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5400000">
                  <a:off x="4228522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5400000">
                  <a:off x="4355963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5400000">
                  <a:off x="4483404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5400000">
                  <a:off x="4610845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2" name="Straight Connector 61"/>
              <p:cNvCxnSpPr/>
              <p:nvPr/>
            </p:nvCxnSpPr>
            <p:spPr>
              <a:xfrm>
                <a:off x="871870" y="3511550"/>
                <a:ext cx="445504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790353" y="4386964"/>
                <a:ext cx="445504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52"/>
            <p:cNvGrpSpPr/>
            <p:nvPr/>
          </p:nvGrpSpPr>
          <p:grpSpPr>
            <a:xfrm flipH="1">
              <a:off x="2031980" y="2894298"/>
              <a:ext cx="1958242" cy="384318"/>
              <a:chOff x="790353" y="3511550"/>
              <a:chExt cx="4536559" cy="890329"/>
            </a:xfrm>
          </p:grpSpPr>
          <p:grpSp>
            <p:nvGrpSpPr>
              <p:cNvPr id="26" name="Group 53"/>
              <p:cNvGrpSpPr/>
              <p:nvPr/>
            </p:nvGrpSpPr>
            <p:grpSpPr>
              <a:xfrm>
                <a:off x="873379" y="3511550"/>
                <a:ext cx="4414590" cy="890329"/>
                <a:chOff x="873379" y="3511550"/>
                <a:chExt cx="4414590" cy="890329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 rot="5400000">
                  <a:off x="660174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>
                  <a:off x="787615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5400000">
                  <a:off x="915056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5400000">
                  <a:off x="1042497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>
                  <a:off x="1169938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5400000">
                  <a:off x="1297379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5400000">
                  <a:off x="1424820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>
                  <a:off x="1552261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5400000">
                  <a:off x="1679702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>
                  <a:off x="1807143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5400000">
                  <a:off x="1934584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>
                  <a:off x="2062025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>
                  <a:off x="2189466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5400000">
                  <a:off x="2316907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>
                  <a:off x="2444348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>
                  <a:off x="2571789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5400000">
                  <a:off x="2699230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>
                  <a:off x="2826671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5400000">
                  <a:off x="2954112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5400000">
                  <a:off x="3081553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5400000">
                  <a:off x="3208994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5400000">
                  <a:off x="3336435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5400000">
                  <a:off x="3463876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5400000">
                  <a:off x="3591317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>
                  <a:off x="3718758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5400000">
                  <a:off x="3846199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5400000">
                  <a:off x="3973640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5400000">
                  <a:off x="4101081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5400000">
                  <a:off x="4228522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5400000">
                  <a:off x="4355963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5400000">
                  <a:off x="4483404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5400000">
                  <a:off x="4610845" y="3724755"/>
                  <a:ext cx="890329" cy="46391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Straight Connector 26"/>
              <p:cNvCxnSpPr/>
              <p:nvPr/>
            </p:nvCxnSpPr>
            <p:spPr>
              <a:xfrm>
                <a:off x="871870" y="3511550"/>
                <a:ext cx="4455042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790353" y="4386964"/>
                <a:ext cx="4455042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3919565" y="2337348"/>
              <a:ext cx="3631313" cy="611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Arial"/>
                  <a:cs typeface="Arial"/>
                </a:rPr>
                <a:t>Unity gain photocathode (DC)</a:t>
              </a:r>
              <a:endParaRPr lang="en-US" sz="1600" b="1" dirty="0">
                <a:latin typeface="Arial"/>
                <a:cs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59937" y="2930371"/>
              <a:ext cx="4716229" cy="289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Arial"/>
                  <a:cs typeface="Arial"/>
                </a:rPr>
                <a:t>Electron multiplier </a:t>
              </a:r>
              <a:r>
                <a:rPr lang="en-US" sz="1600" b="1" dirty="0" smtClean="0">
                  <a:latin typeface="Arial"/>
                  <a:cs typeface="Arial"/>
                </a:rPr>
                <a:t>MCP (</a:t>
              </a:r>
              <a:r>
                <a:rPr lang="en-US" sz="1600" b="1" dirty="0" smtClean="0">
                  <a:latin typeface="Arial"/>
                  <a:cs typeface="Arial"/>
                </a:rPr>
                <a:t>Gated)</a:t>
              </a:r>
              <a:endParaRPr lang="en-US" sz="1600" b="1" dirty="0">
                <a:latin typeface="Arial"/>
                <a:cs typeface="Arial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16200000" flipH="1">
              <a:off x="2781854" y="2378639"/>
              <a:ext cx="397934" cy="1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055076" y="1876774"/>
              <a:ext cx="1123516" cy="354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latin typeface="Arial"/>
                  <a:cs typeface="Arial"/>
                </a:rPr>
                <a:t>hn</a:t>
              </a:r>
              <a:endParaRPr lang="en-US" sz="1600" b="1" dirty="0">
                <a:latin typeface="Arial"/>
                <a:cs typeface="Arial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5400000">
              <a:off x="2843367" y="2780300"/>
              <a:ext cx="262445" cy="2371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 flipH="1">
              <a:off x="2897543" y="2988413"/>
              <a:ext cx="378526" cy="196834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 20"/>
            <p:cNvSpPr/>
            <p:nvPr/>
          </p:nvSpPr>
          <p:spPr>
            <a:xfrm>
              <a:off x="3170083" y="3298805"/>
              <a:ext cx="136269" cy="522366"/>
            </a:xfrm>
            <a:prstGeom prst="arc">
              <a:avLst/>
            </a:prstGeom>
            <a:ln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b="1">
                <a:latin typeface="Arial"/>
                <a:cs typeface="Arial"/>
              </a:endParaRPr>
            </a:p>
          </p:txBody>
        </p:sp>
        <p:sp>
          <p:nvSpPr>
            <p:cNvPr id="22" name="Arc 21"/>
            <p:cNvSpPr/>
            <p:nvPr/>
          </p:nvSpPr>
          <p:spPr>
            <a:xfrm flipH="1">
              <a:off x="3157465" y="3308899"/>
              <a:ext cx="136269" cy="522366"/>
            </a:xfrm>
            <a:prstGeom prst="arc">
              <a:avLst/>
            </a:prstGeom>
            <a:ln>
              <a:solidFill>
                <a:schemeClr val="accent6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b="1">
                <a:latin typeface="Arial"/>
                <a:cs typeface="Arial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5400000">
              <a:off x="3103288" y="3456601"/>
              <a:ext cx="262445" cy="2371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2238908" y="3616767"/>
              <a:ext cx="1794214" cy="32553"/>
            </a:xfrm>
            <a:prstGeom prst="rect">
              <a:avLst/>
            </a:prstGeom>
            <a:solidFill>
              <a:srgbClr val="FF66FF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>
                <a:latin typeface="Arial"/>
                <a:cs typeface="Arial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73867" y="3325349"/>
              <a:ext cx="2084645" cy="354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Arial"/>
                  <a:cs typeface="Arial"/>
                </a:rPr>
                <a:t>phosphor</a:t>
              </a:r>
              <a:endParaRPr lang="en-US" sz="1600" b="1" dirty="0">
                <a:latin typeface="Arial"/>
                <a:cs typeface="Arial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563799" y="1523680"/>
            <a:ext cx="5340191" cy="369332"/>
          </a:xfrm>
          <a:prstGeom prst="rect">
            <a:avLst/>
          </a:prstGeom>
          <a:solidFill>
            <a:srgbClr val="FFFBCD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1800" b="1" dirty="0" smtClean="0">
                <a:latin typeface="Arial"/>
                <a:cs typeface="Arial"/>
              </a:rPr>
              <a:t>Example: Two </a:t>
            </a:r>
            <a:r>
              <a:rPr lang="en-US" sz="1800" b="1" dirty="0">
                <a:latin typeface="Arial"/>
                <a:cs typeface="Arial"/>
              </a:rPr>
              <a:t>MCP (Proximity focus coupling)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703211" y="2149642"/>
            <a:ext cx="1530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/>
                <a:cs typeface="Arial"/>
              </a:rPr>
              <a:t>N. Izumi, 2011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99" name="Title 1"/>
          <p:cNvSpPr txBox="1">
            <a:spLocks/>
          </p:cNvSpPr>
          <p:nvPr/>
        </p:nvSpPr>
        <p:spPr>
          <a:xfrm>
            <a:off x="774702" y="5074741"/>
            <a:ext cx="3826917" cy="25318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marL="0" marR="0" lvl="0" indent="0" algn="l" defTabSz="5029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Achievable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: ~10% QE @ 100 keV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007754" y="1519608"/>
            <a:ext cx="3684868" cy="369332"/>
          </a:xfrm>
          <a:prstGeom prst="rect">
            <a:avLst/>
          </a:prstGeom>
          <a:solidFill>
            <a:srgbClr val="FFFBCD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800" b="1" dirty="0"/>
              <a:t>I</a:t>
            </a:r>
            <a:r>
              <a:rPr lang="en-US" sz="1800" b="1" dirty="0" smtClean="0"/>
              <a:t>ncrease </a:t>
            </a:r>
            <a:r>
              <a:rPr lang="en-US" sz="1800" b="1" dirty="0"/>
              <a:t>channel wall thickness</a:t>
            </a:r>
          </a:p>
        </p:txBody>
      </p:sp>
    </p:spTree>
    <p:extLst>
      <p:ext uri="{BB962C8B-B14F-4D97-AF65-F5344CB8AC3E}">
        <p14:creationId xmlns:p14="http://schemas.microsoft.com/office/powerpoint/2010/main" val="226550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7930" y="291447"/>
            <a:ext cx="6906670" cy="774703"/>
          </a:xfrm>
        </p:spPr>
        <p:txBody>
          <a:bodyPr/>
          <a:lstStyle/>
          <a:p>
            <a:r>
              <a:rPr lang="en-US" dirty="0" smtClean="0"/>
              <a:t>Flat MCP sensitivity between 10 and 600 </a:t>
            </a:r>
            <a:r>
              <a:rPr lang="en-US" dirty="0" err="1" smtClean="0"/>
              <a:t>keV</a:t>
            </a:r>
            <a:r>
              <a:rPr lang="en-US" dirty="0" smtClean="0"/>
              <a:t> has been reported </a:t>
            </a:r>
            <a:r>
              <a:rPr lang="en-US" dirty="0" smtClean="0"/>
              <a:t>previously 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502869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i="0" kern="120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Landen - IFSA, Sept 12-16,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E5C6-CC67-AD46-BF96-E669D460172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NIF-0611-22438.ppt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07" y="1594212"/>
            <a:ext cx="8765618" cy="54551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7837" y="6511956"/>
            <a:ext cx="810617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8788">
              <a:tabLst>
                <a:tab pos="404813" algn="l"/>
                <a:tab pos="796925" algn="l"/>
                <a:tab pos="973138" algn="l"/>
                <a:tab pos="1770063" algn="l"/>
              </a:tabLst>
            </a:pPr>
            <a:r>
              <a:rPr lang="en-US" sz="1800" b="1" dirty="0" smtClean="0"/>
              <a:t>				1			10			100			1000		</a:t>
            </a:r>
          </a:p>
          <a:p>
            <a:pPr defTabSz="458788">
              <a:tabLst>
                <a:tab pos="404813" algn="l"/>
                <a:tab pos="796925" algn="l"/>
                <a:tab pos="973138" algn="l"/>
                <a:tab pos="1770063" algn="l"/>
              </a:tabLst>
            </a:pPr>
            <a:endParaRPr lang="en-US" sz="1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29508" y="1359552"/>
            <a:ext cx="2644688" cy="369332"/>
          </a:xfrm>
          <a:prstGeom prst="rect">
            <a:avLst/>
          </a:prstGeom>
          <a:solidFill>
            <a:srgbClr val="FFFBCD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From </a:t>
            </a:r>
            <a:r>
              <a:rPr lang="en-US" sz="1800" b="1" dirty="0" err="1" smtClean="0"/>
              <a:t>Wiza</a:t>
            </a:r>
            <a:r>
              <a:rPr lang="en-US" sz="1800" b="1" dirty="0" smtClean="0"/>
              <a:t>, NIM, 1979</a:t>
            </a:r>
            <a:endParaRPr lang="en-US" sz="1800" b="1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3782878" y="6795669"/>
            <a:ext cx="268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Photon Energy (</a:t>
            </a:r>
            <a:r>
              <a:rPr lang="en-US" sz="1800" b="1" dirty="0" err="1" smtClean="0"/>
              <a:t>keV</a:t>
            </a:r>
            <a:r>
              <a:rPr lang="en-US" sz="1800" b="1" dirty="0" smtClean="0"/>
              <a:t>)</a:t>
            </a:r>
            <a:endParaRPr lang="en-US" sz="1800" b="1" dirty="0"/>
          </a:p>
        </p:txBody>
      </p:sp>
      <p:sp>
        <p:nvSpPr>
          <p:cNvPr id="5" name="Rectangle 4"/>
          <p:cNvSpPr/>
          <p:nvPr/>
        </p:nvSpPr>
        <p:spPr>
          <a:xfrm>
            <a:off x="4323288" y="4377329"/>
            <a:ext cx="3053322" cy="25669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9000"/>
                </a:schemeClr>
              </a:gs>
            </a:gsLst>
            <a:lin ang="16200000" scaled="0"/>
            <a:tileRect/>
          </a:gra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1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7638" y="278747"/>
            <a:ext cx="8519570" cy="774703"/>
          </a:xfrm>
        </p:spPr>
        <p:txBody>
          <a:bodyPr/>
          <a:lstStyle/>
          <a:p>
            <a:r>
              <a:rPr lang="en-US" dirty="0" smtClean="0"/>
              <a:t>However, sensitivity is flat because number of primary interactions increases to compensate for Q.E. dropping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502869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700" b="1" i="0" kern="120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Landen - IFSA, Sept 12-16,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E5C6-CC67-AD46-BF96-E669D460172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NIF-0611-22438.ppt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740" y="1358900"/>
            <a:ext cx="3794060" cy="3860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9300" y="5145772"/>
            <a:ext cx="4318000" cy="1661993"/>
          </a:xfrm>
          <a:prstGeom prst="rect">
            <a:avLst/>
          </a:prstGeom>
          <a:solidFill>
            <a:srgbClr val="FFFBCD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For </a:t>
            </a:r>
            <a:r>
              <a:rPr lang="en-US" sz="1800" b="1" dirty="0" err="1" smtClean="0"/>
              <a:t>h</a:t>
            </a:r>
            <a:r>
              <a:rPr lang="en-US" sz="1800" b="1" dirty="0" err="1" smtClean="0">
                <a:latin typeface="Symbol" charset="2"/>
                <a:cs typeface="Symbol" charset="2"/>
              </a:rPr>
              <a:t>n</a:t>
            </a:r>
            <a:r>
              <a:rPr lang="en-US" sz="1800" b="1" dirty="0" smtClean="0"/>
              <a:t> between 150 and 500 </a:t>
            </a:r>
            <a:r>
              <a:rPr lang="en-US" sz="1800" b="1" dirty="0" err="1" smtClean="0"/>
              <a:t>keV</a:t>
            </a:r>
            <a:r>
              <a:rPr lang="en-US" sz="1800" b="1" dirty="0" smtClean="0"/>
              <a:t>:</a:t>
            </a:r>
          </a:p>
          <a:p>
            <a:r>
              <a:rPr lang="en-US" sz="1800" b="1" dirty="0" smtClean="0"/>
              <a:t>Signal ~ Range of electrons/x-ray </a:t>
            </a:r>
            <a:r>
              <a:rPr lang="en-US" sz="1800" b="1" dirty="0" err="1" smtClean="0"/>
              <a:t>mfp</a:t>
            </a:r>
            <a:r>
              <a:rPr lang="en-US" sz="1800" b="1" dirty="0" smtClean="0"/>
              <a:t> ~ (</a:t>
            </a:r>
            <a:r>
              <a:rPr lang="en-US" sz="1800" b="1" dirty="0" err="1" smtClean="0"/>
              <a:t>h</a:t>
            </a:r>
            <a:r>
              <a:rPr lang="en-US" sz="1800" b="1" dirty="0" err="1" smtClean="0">
                <a:latin typeface="Symbol" charset="2"/>
                <a:cs typeface="Symbol" charset="2"/>
              </a:rPr>
              <a:t>n</a:t>
            </a:r>
            <a:r>
              <a:rPr lang="en-US" sz="1800" b="1" dirty="0" smtClean="0"/>
              <a:t> – I.P. </a:t>
            </a:r>
            <a:r>
              <a:rPr lang="en-US" sz="1800" b="1" dirty="0" err="1" smtClean="0"/>
              <a:t>Pb</a:t>
            </a:r>
            <a:r>
              <a:rPr lang="en-US" sz="1800" b="1" dirty="0" smtClean="0"/>
              <a:t> K edge)</a:t>
            </a:r>
            <a:r>
              <a:rPr lang="en-US" sz="1800" b="1" baseline="30000" dirty="0" smtClean="0"/>
              <a:t>1.6</a:t>
            </a:r>
            <a:r>
              <a:rPr lang="en-US" sz="1800" b="1" dirty="0" smtClean="0"/>
              <a:t>/(</a:t>
            </a:r>
            <a:r>
              <a:rPr lang="en-US" sz="1800" b="1" dirty="0" err="1" smtClean="0"/>
              <a:t>h</a:t>
            </a:r>
            <a:r>
              <a:rPr lang="en-US" sz="1800" b="1" dirty="0" err="1" smtClean="0">
                <a:latin typeface="Symbol" charset="2"/>
                <a:cs typeface="Symbol" charset="2"/>
              </a:rPr>
              <a:t>n</a:t>
            </a:r>
            <a:r>
              <a:rPr lang="en-US" sz="1800" b="1" dirty="0" smtClean="0"/>
              <a:t>)</a:t>
            </a:r>
            <a:r>
              <a:rPr lang="en-US" sz="1800" b="1" baseline="30000" dirty="0" smtClean="0"/>
              <a:t>2.0</a:t>
            </a:r>
          </a:p>
          <a:p>
            <a:endParaRPr lang="en-US" sz="1800" b="1" baseline="30000" dirty="0" smtClean="0"/>
          </a:p>
          <a:p>
            <a:r>
              <a:rPr lang="en-US" sz="1800" b="1" dirty="0" smtClean="0"/>
              <a:t>Range of 100 </a:t>
            </a:r>
            <a:r>
              <a:rPr lang="en-US" sz="1800" b="1" dirty="0" err="1" smtClean="0"/>
              <a:t>keV</a:t>
            </a:r>
            <a:r>
              <a:rPr lang="en-US" sz="1800" b="1" dirty="0" smtClean="0"/>
              <a:t> electron = 66 µm in MCP </a:t>
            </a:r>
            <a:r>
              <a:rPr lang="en-US" sz="1800" b="1" dirty="0" err="1" smtClean="0"/>
              <a:t>Pb</a:t>
            </a:r>
            <a:r>
              <a:rPr lang="en-US" sz="1800" b="1" dirty="0" smtClean="0"/>
              <a:t>-doped glass</a:t>
            </a:r>
            <a:endParaRPr lang="en-US" sz="1800" b="1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5264150" y="4771113"/>
            <a:ext cx="4127500" cy="2031325"/>
          </a:xfrm>
          <a:prstGeom prst="rect">
            <a:avLst/>
          </a:prstGeom>
          <a:solidFill>
            <a:srgbClr val="FFFBCD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Drop in x-ray interaction probability compensated by increase in primary range and number of </a:t>
            </a:r>
            <a:r>
              <a:rPr lang="en-US" sz="1800" b="1" dirty="0" err="1" smtClean="0"/>
              <a:t>secondaries</a:t>
            </a:r>
            <a:r>
              <a:rPr lang="en-US" sz="1800" b="1" dirty="0" smtClean="0"/>
              <a:t> escaping into pores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Leads to predicted almost flat MCP response above 150 </a:t>
            </a:r>
            <a:r>
              <a:rPr lang="en-US" sz="1800" b="1" dirty="0" err="1" smtClean="0"/>
              <a:t>keV</a:t>
            </a:r>
            <a:endParaRPr lang="en-US" sz="1800" b="1" baseline="30000" dirty="0"/>
          </a:p>
        </p:txBody>
      </p:sp>
      <p:cxnSp>
        <p:nvCxnSpPr>
          <p:cNvPr id="4" name="Elbow Connector 3"/>
          <p:cNvCxnSpPr/>
          <p:nvPr/>
        </p:nvCxnSpPr>
        <p:spPr>
          <a:xfrm rot="10800000" flipV="1">
            <a:off x="2032000" y="2616200"/>
            <a:ext cx="838200" cy="317500"/>
          </a:xfrm>
          <a:prstGeom prst="bentConnector3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6200000" flipH="1">
            <a:off x="2781300" y="3200400"/>
            <a:ext cx="654050" cy="438150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0800000" flipV="1">
            <a:off x="2006600" y="3048000"/>
            <a:ext cx="844550" cy="215900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6200000" flipH="1">
            <a:off x="2819400" y="2730500"/>
            <a:ext cx="654050" cy="438150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700" y="1358900"/>
            <a:ext cx="4470478" cy="3352858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 rot="16200000" flipV="1">
            <a:off x="1905000" y="3441700"/>
            <a:ext cx="520700" cy="469900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631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E6E6E6"/>
      </a:lt2>
      <a:accent1>
        <a:srgbClr val="FFFBCD"/>
      </a:accent1>
      <a:accent2>
        <a:srgbClr val="C2D0E3"/>
      </a:accent2>
      <a:accent3>
        <a:srgbClr val="2157A8"/>
      </a:accent3>
      <a:accent4>
        <a:srgbClr val="8A343D"/>
      </a:accent4>
      <a:accent5>
        <a:srgbClr val="A0BB97"/>
      </a:accent5>
      <a:accent6>
        <a:srgbClr val="42773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19296</TotalTime>
  <Words>476</Words>
  <Application>Microsoft Macintosh PowerPoint</Application>
  <PresentationFormat>Custom</PresentationFormat>
  <Paragraphs>58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Beyond Bateman: 10x higher Q.E. MCPs at 10 - 100 keV </vt:lpstr>
      <vt:lpstr>Beyond Henke: 10x higher PC Q.E. than current ≈ 1%</vt:lpstr>
      <vt:lpstr>Beyond Henke: 10x higher Q.E. MCPs and photocathodes at 20- 100 keV </vt:lpstr>
      <vt:lpstr>Flat MCP sensitivity between 10 and 600 keV has been reported previously </vt:lpstr>
      <vt:lpstr>However, sensitivity is flat because number of primary interactions increases to compensate for Q.E. dropping</vt:lpstr>
    </vt:vector>
  </TitlesOfParts>
  <Manager/>
  <Company>LLNL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R Tommasini</dc:creator>
  <cp:keywords/>
  <dc:description/>
  <cp:lastModifiedBy>Nino Landen</cp:lastModifiedBy>
  <cp:revision>627</cp:revision>
  <cp:lastPrinted>2012-01-29T22:07:24Z</cp:lastPrinted>
  <dcterms:created xsi:type="dcterms:W3CDTF">2010-02-08T20:11:41Z</dcterms:created>
  <dcterms:modified xsi:type="dcterms:W3CDTF">2012-04-26T18:34:40Z</dcterms:modified>
  <cp:category/>
</cp:coreProperties>
</file>