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3" r:id="rId3"/>
    <p:sldMasterId id="2147483667" r:id="rId4"/>
    <p:sldMasterId id="2147483765" r:id="rId5"/>
    <p:sldMasterId id="2147483773" r:id="rId6"/>
    <p:sldMasterId id="2147483775" r:id="rId7"/>
  </p:sldMasterIdLst>
  <p:notesMasterIdLst>
    <p:notesMasterId r:id="rId20"/>
  </p:notesMasterIdLst>
  <p:handoutMasterIdLst>
    <p:handoutMasterId r:id="rId21"/>
  </p:handoutMasterIdLst>
  <p:sldIdLst>
    <p:sldId id="258" r:id="rId8"/>
    <p:sldId id="319" r:id="rId9"/>
    <p:sldId id="299" r:id="rId10"/>
    <p:sldId id="313" r:id="rId11"/>
    <p:sldId id="310" r:id="rId12"/>
    <p:sldId id="311" r:id="rId13"/>
    <p:sldId id="312" r:id="rId14"/>
    <p:sldId id="289" r:id="rId15"/>
    <p:sldId id="306" r:id="rId16"/>
    <p:sldId id="301" r:id="rId17"/>
    <p:sldId id="318" r:id="rId18"/>
    <p:sldId id="315" r:id="rId19"/>
  </p:sldIdLst>
  <p:sldSz cx="10058400" cy="7543800"/>
  <p:notesSz cx="6858000" cy="9144000"/>
  <p:defaultTextStyle>
    <a:defPPr>
      <a:defRPr lang="en-US"/>
    </a:defPPr>
    <a:lvl1pPr algn="l" defTabSz="501199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501199" indent="-44410" algn="l" defTabSz="501199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003985" indent="-90408" algn="l" defTabSz="501199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505184" indent="-134817" algn="l" defTabSz="501199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07968" indent="-180811" algn="l" defTabSz="501199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3944" algn="l" defTabSz="913579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0731" algn="l" defTabSz="913579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197521" algn="l" defTabSz="913579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4310" algn="l" defTabSz="913579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BCD"/>
    <a:srgbClr val="21578A"/>
    <a:srgbClr val="8A343D"/>
    <a:srgbClr val="9D333E"/>
    <a:srgbClr val="B2541A"/>
    <a:srgbClr val="F0DDD1"/>
    <a:srgbClr val="DEE6ED"/>
  </p:clrMru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65" autoAdjust="0"/>
    <p:restoredTop sz="95175" autoAdjust="0"/>
  </p:normalViewPr>
  <p:slideViewPr>
    <p:cSldViewPr snapToGrid="0">
      <p:cViewPr varScale="1">
        <p:scale>
          <a:sx n="79" d="100"/>
          <a:sy n="79" d="100"/>
        </p:scale>
        <p:origin x="-1422" y="-96"/>
      </p:cViewPr>
      <p:guideLst>
        <p:guide orient="horz" pos="4681"/>
        <p:guide pos="3168"/>
        <p:guide pos="6189"/>
        <p:guide pos="1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0256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0256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88FBA9-F806-4406-A2F6-50B53CE119DF}" type="datetime1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0256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0256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D6FF73-272F-48D4-B2D9-E5E77ABD6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02568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02568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fld id="{1BA72E0A-3FB0-4BEE-AA5E-F6CC1AD70041}" type="datetime1">
              <a:rPr lang="en-US"/>
              <a:pPr>
                <a:defRPr/>
              </a:pPr>
              <a:t>4/25/2012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02568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02568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fld id="{A5F445F5-9A91-4A90-B590-01BD8D111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501199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/>
        <a:ea typeface="+mn-ea"/>
        <a:cs typeface="+mn-cs"/>
      </a:defRPr>
    </a:lvl1pPr>
    <a:lvl2pPr marL="501199" algn="l" defTabSz="501199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/>
        <a:ea typeface="+mn-ea"/>
        <a:cs typeface="+mn-cs"/>
      </a:defRPr>
    </a:lvl2pPr>
    <a:lvl3pPr marL="1003985" algn="l" defTabSz="501199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/>
        <a:ea typeface="+mn-ea"/>
        <a:cs typeface="+mn-cs"/>
      </a:defRPr>
    </a:lvl3pPr>
    <a:lvl4pPr marL="1505184" algn="l" defTabSz="501199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/>
        <a:ea typeface="+mn-ea"/>
        <a:cs typeface="+mn-cs"/>
      </a:defRPr>
    </a:lvl4pPr>
    <a:lvl5pPr marL="2007968" algn="l" defTabSz="501199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/>
        <a:ea typeface="+mn-ea"/>
        <a:cs typeface="+mn-cs"/>
      </a:defRPr>
    </a:lvl5pPr>
    <a:lvl6pPr marL="2510577" algn="l" defTabSz="5021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12697" algn="l" defTabSz="5021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14808" algn="l" defTabSz="5021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16926" algn="l" defTabSz="5021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80900" name="Slide Number Placeholder 3"/>
          <p:cNvSpPr txBox="1">
            <a:spLocks noGrp="1"/>
          </p:cNvSpPr>
          <p:nvPr/>
        </p:nvSpPr>
        <p:spPr bwMode="auto">
          <a:xfrm>
            <a:off x="3876675" y="8694738"/>
            <a:ext cx="29813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 defTabSz="500063" eaLnBrk="0" hangingPunct="0"/>
            <a:fld id="{E4257A3B-59CE-4078-947D-5E148109DD4F}" type="slidenum">
              <a:rPr lang="en-US" sz="1200">
                <a:solidFill>
                  <a:prstClr val="black"/>
                </a:solidFill>
                <a:latin typeface="Times" pitchFamily="18" charset="0"/>
                <a:cs typeface="+mn-cs"/>
              </a:rPr>
              <a:pPr algn="r" defTabSz="500063" eaLnBrk="0" hangingPunct="0"/>
              <a:t>3</a:t>
            </a:fld>
            <a:endParaRPr lang="en-US" sz="1200">
              <a:solidFill>
                <a:prstClr val="black"/>
              </a:solidFill>
              <a:latin typeface="Times" pitchFamily="18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000" dirty="0" smtClean="0">
              <a:latin typeface="Times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03255" y="2870206"/>
            <a:ext cx="9051925" cy="990600"/>
          </a:xfrm>
          <a:prstGeom prst="rect">
            <a:avLst/>
          </a:prstGeom>
          <a:effectLst>
            <a:outerShdw blurRad="38100" dist="38100" dir="2700000">
              <a:srgbClr val="000000">
                <a:alpha val="35000"/>
              </a:srgbClr>
            </a:outerShdw>
          </a:effectLst>
        </p:spPr>
        <p:txBody>
          <a:bodyPr vert="horz" lIns="91293" tIns="45649" rIns="91293" bIns="45649" anchor="t"/>
          <a:lstStyle>
            <a:lvl1pPr algn="ctr"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615488" y="7231520"/>
            <a:ext cx="228600" cy="215444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Slide </a:t>
            </a:r>
            <a:fld id="{7E5E8365-4701-4DF9-8CBF-2793C5E5E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IC Screen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343471"/>
            <a:ext cx="8549640" cy="1617028"/>
          </a:xfrm>
          <a:prstGeom prst="rect">
            <a:avLst/>
          </a:prstGeom>
        </p:spPr>
        <p:txBody>
          <a:bodyPr lIns="100554" tIns="50277" rIns="100554" bIns="5027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274820"/>
            <a:ext cx="7040880" cy="1927860"/>
          </a:xfrm>
          <a:prstGeom prst="rect">
            <a:avLst/>
          </a:prstGeom>
        </p:spPr>
        <p:txBody>
          <a:bodyPr lIns="100554" tIns="50277" rIns="100554" bIns="5027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2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3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19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2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8E05-25FF-4CEA-AC94-9C6020BEA8EC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7724-85E5-4626-BFE1-F04205A214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9680" y="304162"/>
            <a:ext cx="7721600" cy="77470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4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235924" y="1558823"/>
            <a:ext cx="7603291" cy="5223247"/>
          </a:xfrm>
          <a:prstGeom prst="rect">
            <a:avLst/>
          </a:prstGeom>
        </p:spPr>
        <p:txBody>
          <a:bodyPr lIns="91293" tIns="45649" rIns="91293" bIns="45649"/>
          <a:lstStyle>
            <a:lvl1pPr marL="169598" indent="-169598">
              <a:defRPr sz="1800" b="1" i="0">
                <a:latin typeface="Arial"/>
                <a:cs typeface="Arial"/>
              </a:defRPr>
            </a:lvl1pPr>
            <a:lvl2pPr marL="712088" indent="-310397">
              <a:spcBef>
                <a:spcPts val="300"/>
              </a:spcBef>
              <a:buFont typeface="Arial"/>
              <a:buChar char="—"/>
              <a:defRPr sz="1800" b="1" i="0">
                <a:latin typeface="Arial"/>
                <a:cs typeface="Arial"/>
              </a:defRPr>
            </a:lvl2pPr>
            <a:lvl3pPr marL="1168562">
              <a:buFont typeface="Lucida Grande"/>
              <a:buChar char="–"/>
              <a:defRPr sz="1800" b="1" i="0">
                <a:latin typeface="Arial"/>
                <a:cs typeface="Arial"/>
              </a:defRPr>
            </a:lvl3pPr>
            <a:lvl4pPr>
              <a:defRPr sz="1800" b="1" i="0">
                <a:latin typeface="Arial"/>
                <a:cs typeface="Arial"/>
              </a:defRPr>
            </a:lvl4pPr>
            <a:lvl5pPr>
              <a:buNone/>
              <a:defRPr sz="1800"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Author—NIC Review, December 2009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5EE2A-F16F-4537-AB33-809585C569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NIF-0000-00000s2.ppt 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9680" y="304162"/>
            <a:ext cx="7721600" cy="77470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4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235926" y="1558823"/>
            <a:ext cx="4199691" cy="5223247"/>
          </a:xfrm>
          <a:prstGeom prst="rect">
            <a:avLst/>
          </a:prstGeom>
        </p:spPr>
        <p:txBody>
          <a:bodyPr lIns="91293" tIns="45649" rIns="91293" bIns="45649"/>
          <a:lstStyle>
            <a:lvl1pPr marL="169598" indent="-169598">
              <a:defRPr sz="1800" b="1" i="0">
                <a:latin typeface="Arial"/>
                <a:cs typeface="Arial"/>
              </a:defRPr>
            </a:lvl1pPr>
            <a:lvl2pPr marL="712088" indent="-310397">
              <a:spcBef>
                <a:spcPts val="300"/>
              </a:spcBef>
              <a:buFont typeface="Arial"/>
              <a:buChar char="—"/>
              <a:defRPr sz="1800" b="1" i="0">
                <a:latin typeface="Arial"/>
                <a:cs typeface="Arial"/>
              </a:defRPr>
            </a:lvl2pPr>
            <a:lvl3pPr marL="1168562">
              <a:buFont typeface="Lucida Grande"/>
              <a:buChar char="–"/>
              <a:defRPr sz="1800" b="1" i="0">
                <a:latin typeface="Arial"/>
                <a:cs typeface="Arial"/>
              </a:defRPr>
            </a:lvl3pPr>
            <a:lvl4pPr>
              <a:defRPr sz="1800" b="1" i="0">
                <a:latin typeface="Arial"/>
                <a:cs typeface="Arial"/>
              </a:defRPr>
            </a:lvl4pPr>
            <a:lvl5pPr>
              <a:buNone/>
              <a:defRPr sz="1800"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Author—NIC Review, December 2009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6DB22-FFC7-46FE-A68B-34DA542ACD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NIF-0000-00000s2.ppt 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9680" y="304162"/>
            <a:ext cx="7721600" cy="77470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4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Author—NIC Review, December 2009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A9460-AD2A-4441-94F0-4FE8074C02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NIF-0000-00000s2.ppt 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effectLst>
            <a:outerShdw blurRad="25400" dist="12700" dir="2700000">
              <a:srgbClr val="000000">
                <a:alpha val="75000"/>
              </a:srgbClr>
            </a:outerShdw>
          </a:effectLst>
        </p:spPr>
        <p:txBody>
          <a:bodyPr/>
          <a:lstStyle>
            <a:lvl1pPr marL="0" algn="ctr" defTabSz="502117" rtl="0" eaLnBrk="1" latinLnBrk="0" hangingPunct="1">
              <a:defRPr lang="en-US" sz="7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t>Author—NIC Review, December 2009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effectLst>
            <a:outerShdw blurRad="25400" dist="12700" dir="2700000">
              <a:srgbClr val="000000">
                <a:alpha val="75000"/>
              </a:srgbClr>
            </a:outerShdw>
          </a:effectLst>
        </p:spPr>
        <p:txBody>
          <a:bodyPr/>
          <a:lstStyle>
            <a:lvl1pPr algn="r"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9C3405A-BB67-413E-8F52-66E9937071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effectLst>
            <a:outerShdw blurRad="25400" dist="12700" dir="2700000">
              <a:srgbClr val="000000">
                <a:alpha val="75000"/>
              </a:srgbClr>
            </a:outerShdw>
          </a:effectLst>
        </p:spPr>
        <p:txBody>
          <a:bodyPr/>
          <a:lstStyle>
            <a:lvl1pPr marL="0" algn="l" defTabSz="502117" rtl="0" eaLnBrk="1" latinLnBrk="0" hangingPunct="1">
              <a:defRPr lang="en-US" sz="7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t>NIF-0000-00000s2.ppt 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White Bkg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NIF Full Bleed-01.jpg"/>
          <p:cNvPicPr>
            <a:picLocks noChangeAspect="1"/>
          </p:cNvPicPr>
          <p:nvPr userDrawn="1"/>
        </p:nvPicPr>
        <p:blipFill>
          <a:blip r:embed="rId2"/>
          <a:srcRect l="83923" b="88322"/>
          <a:stretch>
            <a:fillRect/>
          </a:stretch>
        </p:blipFill>
        <p:spPr bwMode="auto">
          <a:xfrm>
            <a:off x="8440738" y="2"/>
            <a:ext cx="1617662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effectLst>
            <a:outerShdw blurRad="25400" dist="12700" dir="2700000">
              <a:srgbClr val="000000">
                <a:alpha val="75000"/>
              </a:srgbClr>
            </a:outerShdw>
          </a:effectLst>
        </p:spPr>
        <p:txBody>
          <a:bodyPr/>
          <a:lstStyle>
            <a:lvl1pPr marL="0" algn="ctr" defTabSz="502117" rtl="0" eaLnBrk="1" latinLnBrk="0" hangingPunct="1">
              <a:defRPr lang="en-US" sz="7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t>Author—NIC Review, December 2009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effectLst>
            <a:outerShdw blurRad="25400" dist="12700" dir="2700000">
              <a:srgbClr val="000000">
                <a:alpha val="75000"/>
              </a:srgbClr>
            </a:outerShdw>
          </a:effectLst>
        </p:spPr>
        <p:txBody>
          <a:bodyPr/>
          <a:lstStyle>
            <a:lvl1pPr algn="r"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EF79F89-AFE9-4133-9252-904005701D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>
          <a:effectLst>
            <a:outerShdw blurRad="25400" dist="12700" dir="2700000">
              <a:srgbClr val="000000">
                <a:alpha val="75000"/>
              </a:srgbClr>
            </a:outerShdw>
          </a:effectLst>
        </p:spPr>
        <p:txBody>
          <a:bodyPr/>
          <a:lstStyle>
            <a:lvl1pPr marL="0" algn="l" defTabSz="502117" rtl="0" eaLnBrk="1" latinLnBrk="0" hangingPunct="1">
              <a:defRPr lang="en-US" sz="7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t>NIF-0000-00000s2.ppt 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C Screen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7329" y="7271385"/>
            <a:ext cx="1138555" cy="247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392" tIns="50199" rIns="100392" bIns="50199" anchor="ctr"/>
          <a:lstStyle/>
          <a:p>
            <a:pPr algn="ctr" defTabSz="1004737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760233"/>
            <a:ext cx="9052560" cy="4978559"/>
          </a:xfrm>
          <a:prstGeom prst="rect">
            <a:avLst/>
          </a:prstGeom>
        </p:spPr>
        <p:txBody>
          <a:bodyPr lIns="100471" tIns="50238" rIns="100471" bIns="50238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2920" y="302102"/>
            <a:ext cx="9052560" cy="712470"/>
          </a:xfrm>
          <a:prstGeom prst="rect">
            <a:avLst/>
          </a:prstGeom>
        </p:spPr>
        <p:txBody>
          <a:bodyPr lIns="100471" tIns="50238" rIns="100471" bIns="5023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3298" y="7337656"/>
            <a:ext cx="3184525" cy="10772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algn="ctr" defTabSz="502117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i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t>Author—NIC Review, December 2009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15488" y="7339242"/>
            <a:ext cx="228600" cy="10772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r" defTabSz="502117" fontAlgn="auto">
              <a:spcBef>
                <a:spcPts val="0"/>
              </a:spcBef>
              <a:spcAft>
                <a:spcPts val="0"/>
              </a:spcAft>
              <a:defRPr sz="7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924E8CFA-678D-420D-BAD0-163B26E57F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23838" y="7339241"/>
            <a:ext cx="2347912" cy="10772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algn="l" defTabSz="502117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i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t>NIF-0000-00000s2.ppt 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7" r:id="rId2"/>
    <p:sldLayoutId id="2147483748" r:id="rId3"/>
    <p:sldLayoutId id="2147483749" r:id="rId4"/>
    <p:sldLayoutId id="2147483757" r:id="rId5"/>
    <p:sldLayoutId id="2147483758" r:id="rId6"/>
    <p:sldLayoutId id="2147483759" r:id="rId7"/>
    <p:sldLayoutId id="2147483767" r:id="rId8"/>
  </p:sldLayoutIdLst>
  <p:timing>
    <p:tnLst>
      <p:par>
        <p:cTn id="1" dur="indefinite" restart="never" nodeType="tmRoot"/>
      </p:par>
    </p:tnLst>
  </p:timing>
  <p:hf hdr="0"/>
  <p:txStyles>
    <p:titleStyle>
      <a:lvl1pPr algn="ctr" defTabSz="501199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199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pitchFamily="34" charset="0"/>
        </a:defRPr>
      </a:lvl2pPr>
      <a:lvl3pPr algn="ctr" defTabSz="501199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pitchFamily="34" charset="0"/>
        </a:defRPr>
      </a:lvl3pPr>
      <a:lvl4pPr algn="ctr" defTabSz="501199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pitchFamily="34" charset="0"/>
        </a:defRPr>
      </a:lvl4pPr>
      <a:lvl5pPr algn="ctr" defTabSz="501199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pitchFamily="34" charset="0"/>
        </a:defRPr>
      </a:lvl5pPr>
      <a:lvl6pPr marL="456790" algn="ctr" defTabSz="501199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pitchFamily="34" charset="0"/>
        </a:defRPr>
      </a:lvl6pPr>
      <a:lvl7pPr marL="913579" algn="ctr" defTabSz="501199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pitchFamily="34" charset="0"/>
        </a:defRPr>
      </a:lvl7pPr>
      <a:lvl8pPr marL="1370364" algn="ctr" defTabSz="501199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pitchFamily="34" charset="0"/>
        </a:defRPr>
      </a:lvl8pPr>
      <a:lvl9pPr marL="1827156" algn="ctr" defTabSz="501199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pitchFamily="34" charset="0"/>
        </a:defRPr>
      </a:lvl9pPr>
    </p:titleStyle>
    <p:bodyStyle>
      <a:lvl1pPr marL="375900" indent="-375900" algn="l" defTabSz="50119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5242" indent="-312456" algn="l" defTabSz="50119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584" indent="-250599" algn="l" defTabSz="50119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368" indent="-250599" algn="l" defTabSz="50119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8570" indent="-250599" algn="l" defTabSz="50119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1641" indent="-251057" algn="l" defTabSz="50211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755" indent="-251057" algn="l" defTabSz="50211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65870" indent="-251057" algn="l" defTabSz="50211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67984" indent="-251057" algn="l" defTabSz="50211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1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117" algn="l" defTabSz="5021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235" algn="l" defTabSz="5021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6350" algn="l" defTabSz="5021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465" algn="l" defTabSz="5021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577" algn="l" defTabSz="5021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2697" algn="l" defTabSz="5021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4808" algn="l" defTabSz="5021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6926" algn="l" defTabSz="5021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3295" y="7337656"/>
            <a:ext cx="3186112" cy="10772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700" b="1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Author—NIC Review, December 2009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15488" y="7340828"/>
            <a:ext cx="228600" cy="10772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700" b="1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1EBC0180-6F7E-4069-B139-1A8042E5D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23847" y="7340828"/>
            <a:ext cx="2346325" cy="10772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700" b="1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NIF-0000-00000s2.ppt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25803" y="1"/>
            <a:ext cx="2720975" cy="3032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100401" tIns="50203" rIns="100401" bIns="50203">
            <a:spAutoFit/>
          </a:bodyPr>
          <a:lstStyle/>
          <a:p>
            <a:pPr defTabSz="10040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prstClr val="black"/>
                </a:solidFill>
                <a:latin typeface="+mn-lt"/>
                <a:cs typeface="+mn-cs"/>
              </a:rPr>
              <a:t>PRELIMINARY- Do Not Distribute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/>
  <p:txStyles>
    <p:titleStyle>
      <a:lvl1pPr algn="ctr" defTabSz="498027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98027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2pPr>
      <a:lvl3pPr algn="ctr" defTabSz="498027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3pPr>
      <a:lvl4pPr algn="ctr" defTabSz="498027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4pPr>
      <a:lvl5pPr algn="ctr" defTabSz="498027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5pPr>
      <a:lvl6pPr marL="502016" algn="ctr" defTabSz="500275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6pPr>
      <a:lvl7pPr marL="1004035" algn="ctr" defTabSz="500275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7pPr>
      <a:lvl8pPr marL="1506049" algn="ctr" defTabSz="500275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8pPr>
      <a:lvl9pPr marL="2008064" algn="ctr" defTabSz="500275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9pPr>
    </p:titleStyle>
    <p:bodyStyle>
      <a:lvl1pPr marL="372726" indent="-372726" algn="l" defTabSz="49802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2070" indent="-309286" algn="l" defTabSz="49802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411" indent="-247427" algn="l" defTabSz="49802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610" indent="-247427" algn="l" defTabSz="49802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5394" indent="-247427" algn="l" defTabSz="49802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0537" indent="-250957" algn="l" defTabSz="50191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2449" indent="-250957" algn="l" defTabSz="50191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64364" indent="-250957" algn="l" defTabSz="50191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66276" indent="-250957" algn="l" defTabSz="50191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1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916" algn="l" defTabSz="501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3835" algn="l" defTabSz="501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5748" algn="l" defTabSz="501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7662" algn="l" defTabSz="501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572" algn="l" defTabSz="501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1492" algn="l" defTabSz="501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3401" algn="l" defTabSz="501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5320" algn="l" defTabSz="501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3295" y="7337656"/>
            <a:ext cx="3186112" cy="10772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700" b="1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Author—NIC Review, December 2009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15488" y="7340828"/>
            <a:ext cx="228600" cy="10772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700" b="1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DCDF2565-82BF-4E2F-A192-25BDEC0FC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23847" y="7340828"/>
            <a:ext cx="2346325" cy="10772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700" b="1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NIF-0000-00000s2.ppt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25803" y="1"/>
            <a:ext cx="2720975" cy="3032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100411" tIns="50208" rIns="100411" bIns="50208">
            <a:spAutoFit/>
          </a:bodyPr>
          <a:lstStyle/>
          <a:p>
            <a:pPr defTabSz="10041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prstClr val="black"/>
                </a:solidFill>
                <a:latin typeface="+mn-lt"/>
                <a:cs typeface="+mn-cs"/>
              </a:rPr>
              <a:t>PRELIMINARY- Do Not Distribute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/>
  <p:txStyles>
    <p:titleStyle>
      <a:lvl1pPr algn="ctr" defTabSz="498027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98027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2pPr>
      <a:lvl3pPr algn="ctr" defTabSz="498027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3pPr>
      <a:lvl4pPr algn="ctr" defTabSz="498027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4pPr>
      <a:lvl5pPr algn="ctr" defTabSz="498027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5pPr>
      <a:lvl6pPr marL="502066" algn="ctr" defTabSz="500324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6pPr>
      <a:lvl7pPr marL="1004135" algn="ctr" defTabSz="500324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7pPr>
      <a:lvl8pPr marL="1506199" algn="ctr" defTabSz="500324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8pPr>
      <a:lvl9pPr marL="2008265" algn="ctr" defTabSz="500324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9pPr>
    </p:titleStyle>
    <p:bodyStyle>
      <a:lvl1pPr marL="372726" indent="-372726" algn="l" defTabSz="49802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2070" indent="-309286" algn="l" defTabSz="49802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411" indent="-247427" algn="l" defTabSz="49802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610" indent="-247427" algn="l" defTabSz="49802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5394" indent="-247427" algn="l" defTabSz="49802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0813" indent="-250982" algn="l" defTabSz="50196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2776" indent="-250982" algn="l" defTabSz="50196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64740" indent="-250982" algn="l" defTabSz="50196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66703" indent="-250982" algn="l" defTabSz="50196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19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966" algn="l" defTabSz="5019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3935" algn="l" defTabSz="5019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5899" algn="l" defTabSz="5019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7863" algn="l" defTabSz="5019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823" algn="l" defTabSz="5019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1793" algn="l" defTabSz="5019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3753" algn="l" defTabSz="5019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5722" algn="l" defTabSz="5019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77834" y="274638"/>
            <a:ext cx="9177339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382" tIns="50194" rIns="100382" bIns="5019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7384" y="1592272"/>
            <a:ext cx="9177339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382" tIns="50194" rIns="100382" bIns="501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717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7738" y="7154870"/>
            <a:ext cx="1012825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550" y="6378585"/>
            <a:ext cx="157321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70" name="Line 14"/>
          <p:cNvSpPr>
            <a:spLocks noChangeShapeType="1"/>
          </p:cNvSpPr>
          <p:nvPr/>
        </p:nvSpPr>
        <p:spPr bwMode="auto">
          <a:xfrm>
            <a:off x="1365260" y="7083425"/>
            <a:ext cx="8189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382" tIns="50194" rIns="100382" bIns="50194" anchor="ctr"/>
          <a:lstStyle/>
          <a:p>
            <a:pPr defTabSz="913122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/>
            </a:pPr>
            <a:endParaRPr lang="en-US" sz="22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0671" name="Line 15"/>
          <p:cNvSpPr>
            <a:spLocks noChangeShapeType="1"/>
          </p:cNvSpPr>
          <p:nvPr/>
        </p:nvSpPr>
        <p:spPr bwMode="auto">
          <a:xfrm>
            <a:off x="509595" y="7083425"/>
            <a:ext cx="392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382" tIns="50194" rIns="100382" bIns="50194" anchor="ctr"/>
          <a:lstStyle/>
          <a:p>
            <a:pPr defTabSz="913122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/>
            </a:pPr>
            <a:endParaRPr lang="en-US" sz="22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0672" name="Line 16"/>
          <p:cNvSpPr>
            <a:spLocks noChangeShapeType="1"/>
          </p:cNvSpPr>
          <p:nvPr/>
        </p:nvSpPr>
        <p:spPr bwMode="auto">
          <a:xfrm flipV="1">
            <a:off x="503245" y="1203330"/>
            <a:ext cx="9555162" cy="14288"/>
          </a:xfrm>
          <a:prstGeom prst="line">
            <a:avLst/>
          </a:prstGeom>
          <a:noFill/>
          <a:ln w="38100">
            <a:solidFill>
              <a:srgbClr val="FFB300"/>
            </a:solidFill>
            <a:round/>
            <a:headEnd/>
            <a:tailEnd/>
          </a:ln>
          <a:effectLst/>
        </p:spPr>
        <p:txBody>
          <a:bodyPr wrap="none" lIns="100382" tIns="50194" rIns="100382" bIns="50194" anchor="ctr"/>
          <a:lstStyle/>
          <a:p>
            <a:pPr defTabSz="913122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/>
            </a:pPr>
            <a:endParaRPr lang="en-US" sz="22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449263" y="7094538"/>
            <a:ext cx="58674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0194" tIns="50194" rIns="100382" bIns="50194">
            <a:spAutoFit/>
          </a:bodyPr>
          <a:lstStyle/>
          <a:p>
            <a:pPr defTabSz="913122" eaLnBrk="0" hangingPunct="0">
              <a:defRPr/>
            </a:pPr>
            <a:r>
              <a:rPr lang="en-US" sz="900" dirty="0">
                <a:solidFill>
                  <a:srgbClr val="000000"/>
                </a:solidFill>
                <a:latin typeface="+mn-lt"/>
                <a:cs typeface="+mn-cs"/>
              </a:rPr>
              <a:t>Operated by Los Alamos National Security, LLC for NNSA</a:t>
            </a:r>
            <a:endParaRPr lang="en-US" sz="10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2398713" y="6727825"/>
            <a:ext cx="5084762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49" tIns="0" rIns="10049" bIns="0" anchor="b"/>
          <a:lstStyle/>
          <a:p>
            <a:pPr algn="ctr" defTabSz="913122" eaLnBrk="0" hangingPunct="0">
              <a:defRPr/>
            </a:pPr>
            <a:r>
              <a:rPr lang="en-US" sz="1000" b="1" dirty="0">
                <a:solidFill>
                  <a:srgbClr val="808080"/>
                </a:solidFill>
                <a:latin typeface="+mn-lt"/>
                <a:cs typeface="+mn-cs"/>
              </a:rPr>
              <a:t>U N C L A S </a:t>
            </a:r>
            <a:r>
              <a:rPr lang="en-US" sz="1000" b="1" dirty="0" err="1">
                <a:solidFill>
                  <a:srgbClr val="808080"/>
                </a:solidFill>
                <a:latin typeface="+mn-lt"/>
                <a:cs typeface="+mn-cs"/>
              </a:rPr>
              <a:t>S</a:t>
            </a:r>
            <a:r>
              <a:rPr lang="en-US" sz="1000" b="1" dirty="0">
                <a:solidFill>
                  <a:srgbClr val="808080"/>
                </a:solidFill>
                <a:latin typeface="+mn-lt"/>
                <a:cs typeface="+mn-cs"/>
              </a:rPr>
              <a:t> I F I E D</a:t>
            </a:r>
            <a:endParaRPr lang="en-US" sz="8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4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4080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4080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4080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4080"/>
          </a:solidFill>
          <a:latin typeface="Arial" pitchFamily="34" charset="0"/>
        </a:defRPr>
      </a:lvl5pPr>
      <a:lvl6pPr marL="501916" algn="l" rtl="0" fontAlgn="base">
        <a:spcBef>
          <a:spcPct val="0"/>
        </a:spcBef>
        <a:spcAft>
          <a:spcPct val="0"/>
        </a:spcAft>
        <a:defRPr sz="2600" b="1">
          <a:solidFill>
            <a:srgbClr val="004080"/>
          </a:solidFill>
          <a:latin typeface="Arial" pitchFamily="34" charset="0"/>
        </a:defRPr>
      </a:lvl6pPr>
      <a:lvl7pPr marL="1003835" algn="l" rtl="0" fontAlgn="base">
        <a:spcBef>
          <a:spcPct val="0"/>
        </a:spcBef>
        <a:spcAft>
          <a:spcPct val="0"/>
        </a:spcAft>
        <a:defRPr sz="2600" b="1">
          <a:solidFill>
            <a:srgbClr val="004080"/>
          </a:solidFill>
          <a:latin typeface="Arial" pitchFamily="34" charset="0"/>
        </a:defRPr>
      </a:lvl7pPr>
      <a:lvl8pPr marL="1505748" algn="l" rtl="0" fontAlgn="base">
        <a:spcBef>
          <a:spcPct val="0"/>
        </a:spcBef>
        <a:spcAft>
          <a:spcPct val="0"/>
        </a:spcAft>
        <a:defRPr sz="2600" b="1">
          <a:solidFill>
            <a:srgbClr val="004080"/>
          </a:solidFill>
          <a:latin typeface="Arial" pitchFamily="34" charset="0"/>
        </a:defRPr>
      </a:lvl8pPr>
      <a:lvl9pPr marL="2007662" algn="l" rtl="0" fontAlgn="base">
        <a:spcBef>
          <a:spcPct val="0"/>
        </a:spcBef>
        <a:spcAft>
          <a:spcPct val="0"/>
        </a:spcAft>
        <a:defRPr sz="2600" b="1">
          <a:solidFill>
            <a:srgbClr val="004080"/>
          </a:solidFill>
          <a:latin typeface="Arial" pitchFamily="34" charset="0"/>
        </a:defRPr>
      </a:lvl9pPr>
    </p:titleStyle>
    <p:bodyStyle>
      <a:lvl1pPr marL="374314" indent="-374314" algn="l" rtl="0" eaLnBrk="0" fontAlgn="base" hangingPunct="0">
        <a:spcBef>
          <a:spcPct val="50000"/>
        </a:spcBef>
        <a:spcAft>
          <a:spcPct val="0"/>
        </a:spcAft>
        <a:buClr>
          <a:srgbClr val="004080"/>
        </a:buClr>
        <a:buSzPct val="65000"/>
        <a:buFont typeface="Wingdings" pitchFamily="2" charset="2"/>
        <a:buChar char="n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32765" indent="-355281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Times" pitchFamily="18" charset="0"/>
        <a:buChar char="•"/>
        <a:defRPr>
          <a:solidFill>
            <a:schemeClr val="tx1"/>
          </a:solidFill>
          <a:latin typeface="+mn-lt"/>
        </a:defRPr>
      </a:lvl2pPr>
      <a:lvl3pPr marL="1119767" indent="-382242" algn="l" rtl="0" eaLnBrk="0" fontAlgn="base" hangingPunct="0">
        <a:spcBef>
          <a:spcPct val="20000"/>
        </a:spcBef>
        <a:spcAft>
          <a:spcPct val="0"/>
        </a:spcAft>
        <a:buSzPct val="65000"/>
        <a:buChar char="—"/>
        <a:defRPr>
          <a:solidFill>
            <a:schemeClr val="tx1"/>
          </a:solidFill>
          <a:latin typeface="+mn-lt"/>
        </a:defRPr>
      </a:lvl3pPr>
      <a:lvl4pPr marL="1468704" indent="-34418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500">
          <a:solidFill>
            <a:schemeClr val="tx1"/>
          </a:solidFill>
          <a:latin typeface="+mn-lt"/>
        </a:defRPr>
      </a:lvl4pPr>
      <a:lvl5pPr marL="1844602" indent="-37114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defRPr sz="1500">
          <a:solidFill>
            <a:schemeClr val="tx1"/>
          </a:solidFill>
          <a:latin typeface="+mn-lt"/>
        </a:defRPr>
      </a:lvl5pPr>
      <a:lvl6pPr marL="2347501" indent="-372951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defRPr sz="1500">
          <a:solidFill>
            <a:schemeClr val="tx1"/>
          </a:solidFill>
          <a:latin typeface="+mn-lt"/>
        </a:defRPr>
      </a:lvl6pPr>
      <a:lvl7pPr marL="2849404" indent="-372951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defRPr sz="1500">
          <a:solidFill>
            <a:schemeClr val="tx1"/>
          </a:solidFill>
          <a:latin typeface="+mn-lt"/>
        </a:defRPr>
      </a:lvl7pPr>
      <a:lvl8pPr marL="3351329" indent="-372951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defRPr sz="1500">
          <a:solidFill>
            <a:schemeClr val="tx1"/>
          </a:solidFill>
          <a:latin typeface="+mn-lt"/>
        </a:defRPr>
      </a:lvl8pPr>
      <a:lvl9pPr marL="3853252" indent="-372951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38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916" algn="l" defTabSz="10038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3835" algn="l" defTabSz="10038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5748" algn="l" defTabSz="10038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7662" algn="l" defTabSz="10038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572" algn="l" defTabSz="10038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1492" algn="l" defTabSz="10038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3401" algn="l" defTabSz="10038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5320" algn="l" defTabSz="10038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3298" y="7337656"/>
            <a:ext cx="3184525" cy="10772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 defTabSz="499615">
              <a:defRPr sz="700" b="1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Author—NIC Review, December 2009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15488" y="7339241"/>
            <a:ext cx="228600" cy="10772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499615">
              <a:defRPr sz="700" b="1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EC72C157-ADF3-45DC-B7B0-147E38B18D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23838" y="7339241"/>
            <a:ext cx="2347912" cy="10772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499615">
              <a:defRPr sz="700" b="1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NIF-0000-00000s2.ppt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8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499615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9961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pitchFamily="34" charset="0"/>
        </a:defRPr>
      </a:lvl2pPr>
      <a:lvl3pPr algn="ctr" defTabSz="49961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pitchFamily="34" charset="0"/>
        </a:defRPr>
      </a:lvl3pPr>
      <a:lvl4pPr algn="ctr" defTabSz="49961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pitchFamily="34" charset="0"/>
        </a:defRPr>
      </a:lvl4pPr>
      <a:lvl5pPr algn="ctr" defTabSz="49961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pitchFamily="34" charset="0"/>
        </a:defRPr>
      </a:lvl5pPr>
      <a:lvl6pPr marL="456425" algn="ctr" defTabSz="50079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pitchFamily="34" charset="0"/>
        </a:defRPr>
      </a:lvl6pPr>
      <a:lvl7pPr marL="912848" algn="ctr" defTabSz="50079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pitchFamily="34" charset="0"/>
        </a:defRPr>
      </a:lvl7pPr>
      <a:lvl8pPr marL="1369268" algn="ctr" defTabSz="50079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pitchFamily="34" charset="0"/>
        </a:defRPr>
      </a:lvl8pPr>
      <a:lvl9pPr marL="1825695" algn="ctr" defTabSz="50079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pitchFamily="34" charset="0"/>
        </a:defRPr>
      </a:lvl9pPr>
    </p:titleStyle>
    <p:bodyStyle>
      <a:lvl1pPr marL="374314" indent="-374314" algn="l" defTabSz="49961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3656" indent="-310870" algn="l" defTabSz="49961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2997" indent="-249015" algn="l" defTabSz="49961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5779" indent="-249015" algn="l" defTabSz="49961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5394" indent="-249015" algn="l" defTabSz="49961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9433" indent="-250856" algn="l" defTabSz="50171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1144" indent="-250856" algn="l" defTabSz="50171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62859" indent="-250856" algn="l" defTabSz="50171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64570" indent="-250856" algn="l" defTabSz="50171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17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716" algn="l" defTabSz="5017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3433" algn="l" defTabSz="5017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5147" algn="l" defTabSz="5017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6860" algn="l" defTabSz="5017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569" algn="l" defTabSz="5017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0288" algn="l" defTabSz="5017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1995" algn="l" defTabSz="5017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3714" algn="l" defTabSz="5017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3608" y="7338288"/>
            <a:ext cx="3183414" cy="10772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7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defTabSz="914400">
              <a:defRPr/>
            </a:pPr>
            <a:r>
              <a:rPr lang="en-US">
                <a:ea typeface="ＭＳ Ｐゴシック" charset="-128"/>
              </a:rPr>
              <a:t>Glenzer—NIC Technical Review, February 23-25, 2011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14855" y="7340035"/>
            <a:ext cx="228759" cy="10772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7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defTabSz="914400">
              <a:defRPr/>
            </a:pPr>
            <a:fld id="{EB238125-187D-4750-ABD7-A48179F7B976}" type="slidenum">
              <a:rPr lang="en-US">
                <a:ea typeface="ＭＳ Ｐゴシック" charset="-128"/>
              </a:rPr>
              <a:pPr defTabSz="914400">
                <a:defRPr/>
              </a:pPr>
              <a:t>‹#›</a:t>
            </a:fld>
            <a:endParaRPr lang="en-US">
              <a:ea typeface="ＭＳ Ｐゴシック" charset="-128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23521" y="7340035"/>
            <a:ext cx="2348707" cy="10772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70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914400">
              <a:defRPr/>
            </a:pPr>
            <a:r>
              <a:rPr lang="en-US"/>
              <a:t>NIF-0211-21071s1.ppt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501074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501074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defTabSz="501074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defTabSz="501074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defTabSz="501074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063" algn="ctr" defTabSz="501499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pitchFamily="34" charset="0"/>
        </a:defRPr>
      </a:lvl6pPr>
      <a:lvl7pPr marL="914126" algn="ctr" defTabSz="501499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pitchFamily="34" charset="0"/>
        </a:defRPr>
      </a:lvl7pPr>
      <a:lvl8pPr marL="1371187" algn="ctr" defTabSz="501499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pitchFamily="34" charset="0"/>
        </a:defRPr>
      </a:lvl8pPr>
      <a:lvl9pPr marL="1828252" algn="ctr" defTabSz="501499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pitchFamily="34" charset="0"/>
        </a:defRPr>
      </a:lvl9pPr>
    </p:titleStyle>
    <p:bodyStyle>
      <a:lvl1pPr marL="375370" indent="-375370" algn="l" defTabSz="50107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15337" indent="-312516" algn="l" defTabSz="50107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255304" indent="-249664" algn="l" defTabSz="50107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758122" indent="-249664" algn="l" defTabSz="50107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260942" indent="-249664" algn="l" defTabSz="50107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765232" indent="-251384" algn="l" defTabSz="50276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000" indent="-251384" algn="l" defTabSz="50276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0768" indent="-251384" algn="l" defTabSz="50276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3536" indent="-251384" algn="l" defTabSz="50276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7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768" algn="l" defTabSz="5027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540" algn="l" defTabSz="5027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308" algn="l" defTabSz="5027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076" algn="l" defTabSz="5027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4" algn="l" defTabSz="5027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6616" algn="l" defTabSz="5027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9384" algn="l" defTabSz="5027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2152" algn="l" defTabSz="5027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167640"/>
            <a:ext cx="9220200" cy="75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84" tIns="50292" rIns="100584" bIns="502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6740" y="1257300"/>
            <a:ext cx="888492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84" tIns="50292" rIns="100584" bIns="502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43" name="Text Box 39"/>
          <p:cNvSpPr txBox="1">
            <a:spLocks noChangeArrowheads="1"/>
          </p:cNvSpPr>
          <p:nvPr userDrawn="1"/>
        </p:nvSpPr>
        <p:spPr bwMode="auto">
          <a:xfrm>
            <a:off x="9265603" y="7140417"/>
            <a:ext cx="799450" cy="40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84" tIns="50292" rIns="100584" bIns="50292">
            <a:spAutoFit/>
          </a:bodyPr>
          <a:lstStyle/>
          <a:p>
            <a:pPr defTabSz="914400" eaLnBrk="0" hangingPunct="0"/>
            <a:r>
              <a:rPr lang="en-US">
                <a:solidFill>
                  <a:srgbClr val="000000"/>
                </a:solidFill>
                <a:latin typeface="Times" charset="0"/>
                <a:ea typeface="ＭＳ Ｐゴシック" charset="-128"/>
                <a:cs typeface="+mn-cs"/>
              </a:rPr>
              <a:t>- </a:t>
            </a:r>
            <a:fld id="{A6859BDC-CF6D-472C-905A-BA8C5FEC5A38}" type="slidenum">
              <a:rPr lang="en-US">
                <a:solidFill>
                  <a:srgbClr val="000000"/>
                </a:solidFill>
                <a:latin typeface="Times" charset="0"/>
                <a:ea typeface="ＭＳ Ｐゴシック" charset="-128"/>
                <a:cs typeface="+mn-cs"/>
              </a:rPr>
              <a:pPr defTabSz="914400" eaLnBrk="0" hangingPunct="0"/>
              <a:t>‹#›</a:t>
            </a:fld>
            <a:r>
              <a:rPr lang="en-US">
                <a:solidFill>
                  <a:srgbClr val="000000"/>
                </a:solidFill>
                <a:latin typeface="Times" charset="0"/>
                <a:ea typeface="ＭＳ Ｐゴシック" charset="-128"/>
                <a:cs typeface="+mn-cs"/>
              </a:rPr>
              <a:t> -</a:t>
            </a: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 flipH="1">
            <a:off x="321310" y="1173480"/>
            <a:ext cx="941578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584" tIns="50292" rIns="100584" bIns="50292" anchor="ctr"/>
          <a:lstStyle/>
          <a:p>
            <a:pPr defTabSz="914400" eaLnBrk="0" hangingPunct="0">
              <a:defRPr/>
            </a:pPr>
            <a:endParaRPr lang="en-US" sz="2600">
              <a:solidFill>
                <a:srgbClr val="000000"/>
              </a:solidFill>
              <a:latin typeface="Times" pitchFamily="-65" charset="0"/>
              <a:ea typeface="ＭＳ Ｐゴシック" charset="-128"/>
              <a:cs typeface="+mn-cs"/>
            </a:endParaRPr>
          </a:p>
        </p:txBody>
      </p:sp>
      <p:pic>
        <p:nvPicPr>
          <p:cNvPr id="1030" name="Picture 40" descr="lab_icon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34279" y="155417"/>
            <a:ext cx="95519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Time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Time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Time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Times" pitchFamily="-65" charset="0"/>
          <a:ea typeface="ＭＳ Ｐゴシック" pitchFamily="-65" charset="-128"/>
          <a:cs typeface="ＭＳ Ｐゴシック" pitchFamily="-65" charset="-128"/>
        </a:defRPr>
      </a:lvl5pPr>
      <a:lvl6pPr marL="502920"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Times" pitchFamily="-65" charset="0"/>
        </a:defRPr>
      </a:lvl6pPr>
      <a:lvl7pPr marL="1005840"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Times" pitchFamily="-65" charset="0"/>
        </a:defRPr>
      </a:lvl7pPr>
      <a:lvl8pPr marL="1508760"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Times" pitchFamily="-65" charset="0"/>
        </a:defRPr>
      </a:lvl8pPr>
      <a:lvl9pPr marL="2011680"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Times" pitchFamily="-65" charset="0"/>
        </a:defRPr>
      </a:lvl9pPr>
    </p:titleStyle>
    <p:bodyStyle>
      <a:lvl1pPr marL="377190" indent="-377190" algn="l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817245" indent="-31432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1257300" indent="-25146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760220" indent="-25146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2263140" indent="-25146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766060" indent="-25146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-65" charset="-128"/>
        </a:defRPr>
      </a:lvl6pPr>
      <a:lvl7pPr marL="3268980" indent="-25146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-65" charset="-128"/>
        </a:defRPr>
      </a:lvl7pPr>
      <a:lvl8pPr marL="3771900" indent="-25146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-65" charset="-128"/>
        </a:defRPr>
      </a:lvl8pPr>
      <a:lvl9pPr marL="4274820" indent="-25146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502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502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502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502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502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502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502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502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502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03247" y="2870206"/>
            <a:ext cx="9051925" cy="990600"/>
          </a:xfrm>
        </p:spPr>
        <p:txBody>
          <a:bodyPr/>
          <a:lstStyle/>
          <a:p>
            <a:pPr defTabSz="502117" eaLnBrk="1" fontAlgn="auto" hangingPunct="1">
              <a:spcAft>
                <a:spcPts val="0"/>
              </a:spcAft>
              <a:defRPr/>
            </a:pPr>
            <a:r>
              <a:rPr lang="en-US" dirty="0" smtClean="0"/>
              <a:t>Gamma </a:t>
            </a:r>
            <a:r>
              <a:rPr lang="en-US" dirty="0" smtClean="0"/>
              <a:t>Spectroscopy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3773159" y="4102110"/>
            <a:ext cx="2512079" cy="87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93" tIns="45649" rIns="91293" bIns="45649">
            <a:spAutoFit/>
          </a:bodyPr>
          <a:lstStyle/>
          <a:p>
            <a:pPr algn="ctr"/>
            <a:r>
              <a:rPr lang="en-US" b="1" dirty="0" smtClean="0"/>
              <a:t>4/26/12</a:t>
            </a:r>
            <a:endParaRPr lang="en-US" b="1" dirty="0"/>
          </a:p>
          <a:p>
            <a:pPr algn="ctr">
              <a:spcBef>
                <a:spcPts val="1200"/>
              </a:spcBef>
            </a:pPr>
            <a:r>
              <a:rPr lang="en-US" dirty="0" smtClean="0"/>
              <a:t>H</a:t>
            </a:r>
            <a:r>
              <a:rPr lang="en-US" dirty="0"/>
              <a:t>. Herrmann (LANL</a:t>
            </a:r>
            <a:r>
              <a:rPr lang="en-US" dirty="0" smtClean="0"/>
              <a:t>)</a:t>
            </a:r>
            <a:endParaRPr lang="en-US" sz="1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E5E8365-4701-4DF9-8CBF-2793C5E5ED5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611214" y="386324"/>
            <a:ext cx="8135753" cy="712470"/>
          </a:xfrm>
          <a:prstGeom prst="rect">
            <a:avLst/>
          </a:prstGeom>
        </p:spPr>
        <p:txBody>
          <a:bodyPr lIns="91358" tIns="45680" rIns="91358" bIns="45680"/>
          <a:lstStyle/>
          <a:p>
            <a:pPr defTabSz="499615" eaLnBrk="0" hangingPunct="0">
              <a:defRPr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Physics-based Requirements:</a:t>
            </a:r>
            <a:endParaRPr lang="en-US" sz="2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21035" y="1586358"/>
          <a:ext cx="7865618" cy="3992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12187"/>
                <a:gridCol w="5353431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Topic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Requirement</a:t>
                      </a:r>
                      <a:endParaRPr lang="en-US" sz="200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Symbol"/>
                        </a:rPr>
                        <a:t>Resolution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Symbol"/>
                        </a:rPr>
                        <a:t>E/E  5%</a:t>
                      </a:r>
                      <a:endParaRPr lang="en-US" sz="2000" dirty="0"/>
                    </a:p>
                  </a:txBody>
                  <a:tcPr/>
                </a:tc>
              </a:tr>
              <a:tr h="13106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Symbol"/>
                        </a:rPr>
                        <a:t>Sensitivity </a:t>
                      </a:r>
                    </a:p>
                    <a:p>
                      <a:pPr marL="0" indent="233363"/>
                      <a:r>
                        <a:rPr lang="en-US" sz="2000" dirty="0" err="1" smtClean="0"/>
                        <a:t>Req’d</a:t>
                      </a:r>
                      <a:r>
                        <a:rPr lang="en-US" sz="2000" dirty="0" smtClean="0"/>
                        <a:t> n</a:t>
                      </a:r>
                      <a:r>
                        <a:rPr lang="en-US" sz="2000" baseline="0" dirty="0" smtClean="0"/>
                        <a:t> Yield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Symbol"/>
                        </a:rPr>
                        <a:t></a:t>
                      </a:r>
                      <a:r>
                        <a:rPr lang="en-US" sz="2000" dirty="0" smtClean="0"/>
                        <a:t>100 e</a:t>
                      </a:r>
                      <a:r>
                        <a:rPr lang="en-US" sz="2000" baseline="30000" dirty="0" smtClean="0"/>
                        <a:t>-</a:t>
                      </a:r>
                      <a:r>
                        <a:rPr lang="en-US" sz="2000" dirty="0" smtClean="0"/>
                        <a:t> in bins of interest:</a:t>
                      </a:r>
                    </a:p>
                    <a:p>
                      <a:pPr marL="228600" indent="0"/>
                      <a:r>
                        <a:rPr lang="en-US" sz="2000" dirty="0" smtClean="0"/>
                        <a:t>Y &gt; 3e14</a:t>
                      </a:r>
                      <a:r>
                        <a:rPr lang="en-US" sz="2000" baseline="0" dirty="0" smtClean="0"/>
                        <a:t> for </a:t>
                      </a:r>
                      <a:r>
                        <a:rPr lang="en-US" sz="2000" baseline="30000" dirty="0" smtClean="0"/>
                        <a:t>12</a:t>
                      </a:r>
                      <a:r>
                        <a:rPr lang="en-US" sz="2000" baseline="0" dirty="0" smtClean="0"/>
                        <a:t>C-</a:t>
                      </a:r>
                      <a:r>
                        <a:rPr lang="en-US" sz="2000" baseline="0" dirty="0" smtClean="0">
                          <a:sym typeface="Symbol"/>
                        </a:rPr>
                        <a:t> </a:t>
                      </a:r>
                      <a:r>
                        <a:rPr lang="en-US" sz="1700" baseline="0" dirty="0" smtClean="0">
                          <a:sym typeface="Symbol"/>
                        </a:rPr>
                        <a:t>(at R</a:t>
                      </a:r>
                      <a:r>
                        <a:rPr lang="en-US" sz="1700" baseline="-25000" dirty="0" smtClean="0">
                          <a:sym typeface="Symbol"/>
                        </a:rPr>
                        <a:t>12C</a:t>
                      </a:r>
                      <a:r>
                        <a:rPr lang="en-US" sz="1700" baseline="0" dirty="0" smtClean="0">
                          <a:sym typeface="Symbol"/>
                        </a:rPr>
                        <a:t> 200 mg/cm</a:t>
                      </a:r>
                      <a:r>
                        <a:rPr lang="en-US" sz="1700" baseline="30000" dirty="0" smtClean="0">
                          <a:sym typeface="Symbol"/>
                        </a:rPr>
                        <a:t>2</a:t>
                      </a:r>
                      <a:r>
                        <a:rPr lang="en-US" sz="1700" baseline="0" dirty="0" smtClean="0">
                          <a:sym typeface="Symbol"/>
                        </a:rPr>
                        <a:t>)</a:t>
                      </a:r>
                      <a:endParaRPr lang="en-US" sz="2000" baseline="0" dirty="0" smtClean="0">
                        <a:sym typeface="Symbol"/>
                      </a:endParaRPr>
                    </a:p>
                    <a:p>
                      <a:pPr marL="228600" indent="0"/>
                      <a:r>
                        <a:rPr lang="en-US" sz="2000" baseline="0" dirty="0" smtClean="0">
                          <a:sym typeface="Symbol"/>
                        </a:rPr>
                        <a:t>Y &gt; 3e15 for DT-</a:t>
                      </a:r>
                      <a:r>
                        <a:rPr lang="en-US" sz="2000" baseline="-25000" dirty="0" smtClean="0">
                          <a:sym typeface="Symbol"/>
                        </a:rPr>
                        <a:t>0</a:t>
                      </a:r>
                    </a:p>
                    <a:p>
                      <a:pPr marL="228600" indent="0"/>
                      <a:r>
                        <a:rPr lang="en-US" sz="2000" baseline="0" dirty="0" smtClean="0">
                          <a:sym typeface="Symbol"/>
                        </a:rPr>
                        <a:t>Y &gt; 1e16 for DT-</a:t>
                      </a:r>
                      <a:r>
                        <a:rPr lang="en-US" sz="2000" baseline="-25000" dirty="0" smtClean="0">
                          <a:sym typeface="Symbol"/>
                        </a:rPr>
                        <a:t>1</a:t>
                      </a:r>
                      <a:r>
                        <a:rPr lang="en-US" sz="2000" baseline="0" dirty="0" smtClean="0">
                          <a:sym typeface="Symbol"/>
                        </a:rPr>
                        <a:t> and D(</a:t>
                      </a:r>
                      <a:r>
                        <a:rPr lang="en-US" sz="2000" baseline="0" dirty="0" err="1" smtClean="0">
                          <a:sym typeface="Symbol"/>
                        </a:rPr>
                        <a:t>n,</a:t>
                      </a:r>
                      <a:r>
                        <a:rPr lang="en-US" sz="2000" baseline="0" dirty="0" err="1" smtClean="0">
                          <a:latin typeface="Symbol" pitchFamily="18" charset="2"/>
                          <a:sym typeface="Symbol"/>
                        </a:rPr>
                        <a:t>g</a:t>
                      </a:r>
                      <a:r>
                        <a:rPr lang="en-US" sz="2000" baseline="0" dirty="0" smtClean="0">
                          <a:sym typeface="Symbol"/>
                        </a:rPr>
                        <a:t>)</a:t>
                      </a:r>
                      <a:endParaRPr lang="en-US" sz="200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Symbol"/>
                        </a:rPr>
                        <a:t>Binning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Symbol"/>
                        </a:rPr>
                        <a:t></a:t>
                      </a:r>
                      <a:r>
                        <a:rPr lang="en-US" sz="2000" dirty="0" smtClean="0"/>
                        <a:t>12 energy bins</a:t>
                      </a:r>
                      <a:endParaRPr lang="en-US" sz="200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Temporal Response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&lt;1ns</a:t>
                      </a:r>
                      <a:endParaRPr lang="en-US" sz="200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SNR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&gt;5</a:t>
                      </a:r>
                      <a:endParaRPr lang="en-US" sz="2000" dirty="0"/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Energy Range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Total: 2-25 </a:t>
                      </a:r>
                      <a:r>
                        <a:rPr lang="en-US" sz="2000" dirty="0" err="1" smtClean="0"/>
                        <a:t>MeV</a:t>
                      </a:r>
                      <a:endParaRPr lang="en-US" sz="2000" dirty="0" smtClean="0"/>
                    </a:p>
                    <a:p>
                      <a:r>
                        <a:rPr lang="en-US" sz="2000" dirty="0" smtClean="0"/>
                        <a:t>Single</a:t>
                      </a:r>
                      <a:r>
                        <a:rPr lang="en-US" sz="2000" baseline="0" dirty="0" smtClean="0"/>
                        <a:t> Shot: 2/3E</a:t>
                      </a:r>
                      <a:r>
                        <a:rPr lang="en-US" sz="2000" baseline="-25000" dirty="0" smtClean="0"/>
                        <a:t>high</a:t>
                      </a:r>
                      <a:r>
                        <a:rPr lang="en-US" sz="2000" baseline="0" dirty="0" smtClean="0"/>
                        <a:t> to </a:t>
                      </a:r>
                      <a:r>
                        <a:rPr lang="en-US" sz="2000" baseline="0" dirty="0" err="1" smtClean="0"/>
                        <a:t>E</a:t>
                      </a:r>
                      <a:r>
                        <a:rPr lang="en-US" sz="2000" baseline="-25000" dirty="0" err="1" smtClean="0"/>
                        <a:t>high</a:t>
                      </a:r>
                      <a:r>
                        <a:rPr lang="en-US" sz="2000" baseline="0" dirty="0" smtClean="0"/>
                        <a:t> (e.g., 12-18 </a:t>
                      </a:r>
                      <a:r>
                        <a:rPr lang="en-US" sz="2000" baseline="0" dirty="0" err="1" smtClean="0"/>
                        <a:t>MeV</a:t>
                      </a:r>
                      <a:r>
                        <a:rPr lang="en-US" sz="2000" baseline="0" dirty="0" smtClean="0"/>
                        <a:t>)</a:t>
                      </a:r>
                      <a:endParaRPr lang="en-US" sz="2000" baseline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6F15-6DE3-4E0A-B3BF-8423B3E85350}" type="datetime1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7724-85E5-4626-BFE1-F04205A214D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3376" y="462143"/>
            <a:ext cx="6752942" cy="409313"/>
          </a:xfrm>
          <a:prstGeom prst="rect">
            <a:avLst/>
          </a:prstGeom>
          <a:noFill/>
        </p:spPr>
        <p:txBody>
          <a:bodyPr wrap="none" lIns="100554" tIns="50277" rIns="100554" bIns="50277" rtlCol="0">
            <a:spAutoFit/>
          </a:bodyPr>
          <a:lstStyle/>
          <a:p>
            <a:pPr defTabSz="1005840"/>
            <a:r>
              <a:rPr lang="en-US" dirty="0" smtClean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Option:    FURLONG, does not need high  neutron yield…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3000" y="1594850"/>
            <a:ext cx="6931389" cy="14865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100554" tIns="50277" rIns="100554" bIns="50277" rtlCol="0">
            <a:spAutoFit/>
          </a:bodyPr>
          <a:lstStyle/>
          <a:p>
            <a:pPr defTabSz="1005840"/>
            <a:r>
              <a:rPr lang="en-US" sz="1800" dirty="0" smtClean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Each detector records less than one gamma ray,  many detectors.</a:t>
            </a:r>
          </a:p>
          <a:p>
            <a:pPr defTabSz="1005840"/>
            <a:endParaRPr lang="en-US" sz="1800" dirty="0" smtClean="0">
              <a:solidFill>
                <a:prstClr val="black"/>
              </a:solidFill>
              <a:latin typeface="Arial" charset="0"/>
              <a:ea typeface="ＭＳ Ｐゴシック" charset="-128"/>
              <a:cs typeface="+mn-cs"/>
            </a:endParaRPr>
          </a:p>
          <a:p>
            <a:pPr defTabSz="1005840"/>
            <a:r>
              <a:rPr lang="en-US" sz="1800" dirty="0" smtClean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Build a spectrum by summing over many detectors.</a:t>
            </a:r>
          </a:p>
          <a:p>
            <a:pPr defTabSz="1005840"/>
            <a:endParaRPr lang="en-US" sz="1800" dirty="0" smtClean="0">
              <a:solidFill>
                <a:prstClr val="black"/>
              </a:solidFill>
              <a:latin typeface="Arial" charset="0"/>
              <a:ea typeface="ＭＳ Ｐゴシック" charset="-128"/>
              <a:cs typeface="+mn-cs"/>
            </a:endParaRPr>
          </a:p>
          <a:p>
            <a:pPr defTabSz="1005840"/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charset="-128"/>
                <a:cs typeface="+mn-cs"/>
              </a:rPr>
              <a:t>Painful, but very high quality data.</a:t>
            </a:r>
            <a:endParaRPr lang="en-US" sz="1800" dirty="0">
              <a:solidFill>
                <a:srgbClr val="FF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8524" y="3369033"/>
            <a:ext cx="5029200" cy="947922"/>
          </a:xfrm>
          <a:prstGeom prst="rect">
            <a:avLst/>
          </a:prstGeom>
        </p:spPr>
        <p:txBody>
          <a:bodyPr lIns="100554" tIns="50277" rIns="100554" bIns="50277">
            <a:spAutoFit/>
          </a:bodyPr>
          <a:lstStyle/>
          <a:p>
            <a:pPr defTabSz="1005840"/>
            <a:r>
              <a:rPr lang="en-US" dirty="0" smtClean="0">
                <a:solidFill>
                  <a:srgbClr val="7030A0"/>
                </a:solidFill>
                <a:latin typeface="Arial" charset="0"/>
                <a:ea typeface="ＭＳ Ｐゴシック" charset="-128"/>
                <a:cs typeface="+mn-cs"/>
              </a:rPr>
              <a:t>LaBr3   “Brilliance” detectors.  </a:t>
            </a:r>
          </a:p>
          <a:p>
            <a:pPr defTabSz="1005840"/>
            <a:r>
              <a:rPr lang="en-US" dirty="0" smtClean="0">
                <a:solidFill>
                  <a:srgbClr val="7030A0"/>
                </a:solidFill>
                <a:latin typeface="Arial" charset="0"/>
                <a:ea typeface="ＭＳ Ｐゴシック" charset="-128"/>
                <a:cs typeface="+mn-cs"/>
              </a:rPr>
              <a:t>The Best…. But VERY expensive. </a:t>
            </a:r>
          </a:p>
          <a:p>
            <a:pPr defTabSz="1005840"/>
            <a:r>
              <a:rPr lang="en-US" sz="1500" i="1" dirty="0" smtClean="0">
                <a:solidFill>
                  <a:srgbClr val="7030A0"/>
                </a:solidFill>
                <a:latin typeface="Arial" charset="0"/>
                <a:ea typeface="ＭＳ Ｐゴシック" charset="-128"/>
                <a:cs typeface="+mn-cs"/>
              </a:rPr>
              <a:t>Need to build factory, share with GSI / FAIR plans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920" y="3403406"/>
            <a:ext cx="3168739" cy="123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6221" y="5120684"/>
            <a:ext cx="2437366" cy="175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4045" y="5310568"/>
            <a:ext cx="942975" cy="77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715" y="6090046"/>
            <a:ext cx="984621" cy="68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9405" y="4426034"/>
            <a:ext cx="3330146" cy="243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495169" y="6941206"/>
            <a:ext cx="2653842" cy="338555"/>
          </a:xfrm>
          <a:prstGeom prst="rect">
            <a:avLst/>
          </a:prstGeom>
          <a:noFill/>
        </p:spPr>
        <p:txBody>
          <a:bodyPr wrap="none" lIns="100554" tIns="50277" rIns="100554" bIns="50277" rtlCol="0">
            <a:spAutoFit/>
          </a:bodyPr>
          <a:lstStyle/>
          <a:p>
            <a:pPr defTabSz="1005840"/>
            <a:r>
              <a:rPr lang="en-US" sz="1500" dirty="0" smtClean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Very good energy resolution</a:t>
            </a:r>
            <a:endParaRPr lang="en-US" sz="1500" dirty="0">
              <a:solidFill>
                <a:prstClr val="black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07536" y="6959330"/>
            <a:ext cx="2916574" cy="338555"/>
          </a:xfrm>
          <a:prstGeom prst="rect">
            <a:avLst/>
          </a:prstGeom>
          <a:noFill/>
        </p:spPr>
        <p:txBody>
          <a:bodyPr wrap="none" lIns="100554" tIns="50277" rIns="100554" bIns="50277" rtlCol="0">
            <a:spAutoFit/>
          </a:bodyPr>
          <a:lstStyle/>
          <a:p>
            <a:pPr defTabSz="1005840"/>
            <a:r>
              <a:rPr lang="en-US" sz="1500" dirty="0" smtClean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Detector array planned at FAIR</a:t>
            </a:r>
            <a:endParaRPr lang="en-US" sz="1500" dirty="0">
              <a:solidFill>
                <a:prstClr val="black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41085" y="7143690"/>
            <a:ext cx="2129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W. Stoeffl (LLNL)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4446739" y="1921713"/>
            <a:ext cx="5016389" cy="871591"/>
            <a:chOff x="504274" y="1221785"/>
            <a:chExt cx="8520112" cy="1720850"/>
          </a:xfrm>
        </p:grpSpPr>
        <p:pic>
          <p:nvPicPr>
            <p:cNvPr id="67603" name="Picture 7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4274" y="1221785"/>
              <a:ext cx="8520112" cy="172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604" name="TextBox 22"/>
            <p:cNvSpPr txBox="1">
              <a:spLocks noChangeArrowheads="1"/>
            </p:cNvSpPr>
            <p:nvPr/>
          </p:nvSpPr>
          <p:spPr bwMode="auto">
            <a:xfrm>
              <a:off x="2206625" y="2165350"/>
              <a:ext cx="344488" cy="64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05840"/>
              <a:r>
                <a:rPr lang="en-US" sz="1800" b="1" i="1" dirty="0">
                  <a:solidFill>
                    <a:srgbClr val="000000"/>
                  </a:solidFill>
                  <a:latin typeface="Times" charset="0"/>
                  <a:ea typeface="ＭＳ Ｐゴシック" charset="-128"/>
                  <a:cs typeface="+mn-cs"/>
                </a:rPr>
                <a:t>e</a:t>
              </a:r>
              <a:r>
                <a:rPr lang="en-US" sz="1800" b="1" i="1" baseline="30000" dirty="0">
                  <a:solidFill>
                    <a:srgbClr val="000000"/>
                  </a:solidFill>
                  <a:latin typeface="Times" charset="0"/>
                  <a:ea typeface="ＭＳ Ｐゴシック" charset="-128"/>
                  <a:cs typeface="+mn-cs"/>
                </a:rPr>
                <a:t>-</a:t>
              </a:r>
            </a:p>
          </p:txBody>
        </p:sp>
      </p:grpSp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474981" y="195580"/>
            <a:ext cx="2886539" cy="84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574" tIns="50287" rIns="100574" bIns="50287">
            <a:spAutoFit/>
          </a:bodyPr>
          <a:lstStyle/>
          <a:p>
            <a:pPr defTabSz="1005840"/>
            <a:r>
              <a:rPr lang="en-US" sz="4800" dirty="0">
                <a:solidFill>
                  <a:srgbClr val="000000"/>
                </a:solidFill>
                <a:latin typeface="Times" charset="0"/>
                <a:ea typeface="ＭＳ Ｐゴシック" charset="-128"/>
                <a:cs typeface="+mn-cs"/>
              </a:rPr>
              <a:t>Next </a:t>
            </a:r>
            <a:r>
              <a:rPr lang="en-US" sz="4800" dirty="0" smtClean="0">
                <a:solidFill>
                  <a:srgbClr val="000000"/>
                </a:solidFill>
                <a:latin typeface="Times" charset="0"/>
                <a:ea typeface="ＭＳ Ｐゴシック" charset="-128"/>
                <a:cs typeface="+mn-cs"/>
              </a:rPr>
              <a:t>Steps</a:t>
            </a:r>
            <a:endParaRPr lang="en-US" sz="4800" dirty="0">
              <a:solidFill>
                <a:srgbClr val="000000"/>
              </a:solidFill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91160" y="1187450"/>
            <a:ext cx="9387840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4" tIns="50287" rIns="100574" bIns="50287"/>
          <a:lstStyle/>
          <a:p>
            <a:pPr marL="377153" indent="-377153" defTabSz="1005840" eaLnBrk="0" hangingPunct="0">
              <a:spcBef>
                <a:spcPct val="20000"/>
              </a:spcBef>
              <a:buFontTx/>
              <a:buChar char="•"/>
            </a:pPr>
            <a:r>
              <a:rPr lang="en-US" sz="2600" b="1" dirty="0" smtClean="0">
                <a:solidFill>
                  <a:srgbClr val="000000"/>
                </a:solidFill>
                <a:latin typeface="Times" charset="0"/>
                <a:ea typeface="ＭＳ Ｐゴシック" charset="-128"/>
                <a:cs typeface="+mn-cs"/>
              </a:rPr>
              <a:t>Cherenkov detectors </a:t>
            </a:r>
            <a:endParaRPr lang="en-US" sz="2600" dirty="0">
              <a:solidFill>
                <a:srgbClr val="000000"/>
              </a:solidFill>
              <a:latin typeface="Times" charset="0"/>
              <a:ea typeface="ＭＳ Ｐゴシック" charset="-128"/>
              <a:cs typeface="+mn-cs"/>
            </a:endParaRPr>
          </a:p>
          <a:p>
            <a:pPr marL="576263" indent="-238125" defTabSz="100584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Times" charset="0"/>
                <a:ea typeface="ＭＳ Ｐゴシック" charset="-128"/>
                <a:cs typeface="+mn-cs"/>
              </a:rPr>
              <a:t>Energy </a:t>
            </a:r>
            <a:r>
              <a:rPr lang="en-US" dirty="0" err="1" smtClean="0">
                <a:solidFill>
                  <a:srgbClr val="000000"/>
                </a:solidFill>
                <a:latin typeface="Times" charset="0"/>
                <a:ea typeface="ＭＳ Ｐゴシック" charset="-128"/>
                <a:cs typeface="+mn-cs"/>
              </a:rPr>
              <a:t>thresholded</a:t>
            </a:r>
            <a:endParaRPr lang="en-US" dirty="0" smtClean="0">
              <a:solidFill>
                <a:srgbClr val="000000"/>
              </a:solidFill>
              <a:latin typeface="Times" charset="0"/>
              <a:ea typeface="ＭＳ Ｐゴシック" charset="-128"/>
              <a:cs typeface="+mn-cs"/>
            </a:endParaRPr>
          </a:p>
          <a:p>
            <a:pPr marL="576263" indent="-238125" defTabSz="100584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Times" charset="0"/>
                <a:ea typeface="ＭＳ Ｐゴシック" charset="-128"/>
                <a:cs typeface="+mn-cs"/>
              </a:rPr>
              <a:t>Gas limited to &gt;2.5 </a:t>
            </a:r>
            <a:r>
              <a:rPr lang="en-US" dirty="0" err="1" smtClean="0">
                <a:solidFill>
                  <a:srgbClr val="000000"/>
                </a:solidFill>
                <a:latin typeface="Times" charset="0"/>
                <a:ea typeface="ＭＳ Ｐゴシック" charset="-128"/>
                <a:cs typeface="+mn-cs"/>
              </a:rPr>
              <a:t>MeV</a:t>
            </a:r>
            <a:endParaRPr lang="en-US" dirty="0" smtClean="0">
              <a:solidFill>
                <a:srgbClr val="000000"/>
              </a:solidFill>
              <a:latin typeface="Times" charset="0"/>
              <a:ea typeface="ＭＳ Ｐゴシック" charset="-128"/>
              <a:cs typeface="+mn-cs"/>
            </a:endParaRPr>
          </a:p>
          <a:p>
            <a:pPr marL="576263" indent="-238125" defTabSz="100584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Times" charset="0"/>
                <a:ea typeface="ＭＳ Ｐゴシック" charset="-128"/>
                <a:cs typeface="+mn-cs"/>
              </a:rPr>
              <a:t>Solid limited to &lt;~0.2 </a:t>
            </a:r>
            <a:r>
              <a:rPr lang="en-US" dirty="0" err="1" smtClean="0">
                <a:solidFill>
                  <a:srgbClr val="000000"/>
                </a:solidFill>
                <a:latin typeface="Times" charset="0"/>
                <a:ea typeface="ＭＳ Ｐゴシック" charset="-128"/>
                <a:cs typeface="+mn-cs"/>
              </a:rPr>
              <a:t>MeV</a:t>
            </a:r>
            <a:endParaRPr lang="en-US" dirty="0" smtClean="0">
              <a:solidFill>
                <a:srgbClr val="000000"/>
              </a:solidFill>
              <a:latin typeface="Times" charset="0"/>
              <a:ea typeface="ＭＳ Ｐゴシック" charset="-128"/>
              <a:cs typeface="+mn-cs"/>
            </a:endParaRPr>
          </a:p>
          <a:p>
            <a:pPr marL="576263" indent="-238125" defTabSz="100584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000000"/>
                </a:solidFill>
                <a:latin typeface="Times" charset="0"/>
                <a:ea typeface="ＭＳ Ｐゴシック" charset="-128"/>
                <a:cs typeface="+mn-cs"/>
              </a:rPr>
              <a:t>Aerogel</a:t>
            </a:r>
            <a:r>
              <a:rPr lang="en-US" dirty="0" smtClean="0">
                <a:solidFill>
                  <a:srgbClr val="000000"/>
                </a:solidFill>
                <a:latin typeface="Times" charset="0"/>
                <a:ea typeface="ＭＳ Ｐゴシック" charset="-128"/>
                <a:cs typeface="+mn-cs"/>
              </a:rPr>
              <a:t> might span the gap</a:t>
            </a:r>
            <a:endParaRPr lang="en-US" dirty="0">
              <a:solidFill>
                <a:srgbClr val="000000"/>
              </a:solidFill>
              <a:latin typeface="Times" charset="0"/>
              <a:ea typeface="ＭＳ Ｐゴシック" charset="-128"/>
              <a:cs typeface="+mn-cs"/>
            </a:endParaRPr>
          </a:p>
          <a:p>
            <a:pPr marL="377153" indent="-377153" defTabSz="1005840" eaLnBrk="0" hangingPunct="0">
              <a:spcBef>
                <a:spcPct val="20000"/>
              </a:spcBef>
              <a:buFontTx/>
              <a:buChar char="•"/>
            </a:pPr>
            <a:endParaRPr lang="en-US" sz="2600" b="1" i="1" dirty="0" smtClean="0">
              <a:solidFill>
                <a:srgbClr val="000000"/>
              </a:solidFill>
              <a:latin typeface="Times" charset="0"/>
              <a:ea typeface="ＭＳ Ｐゴシック" charset="-128"/>
              <a:cs typeface="+mn-cs"/>
            </a:endParaRPr>
          </a:p>
          <a:p>
            <a:pPr marL="377153" indent="-377153" defTabSz="1005840" eaLnBrk="0" hangingPunct="0">
              <a:spcBef>
                <a:spcPct val="20000"/>
              </a:spcBef>
              <a:buFontTx/>
              <a:buChar char="•"/>
            </a:pPr>
            <a:r>
              <a:rPr lang="en-US" sz="2600" b="1" i="1" dirty="0" smtClean="0">
                <a:solidFill>
                  <a:srgbClr val="000000"/>
                </a:solidFill>
                <a:latin typeface="Times" charset="0"/>
                <a:ea typeface="ＭＳ Ｐゴシック" charset="-128"/>
                <a:cs typeface="+mn-cs"/>
              </a:rPr>
              <a:t>Real </a:t>
            </a:r>
            <a:r>
              <a:rPr lang="en-US" sz="2600" dirty="0">
                <a:solidFill>
                  <a:srgbClr val="000000"/>
                </a:solidFill>
                <a:latin typeface="Symbol" charset="2"/>
                <a:ea typeface="ＭＳ Ｐゴシック" charset="-128"/>
                <a:cs typeface="+mn-cs"/>
              </a:rPr>
              <a:t>g</a:t>
            </a:r>
            <a:r>
              <a:rPr lang="en-US" sz="2600" dirty="0">
                <a:solidFill>
                  <a:srgbClr val="000000"/>
                </a:solidFill>
                <a:latin typeface="Times" charset="0"/>
                <a:ea typeface="ＭＳ Ｐゴシック" charset="-128"/>
                <a:cs typeface="+mn-cs"/>
              </a:rPr>
              <a:t>-ray spectroscopy (Energy resolved) </a:t>
            </a:r>
          </a:p>
          <a:p>
            <a:pPr marL="377153" indent="-377153" defTabSz="1005840" eaLnBrk="0" hangingPunct="0">
              <a:spcBef>
                <a:spcPct val="20000"/>
              </a:spcBef>
              <a:buFontTx/>
              <a:buChar char="•"/>
            </a:pPr>
            <a:endParaRPr lang="en-US" sz="3100" dirty="0">
              <a:solidFill>
                <a:srgbClr val="000000"/>
              </a:solidFill>
              <a:latin typeface="Times" charset="0"/>
              <a:ea typeface="ＭＳ Ｐゴシック" charset="-128"/>
              <a:cs typeface="+mn-cs"/>
            </a:endParaRPr>
          </a:p>
          <a:p>
            <a:pPr marL="377153" indent="-377153" defTabSz="1005840" eaLnBrk="0" hangingPunct="0">
              <a:spcBef>
                <a:spcPct val="20000"/>
              </a:spcBef>
              <a:buFontTx/>
              <a:buChar char="•"/>
            </a:pPr>
            <a:endParaRPr lang="en-US" sz="3100" dirty="0">
              <a:solidFill>
                <a:srgbClr val="000000"/>
              </a:solidFill>
              <a:latin typeface="Times" charset="0"/>
              <a:ea typeface="ＭＳ Ｐゴシック" charset="-128"/>
              <a:cs typeface="+mn-cs"/>
            </a:endParaRPr>
          </a:p>
          <a:p>
            <a:pPr marL="880022" lvl="1" indent="-377153" defTabSz="1005840" eaLnBrk="0" hangingPunct="0">
              <a:spcBef>
                <a:spcPct val="20000"/>
              </a:spcBef>
              <a:buFontTx/>
              <a:buChar char="–"/>
            </a:pPr>
            <a:endParaRPr lang="en-US" sz="2600" dirty="0">
              <a:solidFill>
                <a:srgbClr val="000000"/>
              </a:solidFill>
              <a:latin typeface="Times" charset="0"/>
              <a:ea typeface="ＭＳ Ｐゴシック" charset="-128"/>
              <a:cs typeface="+mn-cs"/>
            </a:endParaRPr>
          </a:p>
        </p:txBody>
      </p:sp>
      <p:pic>
        <p:nvPicPr>
          <p:cNvPr id="67588" name="Picture 68" descr="gretina_coi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4716" y="5345676"/>
            <a:ext cx="2329498" cy="154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8983" y="5452499"/>
            <a:ext cx="4147344" cy="1309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7262656" y="6454845"/>
            <a:ext cx="2683986" cy="3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100574" tIns="50287" rIns="100574" bIns="50287">
            <a:spAutoFit/>
          </a:bodyPr>
          <a:lstStyle/>
          <a:p>
            <a:pPr algn="ctr" defTabSz="1005840">
              <a:defRPr/>
            </a:pPr>
            <a:r>
              <a:rPr lang="en-US" sz="1300" b="1" dirty="0">
                <a:solidFill>
                  <a:srgbClr val="000000"/>
                </a:solidFill>
                <a:latin typeface="Times"/>
                <a:ea typeface="ＭＳ Ｐゴシック" charset="-128"/>
                <a:cs typeface="+mn-cs"/>
              </a:rPr>
              <a:t>X-ray framing camera + CCD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5701508" y="6339593"/>
            <a:ext cx="791051" cy="30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100574" tIns="50287" rIns="100574" bIns="50287">
            <a:spAutoFit/>
          </a:bodyPr>
          <a:lstStyle/>
          <a:p>
            <a:pPr algn="ctr" defTabSz="1005840">
              <a:defRPr/>
            </a:pPr>
            <a:r>
              <a:rPr lang="en-US" sz="1300" b="1" dirty="0">
                <a:solidFill>
                  <a:srgbClr val="000000"/>
                </a:solidFill>
                <a:latin typeface="Times"/>
                <a:ea typeface="ＭＳ Ｐゴシック" charset="-128"/>
                <a:cs typeface="+mn-cs"/>
              </a:rPr>
              <a:t>Source</a:t>
            </a:r>
          </a:p>
        </p:txBody>
      </p:sp>
      <p:sp>
        <p:nvSpPr>
          <p:cNvPr id="8" name="TextBox 37"/>
          <p:cNvSpPr txBox="1">
            <a:spLocks noChangeArrowheads="1"/>
          </p:cNvSpPr>
          <p:nvPr/>
        </p:nvSpPr>
        <p:spPr bwMode="auto">
          <a:xfrm>
            <a:off x="6494304" y="6074164"/>
            <a:ext cx="1122838" cy="30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100574" tIns="50287" rIns="100574" bIns="50287">
            <a:spAutoFit/>
          </a:bodyPr>
          <a:lstStyle/>
          <a:p>
            <a:pPr algn="ctr" defTabSz="1005840"/>
            <a:r>
              <a:rPr lang="en-US" sz="1300" b="1" dirty="0" err="1">
                <a:solidFill>
                  <a:srgbClr val="000000"/>
                </a:solidFill>
                <a:latin typeface="Times" charset="0"/>
                <a:ea typeface="ＭＳ Ｐゴシック" charset="-128"/>
                <a:cs typeface="+mn-cs"/>
              </a:rPr>
              <a:t>θ</a:t>
            </a:r>
            <a:r>
              <a:rPr lang="en-US" sz="1300" b="1" baseline="-25000" dirty="0" err="1">
                <a:solidFill>
                  <a:srgbClr val="000000"/>
                </a:solidFill>
                <a:latin typeface="Times" charset="0"/>
                <a:ea typeface="ＭＳ Ｐゴシック" charset="-128"/>
                <a:cs typeface="+mn-cs"/>
              </a:rPr>
              <a:t>Bragg</a:t>
            </a:r>
            <a:r>
              <a:rPr lang="en-US" sz="1300" b="1" dirty="0">
                <a:solidFill>
                  <a:srgbClr val="000000"/>
                </a:solidFill>
                <a:latin typeface="Times" charset="0"/>
                <a:ea typeface="ＭＳ Ｐゴシック" charset="-128"/>
                <a:cs typeface="+mn-cs"/>
              </a:rPr>
              <a:t>=12</a:t>
            </a:r>
            <a:r>
              <a:rPr lang="en-US" sz="1300" b="1" baseline="30000" dirty="0">
                <a:solidFill>
                  <a:srgbClr val="000000"/>
                </a:solidFill>
                <a:latin typeface="Times" charset="0"/>
                <a:ea typeface="ＭＳ Ｐゴシック" charset="-128"/>
                <a:cs typeface="+mn-cs"/>
              </a:rPr>
              <a:t>o</a:t>
            </a:r>
          </a:p>
        </p:txBody>
      </p:sp>
      <p:sp>
        <p:nvSpPr>
          <p:cNvPr id="67593" name="TextBox 21"/>
          <p:cNvSpPr txBox="1">
            <a:spLocks noChangeArrowheads="1"/>
          </p:cNvSpPr>
          <p:nvPr/>
        </p:nvSpPr>
        <p:spPr bwMode="auto">
          <a:xfrm>
            <a:off x="5734013" y="5483930"/>
            <a:ext cx="4140358" cy="3038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00574" tIns="50287" rIns="100574" bIns="50287">
            <a:spAutoFit/>
          </a:bodyPr>
          <a:lstStyle/>
          <a:p>
            <a:pPr defTabSz="1005840"/>
            <a:r>
              <a:rPr lang="en-US" sz="1300" dirty="0" err="1">
                <a:solidFill>
                  <a:srgbClr val="000000"/>
                </a:solidFill>
                <a:latin typeface="Times" charset="0"/>
                <a:ea typeface="ＭＳ Ｐゴシック" charset="-128"/>
                <a:cs typeface="+mn-cs"/>
              </a:rPr>
              <a:t>Sagittally</a:t>
            </a:r>
            <a:r>
              <a:rPr lang="en-US" sz="1300" dirty="0">
                <a:solidFill>
                  <a:srgbClr val="000000"/>
                </a:solidFill>
                <a:latin typeface="Times" charset="0"/>
                <a:ea typeface="ＭＳ Ｐゴシック" charset="-128"/>
                <a:cs typeface="+mn-cs"/>
              </a:rPr>
              <a:t> Bent HOPG crystal</a:t>
            </a:r>
          </a:p>
        </p:txBody>
      </p:sp>
      <p:pic>
        <p:nvPicPr>
          <p:cNvPr id="67594" name="Picture 35" descr="TILO 002.jpg"/>
          <p:cNvPicPr>
            <a:picLocks noChangeAspect="1"/>
          </p:cNvPicPr>
          <p:nvPr/>
        </p:nvPicPr>
        <p:blipFill>
          <a:blip r:embed="rId5"/>
          <a:srcRect l="69298" t="19373" r="7933" b="42348"/>
          <a:stretch>
            <a:fillRect/>
          </a:stretch>
        </p:blipFill>
        <p:spPr bwMode="auto">
          <a:xfrm>
            <a:off x="8844757" y="5524094"/>
            <a:ext cx="335280" cy="55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5" name="Picture 9" descr="Moran_Fudge_Spectrometer diagram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31" y="4918145"/>
            <a:ext cx="2174082" cy="243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6" name="TextBox 65"/>
          <p:cNvSpPr txBox="1">
            <a:spLocks noChangeArrowheads="1"/>
          </p:cNvSpPr>
          <p:nvPr/>
        </p:nvSpPr>
        <p:spPr bwMode="auto">
          <a:xfrm>
            <a:off x="1795147" y="7130646"/>
            <a:ext cx="1512477" cy="22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421" tIns="50213" rIns="100421" bIns="50213">
            <a:spAutoFit/>
          </a:bodyPr>
          <a:lstStyle/>
          <a:p>
            <a:pPr defTabSz="1005840"/>
            <a:r>
              <a:rPr lang="en-US" sz="800" dirty="0">
                <a:solidFill>
                  <a:srgbClr val="000000"/>
                </a:solidFill>
                <a:latin typeface="Times" charset="0"/>
                <a:ea typeface="ＭＳ Ｐゴシック" charset="-128"/>
                <a:cs typeface="+mn-cs"/>
              </a:rPr>
              <a:t>M. Moran, RSI 56, 1066 (1985)</a:t>
            </a:r>
          </a:p>
        </p:txBody>
      </p:sp>
      <p:sp>
        <p:nvSpPr>
          <p:cNvPr id="67597" name="TextBox 12"/>
          <p:cNvSpPr txBox="1">
            <a:spLocks noChangeArrowheads="1"/>
          </p:cNvSpPr>
          <p:nvPr/>
        </p:nvSpPr>
        <p:spPr bwMode="auto">
          <a:xfrm>
            <a:off x="164717" y="4478090"/>
            <a:ext cx="2952263" cy="40933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574" tIns="50287" rIns="100574" bIns="50287">
            <a:spAutoFit/>
          </a:bodyPr>
          <a:lstStyle/>
          <a:p>
            <a:pPr defTabSz="1005840"/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-128"/>
                <a:cs typeface="+mn-cs"/>
              </a:rPr>
              <a:t>Compton </a:t>
            </a:r>
            <a:r>
              <a:rPr lang="en-US" dirty="0" err="1">
                <a:solidFill>
                  <a:srgbClr val="000000"/>
                </a:solidFill>
                <a:latin typeface="Times" charset="0"/>
                <a:ea typeface="ＭＳ Ｐゴシック" charset="-128"/>
                <a:cs typeface="+mn-cs"/>
              </a:rPr>
              <a:t>Spect</a:t>
            </a:r>
            <a:r>
              <a:rPr lang="en-US" dirty="0" smtClean="0">
                <a:solidFill>
                  <a:srgbClr val="000000"/>
                </a:solidFill>
                <a:latin typeface="Times" charset="0"/>
                <a:ea typeface="ＭＳ Ｐゴシック" charset="-128"/>
                <a:cs typeface="+mn-cs"/>
              </a:rPr>
              <a:t>. (&gt;2 </a:t>
            </a:r>
            <a:r>
              <a:rPr lang="en-US" dirty="0" err="1" smtClean="0">
                <a:solidFill>
                  <a:srgbClr val="000000"/>
                </a:solidFill>
                <a:latin typeface="Times" charset="0"/>
                <a:ea typeface="ＭＳ Ｐゴシック" charset="-128"/>
                <a:cs typeface="+mn-cs"/>
              </a:rPr>
              <a:t>MeV</a:t>
            </a:r>
            <a:r>
              <a:rPr lang="en-US" dirty="0" smtClean="0">
                <a:solidFill>
                  <a:srgbClr val="000000"/>
                </a:solidFill>
                <a:latin typeface="Times" charset="0"/>
                <a:ea typeface="ＭＳ Ｐゴシック" charset="-128"/>
                <a:cs typeface="+mn-cs"/>
              </a:rPr>
              <a:t>)</a:t>
            </a:r>
            <a:endParaRPr lang="en-US" dirty="0">
              <a:solidFill>
                <a:srgbClr val="000000"/>
              </a:solidFill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67598" name="TextBox 13"/>
          <p:cNvSpPr txBox="1">
            <a:spLocks noChangeArrowheads="1"/>
          </p:cNvSpPr>
          <p:nvPr/>
        </p:nvSpPr>
        <p:spPr bwMode="auto">
          <a:xfrm>
            <a:off x="3212999" y="4465564"/>
            <a:ext cx="2624130" cy="71710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00574" tIns="50287" rIns="100574" bIns="50287">
            <a:spAutoFit/>
          </a:bodyPr>
          <a:lstStyle/>
          <a:p>
            <a:pPr defTabSz="1005840"/>
            <a:r>
              <a:rPr lang="en-US" dirty="0" err="1">
                <a:solidFill>
                  <a:srgbClr val="000000"/>
                </a:solidFill>
                <a:latin typeface="Times" charset="0"/>
                <a:ea typeface="ＭＳ Ｐゴシック" charset="-128"/>
                <a:cs typeface="+mn-cs"/>
              </a:rPr>
              <a:t>Pixelated</a:t>
            </a: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-128"/>
                <a:cs typeface="+mn-c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" charset="0"/>
                <a:ea typeface="ＭＳ Ｐゴシック" charset="-128"/>
                <a:cs typeface="+mn-cs"/>
              </a:rPr>
              <a:t>Single-Hit “Furlong” (&gt;0.1 </a:t>
            </a:r>
            <a:r>
              <a:rPr lang="en-US" dirty="0" err="1" smtClean="0">
                <a:solidFill>
                  <a:srgbClr val="000000"/>
                </a:solidFill>
                <a:latin typeface="Times" charset="0"/>
                <a:ea typeface="ＭＳ Ｐゴシック" charset="-128"/>
                <a:cs typeface="+mn-cs"/>
              </a:rPr>
              <a:t>MeV</a:t>
            </a:r>
            <a:r>
              <a:rPr lang="en-US" dirty="0" smtClean="0">
                <a:solidFill>
                  <a:srgbClr val="000000"/>
                </a:solidFill>
                <a:latin typeface="Times" charset="0"/>
                <a:ea typeface="ＭＳ Ｐゴシック" charset="-128"/>
                <a:cs typeface="+mn-cs"/>
              </a:rPr>
              <a:t>?)</a:t>
            </a:r>
            <a:endParaRPr lang="en-US" dirty="0">
              <a:solidFill>
                <a:srgbClr val="000000"/>
              </a:solidFill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67599" name="TextBox 14"/>
          <p:cNvSpPr txBox="1">
            <a:spLocks noChangeArrowheads="1"/>
          </p:cNvSpPr>
          <p:nvPr/>
        </p:nvSpPr>
        <p:spPr bwMode="auto">
          <a:xfrm>
            <a:off x="6906588" y="4478090"/>
            <a:ext cx="1490324" cy="71710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574" tIns="50287" rIns="100574" bIns="50287">
            <a:spAutoFit/>
          </a:bodyPr>
          <a:lstStyle/>
          <a:p>
            <a:pPr defTabSz="1005840"/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-128"/>
                <a:cs typeface="+mn-cs"/>
              </a:rPr>
              <a:t>Bent </a:t>
            </a:r>
            <a:r>
              <a:rPr lang="en-US" dirty="0" smtClean="0">
                <a:solidFill>
                  <a:srgbClr val="000000"/>
                </a:solidFill>
                <a:latin typeface="Times" charset="0"/>
                <a:ea typeface="ＭＳ Ｐゴシック" charset="-128"/>
                <a:cs typeface="+mn-cs"/>
              </a:rPr>
              <a:t>Crystal</a:t>
            </a:r>
          </a:p>
          <a:p>
            <a:pPr defTabSz="1005840"/>
            <a:r>
              <a:rPr lang="en-US" dirty="0" smtClean="0">
                <a:solidFill>
                  <a:srgbClr val="000000"/>
                </a:solidFill>
                <a:latin typeface="Times" charset="0"/>
                <a:ea typeface="ＭＳ Ｐゴシック" charset="-128"/>
                <a:cs typeface="+mn-cs"/>
              </a:rPr>
              <a:t>(&lt;</a:t>
            </a: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-128"/>
                <a:cs typeface="+mn-cs"/>
              </a:rPr>
              <a:t>1.5 </a:t>
            </a:r>
            <a:r>
              <a:rPr lang="en-US" dirty="0" err="1">
                <a:solidFill>
                  <a:srgbClr val="000000"/>
                </a:solidFill>
                <a:latin typeface="Times" charset="0"/>
                <a:ea typeface="ＭＳ Ｐゴシック" charset="-128"/>
                <a:cs typeface="+mn-cs"/>
              </a:rPr>
              <a:t>MeV</a:t>
            </a: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-128"/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28650" y="329031"/>
            <a:ext cx="7753350" cy="922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0481" tIns="50243" rIns="100481" bIns="50243"/>
          <a:lstStyle/>
          <a:p>
            <a:pPr algn="l" eaLnBrk="1" hangingPunct="1"/>
            <a:r>
              <a:rPr lang="en-US" sz="2400" b="1" dirty="0" smtClean="0"/>
              <a:t>Energy resolution would provide valuable information to the Ignition Campaign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4451693" y="1396656"/>
            <a:ext cx="5212081" cy="4331368"/>
            <a:chOff x="2794333" y="1225204"/>
            <a:chExt cx="5212081" cy="4331368"/>
          </a:xfrm>
        </p:grpSpPr>
        <p:sp>
          <p:nvSpPr>
            <p:cNvPr id="50" name="Rectangle 49"/>
            <p:cNvSpPr/>
            <p:nvPr/>
          </p:nvSpPr>
          <p:spPr>
            <a:xfrm>
              <a:off x="2794333" y="1622246"/>
              <a:ext cx="5212080" cy="393432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99615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" name="Group 21"/>
            <p:cNvGrpSpPr>
              <a:grpSpLocks noChangeAspect="1"/>
            </p:cNvGrpSpPr>
            <p:nvPr/>
          </p:nvGrpSpPr>
          <p:grpSpPr>
            <a:xfrm>
              <a:off x="2998871" y="1685272"/>
              <a:ext cx="4798345" cy="3729655"/>
              <a:chOff x="0" y="3720626"/>
              <a:chExt cx="4918661" cy="3823174"/>
            </a:xfrm>
          </p:grpSpPr>
          <p:pic>
            <p:nvPicPr>
              <p:cNvPr id="84995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720626"/>
                <a:ext cx="4918661" cy="3823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6" name="TextBox 15"/>
              <p:cNvSpPr txBox="1"/>
              <p:nvPr/>
            </p:nvSpPr>
            <p:spPr>
              <a:xfrm rot="16200000">
                <a:off x="3423345" y="5283662"/>
                <a:ext cx="1337925" cy="381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99615"/>
                <a:r>
                  <a:rPr lang="en-US" sz="1800" b="1" dirty="0">
                    <a:solidFill>
                      <a:srgbClr val="FF0000"/>
                    </a:solidFill>
                    <a:cs typeface="+mn-cs"/>
                  </a:rPr>
                  <a:t>DT Fusion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16200000">
                <a:off x="3508862" y="5935075"/>
                <a:ext cx="682256" cy="315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99615"/>
                <a:r>
                  <a:rPr lang="en-US" sz="1400" b="1" dirty="0">
                    <a:solidFill>
                      <a:srgbClr val="7030A0"/>
                    </a:solidFill>
                    <a:cs typeface="+mn-cs"/>
                  </a:rPr>
                  <a:t>D(n,</a:t>
                </a:r>
                <a:r>
                  <a:rPr lang="en-US" sz="1400" b="1" dirty="0">
                    <a:solidFill>
                      <a:srgbClr val="7030A0"/>
                    </a:solidFill>
                    <a:cs typeface="+mn-cs"/>
                    <a:sym typeface="Symbol"/>
                  </a:rPr>
                  <a:t>)</a:t>
                </a:r>
                <a:endParaRPr lang="en-US" sz="1400" b="1" dirty="0">
                  <a:solidFill>
                    <a:srgbClr val="7030A0"/>
                  </a:solidFill>
                  <a:cs typeface="+mn-cs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16200000">
                <a:off x="3917098" y="5858883"/>
                <a:ext cx="820284" cy="315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99615"/>
                <a:r>
                  <a:rPr lang="en-US" sz="1400" b="1" baseline="30000" dirty="0">
                    <a:solidFill>
                      <a:srgbClr val="00B050"/>
                    </a:solidFill>
                    <a:cs typeface="+mn-cs"/>
                  </a:rPr>
                  <a:t>12</a:t>
                </a:r>
                <a:r>
                  <a:rPr lang="en-US" sz="1400" b="1" dirty="0">
                    <a:solidFill>
                      <a:srgbClr val="00B050"/>
                    </a:solidFill>
                    <a:cs typeface="+mn-cs"/>
                  </a:rPr>
                  <a:t>C(n,</a:t>
                </a:r>
                <a:r>
                  <a:rPr lang="en-US" sz="1400" b="1" dirty="0">
                    <a:solidFill>
                      <a:srgbClr val="00B050"/>
                    </a:solidFill>
                    <a:cs typeface="+mn-cs"/>
                    <a:sym typeface="Symbol"/>
                  </a:rPr>
                  <a:t>)</a:t>
                </a:r>
                <a:endParaRPr lang="en-US" sz="1400" b="1" dirty="0">
                  <a:solidFill>
                    <a:srgbClr val="00B050"/>
                  </a:solidFill>
                  <a:cs typeface="+mn-cs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16200000">
                <a:off x="823447" y="4255070"/>
                <a:ext cx="1152210" cy="3628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99615"/>
                <a:r>
                  <a:rPr lang="en-US" sz="1700" b="1" baseline="30000" dirty="0">
                    <a:solidFill>
                      <a:srgbClr val="00B050"/>
                    </a:solidFill>
                    <a:cs typeface="+mn-cs"/>
                  </a:rPr>
                  <a:t>12</a:t>
                </a:r>
                <a:r>
                  <a:rPr lang="en-US" sz="1700" b="1" dirty="0">
                    <a:solidFill>
                      <a:srgbClr val="00B050"/>
                    </a:solidFill>
                    <a:cs typeface="+mn-cs"/>
                  </a:rPr>
                  <a:t>C(</a:t>
                </a:r>
                <a:r>
                  <a:rPr lang="en-US" sz="1700" b="1" dirty="0" err="1">
                    <a:solidFill>
                      <a:srgbClr val="00B050"/>
                    </a:solidFill>
                    <a:cs typeface="+mn-cs"/>
                  </a:rPr>
                  <a:t>n,n</a:t>
                </a:r>
                <a:r>
                  <a:rPr lang="en-US" sz="1700" b="1" dirty="0">
                    <a:solidFill>
                      <a:srgbClr val="00B050"/>
                    </a:solidFill>
                    <a:cs typeface="+mn-cs"/>
                  </a:rPr>
                  <a:t>’</a:t>
                </a:r>
                <a:r>
                  <a:rPr lang="en-US" sz="1700" b="1" dirty="0">
                    <a:solidFill>
                      <a:srgbClr val="00B050"/>
                    </a:solidFill>
                    <a:cs typeface="+mn-cs"/>
                    <a:sym typeface="Symbol"/>
                  </a:rPr>
                  <a:t>)</a:t>
                </a:r>
                <a:endParaRPr lang="en-US" sz="1700" b="1" dirty="0">
                  <a:solidFill>
                    <a:srgbClr val="00B050"/>
                  </a:solidFill>
                  <a:cs typeface="+mn-cs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16200000">
                <a:off x="3155100" y="5878940"/>
                <a:ext cx="820284" cy="315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99615"/>
                <a:r>
                  <a:rPr lang="en-US" sz="1400" b="1" baseline="30000" dirty="0">
                    <a:solidFill>
                      <a:srgbClr val="00B050"/>
                    </a:solidFill>
                    <a:cs typeface="+mn-cs"/>
                  </a:rPr>
                  <a:t>12</a:t>
                </a:r>
                <a:r>
                  <a:rPr lang="en-US" sz="1400" b="1" dirty="0">
                    <a:solidFill>
                      <a:srgbClr val="00B050"/>
                    </a:solidFill>
                    <a:cs typeface="+mn-cs"/>
                  </a:rPr>
                  <a:t>C(n,</a:t>
                </a:r>
                <a:r>
                  <a:rPr lang="en-US" sz="1400" b="1" dirty="0">
                    <a:solidFill>
                      <a:srgbClr val="00B050"/>
                    </a:solidFill>
                    <a:cs typeface="+mn-cs"/>
                    <a:sym typeface="Symbol"/>
                  </a:rPr>
                  <a:t>)</a:t>
                </a:r>
                <a:endParaRPr lang="en-US" sz="1400" b="1" dirty="0">
                  <a:solidFill>
                    <a:srgbClr val="00B050"/>
                  </a:solidFill>
                  <a:cs typeface="+mn-cs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2180219">
                <a:off x="1604120" y="5807129"/>
                <a:ext cx="1553611" cy="283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99615"/>
                <a:r>
                  <a:rPr lang="en-US" sz="1200" b="1" dirty="0" err="1">
                    <a:solidFill>
                      <a:srgbClr val="00B0F0"/>
                    </a:solidFill>
                    <a:cs typeface="+mn-cs"/>
                  </a:rPr>
                  <a:t>Hohlraum</a:t>
                </a:r>
                <a:r>
                  <a:rPr lang="en-US" sz="1200" b="1" dirty="0">
                    <a:solidFill>
                      <a:srgbClr val="00B0F0"/>
                    </a:solidFill>
                    <a:cs typeface="+mn-cs"/>
                  </a:rPr>
                  <a:t>/TMP n-</a:t>
                </a:r>
                <a:r>
                  <a:rPr lang="en-US" sz="1200" b="1" dirty="0">
                    <a:solidFill>
                      <a:srgbClr val="00B0F0"/>
                    </a:solidFill>
                    <a:cs typeface="+mn-cs"/>
                    <a:sym typeface="Symbol"/>
                  </a:rPr>
                  <a:t></a:t>
                </a:r>
                <a:endParaRPr lang="en-US" sz="1200" b="1" dirty="0">
                  <a:solidFill>
                    <a:srgbClr val="00B0F0"/>
                  </a:solidFill>
                  <a:cs typeface="+mn-cs"/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794334" y="1225204"/>
              <a:ext cx="5212080" cy="40626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 defTabSz="499615"/>
              <a:r>
                <a:rPr lang="en-US" b="1" dirty="0" smtClean="0">
                  <a:solidFill>
                    <a:prstClr val="black"/>
                  </a:solidFill>
                  <a:cs typeface="+mn-cs"/>
                </a:rPr>
                <a:t>Calculated DT Gamma-Ray Spectrum</a:t>
              </a:r>
              <a:endParaRPr lang="en-US" b="1" dirty="0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33406" y="1976501"/>
            <a:ext cx="3848100" cy="24621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358" tIns="45680" rIns="91358" bIns="45680" rtlCol="0">
            <a:spAutoFit/>
          </a:bodyPr>
          <a:lstStyle/>
          <a:p>
            <a:pPr marL="120541" indent="-120541" defTabSz="499615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cs typeface="+mn-cs"/>
              </a:rPr>
              <a:t>Spectral uncertainties call for energy resolution</a:t>
            </a:r>
          </a:p>
          <a:p>
            <a:pPr marL="288665" lvl="1" indent="-120541" defTabSz="499615">
              <a:buFont typeface="Arial" pitchFamily="34" charset="0"/>
              <a:buChar char="-"/>
            </a:pPr>
            <a:r>
              <a:rPr lang="en-US" sz="1800" dirty="0">
                <a:solidFill>
                  <a:prstClr val="black"/>
                </a:solidFill>
                <a:cs typeface="+mn-cs"/>
              </a:rPr>
              <a:t>GRH is only energy </a:t>
            </a:r>
            <a:r>
              <a:rPr lang="en-US" sz="1800" dirty="0" err="1">
                <a:solidFill>
                  <a:prstClr val="black"/>
                </a:solidFill>
                <a:cs typeface="+mn-cs"/>
              </a:rPr>
              <a:t>thresholding</a:t>
            </a:r>
            <a:r>
              <a:rPr lang="en-US" sz="1800" dirty="0">
                <a:solidFill>
                  <a:prstClr val="black"/>
                </a:solidFill>
                <a:cs typeface="+mn-cs"/>
              </a:rPr>
              <a:t>, not </a:t>
            </a:r>
            <a:r>
              <a:rPr lang="en-US" sz="1800" dirty="0" smtClean="0">
                <a:solidFill>
                  <a:prstClr val="black"/>
                </a:solidFill>
                <a:cs typeface="+mn-cs"/>
              </a:rPr>
              <a:t>resolving</a:t>
            </a:r>
          </a:p>
          <a:p>
            <a:pPr marL="288665" lvl="1" indent="-120541" defTabSz="499615">
              <a:buFont typeface="Arial" pitchFamily="34" charset="0"/>
              <a:buChar char="-"/>
            </a:pPr>
            <a:endParaRPr lang="en-US" sz="1800" dirty="0" smtClean="0">
              <a:solidFill>
                <a:prstClr val="black"/>
              </a:solidFill>
              <a:cs typeface="+mn-cs"/>
            </a:endParaRPr>
          </a:p>
          <a:p>
            <a:pPr marL="0" lvl="1" indent="168126" defTabSz="499615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cs typeface="+mn-cs"/>
              </a:rPr>
              <a:t>Be Ablator </a:t>
            </a:r>
            <a:r>
              <a:rPr lang="en-US" dirty="0" smtClean="0">
                <a:solidFill>
                  <a:prstClr val="black"/>
                </a:solidFill>
                <a:cs typeface="+mn-cs"/>
                <a:sym typeface="Symbol"/>
              </a:rPr>
              <a:t>R from impurity </a:t>
            </a:r>
            <a:r>
              <a:rPr lang="en-US" baseline="30000" dirty="0" smtClean="0">
                <a:solidFill>
                  <a:prstClr val="black"/>
                </a:solidFill>
                <a:cs typeface="+mn-cs"/>
                <a:sym typeface="Symbol"/>
              </a:rPr>
              <a:t>16</a:t>
            </a:r>
            <a:r>
              <a:rPr lang="en-US" dirty="0" smtClean="0">
                <a:solidFill>
                  <a:prstClr val="black"/>
                </a:solidFill>
                <a:cs typeface="+mn-cs"/>
                <a:sym typeface="Symbol"/>
              </a:rPr>
              <a:t>O(</a:t>
            </a:r>
            <a:r>
              <a:rPr lang="en-US" dirty="0" err="1" smtClean="0">
                <a:solidFill>
                  <a:prstClr val="black"/>
                </a:solidFill>
                <a:cs typeface="+mn-cs"/>
                <a:sym typeface="Symbol"/>
              </a:rPr>
              <a:t>n,n</a:t>
            </a:r>
            <a:r>
              <a:rPr lang="en-US" dirty="0" smtClean="0">
                <a:solidFill>
                  <a:prstClr val="black"/>
                </a:solidFill>
                <a:cs typeface="+mn-cs"/>
                <a:sym typeface="Symbol"/>
              </a:rPr>
              <a:t>’) at 6.1, 6.9, 7.1 </a:t>
            </a:r>
            <a:r>
              <a:rPr lang="en-US" dirty="0" err="1" smtClean="0">
                <a:solidFill>
                  <a:prstClr val="black"/>
                </a:solidFill>
                <a:cs typeface="+mn-cs"/>
                <a:sym typeface="Symbol"/>
              </a:rPr>
              <a:t>MeV</a:t>
            </a:r>
            <a:endParaRPr lang="en-US" dirty="0" smtClean="0">
              <a:solidFill>
                <a:prstClr val="black"/>
              </a:solidFill>
              <a:cs typeface="+mn-cs"/>
            </a:endParaRPr>
          </a:p>
          <a:p>
            <a:pPr marL="288665" lvl="1" indent="-120541" defTabSz="499615">
              <a:buFont typeface="Arial" pitchFamily="34" charset="0"/>
              <a:buChar char="-"/>
            </a:pPr>
            <a:endParaRPr lang="en-US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51692" y="5712310"/>
            <a:ext cx="5212081" cy="1717383"/>
          </a:xfrm>
          <a:prstGeom prst="rect">
            <a:avLst/>
          </a:prstGeom>
          <a:solidFill>
            <a:srgbClr val="FFFBCD"/>
          </a:solidFill>
          <a:ln>
            <a:solidFill>
              <a:schemeClr val="tx1"/>
            </a:solidFill>
          </a:ln>
          <a:effectLst/>
        </p:spPr>
        <p:txBody>
          <a:bodyPr wrap="square" lIns="91358" tIns="45680" rIns="91358" bIns="45680" rtlCol="0">
            <a:spAutoFit/>
          </a:bodyPr>
          <a:lstStyle/>
          <a:p>
            <a:pPr marL="168126" lvl="1" indent="-168126" defTabSz="499615">
              <a:buFont typeface="Arial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  <a:cs typeface="+mn-cs"/>
              </a:rPr>
              <a:t>Spectral </a:t>
            </a:r>
            <a:r>
              <a:rPr lang="en-US" sz="2400" b="1" dirty="0">
                <a:solidFill>
                  <a:prstClr val="black"/>
                </a:solidFill>
                <a:cs typeface="+mn-cs"/>
              </a:rPr>
              <a:t>lines may provide</a:t>
            </a:r>
            <a:r>
              <a:rPr lang="en-US" b="1" dirty="0">
                <a:solidFill>
                  <a:prstClr val="black"/>
                </a:solidFill>
                <a:cs typeface="+mn-cs"/>
              </a:rPr>
              <a:t>:</a:t>
            </a:r>
          </a:p>
          <a:p>
            <a:pPr marL="348937" lvl="2" indent="-180811" defTabSz="499615">
              <a:buFont typeface="Arial" pitchFamily="34" charset="0"/>
              <a:buChar char="-"/>
            </a:pPr>
            <a:r>
              <a:rPr lang="en-US" b="1" dirty="0" smtClean="0">
                <a:solidFill>
                  <a:srgbClr val="FF0000"/>
                </a:solidFill>
              </a:rPr>
              <a:t>16.75 </a:t>
            </a:r>
            <a:r>
              <a:rPr lang="en-US" b="1" dirty="0" err="1" smtClean="0">
                <a:solidFill>
                  <a:srgbClr val="FF0000"/>
                </a:solidFill>
              </a:rPr>
              <a:t>MeV</a:t>
            </a:r>
            <a:r>
              <a:rPr lang="en-US" b="1" dirty="0" smtClean="0">
                <a:solidFill>
                  <a:srgbClr val="FF0000"/>
                </a:solidFill>
              </a:rPr>
              <a:t> fusion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 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prstClr val="black"/>
                </a:solidFill>
                <a:cs typeface="+mn-cs"/>
              </a:rPr>
              <a:t>DT yield</a:t>
            </a:r>
            <a:endParaRPr lang="en-US" b="1" dirty="0" smtClean="0">
              <a:solidFill>
                <a:srgbClr val="FF0000"/>
              </a:solidFill>
              <a:cs typeface="+mn-cs"/>
              <a:sym typeface="Symbol"/>
            </a:endParaRPr>
          </a:p>
          <a:p>
            <a:pPr marL="348937" lvl="2" indent="-180811" defTabSz="499615">
              <a:buFont typeface="Arial" pitchFamily="34" charset="0"/>
              <a:buChar char="-"/>
            </a:pPr>
            <a:r>
              <a:rPr lang="en-US" b="1" dirty="0" smtClean="0">
                <a:solidFill>
                  <a:srgbClr val="00B050"/>
                </a:solidFill>
                <a:sym typeface="Symbol"/>
              </a:rPr>
              <a:t>4.44 </a:t>
            </a:r>
            <a:r>
              <a:rPr lang="en-US" b="1" dirty="0" err="1" smtClean="0">
                <a:solidFill>
                  <a:srgbClr val="00B050"/>
                </a:solidFill>
                <a:sym typeface="Symbol"/>
              </a:rPr>
              <a:t>MeV</a:t>
            </a:r>
            <a:r>
              <a:rPr lang="en-US" b="1" dirty="0" smtClean="0">
                <a:solidFill>
                  <a:srgbClr val="00B050"/>
                </a:solidFill>
                <a:sym typeface="Symbol"/>
              </a:rPr>
              <a:t> </a:t>
            </a:r>
            <a:r>
              <a:rPr lang="en-US" b="1" baseline="30000" dirty="0" smtClean="0">
                <a:solidFill>
                  <a:srgbClr val="00B050"/>
                </a:solidFill>
                <a:sym typeface="Symbol"/>
              </a:rPr>
              <a:t>12</a:t>
            </a:r>
            <a:r>
              <a:rPr lang="en-US" b="1" dirty="0" smtClean="0">
                <a:solidFill>
                  <a:srgbClr val="00B050"/>
                </a:solidFill>
                <a:sym typeface="Symbol"/>
              </a:rPr>
              <a:t>C(</a:t>
            </a:r>
            <a:r>
              <a:rPr lang="en-US" b="1" dirty="0" err="1" smtClean="0">
                <a:solidFill>
                  <a:srgbClr val="00B050"/>
                </a:solidFill>
                <a:sym typeface="Symbol"/>
              </a:rPr>
              <a:t>n,n</a:t>
            </a:r>
            <a:r>
              <a:rPr lang="en-US" b="1" dirty="0" smtClean="0">
                <a:solidFill>
                  <a:srgbClr val="00B050"/>
                </a:solidFill>
                <a:sym typeface="Symbol"/>
              </a:rPr>
              <a:t>’)  </a:t>
            </a:r>
            <a:r>
              <a:rPr lang="en-US" b="1" dirty="0" smtClean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CH</a:t>
            </a:r>
            <a:r>
              <a:rPr lang="en-US" b="1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b="1" dirty="0" smtClean="0">
                <a:solidFill>
                  <a:prstClr val="black"/>
                </a:solidFill>
                <a:sym typeface="Symbol"/>
              </a:rPr>
              <a:t>Ablator R</a:t>
            </a:r>
            <a:endParaRPr lang="en-US" b="1" dirty="0">
              <a:solidFill>
                <a:prstClr val="black"/>
              </a:solidFill>
              <a:cs typeface="+mn-cs"/>
            </a:endParaRPr>
          </a:p>
          <a:p>
            <a:pPr marL="348937" lvl="2" indent="-180811" defTabSz="499615">
              <a:buFont typeface="Arial" pitchFamily="34" charset="0"/>
              <a:buChar char="-"/>
            </a:pPr>
            <a:r>
              <a:rPr lang="en-US" b="1" dirty="0" smtClean="0">
                <a:solidFill>
                  <a:srgbClr val="7030A0"/>
                </a:solidFill>
                <a:sym typeface="Symbol"/>
              </a:rPr>
              <a:t>15.58 </a:t>
            </a:r>
            <a:r>
              <a:rPr lang="en-US" b="1" dirty="0" err="1" smtClean="0">
                <a:solidFill>
                  <a:srgbClr val="7030A0"/>
                </a:solidFill>
                <a:sym typeface="Symbol"/>
              </a:rPr>
              <a:t>MeV</a:t>
            </a:r>
            <a:r>
              <a:rPr lang="en-US" b="1" dirty="0" smtClean="0">
                <a:solidFill>
                  <a:srgbClr val="7030A0"/>
                </a:solidFill>
                <a:sym typeface="Symbol"/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D(n,</a:t>
            </a:r>
            <a:r>
              <a:rPr lang="en-US" b="1" dirty="0" smtClean="0">
                <a:solidFill>
                  <a:srgbClr val="7030A0"/>
                </a:solidFill>
                <a:sym typeface="Symbol"/>
              </a:rPr>
              <a:t>)  </a:t>
            </a:r>
            <a:r>
              <a:rPr lang="en-US" b="1" dirty="0" smtClean="0">
                <a:solidFill>
                  <a:srgbClr val="7030A0"/>
                </a:solidFill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prstClr val="black"/>
                </a:solidFill>
                <a:cs typeface="+mn-cs"/>
              </a:rPr>
              <a:t>Fuel </a:t>
            </a:r>
            <a:r>
              <a:rPr lang="en-US" b="1" dirty="0">
                <a:solidFill>
                  <a:prstClr val="black"/>
                </a:solidFill>
                <a:cs typeface="+mn-cs"/>
                <a:sym typeface="Symbol"/>
              </a:rPr>
              <a:t></a:t>
            </a:r>
            <a:r>
              <a:rPr lang="en-US" b="1" dirty="0" smtClean="0">
                <a:solidFill>
                  <a:prstClr val="black"/>
                </a:solidFill>
                <a:cs typeface="+mn-cs"/>
              </a:rPr>
              <a:t>R </a:t>
            </a:r>
          </a:p>
          <a:p>
            <a:pPr marL="348937" lvl="2" indent="-180811" defTabSz="499615">
              <a:buFont typeface="Arial" pitchFamily="34" charset="0"/>
              <a:buChar char="-"/>
            </a:pPr>
            <a:endParaRPr lang="en-US" b="1" dirty="0">
              <a:solidFill>
                <a:prstClr val="black"/>
              </a:solidFill>
              <a:cs typeface="+mn-cs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556862" y="582934"/>
            <a:ext cx="8437880" cy="473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481" tIns="50243" rIns="100481" bIns="50243">
            <a:spAutoFit/>
          </a:bodyPr>
          <a:lstStyle/>
          <a:p>
            <a:pPr eaLnBrk="0" hangingPunct="0"/>
            <a:r>
              <a:rPr lang="en-US" sz="2400" dirty="0" smtClean="0"/>
              <a:t>DT Fusion </a:t>
            </a:r>
            <a:r>
              <a:rPr lang="en-US" sz="2400" dirty="0" smtClean="0">
                <a:sym typeface="Symbol"/>
              </a:rPr>
              <a:t>-ray </a:t>
            </a:r>
            <a:r>
              <a:rPr lang="en-US" sz="2400" dirty="0" smtClean="0"/>
              <a:t>spectrum needs to be mapped out better</a:t>
            </a:r>
            <a:endParaRPr lang="en-US" sz="2400" dirty="0"/>
          </a:p>
        </p:txBody>
      </p:sp>
      <p:sp>
        <p:nvSpPr>
          <p:cNvPr id="44036" name="Rectangle 26"/>
          <p:cNvSpPr>
            <a:spLocks noChangeArrowheads="1"/>
          </p:cNvSpPr>
          <p:nvPr/>
        </p:nvSpPr>
        <p:spPr bwMode="auto">
          <a:xfrm>
            <a:off x="2109470" y="2017172"/>
            <a:ext cx="2277110" cy="1955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00481" tIns="50243" rIns="100481" bIns="50243" anchor="ctr"/>
          <a:lstStyle/>
          <a:p>
            <a:endParaRPr lang="en-US"/>
          </a:p>
        </p:txBody>
      </p:sp>
      <p:sp>
        <p:nvSpPr>
          <p:cNvPr id="44037" name="Rectangle 27"/>
          <p:cNvSpPr>
            <a:spLocks noChangeArrowheads="1"/>
          </p:cNvSpPr>
          <p:nvPr/>
        </p:nvSpPr>
        <p:spPr bwMode="auto">
          <a:xfrm>
            <a:off x="1899920" y="3204622"/>
            <a:ext cx="572770" cy="2654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00481" tIns="50243" rIns="100481" bIns="50243" anchor="ctr"/>
          <a:lstStyle/>
          <a:p>
            <a:endParaRPr lang="en-US"/>
          </a:p>
        </p:txBody>
      </p:sp>
      <p:sp>
        <p:nvSpPr>
          <p:cNvPr id="44038" name="TextBox 96"/>
          <p:cNvSpPr txBox="1">
            <a:spLocks noChangeArrowheads="1"/>
          </p:cNvSpPr>
          <p:nvPr/>
        </p:nvSpPr>
        <p:spPr bwMode="auto">
          <a:xfrm>
            <a:off x="4225925" y="1627763"/>
            <a:ext cx="2109470" cy="42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67" tIns="43634" rIns="87267" bIns="43634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D + T </a:t>
            </a:r>
            <a:r>
              <a:rPr lang="en-US" sz="22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Wingdings" charset="2"/>
              </a:rPr>
              <a:t> </a:t>
            </a:r>
            <a:r>
              <a:rPr lang="en-US" sz="2200" b="1" baseline="30000" dirty="0">
                <a:solidFill>
                  <a:srgbClr val="00B050"/>
                </a:solidFill>
                <a:latin typeface="Times New Roman" charset="0"/>
                <a:cs typeface="Times New Roman" charset="0"/>
                <a:sym typeface="Wingdings" charset="2"/>
              </a:rPr>
              <a:t>5</a:t>
            </a:r>
            <a:r>
              <a:rPr lang="en-US" sz="2200" b="1" dirty="0">
                <a:solidFill>
                  <a:srgbClr val="00B050"/>
                </a:solidFill>
                <a:latin typeface="Times New Roman" charset="0"/>
                <a:cs typeface="Times New Roman" charset="0"/>
                <a:sym typeface="Wingdings" charset="2"/>
              </a:rPr>
              <a:t>He*</a:t>
            </a:r>
            <a:endParaRPr lang="en-US" sz="2200" dirty="0">
              <a:solidFill>
                <a:srgbClr val="0000CC"/>
              </a:solidFill>
              <a:latin typeface="Times New Roman" charset="0"/>
              <a:cs typeface="Times New Roman" charset="0"/>
              <a:sym typeface="Symbol" charset="2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941893" y="4601624"/>
            <a:ext cx="607695" cy="5430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91" tIns="50247" rIns="100491" bIns="50247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 rot="5400000">
            <a:off x="3169453" y="3899631"/>
            <a:ext cx="34820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 bwMode="auto">
          <a:xfrm rot="5400000">
            <a:off x="3816429" y="3907488"/>
            <a:ext cx="34802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>
            <a:off x="4894744" y="5640641"/>
            <a:ext cx="6862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>
            <a:off x="4894744" y="2741866"/>
            <a:ext cx="6862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auto">
          <a:xfrm>
            <a:off x="5811530" y="5839714"/>
            <a:ext cx="6880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5" name="TextBox 46"/>
          <p:cNvSpPr txBox="1">
            <a:spLocks noChangeArrowheads="1"/>
          </p:cNvSpPr>
          <p:nvPr/>
        </p:nvSpPr>
        <p:spPr bwMode="auto">
          <a:xfrm>
            <a:off x="3678051" y="2347221"/>
            <a:ext cx="1267339" cy="65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491" tIns="50247" rIns="100491" bIns="50247">
            <a:spAutoFit/>
          </a:bodyPr>
          <a:lstStyle/>
          <a:p>
            <a:pPr algn="r"/>
            <a:r>
              <a:rPr lang="en-US" sz="1800" b="1" baseline="30000" dirty="0">
                <a:solidFill>
                  <a:srgbClr val="00B050"/>
                </a:solidFill>
                <a:latin typeface="Times New Roman" charset="0"/>
                <a:cs typeface="Times New Roman" charset="0"/>
              </a:rPr>
              <a:t>5</a:t>
            </a:r>
            <a:r>
              <a:rPr lang="en-US" sz="1800" b="1" dirty="0">
                <a:solidFill>
                  <a:srgbClr val="00B050"/>
                </a:solidFill>
                <a:latin typeface="Times New Roman" charset="0"/>
                <a:cs typeface="Times New Roman" charset="0"/>
              </a:rPr>
              <a:t>He*</a:t>
            </a:r>
          </a:p>
          <a:p>
            <a:pPr algn="r"/>
            <a:r>
              <a:rPr lang="en-US" sz="1800" b="1" dirty="0">
                <a:solidFill>
                  <a:srgbClr val="00B050"/>
                </a:solidFill>
                <a:latin typeface="Times New Roman" charset="0"/>
                <a:cs typeface="Times New Roman" charset="0"/>
              </a:rPr>
              <a:t>16.75 </a:t>
            </a:r>
            <a:r>
              <a:rPr lang="en-US" sz="1800" b="1" dirty="0" err="1">
                <a:solidFill>
                  <a:srgbClr val="00B050"/>
                </a:solidFill>
                <a:latin typeface="Times New Roman" charset="0"/>
                <a:cs typeface="Times New Roman" charset="0"/>
              </a:rPr>
              <a:t>MeV</a:t>
            </a:r>
            <a:endParaRPr lang="en-US" sz="1800" b="1" dirty="0">
              <a:solidFill>
                <a:srgbClr val="00B05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4046" name="TextBox 47"/>
          <p:cNvSpPr txBox="1">
            <a:spLocks noChangeArrowheads="1"/>
          </p:cNvSpPr>
          <p:nvPr/>
        </p:nvSpPr>
        <p:spPr bwMode="auto">
          <a:xfrm>
            <a:off x="3848738" y="4657505"/>
            <a:ext cx="1036506" cy="37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491" tIns="50247" rIns="100491" bIns="50247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4.5 </a:t>
            </a:r>
            <a:r>
              <a:rPr lang="en-US" sz="1800" b="1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MeV</a:t>
            </a:r>
            <a:endParaRPr lang="en-US" sz="18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4047" name="TextBox 48"/>
          <p:cNvSpPr txBox="1">
            <a:spLocks noChangeArrowheads="1"/>
          </p:cNvSpPr>
          <p:nvPr/>
        </p:nvSpPr>
        <p:spPr bwMode="auto">
          <a:xfrm>
            <a:off x="4047814" y="5432840"/>
            <a:ext cx="863382" cy="37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491" tIns="50247" rIns="100491" bIns="50247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0 </a:t>
            </a:r>
            <a:r>
              <a:rPr lang="en-US" sz="1800" b="1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MeV</a:t>
            </a:r>
            <a:endParaRPr lang="en-US" sz="18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4048" name="TextBox 49"/>
          <p:cNvSpPr txBox="1">
            <a:spLocks noChangeArrowheads="1"/>
          </p:cNvSpPr>
          <p:nvPr/>
        </p:nvSpPr>
        <p:spPr bwMode="auto">
          <a:xfrm>
            <a:off x="5691034" y="5841463"/>
            <a:ext cx="1245076" cy="37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491" tIns="50247" rIns="100491" bIns="50247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-0.96 </a:t>
            </a:r>
            <a:r>
              <a:rPr lang="en-US" sz="1800" b="1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MeV</a:t>
            </a:r>
            <a:endParaRPr lang="en-US" sz="18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5214303" y="5656357"/>
            <a:ext cx="782320" cy="174625"/>
          </a:xfrm>
          <a:prstGeom prst="straightConnector1">
            <a:avLst/>
          </a:prstGeom>
          <a:ln w="28575">
            <a:solidFill>
              <a:schemeClr val="tx1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50" name="TextBox 54"/>
          <p:cNvSpPr txBox="1">
            <a:spLocks noChangeArrowheads="1"/>
          </p:cNvSpPr>
          <p:nvPr/>
        </p:nvSpPr>
        <p:spPr bwMode="auto">
          <a:xfrm>
            <a:off x="6784192" y="5817012"/>
            <a:ext cx="1065213" cy="40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491" tIns="50247" rIns="100491" bIns="50247">
            <a:spAutoFit/>
          </a:bodyPr>
          <a:lstStyle/>
          <a:p>
            <a:r>
              <a:rPr lang="en-US" b="1" baseline="300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4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He + n</a:t>
            </a:r>
          </a:p>
        </p:txBody>
      </p:sp>
      <p:sp>
        <p:nvSpPr>
          <p:cNvPr id="44051" name="Rectangle 55"/>
          <p:cNvSpPr>
            <a:spLocks noChangeArrowheads="1"/>
          </p:cNvSpPr>
          <p:nvPr/>
        </p:nvSpPr>
        <p:spPr bwMode="auto">
          <a:xfrm>
            <a:off x="4901724" y="5686044"/>
            <a:ext cx="600677" cy="40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491" tIns="50247" rIns="100491" bIns="50247">
            <a:spAutoFit/>
          </a:bodyPr>
          <a:lstStyle/>
          <a:p>
            <a:r>
              <a:rPr lang="en-US" b="1" baseline="300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5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He</a:t>
            </a:r>
            <a:endParaRPr 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5029200" y="2188307"/>
            <a:ext cx="509905" cy="5378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100491" tIns="50247" rIns="100491" bIns="50247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 rot="16200000" flipH="1">
            <a:off x="3760549" y="4150801"/>
            <a:ext cx="2890045" cy="174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 bwMode="auto">
          <a:xfrm rot="5400000">
            <a:off x="3991937" y="3791938"/>
            <a:ext cx="2154873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 bwMode="auto">
          <a:xfrm rot="16200000" flipH="1">
            <a:off x="5030074" y="4861526"/>
            <a:ext cx="860902" cy="813753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64" name="TextBox 25"/>
          <p:cNvSpPr txBox="1">
            <a:spLocks noChangeArrowheads="1"/>
          </p:cNvSpPr>
          <p:nvPr/>
        </p:nvSpPr>
        <p:spPr bwMode="auto">
          <a:xfrm>
            <a:off x="4529692" y="3457248"/>
            <a:ext cx="433132" cy="4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8" tIns="45680" rIns="91358" bIns="45680">
            <a:spAutoFit/>
          </a:bodyPr>
          <a:lstStyle/>
          <a:p>
            <a:r>
              <a:rPr lang="en-US">
                <a:solidFill>
                  <a:srgbClr val="0033CC"/>
                </a:solidFill>
                <a:sym typeface="Symbol" charset="2"/>
              </a:rPr>
              <a:t></a:t>
            </a:r>
            <a:r>
              <a:rPr lang="en-US" baseline="-25000">
                <a:solidFill>
                  <a:srgbClr val="0033CC"/>
                </a:solidFill>
                <a:sym typeface="Symbol" charset="2"/>
              </a:rPr>
              <a:t>1 </a:t>
            </a:r>
            <a:endParaRPr lang="en-US">
              <a:solidFill>
                <a:srgbClr val="0033CC"/>
              </a:solidFill>
            </a:endParaRPr>
          </a:p>
        </p:txBody>
      </p:sp>
      <p:sp>
        <p:nvSpPr>
          <p:cNvPr id="44065" name="TextBox 26"/>
          <p:cNvSpPr txBox="1">
            <a:spLocks noChangeArrowheads="1"/>
          </p:cNvSpPr>
          <p:nvPr/>
        </p:nvSpPr>
        <p:spPr bwMode="auto">
          <a:xfrm>
            <a:off x="5175334" y="3780229"/>
            <a:ext cx="433132" cy="4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8" tIns="45680" rIns="91358" bIns="45680">
            <a:spAutoFit/>
          </a:bodyPr>
          <a:lstStyle/>
          <a:p>
            <a:r>
              <a:rPr lang="en-US">
                <a:solidFill>
                  <a:srgbClr val="FF0000"/>
                </a:solidFill>
                <a:sym typeface="Symbol" charset="2"/>
              </a:rPr>
              <a:t></a:t>
            </a:r>
            <a:r>
              <a:rPr lang="en-US" baseline="-25000">
                <a:solidFill>
                  <a:srgbClr val="FF0000"/>
                </a:solidFill>
                <a:sym typeface="Symbol" charset="2"/>
              </a:rPr>
              <a:t>0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4066" name="Rectangle 54"/>
          <p:cNvSpPr>
            <a:spLocks noChangeArrowheads="1"/>
          </p:cNvSpPr>
          <p:nvPr/>
        </p:nvSpPr>
        <p:spPr bwMode="auto">
          <a:xfrm>
            <a:off x="878658" y="1853721"/>
            <a:ext cx="2595417" cy="52313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1358" tIns="45680" rIns="91358" bIns="4568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sym typeface="Symbol" charset="2"/>
              </a:rPr>
              <a:t></a:t>
            </a:r>
            <a:r>
              <a:rPr lang="en-US" sz="2800" b="1" baseline="-25000" dirty="0">
                <a:solidFill>
                  <a:srgbClr val="0000CC"/>
                </a:solidFill>
                <a:sym typeface="Symbol" charset="2"/>
              </a:rPr>
              <a:t>1</a:t>
            </a:r>
            <a:r>
              <a:rPr lang="en-US" sz="2800" b="1" dirty="0">
                <a:latin typeface="Times New Roman" charset="0"/>
                <a:cs typeface="Times New Roman" charset="0"/>
                <a:sym typeface="Symbol" charset="2"/>
              </a:rPr>
              <a:t>/</a:t>
            </a:r>
            <a:r>
              <a:rPr lang="en-US" sz="2800" b="1" dirty="0">
                <a:solidFill>
                  <a:srgbClr val="FF0000"/>
                </a:solidFill>
                <a:cs typeface="Times New Roman" charset="0"/>
                <a:sym typeface="Symbol" charset="2"/>
              </a:rPr>
              <a:t></a:t>
            </a:r>
            <a:r>
              <a:rPr lang="en-US" sz="2800" b="1" baseline="-25000" dirty="0">
                <a:solidFill>
                  <a:srgbClr val="FF0000"/>
                </a:solidFill>
                <a:cs typeface="Times New Roman" charset="0"/>
                <a:sym typeface="Symbol" charset="2"/>
              </a:rPr>
              <a:t>0</a:t>
            </a:r>
            <a:r>
              <a:rPr lang="en-US" sz="2800" b="1" dirty="0">
                <a:solidFill>
                  <a:srgbClr val="FF0000"/>
                </a:solidFill>
                <a:cs typeface="Times New Roman" charset="0"/>
                <a:sym typeface="Symbol" charset="2"/>
              </a:rPr>
              <a:t> </a:t>
            </a:r>
            <a:r>
              <a:rPr lang="en-US" sz="2800" b="1" dirty="0">
                <a:latin typeface="Times New Roman" charset="0"/>
                <a:cs typeface="Times New Roman" charset="0"/>
                <a:sym typeface="Symbol" charset="2"/>
              </a:rPr>
              <a:t></a:t>
            </a:r>
            <a:r>
              <a:rPr lang="en-US" sz="2800" dirty="0">
                <a:latin typeface="Times New Roman" charset="0"/>
                <a:cs typeface="Times New Roman" charset="0"/>
                <a:sym typeface="Symbol" charset="2"/>
              </a:rPr>
              <a:t> 2.3 ± </a:t>
            </a:r>
            <a:r>
              <a:rPr lang="en-US" sz="2800" dirty="0" smtClean="0">
                <a:latin typeface="Times New Roman" charset="0"/>
                <a:cs typeface="Times New Roman" charset="0"/>
                <a:sym typeface="Symbol" charset="2"/>
              </a:rPr>
              <a:t>0.4 </a:t>
            </a:r>
            <a:endParaRPr lang="en-US" sz="2800" dirty="0">
              <a:latin typeface="Times New Roman" charset="0"/>
              <a:cs typeface="Times New Roman" charset="0"/>
            </a:endParaRPr>
          </a:p>
        </p:txBody>
      </p:sp>
      <p:pic>
        <p:nvPicPr>
          <p:cNvPr id="44067" name="Picture 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088" y="2566907"/>
            <a:ext cx="3656865" cy="236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68" name="TextBox 19"/>
          <p:cNvSpPr txBox="1">
            <a:spLocks noChangeArrowheads="1"/>
          </p:cNvSpPr>
          <p:nvPr/>
        </p:nvSpPr>
        <p:spPr bwMode="auto">
          <a:xfrm>
            <a:off x="1886115" y="3729833"/>
            <a:ext cx="516322" cy="60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8" tIns="45680" rIns="91358" bIns="45680">
            <a:spAutoFit/>
          </a:bodyPr>
          <a:lstStyle/>
          <a:p>
            <a:r>
              <a:rPr lang="en-US" sz="3300" b="1" dirty="0">
                <a:solidFill>
                  <a:srgbClr val="0033CC"/>
                </a:solidFill>
                <a:sym typeface="Symbol" charset="2"/>
              </a:rPr>
              <a:t></a:t>
            </a:r>
            <a:r>
              <a:rPr lang="en-US" sz="3300" b="1" baseline="-25000" dirty="0">
                <a:solidFill>
                  <a:srgbClr val="0033CC"/>
                </a:solidFill>
                <a:sym typeface="Symbol" charset="2"/>
              </a:rPr>
              <a:t>1</a:t>
            </a:r>
            <a:endParaRPr lang="en-US" sz="3300" b="1" baseline="-25000" dirty="0">
              <a:solidFill>
                <a:srgbClr val="0033CC"/>
              </a:solidFill>
            </a:endParaRPr>
          </a:p>
        </p:txBody>
      </p:sp>
      <p:sp>
        <p:nvSpPr>
          <p:cNvPr id="44069" name="TextBox 20"/>
          <p:cNvSpPr txBox="1">
            <a:spLocks noChangeArrowheads="1"/>
          </p:cNvSpPr>
          <p:nvPr/>
        </p:nvSpPr>
        <p:spPr bwMode="auto">
          <a:xfrm>
            <a:off x="2669855" y="2914399"/>
            <a:ext cx="516322" cy="60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8" tIns="45680" rIns="91358" bIns="4568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sym typeface="Symbol" charset="2"/>
              </a:rPr>
              <a:t></a:t>
            </a:r>
            <a:r>
              <a:rPr lang="en-US" sz="3300" b="1" baseline="-25000" dirty="0">
                <a:solidFill>
                  <a:srgbClr val="FF0000"/>
                </a:solidFill>
                <a:sym typeface="Symbol" charset="2"/>
              </a:rPr>
              <a:t>0</a:t>
            </a:r>
            <a:endParaRPr lang="en-US" sz="3300" b="1" baseline="-25000" dirty="0">
              <a:solidFill>
                <a:srgbClr val="FF0000"/>
              </a:solidFill>
            </a:endParaRPr>
          </a:p>
        </p:txBody>
      </p:sp>
      <p:sp>
        <p:nvSpPr>
          <p:cNvPr id="44070" name="TextBox 61"/>
          <p:cNvSpPr txBox="1">
            <a:spLocks noChangeArrowheads="1"/>
          </p:cNvSpPr>
          <p:nvPr/>
        </p:nvSpPr>
        <p:spPr bwMode="auto">
          <a:xfrm>
            <a:off x="443677" y="2089344"/>
            <a:ext cx="3514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8" tIns="45680" rIns="91358" bIns="45680">
            <a:spAutoFit/>
          </a:bodyPr>
          <a:lstStyle/>
          <a:p>
            <a:pPr marL="190172" indent="-190172" algn="ctr"/>
            <a:endParaRPr lang="en-US" sz="1800" dirty="0">
              <a:latin typeface="Times New Roman" charset="0"/>
              <a:cs typeface="Times New Roman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rot="16200000" flipH="1">
            <a:off x="4246007" y="3787007"/>
            <a:ext cx="3138012" cy="967423"/>
          </a:xfrm>
          <a:prstGeom prst="straightConnector1">
            <a:avLst/>
          </a:prstGeom>
          <a:ln w="2540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59" name="TextBox 15"/>
          <p:cNvSpPr txBox="1">
            <a:spLocks noChangeArrowheads="1"/>
          </p:cNvSpPr>
          <p:nvPr/>
        </p:nvSpPr>
        <p:spPr bwMode="auto">
          <a:xfrm>
            <a:off x="6643688" y="1372702"/>
            <a:ext cx="3401728" cy="43080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1358" tIns="45680" rIns="91358" bIns="45680">
            <a:spAutoFit/>
          </a:bodyPr>
          <a:lstStyle/>
          <a:p>
            <a:r>
              <a:rPr lang="en-US" sz="2200" dirty="0">
                <a:latin typeface="Symbol" charset="2"/>
              </a:rPr>
              <a:t>G</a:t>
            </a:r>
            <a:r>
              <a:rPr lang="en-US" sz="2200" baseline="-25000" dirty="0">
                <a:latin typeface="Times New Roman" charset="0"/>
                <a:cs typeface="Times New Roman" charset="0"/>
                <a:sym typeface="Symbol" charset="2"/>
              </a:rPr>
              <a:t>-</a:t>
            </a:r>
            <a:r>
              <a:rPr lang="en-US" sz="2200" baseline="-25000" dirty="0">
                <a:latin typeface="Times New Roman" charset="0"/>
                <a:cs typeface="Times New Roman" charset="0"/>
              </a:rPr>
              <a:t>total</a:t>
            </a:r>
            <a:r>
              <a:rPr lang="en-US" sz="2200" dirty="0">
                <a:latin typeface="Times New Roman" charset="0"/>
                <a:cs typeface="Times New Roman" charset="0"/>
              </a:rPr>
              <a:t>/</a:t>
            </a:r>
            <a:r>
              <a:rPr lang="en-US" sz="2200" dirty="0" err="1">
                <a:latin typeface="Symbol" charset="2"/>
              </a:rPr>
              <a:t>G</a:t>
            </a:r>
            <a:r>
              <a:rPr lang="en-US" sz="2200" baseline="-25000" dirty="0" err="1">
                <a:latin typeface="Times New Roman" charset="0"/>
                <a:cs typeface="Times New Roman" charset="0"/>
              </a:rPr>
              <a:t>n</a:t>
            </a:r>
            <a:r>
              <a:rPr lang="en-US" sz="2200" dirty="0">
                <a:latin typeface="Times New Roman" charset="0"/>
                <a:cs typeface="Times New Roman" charset="0"/>
              </a:rPr>
              <a:t> </a:t>
            </a:r>
            <a:r>
              <a:rPr lang="en-US" sz="2200" b="1" dirty="0">
                <a:latin typeface="Times New Roman" charset="0"/>
                <a:cs typeface="Times New Roman" charset="0"/>
              </a:rPr>
              <a:t>= </a:t>
            </a:r>
            <a:r>
              <a:rPr lang="en-US" sz="2200" b="1" dirty="0" smtClean="0">
                <a:latin typeface="Times New Roman" charset="0"/>
                <a:cs typeface="Times New Roman" charset="0"/>
              </a:rPr>
              <a:t>(4.2 </a:t>
            </a:r>
            <a:r>
              <a:rPr lang="en-US" sz="2200" b="1" dirty="0">
                <a:latin typeface="Times New Roman" charset="0"/>
                <a:cs typeface="Times New Roman" charset="0"/>
              </a:rPr>
              <a:t>± </a:t>
            </a:r>
            <a:r>
              <a:rPr lang="en-US" sz="2200" b="1" dirty="0" smtClean="0">
                <a:latin typeface="Times New Roman" charset="0"/>
                <a:cs typeface="Times New Roman" charset="0"/>
              </a:rPr>
              <a:t>2.0) </a:t>
            </a:r>
            <a:r>
              <a:rPr lang="en-US" sz="2200" b="1" dirty="0">
                <a:latin typeface="Times New Roman" charset="0"/>
                <a:cs typeface="Times New Roman" charset="0"/>
              </a:rPr>
              <a:t>× 10</a:t>
            </a:r>
            <a:r>
              <a:rPr lang="en-US" sz="2200" b="1" baseline="30000" dirty="0">
                <a:latin typeface="Times New Roman" charset="0"/>
                <a:cs typeface="Times New Roman" charset="0"/>
              </a:rPr>
              <a:t>-</a:t>
            </a:r>
            <a:r>
              <a:rPr lang="en-US" sz="2400" b="1" baseline="30000" dirty="0">
                <a:latin typeface="Times New Roman" charset="0"/>
                <a:cs typeface="Times New Roman" charset="0"/>
              </a:rPr>
              <a:t>5</a:t>
            </a: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6329303" y="2117579"/>
          <a:ext cx="3729107" cy="3529985"/>
        </p:xfrm>
        <a:graphic>
          <a:graphicData uri="http://schemas.openxmlformats.org/presentationml/2006/ole">
            <p:oleObj spid="_x0000_s52226" name="KGPlot" r:id="rId5" imgW="6426000" imgH="6083280" progId="KGraph_Plot">
              <p:embed/>
            </p:oleObj>
          </a:graphicData>
        </a:graphic>
      </p:graphicFrame>
      <p:sp>
        <p:nvSpPr>
          <p:cNvPr id="44055" name="Rectangle 67"/>
          <p:cNvSpPr>
            <a:spLocks noChangeArrowheads="1"/>
          </p:cNvSpPr>
          <p:nvPr/>
        </p:nvSpPr>
        <p:spPr bwMode="auto">
          <a:xfrm>
            <a:off x="5036185" y="2226722"/>
            <a:ext cx="203198" cy="409343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00491" tIns="50247" rIns="100491" bIns="50247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971319" y="7143690"/>
            <a:ext cx="4087081" cy="400110"/>
          </a:xfrm>
          <a:prstGeom prst="rect">
            <a:avLst/>
          </a:prstGeom>
          <a:noFill/>
        </p:spPr>
        <p:txBody>
          <a:bodyPr wrap="none" lIns="91358" tIns="45680" rIns="91358" bIns="45680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Y. Kim (LANL), C. </a:t>
            </a:r>
            <a:r>
              <a:rPr lang="en-US" dirty="0" err="1" smtClean="0">
                <a:solidFill>
                  <a:srgbClr val="C00000"/>
                </a:solidFill>
              </a:rPr>
              <a:t>Horsfield</a:t>
            </a:r>
            <a:r>
              <a:rPr lang="en-US" dirty="0" smtClean="0">
                <a:solidFill>
                  <a:srgbClr val="C00000"/>
                </a:solidFill>
              </a:rPr>
              <a:t> (AWE)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3791" y="6220361"/>
            <a:ext cx="9105694" cy="1323439"/>
          </a:xfrm>
          <a:prstGeom prst="rect">
            <a:avLst/>
          </a:prstGeom>
          <a:noFill/>
        </p:spPr>
        <p:txBody>
          <a:bodyPr wrap="square" lIns="91358" tIns="45680" rIns="91358" bIns="45680" rtlCol="0">
            <a:spAutoFit/>
          </a:bodyPr>
          <a:lstStyle/>
          <a:p>
            <a:pPr marL="190172" indent="-190172">
              <a:buFont typeface="Arial" pitchFamily="34" charset="0"/>
              <a:buChar char="•"/>
            </a:pPr>
            <a:r>
              <a:rPr lang="en-US" dirty="0" smtClean="0">
                <a:latin typeface="Times New Roman" charset="0"/>
                <a:cs typeface="Times New Roman" charset="0"/>
                <a:sym typeface="Symbol" charset="2"/>
              </a:rPr>
              <a:t>GCD mapping of </a:t>
            </a:r>
            <a:r>
              <a:rPr lang="en-US" dirty="0" smtClean="0">
                <a:latin typeface="Times New Roman" charset="0"/>
                <a:cs typeface="Times New Roman" charset="0"/>
                <a:sym typeface="Symbol"/>
              </a:rPr>
              <a:t> </a:t>
            </a:r>
            <a:r>
              <a:rPr lang="en-US" dirty="0" smtClean="0">
                <a:latin typeface="Times New Roman" charset="0"/>
                <a:cs typeface="Times New Roman" charset="0"/>
                <a:sym typeface="Symbol" charset="2"/>
              </a:rPr>
              <a:t>spectrum at OMEGA used assumed line shapes determined by R-Matrix analysis (G. Hale, LANL </a:t>
            </a:r>
          </a:p>
          <a:p>
            <a:pPr marL="190172" indent="-190172">
              <a:buFont typeface="Arial" pitchFamily="34" charset="0"/>
              <a:buChar char="•"/>
            </a:pPr>
            <a:r>
              <a:rPr lang="en-US" dirty="0" smtClean="0">
                <a:latin typeface="Times New Roman" charset="0"/>
                <a:cs typeface="Times New Roman" charset="0"/>
                <a:sym typeface="Symbol" charset="2"/>
              </a:rPr>
              <a:t>Needs to be verified by spectroscopy</a:t>
            </a:r>
            <a:endParaRPr lang="en-US" dirty="0" smtClean="0">
              <a:latin typeface="Times New Roman" charset="0"/>
              <a:cs typeface="Times New Roman" charset="0"/>
            </a:endParaRP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1800" y="1625020"/>
            <a:ext cx="721042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E5E8365-4701-4DF9-8CBF-2793C5E5ED5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2" y="674757"/>
            <a:ext cx="8698832" cy="400110"/>
          </a:xfrm>
          <a:prstGeom prst="rect">
            <a:avLst/>
          </a:prstGeom>
        </p:spPr>
        <p:txBody>
          <a:bodyPr wrap="square" lIns="91358" tIns="45680" rIns="91358" bIns="45680">
            <a:spAutoFit/>
          </a:bodyPr>
          <a:lstStyle/>
          <a:p>
            <a:pPr defTabSz="499615">
              <a:defRPr/>
            </a:pPr>
            <a:r>
              <a:rPr lang="en-US" b="1" dirty="0" smtClean="0"/>
              <a:t>0.5 </a:t>
            </a:r>
            <a:r>
              <a:rPr lang="en-US" b="1" dirty="0" err="1" smtClean="0"/>
              <a:t>MeV</a:t>
            </a:r>
            <a:r>
              <a:rPr lang="en-US" b="1" dirty="0" smtClean="0"/>
              <a:t> resolution (</a:t>
            </a:r>
            <a:r>
              <a:rPr lang="en-US" b="1" dirty="0" smtClean="0">
                <a:sym typeface="Symbol"/>
              </a:rPr>
              <a:t>E/E  </a:t>
            </a:r>
            <a:r>
              <a:rPr lang="en-US" b="1" dirty="0" smtClean="0"/>
              <a:t>3%) at high energy is adequate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E5E8365-4701-4DF9-8CBF-2793C5E5ED5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5010" y="1625020"/>
            <a:ext cx="721995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85802" y="674757"/>
            <a:ext cx="8698832" cy="400110"/>
          </a:xfrm>
          <a:prstGeom prst="rect">
            <a:avLst/>
          </a:prstGeom>
        </p:spPr>
        <p:txBody>
          <a:bodyPr wrap="square" lIns="91358" tIns="45680" rIns="91358" bIns="45680">
            <a:spAutoFit/>
          </a:bodyPr>
          <a:lstStyle/>
          <a:p>
            <a:pPr defTabSz="499615">
              <a:defRPr/>
            </a:pPr>
            <a:r>
              <a:rPr lang="en-US" b="1" dirty="0" smtClean="0"/>
              <a:t>0.5 </a:t>
            </a:r>
            <a:r>
              <a:rPr lang="en-US" b="1" dirty="0" err="1" smtClean="0"/>
              <a:t>MeV</a:t>
            </a:r>
            <a:r>
              <a:rPr lang="en-US" b="1" dirty="0" smtClean="0"/>
              <a:t> resolution (</a:t>
            </a:r>
            <a:r>
              <a:rPr lang="en-US" b="1" dirty="0" smtClean="0">
                <a:sym typeface="Symbol"/>
              </a:rPr>
              <a:t>E/E  </a:t>
            </a:r>
            <a:r>
              <a:rPr lang="en-US" b="1" dirty="0" smtClean="0"/>
              <a:t>3%) at high energy is adequate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7484" y="1629778"/>
            <a:ext cx="71628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E5E8365-4701-4DF9-8CBF-2793C5E5ED5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1578" y="674757"/>
            <a:ext cx="9011653" cy="400110"/>
          </a:xfrm>
          <a:prstGeom prst="rect">
            <a:avLst/>
          </a:prstGeom>
        </p:spPr>
        <p:txBody>
          <a:bodyPr wrap="square" lIns="91358" tIns="45680" rIns="91358" bIns="45680">
            <a:spAutoFit/>
          </a:bodyPr>
          <a:lstStyle/>
          <a:p>
            <a:pPr defTabSz="499615">
              <a:defRPr/>
            </a:pPr>
            <a:r>
              <a:rPr lang="en-US" b="1" dirty="0" smtClean="0"/>
              <a:t>0.5 </a:t>
            </a:r>
            <a:r>
              <a:rPr lang="en-US" b="1" dirty="0" err="1" smtClean="0"/>
              <a:t>MeV</a:t>
            </a:r>
            <a:r>
              <a:rPr lang="en-US" b="1" dirty="0" smtClean="0"/>
              <a:t> resolution at low energy (adequate, but GCS will do better at 3%)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77825" y="274638"/>
            <a:ext cx="9427912" cy="922337"/>
          </a:xfrm>
        </p:spPr>
        <p:txBody>
          <a:bodyPr/>
          <a:lstStyle/>
          <a:p>
            <a:pPr defTabSz="499615" eaLnBrk="1" hangingPunct="1">
              <a:defRPr/>
            </a:pPr>
            <a:r>
              <a:rPr lang="en-US" sz="2800" dirty="0" smtClean="0"/>
              <a:t>Mix-dependant </a:t>
            </a:r>
            <a:r>
              <a:rPr lang="en-US" sz="2800" dirty="0" smtClean="0">
                <a:sym typeface="Symbol"/>
              </a:rPr>
              <a:t>-ray lines could aid Ignition Campaign</a:t>
            </a:r>
            <a:endParaRPr lang="en-US" sz="2800" kern="12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3628" y="3214270"/>
          <a:ext cx="9013826" cy="1609344"/>
        </p:xfrm>
        <a:graphic>
          <a:graphicData uri="http://schemas.openxmlformats.org/drawingml/2006/table">
            <a:tbl>
              <a:tblPr/>
              <a:tblGrid>
                <a:gridCol w="2399363"/>
                <a:gridCol w="2764358"/>
                <a:gridCol w="3850105"/>
              </a:tblGrid>
              <a:tr h="402336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WenQuanYi Zen Hei"/>
                        </a:rPr>
                        <a:t>reaction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WenQuanYi Zen Hei"/>
                      </a:endParaRPr>
                    </a:p>
                  </a:txBody>
                  <a:tcPr marL="75438" marR="754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WenQuanYi Zen Hei"/>
                        </a:rPr>
                        <a:t>E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WenQuanYi Zen Hei"/>
                        </a:rPr>
                        <a:t>g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WenQuanYi Zen Hei"/>
                        </a:rPr>
                        <a:t> (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WenQuanYi Zen Hei"/>
                        </a:rPr>
                        <a:t>M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WenQuanYi Zen Hei"/>
                        </a:rPr>
                        <a:t>eV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WenQuanYi Zen Hei"/>
                        </a:rPr>
                        <a:t>)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WenQuanYi Zen Hei"/>
                      </a:endParaRPr>
                    </a:p>
                  </a:txBody>
                  <a:tcPr marL="75438" marR="754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WenQuanYi Zen Hei"/>
                        </a:rPr>
                        <a:t>Application</a:t>
                      </a:r>
                    </a:p>
                  </a:txBody>
                  <a:tcPr marL="75438" marR="754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WenQuanYi Zen Hei"/>
                        </a:rPr>
                        <a:t>13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WenQuanYi Zen Hei"/>
                        </a:rPr>
                        <a:t>C(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WenQuanYi Zen Hei"/>
                        </a:rPr>
                        <a:t>d,n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WenQuanYi Zen Hei"/>
                        </a:rPr>
                        <a:t>)</a:t>
                      </a:r>
                      <a:r>
                        <a:rPr kumimoji="0" lang="en-US" sz="2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WenQuanYi Zen Hei"/>
                        </a:rPr>
                        <a:t>14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WenQuanYi Zen Hei"/>
                        </a:rPr>
                        <a:t>N*</a:t>
                      </a:r>
                    </a:p>
                  </a:txBody>
                  <a:tcPr marL="75438" marR="754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WenQuanYi Zen Hei"/>
                        </a:rPr>
                        <a:t>4.91, 5.69</a:t>
                      </a:r>
                    </a:p>
                  </a:txBody>
                  <a:tcPr marL="75438" marR="754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WenQuanYi Zen Hei"/>
                        </a:rPr>
                        <a:t>13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WenQuanYi Zen Hei"/>
                        </a:rPr>
                        <a:t>C layers in CH or doped in Be</a:t>
                      </a:r>
                    </a:p>
                  </a:txBody>
                  <a:tcPr marL="75438" marR="754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WenQuanYi Zen Hei"/>
                        </a:rPr>
                        <a:t>9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WenQuanYi Zen Hei"/>
                        </a:rPr>
                        <a:t>Be(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WenQuanYi Zen Hei"/>
                        </a:rPr>
                        <a:t>d,n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WenQuanYi Zen Hei"/>
                        </a:rPr>
                        <a:t>)</a:t>
                      </a:r>
                      <a:r>
                        <a:rPr kumimoji="0" lang="en-US" sz="2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WenQuanYi Zen Hei"/>
                        </a:rPr>
                        <a:t>10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WenQuanYi Zen Hei"/>
                        </a:rPr>
                        <a:t>B*</a:t>
                      </a:r>
                    </a:p>
                  </a:txBody>
                  <a:tcPr marL="75438" marR="754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WenQuanYi Zen Hei"/>
                        </a:rPr>
                        <a:t>2.8, 3.4 , 4.49, 6.03</a:t>
                      </a:r>
                    </a:p>
                  </a:txBody>
                  <a:tcPr marL="75438" marR="754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WenQuanYi Zen Hei"/>
                        </a:rPr>
                        <a:t>Be Capsule</a:t>
                      </a:r>
                    </a:p>
                  </a:txBody>
                  <a:tcPr marL="75438" marR="754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WenQuanYi Zen Hei"/>
                        </a:rPr>
                        <a:t>9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WenQuanYi Zen Hei"/>
                        </a:rPr>
                        <a:t>Be(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WenQuanYi Zen Hei"/>
                        </a:rPr>
                        <a:t>a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WenQuanYi Zen Hei"/>
                        </a:rPr>
                        <a:t>,n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WenQuanYi Zen Hei"/>
                        </a:rPr>
                        <a:t>)</a:t>
                      </a:r>
                      <a:r>
                        <a:rPr kumimoji="0" lang="en-US" sz="2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WenQuanYi Zen Hei"/>
                        </a:rPr>
                        <a:t>12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WenQuanYi Zen Hei"/>
                        </a:rPr>
                        <a:t>C*</a:t>
                      </a:r>
                    </a:p>
                  </a:txBody>
                  <a:tcPr marL="75438" marR="754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WenQuanYi Zen Hei"/>
                        </a:rPr>
                        <a:t>4.4  </a:t>
                      </a:r>
                    </a:p>
                  </a:txBody>
                  <a:tcPr marL="75438" marR="754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WenQuanYi Zen Hei"/>
                        </a:rPr>
                        <a:t>Be Capsule</a:t>
                      </a:r>
                    </a:p>
                  </a:txBody>
                  <a:tcPr marL="75438" marR="754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49" name="Rectangle 5"/>
          <p:cNvSpPr>
            <a:spLocks noChangeArrowheads="1"/>
          </p:cNvSpPr>
          <p:nvPr/>
        </p:nvSpPr>
        <p:spPr bwMode="auto">
          <a:xfrm>
            <a:off x="1040904" y="1594017"/>
            <a:ext cx="7585742" cy="164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431" tIns="50218" rIns="100431" bIns="50218">
            <a:spAutoFit/>
          </a:bodyPr>
          <a:lstStyle/>
          <a:p>
            <a:pPr marL="168126" indent="-168126" defTabSz="1003985">
              <a:buFont typeface="Arial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MeV</a:t>
            </a:r>
            <a:r>
              <a:rPr lang="en-US" dirty="0">
                <a:solidFill>
                  <a:srgbClr val="000000"/>
                </a:solidFill>
              </a:rPr>
              <a:t> alpha-particles born in the DT burn and </a:t>
            </a:r>
            <a:r>
              <a:rPr lang="en-US" dirty="0" err="1">
                <a:solidFill>
                  <a:srgbClr val="000000"/>
                </a:solidFill>
              </a:rPr>
              <a:t>MeV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knockon</a:t>
            </a:r>
            <a:r>
              <a:rPr lang="en-US" dirty="0">
                <a:solidFill>
                  <a:srgbClr val="000000"/>
                </a:solidFill>
              </a:rPr>
              <a:t> deuterons and tritons interacting with ablator material (C or Be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marL="168126" indent="-168126" defTabSz="1003985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Segoe UI" pitchFamily="34" charset="0"/>
                <a:cs typeface="Segoe UI" pitchFamily="34" charset="0"/>
              </a:rPr>
              <a:t>Reactions emitting gammas sensitive to stopping power with </a:t>
            </a:r>
            <a:r>
              <a:rPr lang="en-US" dirty="0" err="1" smtClean="0">
                <a:solidFill>
                  <a:srgbClr val="000000"/>
                </a:solidFill>
                <a:latin typeface="Symbol" pitchFamily="18" charset="2"/>
                <a:ea typeface="WenQuanYi Zen Hei"/>
                <a:cs typeface="WenQuanYi Zen Hei"/>
              </a:rPr>
              <a:t>s</a:t>
            </a:r>
            <a:r>
              <a:rPr lang="en-US" baseline="-30000" dirty="0" err="1" smtClean="0">
                <a:solidFill>
                  <a:srgbClr val="000000"/>
                </a:solidFill>
                <a:latin typeface="Symbol" pitchFamily="18" charset="2"/>
                <a:ea typeface="WenQuanYi Zen Hei"/>
                <a:cs typeface="WenQuanYi Zen Hei"/>
              </a:rPr>
              <a:t>g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WenQuanYi Zen Hei"/>
                <a:cs typeface="WenQuanYi Zen Hei"/>
              </a:rPr>
              <a:t>&gt;~10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WenQuanYi Zen Hei"/>
                <a:cs typeface="WenQuanYi Zen Hei"/>
              </a:rPr>
              <a:t>mb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WenQuanYi Zen Hei"/>
                <a:cs typeface="WenQuanYi Zen Hei"/>
              </a:rPr>
              <a:t>/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WenQuanYi Zen Hei"/>
                <a:cs typeface="WenQuanYi Zen Hei"/>
              </a:rPr>
              <a:t>sr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WenQuanYi Zen Hei"/>
                <a:cs typeface="WenQuanYi Zen Hei"/>
              </a:rPr>
              <a:t>/gamma-ray:</a:t>
            </a:r>
          </a:p>
          <a:p>
            <a:pPr defTabSz="1003985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37251" y="6579741"/>
            <a:ext cx="2008883" cy="400110"/>
          </a:xfrm>
          <a:prstGeom prst="rect">
            <a:avLst/>
          </a:prstGeom>
        </p:spPr>
        <p:txBody>
          <a:bodyPr wrap="none" lIns="91358" tIns="45680" rIns="91358" bIns="4568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A. Hayes, LANL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" y="1424951"/>
            <a:ext cx="5280660" cy="4978559"/>
          </a:xfrm>
        </p:spPr>
        <p:txBody>
          <a:bodyPr/>
          <a:lstStyle/>
          <a:p>
            <a:pPr marL="190172" indent="-190172"/>
            <a:r>
              <a:rPr lang="en-US" sz="2000" dirty="0" smtClean="0"/>
              <a:t>2-Temp LPI x-rays spectrum (</a:t>
            </a:r>
            <a:r>
              <a:rPr lang="en-US" sz="2000" dirty="0" err="1" smtClean="0"/>
              <a:t>Kruer</a:t>
            </a:r>
            <a:r>
              <a:rPr lang="en-US" sz="2000" dirty="0" smtClean="0"/>
              <a:t> model)</a:t>
            </a:r>
          </a:p>
          <a:p>
            <a:pPr marL="382083" lvl="1" indent="-191915"/>
            <a:r>
              <a:rPr lang="en-US" sz="1800" dirty="0" smtClean="0"/>
              <a:t>3 orders-of-</a:t>
            </a:r>
            <a:r>
              <a:rPr lang="en-US" sz="1800" dirty="0" err="1" smtClean="0"/>
              <a:t>mag</a:t>
            </a:r>
            <a:r>
              <a:rPr lang="en-US" sz="1800" dirty="0" smtClean="0"/>
              <a:t> more x-ray energy below 300 </a:t>
            </a:r>
            <a:r>
              <a:rPr lang="en-US" sz="1800" dirty="0" err="1" smtClean="0"/>
              <a:t>keV</a:t>
            </a:r>
            <a:r>
              <a:rPr lang="en-US" sz="1800" dirty="0" smtClean="0"/>
              <a:t> than above</a:t>
            </a:r>
          </a:p>
          <a:p>
            <a:pPr marL="382083" lvl="1" indent="-191915"/>
            <a:r>
              <a:rPr lang="en-US" sz="1800" dirty="0" smtClean="0"/>
              <a:t>Nearly 4 orders-of-</a:t>
            </a:r>
            <a:r>
              <a:rPr lang="en-US" sz="1800" dirty="0" err="1" smtClean="0"/>
              <a:t>mag</a:t>
            </a:r>
            <a:r>
              <a:rPr lang="en-US" sz="1800" dirty="0" smtClean="0"/>
              <a:t> more energy in LPI x-rays than Prompt Nuclear </a:t>
            </a:r>
            <a:r>
              <a:rPr lang="en-US" sz="1800" dirty="0" smtClean="0">
                <a:sym typeface="Symbol"/>
              </a:rPr>
              <a:t>-rays</a:t>
            </a:r>
          </a:p>
          <a:p>
            <a:pPr marL="382083" lvl="1" indent="-191915"/>
            <a:r>
              <a:rPr lang="en-US" sz="1800" dirty="0" smtClean="0">
                <a:sym typeface="Symbol"/>
              </a:rPr>
              <a:t>Comparable energy in x-rays &amp; -rays above ~300 </a:t>
            </a:r>
            <a:r>
              <a:rPr lang="en-US" sz="1800" dirty="0" err="1" smtClean="0">
                <a:sym typeface="Symbol"/>
              </a:rPr>
              <a:t>keV</a:t>
            </a:r>
            <a:endParaRPr lang="en-US" sz="1800" dirty="0" smtClean="0">
              <a:sym typeface="Symbol"/>
            </a:endParaRPr>
          </a:p>
          <a:p>
            <a:pPr marL="560049" lvl="2" indent="-177959"/>
            <a:r>
              <a:rPr lang="en-US" sz="1800" dirty="0" smtClean="0">
                <a:sym typeface="Symbol"/>
              </a:rPr>
              <a:t>Empirically, there’s ~3x more FFLEX signal from -rays than x-rays at &gt;250 </a:t>
            </a:r>
            <a:r>
              <a:rPr lang="en-US" sz="1800" dirty="0" err="1" smtClean="0">
                <a:sym typeface="Symbol"/>
              </a:rPr>
              <a:t>keV</a:t>
            </a:r>
            <a:endParaRPr lang="en-US" sz="1800" dirty="0" smtClean="0">
              <a:sym typeface="Symbol"/>
            </a:endParaRPr>
          </a:p>
          <a:p>
            <a:pPr marL="560049" lvl="2" indent="-177959"/>
            <a:r>
              <a:rPr lang="en-US" sz="1800" dirty="0" smtClean="0">
                <a:sym typeface="Symbol"/>
              </a:rPr>
              <a:t>GRH background is dominated by &lt;250 </a:t>
            </a:r>
            <a:r>
              <a:rPr lang="en-US" sz="1800" dirty="0" err="1" smtClean="0">
                <a:sym typeface="Symbol"/>
              </a:rPr>
              <a:t>keV</a:t>
            </a:r>
            <a:r>
              <a:rPr lang="en-US" sz="1800" dirty="0" smtClean="0">
                <a:sym typeface="Symbol"/>
              </a:rPr>
              <a:t> x-rays</a:t>
            </a:r>
          </a:p>
          <a:p>
            <a:pPr marL="821742" lvl="2" indent="-191915"/>
            <a:endParaRPr lang="en-US" sz="1300" dirty="0" smtClean="0"/>
          </a:p>
          <a:p>
            <a:pPr lvl="1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214" y="386324"/>
            <a:ext cx="8135753" cy="712470"/>
          </a:xfrm>
        </p:spPr>
        <p:txBody>
          <a:bodyPr/>
          <a:lstStyle/>
          <a:p>
            <a:pPr algn="l"/>
            <a:r>
              <a:rPr lang="en-US" sz="2400" dirty="0" smtClean="0"/>
              <a:t>Challenge: measure high energy </a:t>
            </a:r>
            <a:r>
              <a:rPr lang="en-US" sz="2400" dirty="0" smtClean="0">
                <a:sym typeface="Symbol"/>
              </a:rPr>
              <a:t>-ray </a:t>
            </a:r>
            <a:r>
              <a:rPr lang="en-US" sz="2400" dirty="0" smtClean="0"/>
              <a:t>in background of other </a:t>
            </a:r>
            <a:r>
              <a:rPr lang="en-US" sz="2400" dirty="0" smtClean="0">
                <a:sym typeface="Symbol"/>
              </a:rPr>
              <a:t>-rays </a:t>
            </a:r>
            <a:r>
              <a:rPr lang="en-US" sz="2400" dirty="0" smtClean="0"/>
              <a:t>&amp; LPI x-rays</a:t>
            </a:r>
            <a:endParaRPr lang="en-US" sz="2400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220" y="1173480"/>
            <a:ext cx="3771233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069448" y="5446622"/>
            <a:ext cx="2124299" cy="400110"/>
          </a:xfrm>
          <a:prstGeom prst="rect">
            <a:avLst/>
          </a:prstGeom>
        </p:spPr>
        <p:txBody>
          <a:bodyPr wrap="none" lIns="91358" tIns="45680" rIns="91358" bIns="4568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sym typeface="Symbol"/>
              </a:rPr>
              <a:t>-rays of interest: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410049" y="2043936"/>
            <a:ext cx="1604165" cy="1006929"/>
            <a:chOff x="8410072" y="2043936"/>
            <a:chExt cx="1604169" cy="1006929"/>
          </a:xfrm>
        </p:grpSpPr>
        <p:cxnSp>
          <p:nvCxnSpPr>
            <p:cNvPr id="8" name="Straight Arrow Connector 7"/>
            <p:cNvCxnSpPr/>
            <p:nvPr/>
          </p:nvCxnSpPr>
          <p:spPr>
            <a:xfrm flipH="1" flipV="1">
              <a:off x="8599860" y="2637355"/>
              <a:ext cx="350487" cy="94404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8890212" y="2562482"/>
              <a:ext cx="1124029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b="1" baseline="30000" dirty="0" smtClean="0">
                  <a:solidFill>
                    <a:srgbClr val="00B050"/>
                  </a:solidFill>
                  <a:sym typeface="Symbol"/>
                </a:rPr>
                <a:t>12</a:t>
              </a:r>
              <a:r>
                <a:rPr lang="en-US" sz="1700" b="1" dirty="0" smtClean="0">
                  <a:solidFill>
                    <a:srgbClr val="00B050"/>
                  </a:solidFill>
                  <a:sym typeface="Symbol"/>
                </a:rPr>
                <a:t>C(</a:t>
              </a:r>
              <a:r>
                <a:rPr lang="en-US" sz="1700" b="1" dirty="0" err="1" smtClean="0">
                  <a:solidFill>
                    <a:srgbClr val="00B050"/>
                  </a:solidFill>
                  <a:sym typeface="Symbol"/>
                </a:rPr>
                <a:t>n,n</a:t>
              </a:r>
              <a:r>
                <a:rPr lang="en-US" sz="1700" b="1" dirty="0" smtClean="0">
                  <a:solidFill>
                    <a:srgbClr val="00B050"/>
                  </a:solidFill>
                  <a:sym typeface="Symbol"/>
                </a:rPr>
                <a:t>’)</a:t>
              </a:r>
              <a:endParaRPr lang="en-US" sz="1700" b="1" dirty="0">
                <a:solidFill>
                  <a:srgbClr val="00B050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410072" y="2043936"/>
              <a:ext cx="185489" cy="1006929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779050" y="2846043"/>
            <a:ext cx="1603069" cy="693227"/>
            <a:chOff x="8779041" y="2846042"/>
            <a:chExt cx="1603068" cy="693227"/>
          </a:xfrm>
        </p:grpSpPr>
        <p:cxnSp>
          <p:nvCxnSpPr>
            <p:cNvPr id="5" name="Straight Arrow Connector 4"/>
            <p:cNvCxnSpPr>
              <a:stCxn id="6" idx="1"/>
            </p:cNvCxnSpPr>
            <p:nvPr/>
          </p:nvCxnSpPr>
          <p:spPr>
            <a:xfrm flipH="1" flipV="1">
              <a:off x="8927432" y="3188370"/>
              <a:ext cx="518491" cy="80058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9445923" y="2997582"/>
              <a:ext cx="936186" cy="541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  <a:sym typeface="Symbol"/>
                </a:rPr>
                <a:t>DT-  D(n,) </a:t>
              </a:r>
              <a:endParaRPr 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8779041" y="2846042"/>
              <a:ext cx="184486" cy="65514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E6E6E6"/>
      </a:lt2>
      <a:accent1>
        <a:srgbClr val="FFFBCD"/>
      </a:accent1>
      <a:accent2>
        <a:srgbClr val="C2D0E3"/>
      </a:accent2>
      <a:accent3>
        <a:srgbClr val="2157A8"/>
      </a:accent3>
      <a:accent4>
        <a:srgbClr val="8A343D"/>
      </a:accent4>
      <a:accent5>
        <a:srgbClr val="A0BB97"/>
      </a:accent5>
      <a:accent6>
        <a:srgbClr val="42773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NIFPS Colors">
      <a:dk1>
        <a:sysClr val="windowText" lastClr="000000"/>
      </a:dk1>
      <a:lt1>
        <a:sysClr val="window" lastClr="FFFFFF"/>
      </a:lt1>
      <a:dk2>
        <a:srgbClr val="000000"/>
      </a:dk2>
      <a:lt2>
        <a:srgbClr val="E6E6E6"/>
      </a:lt2>
      <a:accent1>
        <a:srgbClr val="FFFBCD"/>
      </a:accent1>
      <a:accent2>
        <a:srgbClr val="D3DDE8"/>
      </a:accent2>
      <a:accent3>
        <a:srgbClr val="2157A8"/>
      </a:accent3>
      <a:accent4>
        <a:srgbClr val="8A343D"/>
      </a:accent4>
      <a:accent5>
        <a:srgbClr val="A0BB97"/>
      </a:accent5>
      <a:accent6>
        <a:srgbClr val="42773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NIFPS Colors">
      <a:dk1>
        <a:sysClr val="windowText" lastClr="000000"/>
      </a:dk1>
      <a:lt1>
        <a:sysClr val="window" lastClr="FFFFFF"/>
      </a:lt1>
      <a:dk2>
        <a:srgbClr val="000000"/>
      </a:dk2>
      <a:lt2>
        <a:srgbClr val="E6E6E6"/>
      </a:lt2>
      <a:accent1>
        <a:srgbClr val="FFFBCD"/>
      </a:accent1>
      <a:accent2>
        <a:srgbClr val="D3DDE8"/>
      </a:accent2>
      <a:accent3>
        <a:srgbClr val="2157A8"/>
      </a:accent3>
      <a:accent4>
        <a:srgbClr val="8A343D"/>
      </a:accent4>
      <a:accent5>
        <a:srgbClr val="A0BB97"/>
      </a:accent5>
      <a:accent6>
        <a:srgbClr val="42773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8_Edge">
  <a:themeElements>
    <a:clrScheme name="Edge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E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50000"/>
          </a:spcAft>
          <a:buClr>
            <a:srgbClr val="004080"/>
          </a:buClr>
          <a:buSzPct val="65000"/>
          <a:buFont typeface="Wingdings" pitchFamily="2" charset="2"/>
          <a:buChar char="§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50000"/>
          </a:spcAft>
          <a:buClr>
            <a:srgbClr val="004080"/>
          </a:buClr>
          <a:buSzPct val="65000"/>
          <a:buFont typeface="Wingdings" pitchFamily="2" charset="2"/>
          <a:buChar char="§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E6E6E6"/>
      </a:lt2>
      <a:accent1>
        <a:srgbClr val="FFFBCD"/>
      </a:accent1>
      <a:accent2>
        <a:srgbClr val="C2D0E3"/>
      </a:accent2>
      <a:accent3>
        <a:srgbClr val="2157A8"/>
      </a:accent3>
      <a:accent4>
        <a:srgbClr val="8A343D"/>
      </a:accent4>
      <a:accent5>
        <a:srgbClr val="A0BB97"/>
      </a:accent5>
      <a:accent6>
        <a:srgbClr val="42773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7_Office Theme">
  <a:themeElements>
    <a:clrScheme name="NIFPS Colors">
      <a:dk1>
        <a:sysClr val="windowText" lastClr="000000"/>
      </a:dk1>
      <a:lt1>
        <a:sysClr val="window" lastClr="FFFFFF"/>
      </a:lt1>
      <a:dk2>
        <a:srgbClr val="000000"/>
      </a:dk2>
      <a:lt2>
        <a:srgbClr val="E6E6E6"/>
      </a:lt2>
      <a:accent1>
        <a:srgbClr val="FFFBCD"/>
      </a:accent1>
      <a:accent2>
        <a:srgbClr val="D3DDE8"/>
      </a:accent2>
      <a:accent3>
        <a:srgbClr val="2157A8"/>
      </a:accent3>
      <a:accent4>
        <a:srgbClr val="8A343D"/>
      </a:accent4>
      <a:accent5>
        <a:srgbClr val="A0BB97"/>
      </a:accent5>
      <a:accent6>
        <a:srgbClr val="42773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PAT_LDRD_FY03">
  <a:themeElements>
    <a:clrScheme name="PAT_LDRD_FY0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T_LDRD_FY03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PAT_LDRD_FY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_LDRD_FY0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_LDRD_FY0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_LDRD_FY0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_LDRD_FY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_LDRD_FY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_LDRD_FY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33744</TotalTime>
  <Words>692</Words>
  <Application>Microsoft Office PowerPoint</Application>
  <PresentationFormat>Custom</PresentationFormat>
  <Paragraphs>124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Office Theme</vt:lpstr>
      <vt:lpstr>2_Office Theme</vt:lpstr>
      <vt:lpstr>3_Office Theme</vt:lpstr>
      <vt:lpstr>8_Edge</vt:lpstr>
      <vt:lpstr>4_Office Theme</vt:lpstr>
      <vt:lpstr>7_Office Theme</vt:lpstr>
      <vt:lpstr>PAT_LDRD_FY03</vt:lpstr>
      <vt:lpstr>KGPlot</vt:lpstr>
      <vt:lpstr>Gamma Spectroscopy </vt:lpstr>
      <vt:lpstr>Slide 2</vt:lpstr>
      <vt:lpstr>Energy resolution would provide valuable information to the Ignition Campaign</vt:lpstr>
      <vt:lpstr>Slide 4</vt:lpstr>
      <vt:lpstr>Slide 5</vt:lpstr>
      <vt:lpstr>Slide 6</vt:lpstr>
      <vt:lpstr>Slide 7</vt:lpstr>
      <vt:lpstr>Mix-dependant -ray lines could aid Ignition Campaign</vt:lpstr>
      <vt:lpstr>Challenge: measure high energy -ray in background of other -rays &amp; LPI x-rays</vt:lpstr>
      <vt:lpstr>Slide 10</vt:lpstr>
      <vt:lpstr>Slide 11</vt:lpstr>
      <vt:lpstr>Slide 12</vt:lpstr>
    </vt:vector>
  </TitlesOfParts>
  <Company>LLNL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LLNL</dc:creator>
  <cp:lastModifiedBy>DDS User</cp:lastModifiedBy>
  <cp:revision>1149</cp:revision>
  <cp:lastPrinted>2009-12-07T23:54:17Z</cp:lastPrinted>
  <dcterms:created xsi:type="dcterms:W3CDTF">2010-02-08T20:11:41Z</dcterms:created>
  <dcterms:modified xsi:type="dcterms:W3CDTF">2012-04-26T18:59:41Z</dcterms:modified>
</cp:coreProperties>
</file>