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AD785-C790-1B48-9DF7-536357228226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9615B-6139-FA4A-A2B4-40A7FF5532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136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7C08D-DECC-5B43-A520-E1A3B3CD3944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1135-6210-2D47-BD3A-93ECAA277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53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0AE0-F2DA-344A-BB7D-646EB958F600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BE07-DC0A-9F4A-BBD2-8585F7F46B52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F507-2982-A544-9877-1F53F4791BCD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0F22E-463E-7D47-904B-C1EFEA424411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31A-2E0B-C643-850B-5B0C6F69105E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823A-4066-7144-8200-BCB932EF69EF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6AB-75C9-E64E-8698-FC289FC2D4CC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FDC4-EC94-DE4A-BC7D-D5A0E982C75F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46C0-5FF8-9C4C-AF9B-3EC1A98B55E7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ED68-249F-C645-85F5-59F60F4B3442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7FB-7D15-7E43-9431-64B7B716D4F7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E627-4547-5E49-9D4E-30AB913C1C09}" type="datetime1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650C-F26B-0242-B5EC-DBCCEA3E6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5869"/>
            <a:ext cx="7772400" cy="1470025"/>
          </a:xfrm>
        </p:spPr>
        <p:txBody>
          <a:bodyPr/>
          <a:lstStyle/>
          <a:p>
            <a:r>
              <a:rPr lang="en-US" b="1" dirty="0" smtClean="0"/>
              <a:t>Findings and Recommendations</a:t>
            </a:r>
            <a:br>
              <a:rPr lang="en-US" b="1" dirty="0" smtClean="0"/>
            </a:br>
            <a:r>
              <a:rPr lang="en-US" b="1" dirty="0" smtClean="0"/>
              <a:t>OLUG 2012 workshop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OLUG Workshop, 25-27 April,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3712142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Post OLUG workshop notes (April 28, 2012):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- these are the slides that I used on Friday morning for the F and R discussion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- in slides 6 and 7 I have proposed assignments for people to follow up on the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   F and R of this workshop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- in slide 8 I have added notes to document the issues that came up during the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  Friday morning discussion session. Please, amend and correct as you see it fit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- in slide 9 I have added the issues brought up in the Thursday afternoon session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  that were not included in the F and R discussed on Friday morning. Please,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  amend and correct as you see </a:t>
            </a:r>
            <a:r>
              <a:rPr lang="en-US" smtClean="0">
                <a:solidFill>
                  <a:srgbClr val="FF0000"/>
                </a:solidFill>
              </a:rPr>
              <a:t>it fit.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0261" y="1156885"/>
            <a:ext cx="7707960" cy="4001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600" dirty="0" smtClean="0"/>
              <a:t> </a:t>
            </a:r>
            <a:r>
              <a:rPr lang="en-US" sz="3200" dirty="0" smtClean="0"/>
              <a:t>Thank you for the seriousness and </a:t>
            </a:r>
          </a:p>
          <a:p>
            <a:r>
              <a:rPr lang="en-US" sz="3200" dirty="0" smtClean="0"/>
              <a:t>   responsiveness with which the facility takes</a:t>
            </a:r>
          </a:p>
          <a:p>
            <a:r>
              <a:rPr lang="en-US" sz="3200" dirty="0" smtClean="0"/>
              <a:t>   OLUG findings and recommendations </a:t>
            </a:r>
            <a:endParaRPr lang="en-US" sz="3200" dirty="0" smtClean="0">
              <a:solidFill>
                <a:srgbClr val="008000"/>
              </a:solidFill>
            </a:endParaRPr>
          </a:p>
          <a:p>
            <a:endParaRPr lang="en-US" sz="3600" dirty="0" smtClean="0"/>
          </a:p>
          <a:p>
            <a:pPr>
              <a:buFont typeface="Arial"/>
              <a:buChar char="•"/>
            </a:pPr>
            <a:r>
              <a:rPr lang="en-US" sz="3600" dirty="0" smtClean="0"/>
              <a:t> </a:t>
            </a:r>
            <a:r>
              <a:rPr lang="en-US" sz="3200" dirty="0" smtClean="0"/>
              <a:t>In particular, we appreciate the hiring of</a:t>
            </a:r>
          </a:p>
          <a:p>
            <a:r>
              <a:rPr lang="en-US" sz="3200" dirty="0" smtClean="0"/>
              <a:t>   Chuck </a:t>
            </a:r>
            <a:r>
              <a:rPr lang="en-US" sz="3200" dirty="0" err="1" smtClean="0"/>
              <a:t>Sorce</a:t>
            </a:r>
            <a:r>
              <a:rPr lang="en-US" sz="3200" dirty="0" smtClean="0"/>
              <a:t> and his team to help and </a:t>
            </a:r>
          </a:p>
          <a:p>
            <a:r>
              <a:rPr lang="en-US" sz="3200" dirty="0" smtClean="0"/>
              <a:t>   provide support to users with diagnostics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32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Status of findings and recommendations from </a:t>
            </a:r>
          </a:p>
          <a:p>
            <a:pPr algn="ctr"/>
            <a:r>
              <a:rPr lang="en-US" sz="2800" dirty="0" smtClean="0"/>
              <a:t>OLUG 2011 Workshop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56462" y="1538585"/>
            <a:ext cx="8163037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Bringing OMEGA-EP performance up to full specifications, and 4-ω probe utilization, </a:t>
            </a:r>
          </a:p>
          <a:p>
            <a:r>
              <a:rPr lang="en-US" dirty="0" smtClean="0"/>
              <a:t>  Louis </a:t>
            </a:r>
            <a:r>
              <a:rPr lang="en-US" dirty="0" err="1" smtClean="0"/>
              <a:t>Willingale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Good progress has been done; we look forward to the completion of this project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Long pulse operations of OMEGA-EP, </a:t>
            </a:r>
            <a:r>
              <a:rPr lang="en-US" dirty="0" err="1" smtClean="0"/>
              <a:t>Mingsheng</a:t>
            </a:r>
            <a:r>
              <a:rPr lang="en-US" dirty="0" smtClean="0"/>
              <a:t> Wei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We recommend going forward with this project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Independent operations of the three legs of OMEGA, Carolyn </a:t>
            </a:r>
            <a:r>
              <a:rPr lang="en-US" dirty="0" err="1" smtClean="0"/>
              <a:t>Kuranz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Work is in progress ; we look forward to the completion of this project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Dual foci for the OMEGA facility, Peter </a:t>
            </a:r>
            <a:r>
              <a:rPr lang="en-US" dirty="0" err="1" smtClean="0"/>
              <a:t>Norreys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00FF"/>
                </a:solidFill>
              </a:rPr>
              <a:t>This project is complete, thank you!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32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Status of findings and recommendations from </a:t>
            </a:r>
          </a:p>
          <a:p>
            <a:pPr algn="ctr"/>
            <a:r>
              <a:rPr lang="en-US" sz="2800" dirty="0" smtClean="0"/>
              <a:t>OLUG 2011 Workshop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9826" y="1428686"/>
            <a:ext cx="8828058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Developing implosion capabilities at OMEGA with arbitrary fuel mixtures of tritium</a:t>
            </a:r>
          </a:p>
          <a:p>
            <a:r>
              <a:rPr lang="en-US" dirty="0" smtClean="0"/>
              <a:t>   for advancing plasma nuclear science, Dennis McNabb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We endorse going forward with this recommendation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An ultra-low charged-particle spectrometer for studying </a:t>
            </a:r>
            <a:r>
              <a:rPr lang="en-US" dirty="0" err="1" smtClean="0"/>
              <a:t>nucleo</a:t>
            </a:r>
            <a:r>
              <a:rPr lang="en-US" dirty="0" smtClean="0"/>
              <a:t>-synthesis reactions</a:t>
            </a:r>
          </a:p>
          <a:p>
            <a:r>
              <a:rPr lang="en-US" dirty="0" smtClean="0"/>
              <a:t>   in OMEGA implosions, Alex </a:t>
            </a:r>
            <a:r>
              <a:rPr lang="en-US" dirty="0" err="1" smtClean="0"/>
              <a:t>Zylstra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Work is in progress ; we look forward to the completion of this project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Utilization of Thomson parabola on OMEGA for characterizing implosion ion-loss channels</a:t>
            </a:r>
          </a:p>
          <a:p>
            <a:r>
              <a:rPr lang="en-US" dirty="0" smtClean="0"/>
              <a:t>   and for studying </a:t>
            </a:r>
            <a:r>
              <a:rPr lang="en-US" dirty="0" err="1" smtClean="0"/>
              <a:t>nucleo</a:t>
            </a:r>
            <a:r>
              <a:rPr lang="en-US" dirty="0" smtClean="0"/>
              <a:t>-synthesis reactions in OMEGA implosions, </a:t>
            </a:r>
            <a:r>
              <a:rPr lang="en-US" dirty="0" err="1" smtClean="0"/>
              <a:t>Nareg</a:t>
            </a:r>
            <a:r>
              <a:rPr lang="en-US" dirty="0" smtClean="0"/>
              <a:t> </a:t>
            </a:r>
            <a:r>
              <a:rPr lang="en-US" dirty="0" err="1" smtClean="0"/>
              <a:t>Sinenian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00FF"/>
                </a:solidFill>
              </a:rPr>
              <a:t>This project is complete, thank you!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γ</a:t>
            </a:r>
            <a:r>
              <a:rPr lang="en-US" dirty="0" smtClean="0"/>
              <a:t>-ray spectrometry for plasma nuclear science and implosion physics, Hans Hermann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We endorse going forward with this recommendation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32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Status of findings and recommendations from </a:t>
            </a:r>
          </a:p>
          <a:p>
            <a:pPr algn="ctr"/>
            <a:r>
              <a:rPr lang="en-US" sz="2800" dirty="0" smtClean="0"/>
              <a:t>OLUG 2011 Workshop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5310" y="1697328"/>
            <a:ext cx="835356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A low energy neutron spectrometer for plasma nuclear science and implosion physics, </a:t>
            </a:r>
          </a:p>
          <a:p>
            <a:r>
              <a:rPr lang="en-US" dirty="0" smtClean="0"/>
              <a:t>  Maria </a:t>
            </a:r>
            <a:r>
              <a:rPr lang="en-US" dirty="0" err="1" smtClean="0"/>
              <a:t>Gatu</a:t>
            </a:r>
            <a:r>
              <a:rPr lang="en-US" dirty="0" smtClean="0"/>
              <a:t> Johnson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Work is in progress ; we look forward to the completion of this project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Developing magnetic inertial fusion platforms for basic science and implosion physics, </a:t>
            </a:r>
          </a:p>
          <a:p>
            <a:r>
              <a:rPr lang="en-US" dirty="0" smtClean="0"/>
              <a:t>   Gennady </a:t>
            </a:r>
            <a:r>
              <a:rPr lang="en-US" dirty="0" err="1" smtClean="0"/>
              <a:t>Fiksel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We are impressed with the upgrade of MIFEDS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We endorse going forward with the upgrade of MIFEDS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Cu Kα crystal imaging on OMEGA-EP for HED physics, </a:t>
            </a:r>
            <a:r>
              <a:rPr lang="en-US" dirty="0" err="1" smtClean="0"/>
              <a:t>Hye-Sook</a:t>
            </a:r>
            <a:r>
              <a:rPr lang="en-US" dirty="0" smtClean="0"/>
              <a:t> Park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00FF"/>
                </a:solidFill>
              </a:rPr>
              <a:t>This project is complete, 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768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Findings and recommendations of  OLUG 2012 Workshop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Proposed assignments in 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038" y="1318787"/>
            <a:ext cx="8789586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Regarding shot-request-forms (SRF) (</a:t>
            </a:r>
            <a:r>
              <a:rPr lang="en-US" dirty="0" smtClean="0">
                <a:solidFill>
                  <a:srgbClr val="FF0000"/>
                </a:solidFill>
              </a:rPr>
              <a:t>Tammy Ma</a:t>
            </a:r>
            <a:r>
              <a:rPr lang="en-US" dirty="0" smtClean="0"/>
              <a:t>):</a:t>
            </a:r>
          </a:p>
          <a:p>
            <a:pPr>
              <a:buFont typeface="Arial"/>
              <a:buChar char="•"/>
            </a:pPr>
            <a:endParaRPr lang="en-US" dirty="0" smtClean="0">
              <a:solidFill>
                <a:srgbClr val="008000"/>
              </a:solidFill>
            </a:endParaRPr>
          </a:p>
          <a:p>
            <a:pPr lvl="1">
              <a:buFont typeface="Courier New"/>
              <a:buChar char="o"/>
            </a:pPr>
            <a:r>
              <a:rPr lang="en-US" dirty="0" smtClean="0"/>
              <a:t> include information on diagnostic setup/configuration details in the </a:t>
            </a:r>
            <a:r>
              <a:rPr lang="en-US" dirty="0" err="1" smtClean="0"/>
              <a:t>hdf</a:t>
            </a:r>
            <a:r>
              <a:rPr lang="en-US" dirty="0" smtClean="0"/>
              <a:t>-format </a:t>
            </a:r>
          </a:p>
          <a:p>
            <a:pPr lvl="1"/>
            <a:r>
              <a:rPr lang="en-US" dirty="0" smtClean="0"/>
              <a:t>   image data files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 include “flags” or “warnings” for diagnostic setups in a given TIM that </a:t>
            </a:r>
          </a:p>
          <a:p>
            <a:pPr lvl="1"/>
            <a:r>
              <a:rPr lang="en-US" dirty="0" smtClean="0"/>
              <a:t>    require additional setup or use of another TIM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 include a post-shot comment box to document specific/unusual shot details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support the implementation of the PI portal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OMEGA users’ find the NLUF Users’ Guide very useful, please keep it up-to-date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recommend to improve the flow of information and communication between </a:t>
            </a:r>
          </a:p>
          <a:p>
            <a:r>
              <a:rPr lang="en-US" dirty="0" smtClean="0"/>
              <a:t>   OMEGA and OMEGA-EP systems for joint OMEGA/OMEGA-EP shots (</a:t>
            </a:r>
            <a:r>
              <a:rPr lang="en-US" dirty="0" err="1" smtClean="0">
                <a:solidFill>
                  <a:srgbClr val="FF0000"/>
                </a:solidFill>
              </a:rPr>
              <a:t>Hui</a:t>
            </a:r>
            <a:r>
              <a:rPr lang="en-US" dirty="0" smtClean="0">
                <a:solidFill>
                  <a:srgbClr val="FF0000"/>
                </a:solidFill>
              </a:rPr>
              <a:t> Chen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Some shot information is given to PI in hardcopies, e.g. framing and streak camera timing,</a:t>
            </a:r>
          </a:p>
          <a:p>
            <a:r>
              <a:rPr lang="en-US" dirty="0" smtClean="0"/>
              <a:t>  and neutron diagnostics information; we recommend to file it electronically so that users</a:t>
            </a:r>
          </a:p>
          <a:p>
            <a:r>
              <a:rPr lang="en-US" dirty="0" smtClean="0"/>
              <a:t>  have access to it online (</a:t>
            </a:r>
            <a:r>
              <a:rPr lang="en-US" dirty="0" smtClean="0">
                <a:solidFill>
                  <a:srgbClr val="FF0000"/>
                </a:solidFill>
              </a:rPr>
              <a:t>Mark </a:t>
            </a:r>
            <a:r>
              <a:rPr lang="en-US" dirty="0" err="1" smtClean="0">
                <a:solidFill>
                  <a:srgbClr val="FF0000"/>
                </a:solidFill>
              </a:rPr>
              <a:t>Koepke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211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Findings and recommendations of  OLUG 2012 Workshop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Proposed assignments in red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310" y="1514163"/>
            <a:ext cx="8468985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We recommend the implementation of the x-ray high-spectral resolution, imaging</a:t>
            </a:r>
          </a:p>
          <a:p>
            <a:r>
              <a:rPr lang="en-US" dirty="0" smtClean="0"/>
              <a:t>   spectrometers diagnostics proposed by Ken Hill (</a:t>
            </a:r>
            <a:r>
              <a:rPr lang="en-US" dirty="0" smtClean="0">
                <a:solidFill>
                  <a:srgbClr val="FF0000"/>
                </a:solidFill>
              </a:rPr>
              <a:t>Roberto Mancini and Ken Hill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recommend the implementation of a foreground illumination for the target viewing</a:t>
            </a:r>
          </a:p>
          <a:p>
            <a:r>
              <a:rPr lang="en-US" dirty="0" smtClean="0"/>
              <a:t>   system (</a:t>
            </a:r>
            <a:r>
              <a:rPr lang="en-US" dirty="0" smtClean="0">
                <a:solidFill>
                  <a:srgbClr val="FF0000"/>
                </a:solidFill>
              </a:rPr>
              <a:t>Sean Regan and Carolyn </a:t>
            </a:r>
            <a:r>
              <a:rPr lang="en-US" dirty="0" err="1" smtClean="0">
                <a:solidFill>
                  <a:srgbClr val="FF0000"/>
                </a:solidFill>
              </a:rPr>
              <a:t>Kuranz</a:t>
            </a:r>
            <a:r>
              <a:rPr lang="en-US" dirty="0" smtClean="0"/>
              <a:t>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recommend the implementation of a UV imaging Thomson scattering diagnostic </a:t>
            </a:r>
          </a:p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FF0000"/>
                </a:solidFill>
              </a:rPr>
              <a:t>Carolyn </a:t>
            </a:r>
            <a:r>
              <a:rPr lang="en-US" dirty="0" err="1" smtClean="0">
                <a:solidFill>
                  <a:srgbClr val="FF0000"/>
                </a:solidFill>
              </a:rPr>
              <a:t>Kuranz</a:t>
            </a:r>
            <a:r>
              <a:rPr lang="en-US" dirty="0" smtClean="0"/>
              <a:t>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recommend developing the capability of relative beam delays within a driver</a:t>
            </a:r>
          </a:p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FF0000"/>
                </a:solidFill>
              </a:rPr>
              <a:t>Jim Cobble</a:t>
            </a:r>
            <a:r>
              <a:rPr lang="en-US" dirty="0" smtClean="0"/>
              <a:t>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The users have found the facility posters presented for the first time in this workshop</a:t>
            </a:r>
          </a:p>
          <a:p>
            <a:r>
              <a:rPr lang="en-US" dirty="0" smtClean="0"/>
              <a:t>   very informative and useful. 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We recommend that facility posters become a standard feature of the OLUG workshop.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3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Notes from Friday morning discussion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310" y="952458"/>
            <a:ext cx="8621921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Sam Morse: a beta-version of the PI portal is available online for review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Sean Regan: it would be useful to have an imaging x-ray Thomson scattering</a:t>
            </a:r>
          </a:p>
          <a:p>
            <a:r>
              <a:rPr lang="en-US" dirty="0" smtClean="0"/>
              <a:t>                         spectrometer. This would be in addition to the recent instrument jointly</a:t>
            </a:r>
          </a:p>
          <a:p>
            <a:r>
              <a:rPr lang="en-US" dirty="0" smtClean="0"/>
              <a:t>                         developed by LANL-Michigan. Need to check with Sean regarding details</a:t>
            </a:r>
          </a:p>
          <a:p>
            <a:r>
              <a:rPr lang="en-US" dirty="0" smtClean="0"/>
              <a:t>		        and specs. We can add this request to our list of F and R and ask Sean to</a:t>
            </a:r>
          </a:p>
          <a:p>
            <a:r>
              <a:rPr lang="en-US" dirty="0" smtClean="0"/>
              <a:t>		        follow up on it.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David </a:t>
            </a:r>
            <a:r>
              <a:rPr lang="en-US" dirty="0" err="1" smtClean="0"/>
              <a:t>Meyerhofer</a:t>
            </a:r>
            <a:r>
              <a:rPr lang="en-US" dirty="0" smtClean="0"/>
              <a:t>: what specific information regarding the diagnostic set up you</a:t>
            </a:r>
          </a:p>
          <a:p>
            <a:r>
              <a:rPr lang="en-US" dirty="0" smtClean="0"/>
              <a:t>				  would like to see included in the </a:t>
            </a:r>
            <a:r>
              <a:rPr lang="en-US" dirty="0" err="1" smtClean="0"/>
              <a:t>hdf</a:t>
            </a:r>
            <a:r>
              <a:rPr lang="en-US" dirty="0" smtClean="0"/>
              <a:t>-format image data file that</a:t>
            </a:r>
          </a:p>
          <a:p>
            <a:r>
              <a:rPr lang="en-US" dirty="0" smtClean="0"/>
              <a:t>			           you download from the website after the shot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David </a:t>
            </a:r>
            <a:r>
              <a:rPr lang="en-US" dirty="0" err="1" smtClean="0"/>
              <a:t>Meyerhofer</a:t>
            </a:r>
            <a:r>
              <a:rPr lang="en-US" dirty="0" smtClean="0"/>
              <a:t>: consider recommendations and requests of a long term nature,</a:t>
            </a:r>
          </a:p>
          <a:p>
            <a:r>
              <a:rPr lang="en-US" dirty="0" smtClean="0"/>
              <a:t>				  and along the lines of significant/large projects and “big-ideas”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David </a:t>
            </a:r>
            <a:r>
              <a:rPr lang="en-US" dirty="0" err="1" smtClean="0"/>
              <a:t>Meyerhofer</a:t>
            </a:r>
            <a:r>
              <a:rPr lang="en-US" dirty="0" smtClean="0"/>
              <a:t>: where in the SRF should the post-shot comment box be added?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David </a:t>
            </a:r>
            <a:r>
              <a:rPr lang="en-US" dirty="0" err="1" smtClean="0"/>
              <a:t>Meyerhofer</a:t>
            </a:r>
            <a:r>
              <a:rPr lang="en-US" dirty="0" smtClean="0"/>
              <a:t>: LLE endorses and will go ahead with the opposing beam configuration </a:t>
            </a:r>
          </a:p>
          <a:p>
            <a:r>
              <a:rPr lang="en-US" dirty="0" smtClean="0"/>
              <a:t>                                     for OMEGA-EP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332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Issues brought up on Thursday afternoon but 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not included on the Friday morning discussion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310" y="1337886"/>
            <a:ext cx="8300995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Idea discussed by Nino </a:t>
            </a:r>
            <a:r>
              <a:rPr lang="en-US" dirty="0" err="1" smtClean="0"/>
              <a:t>Landen</a:t>
            </a:r>
            <a:r>
              <a:rPr lang="en-US" dirty="0" smtClean="0"/>
              <a:t> regarding stacking up </a:t>
            </a:r>
            <a:r>
              <a:rPr lang="en-US" dirty="0" err="1" smtClean="0"/>
              <a:t>MCP’s</a:t>
            </a:r>
            <a:r>
              <a:rPr lang="en-US" dirty="0" smtClean="0"/>
              <a:t> back-to-back in order to</a:t>
            </a:r>
          </a:p>
          <a:p>
            <a:r>
              <a:rPr lang="en-US" dirty="0" smtClean="0"/>
              <a:t>   improve framing and streak camera efficiency and gain. He presented it as something</a:t>
            </a:r>
          </a:p>
          <a:p>
            <a:r>
              <a:rPr lang="en-US" dirty="0" smtClean="0"/>
              <a:t>   to think about.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Lu Fletcher requested additional CCD detectors, in particular for OMEGA-EP.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Nathan discussed the problem associated with the current manufacturer of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radiochromic</a:t>
            </a:r>
            <a:r>
              <a:rPr lang="en-US" dirty="0" smtClean="0"/>
              <a:t> film no longer fabricating it and possible alternatives.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Mingsheng</a:t>
            </a:r>
            <a:r>
              <a:rPr lang="en-US" dirty="0" smtClean="0"/>
              <a:t> Wei mentioned the idea of intermediate energy pulses in OMEGA-EP.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 Student/</a:t>
            </a:r>
            <a:r>
              <a:rPr lang="en-US" dirty="0" err="1" smtClean="0"/>
              <a:t>postdoc</a:t>
            </a:r>
            <a:r>
              <a:rPr lang="en-US" dirty="0" smtClean="0"/>
              <a:t> panel would like to have in future workshops a session dedicated</a:t>
            </a:r>
          </a:p>
          <a:p>
            <a:r>
              <a:rPr lang="en-US" dirty="0" smtClean="0"/>
              <a:t>   to a discussion on how to write successful NLUF and LBS proposals.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There was a discussion about the idea of being able to import into the Powell Scope </a:t>
            </a:r>
          </a:p>
          <a:p>
            <a:r>
              <a:rPr lang="en-US" dirty="0" smtClean="0"/>
              <a:t>   Software that controls the system that performs the target positioning and  </a:t>
            </a:r>
          </a:p>
          <a:p>
            <a:r>
              <a:rPr lang="en-US" dirty="0" smtClean="0"/>
              <a:t>   alignment procedure the VISRAD file produced by the user who did the design of the</a:t>
            </a:r>
          </a:p>
          <a:p>
            <a:r>
              <a:rPr lang="en-US" dirty="0" smtClean="0"/>
              <a:t>   experiment.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650C-F26B-0242-B5EC-DBCCEA3E6F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685</Words>
  <Application>Microsoft Office PowerPoint</Application>
  <PresentationFormat>On-screen Show (4:3)</PresentationFormat>
  <Paragraphs>159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Findings and Recommendations OLUG 2012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UNR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and Recommendations</dc:title>
  <dc:creator>Roberto Mancini</dc:creator>
  <cp:lastModifiedBy>PSFC</cp:lastModifiedBy>
  <cp:revision>52</cp:revision>
  <dcterms:created xsi:type="dcterms:W3CDTF">2012-04-28T15:55:23Z</dcterms:created>
  <dcterms:modified xsi:type="dcterms:W3CDTF">2012-05-04T17:59:41Z</dcterms:modified>
</cp:coreProperties>
</file>